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15"/>
  </p:notesMasterIdLst>
  <p:handoutMasterIdLst>
    <p:handoutMasterId r:id="rId16"/>
  </p:handoutMasterIdLst>
  <p:sldIdLst>
    <p:sldId id="332" r:id="rId2"/>
    <p:sldId id="399" r:id="rId3"/>
    <p:sldId id="299" r:id="rId4"/>
    <p:sldId id="361" r:id="rId5"/>
    <p:sldId id="362" r:id="rId6"/>
    <p:sldId id="394" r:id="rId7"/>
    <p:sldId id="396" r:id="rId8"/>
    <p:sldId id="398" r:id="rId9"/>
    <p:sldId id="395" r:id="rId10"/>
    <p:sldId id="397" r:id="rId11"/>
    <p:sldId id="393" r:id="rId12"/>
    <p:sldId id="400" r:id="rId13"/>
    <p:sldId id="290" r:id="rId14"/>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85986" autoAdjust="0"/>
  </p:normalViewPr>
  <p:slideViewPr>
    <p:cSldViewPr snapToGrid="0" showGuides="1">
      <p:cViewPr varScale="1">
        <p:scale>
          <a:sx n="100" d="100"/>
          <a:sy n="100" d="100"/>
        </p:scale>
        <p:origin x="222" y="72"/>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03.03.2017</a:t>
            </a:fld>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dirty="0"/>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2017-03-03</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4070939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3</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key benefit of using REST with Web APIs?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REST helps minimize data transfers between the client system and the server, thereby making it ideal for mobile applications. Web API provides the framework for developers to build API access with a lot less effort</a:t>
            </a:r>
          </a:p>
          <a:p>
            <a:pPr>
              <a:lnSpc>
                <a:spcPct val="115000"/>
              </a:lnSpc>
              <a:spcAft>
                <a:spcPts val="1000"/>
              </a:spcAft>
            </a:pPr>
            <a:r>
              <a:rPr lang="en-US" sz="1000" dirty="0">
                <a:latin typeface="Arial"/>
                <a:ea typeface="Calibri"/>
                <a:cs typeface="Times New Roman"/>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p>
        </p:txBody>
      </p:sp>
      <p:sp>
        <p:nvSpPr>
          <p:cNvPr id="4" name="Slide Number Placeholder 3"/>
          <p:cNvSpPr>
            <a:spLocks noGrp="1"/>
          </p:cNvSpPr>
          <p:nvPr>
            <p:ph type="sldNum" sz="quarter" idx="10"/>
          </p:nvPr>
        </p:nvSpPr>
        <p:spPr/>
        <p:txBody>
          <a:bodyPr/>
          <a:lstStyle/>
          <a:p>
            <a:fld id="{0E250944-C459-49FA-BBE9-2A0996DD63D5}"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9462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sz="1000">
              <a:latin typeface="Arial"/>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915841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using the HTTP attributes?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attributes help control the routing and mapping between HTTP requests and action functions in the MVC controller.</a:t>
            </a:r>
          </a:p>
          <a:p>
            <a:pPr>
              <a:lnSpc>
                <a:spcPct val="115000"/>
              </a:lnSpc>
              <a:spcAft>
                <a:spcPts val="1000"/>
              </a:spcAft>
            </a:pPr>
            <a:r>
              <a:rPr lang="en-US" sz="1000" smtClean="0">
                <a:latin typeface="Arial"/>
                <a:ea typeface="Times New Roman"/>
                <a:cs typeface="Times New Roman"/>
              </a:rPr>
              <a:t>You can describe how you can combine the attributes together. For example, you can use </a:t>
            </a:r>
            <a:r>
              <a:rPr lang="en-US" sz="1000" b="1" smtClean="0">
                <a:latin typeface="Arial"/>
                <a:ea typeface="Times New Roman"/>
                <a:cs typeface="Times New Roman"/>
              </a:rPr>
              <a:t>HttpGet</a:t>
            </a:r>
            <a:r>
              <a:rPr lang="en-US" sz="1000" smtClean="0">
                <a:latin typeface="Arial"/>
                <a:ea typeface="Times New Roman"/>
                <a:cs typeface="Times New Roman"/>
              </a:rPr>
              <a:t> together with </a:t>
            </a:r>
            <a:r>
              <a:rPr lang="en-US" sz="1000" b="1" smtClean="0">
                <a:latin typeface="Arial"/>
                <a:ea typeface="Times New Roman"/>
                <a:cs typeface="Times New Roman"/>
              </a:rPr>
              <a:t>ActionName</a:t>
            </a:r>
            <a:r>
              <a:rPr lang="en-US" sz="1000" smtClean="0">
                <a:latin typeface="Arial"/>
                <a:ea typeface="Times New Roman"/>
                <a:cs typeface="Times New Roman"/>
              </a:rPr>
              <a:t> to map the action to the </a:t>
            </a:r>
            <a:r>
              <a:rPr lang="en-US" sz="1000" b="1" smtClean="0">
                <a:latin typeface="Arial"/>
                <a:ea typeface="Times New Roman"/>
                <a:cs typeface="Times New Roman"/>
              </a:rPr>
              <a:t>GET</a:t>
            </a:r>
            <a:r>
              <a:rPr lang="en-US" sz="1000" smtClean="0">
                <a:latin typeface="Arial"/>
                <a:ea typeface="Times New Roman"/>
                <a:cs typeface="Times New Roman"/>
              </a:rPr>
              <a:t> method by using the specified action name.</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0944-C459-49FA-BBE9-2A0996DD63D5}"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11661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benefit of using the routing map?</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routing map enables you to map the action functions to the HTTP method and URL combination.</a:t>
            </a:r>
          </a:p>
          <a:p>
            <a:pPr>
              <a:lnSpc>
                <a:spcPct val="115000"/>
              </a:lnSpc>
              <a:spcAft>
                <a:spcPts val="1000"/>
              </a:spcAft>
            </a:pPr>
            <a:r>
              <a:rPr lang="en-US" sz="1000">
                <a:latin typeface="Arial"/>
                <a:ea typeface="Calibri"/>
                <a:cs typeface="Times New Roman"/>
              </a:rPr>
              <a:t>You can provide some real-world examples on how developers modify the routing table, when they include multiple versions of the API. But, this is often not required in most applications.</a:t>
            </a:r>
          </a:p>
        </p:txBody>
      </p:sp>
      <p:sp>
        <p:nvSpPr>
          <p:cNvPr id="4" name="Slide Number Placeholder 3"/>
          <p:cNvSpPr>
            <a:spLocks noGrp="1"/>
          </p:cNvSpPr>
          <p:nvPr>
            <p:ph type="sldNum" sz="quarter" idx="10"/>
          </p:nvPr>
        </p:nvSpPr>
        <p:spPr/>
        <p:txBody>
          <a:bodyPr/>
          <a:lstStyle/>
          <a:p>
            <a:fld id="{0E250944-C459-49FA-BBE9-2A0996DD63D5}"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769584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9FD97EF8-451C-4BD4-A577-78C919C344DB}" type="slidenum">
              <a:rPr lang="sv-SE" smtClean="0"/>
              <a:pPr>
                <a:defRPr/>
              </a:pPr>
              <a:t>12</a:t>
            </a:fld>
            <a:endParaRPr lang="sv-SE"/>
          </a:p>
        </p:txBody>
      </p:sp>
    </p:spTree>
    <p:extLst>
      <p:ext uri="{BB962C8B-B14F-4D97-AF65-F5344CB8AC3E}">
        <p14:creationId xmlns:p14="http://schemas.microsoft.com/office/powerpoint/2010/main" val="17708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13</a:t>
            </a:fld>
            <a:endParaRPr lang="sv-SE"/>
          </a:p>
        </p:txBody>
      </p:sp>
    </p:spTree>
    <p:extLst>
      <p:ext uri="{BB962C8B-B14F-4D97-AF65-F5344CB8AC3E}">
        <p14:creationId xmlns:p14="http://schemas.microsoft.com/office/powerpoint/2010/main" val="326815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dirty="0"/>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11874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dirty="0"/>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dirty="0"/>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dirty="0"/>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7"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dirty="0"/>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Routen</a:t>
            </a:r>
            <a:r>
              <a:rPr lang="en-US" dirty="0"/>
              <a:t> und Controller in </a:t>
            </a:r>
            <a:r>
              <a:rPr lang="en-US" dirty="0" err="1"/>
              <a:t>einer</a:t>
            </a:r>
            <a:r>
              <a:rPr lang="en-US" dirty="0"/>
              <a:t> Web API</a:t>
            </a:r>
          </a:p>
        </p:txBody>
      </p:sp>
      <p:sp>
        <p:nvSpPr>
          <p:cNvPr id="3" name="Content Placeholder 2"/>
          <p:cNvSpPr>
            <a:spLocks noGrp="1"/>
          </p:cNvSpPr>
          <p:nvPr>
            <p:ph sz="quarter" idx="10"/>
          </p:nvPr>
        </p:nvSpPr>
        <p:spPr/>
        <p:txBody>
          <a:bodyPr/>
          <a:lstStyle/>
          <a:p>
            <a:r>
              <a:rPr lang="en-US" dirty="0" smtClean="0"/>
              <a:t>ASP.NET </a:t>
            </a:r>
            <a:r>
              <a:rPr lang="en-US" dirty="0" err="1" smtClean="0"/>
              <a:t>fügt</a:t>
            </a:r>
            <a:r>
              <a:rPr lang="en-US" dirty="0" smtClean="0"/>
              <a:t> </a:t>
            </a:r>
            <a:r>
              <a:rPr lang="en-US" dirty="0" err="1" smtClean="0"/>
              <a:t>eine</a:t>
            </a:r>
            <a:r>
              <a:rPr lang="en-US" dirty="0"/>
              <a:t> </a:t>
            </a:r>
            <a:r>
              <a:rPr lang="en-US" dirty="0" smtClean="0"/>
              <a:t>Default-Route </a:t>
            </a:r>
            <a:r>
              <a:rPr lang="en-US" dirty="0" err="1" smtClean="0"/>
              <a:t>hinzu</a:t>
            </a:r>
            <a:endParaRPr lang="en-US" dirty="0"/>
          </a:p>
          <a:p>
            <a:pPr lvl="2"/>
            <a:r>
              <a:rPr lang="en-US" dirty="0" err="1" smtClean="0"/>
              <a:t>Ordnet</a:t>
            </a:r>
            <a:r>
              <a:rPr lang="en-US" dirty="0" smtClean="0"/>
              <a:t> </a:t>
            </a:r>
            <a:r>
              <a:rPr lang="en-US" dirty="0" err="1" smtClean="0"/>
              <a:t>eine</a:t>
            </a:r>
            <a:r>
              <a:rPr lang="en-US" dirty="0" smtClean="0"/>
              <a:t> </a:t>
            </a:r>
            <a:r>
              <a:rPr lang="en-US" dirty="0" err="1" smtClean="0"/>
              <a:t>Url</a:t>
            </a:r>
            <a:r>
              <a:rPr lang="en-US" dirty="0" smtClean="0"/>
              <a:t> </a:t>
            </a:r>
            <a:r>
              <a:rPr lang="en-US" dirty="0" err="1" smtClean="0"/>
              <a:t>einem</a:t>
            </a:r>
            <a:r>
              <a:rPr lang="en-US" dirty="0" smtClean="0"/>
              <a:t> Controller </a:t>
            </a:r>
            <a:r>
              <a:rPr lang="en-US" dirty="0" err="1" smtClean="0"/>
              <a:t>zu</a:t>
            </a:r>
            <a:endParaRPr lang="en-US" dirty="0"/>
          </a:p>
          <a:p>
            <a:r>
              <a:rPr lang="en-US" dirty="0" smtClean="0"/>
              <a:t>Die </a:t>
            </a:r>
            <a:r>
              <a:rPr lang="en-US" dirty="0" err="1"/>
              <a:t>WebApiConfig</a:t>
            </a:r>
            <a:r>
              <a:rPr lang="en-US" dirty="0"/>
              <a:t> </a:t>
            </a:r>
            <a:r>
              <a:rPr lang="en-US" dirty="0" err="1" smtClean="0"/>
              <a:t>Klasse</a:t>
            </a:r>
            <a:r>
              <a:rPr lang="en-US" dirty="0" smtClean="0"/>
              <a:t> </a:t>
            </a:r>
            <a:r>
              <a:rPr lang="en-US" dirty="0" err="1" smtClean="0"/>
              <a:t>lässt</a:t>
            </a:r>
            <a:r>
              <a:rPr lang="en-US" dirty="0" smtClean="0"/>
              <a:t> </a:t>
            </a:r>
            <a:r>
              <a:rPr lang="en-US" dirty="0" err="1" smtClean="0"/>
              <a:t>sich</a:t>
            </a:r>
            <a:r>
              <a:rPr lang="en-US" dirty="0" smtClean="0"/>
              <a:t> </a:t>
            </a:r>
            <a:r>
              <a:rPr lang="en-US" dirty="0" err="1" smtClean="0"/>
              <a:t>nutzen</a:t>
            </a:r>
            <a:r>
              <a:rPr lang="en-US" dirty="0" smtClean="0"/>
              <a:t> um</a:t>
            </a:r>
            <a:endParaRPr lang="en-US" dirty="0"/>
          </a:p>
          <a:p>
            <a:pPr lvl="2"/>
            <a:r>
              <a:rPr lang="en-US" dirty="0" smtClean="0"/>
              <a:t>Das Routing </a:t>
            </a:r>
            <a:r>
              <a:rPr lang="en-US" dirty="0" err="1" smtClean="0"/>
              <a:t>zu</a:t>
            </a:r>
            <a:r>
              <a:rPr lang="en-US" dirty="0" smtClean="0"/>
              <a:t> </a:t>
            </a:r>
            <a:r>
              <a:rPr lang="en-US" dirty="0" err="1" smtClean="0"/>
              <a:t>beeinflussen</a:t>
            </a:r>
            <a:endParaRPr lang="en-US" dirty="0"/>
          </a:p>
          <a:p>
            <a:pPr lvl="2"/>
            <a:r>
              <a:rPr lang="en-US" dirty="0" err="1" smtClean="0"/>
              <a:t>Verschiedene</a:t>
            </a:r>
            <a:r>
              <a:rPr lang="en-US" dirty="0" smtClean="0"/>
              <a:t> </a:t>
            </a:r>
            <a:r>
              <a:rPr lang="en-US" dirty="0" err="1" smtClean="0"/>
              <a:t>Versionen</a:t>
            </a:r>
            <a:r>
              <a:rPr lang="en-US" dirty="0" smtClean="0"/>
              <a:t> </a:t>
            </a:r>
            <a:r>
              <a:rPr lang="en-US" dirty="0" err="1" smtClean="0"/>
              <a:t>einer</a:t>
            </a:r>
            <a:r>
              <a:rPr lang="en-US" dirty="0" smtClean="0"/>
              <a:t> </a:t>
            </a:r>
            <a:r>
              <a:rPr lang="en-US" dirty="0" err="1" smtClean="0"/>
              <a:t>Api</a:t>
            </a:r>
            <a:r>
              <a:rPr lang="en-US" dirty="0" smtClean="0"/>
              <a:t> </a:t>
            </a:r>
            <a:r>
              <a:rPr lang="en-US" dirty="0" err="1" smtClean="0"/>
              <a:t>innerhalb</a:t>
            </a:r>
            <a:r>
              <a:rPr lang="en-US" dirty="0" smtClean="0"/>
              <a:t> des </a:t>
            </a:r>
            <a:r>
              <a:rPr lang="en-US" dirty="0" err="1" smtClean="0"/>
              <a:t>selbsten</a:t>
            </a:r>
            <a:r>
              <a:rPr lang="en-US" dirty="0" smtClean="0"/>
              <a:t> </a:t>
            </a:r>
            <a:r>
              <a:rPr lang="en-US" dirty="0" err="1" smtClean="0"/>
              <a:t>Projektes</a:t>
            </a:r>
            <a:r>
              <a:rPr lang="en-US" dirty="0" smtClean="0"/>
              <a:t> </a:t>
            </a:r>
            <a:r>
              <a:rPr lang="en-US" dirty="0" err="1" smtClean="0"/>
              <a:t>zu</a:t>
            </a:r>
            <a:r>
              <a:rPr lang="en-US" dirty="0" smtClean="0"/>
              <a:t> </a:t>
            </a:r>
            <a:r>
              <a:rPr lang="en-US" dirty="0" err="1" smtClean="0"/>
              <a:t>haben</a:t>
            </a:r>
            <a:endParaRPr lang="en-US" dirty="0"/>
          </a:p>
        </p:txBody>
      </p:sp>
    </p:spTree>
    <p:extLst>
      <p:ext uri="{BB962C8B-B14F-4D97-AF65-F5344CB8AC3E}">
        <p14:creationId xmlns:p14="http://schemas.microsoft.com/office/powerpoint/2010/main" val="391686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HANDS-ON</a:t>
            </a:r>
            <a:endParaRPr lang="de-DE" dirty="0"/>
          </a:p>
        </p:txBody>
      </p:sp>
      <p:sp>
        <p:nvSpPr>
          <p:cNvPr id="7" name="Untertitel 6"/>
          <p:cNvSpPr>
            <a:spLocks noGrp="1"/>
          </p:cNvSpPr>
          <p:nvPr>
            <p:ph type="subTitle" idx="1"/>
          </p:nvPr>
        </p:nvSpPr>
        <p:spPr/>
        <p:txBody>
          <a:bodyPr/>
          <a:lstStyle/>
          <a:p>
            <a:r>
              <a:rPr lang="de-DE" dirty="0" smtClean="0"/>
              <a:t>05</a:t>
            </a:r>
            <a:r>
              <a:rPr lang="de-DE" dirty="0"/>
              <a:t>. Entwicklung einer Schnittstelle mit ASP.NET Web API</a:t>
            </a:r>
          </a:p>
        </p:txBody>
      </p:sp>
      <p:sp>
        <p:nvSpPr>
          <p:cNvPr id="4" name="Foliennummernplatzhalter 3"/>
          <p:cNvSpPr>
            <a:spLocks noGrp="1"/>
          </p:cNvSpPr>
          <p:nvPr>
            <p:ph type="sldNum" sz="quarter" idx="10"/>
          </p:nvPr>
        </p:nvSpPr>
        <p:spPr/>
        <p:txBody>
          <a:bodyPr/>
          <a:lstStyle/>
          <a:p>
            <a:fld id="{8F35CB8A-22DD-4279-9E9E-A49CDB5FBE56}" type="slidenum">
              <a:rPr lang="en-US" smtClean="0"/>
              <a:pPr/>
              <a:t>11</a:t>
            </a:fld>
            <a:endParaRPr lang="en-US" dirty="0"/>
          </a:p>
        </p:txBody>
      </p:sp>
    </p:spTree>
    <p:extLst>
      <p:ext uri="{BB962C8B-B14F-4D97-AF65-F5344CB8AC3E}">
        <p14:creationId xmlns:p14="http://schemas.microsoft.com/office/powerpoint/2010/main" val="166246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nSpc>
                <a:spcPct val="150000"/>
              </a:lnSpc>
            </a:pPr>
            <a:r>
              <a:rPr lang="de-DE" smtClean="0"/>
              <a:t>Veröffentlichen </a:t>
            </a:r>
            <a:r>
              <a:rPr lang="de-DE" dirty="0"/>
              <a:t>der API in Microsoft Azure</a:t>
            </a:r>
          </a:p>
        </p:txBody>
      </p:sp>
      <p:sp>
        <p:nvSpPr>
          <p:cNvPr id="3" name="Inhaltsplatzhalter 2"/>
          <p:cNvSpPr>
            <a:spLocks noGrp="1"/>
          </p:cNvSpPr>
          <p:nvPr>
            <p:ph idx="1"/>
          </p:nvPr>
        </p:nvSpPr>
        <p:spPr/>
        <p:txBody>
          <a:bodyPr/>
          <a:lstStyle/>
          <a:p>
            <a:pPr>
              <a:lnSpc>
                <a:spcPct val="150000"/>
              </a:lnSpc>
            </a:pPr>
            <a:r>
              <a:rPr lang="de-DE" altLang="de-DE" dirty="0" smtClean="0"/>
              <a:t>Microsofts Cloud Plattform</a:t>
            </a:r>
          </a:p>
          <a:p>
            <a:pPr>
              <a:lnSpc>
                <a:spcPct val="150000"/>
              </a:lnSpc>
            </a:pPr>
            <a:r>
              <a:rPr lang="de-DE" altLang="de-DE" dirty="0" smtClean="0"/>
              <a:t>Veröffentlichung der MVC-Webanwendung und der API</a:t>
            </a:r>
          </a:p>
          <a:p>
            <a:pPr>
              <a:lnSpc>
                <a:spcPct val="150000"/>
              </a:lnSpc>
            </a:pPr>
            <a:endParaRPr lang="de-DE" altLang="de-DE" dirty="0" smtClean="0"/>
          </a:p>
          <a:p>
            <a:pPr>
              <a:lnSpc>
                <a:spcPct val="150000"/>
              </a:lnSpc>
            </a:pPr>
            <a:r>
              <a:rPr lang="de-DE" altLang="de-DE" dirty="0" smtClean="0"/>
              <a:t>Adresse Webanwendung:</a:t>
            </a:r>
          </a:p>
          <a:p>
            <a:pPr lvl="1">
              <a:lnSpc>
                <a:spcPct val="150000"/>
              </a:lnSpc>
            </a:pPr>
            <a:r>
              <a:rPr lang="de-DE" altLang="de-DE" b="1" dirty="0" smtClean="0"/>
              <a:t>http://acando-workshop.azurewebsites.net</a:t>
            </a:r>
            <a:endParaRPr lang="de-DE" altLang="de-DE" b="1" dirty="0"/>
          </a:p>
          <a:p>
            <a:pPr>
              <a:lnSpc>
                <a:spcPct val="150000"/>
              </a:lnSpc>
            </a:pPr>
            <a:r>
              <a:rPr lang="de-DE" altLang="de-DE" dirty="0" smtClean="0"/>
              <a:t>Adresse API:</a:t>
            </a:r>
          </a:p>
          <a:p>
            <a:pPr lvl="1">
              <a:lnSpc>
                <a:spcPct val="150000"/>
              </a:lnSpc>
            </a:pPr>
            <a:r>
              <a:rPr lang="de-DE" altLang="de-DE" b="1" dirty="0" smtClean="0"/>
              <a:t>http://acando-workshop.azurewebsites.net/api</a:t>
            </a:r>
          </a:p>
        </p:txBody>
      </p:sp>
      <p:sp>
        <p:nvSpPr>
          <p:cNvPr id="4" name="Foliennummernplatzhalter 3"/>
          <p:cNvSpPr>
            <a:spLocks noGrp="1"/>
          </p:cNvSpPr>
          <p:nvPr>
            <p:ph type="sldNum" sz="quarter" idx="12"/>
          </p:nvPr>
        </p:nvSpPr>
        <p:spPr/>
        <p:txBody>
          <a:bodyPr/>
          <a:lstStyle/>
          <a:p>
            <a:fld id="{8F35CB8A-22DD-4279-9E9E-A49CDB5FBE56}" type="slidenum">
              <a:rPr lang="en-US" smtClean="0"/>
              <a:pPr/>
              <a:t>12</a:t>
            </a:fld>
            <a:endParaRPr lang="en-US"/>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630" y="2613182"/>
            <a:ext cx="3879485" cy="1096169"/>
          </a:xfrm>
          <a:prstGeom prst="rect">
            <a:avLst/>
          </a:prstGeom>
        </p:spPr>
      </p:pic>
    </p:spTree>
    <p:extLst>
      <p:ext uri="{BB962C8B-B14F-4D97-AF65-F5344CB8AC3E}">
        <p14:creationId xmlns:p14="http://schemas.microsoft.com/office/powerpoint/2010/main" val="387278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13</a:t>
            </a:fld>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Module Tag 2</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3342809751"/>
              </p:ext>
            </p:extLst>
          </p:nvPr>
        </p:nvGraphicFramePr>
        <p:xfrm>
          <a:off x="587297" y="1444713"/>
          <a:ext cx="11015817" cy="3889287"/>
        </p:xfrm>
        <a:graphic>
          <a:graphicData uri="http://schemas.openxmlformats.org/drawingml/2006/table">
            <a:tbl>
              <a:tblPr firstRow="1" bandRow="1">
                <a:tableStyleId>{B301B821-A1FF-4177-AEE7-76D212191A09}</a:tableStyleId>
              </a:tblPr>
              <a:tblGrid>
                <a:gridCol w="2319194">
                  <a:extLst>
                    <a:ext uri="{9D8B030D-6E8A-4147-A177-3AD203B41FA5}">
                      <a16:colId xmlns:a16="http://schemas.microsoft.com/office/drawing/2014/main" val="20000"/>
                    </a:ext>
                  </a:extLst>
                </a:gridCol>
                <a:gridCol w="8696623">
                  <a:extLst>
                    <a:ext uri="{9D8B030D-6E8A-4147-A177-3AD203B41FA5}">
                      <a16:colId xmlns:a16="http://schemas.microsoft.com/office/drawing/2014/main" val="20001"/>
                    </a:ext>
                  </a:extLst>
                </a:gridCol>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 Tag 2</a:t>
                      </a:r>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de-DE" dirty="0" smtClean="0"/>
                        <a:t>09:00 – 10:15</a:t>
                      </a:r>
                      <a:endParaRPr lang="de-DE" dirty="0"/>
                    </a:p>
                  </a:txBody>
                  <a:tcPr/>
                </a:tc>
                <a:tc>
                  <a:txBody>
                    <a:bodyPr/>
                    <a:lstStyle/>
                    <a:p>
                      <a:r>
                        <a:rPr lang="de-DE" b="0" dirty="0" smtClean="0"/>
                        <a:t>05 | ASP.NET Web API </a:t>
                      </a:r>
                      <a:r>
                        <a:rPr lang="de-DE" b="0" baseline="0" dirty="0" smtClean="0"/>
                        <a:t>+ </a:t>
                      </a:r>
                      <a:r>
                        <a:rPr lang="de-DE" b="0" dirty="0" smtClean="0"/>
                        <a:t>Hands-On</a:t>
                      </a:r>
                    </a:p>
                  </a:txBody>
                  <a:tcPr/>
                </a:tc>
                <a:extLst>
                  <a:ext uri="{0D108BD9-81ED-4DB2-BD59-A6C34878D82A}">
                    <a16:rowId xmlns:a16="http://schemas.microsoft.com/office/drawing/2014/main" val="10006"/>
                  </a:ext>
                </a:extLst>
              </a:tr>
              <a:tr h="370840">
                <a:tc>
                  <a:txBody>
                    <a:bodyPr/>
                    <a:lstStyle/>
                    <a:p>
                      <a:r>
                        <a:rPr lang="de-DE" dirty="0" smtClean="0"/>
                        <a:t>10:15 – 11:45</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 | Einführung in die </a:t>
                      </a:r>
                      <a:r>
                        <a:rPr lang="de-DE" b="0" baseline="0" dirty="0" smtClean="0"/>
                        <a:t>universelle Windows-Plattform + Hands On</a:t>
                      </a:r>
                      <a:endParaRPr lang="de-DE" b="0" dirty="0" smtClean="0"/>
                    </a:p>
                  </a:txBody>
                  <a:tcPr/>
                </a:tc>
                <a:extLst>
                  <a:ext uri="{0D108BD9-81ED-4DB2-BD59-A6C34878D82A}">
                    <a16:rowId xmlns:a16="http://schemas.microsoft.com/office/drawing/2014/main" val="10007"/>
                  </a:ext>
                </a:extLst>
              </a:tr>
              <a:tr h="370840">
                <a:tc>
                  <a:txBody>
                    <a:bodyPr/>
                    <a:lstStyle/>
                    <a:p>
                      <a:r>
                        <a:rPr lang="de-DE" dirty="0" smtClean="0"/>
                        <a:t>11:45 – 12:30</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 | Grundlagen MVVM</a:t>
                      </a:r>
                    </a:p>
                  </a:txBody>
                  <a:tcPr/>
                </a:tc>
                <a:extLst>
                  <a:ext uri="{0D108BD9-81ED-4DB2-BD59-A6C34878D82A}">
                    <a16:rowId xmlns:a16="http://schemas.microsoft.com/office/drawing/2014/main" val="2660125841"/>
                  </a:ext>
                </a:extLst>
              </a:tr>
              <a:tr h="370840">
                <a:tc>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dirty="0" smtClean="0"/>
                        <a:t>12:30 –</a:t>
                      </a:r>
                      <a:r>
                        <a:rPr lang="de-DE" baseline="0" dirty="0" smtClean="0"/>
                        <a:t> </a:t>
                      </a:r>
                      <a:r>
                        <a:rPr lang="de-DE" dirty="0" smtClean="0"/>
                        <a:t>14:00</a:t>
                      </a:r>
                    </a:p>
                  </a:txBody>
                  <a:tcPr/>
                </a:tc>
                <a:tc>
                  <a:txBody>
                    <a:bodyPr/>
                    <a:lstStyle/>
                    <a:p>
                      <a:pPr algn="ctr"/>
                      <a:r>
                        <a:rPr lang="de-DE" b="0" dirty="0" smtClean="0"/>
                        <a:t>- Mittagspause-</a:t>
                      </a:r>
                      <a:endParaRPr lang="de-DE" b="0" dirty="0"/>
                    </a:p>
                  </a:txBody>
                  <a:tcPr/>
                </a:tc>
                <a:extLst>
                  <a:ext uri="{0D108BD9-81ED-4DB2-BD59-A6C34878D82A}">
                    <a16:rowId xmlns:a16="http://schemas.microsoft.com/office/drawing/2014/main" val="3567531962"/>
                  </a:ext>
                </a:extLst>
              </a:tr>
              <a:tr h="370840">
                <a:tc>
                  <a:txBody>
                    <a:bodyPr/>
                    <a:lstStyle/>
                    <a:p>
                      <a:r>
                        <a:rPr lang="de-DE" dirty="0" smtClean="0"/>
                        <a:t>14:00</a:t>
                      </a:r>
                      <a:r>
                        <a:rPr lang="de-DE" baseline="0" dirty="0" smtClean="0"/>
                        <a:t> – 15:00</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 | MVVM Hands On</a:t>
                      </a:r>
                    </a:p>
                  </a:txBody>
                  <a:tcPr/>
                </a:tc>
                <a:extLst>
                  <a:ext uri="{0D108BD9-81ED-4DB2-BD59-A6C34878D82A}">
                    <a16:rowId xmlns:a16="http://schemas.microsoft.com/office/drawing/2014/main" val="4064030496"/>
                  </a:ext>
                </a:extLst>
              </a:tr>
              <a:tr h="370840">
                <a:tc>
                  <a:txBody>
                    <a:bodyPr/>
                    <a:lstStyle/>
                    <a:p>
                      <a:r>
                        <a:rPr lang="de-DE" dirty="0" smtClean="0"/>
                        <a:t>15:00 – 15:30</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a:t>
                      </a:r>
                      <a:r>
                        <a:rPr lang="de-DE" b="0" baseline="0" dirty="0" smtClean="0"/>
                        <a:t> | API Integration + Windows APIs</a:t>
                      </a:r>
                      <a:endParaRPr lang="de-DE" b="0" dirty="0" smtClean="0"/>
                    </a:p>
                  </a:txBody>
                  <a:tcPr/>
                </a:tc>
                <a:extLst>
                  <a:ext uri="{0D108BD9-81ED-4DB2-BD59-A6C34878D82A}">
                    <a16:rowId xmlns:a16="http://schemas.microsoft.com/office/drawing/2014/main" val="4167368212"/>
                  </a:ext>
                </a:extLst>
              </a:tr>
              <a:tr h="370840">
                <a:tc>
                  <a:txBody>
                    <a:bodyPr/>
                    <a:lstStyle/>
                    <a:p>
                      <a:r>
                        <a:rPr lang="de-DE" dirty="0" smtClean="0"/>
                        <a:t>15:30 – 15:45</a:t>
                      </a:r>
                      <a:endParaRPr lang="de-DE" dirty="0"/>
                    </a:p>
                  </a:txBody>
                  <a:tcPr/>
                </a:tc>
                <a:tc>
                  <a:txBody>
                    <a:bodyPr/>
                    <a:lstStyle/>
                    <a:p>
                      <a:pPr marL="0" marR="0" lvl="0" indent="0" algn="ctr" defTabSz="914332" rtl="0" eaLnBrk="1" fontAlgn="auto" latinLnBrk="0" hangingPunct="1">
                        <a:lnSpc>
                          <a:spcPct val="100000"/>
                        </a:lnSpc>
                        <a:spcBef>
                          <a:spcPts val="0"/>
                        </a:spcBef>
                        <a:spcAft>
                          <a:spcPts val="0"/>
                        </a:spcAft>
                        <a:buClrTx/>
                        <a:buSzTx/>
                        <a:buFontTx/>
                        <a:buNone/>
                        <a:tabLst/>
                        <a:defRPr/>
                      </a:pPr>
                      <a:r>
                        <a:rPr lang="de-DE" b="0" dirty="0" smtClean="0"/>
                        <a:t>- Kaffeepause</a:t>
                      </a:r>
                      <a:r>
                        <a:rPr lang="de-DE" b="0" baseline="0" dirty="0" smtClean="0"/>
                        <a:t> -</a:t>
                      </a:r>
                      <a:endParaRPr lang="de-DE" b="0" dirty="0" smtClean="0"/>
                    </a:p>
                  </a:txBody>
                  <a:tcPr/>
                </a:tc>
                <a:extLst>
                  <a:ext uri="{0D108BD9-81ED-4DB2-BD59-A6C34878D82A}">
                    <a16:rowId xmlns:a16="http://schemas.microsoft.com/office/drawing/2014/main" val="3606254907"/>
                  </a:ext>
                </a:extLst>
              </a:tr>
              <a:tr h="370840">
                <a:tc>
                  <a:txBody>
                    <a:bodyPr/>
                    <a:lstStyle/>
                    <a:p>
                      <a:r>
                        <a:rPr lang="de-DE" dirty="0" smtClean="0"/>
                        <a:t>15:45 – 16:45</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06 | API Integration + File Open</a:t>
                      </a:r>
                      <a:r>
                        <a:rPr lang="de-DE" b="0" baseline="0" dirty="0" smtClean="0"/>
                        <a:t> </a:t>
                      </a:r>
                      <a:r>
                        <a:rPr lang="de-DE" b="0" baseline="0" dirty="0" err="1" smtClean="0"/>
                        <a:t>Picker</a:t>
                      </a:r>
                      <a:r>
                        <a:rPr lang="de-DE" b="0" dirty="0" smtClean="0"/>
                        <a:t> Hands On</a:t>
                      </a:r>
                    </a:p>
                  </a:txBody>
                  <a:tcPr/>
                </a:tc>
                <a:extLst>
                  <a:ext uri="{0D108BD9-81ED-4DB2-BD59-A6C34878D82A}">
                    <a16:rowId xmlns:a16="http://schemas.microsoft.com/office/drawing/2014/main" val="3271482868"/>
                  </a:ext>
                </a:extLst>
              </a:tr>
              <a:tr h="370840">
                <a:tc>
                  <a:txBody>
                    <a:bodyPr/>
                    <a:lstStyle/>
                    <a:p>
                      <a:r>
                        <a:rPr lang="de-DE" dirty="0" smtClean="0"/>
                        <a:t>16:45</a:t>
                      </a:r>
                      <a:r>
                        <a:rPr lang="de-DE" baseline="0" dirty="0" smtClean="0"/>
                        <a:t> – 17:15</a:t>
                      </a:r>
                      <a:endParaRPr lang="de-DE" dirty="0"/>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b="0" dirty="0" smtClean="0"/>
                        <a:t>Abschluss</a:t>
                      </a:r>
                    </a:p>
                  </a:txBody>
                  <a:tcPr/>
                </a:tc>
                <a:extLst>
                  <a:ext uri="{0D108BD9-81ED-4DB2-BD59-A6C34878D82A}">
                    <a16:rowId xmlns:a16="http://schemas.microsoft.com/office/drawing/2014/main" val="2393524191"/>
                  </a:ext>
                </a:extLst>
              </a:tr>
            </a:tbl>
          </a:graphicData>
        </a:graphic>
      </p:graphicFrame>
    </p:spTree>
    <p:extLst>
      <p:ext uri="{BB962C8B-B14F-4D97-AF65-F5344CB8AC3E}">
        <p14:creationId xmlns:p14="http://schemas.microsoft.com/office/powerpoint/2010/main" val="3230949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3</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539427628"/>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extLst>
                    <a:ext uri="{9D8B030D-6E8A-4147-A177-3AD203B41FA5}">
                      <a16:colId xmlns:a16="http://schemas.microsoft.com/office/drawing/2014/main" val="20000"/>
                    </a:ext>
                  </a:extLst>
                </a:gridCol>
                <a:gridCol w="7571045">
                  <a:extLst>
                    <a:ext uri="{9D8B030D-6E8A-4147-A177-3AD203B41FA5}">
                      <a16:colId xmlns:a16="http://schemas.microsoft.com/office/drawing/2014/main" val="20001"/>
                    </a:ext>
                  </a:extLst>
                </a:gridCol>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extLst>
                  <a:ext uri="{0D108BD9-81ED-4DB2-BD59-A6C34878D82A}">
                    <a16:rowId xmlns:a16="http://schemas.microsoft.com/office/drawing/2014/main" val="10001"/>
                  </a:ext>
                </a:extLst>
              </a:tr>
              <a:tr h="370840">
                <a:tc>
                  <a:txBody>
                    <a:bodyPr/>
                    <a:lstStyle/>
                    <a:p>
                      <a:endParaRPr lang="de-DE" b="1" dirty="0"/>
                    </a:p>
                  </a:txBody>
                  <a:tcPr/>
                </a:tc>
                <a:tc>
                  <a:txBody>
                    <a:bodyPr/>
                    <a:lstStyle/>
                    <a:p>
                      <a:r>
                        <a:rPr lang="de-DE" b="0" dirty="0" smtClean="0"/>
                        <a:t>02 | Vorbereitung und Projektsetup</a:t>
                      </a:r>
                      <a:endParaRPr lang="de-DE" b="0" dirty="0"/>
                    </a:p>
                  </a:txBody>
                  <a:tcPr/>
                </a:tc>
                <a:extLst>
                  <a:ext uri="{0D108BD9-81ED-4DB2-BD59-A6C34878D82A}">
                    <a16:rowId xmlns:a16="http://schemas.microsoft.com/office/drawing/2014/main" val="10002"/>
                  </a:ext>
                </a:extLst>
              </a:tr>
              <a:tr h="370840">
                <a:tc>
                  <a:txBody>
                    <a:bodyPr/>
                    <a:lstStyle/>
                    <a:p>
                      <a:endParaRPr lang="de-DE" dirty="0"/>
                    </a:p>
                  </a:txBody>
                  <a:tcPr/>
                </a:tc>
                <a:tc>
                  <a:txBody>
                    <a:bodyPr/>
                    <a:lstStyle/>
                    <a:p>
                      <a:r>
                        <a:rPr lang="de-DE" dirty="0" smtClean="0"/>
                        <a:t>03 | Datenmodellierung und -abfrage mit dem Entity Framework</a:t>
                      </a:r>
                      <a:endParaRPr lang="de-DE" dirty="0"/>
                    </a:p>
                  </a:txBody>
                  <a:tcPr/>
                </a:tc>
                <a:extLst>
                  <a:ext uri="{0D108BD9-81ED-4DB2-BD59-A6C34878D82A}">
                    <a16:rowId xmlns:a16="http://schemas.microsoft.com/office/drawing/2014/main" val="10003"/>
                  </a:ext>
                </a:extLst>
              </a:tr>
              <a:tr h="370840">
                <a:tc>
                  <a:txBody>
                    <a:bodyPr/>
                    <a:lstStyle/>
                    <a:p>
                      <a:endParaRPr lang="de-DE" dirty="0"/>
                    </a:p>
                  </a:txBody>
                  <a:tcPr/>
                </a:tc>
                <a:tc>
                  <a:txBody>
                    <a:bodyPr/>
                    <a:lstStyle/>
                    <a:p>
                      <a:r>
                        <a:rPr lang="de-DE" b="0" dirty="0" smtClean="0"/>
                        <a:t>04 | Aufbau einer Webapplikation mit ASP.NET MVC</a:t>
                      </a:r>
                      <a:endParaRPr lang="de-DE" b="0" dirty="0"/>
                    </a:p>
                  </a:txBody>
                  <a:tcPr/>
                </a:tc>
                <a:extLst>
                  <a:ext uri="{0D108BD9-81ED-4DB2-BD59-A6C34878D82A}">
                    <a16:rowId xmlns:a16="http://schemas.microsoft.com/office/drawing/2014/main" val="10004"/>
                  </a:ext>
                </a:extLst>
              </a:tr>
              <a:tr h="37084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de-DE" smtClean="0"/>
                        <a:t>Tag 2</a:t>
                      </a:r>
                    </a:p>
                  </a:txBody>
                  <a:tcPr/>
                </a:tc>
                <a:tc>
                  <a:txBody>
                    <a:bodyPr/>
                    <a:lstStyle/>
                    <a:p>
                      <a:r>
                        <a:rPr lang="de-DE" b="1" dirty="0" smtClean="0"/>
                        <a:t>05</a:t>
                      </a:r>
                      <a:r>
                        <a:rPr lang="de-DE" b="1" baseline="0" dirty="0" smtClean="0"/>
                        <a:t> | Entwicklung einer Schnittstelle mit ASP.NET Web API</a:t>
                      </a:r>
                      <a:endParaRPr lang="de-DE" b="1" dirty="0"/>
                    </a:p>
                  </a:txBody>
                  <a:tcPr/>
                </a:tc>
                <a:extLst>
                  <a:ext uri="{0D108BD9-81ED-4DB2-BD59-A6C34878D82A}">
                    <a16:rowId xmlns:a16="http://schemas.microsoft.com/office/drawing/2014/main" val="10005"/>
                  </a:ext>
                </a:extLst>
              </a:tr>
              <a:tr h="370840">
                <a:tc>
                  <a:txBody>
                    <a:bodyPr/>
                    <a:lstStyle/>
                    <a:p>
                      <a:endParaRPr lang="de-DE" dirty="0"/>
                    </a:p>
                  </a:txBody>
                  <a:tcPr/>
                </a:tc>
                <a:tc>
                  <a:txBody>
                    <a:bodyPr/>
                    <a:lstStyle/>
                    <a:p>
                      <a:r>
                        <a:rPr lang="de-DE" b="0" dirty="0" smtClean="0"/>
                        <a:t>06</a:t>
                      </a:r>
                      <a:r>
                        <a:rPr lang="de-DE" b="0" baseline="0" dirty="0" smtClean="0"/>
                        <a:t> | Entwicklung einer App für die universelle Windows Plattform</a:t>
                      </a:r>
                      <a:endParaRPr lang="de-DE" b="0" dirty="0"/>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87299" y="584335"/>
            <a:ext cx="7804226" cy="757413"/>
          </a:xfrm>
        </p:spPr>
        <p:txBody>
          <a:bodyPr/>
          <a:lstStyle/>
          <a:p>
            <a:r>
              <a:rPr lang="de-DE" dirty="0" smtClean="0"/>
              <a:t>05 | Entwicklung </a:t>
            </a:r>
            <a:r>
              <a:rPr lang="de-DE" dirty="0"/>
              <a:t>einer Schnittstelle mit ASP.NET Web API</a:t>
            </a:r>
          </a:p>
        </p:txBody>
      </p:sp>
      <p:sp>
        <p:nvSpPr>
          <p:cNvPr id="4" name="Untertitel 3"/>
          <p:cNvSpPr>
            <a:spLocks noGrp="1"/>
          </p:cNvSpPr>
          <p:nvPr>
            <p:ph type="subTitle" idx="1"/>
          </p:nvPr>
        </p:nvSpPr>
        <p:spPr/>
        <p:txBody>
          <a:bodyPr/>
          <a:lstStyle/>
          <a:p>
            <a:r>
              <a:rPr lang="de-DE" dirty="0" smtClean="0"/>
              <a:t>Daniel Beckmann</a:t>
            </a:r>
            <a:endParaRPr lang="de-DE" dirty="0"/>
          </a:p>
        </p:txBody>
      </p:sp>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r>
              <a:rPr lang="en-US" dirty="0"/>
              <a:t>Was </a:t>
            </a:r>
            <a:r>
              <a:rPr lang="en-US" dirty="0" err="1"/>
              <a:t>ist</a:t>
            </a:r>
            <a:r>
              <a:rPr lang="en-US" dirty="0"/>
              <a:t> </a:t>
            </a:r>
            <a:r>
              <a:rPr lang="en-US" dirty="0" err="1"/>
              <a:t>eine</a:t>
            </a:r>
            <a:r>
              <a:rPr lang="en-US" dirty="0"/>
              <a:t> </a:t>
            </a:r>
            <a:r>
              <a:rPr lang="en-US" dirty="0" smtClean="0"/>
              <a:t>Web </a:t>
            </a:r>
            <a:r>
              <a:rPr lang="en-US" dirty="0"/>
              <a:t>API?
Routing
</a:t>
            </a:r>
            <a:r>
              <a:rPr lang="en-US" dirty="0" err="1"/>
              <a:t>Eine</a:t>
            </a:r>
            <a:r>
              <a:rPr lang="en-US" dirty="0"/>
              <a:t> Web API </a:t>
            </a:r>
            <a:r>
              <a:rPr lang="en-US" dirty="0" err="1"/>
              <a:t>für</a:t>
            </a:r>
            <a:r>
              <a:rPr lang="en-US" dirty="0"/>
              <a:t> </a:t>
            </a:r>
            <a:r>
              <a:rPr lang="en-US" dirty="0" err="1"/>
              <a:t>eine</a:t>
            </a:r>
            <a:r>
              <a:rPr lang="en-US" dirty="0"/>
              <a:t> MVC </a:t>
            </a:r>
            <a:r>
              <a:rPr lang="en-US" dirty="0" err="1"/>
              <a:t>Anwendung</a:t>
            </a:r>
            <a:r>
              <a:rPr lang="en-US" dirty="0"/>
              <a:t> </a:t>
            </a:r>
            <a:r>
              <a:rPr lang="en-US" dirty="0" err="1"/>
              <a:t>erstellen</a:t>
            </a:r>
            <a:r>
              <a:rPr lang="en-US" dirty="0"/>
              <a:t>
RESTful Services
Data Return Formats
</a:t>
            </a:r>
            <a:r>
              <a:rPr lang="en-US" dirty="0" err="1"/>
              <a:t>Routen</a:t>
            </a:r>
            <a:r>
              <a:rPr lang="en-US" dirty="0"/>
              <a:t> und Controller in </a:t>
            </a:r>
            <a:r>
              <a:rPr lang="en-US" dirty="0" err="1"/>
              <a:t>einer</a:t>
            </a:r>
            <a:r>
              <a:rPr lang="en-US" dirty="0"/>
              <a:t> Web API
Demonstration: </a:t>
            </a:r>
            <a:r>
              <a:rPr lang="en-US" dirty="0" err="1"/>
              <a:t>Testen</a:t>
            </a:r>
            <a:r>
              <a:rPr lang="en-US" dirty="0"/>
              <a:t> von Web APIs </a:t>
            </a:r>
            <a:r>
              <a:rPr lang="en-US" dirty="0" err="1"/>
              <a:t>mit</a:t>
            </a:r>
            <a:r>
              <a:rPr lang="en-US" dirty="0"/>
              <a:t> </a:t>
            </a:r>
            <a:r>
              <a:rPr lang="en-US" dirty="0" err="1"/>
              <a:t>Hilfe</a:t>
            </a:r>
            <a:r>
              <a:rPr lang="en-US" dirty="0"/>
              <a:t> von </a:t>
            </a:r>
            <a:r>
              <a:rPr lang="en-US" dirty="0" smtClean="0"/>
              <a:t>Postman</a:t>
            </a:r>
          </a:p>
          <a:p>
            <a:r>
              <a:rPr lang="en-US" dirty="0" smtClean="0"/>
              <a:t>Hands-On</a:t>
            </a:r>
            <a:endParaRPr lang="en-US" dirty="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a:t>
            </a:r>
            <a:r>
              <a:rPr lang="en-US" dirty="0" err="1" smtClean="0"/>
              <a:t>ist</a:t>
            </a:r>
            <a:r>
              <a:rPr lang="en-US" dirty="0" smtClean="0"/>
              <a:t> </a:t>
            </a:r>
            <a:r>
              <a:rPr lang="en-US" dirty="0" err="1" smtClean="0"/>
              <a:t>eine</a:t>
            </a:r>
            <a:r>
              <a:rPr lang="en-US" dirty="0" smtClean="0"/>
              <a:t> Web API</a:t>
            </a:r>
            <a:endParaRPr lang="en-US" dirty="0"/>
          </a:p>
        </p:txBody>
      </p:sp>
      <p:sp>
        <p:nvSpPr>
          <p:cNvPr id="3" name="Content Placeholder 2"/>
          <p:cNvSpPr>
            <a:spLocks noGrp="1"/>
          </p:cNvSpPr>
          <p:nvPr>
            <p:ph sz="quarter" idx="10"/>
          </p:nvPr>
        </p:nvSpPr>
        <p:spPr/>
        <p:txBody>
          <a:bodyPr/>
          <a:lstStyle/>
          <a:p>
            <a:r>
              <a:rPr lang="en-US" dirty="0" err="1" smtClean="0"/>
              <a:t>Hilft</a:t>
            </a:r>
            <a:r>
              <a:rPr lang="en-US" dirty="0" smtClean="0"/>
              <a:t> </a:t>
            </a:r>
            <a:r>
              <a:rPr lang="en-US" dirty="0" err="1" smtClean="0"/>
              <a:t>dabei</a:t>
            </a:r>
            <a:r>
              <a:rPr lang="en-US" dirty="0" smtClean="0"/>
              <a:t>, APIs </a:t>
            </a:r>
            <a:r>
              <a:rPr lang="en-US" dirty="0" err="1" smtClean="0"/>
              <a:t>im</a:t>
            </a:r>
            <a:r>
              <a:rPr lang="en-US" dirty="0" smtClean="0"/>
              <a:t> REST-style </a:t>
            </a:r>
            <a:r>
              <a:rPr lang="en-US" dirty="0" err="1" smtClean="0"/>
              <a:t>zu</a:t>
            </a:r>
            <a:r>
              <a:rPr lang="en-US" dirty="0" smtClean="0"/>
              <a:t> </a:t>
            </a:r>
            <a:r>
              <a:rPr lang="en-US" dirty="0" err="1" smtClean="0"/>
              <a:t>erstellen</a:t>
            </a:r>
            <a:endParaRPr lang="en-US" dirty="0"/>
          </a:p>
          <a:p>
            <a:r>
              <a:rPr lang="en-US" dirty="0" err="1" smtClean="0"/>
              <a:t>Erlaubt</a:t>
            </a:r>
            <a:r>
              <a:rPr lang="en-US" dirty="0" smtClean="0"/>
              <a:t> </a:t>
            </a:r>
            <a:r>
              <a:rPr lang="en-US" dirty="0" err="1" smtClean="0"/>
              <a:t>es</a:t>
            </a:r>
            <a:r>
              <a:rPr lang="en-US" dirty="0" smtClean="0"/>
              <a:t> </a:t>
            </a:r>
            <a:r>
              <a:rPr lang="en-US" dirty="0" err="1" smtClean="0"/>
              <a:t>externen</a:t>
            </a:r>
            <a:r>
              <a:rPr lang="en-US" dirty="0" smtClean="0"/>
              <a:t> </a:t>
            </a:r>
            <a:r>
              <a:rPr lang="en-US" dirty="0" err="1" smtClean="0"/>
              <a:t>Systemen</a:t>
            </a:r>
            <a:r>
              <a:rPr lang="en-US" dirty="0" smtClean="0"/>
              <a:t> die </a:t>
            </a:r>
            <a:r>
              <a:rPr lang="en-US" dirty="0" err="1" smtClean="0"/>
              <a:t>bestehende</a:t>
            </a:r>
            <a:r>
              <a:rPr lang="en-US" dirty="0" smtClean="0"/>
              <a:t> Business-</a:t>
            </a:r>
            <a:r>
              <a:rPr lang="en-US" dirty="0" err="1" smtClean="0"/>
              <a:t>Logik</a:t>
            </a:r>
            <a:r>
              <a:rPr lang="en-US" dirty="0" smtClean="0"/>
              <a:t> </a:t>
            </a:r>
            <a:r>
              <a:rPr lang="en-US" dirty="0" err="1" smtClean="0"/>
              <a:t>innerhalb</a:t>
            </a:r>
            <a:r>
              <a:rPr lang="en-US" dirty="0" smtClean="0"/>
              <a:t> der </a:t>
            </a:r>
            <a:r>
              <a:rPr lang="en-US" dirty="0" err="1" smtClean="0"/>
              <a:t>eigenen</a:t>
            </a:r>
            <a:r>
              <a:rPr lang="en-US" dirty="0" smtClean="0"/>
              <a:t> </a:t>
            </a:r>
            <a:r>
              <a:rPr lang="en-US" dirty="0" err="1" smtClean="0"/>
              <a:t>Anwendung</a:t>
            </a:r>
            <a:r>
              <a:rPr lang="en-US" dirty="0" smtClean="0"/>
              <a:t> </a:t>
            </a:r>
            <a:r>
              <a:rPr lang="en-US" dirty="0" err="1" smtClean="0"/>
              <a:t>zu</a:t>
            </a:r>
            <a:r>
              <a:rPr lang="en-US" dirty="0" smtClean="0"/>
              <a:t> </a:t>
            </a:r>
            <a:r>
              <a:rPr lang="en-US" dirty="0" err="1" smtClean="0"/>
              <a:t>benutzen</a:t>
            </a:r>
            <a:endParaRPr lang="en-US" dirty="0"/>
          </a:p>
          <a:p>
            <a:r>
              <a:rPr lang="en-US" dirty="0" smtClean="0"/>
              <a:t>In Requests </a:t>
            </a:r>
            <a:r>
              <a:rPr lang="en-US" dirty="0" err="1" smtClean="0"/>
              <a:t>wird</a:t>
            </a:r>
            <a:r>
              <a:rPr lang="en-US" dirty="0" smtClean="0"/>
              <a:t> die URL </a:t>
            </a:r>
            <a:r>
              <a:rPr lang="en-US" dirty="0" err="1" smtClean="0"/>
              <a:t>zur</a:t>
            </a:r>
            <a:r>
              <a:rPr lang="en-US" dirty="0" smtClean="0"/>
              <a:t> </a:t>
            </a:r>
            <a:r>
              <a:rPr lang="en-US" dirty="0" err="1" smtClean="0"/>
              <a:t>Auswertung</a:t>
            </a:r>
            <a:r>
              <a:rPr lang="en-US" dirty="0" smtClean="0"/>
              <a:t> von </a:t>
            </a:r>
            <a:r>
              <a:rPr lang="en-US" dirty="0" err="1" smtClean="0"/>
              <a:t>Parametern</a:t>
            </a:r>
            <a:r>
              <a:rPr lang="en-US" dirty="0" smtClean="0"/>
              <a:t> </a:t>
            </a:r>
            <a:r>
              <a:rPr lang="en-US" dirty="0" err="1" smtClean="0"/>
              <a:t>genutzt</a:t>
            </a:r>
            <a:endParaRPr lang="en-US" dirty="0"/>
          </a:p>
          <a:p>
            <a:r>
              <a:rPr lang="en-US" dirty="0" smtClean="0"/>
              <a:t>Ideal </a:t>
            </a:r>
            <a:r>
              <a:rPr lang="en-US" dirty="0" err="1" smtClean="0"/>
              <a:t>für</a:t>
            </a:r>
            <a:r>
              <a:rPr lang="en-US" dirty="0" smtClean="0"/>
              <a:t> die Integration von </a:t>
            </a:r>
            <a:r>
              <a:rPr lang="en-US" dirty="0" err="1" smtClean="0"/>
              <a:t>mobilen</a:t>
            </a:r>
            <a:r>
              <a:rPr lang="en-US" dirty="0"/>
              <a:t> </a:t>
            </a:r>
            <a:r>
              <a:rPr lang="en-US" dirty="0" err="1" smtClean="0"/>
              <a:t>Plattformen</a:t>
            </a:r>
            <a:endParaRPr lang="en-US" dirty="0"/>
          </a:p>
        </p:txBody>
      </p:sp>
    </p:spTree>
    <p:extLst>
      <p:ext uri="{BB962C8B-B14F-4D97-AF65-F5344CB8AC3E}">
        <p14:creationId xmlns:p14="http://schemas.microsoft.com/office/powerpoint/2010/main" val="356928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RESTful Services</a:t>
            </a:r>
            <a:endParaRPr lang="en-US"/>
          </a:p>
        </p:txBody>
      </p:sp>
      <p:sp>
        <p:nvSpPr>
          <p:cNvPr id="3" name="Content Placeholder 2"/>
          <p:cNvSpPr>
            <a:spLocks noGrp="1"/>
          </p:cNvSpPr>
          <p:nvPr>
            <p:ph sz="quarter" idx="10"/>
          </p:nvPr>
        </p:nvSpPr>
        <p:spPr/>
        <p:txBody>
          <a:bodyPr/>
          <a:lstStyle/>
          <a:p>
            <a:pPr>
              <a:buNone/>
            </a:pPr>
            <a:r>
              <a:rPr lang="en-US" dirty="0" err="1" smtClean="0"/>
              <a:t>Charakteristiken</a:t>
            </a:r>
            <a:r>
              <a:rPr lang="en-US" dirty="0" smtClean="0"/>
              <a:t> </a:t>
            </a:r>
            <a:r>
              <a:rPr lang="en-US" dirty="0" err="1" smtClean="0"/>
              <a:t>eines</a:t>
            </a:r>
            <a:r>
              <a:rPr lang="en-US" dirty="0" smtClean="0"/>
              <a:t> RESTful </a:t>
            </a:r>
            <a:r>
              <a:rPr lang="en-US" dirty="0"/>
              <a:t>Service:</a:t>
            </a:r>
          </a:p>
          <a:p>
            <a:pPr lvl="1"/>
            <a:r>
              <a:rPr lang="en-US" dirty="0" err="1" smtClean="0"/>
              <a:t>Kann</a:t>
            </a:r>
            <a:r>
              <a:rPr lang="en-US" dirty="0" smtClean="0"/>
              <a:t> </a:t>
            </a:r>
            <a:r>
              <a:rPr lang="en-US" dirty="0" err="1" smtClean="0"/>
              <a:t>aufgerufen</a:t>
            </a:r>
            <a:r>
              <a:rPr lang="en-US" dirty="0" smtClean="0"/>
              <a:t> </a:t>
            </a:r>
            <a:r>
              <a:rPr lang="en-US" dirty="0" err="1" smtClean="0"/>
              <a:t>werden</a:t>
            </a:r>
            <a:r>
              <a:rPr lang="en-US" dirty="0" smtClean="0"/>
              <a:t>, um </a:t>
            </a:r>
            <a:r>
              <a:rPr lang="en-US" dirty="0" err="1" smtClean="0"/>
              <a:t>Informationen</a:t>
            </a:r>
            <a:r>
              <a:rPr lang="en-US" dirty="0" smtClean="0"/>
              <a:t> von </a:t>
            </a:r>
            <a:r>
              <a:rPr lang="en-US" dirty="0" err="1" smtClean="0"/>
              <a:t>einem</a:t>
            </a:r>
            <a:r>
              <a:rPr lang="en-US" dirty="0" smtClean="0"/>
              <a:t> Server </a:t>
            </a:r>
            <a:r>
              <a:rPr lang="en-US" dirty="0" err="1" smtClean="0"/>
              <a:t>zu</a:t>
            </a:r>
            <a:r>
              <a:rPr lang="en-US" dirty="0" smtClean="0"/>
              <a:t> laden</a:t>
            </a:r>
            <a:endParaRPr lang="en-US" dirty="0"/>
          </a:p>
          <a:p>
            <a:pPr lvl="1"/>
            <a:r>
              <a:rPr lang="en-US" dirty="0" err="1" smtClean="0"/>
              <a:t>Kann</a:t>
            </a:r>
            <a:r>
              <a:rPr lang="en-US" dirty="0" smtClean="0"/>
              <a:t> </a:t>
            </a:r>
            <a:r>
              <a:rPr lang="en-US" dirty="0" err="1" smtClean="0"/>
              <a:t>über</a:t>
            </a:r>
            <a:r>
              <a:rPr lang="en-US" dirty="0" smtClean="0"/>
              <a:t> HTTP </a:t>
            </a:r>
            <a:r>
              <a:rPr lang="en-US" dirty="0" err="1" smtClean="0"/>
              <a:t>Operationen</a:t>
            </a:r>
            <a:r>
              <a:rPr lang="en-US" dirty="0" smtClean="0"/>
              <a:t> </a:t>
            </a:r>
            <a:r>
              <a:rPr lang="en-US" dirty="0" err="1" smtClean="0"/>
              <a:t>Informationen</a:t>
            </a:r>
            <a:r>
              <a:rPr lang="en-US" dirty="0" smtClean="0"/>
              <a:t> </a:t>
            </a:r>
            <a:r>
              <a:rPr lang="en-US" dirty="0" err="1" smtClean="0"/>
              <a:t>löschen</a:t>
            </a:r>
            <a:r>
              <a:rPr lang="en-US" dirty="0" smtClean="0"/>
              <a:t>, </a:t>
            </a:r>
            <a:r>
              <a:rPr lang="en-US" dirty="0" err="1" smtClean="0"/>
              <a:t>aktualisieren</a:t>
            </a:r>
            <a:r>
              <a:rPr lang="en-US" dirty="0" smtClean="0"/>
              <a:t> </a:t>
            </a:r>
            <a:r>
              <a:rPr lang="en-US" dirty="0" err="1" smtClean="0"/>
              <a:t>oder</a:t>
            </a:r>
            <a:r>
              <a:rPr lang="en-US" dirty="0" smtClean="0"/>
              <a:t> </a:t>
            </a:r>
            <a:r>
              <a:rPr lang="en-US" dirty="0" err="1" smtClean="0"/>
              <a:t>hinzufügen</a:t>
            </a:r>
            <a:endParaRPr lang="en-US" dirty="0"/>
          </a:p>
          <a:p>
            <a:pPr lvl="1"/>
            <a:r>
              <a:rPr lang="en-US" dirty="0" err="1" smtClean="0"/>
              <a:t>Benutzt</a:t>
            </a:r>
            <a:r>
              <a:rPr lang="en-US" dirty="0" smtClean="0"/>
              <a:t> URLs um </a:t>
            </a:r>
            <a:r>
              <a:rPr lang="en-US" dirty="0" err="1" smtClean="0"/>
              <a:t>Entitäten</a:t>
            </a:r>
            <a:r>
              <a:rPr lang="en-US" dirty="0" smtClean="0"/>
              <a:t> </a:t>
            </a:r>
            <a:r>
              <a:rPr lang="en-US" dirty="0" err="1" smtClean="0"/>
              <a:t>eindeutig</a:t>
            </a:r>
            <a:r>
              <a:rPr lang="en-US" dirty="0" smtClean="0"/>
              <a:t> </a:t>
            </a:r>
            <a:r>
              <a:rPr lang="en-US" dirty="0" err="1" smtClean="0"/>
              <a:t>zu</a:t>
            </a:r>
            <a:r>
              <a:rPr lang="en-US" dirty="0" smtClean="0"/>
              <a:t> </a:t>
            </a:r>
            <a:r>
              <a:rPr lang="en-US" dirty="0" err="1" smtClean="0"/>
              <a:t>beschreiben</a:t>
            </a:r>
            <a:endParaRPr lang="en-US" dirty="0"/>
          </a:p>
          <a:p>
            <a:pPr lvl="1"/>
            <a:r>
              <a:rPr lang="en-US" dirty="0" err="1" smtClean="0"/>
              <a:t>Benutzt</a:t>
            </a:r>
            <a:r>
              <a:rPr lang="en-US" dirty="0" smtClean="0"/>
              <a:t> HTTP </a:t>
            </a:r>
            <a:r>
              <a:rPr lang="en-US" dirty="0"/>
              <a:t>verbs </a:t>
            </a:r>
            <a:r>
              <a:rPr lang="en-US" dirty="0" smtClean="0"/>
              <a:t>um </a:t>
            </a:r>
            <a:r>
              <a:rPr lang="en-US" dirty="0" err="1" smtClean="0"/>
              <a:t>herauszufinden</a:t>
            </a:r>
            <a:r>
              <a:rPr lang="en-US" dirty="0" smtClean="0"/>
              <a:t>, </a:t>
            </a:r>
            <a:r>
              <a:rPr lang="en-US" dirty="0" err="1" smtClean="0"/>
              <a:t>welche</a:t>
            </a:r>
            <a:r>
              <a:rPr lang="en-US" dirty="0" smtClean="0"/>
              <a:t> Operation </a:t>
            </a:r>
            <a:r>
              <a:rPr lang="en-US" dirty="0" err="1" smtClean="0"/>
              <a:t>innerhalb</a:t>
            </a:r>
            <a:r>
              <a:rPr lang="en-US" dirty="0" smtClean="0"/>
              <a:t> der API </a:t>
            </a:r>
            <a:r>
              <a:rPr lang="en-US" dirty="0" err="1" smtClean="0"/>
              <a:t>aufgerufen</a:t>
            </a:r>
            <a:r>
              <a:rPr lang="en-US" dirty="0" smtClean="0"/>
              <a:t> </a:t>
            </a:r>
            <a:r>
              <a:rPr lang="en-US" dirty="0" err="1" smtClean="0"/>
              <a:t>werden</a:t>
            </a:r>
            <a:r>
              <a:rPr lang="en-US" dirty="0" smtClean="0"/>
              <a:t> </a:t>
            </a:r>
            <a:r>
              <a:rPr lang="en-US" dirty="0" err="1" smtClean="0"/>
              <a:t>soll</a:t>
            </a:r>
            <a:r>
              <a:rPr lang="en-US" dirty="0" smtClean="0"/>
              <a:t>. HTTP </a:t>
            </a:r>
            <a:r>
              <a:rPr lang="en-US" dirty="0"/>
              <a:t>verbs </a:t>
            </a:r>
            <a:r>
              <a:rPr lang="en-US" dirty="0" err="1" smtClean="0"/>
              <a:t>sind</a:t>
            </a:r>
            <a:r>
              <a:rPr lang="en-US" dirty="0" smtClean="0"/>
              <a:t>:</a:t>
            </a:r>
            <a:endParaRPr lang="en-US" dirty="0"/>
          </a:p>
          <a:p>
            <a:pPr lvl="2"/>
            <a:r>
              <a:rPr lang="en-US" b="1" dirty="0"/>
              <a:t>GET</a:t>
            </a:r>
          </a:p>
          <a:p>
            <a:pPr lvl="2"/>
            <a:r>
              <a:rPr lang="en-US" b="1" dirty="0"/>
              <a:t>POST</a:t>
            </a:r>
          </a:p>
          <a:p>
            <a:pPr lvl="2"/>
            <a:r>
              <a:rPr lang="en-US" b="1" dirty="0"/>
              <a:t>PUT</a:t>
            </a:r>
          </a:p>
          <a:p>
            <a:pPr lvl="2"/>
            <a:r>
              <a:rPr lang="en-US" b="1" dirty="0" smtClean="0"/>
              <a:t>DELETE</a:t>
            </a:r>
            <a:endParaRPr lang="en-US" b="1" dirty="0"/>
          </a:p>
        </p:txBody>
      </p:sp>
    </p:spTree>
    <p:extLst>
      <p:ext uri="{BB962C8B-B14F-4D97-AF65-F5344CB8AC3E}">
        <p14:creationId xmlns:p14="http://schemas.microsoft.com/office/powerpoint/2010/main" val="129290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 Return Formats</a:t>
            </a:r>
            <a:endParaRPr lang="de-DE" dirty="0"/>
          </a:p>
        </p:txBody>
      </p:sp>
      <p:sp>
        <p:nvSpPr>
          <p:cNvPr id="3" name="Inhaltsplatzhalter 2"/>
          <p:cNvSpPr>
            <a:spLocks noGrp="1"/>
          </p:cNvSpPr>
          <p:nvPr>
            <p:ph sz="quarter" idx="10"/>
          </p:nvPr>
        </p:nvSpPr>
        <p:spPr/>
        <p:txBody>
          <a:bodyPr/>
          <a:lstStyle/>
          <a:p>
            <a:r>
              <a:rPr lang="de-DE" dirty="0" smtClean="0"/>
              <a:t>JSON oder XML</a:t>
            </a:r>
            <a:endParaRPr lang="de-DE" dirty="0"/>
          </a:p>
        </p:txBody>
      </p:sp>
      <p:pic>
        <p:nvPicPr>
          <p:cNvPr id="1026" name="Picture 2" descr="https://www.oxygenxml.com/img/convert-xml-to-json_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645" y="1341438"/>
            <a:ext cx="7753350"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01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r>
              <a:rPr lang="en-US" dirty="0" smtClean="0"/>
              <a:t>Um Web API Requests </a:t>
            </a:r>
            <a:r>
              <a:rPr lang="en-US" dirty="0" err="1" smtClean="0"/>
              <a:t>zu</a:t>
            </a:r>
            <a:r>
              <a:rPr lang="en-US" dirty="0" smtClean="0"/>
              <a:t> </a:t>
            </a:r>
            <a:r>
              <a:rPr lang="en-US" dirty="0" err="1" smtClean="0"/>
              <a:t>verarbeiten</a:t>
            </a:r>
            <a:r>
              <a:rPr lang="en-US" dirty="0" smtClean="0"/>
              <a:t>, </a:t>
            </a:r>
            <a:r>
              <a:rPr lang="en-US" dirty="0" err="1" smtClean="0"/>
              <a:t>lassen</a:t>
            </a:r>
            <a:r>
              <a:rPr lang="en-US" dirty="0" smtClean="0"/>
              <a:t> </a:t>
            </a:r>
            <a:r>
              <a:rPr lang="en-US" dirty="0" err="1" smtClean="0"/>
              <a:t>sich</a:t>
            </a:r>
            <a:r>
              <a:rPr lang="en-US" dirty="0" smtClean="0"/>
              <a:t> Controller-</a:t>
            </a:r>
            <a:r>
              <a:rPr lang="en-US" dirty="0" err="1" smtClean="0"/>
              <a:t>Namen</a:t>
            </a:r>
            <a:r>
              <a:rPr lang="en-US" dirty="0" smtClean="0"/>
              <a:t> und Naming Conventions </a:t>
            </a:r>
            <a:r>
              <a:rPr lang="en-US" dirty="0" err="1" smtClean="0"/>
              <a:t>nutzen</a:t>
            </a:r>
            <a:endParaRPr lang="en-US" dirty="0" smtClean="0"/>
          </a:p>
          <a:p>
            <a:r>
              <a:rPr lang="en-US" dirty="0" err="1" smtClean="0"/>
              <a:t>Alternativ</a:t>
            </a:r>
            <a:r>
              <a:rPr lang="en-US" dirty="0" smtClean="0"/>
              <a:t> </a:t>
            </a:r>
            <a:r>
              <a:rPr lang="en-US" dirty="0" err="1" smtClean="0"/>
              <a:t>lässt</a:t>
            </a:r>
            <a:r>
              <a:rPr lang="en-US" dirty="0" smtClean="0"/>
              <a:t> </a:t>
            </a:r>
            <a:r>
              <a:rPr lang="en-US" dirty="0" err="1" smtClean="0"/>
              <a:t>sich</a:t>
            </a:r>
            <a:r>
              <a:rPr lang="en-US" dirty="0" smtClean="0"/>
              <a:t> das Mapping </a:t>
            </a:r>
            <a:r>
              <a:rPr lang="en-US" dirty="0" err="1" smtClean="0"/>
              <a:t>auch</a:t>
            </a:r>
            <a:r>
              <a:rPr lang="en-US" dirty="0" smtClean="0"/>
              <a:t> </a:t>
            </a:r>
            <a:r>
              <a:rPr lang="en-US" dirty="0" err="1" smtClean="0"/>
              <a:t>über</a:t>
            </a:r>
            <a:r>
              <a:rPr lang="en-US" dirty="0" smtClean="0"/>
              <a:t> </a:t>
            </a:r>
            <a:r>
              <a:rPr lang="en-US" dirty="0" err="1" smtClean="0"/>
              <a:t>folgende</a:t>
            </a:r>
            <a:r>
              <a:rPr lang="en-US" dirty="0" smtClean="0"/>
              <a:t> Attribute </a:t>
            </a:r>
            <a:r>
              <a:rPr lang="en-US" dirty="0" err="1" smtClean="0"/>
              <a:t>beeinflussen</a:t>
            </a:r>
            <a:r>
              <a:rPr lang="en-US" dirty="0" smtClean="0"/>
              <a:t>:</a:t>
            </a:r>
            <a:endParaRPr lang="en-US" dirty="0"/>
          </a:p>
          <a:p>
            <a:pPr lvl="1"/>
            <a:r>
              <a:rPr lang="en-US" dirty="0" smtClean="0"/>
              <a:t>Die </a:t>
            </a:r>
            <a:r>
              <a:rPr lang="en-US" b="1" dirty="0" err="1" smtClean="0"/>
              <a:t>HttpGet</a:t>
            </a:r>
            <a:r>
              <a:rPr lang="en-US" dirty="0"/>
              <a:t>, </a:t>
            </a:r>
            <a:r>
              <a:rPr lang="en-US" b="1" dirty="0" err="1"/>
              <a:t>HttpPut</a:t>
            </a:r>
            <a:r>
              <a:rPr lang="en-US" dirty="0"/>
              <a:t>, </a:t>
            </a:r>
            <a:r>
              <a:rPr lang="en-US" b="1" dirty="0" err="1"/>
              <a:t>HttpPost</a:t>
            </a:r>
            <a:r>
              <a:rPr lang="en-US" dirty="0"/>
              <a:t>, </a:t>
            </a:r>
            <a:r>
              <a:rPr lang="en-US" dirty="0" err="1" smtClean="0"/>
              <a:t>oder</a:t>
            </a:r>
            <a:r>
              <a:rPr lang="en-US" dirty="0" smtClean="0"/>
              <a:t> </a:t>
            </a:r>
            <a:r>
              <a:rPr lang="en-US" b="1" dirty="0" err="1" smtClean="0"/>
              <a:t>HttpDelete</a:t>
            </a:r>
            <a:r>
              <a:rPr lang="en-US" dirty="0" smtClean="0"/>
              <a:t> Attribute</a:t>
            </a:r>
            <a:endParaRPr lang="en-US" dirty="0"/>
          </a:p>
          <a:p>
            <a:pPr lvl="1"/>
            <a:r>
              <a:rPr lang="en-US" dirty="0" smtClean="0"/>
              <a:t>Das </a:t>
            </a:r>
            <a:r>
              <a:rPr lang="en-US" b="1" dirty="0" smtClean="0"/>
              <a:t>Route </a:t>
            </a:r>
            <a:r>
              <a:rPr lang="en-US" dirty="0" err="1" smtClean="0"/>
              <a:t>Attribut</a:t>
            </a:r>
            <a:endParaRPr lang="en-US" dirty="0"/>
          </a:p>
          <a:p>
            <a:pPr lvl="1"/>
            <a:r>
              <a:rPr lang="en-US" dirty="0" smtClean="0"/>
              <a:t>Das </a:t>
            </a:r>
            <a:r>
              <a:rPr lang="en-US" b="1" dirty="0" err="1" smtClean="0"/>
              <a:t>ActionName</a:t>
            </a:r>
            <a:r>
              <a:rPr lang="en-US" dirty="0" smtClean="0"/>
              <a:t> </a:t>
            </a:r>
            <a:r>
              <a:rPr lang="en-US" dirty="0" err="1" smtClean="0"/>
              <a:t>Attribut</a:t>
            </a:r>
            <a:endParaRPr lang="en-US" dirty="0"/>
          </a:p>
        </p:txBody>
      </p:sp>
    </p:spTree>
    <p:extLst>
      <p:ext uri="{BB962C8B-B14F-4D97-AF65-F5344CB8AC3E}">
        <p14:creationId xmlns:p14="http://schemas.microsoft.com/office/powerpoint/2010/main" val="2505954915"/>
      </p:ext>
    </p:extLst>
  </p:cSld>
  <p:clrMapOvr>
    <a:masterClrMapping/>
  </p:clrMapOvr>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680</Words>
  <Application>Microsoft Office PowerPoint</Application>
  <PresentationFormat>Benutzerdefiniert</PresentationFormat>
  <Paragraphs>106</Paragraphs>
  <Slides>13</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Times New Roman</vt:lpstr>
      <vt:lpstr>Trebuchet MS</vt:lpstr>
      <vt:lpstr>Folienmaster_1502</vt:lpstr>
      <vt:lpstr>.NET Jump Start</vt:lpstr>
      <vt:lpstr>Module Tag 2</vt:lpstr>
      <vt:lpstr>Kursinhalte</vt:lpstr>
      <vt:lpstr>05 | Entwicklung einer Schnittstelle mit ASP.NET Web API</vt:lpstr>
      <vt:lpstr>Agenda</vt:lpstr>
      <vt:lpstr>Was ist eine Web API</vt:lpstr>
      <vt:lpstr>RESTful Services</vt:lpstr>
      <vt:lpstr>Data Return Formats</vt:lpstr>
      <vt:lpstr>Routing</vt:lpstr>
      <vt:lpstr>Routen und Controller in einer Web API</vt:lpstr>
      <vt:lpstr>HANDS-ON</vt:lpstr>
      <vt:lpstr>Veröffentlichen der API in Microsoft Azure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Daniel Beckmann</cp:lastModifiedBy>
  <cp:revision>899</cp:revision>
  <dcterms:created xsi:type="dcterms:W3CDTF">2009-09-23T11:03:35Z</dcterms:created>
  <dcterms:modified xsi:type="dcterms:W3CDTF">2017-03-03T10:56:36Z</dcterms:modified>
  <cp:contentStatus>R3</cp:contentStatus>
</cp:coreProperties>
</file>