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90" r:id="rId1"/>
  </p:sldMasterIdLst>
  <p:notesMasterIdLst>
    <p:notesMasterId r:id="rId26"/>
  </p:notesMasterIdLst>
  <p:handoutMasterIdLst>
    <p:handoutMasterId r:id="rId27"/>
  </p:handoutMasterIdLst>
  <p:sldIdLst>
    <p:sldId id="332" r:id="rId2"/>
    <p:sldId id="299" r:id="rId3"/>
    <p:sldId id="361" r:id="rId4"/>
    <p:sldId id="362" r:id="rId5"/>
    <p:sldId id="386" r:id="rId6"/>
    <p:sldId id="388" r:id="rId7"/>
    <p:sldId id="390" r:id="rId8"/>
    <p:sldId id="413" r:id="rId9"/>
    <p:sldId id="391" r:id="rId10"/>
    <p:sldId id="414" r:id="rId11"/>
    <p:sldId id="400" r:id="rId12"/>
    <p:sldId id="410" r:id="rId13"/>
    <p:sldId id="404" r:id="rId14"/>
    <p:sldId id="405" r:id="rId15"/>
    <p:sldId id="406" r:id="rId16"/>
    <p:sldId id="409" r:id="rId17"/>
    <p:sldId id="411" r:id="rId18"/>
    <p:sldId id="415" r:id="rId19"/>
    <p:sldId id="398" r:id="rId20"/>
    <p:sldId id="399" r:id="rId21"/>
    <p:sldId id="416" r:id="rId22"/>
    <p:sldId id="403" r:id="rId23"/>
    <p:sldId id="412" r:id="rId24"/>
    <p:sldId id="290" r:id="rId25"/>
  </p:sldIdLst>
  <p:sldSz cx="12190413" cy="6859588"/>
  <p:notesSz cx="7099300" cy="10234613"/>
  <p:defaultTextStyle>
    <a:defPPr>
      <a:defRPr lang="sv-S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60958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21917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82875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43833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3047924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3657509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4267093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4876678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28">
          <p15:clr>
            <a:srgbClr val="A4A3A4"/>
          </p15:clr>
        </p15:guide>
        <p15:guide id="2" orient="horz" pos="1228">
          <p15:clr>
            <a:srgbClr val="A4A3A4"/>
          </p15:clr>
        </p15:guide>
        <p15:guide id="3" pos="2412">
          <p15:clr>
            <a:srgbClr val="A4A3A4"/>
          </p15:clr>
        </p15:guide>
        <p15:guide id="4" pos="375">
          <p15:clr>
            <a:srgbClr val="A4A3A4"/>
          </p15:clr>
        </p15:guide>
        <p15:guide id="5" pos="5103">
          <p15:clr>
            <a:srgbClr val="A4A3A4"/>
          </p15:clr>
        </p15:guide>
        <p15:guide id="6" pos="72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iel Beckmann" initials="DB" lastIdx="2" clrIdx="0">
    <p:extLst>
      <p:ext uri="{19B8F6BF-5375-455C-9EA6-DF929625EA0E}">
        <p15:presenceInfo xmlns:p15="http://schemas.microsoft.com/office/powerpoint/2012/main" userId="84cb61214e3f95c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3C0"/>
    <a:srgbClr val="EAE3DB"/>
    <a:srgbClr val="1F4E79"/>
    <a:srgbClr val="5B9BD5"/>
    <a:srgbClr val="CC3A00"/>
    <a:srgbClr val="FF6C2F"/>
    <a:srgbClr val="000000"/>
    <a:srgbClr val="FFFFFF"/>
    <a:srgbClr val="8FBA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422" autoAdjust="0"/>
    <p:restoredTop sz="85986" autoAdjust="0"/>
  </p:normalViewPr>
  <p:slideViewPr>
    <p:cSldViewPr snapToGrid="0" showGuides="1">
      <p:cViewPr varScale="1">
        <p:scale>
          <a:sx n="100" d="100"/>
          <a:sy n="100" d="100"/>
        </p:scale>
        <p:origin x="222" y="84"/>
      </p:cViewPr>
      <p:guideLst>
        <p:guide orient="horz" pos="3828"/>
        <p:guide orient="horz" pos="1228"/>
        <p:guide pos="2412"/>
        <p:guide pos="375"/>
        <p:guide pos="5103"/>
        <p:guide pos="727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70" d="100"/>
          <a:sy n="70" d="100"/>
        </p:scale>
        <p:origin x="-3144" y="-108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 smtClean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 smtClean="0"/>
            </a:lvl1pPr>
          </a:lstStyle>
          <a:p>
            <a:pPr>
              <a:defRPr/>
            </a:pPr>
            <a:fld id="{1A05F8BD-BCC0-434C-B4C7-04D664C6FFAB}" type="datetimeFigureOut">
              <a:rPr lang="de-DE"/>
              <a:pPr>
                <a:defRPr/>
              </a:pPr>
              <a:t>03.03.2017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 smtClean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 smtClean="0"/>
            </a:lvl1pPr>
          </a:lstStyle>
          <a:p>
            <a:pPr>
              <a:defRPr/>
            </a:pPr>
            <a:fld id="{ADBE0E87-8AE5-4915-919C-5B95D20809E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27850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D4AE3D83-1FBF-43C4-ADDC-4C5B4B2D2F54}" type="datetimeFigureOut">
              <a:rPr lang="sv-SE"/>
              <a:pPr>
                <a:defRPr/>
              </a:pPr>
              <a:t>2017-03-03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sv-SE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sv-SE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9FD97EF8-451C-4BD4-A577-78C919C344DB}" type="slidenum">
              <a:rPr lang="sv-SE"/>
              <a:pPr>
                <a:defRPr/>
              </a:pPr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067600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9700" y="768350"/>
            <a:ext cx="6819900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5AE93FB-93AC-4F27-ACAF-F1F038C932EA}" type="slidenum">
              <a:rPr lang="sv-SE" smtClean="0"/>
              <a:pPr>
                <a:defRPr/>
              </a:pPr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442048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dirty="0" smtClean="0"/>
              <a:t>Separierung</a:t>
            </a:r>
            <a:r>
              <a:rPr lang="de-DE" altLang="de-DE" baseline="0" dirty="0" smtClean="0"/>
              <a:t> von UI / Business- / Datenlogik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baseline="0" dirty="0" smtClean="0"/>
              <a:t>UI kann ausgetauscht werden (Windows App -&gt; WPF, …)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baseline="0" dirty="0" smtClean="0"/>
              <a:t>Unit </a:t>
            </a:r>
            <a:r>
              <a:rPr lang="de-DE" altLang="de-DE" baseline="0" dirty="0" err="1" smtClean="0"/>
              <a:t>Testing</a:t>
            </a:r>
            <a:endParaRPr lang="de-DE" altLang="de-DE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baseline="0" dirty="0" smtClean="0"/>
              <a:t>Weniger UI </a:t>
            </a:r>
            <a:r>
              <a:rPr lang="de-DE" altLang="de-DE" baseline="0" dirty="0" err="1" smtClean="0"/>
              <a:t>code</a:t>
            </a:r>
            <a:endParaRPr lang="de-DE" altLang="de-DE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baseline="0" dirty="0" smtClean="0"/>
              <a:t> - Demo –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baseline="0" dirty="0" err="1" smtClean="0"/>
              <a:t>INotifyPropertyChanged</a:t>
            </a:r>
            <a:r>
              <a:rPr lang="de-DE" altLang="de-DE" baseline="0" dirty="0" smtClean="0"/>
              <a:t> – in Common Ordner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baseline="0" dirty="0" err="1" smtClean="0"/>
              <a:t>One</a:t>
            </a:r>
            <a:r>
              <a:rPr lang="de-DE" altLang="de-DE" baseline="0" dirty="0" smtClean="0"/>
              <a:t> Way, </a:t>
            </a:r>
            <a:r>
              <a:rPr lang="de-DE" altLang="de-DE" baseline="0" dirty="0" err="1" smtClean="0"/>
              <a:t>Two</a:t>
            </a:r>
            <a:r>
              <a:rPr lang="de-DE" altLang="de-DE" baseline="0" dirty="0" smtClean="0"/>
              <a:t> Way </a:t>
            </a:r>
            <a:r>
              <a:rPr lang="de-DE" altLang="de-DE" baseline="0" dirty="0" err="1" smtClean="0"/>
              <a:t>Bindings</a:t>
            </a:r>
            <a:endParaRPr lang="de-DE" alt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14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590624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dirty="0" smtClean="0"/>
              <a:t>- Demo mit einigen</a:t>
            </a:r>
            <a:r>
              <a:rPr lang="de-DE" altLang="de-DE" baseline="0" dirty="0" smtClean="0"/>
              <a:t> Konvertern + Alternative ohne Konverter -</a:t>
            </a:r>
            <a:endParaRPr lang="de-DE" alt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15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733165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dirty="0" smtClean="0"/>
              <a:t>- Demo mit </a:t>
            </a:r>
            <a:r>
              <a:rPr lang="de-DE" altLang="de-DE" dirty="0" err="1" smtClean="0"/>
              <a:t>DelegateCommand</a:t>
            </a:r>
            <a:r>
              <a:rPr lang="de-DE" altLang="de-DE" baseline="0" dirty="0" smtClean="0"/>
              <a:t> -</a:t>
            </a:r>
            <a:endParaRPr lang="de-DE" alt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16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777776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e-DE" alt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17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451670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e-DE" alt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19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987318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e-DE" alt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20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098861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e-DE" alt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22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978903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e-DE" alt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23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274382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9700" y="768350"/>
            <a:ext cx="6819900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5B22351-C0A7-44C9-AD1C-4123D43CDD3F}" type="slidenum">
              <a:rPr lang="sv-SE" smtClean="0"/>
              <a:pPr>
                <a:defRPr/>
              </a:pPr>
              <a:t>24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68157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dirty="0" smtClean="0"/>
              <a:t>Marktanteil Windows Phone 2,7% 2014 (laut IDC)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309803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e-DE" alt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56082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e-DE" alt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78940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dirty="0" smtClean="0"/>
              <a:t>Marktanteil Windows Phone 2,7% 2014 (laut IDC)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971406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dirty="0" smtClean="0"/>
              <a:t>Projekttypen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dirty="0" smtClean="0"/>
              <a:t>Neue</a:t>
            </a:r>
            <a:r>
              <a:rPr lang="de-DE" altLang="de-DE" baseline="0" dirty="0" smtClean="0"/>
              <a:t> View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baseline="0" dirty="0" smtClean="0"/>
              <a:t>XAML Demos – </a:t>
            </a:r>
            <a:r>
              <a:rPr lang="de-DE" altLang="de-DE" baseline="0" dirty="0" err="1" smtClean="0"/>
              <a:t>Grid</a:t>
            </a:r>
            <a:r>
              <a:rPr lang="de-DE" altLang="de-DE" baseline="0" dirty="0" smtClean="0"/>
              <a:t> mit </a:t>
            </a:r>
            <a:r>
              <a:rPr lang="de-DE" altLang="de-DE" baseline="0" dirty="0" err="1" smtClean="0"/>
              <a:t>Rows</a:t>
            </a:r>
            <a:r>
              <a:rPr lang="de-DE" altLang="de-DE" baseline="0" dirty="0" smtClean="0"/>
              <a:t>, </a:t>
            </a:r>
            <a:r>
              <a:rPr lang="de-DE" altLang="de-DE" baseline="0" dirty="0" err="1" smtClean="0"/>
              <a:t>Cols</a:t>
            </a:r>
            <a:r>
              <a:rPr lang="de-DE" altLang="de-DE" baseline="0" dirty="0" smtClean="0"/>
              <a:t>, Buttons, </a:t>
            </a:r>
            <a:r>
              <a:rPr lang="de-DE" altLang="de-DE" baseline="0" dirty="0" err="1" smtClean="0"/>
              <a:t>Margins</a:t>
            </a:r>
            <a:r>
              <a:rPr lang="de-DE" altLang="de-DE" baseline="0" dirty="0" smtClean="0"/>
              <a:t>, </a:t>
            </a:r>
            <a:r>
              <a:rPr lang="de-DE" altLang="de-DE" baseline="0" dirty="0" err="1" smtClean="0"/>
              <a:t>EventHandler</a:t>
            </a:r>
            <a:endParaRPr lang="de-DE" altLang="de-DE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baseline="0" dirty="0" smtClean="0"/>
              <a:t>Pivot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001652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dirty="0" smtClean="0"/>
              <a:t>Separierung</a:t>
            </a:r>
            <a:r>
              <a:rPr lang="de-DE" altLang="de-DE" baseline="0" dirty="0" smtClean="0"/>
              <a:t> von UI / Business- / Datenlogik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baseline="0" dirty="0" smtClean="0"/>
              <a:t>UI kann ausgetauscht werden (Windows App -&gt; WPF, …)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baseline="0" dirty="0" smtClean="0"/>
              <a:t>Unit </a:t>
            </a:r>
            <a:r>
              <a:rPr lang="de-DE" altLang="de-DE" baseline="0" dirty="0" err="1" smtClean="0"/>
              <a:t>Testing</a:t>
            </a:r>
            <a:endParaRPr lang="de-DE" altLang="de-DE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baseline="0" dirty="0" smtClean="0"/>
              <a:t>Weniger UI </a:t>
            </a:r>
            <a:r>
              <a:rPr lang="de-DE" altLang="de-DE" baseline="0" dirty="0" err="1" smtClean="0"/>
              <a:t>code</a:t>
            </a:r>
            <a:endParaRPr lang="de-DE" alt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189416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dirty="0" smtClean="0"/>
              <a:t>Separierung</a:t>
            </a:r>
            <a:r>
              <a:rPr lang="de-DE" altLang="de-DE" baseline="0" dirty="0" smtClean="0"/>
              <a:t> von UI / Business- / Datenlogik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baseline="0" dirty="0" smtClean="0"/>
              <a:t>UI kann ausgetauscht werden (Windows App -&gt; WPF, …)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baseline="0" dirty="0" smtClean="0"/>
              <a:t>Unit </a:t>
            </a:r>
            <a:r>
              <a:rPr lang="de-DE" altLang="de-DE" baseline="0" dirty="0" err="1" smtClean="0"/>
              <a:t>Testing</a:t>
            </a:r>
            <a:endParaRPr lang="de-DE" altLang="de-DE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baseline="0" dirty="0" smtClean="0"/>
              <a:t>Weniger UI </a:t>
            </a:r>
            <a:r>
              <a:rPr lang="de-DE" altLang="de-DE" baseline="0" dirty="0" err="1" smtClean="0"/>
              <a:t>code</a:t>
            </a:r>
            <a:endParaRPr lang="de-DE" alt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253832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e-DE" alt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13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63223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590836" y="1949451"/>
            <a:ext cx="10964578" cy="41275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 smtClean="0"/>
              <a:t>Bild durch Klicken auf Symbol hinzufügen</a:t>
            </a:r>
            <a:endParaRPr lang="de-DE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587299" y="584335"/>
            <a:ext cx="7565040" cy="757413"/>
          </a:xfrm>
        </p:spPr>
        <p:txBody>
          <a:bodyPr anchor="t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587299" y="1354965"/>
            <a:ext cx="7565040" cy="594486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9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en-US" dirty="0"/>
          </a:p>
        </p:txBody>
      </p:sp>
      <p:pic>
        <p:nvPicPr>
          <p:cNvPr id="2050" name="Picture 2" descr="M:\2_Arbeitsmaterial\Acando-Logo\2015 Neue Logos\Office\Office_Acando_Tagline\Acando_Tagline_Blue.wm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76190" y="538292"/>
            <a:ext cx="2519672" cy="81838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85081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256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folie - Bei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7298" y="450381"/>
            <a:ext cx="11015817" cy="2938180"/>
          </a:xfrm>
        </p:spPr>
        <p:txBody>
          <a:bodyPr anchor="b"/>
          <a:lstStyle>
            <a:lvl1pPr algn="ctr">
              <a:defRPr sz="6700" b="1">
                <a:solidFill>
                  <a:schemeClr val="bg2"/>
                </a:solidFill>
              </a:defRPr>
            </a:lvl1pPr>
          </a:lstStyle>
          <a:p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87298" y="3430964"/>
            <a:ext cx="11015817" cy="2661351"/>
          </a:xfrm>
        </p:spPr>
        <p:txBody>
          <a:bodyPr>
            <a:noAutofit/>
          </a:bodyPr>
          <a:lstStyle>
            <a:lvl1pPr marL="0" indent="0" algn="ctr">
              <a:buNone/>
              <a:defRPr sz="6700" b="1" cap="all" baseline="0">
                <a:solidFill>
                  <a:schemeClr val="tx2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9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4342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699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folie - Blau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7298" y="450381"/>
            <a:ext cx="11015817" cy="2938180"/>
          </a:xfrm>
        </p:spPr>
        <p:txBody>
          <a:bodyPr anchor="b"/>
          <a:lstStyle>
            <a:lvl1pPr algn="ctr">
              <a:defRPr sz="6700" b="1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87298" y="3430964"/>
            <a:ext cx="11015817" cy="2661351"/>
          </a:xfrm>
        </p:spPr>
        <p:txBody>
          <a:bodyPr>
            <a:noAutofit/>
          </a:bodyPr>
          <a:lstStyle>
            <a:lvl1pPr marL="0" indent="0" algn="ctr">
              <a:buNone/>
              <a:defRPr sz="6700" b="1" cap="all" baseline="0">
                <a:solidFill>
                  <a:schemeClr val="tx2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9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6371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699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folie - Oran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7298" y="450381"/>
            <a:ext cx="11015817" cy="2938180"/>
          </a:xfrm>
        </p:spPr>
        <p:txBody>
          <a:bodyPr anchor="b"/>
          <a:lstStyle>
            <a:lvl1pPr algn="ctr">
              <a:defRPr sz="6700" b="1">
                <a:solidFill>
                  <a:schemeClr val="tx2"/>
                </a:solidFill>
              </a:defRPr>
            </a:lvl1pPr>
          </a:lstStyle>
          <a:p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87298" y="3430964"/>
            <a:ext cx="11015817" cy="2661351"/>
          </a:xfrm>
        </p:spPr>
        <p:txBody>
          <a:bodyPr>
            <a:noAutofit/>
          </a:bodyPr>
          <a:lstStyle>
            <a:lvl1pPr marL="0" indent="0" algn="ctr">
              <a:buNone/>
              <a:defRPr sz="6700" b="1" cap="all" baseline="0">
                <a:solidFill>
                  <a:schemeClr val="bg1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9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4007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699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Letzte 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  <p:pic>
        <p:nvPicPr>
          <p:cNvPr id="1028" name="Picture 4" descr="M:\2_Arbeitsmaterial\Acando-Logo\2015 Neue Logos\Office\Office_Pattern\Pattern_blo_Detail.wm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7" y="1128959"/>
            <a:ext cx="12188828" cy="455349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7210891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Start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7299" y="584335"/>
            <a:ext cx="7565040" cy="757413"/>
          </a:xfrm>
        </p:spPr>
        <p:txBody>
          <a:bodyPr anchor="t"/>
          <a:lstStyle>
            <a:lvl1pPr algn="l">
              <a:defRPr sz="200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7299" y="1354964"/>
            <a:ext cx="7565040" cy="797249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9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pic>
        <p:nvPicPr>
          <p:cNvPr id="8" name="Picture 2" descr="M:\2_Arbeitsmaterial\Acando-Logo\2015 Neue Logos\Office\Office_Acando_Tagline\Acando_Tagline_Blue.wm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72969" y="538292"/>
            <a:ext cx="2519672" cy="818385"/>
          </a:xfrm>
          <a:prstGeom prst="rect">
            <a:avLst/>
          </a:prstGeom>
          <a:noFill/>
        </p:spPr>
      </p:pic>
      <p:pic>
        <p:nvPicPr>
          <p:cNvPr id="1026" name="Picture 2" descr="M:\2_Arbeitsmaterial\Acando-Logo\2015 Neue Logos\Office\Office_Pattern\Pattern_Beige_RGB_Web_angeschnitten.wmf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2731918"/>
            <a:ext cx="12188827" cy="412767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3722852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298" y="225478"/>
            <a:ext cx="10968115" cy="819392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304" y="1341753"/>
            <a:ext cx="10968110" cy="4735197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728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nhal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298" y="1341754"/>
            <a:ext cx="5399297" cy="4825529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6203819" y="1341754"/>
            <a:ext cx="5399297" cy="4825529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003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nhalte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298" y="1808583"/>
            <a:ext cx="5399297" cy="4358696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87298" y="1746064"/>
            <a:ext cx="5399297" cy="0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/>
          <p:cNvSpPr>
            <a:spLocks noGrp="1"/>
          </p:cNvSpPr>
          <p:nvPr>
            <p:ph idx="13"/>
          </p:nvPr>
        </p:nvSpPr>
        <p:spPr>
          <a:xfrm>
            <a:off x="6198417" y="1808583"/>
            <a:ext cx="5399297" cy="4358696"/>
          </a:xfrm>
        </p:spPr>
        <p:txBody>
          <a:bodyPr/>
          <a:lstStyle>
            <a:lvl1pPr marL="0" marR="0" indent="0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173022" marR="0" lvl="0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Textmasterformat bearbeiten</a:t>
            </a:r>
          </a:p>
          <a:p>
            <a:pPr marL="173022" marR="0" lvl="1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Zweite Ebene</a:t>
            </a:r>
          </a:p>
          <a:p>
            <a:pPr marL="173022" marR="0" lvl="2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Dritte Ebene</a:t>
            </a:r>
          </a:p>
          <a:p>
            <a:pPr marL="173022" marR="0" lvl="3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Vierte Ebene</a:t>
            </a:r>
          </a:p>
          <a:p>
            <a:pPr marL="173022" marR="0" lvl="4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Fünfte Ebene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186717" y="1746064"/>
            <a:ext cx="5399297" cy="0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587298" y="1366231"/>
            <a:ext cx="5399297" cy="324075"/>
          </a:xfrm>
        </p:spPr>
        <p:txBody>
          <a:bodyPr rIns="0" bIns="0" anchor="b"/>
          <a:lstStyle>
            <a:lvl1pPr marL="0" indent="0">
              <a:buNone/>
              <a:defRPr sz="16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 smtClean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198417" y="1366231"/>
            <a:ext cx="5399297" cy="324075"/>
          </a:xfrm>
        </p:spPr>
        <p:txBody>
          <a:bodyPr rIns="0" bIns="0" anchor="b"/>
          <a:lstStyle>
            <a:lvl1pPr marL="0" indent="0">
              <a:buNone/>
              <a:defRPr sz="16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4780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links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87298" y="1808583"/>
            <a:ext cx="5399297" cy="4358696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587298" y="1366231"/>
            <a:ext cx="5399297" cy="324075"/>
          </a:xfrm>
        </p:spPr>
        <p:txBody>
          <a:bodyPr rIns="0" bIns="0" anchor="b"/>
          <a:lstStyle>
            <a:lvl1pPr marL="0" indent="0">
              <a:buNone/>
              <a:defRPr sz="16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2518935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rechts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  <p:cxnSp>
        <p:nvCxnSpPr>
          <p:cNvPr id="13" name="Straight Connector 11"/>
          <p:cNvCxnSpPr/>
          <p:nvPr userDrawn="1"/>
        </p:nvCxnSpPr>
        <p:spPr>
          <a:xfrm>
            <a:off x="6186717" y="1746064"/>
            <a:ext cx="5399297" cy="0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198417" y="1366231"/>
            <a:ext cx="5399297" cy="324075"/>
          </a:xfrm>
        </p:spPr>
        <p:txBody>
          <a:bodyPr rIns="0" bIns="0" anchor="b"/>
          <a:lstStyle>
            <a:lvl1pPr marL="0" indent="0">
              <a:buNone/>
              <a:defRPr sz="16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 smtClean="0"/>
          </a:p>
        </p:txBody>
      </p:sp>
      <p:sp>
        <p:nvSpPr>
          <p:cNvPr id="16" name="Content Placeholder 2"/>
          <p:cNvSpPr>
            <a:spLocks noGrp="1"/>
          </p:cNvSpPr>
          <p:nvPr>
            <p:ph idx="13"/>
          </p:nvPr>
        </p:nvSpPr>
        <p:spPr>
          <a:xfrm>
            <a:off x="6198417" y="1808583"/>
            <a:ext cx="5399297" cy="4358696"/>
          </a:xfrm>
        </p:spPr>
        <p:txBody>
          <a:bodyPr/>
          <a:lstStyle>
            <a:lvl1pPr marL="0" marR="0" indent="0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173022" marR="0" lvl="0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Textmasterformat bearbeiten</a:t>
            </a:r>
          </a:p>
          <a:p>
            <a:pPr marL="173022" marR="0" lvl="1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Zweite Ebene</a:t>
            </a:r>
          </a:p>
          <a:p>
            <a:pPr marL="173022" marR="0" lvl="2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Dritte Ebene</a:t>
            </a:r>
          </a:p>
          <a:p>
            <a:pPr marL="173022" marR="0" lvl="3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Vierte Ebene</a:t>
            </a:r>
          </a:p>
          <a:p>
            <a:pPr marL="173022" marR="0" lvl="4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7427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623311" y="584825"/>
            <a:ext cx="1909698" cy="4509971"/>
          </a:xfrm>
          <a:prstGeom prst="rect">
            <a:avLst/>
          </a:prstGeom>
          <a:noFill/>
        </p:spPr>
        <p:txBody>
          <a:bodyPr wrap="square" lIns="91394" tIns="45696" rIns="91394" bIns="45696" rtlCol="0">
            <a:spAutoFit/>
          </a:bodyPr>
          <a:lstStyle/>
          <a:p>
            <a:r>
              <a:rPr lang="en-US" sz="28700" dirty="0" smtClean="0">
                <a:solidFill>
                  <a:schemeClr val="accent1"/>
                </a:solidFill>
                <a:latin typeface="Trebuchet MS" panose="020B0603020202020204" pitchFamily="34" charset="0"/>
              </a:rPr>
              <a:t>“</a:t>
            </a:r>
            <a:endParaRPr lang="en-US" sz="28700" dirty="0">
              <a:solidFill>
                <a:schemeClr val="accent1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063487" y="2593899"/>
            <a:ext cx="8026943" cy="1589795"/>
          </a:xfrm>
        </p:spPr>
        <p:txBody>
          <a:bodyPr/>
          <a:lstStyle>
            <a:lvl1pPr marL="0" indent="0" algn="ctr">
              <a:buNone/>
              <a:defRPr sz="3200" i="1" cap="none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 smtClean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474909" y="4330688"/>
            <a:ext cx="3615516" cy="407302"/>
          </a:xfrm>
        </p:spPr>
        <p:txBody>
          <a:bodyPr/>
          <a:lstStyle>
            <a:lvl1pPr marL="0" indent="0" algn="r">
              <a:buNone/>
              <a:defRPr sz="1900" b="1" i="0" cap="none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40521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440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:\2_Arbeitsmaterial\Acando-Logo\2015 Neue Logos\Office\Office_Pattern\Acando-A_beige.wmf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10390647" y="5070798"/>
            <a:ext cx="1799766" cy="1721041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7298" y="225478"/>
            <a:ext cx="11015817" cy="819392"/>
          </a:xfrm>
          <a:prstGeom prst="rect">
            <a:avLst/>
          </a:prstGeom>
        </p:spPr>
        <p:txBody>
          <a:bodyPr vert="horz" lIns="0" tIns="45704" rIns="91408" bIns="45704" rtlCol="0" anchor="b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7303" y="1341753"/>
            <a:ext cx="11015815" cy="4825529"/>
          </a:xfrm>
          <a:prstGeom prst="rect">
            <a:avLst/>
          </a:prstGeom>
        </p:spPr>
        <p:txBody>
          <a:bodyPr vert="horz" lIns="0" tIns="45704" rIns="91408" bIns="45704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03115" y="6599100"/>
            <a:ext cx="282758" cy="15050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355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92" r:id="rId2"/>
    <p:sldLayoutId id="2147484693" r:id="rId3"/>
    <p:sldLayoutId id="2147484694" r:id="rId4"/>
    <p:sldLayoutId id="2147484695" r:id="rId5"/>
    <p:sldLayoutId id="2147484696" r:id="rId6"/>
    <p:sldLayoutId id="2147484697" r:id="rId7"/>
    <p:sldLayoutId id="2147484698" r:id="rId8"/>
    <p:sldLayoutId id="2147484699" r:id="rId9"/>
    <p:sldLayoutId id="2147484700" r:id="rId10"/>
    <p:sldLayoutId id="2147484701" r:id="rId11"/>
    <p:sldLayoutId id="2147484702" r:id="rId12"/>
    <p:sldLayoutId id="2147484703" r:id="rId13"/>
    <p:sldLayoutId id="2147484704" r:id="rId14"/>
  </p:sldLayoutIdLst>
  <p:hf hdr="0" ftr="0" dt="0"/>
  <p:txStyles>
    <p:titleStyle>
      <a:lvl1pPr algn="l" defTabSz="914332" rtl="0" eaLnBrk="1" latinLnBrk="0" hangingPunct="1">
        <a:lnSpc>
          <a:spcPct val="90000"/>
        </a:lnSpc>
        <a:spcBef>
          <a:spcPct val="0"/>
        </a:spcBef>
        <a:buNone/>
        <a:defRPr sz="2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3026" indent="-173026" algn="l" defTabSz="914332" rtl="0" eaLnBrk="1" latinLnBrk="0" hangingPunct="1">
        <a:lnSpc>
          <a:spcPct val="100000"/>
        </a:lnSpc>
        <a:spcBef>
          <a:spcPts val="600"/>
        </a:spcBef>
        <a:buClr>
          <a:schemeClr val="bg2"/>
        </a:buClr>
        <a:buFont typeface="Arial" panose="020B0604020202020204" pitchFamily="34" charset="0"/>
        <a:buChar char="•"/>
        <a:defRPr sz="1800" kern="1200">
          <a:solidFill>
            <a:schemeClr val="accent3"/>
          </a:solidFill>
          <a:latin typeface="+mn-lt"/>
          <a:ea typeface="+mn-ea"/>
          <a:cs typeface="+mn-cs"/>
        </a:defRPr>
      </a:lvl1pPr>
      <a:lvl2pPr marL="685750" indent="-228584" algn="l" defTabSz="914332" rtl="0" eaLnBrk="1" latinLnBrk="0" hangingPunct="1">
        <a:lnSpc>
          <a:spcPct val="100000"/>
        </a:lnSpc>
        <a:spcBef>
          <a:spcPts val="300"/>
        </a:spcBef>
        <a:buFont typeface="Trebuchet MS" panose="020B0603020202020204" pitchFamily="34" charset="0"/>
        <a:buChar char="−"/>
        <a:defRPr sz="1600" kern="1200">
          <a:solidFill>
            <a:schemeClr val="accent3"/>
          </a:solidFill>
          <a:latin typeface="+mn-lt"/>
          <a:ea typeface="+mn-ea"/>
          <a:cs typeface="+mn-cs"/>
        </a:defRPr>
      </a:lvl2pPr>
      <a:lvl3pPr marL="1142914" indent="-228584" algn="l" defTabSz="914332" rtl="0" eaLnBrk="1" latinLnBrk="0" hangingPunct="1">
        <a:lnSpc>
          <a:spcPct val="100000"/>
        </a:lnSpc>
        <a:spcBef>
          <a:spcPts val="300"/>
        </a:spcBef>
        <a:buFont typeface="Trebuchet MS" panose="020B0603020202020204" pitchFamily="34" charset="0"/>
        <a:buChar char="−"/>
        <a:defRPr sz="1400" kern="1200">
          <a:solidFill>
            <a:schemeClr val="accent3"/>
          </a:solidFill>
          <a:latin typeface="+mn-lt"/>
          <a:ea typeface="+mn-ea"/>
          <a:cs typeface="+mn-cs"/>
        </a:defRPr>
      </a:lvl3pPr>
      <a:lvl4pPr marL="1600080" indent="-228584" algn="l" defTabSz="914332" rtl="0" eaLnBrk="1" latinLnBrk="0" hangingPunct="1">
        <a:lnSpc>
          <a:spcPct val="100000"/>
        </a:lnSpc>
        <a:spcBef>
          <a:spcPts val="300"/>
        </a:spcBef>
        <a:buFont typeface="Trebuchet MS" panose="020B0603020202020204" pitchFamily="34" charset="0"/>
        <a:buChar char="−"/>
        <a:defRPr sz="1200" kern="1200">
          <a:solidFill>
            <a:schemeClr val="accent3"/>
          </a:solidFill>
          <a:latin typeface="+mn-lt"/>
          <a:ea typeface="+mn-ea"/>
          <a:cs typeface="+mn-cs"/>
        </a:defRPr>
      </a:lvl4pPr>
      <a:lvl5pPr marL="2057247" indent="-228584" algn="l" defTabSz="914332" rtl="0" eaLnBrk="1" latinLnBrk="0" hangingPunct="1">
        <a:lnSpc>
          <a:spcPct val="100000"/>
        </a:lnSpc>
        <a:spcBef>
          <a:spcPts val="300"/>
        </a:spcBef>
        <a:buFont typeface="Trebuchet MS" panose="020B0603020202020204" pitchFamily="34" charset="0"/>
        <a:buChar char="−"/>
        <a:defRPr sz="1050" kern="1200">
          <a:solidFill>
            <a:schemeClr val="accent3"/>
          </a:solidFill>
          <a:latin typeface="+mn-lt"/>
          <a:ea typeface="+mn-ea"/>
          <a:cs typeface="+mn-cs"/>
        </a:defRPr>
      </a:lvl5pPr>
      <a:lvl6pPr marL="2514412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70" userDrawn="1">
          <p15:clr>
            <a:srgbClr val="F26B43"/>
          </p15:clr>
        </p15:guide>
        <p15:guide id="2" pos="7310" userDrawn="1">
          <p15:clr>
            <a:srgbClr val="F26B43"/>
          </p15:clr>
        </p15:guide>
        <p15:guide id="3" orient="horz" pos="142" userDrawn="1">
          <p15:clr>
            <a:srgbClr val="F26B43"/>
          </p15:clr>
        </p15:guide>
        <p15:guide id="5" orient="horz" pos="84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3" Type="http://schemas.openxmlformats.org/officeDocument/2006/relationships/image" Target="../media/image12.jpeg"/><Relationship Id="rId7" Type="http://schemas.openxmlformats.org/officeDocument/2006/relationships/hyperlink" Target="mailto:Daniel.beckmann@acando.de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hyperlink" Target="mailto:Benedikt.bergmann@acando.de" TargetMode="External"/><Relationship Id="rId5" Type="http://schemas.openxmlformats.org/officeDocument/2006/relationships/hyperlink" Target="mailto:constantin.petsch@acando.de" TargetMode="External"/><Relationship Id="rId4" Type="http://schemas.openxmlformats.org/officeDocument/2006/relationships/image" Target="../media/image13.tif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 txBox="1">
            <a:spLocks noGrp="1"/>
          </p:cNvSpPr>
          <p:nvPr>
            <p:ph type="ctrTitle"/>
          </p:nvPr>
        </p:nvSpPr>
        <p:spPr>
          <a:xfrm>
            <a:off x="587299" y="584335"/>
            <a:ext cx="7565040" cy="48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.NET Jump Start</a:t>
            </a:r>
            <a:endParaRPr lang="de-DE" sz="28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Hands-on-Workshop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HANDS-ON</a:t>
            </a:r>
            <a:endParaRPr lang="de-DE" dirty="0"/>
          </a:p>
        </p:txBody>
      </p:sp>
      <p:sp>
        <p:nvSpPr>
          <p:cNvPr id="7" name="Untertitel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06/01 </a:t>
            </a:r>
            <a:r>
              <a:rPr lang="de-DE" dirty="0"/>
              <a:t>Projekteinrichtung und Views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494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4. </a:t>
            </a:r>
            <a:r>
              <a:rPr lang="de-DE" dirty="0" smtClean="0"/>
              <a:t>Entwickeln mit dem MVVM-Entwurfsmuster (Model-View-</a:t>
            </a:r>
            <a:r>
              <a:rPr lang="de-DE" dirty="0" err="1" smtClean="0"/>
              <a:t>ViewModel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de-DE" dirty="0" smtClean="0">
                <a:solidFill>
                  <a:schemeClr val="bg2"/>
                </a:solidFill>
              </a:rPr>
              <a:t>5.1</a:t>
            </a:r>
            <a:r>
              <a:rPr lang="de-DE" dirty="0" smtClean="0"/>
              <a:t> MVVM-Entwurfsmuster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dirty="0" smtClean="0">
                <a:solidFill>
                  <a:schemeClr val="bg2"/>
                </a:solidFill>
              </a:rPr>
              <a:t>5.2</a:t>
            </a:r>
            <a:r>
              <a:rPr lang="de-DE" dirty="0" smtClean="0"/>
              <a:t> Datenbindung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dirty="0" smtClean="0">
                <a:solidFill>
                  <a:schemeClr val="bg2"/>
                </a:solidFill>
              </a:rPr>
              <a:t>5.3</a:t>
            </a:r>
            <a:r>
              <a:rPr lang="de-DE" dirty="0" smtClean="0"/>
              <a:t> Datenkonvertierung </a:t>
            </a:r>
            <a:r>
              <a:rPr lang="de-DE" dirty="0"/>
              <a:t>mittels </a:t>
            </a:r>
            <a:r>
              <a:rPr lang="de-DE" dirty="0" err="1" smtClean="0"/>
              <a:t>IValueConverter</a:t>
            </a:r>
            <a:endParaRPr lang="de-DE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de-DE" dirty="0" smtClean="0">
                <a:solidFill>
                  <a:schemeClr val="bg2"/>
                </a:solidFill>
              </a:rPr>
              <a:t>5.4</a:t>
            </a:r>
            <a:r>
              <a:rPr lang="de-DE" dirty="0" smtClean="0"/>
              <a:t> Befehle </a:t>
            </a:r>
            <a:r>
              <a:rPr lang="de-DE" dirty="0"/>
              <a:t>mit </a:t>
            </a:r>
            <a:r>
              <a:rPr lang="de-DE" dirty="0" err="1" smtClean="0"/>
              <a:t>ICommand</a:t>
            </a:r>
            <a:endParaRPr lang="de-DE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de-DE" dirty="0" smtClean="0">
                <a:solidFill>
                  <a:schemeClr val="bg2"/>
                </a:solidFill>
              </a:rPr>
              <a:t>5.5</a:t>
            </a:r>
            <a:r>
              <a:rPr lang="de-DE" dirty="0" smtClean="0"/>
              <a:t> Hands-On</a:t>
            </a:r>
          </a:p>
          <a:p>
            <a:pPr>
              <a:lnSpc>
                <a:spcPct val="150000"/>
              </a:lnSpc>
            </a:pP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433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4.1 MVVM-Entwurfsmuster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Model-View-ViewModel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Model = Daten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View = Benutzeroberfläche (UI)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ViewModel (VM)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Daten werden im VM gehalten und auf der</a:t>
            </a:r>
            <a:br>
              <a:rPr lang="de-DE" dirty="0" smtClean="0"/>
            </a:br>
            <a:r>
              <a:rPr lang="de-DE" dirty="0" smtClean="0"/>
              <a:t>Benutzeroberfläche angezeigt (Datenbindung)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Verwendet Services um Daten abzurufen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Beinhaltet auch Geschäftslogik für </a:t>
            </a:r>
            <a:r>
              <a:rPr lang="de-DE" i="1" dirty="0" smtClean="0"/>
              <a:t>Commands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von der View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12</a:t>
            </a:fld>
            <a:endParaRPr lang="en-US"/>
          </a:p>
        </p:txBody>
      </p:sp>
      <p:grpSp>
        <p:nvGrpSpPr>
          <p:cNvPr id="27" name="Gruppieren 26"/>
          <p:cNvGrpSpPr/>
          <p:nvPr/>
        </p:nvGrpSpPr>
        <p:grpSpPr>
          <a:xfrm>
            <a:off x="6827238" y="1341753"/>
            <a:ext cx="4868135" cy="4136573"/>
            <a:chOff x="6827238" y="1341753"/>
            <a:chExt cx="4868135" cy="4136573"/>
          </a:xfrm>
        </p:grpSpPr>
        <p:sp>
          <p:nvSpPr>
            <p:cNvPr id="7" name="Abgerundetes Rechteck 6"/>
            <p:cNvSpPr/>
            <p:nvPr/>
          </p:nvSpPr>
          <p:spPr>
            <a:xfrm>
              <a:off x="6827243" y="1341753"/>
              <a:ext cx="1419225" cy="981075"/>
            </a:xfrm>
            <a:prstGeom prst="roundRect">
              <a:avLst/>
            </a:prstGeom>
            <a:solidFill>
              <a:schemeClr val="bg2"/>
            </a:solidFill>
            <a:ln w="28575">
              <a:solidFill>
                <a:srgbClr val="CC3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smtClean="0">
                  <a:solidFill>
                    <a:schemeClr val="bg1"/>
                  </a:solidFill>
                </a:rPr>
                <a:t>View</a:t>
              </a:r>
            </a:p>
          </p:txBody>
        </p:sp>
        <p:sp>
          <p:nvSpPr>
            <p:cNvPr id="8" name="Abgerundetes Rechteck 7"/>
            <p:cNvSpPr/>
            <p:nvPr/>
          </p:nvSpPr>
          <p:spPr>
            <a:xfrm>
              <a:off x="6827238" y="4497251"/>
              <a:ext cx="1419225" cy="981075"/>
            </a:xfrm>
            <a:prstGeom prst="roundRect">
              <a:avLst/>
            </a:prstGeom>
            <a:solidFill>
              <a:srgbClr val="5B9BD5"/>
            </a:solidFill>
            <a:ln w="28575">
              <a:solidFill>
                <a:srgbClr val="1F4E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>
                  <a:solidFill>
                    <a:schemeClr val="bg1"/>
                  </a:solidFill>
                </a:rPr>
                <a:t>Model</a:t>
              </a:r>
            </a:p>
          </p:txBody>
        </p:sp>
        <p:sp>
          <p:nvSpPr>
            <p:cNvPr id="9" name="Abgerundetes Rechteck 8"/>
            <p:cNvSpPr/>
            <p:nvPr/>
          </p:nvSpPr>
          <p:spPr>
            <a:xfrm>
              <a:off x="6827243" y="2919502"/>
              <a:ext cx="1419225" cy="981075"/>
            </a:xfrm>
            <a:prstGeom prst="roundRect">
              <a:avLst/>
            </a:prstGeom>
            <a:solidFill>
              <a:schemeClr val="accent3"/>
            </a:solidFill>
            <a:ln w="28575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>
                  <a:ln w="0"/>
                  <a:solidFill>
                    <a:schemeClr val="bg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ViewModel</a:t>
              </a:r>
            </a:p>
          </p:txBody>
        </p:sp>
        <p:cxnSp>
          <p:nvCxnSpPr>
            <p:cNvPr id="11" name="Gerade Verbindung mit Pfeil 10"/>
            <p:cNvCxnSpPr/>
            <p:nvPr/>
          </p:nvCxnSpPr>
          <p:spPr>
            <a:xfrm>
              <a:off x="7274918" y="2321853"/>
              <a:ext cx="0" cy="597649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Gerade Verbindung mit Pfeil 13"/>
            <p:cNvCxnSpPr/>
            <p:nvPr/>
          </p:nvCxnSpPr>
          <p:spPr>
            <a:xfrm>
              <a:off x="7284443" y="3900577"/>
              <a:ext cx="0" cy="597649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Gerade Verbindung mit Pfeil 14"/>
            <p:cNvCxnSpPr/>
            <p:nvPr/>
          </p:nvCxnSpPr>
          <p:spPr>
            <a:xfrm>
              <a:off x="7598757" y="2321853"/>
              <a:ext cx="0" cy="597649"/>
            </a:xfrm>
            <a:prstGeom prst="straightConnector1">
              <a:avLst/>
            </a:prstGeom>
            <a:ln w="38100">
              <a:solidFill>
                <a:schemeClr val="bg2"/>
              </a:solidFill>
              <a:prstDash val="sysDash"/>
              <a:headEnd type="triangl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Gerade Verbindung mit Pfeil 16"/>
            <p:cNvCxnSpPr/>
            <p:nvPr/>
          </p:nvCxnSpPr>
          <p:spPr>
            <a:xfrm flipV="1">
              <a:off x="7917850" y="2320878"/>
              <a:ext cx="9525" cy="586874"/>
            </a:xfrm>
            <a:prstGeom prst="straightConnector1">
              <a:avLst/>
            </a:prstGeom>
            <a:ln w="38100">
              <a:solidFill>
                <a:schemeClr val="tx2"/>
              </a:solidFill>
              <a:prstDash val="sysDash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Gerade Verbindung mit Pfeil 18"/>
            <p:cNvCxnSpPr/>
            <p:nvPr/>
          </p:nvCxnSpPr>
          <p:spPr>
            <a:xfrm flipV="1">
              <a:off x="7917850" y="3904023"/>
              <a:ext cx="9525" cy="586874"/>
            </a:xfrm>
            <a:prstGeom prst="straightConnector1">
              <a:avLst/>
            </a:prstGeom>
            <a:ln w="38100">
              <a:solidFill>
                <a:schemeClr val="tx2"/>
              </a:solidFill>
              <a:prstDash val="sysDash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0" name="Rechteck 19"/>
            <p:cNvSpPr/>
            <p:nvPr/>
          </p:nvSpPr>
          <p:spPr>
            <a:xfrm>
              <a:off x="8816675" y="1341753"/>
              <a:ext cx="2878698" cy="2558824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dirty="0" err="1" smtClean="0">
                <a:solidFill>
                  <a:schemeClr val="accent3"/>
                </a:solidFill>
              </a:endParaRPr>
            </a:p>
          </p:txBody>
        </p:sp>
        <p:cxnSp>
          <p:nvCxnSpPr>
            <p:cNvPr id="21" name="Gerade Verbindung mit Pfeil 20"/>
            <p:cNvCxnSpPr/>
            <p:nvPr/>
          </p:nvCxnSpPr>
          <p:spPr>
            <a:xfrm>
              <a:off x="9210664" y="1506193"/>
              <a:ext cx="0" cy="597649"/>
            </a:xfrm>
            <a:prstGeom prst="straightConnector1">
              <a:avLst/>
            </a:prstGeom>
            <a:ln w="38100">
              <a:solidFill>
                <a:schemeClr val="bg2"/>
              </a:solidFill>
              <a:prstDash val="sysDash"/>
              <a:headEnd type="triangl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Gerade Verbindung mit Pfeil 21"/>
            <p:cNvCxnSpPr/>
            <p:nvPr/>
          </p:nvCxnSpPr>
          <p:spPr>
            <a:xfrm>
              <a:off x="9210664" y="2300578"/>
              <a:ext cx="0" cy="597649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Gerade Verbindung mit Pfeil 22"/>
            <p:cNvCxnSpPr/>
            <p:nvPr/>
          </p:nvCxnSpPr>
          <p:spPr>
            <a:xfrm flipV="1">
              <a:off x="9210664" y="3126038"/>
              <a:ext cx="9525" cy="586874"/>
            </a:xfrm>
            <a:prstGeom prst="straightConnector1">
              <a:avLst/>
            </a:prstGeom>
            <a:ln w="38100">
              <a:solidFill>
                <a:schemeClr val="tx2"/>
              </a:solidFill>
              <a:prstDash val="sysDash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4" name="Textfeld 23"/>
            <p:cNvSpPr txBox="1"/>
            <p:nvPr/>
          </p:nvSpPr>
          <p:spPr>
            <a:xfrm>
              <a:off x="9477311" y="1621938"/>
              <a:ext cx="1620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Datenbindung</a:t>
              </a:r>
              <a:endParaRPr lang="de-DE" sz="1600" dirty="0" smtClean="0"/>
            </a:p>
          </p:txBody>
        </p:sp>
        <p:sp>
          <p:nvSpPr>
            <p:cNvPr id="25" name="Textfeld 24"/>
            <p:cNvSpPr txBox="1"/>
            <p:nvPr/>
          </p:nvSpPr>
          <p:spPr>
            <a:xfrm>
              <a:off x="9477311" y="2391925"/>
              <a:ext cx="9669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Befehle</a:t>
              </a:r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9477311" y="3112916"/>
              <a:ext cx="177484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Datenänderung</a:t>
              </a:r>
            </a:p>
            <a:p>
              <a:r>
                <a:rPr lang="de-DE" dirty="0" smtClean="0"/>
                <a:t>Notifikationen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396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4.2 Ohne Datenbindung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Einfachster Weg, um Daten auf der UI anzuzeigen/abzurufen:</a:t>
            </a:r>
          </a:p>
          <a:p>
            <a:pPr lvl="1">
              <a:lnSpc>
                <a:spcPct val="150000"/>
              </a:lnSpc>
            </a:pPr>
            <a:endParaRPr lang="de-DE" dirty="0" smtClean="0"/>
          </a:p>
          <a:p>
            <a:pPr>
              <a:lnSpc>
                <a:spcPct val="150000"/>
              </a:lnSpc>
            </a:pPr>
            <a:r>
              <a:rPr lang="de-DE" dirty="0" smtClean="0"/>
              <a:t>Schnell unübersichtlich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Fehleranfällig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Enge Kopplung/View kann schwer ausgetauscht werden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Textfeld 4"/>
          <p:cNvSpPr txBox="1"/>
          <p:nvPr/>
        </p:nvSpPr>
        <p:spPr>
          <a:xfrm>
            <a:off x="1200150" y="1866900"/>
            <a:ext cx="29660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>
                <a:solidFill>
                  <a:schemeClr val="accent3"/>
                </a:solidFill>
                <a:latin typeface="+mn-lt"/>
              </a:rPr>
              <a:t>textBox1.Text </a:t>
            </a:r>
            <a:r>
              <a:rPr lang="de-DE" sz="1600" dirty="0">
                <a:solidFill>
                  <a:schemeClr val="accent3"/>
                </a:solidFill>
                <a:latin typeface="+mn-lt"/>
              </a:rPr>
              <a:t>= "</a:t>
            </a:r>
            <a:r>
              <a:rPr lang="de-DE" sz="1600" dirty="0" err="1">
                <a:solidFill>
                  <a:schemeClr val="accent3"/>
                </a:solidFill>
                <a:latin typeface="+mn-lt"/>
              </a:rPr>
              <a:t>Hello</a:t>
            </a:r>
            <a:r>
              <a:rPr lang="de-DE" sz="1600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de-DE" sz="1600" dirty="0" err="1">
                <a:solidFill>
                  <a:schemeClr val="accent3"/>
                </a:solidFill>
                <a:latin typeface="+mn-lt"/>
              </a:rPr>
              <a:t>world</a:t>
            </a:r>
            <a:r>
              <a:rPr lang="de-DE" sz="1600" dirty="0">
                <a:solidFill>
                  <a:schemeClr val="accent3"/>
                </a:solidFill>
                <a:latin typeface="+mn-lt"/>
              </a:rPr>
              <a:t>";</a:t>
            </a:r>
            <a:endParaRPr lang="de-DE" sz="1600" dirty="0" smtClean="0">
              <a:solidFill>
                <a:schemeClr val="accent3"/>
              </a:solidFill>
              <a:latin typeface="+mn-lt"/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298" y="3881640"/>
            <a:ext cx="9041270" cy="271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84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4.2 Datenbindung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87304" y="1171575"/>
            <a:ext cx="11395146" cy="49053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Datenbindung über XAML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Bindung der View an eine Datenquelle (</a:t>
            </a:r>
            <a:r>
              <a:rPr lang="de-DE" dirty="0" err="1" smtClean="0"/>
              <a:t>DataContext</a:t>
            </a:r>
            <a:r>
              <a:rPr lang="de-DE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UI-Elemente erhalten Werte automatisch aus dem ViewModel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Öffentliche Eigenschaften im ViewModel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Ändert sich der Wert im VM, wird UI automatisch aktualisiert (</a:t>
            </a:r>
            <a:r>
              <a:rPr lang="de-DE" dirty="0" err="1" smtClean="0"/>
              <a:t>One</a:t>
            </a:r>
            <a:r>
              <a:rPr lang="de-DE" dirty="0" smtClean="0"/>
              <a:t> Way Binding)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Veränderung durch den Benutzer auf der UI kann automatisch ins ViewModel übertragen werden (</a:t>
            </a:r>
            <a:r>
              <a:rPr lang="de-DE" dirty="0" err="1" smtClean="0"/>
              <a:t>Two</a:t>
            </a:r>
            <a:r>
              <a:rPr lang="de-DE" dirty="0" smtClean="0"/>
              <a:t> Way Binding)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574" b="45252"/>
          <a:stretch/>
        </p:blipFill>
        <p:spPr>
          <a:xfrm>
            <a:off x="673023" y="4031323"/>
            <a:ext cx="5127702" cy="2718283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42" t="62035" r="58634" b="-1612"/>
          <a:stretch/>
        </p:blipFill>
        <p:spPr>
          <a:xfrm>
            <a:off x="5959398" y="4358792"/>
            <a:ext cx="4368509" cy="196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79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4.3 Datenkonvertierung mittels </a:t>
            </a:r>
            <a:r>
              <a:rPr lang="de-DE" dirty="0" err="1" smtClean="0"/>
              <a:t>IValueConverter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Werte während der Datenbindung verändern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Boolean </a:t>
            </a:r>
            <a:r>
              <a:rPr lang="de-DE" dirty="0" smtClean="0"/>
              <a:t>(</a:t>
            </a:r>
            <a:r>
              <a:rPr lang="de-DE" dirty="0" err="1" smtClean="0"/>
              <a:t>true</a:t>
            </a:r>
            <a:r>
              <a:rPr lang="de-DE" dirty="0" smtClean="0"/>
              <a:t>/</a:t>
            </a:r>
            <a:r>
              <a:rPr lang="de-DE" dirty="0" err="1" smtClean="0"/>
              <a:t>false</a:t>
            </a:r>
            <a:r>
              <a:rPr lang="de-DE" dirty="0" smtClean="0"/>
              <a:t>) </a:t>
            </a:r>
            <a:r>
              <a:rPr lang="de-DE" dirty="0"/>
              <a:t>-&gt; </a:t>
            </a:r>
            <a:r>
              <a:rPr lang="de-DE" dirty="0" err="1"/>
              <a:t>Visibility</a:t>
            </a:r>
            <a:r>
              <a:rPr lang="de-DE" dirty="0"/>
              <a:t> </a:t>
            </a:r>
            <a:r>
              <a:rPr lang="de-DE" dirty="0" smtClean="0"/>
              <a:t>(Visible/</a:t>
            </a:r>
            <a:r>
              <a:rPr lang="de-DE" dirty="0" err="1" smtClean="0"/>
              <a:t>Collapsed</a:t>
            </a:r>
            <a:r>
              <a:rPr lang="de-DE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Boolean (</a:t>
            </a:r>
            <a:r>
              <a:rPr lang="de-DE" dirty="0" err="1" smtClean="0"/>
              <a:t>true</a:t>
            </a:r>
            <a:r>
              <a:rPr lang="de-DE" dirty="0" smtClean="0"/>
              <a:t>/</a:t>
            </a:r>
            <a:r>
              <a:rPr lang="de-DE" dirty="0" err="1" smtClean="0"/>
              <a:t>false</a:t>
            </a:r>
            <a:r>
              <a:rPr lang="de-DE" dirty="0" smtClean="0"/>
              <a:t>) -&gt; </a:t>
            </a:r>
            <a:r>
              <a:rPr lang="de-DE" dirty="0" err="1" smtClean="0"/>
              <a:t>Inverted</a:t>
            </a:r>
            <a:r>
              <a:rPr lang="de-DE" dirty="0" smtClean="0"/>
              <a:t> (</a:t>
            </a:r>
            <a:r>
              <a:rPr lang="de-DE" dirty="0" err="1" smtClean="0"/>
              <a:t>false</a:t>
            </a:r>
            <a:r>
              <a:rPr lang="de-DE" dirty="0" smtClean="0"/>
              <a:t>/</a:t>
            </a:r>
            <a:r>
              <a:rPr lang="de-DE" dirty="0" err="1" smtClean="0"/>
              <a:t>true</a:t>
            </a:r>
            <a:r>
              <a:rPr lang="de-DE" dirty="0" smtClean="0"/>
              <a:t>)</a:t>
            </a:r>
            <a:endParaRPr lang="de-DE" dirty="0"/>
          </a:p>
          <a:p>
            <a:pPr lvl="1">
              <a:lnSpc>
                <a:spcPct val="150000"/>
              </a:lnSpc>
            </a:pPr>
            <a:r>
              <a:rPr lang="de-DE" dirty="0" smtClean="0"/>
              <a:t>Collection (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items</a:t>
            </a:r>
            <a:r>
              <a:rPr lang="de-DE" dirty="0" smtClean="0"/>
              <a:t>/</a:t>
            </a:r>
            <a:r>
              <a:rPr lang="de-DE" dirty="0" err="1" smtClean="0"/>
              <a:t>items</a:t>
            </a:r>
            <a:r>
              <a:rPr lang="de-DE" dirty="0" smtClean="0"/>
              <a:t>) -&gt; </a:t>
            </a:r>
            <a:r>
              <a:rPr lang="de-DE" dirty="0" err="1" smtClean="0"/>
              <a:t>Visibility</a:t>
            </a:r>
            <a:r>
              <a:rPr lang="de-DE" dirty="0" smtClean="0"/>
              <a:t> (Visible/</a:t>
            </a:r>
            <a:r>
              <a:rPr lang="de-DE" dirty="0" err="1" smtClean="0"/>
              <a:t>Collapsed</a:t>
            </a:r>
            <a:r>
              <a:rPr lang="de-DE" dirty="0" smtClean="0"/>
              <a:t>)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dirty="0" smtClean="0"/>
              <a:t>Interface: </a:t>
            </a:r>
            <a:r>
              <a:rPr lang="de-DE" dirty="0" err="1" smtClean="0"/>
              <a:t>IValueConverter</a:t>
            </a:r>
            <a:endParaRPr lang="de-DE" dirty="0" smtClean="0"/>
          </a:p>
          <a:p>
            <a:pPr lvl="1">
              <a:lnSpc>
                <a:spcPct val="150000"/>
              </a:lnSpc>
            </a:pPr>
            <a:r>
              <a:rPr lang="de-DE" dirty="0" err="1" smtClean="0"/>
              <a:t>Convert</a:t>
            </a:r>
            <a:endParaRPr lang="de-DE" dirty="0" smtClean="0"/>
          </a:p>
          <a:p>
            <a:pPr lvl="1">
              <a:lnSpc>
                <a:spcPct val="150000"/>
              </a:lnSpc>
            </a:pPr>
            <a:r>
              <a:rPr lang="de-DE" dirty="0" err="1" smtClean="0"/>
              <a:t>ConvertBack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46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4.4 Befehle mit </a:t>
            </a:r>
            <a:r>
              <a:rPr lang="de-DE" dirty="0" err="1" smtClean="0"/>
              <a:t>ICommand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Werden von UI-Elementen bei bestimmten Aktionen aufgerufen (Click, …)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Werden im </a:t>
            </a:r>
            <a:r>
              <a:rPr lang="de-DE" dirty="0"/>
              <a:t>ViewModel </a:t>
            </a:r>
            <a:r>
              <a:rPr lang="de-DE" dirty="0" smtClean="0"/>
              <a:t>definiert und implementiert</a:t>
            </a:r>
          </a:p>
          <a:p>
            <a:pPr>
              <a:lnSpc>
                <a:spcPct val="150000"/>
              </a:lnSpc>
            </a:pPr>
            <a:r>
              <a:rPr lang="de-DE" smtClean="0"/>
              <a:t>Ziel MVVM: </a:t>
            </a:r>
            <a:r>
              <a:rPr lang="de-DE" dirty="0" smtClean="0"/>
              <a:t>So wenig wie möglich Geschäftslogik in der Code-Behind Datei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Im Bestfall nur View-spezifische Logik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Interface: </a:t>
            </a:r>
            <a:r>
              <a:rPr lang="de-DE" dirty="0" err="1" smtClean="0"/>
              <a:t>ICommand</a:t>
            </a:r>
            <a:endParaRPr lang="de-DE" dirty="0" smtClean="0"/>
          </a:p>
          <a:p>
            <a:pPr lvl="1">
              <a:lnSpc>
                <a:spcPct val="150000"/>
              </a:lnSpc>
            </a:pPr>
            <a:r>
              <a:rPr lang="de-DE" dirty="0" smtClean="0"/>
              <a:t>Execute</a:t>
            </a:r>
          </a:p>
          <a:p>
            <a:pPr lvl="1">
              <a:lnSpc>
                <a:spcPct val="150000"/>
              </a:lnSpc>
            </a:pPr>
            <a:r>
              <a:rPr lang="de-DE" dirty="0" err="1" smtClean="0"/>
              <a:t>CanExecute</a:t>
            </a:r>
            <a:endParaRPr lang="de-DE" dirty="0" smtClean="0"/>
          </a:p>
          <a:p>
            <a:pPr lvl="1">
              <a:lnSpc>
                <a:spcPct val="150000"/>
              </a:lnSpc>
            </a:pPr>
            <a:r>
              <a:rPr lang="de-DE" i="1" dirty="0" err="1" smtClean="0"/>
              <a:t>CanExecuteChanged</a:t>
            </a:r>
            <a:endParaRPr lang="de-DE" i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52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4.5 Hands-On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de-DE" dirty="0" smtClean="0"/>
              <a:t>Ziele: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Das </a:t>
            </a:r>
            <a:r>
              <a:rPr lang="de-DE" dirty="0"/>
              <a:t>Datenmodell der API einbinden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Das </a:t>
            </a:r>
            <a:r>
              <a:rPr lang="de-DE" dirty="0"/>
              <a:t>ViewModel für die Hauptseite erstellen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Die </a:t>
            </a:r>
            <a:r>
              <a:rPr lang="de-DE" dirty="0"/>
              <a:t>Datenbindung einrichten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Einen </a:t>
            </a:r>
            <a:r>
              <a:rPr lang="de-DE" dirty="0" err="1"/>
              <a:t>IValueConverter</a:t>
            </a:r>
            <a:r>
              <a:rPr lang="de-DE" dirty="0"/>
              <a:t> verwenden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Commands </a:t>
            </a:r>
            <a:r>
              <a:rPr lang="de-DE" dirty="0"/>
              <a:t>verwenden</a:t>
            </a:r>
            <a:endParaRPr lang="de-DE" i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51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HANDS-ON</a:t>
            </a:r>
            <a:endParaRPr lang="de-DE" dirty="0"/>
          </a:p>
        </p:txBody>
      </p:sp>
      <p:sp>
        <p:nvSpPr>
          <p:cNvPr id="7" name="Untertitel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06/02 MVVM Grundlagen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517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5. </a:t>
            </a:r>
            <a:r>
              <a:rPr lang="de-DE" dirty="0"/>
              <a:t>Anbindung der API über Services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RestSharp zur einfachen Kommunikation mit der Web API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Posts abrufen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Registrierung und Login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Hands-On (später):</a:t>
            </a:r>
            <a:endParaRPr lang="de-DE" dirty="0" smtClean="0"/>
          </a:p>
          <a:p>
            <a:pPr lvl="1">
              <a:lnSpc>
                <a:spcPct val="150000"/>
              </a:lnSpc>
            </a:pPr>
            <a:r>
              <a:rPr lang="de-DE" dirty="0" smtClean="0"/>
              <a:t>RestSharp kennenlernen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Die API anbinden um Posts abzurufen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Registrierung </a:t>
            </a:r>
            <a:r>
              <a:rPr lang="de-DE" dirty="0"/>
              <a:t>und Login der API </a:t>
            </a:r>
            <a:r>
              <a:rPr lang="de-DE" dirty="0" smtClean="0"/>
              <a:t>verwenden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Die </a:t>
            </a:r>
            <a:r>
              <a:rPr lang="de-DE" dirty="0"/>
              <a:t>Like-Funktion verwenden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00" y="1791494"/>
            <a:ext cx="2456656" cy="245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42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 smtClean="0"/>
              <a:t>Kursinhalte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7059F5-D541-4CCE-9C94-CDD37FCFF25E}" type="slidenum">
              <a:rPr lang="sv-SE" smtClean="0"/>
              <a:pPr>
                <a:defRPr/>
              </a:pPr>
              <a:t>2</a:t>
            </a:fld>
            <a:endParaRPr lang="sv-SE" dirty="0"/>
          </a:p>
        </p:txBody>
      </p:sp>
      <p:graphicFrame>
        <p:nvGraphicFramePr>
          <p:cNvPr id="3" name="Tabel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2645151"/>
              </p:ext>
            </p:extLst>
          </p:nvPr>
        </p:nvGraphicFramePr>
        <p:xfrm>
          <a:off x="587298" y="1444713"/>
          <a:ext cx="9423477" cy="2746287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432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910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0287">
                <a:tc gridSpan="2">
                  <a:txBody>
                    <a:bodyPr/>
                    <a:lstStyle/>
                    <a:p>
                      <a:pPr marL="0" marR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.NET Jump Start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Tag 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01 | Überblick</a:t>
                      </a:r>
                      <a:endParaRPr lang="de-DE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02 | Vorbereitung und Projektsetup</a:t>
                      </a:r>
                      <a:endParaRPr lang="de-DE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03 | Datenmodellierung und -abfrage mit dem Entity Framework</a:t>
                      </a:r>
                      <a:endParaRPr lang="de-DE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04 | Aufbau einer Webapplikation mit ASP.NET MVC</a:t>
                      </a:r>
                      <a:endParaRPr lang="de-DE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Tag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05</a:t>
                      </a:r>
                      <a:r>
                        <a:rPr lang="de-DE" b="0" baseline="0" dirty="0" smtClean="0"/>
                        <a:t> | Entwicklung einer Schnittstelle mit ASP.NET Web API</a:t>
                      </a:r>
                      <a:endParaRPr lang="de-DE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 smtClean="0"/>
                        <a:t>06</a:t>
                      </a:r>
                      <a:r>
                        <a:rPr lang="de-DE" b="1" baseline="0" dirty="0" smtClean="0"/>
                        <a:t> | Entwicklung einer App für die universelle Windows Plattform</a:t>
                      </a:r>
                      <a:endParaRPr lang="de-DE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6. Windows APIs: </a:t>
            </a:r>
            <a:r>
              <a:rPr lang="de-DE" dirty="0" err="1" smtClean="0"/>
              <a:t>FileOpenPicker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Windows APIs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Der </a:t>
            </a:r>
            <a:r>
              <a:rPr lang="de-DE" dirty="0" err="1" smtClean="0"/>
              <a:t>FileOpenPicker</a:t>
            </a:r>
            <a:endParaRPr lang="de-DE" dirty="0" smtClean="0"/>
          </a:p>
          <a:p>
            <a:pPr>
              <a:lnSpc>
                <a:spcPct val="150000"/>
              </a:lnSpc>
            </a:pPr>
            <a:r>
              <a:rPr lang="de-DE" dirty="0" smtClean="0"/>
              <a:t>Services zum Hinzufügen eines neuen Posts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Bild an API senden (Rückgabe image-</a:t>
            </a:r>
            <a:r>
              <a:rPr lang="de-DE" dirty="0" err="1" smtClean="0"/>
              <a:t>id</a:t>
            </a:r>
            <a:r>
              <a:rPr lang="de-DE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Neuen Post erzeugen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Hands-On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Den </a:t>
            </a:r>
            <a:r>
              <a:rPr lang="de-DE" dirty="0" err="1"/>
              <a:t>FileOpenPicker</a:t>
            </a:r>
            <a:r>
              <a:rPr lang="de-DE" dirty="0"/>
              <a:t> </a:t>
            </a:r>
            <a:r>
              <a:rPr lang="de-DE" dirty="0" smtClean="0"/>
              <a:t>kennenlernen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Ein </a:t>
            </a:r>
            <a:r>
              <a:rPr lang="de-DE" dirty="0"/>
              <a:t>Bild vom Mobilgerät auf der API </a:t>
            </a:r>
            <a:r>
              <a:rPr lang="de-DE" dirty="0" smtClean="0"/>
              <a:t>veröffentlichen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Ein </a:t>
            </a:r>
            <a:r>
              <a:rPr lang="de-DE" dirty="0"/>
              <a:t>neues </a:t>
            </a:r>
            <a:r>
              <a:rPr lang="de-DE" dirty="0" err="1"/>
              <a:t>Posting</a:t>
            </a:r>
            <a:r>
              <a:rPr lang="de-DE" dirty="0"/>
              <a:t> auf der API erstellen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38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HANDS-ONs</a:t>
            </a:r>
            <a:endParaRPr lang="de-DE" dirty="0"/>
          </a:p>
        </p:txBody>
      </p:sp>
      <p:sp>
        <p:nvSpPr>
          <p:cNvPr id="7" name="Untertitel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sz="6000" dirty="0"/>
              <a:t>06/03 Integration von </a:t>
            </a:r>
            <a:r>
              <a:rPr lang="de-DE" sz="6000" dirty="0" smtClean="0"/>
              <a:t>APIs</a:t>
            </a:r>
          </a:p>
          <a:p>
            <a:r>
              <a:rPr lang="de-DE" sz="6000" dirty="0"/>
              <a:t>06/04 </a:t>
            </a:r>
            <a:r>
              <a:rPr lang="de-DE" sz="6000" dirty="0" err="1"/>
              <a:t>FileOpenPicker</a:t>
            </a:r>
            <a:endParaRPr lang="de-DE" sz="6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2240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7. Zusammenfassung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App einmal entwickeln – auf allen Windows-Plattformen nutzen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XAML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MVVM-Entwurfsmuster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smtClean="0"/>
              <a:t>Deployment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63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Abschluss und Feedbackrunde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77023" y="888600"/>
            <a:ext cx="2005028" cy="200502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7858" y="4187720"/>
            <a:ext cx="2054193" cy="205419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Textfeld 8"/>
          <p:cNvSpPr txBox="1"/>
          <p:nvPr/>
        </p:nvSpPr>
        <p:spPr>
          <a:xfrm>
            <a:off x="587298" y="1779928"/>
            <a:ext cx="443761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accent3"/>
                </a:solidFill>
              </a:rPr>
              <a:t>Kontakt:</a:t>
            </a:r>
          </a:p>
          <a:p>
            <a:endParaRPr lang="de-DE" dirty="0" smtClean="0">
              <a:solidFill>
                <a:schemeClr val="accent3"/>
              </a:solidFill>
            </a:endParaRPr>
          </a:p>
          <a:p>
            <a:r>
              <a:rPr lang="de-DE" dirty="0" smtClean="0">
                <a:solidFill>
                  <a:schemeClr val="accent3"/>
                </a:solidFill>
              </a:rPr>
              <a:t>Constantin Petsch</a:t>
            </a:r>
          </a:p>
          <a:p>
            <a:r>
              <a:rPr lang="de-DE" dirty="0" smtClean="0">
                <a:hlinkClick r:id="rId5"/>
              </a:rPr>
              <a:t>constantin.petsch@acando.de</a:t>
            </a:r>
            <a:endParaRPr lang="de-DE" dirty="0" smtClean="0"/>
          </a:p>
          <a:p>
            <a:endParaRPr lang="de-DE" dirty="0" smtClean="0">
              <a:solidFill>
                <a:schemeClr val="accent3"/>
              </a:solidFill>
            </a:endParaRPr>
          </a:p>
          <a:p>
            <a:r>
              <a:rPr lang="de-DE" dirty="0" smtClean="0">
                <a:solidFill>
                  <a:schemeClr val="accent3"/>
                </a:solidFill>
              </a:rPr>
              <a:t>Benedikt Bergmann</a:t>
            </a:r>
          </a:p>
          <a:p>
            <a:r>
              <a:rPr lang="de-DE" dirty="0">
                <a:solidFill>
                  <a:schemeClr val="accent3"/>
                </a:solidFill>
                <a:hlinkClick r:id="rId6"/>
              </a:rPr>
              <a:t>b</a:t>
            </a:r>
            <a:r>
              <a:rPr lang="de-DE" dirty="0" smtClean="0">
                <a:solidFill>
                  <a:schemeClr val="accent3"/>
                </a:solidFill>
                <a:hlinkClick r:id="rId6"/>
              </a:rPr>
              <a:t>enedikt.bergmann@acando.de</a:t>
            </a:r>
            <a:endParaRPr lang="de-DE" dirty="0" smtClean="0">
              <a:solidFill>
                <a:schemeClr val="accent3"/>
              </a:solidFill>
            </a:endParaRPr>
          </a:p>
          <a:p>
            <a:endParaRPr lang="de-DE" dirty="0">
              <a:solidFill>
                <a:schemeClr val="accent3"/>
              </a:solidFill>
            </a:endParaRPr>
          </a:p>
          <a:p>
            <a:r>
              <a:rPr lang="de-DE" dirty="0" smtClean="0">
                <a:solidFill>
                  <a:schemeClr val="accent3"/>
                </a:solidFill>
              </a:rPr>
              <a:t>Daniel Beckmann</a:t>
            </a:r>
          </a:p>
          <a:p>
            <a:r>
              <a:rPr lang="de-DE" dirty="0" smtClean="0">
                <a:solidFill>
                  <a:schemeClr val="accent3"/>
                </a:solidFill>
                <a:hlinkClick r:id="rId7"/>
              </a:rPr>
              <a:t>daniel.beckmann@acando.de</a:t>
            </a:r>
            <a:endParaRPr lang="de-DE" dirty="0" smtClean="0">
              <a:solidFill>
                <a:schemeClr val="accent3"/>
              </a:solidFill>
            </a:endParaRPr>
          </a:p>
          <a:p>
            <a:endParaRPr lang="de-DE" dirty="0">
              <a:solidFill>
                <a:schemeClr val="accent3"/>
              </a:solidFill>
            </a:endParaRP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8627" y="2151403"/>
            <a:ext cx="2135346" cy="213534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7127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liennummernplatzhalter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7D8812-7F1A-4985-9D5E-D7E4ED464A4E}" type="slidenum">
              <a:rPr lang="sv-SE" smtClean="0"/>
              <a:pPr>
                <a:defRPr/>
              </a:pPr>
              <a:t>24</a:t>
            </a:fld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06 | Entwicklung </a:t>
            </a:r>
            <a:r>
              <a:rPr lang="de-DE" dirty="0"/>
              <a:t>einer App für </a:t>
            </a:r>
            <a:r>
              <a:rPr lang="de-DE" dirty="0" smtClean="0"/>
              <a:t>die universelle Windows Plattform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Daniel Beckmann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299" y="1949451"/>
            <a:ext cx="8371097" cy="4593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31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/>
              <a:t>Universelle Windows Plattform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/>
              <a:t>Exkurs: Xamarin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b="1" dirty="0" smtClean="0"/>
              <a:t>Projektsetup </a:t>
            </a:r>
            <a:r>
              <a:rPr lang="de-DE" b="1" dirty="0"/>
              <a:t>und Erstellung der </a:t>
            </a:r>
            <a:r>
              <a:rPr lang="de-DE" b="1" dirty="0" smtClean="0"/>
              <a:t>Views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b="1" dirty="0" smtClean="0"/>
              <a:t>Entwickeln </a:t>
            </a:r>
            <a:r>
              <a:rPr lang="de-DE" b="1" dirty="0" smtClean="0"/>
              <a:t>mit dem MVVM-Entwurfsmuster (Model-View-</a:t>
            </a:r>
            <a:r>
              <a:rPr lang="de-DE" b="1" dirty="0" err="1" smtClean="0"/>
              <a:t>ViewModel</a:t>
            </a:r>
            <a:r>
              <a:rPr lang="de-DE" b="1" dirty="0" smtClean="0"/>
              <a:t>)</a:t>
            </a:r>
            <a:endParaRPr lang="de-DE" b="1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b="1" dirty="0" smtClean="0"/>
              <a:t>Anbindung der API über Services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b="1" dirty="0" smtClean="0"/>
              <a:t>Windows APIs: </a:t>
            </a:r>
            <a:r>
              <a:rPr lang="de-DE" b="1" dirty="0" err="1" smtClean="0"/>
              <a:t>FileOpenPicker</a:t>
            </a:r>
            <a:endParaRPr lang="de-DE" b="1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/>
              <a:t>Zusammenfassung, Feedbackrunde</a:t>
            </a:r>
          </a:p>
        </p:txBody>
      </p:sp>
    </p:spTree>
    <p:extLst>
      <p:ext uri="{BB962C8B-B14F-4D97-AF65-F5344CB8AC3E}">
        <p14:creationId xmlns:p14="http://schemas.microsoft.com/office/powerpoint/2010/main" val="175600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857" y="2432333"/>
            <a:ext cx="8847443" cy="384752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1. Universelle Windows Plattform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87304" y="1247775"/>
            <a:ext cx="10968110" cy="48291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altLang="de-DE" dirty="0" smtClean="0"/>
              <a:t>Durch Windows 10 entsteht eine gemeinsame Plattform</a:t>
            </a:r>
          </a:p>
          <a:p>
            <a:pPr>
              <a:lnSpc>
                <a:spcPct val="150000"/>
              </a:lnSpc>
            </a:pPr>
            <a:r>
              <a:rPr lang="de-DE" altLang="de-DE" dirty="0" smtClean="0"/>
              <a:t>Gleiche App auf allen Plattformen nutzbar</a:t>
            </a:r>
            <a:endParaRPr lang="de-DE" altLang="de-DE" dirty="0"/>
          </a:p>
          <a:p>
            <a:pPr>
              <a:lnSpc>
                <a:spcPct val="150000"/>
              </a:lnSpc>
            </a:pPr>
            <a:r>
              <a:rPr lang="de-DE" altLang="de-DE" dirty="0" smtClean="0"/>
              <a:t>1 Milliarde Geräte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Textfeld 6"/>
          <p:cNvSpPr txBox="1"/>
          <p:nvPr/>
        </p:nvSpPr>
        <p:spPr>
          <a:xfrm>
            <a:off x="8494309" y="6256103"/>
            <a:ext cx="1527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chemeClr val="accent3"/>
                </a:solidFill>
              </a:rPr>
              <a:t>Quelle: Microsoft</a:t>
            </a:r>
          </a:p>
        </p:txBody>
      </p:sp>
    </p:spTree>
    <p:extLst>
      <p:ext uri="{BB962C8B-B14F-4D97-AF65-F5344CB8AC3E}">
        <p14:creationId xmlns:p14="http://schemas.microsoft.com/office/powerpoint/2010/main" val="1952813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3" t="141" r="3447" b="-141"/>
          <a:stretch/>
        </p:blipFill>
        <p:spPr>
          <a:xfrm>
            <a:off x="-1" y="-581025"/>
            <a:ext cx="12190413" cy="6873014"/>
          </a:xfrm>
          <a:prstGeom prst="rect">
            <a:avLst/>
          </a:prstGeom>
        </p:spPr>
      </p:pic>
      <p:sp>
        <p:nvSpPr>
          <p:cNvPr id="2" name="Rechteck 1"/>
          <p:cNvSpPr/>
          <p:nvPr/>
        </p:nvSpPr>
        <p:spPr>
          <a:xfrm>
            <a:off x="65087" y="-466725"/>
            <a:ext cx="12036425" cy="1381125"/>
          </a:xfrm>
          <a:prstGeom prst="rect">
            <a:avLst/>
          </a:prstGeom>
          <a:solidFill>
            <a:srgbClr val="007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accent3"/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-1" y="5478463"/>
            <a:ext cx="12190413" cy="1381125"/>
          </a:xfrm>
          <a:prstGeom prst="rect">
            <a:avLst/>
          </a:prstGeom>
          <a:solidFill>
            <a:srgbClr val="007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42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1. Universelle </a:t>
            </a:r>
            <a:r>
              <a:rPr lang="de-DE" dirty="0"/>
              <a:t>Windows Plattform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altLang="de-DE" dirty="0" smtClean="0"/>
              <a:t>Geschäftslogik wird nur einmal implementiert</a:t>
            </a:r>
            <a:endParaRPr lang="de-DE" altLang="de-DE" dirty="0" smtClean="0"/>
          </a:p>
          <a:p>
            <a:pPr>
              <a:lnSpc>
                <a:spcPct val="150000"/>
              </a:lnSpc>
            </a:pPr>
            <a:r>
              <a:rPr lang="de-DE" altLang="de-DE" dirty="0"/>
              <a:t>APIs jeder Plattform </a:t>
            </a:r>
            <a:r>
              <a:rPr lang="de-DE" altLang="de-DE" dirty="0" smtClean="0"/>
              <a:t>nutzbar</a:t>
            </a:r>
          </a:p>
          <a:p>
            <a:pPr>
              <a:lnSpc>
                <a:spcPct val="150000"/>
              </a:lnSpc>
            </a:pPr>
            <a:r>
              <a:rPr lang="de-DE" altLang="de-DE" dirty="0" smtClean="0"/>
              <a:t>Adaptives UI (vgl. Media Queries in CSS)</a:t>
            </a:r>
          </a:p>
          <a:p>
            <a:pPr>
              <a:lnSpc>
                <a:spcPct val="150000"/>
              </a:lnSpc>
            </a:pPr>
            <a:r>
              <a:rPr lang="de-DE" altLang="de-DE" dirty="0" smtClean="0"/>
              <a:t>Sehr gute Unterstützung durch Visual Studio</a:t>
            </a:r>
          </a:p>
          <a:p>
            <a:pPr lvl="1">
              <a:lnSpc>
                <a:spcPct val="150000"/>
              </a:lnSpc>
            </a:pPr>
            <a:r>
              <a:rPr lang="de-DE" altLang="de-DE" dirty="0" smtClean="0"/>
              <a:t>Emulator</a:t>
            </a:r>
          </a:p>
          <a:p>
            <a:pPr lvl="1">
              <a:lnSpc>
                <a:spcPct val="150000"/>
              </a:lnSpc>
            </a:pPr>
            <a:r>
              <a:rPr lang="de-DE" altLang="de-DE" dirty="0" smtClean="0"/>
              <a:t>Design Time</a:t>
            </a:r>
          </a:p>
          <a:p>
            <a:pPr marL="0" indent="0">
              <a:lnSpc>
                <a:spcPct val="150000"/>
              </a:lnSpc>
              <a:buNone/>
            </a:pPr>
            <a:endParaRPr lang="de-DE" alt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488" y="1341753"/>
            <a:ext cx="3801005" cy="4382112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9091511" y="5569976"/>
            <a:ext cx="1527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chemeClr val="accent3"/>
                </a:solidFill>
              </a:rPr>
              <a:t>Quelle: Microsoft</a:t>
            </a:r>
          </a:p>
        </p:txBody>
      </p:sp>
    </p:spTree>
    <p:extLst>
      <p:ext uri="{BB962C8B-B14F-4D97-AF65-F5344CB8AC3E}">
        <p14:creationId xmlns:p14="http://schemas.microsoft.com/office/powerpoint/2010/main" val="3343172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2. Exkurs: Xamarin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87304" y="1247775"/>
            <a:ext cx="10968110" cy="4829175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de-DE" alt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031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3. </a:t>
            </a:r>
            <a:r>
              <a:rPr lang="de-DE" dirty="0"/>
              <a:t>Projektsetup und Erstellung der </a:t>
            </a:r>
            <a:r>
              <a:rPr lang="de-DE" dirty="0" smtClean="0"/>
              <a:t>Views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87304" y="1341753"/>
            <a:ext cx="10968110" cy="525734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Projekttypen / Projektaufbau in </a:t>
            </a:r>
            <a:r>
              <a:rPr lang="de-DE" dirty="0" smtClean="0"/>
              <a:t>Visual Studio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Windows Phone Projekt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dirty="0"/>
              <a:t>XAML </a:t>
            </a:r>
            <a:endParaRPr lang="de-DE" dirty="0" smtClean="0"/>
          </a:p>
          <a:p>
            <a:pPr lvl="1">
              <a:lnSpc>
                <a:spcPct val="150000"/>
              </a:lnSpc>
            </a:pPr>
            <a:r>
              <a:rPr lang="de-DE" dirty="0" smtClean="0"/>
              <a:t>Views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Gültiges XML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XML-Namensräume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Elemente / Attribute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dirty="0" smtClean="0"/>
              <a:t>Hands-On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Ein Visual Studio Projekt für Windows Phone erstellen</a:t>
            </a:r>
            <a:endParaRPr lang="de-DE" dirty="0"/>
          </a:p>
          <a:p>
            <a:pPr lvl="1">
              <a:lnSpc>
                <a:spcPct val="150000"/>
              </a:lnSpc>
            </a:pPr>
            <a:r>
              <a:rPr lang="de-DE" dirty="0" smtClean="0"/>
              <a:t>Eine Entwicklerlizenz beantragen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Die Hauptseite der App mit XAML erstellen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Die In-App-Navigation einrichten</a:t>
            </a:r>
            <a:endParaRPr lang="de-DE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050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olienmaster_1502">
  <a:themeElements>
    <a:clrScheme name="Acando">
      <a:dk1>
        <a:sysClr val="windowText" lastClr="000000"/>
      </a:dk1>
      <a:lt1>
        <a:sysClr val="window" lastClr="FFFFFF"/>
      </a:lt1>
      <a:dk2>
        <a:srgbClr val="385988"/>
      </a:dk2>
      <a:lt2>
        <a:srgbClr val="FF6C2F"/>
      </a:lt2>
      <a:accent1>
        <a:srgbClr val="EAE3DB"/>
      </a:accent1>
      <a:accent2>
        <a:srgbClr val="3C3C3C"/>
      </a:accent2>
      <a:accent3>
        <a:srgbClr val="6E6E6E"/>
      </a:accent3>
      <a:accent4>
        <a:srgbClr val="9B9B9B"/>
      </a:accent4>
      <a:accent5>
        <a:srgbClr val="C8C8C8"/>
      </a:accent5>
      <a:accent6>
        <a:srgbClr val="C8C8C8"/>
      </a:accent6>
      <a:hlink>
        <a:srgbClr val="0563C1"/>
      </a:hlink>
      <a:folHlink>
        <a:srgbClr val="954F72"/>
      </a:folHlink>
    </a:clrScheme>
    <a:fontScheme name="Acando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400" dirty="0" err="1" smtClean="0">
            <a:solidFill>
              <a:schemeClr val="accent3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1400" dirty="0" err="1" smtClean="0">
            <a:solidFill>
              <a:schemeClr val="accent3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cando.pptx" id="{15167AD2-81A5-4CAE-BF1E-95096CAC6CDF}" vid="{FDA091C7-DD11-4961-B1C4-A9FD2EFD58E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770</Words>
  <Application>Microsoft Office PowerPoint</Application>
  <PresentationFormat>Benutzerdefiniert</PresentationFormat>
  <Paragraphs>212</Paragraphs>
  <Slides>24</Slides>
  <Notes>18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28" baseType="lpstr">
      <vt:lpstr>Arial</vt:lpstr>
      <vt:lpstr>Calibri</vt:lpstr>
      <vt:lpstr>Trebuchet MS</vt:lpstr>
      <vt:lpstr>Folienmaster_1502</vt:lpstr>
      <vt:lpstr>.NET Jump Start</vt:lpstr>
      <vt:lpstr>Kursinhalte</vt:lpstr>
      <vt:lpstr>06 | Entwicklung einer App für die universelle Windows Plattform</vt:lpstr>
      <vt:lpstr>Agenda</vt:lpstr>
      <vt:lpstr>1. Universelle Windows Plattform</vt:lpstr>
      <vt:lpstr>PowerPoint-Präsentation</vt:lpstr>
      <vt:lpstr>1. Universelle Windows Plattform</vt:lpstr>
      <vt:lpstr>2. Exkurs: Xamarin</vt:lpstr>
      <vt:lpstr>3. Projektsetup und Erstellung der Views</vt:lpstr>
      <vt:lpstr>HANDS-ON</vt:lpstr>
      <vt:lpstr>4. Entwickeln mit dem MVVM-Entwurfsmuster (Model-View-ViewModel)</vt:lpstr>
      <vt:lpstr>4.1 MVVM-Entwurfsmuster</vt:lpstr>
      <vt:lpstr>4.2 Ohne Datenbindung</vt:lpstr>
      <vt:lpstr>4.2 Datenbindung</vt:lpstr>
      <vt:lpstr>4.3 Datenkonvertierung mittels IValueConverter</vt:lpstr>
      <vt:lpstr>4.4 Befehle mit ICommand</vt:lpstr>
      <vt:lpstr>4.5 Hands-On</vt:lpstr>
      <vt:lpstr>HANDS-ON</vt:lpstr>
      <vt:lpstr>5. Anbindung der API über Services</vt:lpstr>
      <vt:lpstr>6. Windows APIs: FileOpenPicker</vt:lpstr>
      <vt:lpstr>HANDS-ONs</vt:lpstr>
      <vt:lpstr>7. Zusammenfassung</vt:lpstr>
      <vt:lpstr>Abschluss und Feedbackrunde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Firmenpräsentation Acando GmbH</dc:title>
  <dc:creator>Nicole Segerer</dc:creator>
  <cp:lastModifiedBy>Daniel Beckmann</cp:lastModifiedBy>
  <cp:revision>891</cp:revision>
  <dcterms:created xsi:type="dcterms:W3CDTF">2009-09-23T11:03:35Z</dcterms:created>
  <dcterms:modified xsi:type="dcterms:W3CDTF">2017-03-03T10:59:34Z</dcterms:modified>
  <cp:contentStatus>R3</cp:contentStatus>
</cp:coreProperties>
</file>