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41"/>
  </p:notesMasterIdLst>
  <p:handoutMasterIdLst>
    <p:handoutMasterId r:id="rId42"/>
  </p:handoutMasterIdLst>
  <p:sldIdLst>
    <p:sldId id="332" r:id="rId2"/>
    <p:sldId id="401" r:id="rId3"/>
    <p:sldId id="402" r:id="rId4"/>
    <p:sldId id="359" r:id="rId5"/>
    <p:sldId id="299" r:id="rId6"/>
    <p:sldId id="360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361" r:id="rId25"/>
    <p:sldId id="362" r:id="rId26"/>
    <p:sldId id="369" r:id="rId27"/>
    <p:sldId id="403" r:id="rId28"/>
    <p:sldId id="377" r:id="rId29"/>
    <p:sldId id="370" r:id="rId30"/>
    <p:sldId id="371" r:id="rId31"/>
    <p:sldId id="372" r:id="rId32"/>
    <p:sldId id="376" r:id="rId33"/>
    <p:sldId id="379" r:id="rId34"/>
    <p:sldId id="380" r:id="rId35"/>
    <p:sldId id="381" r:id="rId36"/>
    <p:sldId id="382" r:id="rId37"/>
    <p:sldId id="378" r:id="rId38"/>
    <p:sldId id="383" r:id="rId39"/>
    <p:sldId id="290" r:id="rId40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5986" autoAdjust="0"/>
  </p:normalViewPr>
  <p:slideViewPr>
    <p:cSldViewPr snapToGrid="0" showGuides="1">
      <p:cViewPr varScale="1">
        <p:scale>
          <a:sx n="89" d="100"/>
          <a:sy n="89" d="100"/>
        </p:scale>
        <p:origin x="126" y="84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smtClean="0"/>
                      <a:t>273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6F2-4860-8F3A-116C4032D5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F2-4860-8F3A-116C4032D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361889352"/>
        <c:axId val="361888960"/>
      </c:barChart>
      <c:catAx>
        <c:axId val="361889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361888960"/>
        <c:crosses val="autoZero"/>
        <c:auto val="1"/>
        <c:lblAlgn val="ctr"/>
        <c:lblOffset val="100"/>
        <c:noMultiLvlLbl val="0"/>
      </c:catAx>
      <c:valAx>
        <c:axId val="361888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3618893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04.11.2016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2016-11-04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9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9395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de-DE" b="1" dirty="0" smtClean="0"/>
              <a:t>FAQ:</a:t>
            </a:r>
          </a:p>
          <a:p>
            <a:endParaRPr lang="de-DE" b="1" dirty="0" smtClean="0"/>
          </a:p>
          <a:p>
            <a:pPr defTabSz="874898">
              <a:defRPr/>
            </a:pPr>
            <a:r>
              <a:rPr lang="de-DE" baseline="0" dirty="0" smtClean="0"/>
              <a:t>Zum Portfolio auf der Acando-Website:</a:t>
            </a:r>
          </a:p>
          <a:p>
            <a:endParaRPr lang="de-DE" baseline="0" dirty="0" smtClean="0"/>
          </a:p>
          <a:p>
            <a:r>
              <a:rPr lang="de-DE" i="1" dirty="0" smtClean="0"/>
              <a:t>„Unser Portfolio konzentriert sich auf die </a:t>
            </a:r>
            <a:r>
              <a:rPr lang="de-DE" b="1" i="1" dirty="0" smtClean="0"/>
              <a:t>Themen</a:t>
            </a:r>
            <a:r>
              <a:rPr lang="de-DE" i="1" dirty="0" smtClean="0"/>
              <a:t>, in denen wir aufgrund jahrelanger Erfahrung und </a:t>
            </a:r>
            <a:r>
              <a:rPr lang="de-DE" b="1" i="1" dirty="0" smtClean="0"/>
              <a:t>besonderer Expertise </a:t>
            </a:r>
            <a:r>
              <a:rPr lang="de-DE" i="1" dirty="0" smtClean="0"/>
              <a:t>die größte Wertschöpfung für unsere Kunden erzielen </a:t>
            </a:r>
            <a:r>
              <a:rPr lang="de-DE" b="1" i="1" dirty="0" smtClean="0"/>
              <a:t>[orange]. </a:t>
            </a:r>
            <a:r>
              <a:rPr lang="de-DE" i="1" dirty="0" smtClean="0"/>
              <a:t>Dabei verzahnen wir die Sicht von Business und IT und schaffen damit Integration auf allen Ebenen – technisch sowie prozessual.</a:t>
            </a:r>
          </a:p>
          <a:p>
            <a:pPr defTabSz="874898">
              <a:defRPr/>
            </a:pPr>
            <a:r>
              <a:rPr lang="de-DE" i="1" dirty="0" smtClean="0"/>
              <a:t>Unsere ausgewählten Portfoliothemen begleiten wir mit unseren </a:t>
            </a:r>
            <a:r>
              <a:rPr lang="de-DE" b="1" i="1" dirty="0" smtClean="0"/>
              <a:t>Kompetenzen</a:t>
            </a:r>
            <a:r>
              <a:rPr lang="de-DE" i="1" dirty="0" smtClean="0"/>
              <a:t> </a:t>
            </a:r>
            <a:r>
              <a:rPr lang="de-DE" b="1" i="1" dirty="0" smtClean="0"/>
              <a:t>im Business Consulting </a:t>
            </a:r>
            <a:r>
              <a:rPr lang="de-DE" i="1" dirty="0" smtClean="0"/>
              <a:t>(Project Management, Business Analysis, Testmanagement) </a:t>
            </a:r>
            <a:r>
              <a:rPr lang="de-DE" b="1" i="1" dirty="0" smtClean="0"/>
              <a:t>[grau] </a:t>
            </a:r>
            <a:r>
              <a:rPr lang="de-DE" i="1" dirty="0" smtClean="0"/>
              <a:t>und der </a:t>
            </a:r>
            <a:r>
              <a:rPr lang="de-DE" b="1" i="1" dirty="0" smtClean="0"/>
              <a:t>IT-Technologie</a:t>
            </a:r>
            <a:r>
              <a:rPr lang="de-DE" i="1" dirty="0" smtClean="0"/>
              <a:t> (</a:t>
            </a:r>
            <a:r>
              <a:rPr lang="de-DE" i="1" dirty="0" err="1" smtClean="0"/>
              <a:t>Application</a:t>
            </a:r>
            <a:r>
              <a:rPr lang="de-DE" i="1" dirty="0" smtClean="0"/>
              <a:t> Development, Integration </a:t>
            </a:r>
            <a:r>
              <a:rPr lang="de-DE" i="1" dirty="0" err="1" smtClean="0"/>
              <a:t>and</a:t>
            </a:r>
            <a:r>
              <a:rPr lang="de-DE" i="1" dirty="0" smtClean="0"/>
              <a:t> Business </a:t>
            </a:r>
            <a:r>
              <a:rPr lang="de-DE" i="1" dirty="0" err="1" smtClean="0"/>
              <a:t>Process</a:t>
            </a:r>
            <a:r>
              <a:rPr lang="de-DE" i="1" dirty="0" smtClean="0"/>
              <a:t> Management, Service Management) </a:t>
            </a:r>
            <a:r>
              <a:rPr lang="de-DE" b="1" i="1" dirty="0" smtClean="0"/>
              <a:t>[blau]</a:t>
            </a:r>
            <a:r>
              <a:rPr lang="de-DE" i="1" dirty="0" smtClean="0"/>
              <a:t>.“</a:t>
            </a:r>
          </a:p>
          <a:p>
            <a:endParaRPr lang="de-DE" b="1" i="1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Orange: </a:t>
            </a:r>
            <a:r>
              <a:rPr lang="de-DE" dirty="0" smtClean="0"/>
              <a:t>unsere Portfoliothemen, die sich auf Unternehmensprozesse beziehen –</a:t>
            </a:r>
            <a:r>
              <a:rPr lang="de-DE" baseline="0" dirty="0" smtClean="0"/>
              <a:t> </a:t>
            </a:r>
            <a:r>
              <a:rPr lang="de-DE" dirty="0" smtClean="0"/>
              <a:t>in Zusammenarbeit von GF, </a:t>
            </a:r>
            <a:r>
              <a:rPr lang="de-DE" dirty="0" err="1" smtClean="0"/>
              <a:t>Mgmt</a:t>
            </a:r>
            <a:r>
              <a:rPr lang="de-DE" dirty="0" smtClean="0"/>
              <a:t>. und Expert Groups entwickelt. </a:t>
            </a:r>
          </a:p>
          <a:p>
            <a:pPr>
              <a:buFont typeface="Arial" pitchFamily="34" charset="0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smtClean="0"/>
              <a:t>Die 6 Pfeile auf der </a:t>
            </a:r>
            <a:r>
              <a:rPr lang="de-DE" b="1" baseline="0" dirty="0" smtClean="0"/>
              <a:t>animierten </a:t>
            </a:r>
            <a:r>
              <a:rPr lang="de-DE" baseline="0" dirty="0" smtClean="0"/>
              <a:t>Folie verweisen auf die </a:t>
            </a:r>
            <a:r>
              <a:rPr lang="de-DE" b="1" baseline="0" dirty="0" smtClean="0"/>
              <a:t>Zielgruppen</a:t>
            </a:r>
            <a:r>
              <a:rPr lang="de-DE" baseline="0" dirty="0" smtClean="0"/>
              <a:t> im Unternehmen. Die eingetragenen Zielgruppen sind Beispiele und sollten jeweils angepasst werden.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Grau: </a:t>
            </a:r>
            <a:r>
              <a:rPr lang="de-DE" dirty="0" smtClean="0"/>
              <a:t>unsere Methodenkompetenz –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Business Consulting</a:t>
            </a:r>
          </a:p>
          <a:p>
            <a:pPr>
              <a:buFont typeface="Arial" pitchFamily="34" charset="0"/>
              <a:buChar char="•"/>
            </a:pPr>
            <a:r>
              <a:rPr lang="de-DE" b="1" dirty="0" smtClean="0"/>
              <a:t> Blau: </a:t>
            </a:r>
            <a:r>
              <a:rPr lang="de-DE" dirty="0" smtClean="0"/>
              <a:t>unsere Technologiekompetenz –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Querschnittsthemen</a:t>
            </a:r>
            <a:r>
              <a:rPr lang="de-DE" baseline="0" dirty="0" smtClean="0"/>
              <a:t> im </a:t>
            </a:r>
            <a:r>
              <a:rPr lang="de-DE" dirty="0" smtClean="0"/>
              <a:t>IT Consulting</a:t>
            </a:r>
          </a:p>
          <a:p>
            <a:pPr defTabSz="874898">
              <a:buFont typeface="Arial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baseline="0" dirty="0" smtClean="0"/>
              <a:t>Das Thema </a:t>
            </a:r>
            <a:r>
              <a:rPr lang="de-DE" b="1" baseline="0" dirty="0" smtClean="0"/>
              <a:t>Mobility</a:t>
            </a:r>
            <a:r>
              <a:rPr lang="de-DE" baseline="0" dirty="0" smtClean="0"/>
              <a:t> ist kein eigenes Fokusthema, sondern kreist um alle (orangen, grauen und blauen) </a:t>
            </a:r>
            <a:r>
              <a:rPr lang="de-DE" baseline="0" dirty="0" err="1" smtClean="0"/>
              <a:t>Portfoliothemen</a:t>
            </a:r>
            <a:endParaRPr lang="de-DE" baseline="0" dirty="0" smtClean="0"/>
          </a:p>
          <a:p>
            <a:pPr defTabSz="874898">
              <a:defRPr/>
            </a:pPr>
            <a:endParaRPr lang="de-DE" baseline="0" dirty="0" smtClean="0"/>
          </a:p>
          <a:p>
            <a:pPr>
              <a:buFont typeface="Arial" pitchFamily="34" charset="0"/>
              <a:buNone/>
            </a:pPr>
            <a:r>
              <a:rPr lang="de-DE" dirty="0" smtClean="0"/>
              <a:t>Die Darstellung unseres</a:t>
            </a:r>
            <a:r>
              <a:rPr lang="de-DE" baseline="0" dirty="0" smtClean="0"/>
              <a:t> Portfolios lehnt sich an der aktuellen Mobile-Optik an (z.B. Windows 8-Kachelkonzept)</a:t>
            </a:r>
            <a:r>
              <a:rPr lang="de-DE" b="1" dirty="0" smtClean="0"/>
              <a:t> – </a:t>
            </a:r>
            <a:r>
              <a:rPr lang="de-DE" b="0" dirty="0" smtClean="0"/>
              <a:t>die Lücken </a:t>
            </a:r>
            <a:r>
              <a:rPr lang="de-DE" dirty="0" smtClean="0"/>
              <a:t>symbolisieren Offenheit</a:t>
            </a:r>
            <a:r>
              <a:rPr lang="de-DE" baseline="0" dirty="0" smtClean="0"/>
              <a:t> </a:t>
            </a:r>
            <a:r>
              <a:rPr lang="de-DE" dirty="0" smtClean="0"/>
              <a:t>für mögliche neue Themen</a:t>
            </a:r>
            <a:r>
              <a:rPr lang="de-DE" baseline="0" dirty="0" smtClean="0"/>
              <a:t> und Freiräume in einem dynamischen Umfeld (Innovationsthemen)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7B47A1-B1DA-4328-AB52-90B8293E3E6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593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4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F8A791-B683-439B-92AB-50B69005A237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0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F12229-EF3E-428D-9973-B7060ADB496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313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476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888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60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018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20F726-5A66-4CBE-AEC8-523F9C9BA976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9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273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3025" y="741363"/>
            <a:ext cx="6572250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9600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3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39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4834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7B831-005A-4824-B5C8-3E79909E6279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470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705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025" y="741363"/>
            <a:ext cx="65722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A9E8D-CFBB-448B-BFBB-F5EBB619AAB7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sv-SE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5"/>
          </p:nvPr>
        </p:nvSpPr>
        <p:spPr>
          <a:xfrm>
            <a:off x="334392" y="1557705"/>
            <a:ext cx="11521633" cy="468103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59F5-D541-4CCE-9C94-CDD37FCFF25E}" type="slidenum">
              <a:rPr lang="sv-SE"/>
              <a:pPr>
                <a:defRPr/>
              </a:pPr>
              <a:t>‹Nr.›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28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  <p:sldLayoutId id="2147484705" r:id="rId15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gi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gif"/><Relationship Id="rId11" Type="http://schemas.openxmlformats.org/officeDocument/2006/relationships/image" Target="../media/image25.png"/><Relationship Id="rId5" Type="http://schemas.openxmlformats.org/officeDocument/2006/relationships/image" Target="../media/image19.jpe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Relationship Id="rId1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13" Type="http://schemas.openxmlformats.org/officeDocument/2006/relationships/image" Target="../media/image42.jpeg"/><Relationship Id="rId18" Type="http://schemas.openxmlformats.org/officeDocument/2006/relationships/image" Target="../media/image47.jpeg"/><Relationship Id="rId26" Type="http://schemas.openxmlformats.org/officeDocument/2006/relationships/image" Target="../media/image55.png"/><Relationship Id="rId3" Type="http://schemas.openxmlformats.org/officeDocument/2006/relationships/image" Target="../media/image32.jpeg"/><Relationship Id="rId21" Type="http://schemas.openxmlformats.org/officeDocument/2006/relationships/image" Target="../media/image50.png"/><Relationship Id="rId7" Type="http://schemas.openxmlformats.org/officeDocument/2006/relationships/image" Target="../media/image36.jpe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5.jpe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jpe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jpe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jpeg"/><Relationship Id="rId14" Type="http://schemas.openxmlformats.org/officeDocument/2006/relationships/image" Target="../media/image43.jpe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gif"/><Relationship Id="rId4" Type="http://schemas.openxmlformats.org/officeDocument/2006/relationships/image" Target="../media/image6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 28.–30.09. an der FH München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Felix Radzanowski, Daniel Beckmann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81564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2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Acando Group</a:t>
            </a:r>
            <a:endParaRPr lang="de-DE" dirty="0"/>
          </a:p>
        </p:txBody>
      </p:sp>
      <p:sp>
        <p:nvSpPr>
          <p:cNvPr id="12292" name="Inhaltsplatzhalter 7"/>
          <p:cNvSpPr>
            <a:spLocks noGrp="1"/>
          </p:cNvSpPr>
          <p:nvPr>
            <p:ph idx="1"/>
          </p:nvPr>
        </p:nvSpPr>
        <p:spPr>
          <a:xfrm>
            <a:off x="594708" y="1950246"/>
            <a:ext cx="5399297" cy="3710521"/>
          </a:xfr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Acando-Gruppe beschäftigt  rund </a:t>
            </a:r>
            <a:r>
              <a:rPr lang="de-DE" b="1" dirty="0">
                <a:solidFill>
                  <a:schemeClr val="tx2"/>
                </a:solidFill>
              </a:rPr>
              <a:t>1800 Mitarbeiter </a:t>
            </a:r>
            <a:r>
              <a:rPr lang="de-DE" dirty="0"/>
              <a:t>in fünf europäischen Ländern und Indien.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Der jährliche Umsatz beträgt etwa</a:t>
            </a:r>
            <a:br>
              <a:rPr lang="de-DE" dirty="0"/>
            </a:br>
            <a:r>
              <a:rPr lang="de-DE" b="1" dirty="0">
                <a:solidFill>
                  <a:schemeClr val="tx2"/>
                </a:solidFill>
              </a:rPr>
              <a:t>235 Millionen Euro</a:t>
            </a:r>
            <a:r>
              <a:rPr lang="de-DE" dirty="0"/>
              <a:t>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Acando AB ist an der </a:t>
            </a:r>
            <a:r>
              <a:rPr lang="de-DE" b="1" dirty="0">
                <a:solidFill>
                  <a:schemeClr val="tx2"/>
                </a:solidFill>
              </a:rPr>
              <a:t>NASDAQ OMX Nordic</a:t>
            </a:r>
            <a:r>
              <a:rPr lang="de-DE" dirty="0"/>
              <a:t> gelistet.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Die Wurzeln von Acando reichen zurück bis ins Jahr </a:t>
            </a:r>
            <a:r>
              <a:rPr lang="de-DE" b="1" dirty="0">
                <a:solidFill>
                  <a:schemeClr val="tx2"/>
                </a:solidFill>
              </a:rPr>
              <a:t>1982</a:t>
            </a:r>
            <a:r>
              <a:rPr lang="de-DE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10</a:t>
            </a:fld>
            <a:endParaRPr lang="sv-SE" dirty="0"/>
          </a:p>
        </p:txBody>
      </p:sp>
      <p:sp>
        <p:nvSpPr>
          <p:cNvPr id="12297" name="Line 63"/>
          <p:cNvSpPr>
            <a:spLocks noChangeShapeType="1"/>
          </p:cNvSpPr>
          <p:nvPr/>
        </p:nvSpPr>
        <p:spPr bwMode="gray">
          <a:xfrm flipH="1">
            <a:off x="8687312" y="1650405"/>
            <a:ext cx="129734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298" name="Rectangle 46"/>
          <p:cNvSpPr>
            <a:spLocks noChangeArrowheads="1"/>
          </p:cNvSpPr>
          <p:nvPr/>
        </p:nvSpPr>
        <p:spPr bwMode="gray">
          <a:xfrm>
            <a:off x="7447549" y="1413867"/>
            <a:ext cx="2725223" cy="46831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Schweden</a:t>
            </a:r>
            <a:br>
              <a:rPr lang="de-DE" sz="1200" b="1" dirty="0"/>
            </a:br>
            <a:r>
              <a:rPr lang="de-DE" sz="1200" b="1" dirty="0"/>
              <a:t>(Headquarter)</a:t>
            </a:r>
          </a:p>
        </p:txBody>
      </p:sp>
      <p:sp>
        <p:nvSpPr>
          <p:cNvPr id="12300" name="Rectangle 62"/>
          <p:cNvSpPr>
            <a:spLocks noChangeArrowheads="1"/>
          </p:cNvSpPr>
          <p:nvPr/>
        </p:nvSpPr>
        <p:spPr bwMode="gray">
          <a:xfrm>
            <a:off x="5970077" y="3498924"/>
            <a:ext cx="2389405" cy="468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Deutschland</a:t>
            </a:r>
          </a:p>
        </p:txBody>
      </p:sp>
      <p:sp>
        <p:nvSpPr>
          <p:cNvPr id="12303" name="Line 63"/>
          <p:cNvSpPr>
            <a:spLocks noChangeShapeType="1"/>
          </p:cNvSpPr>
          <p:nvPr/>
        </p:nvSpPr>
        <p:spPr bwMode="gray">
          <a:xfrm flipH="1">
            <a:off x="8269467" y="2229662"/>
            <a:ext cx="1111389" cy="26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4" name="Rectangle 98"/>
          <p:cNvSpPr>
            <a:spLocks noChangeArrowheads="1"/>
          </p:cNvSpPr>
          <p:nvPr/>
        </p:nvSpPr>
        <p:spPr bwMode="gray">
          <a:xfrm>
            <a:off x="7298469" y="2005825"/>
            <a:ext cx="2289935" cy="4667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r>
              <a:rPr lang="de-DE" sz="1200" b="1" dirty="0"/>
              <a:t>Norwegen</a:t>
            </a:r>
          </a:p>
        </p:txBody>
      </p:sp>
      <p:sp>
        <p:nvSpPr>
          <p:cNvPr id="12299" name="Rectangle 48"/>
          <p:cNvSpPr>
            <a:spLocks noChangeArrowheads="1"/>
          </p:cNvSpPr>
          <p:nvPr/>
        </p:nvSpPr>
        <p:spPr bwMode="gray">
          <a:xfrm>
            <a:off x="8063207" y="925908"/>
            <a:ext cx="1684647" cy="468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lIns="119997" tIns="62398" rIns="0" bIns="62398" anchor="ctr"/>
          <a:lstStyle/>
          <a:p>
            <a:r>
              <a:rPr lang="de-DE" sz="1200" b="1" dirty="0"/>
              <a:t>Finnland</a:t>
            </a:r>
          </a:p>
        </p:txBody>
      </p:sp>
      <p:sp>
        <p:nvSpPr>
          <p:cNvPr id="12306" name="Freeform 84"/>
          <p:cNvSpPr>
            <a:spLocks/>
          </p:cNvSpPr>
          <p:nvPr/>
        </p:nvSpPr>
        <p:spPr bwMode="auto">
          <a:xfrm rot="5400000" flipV="1">
            <a:off x="9610162" y="608524"/>
            <a:ext cx="647700" cy="1777769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 sz="1200"/>
          </a:p>
        </p:txBody>
      </p:sp>
      <p:sp>
        <p:nvSpPr>
          <p:cNvPr id="12309" name="Line 63"/>
          <p:cNvSpPr>
            <a:spLocks noChangeShapeType="1"/>
          </p:cNvSpPr>
          <p:nvPr/>
        </p:nvSpPr>
        <p:spPr bwMode="gray">
          <a:xfrm flipH="1">
            <a:off x="7833714" y="3731348"/>
            <a:ext cx="1746110" cy="5446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oval" w="med" len="med"/>
            <a:tailEnd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29" name="Freeform 84"/>
          <p:cNvSpPr>
            <a:spLocks/>
          </p:cNvSpPr>
          <p:nvPr/>
        </p:nvSpPr>
        <p:spPr bwMode="auto">
          <a:xfrm flipV="1">
            <a:off x="9017875" y="2686756"/>
            <a:ext cx="2015738" cy="180000"/>
          </a:xfrm>
          <a:custGeom>
            <a:avLst/>
            <a:gdLst>
              <a:gd name="T0" fmla="*/ 0 w 226"/>
              <a:gd name="T1" fmla="*/ 0 h 181"/>
              <a:gd name="T2" fmla="*/ 0 w 226"/>
              <a:gd name="T3" fmla="*/ 2147483647 h 181"/>
              <a:gd name="T4" fmla="*/ 2147483647 w 226"/>
              <a:gd name="T5" fmla="*/ 2147483647 h 181"/>
              <a:gd name="T6" fmla="*/ 0 60000 65536"/>
              <a:gd name="T7" fmla="*/ 0 60000 65536"/>
              <a:gd name="T8" fmla="*/ 0 60000 65536"/>
              <a:gd name="T9" fmla="*/ 0 w 226"/>
              <a:gd name="T10" fmla="*/ 0 h 181"/>
              <a:gd name="T11" fmla="*/ 226 w 226"/>
              <a:gd name="T12" fmla="*/ 181 h 1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" h="181">
                <a:moveTo>
                  <a:pt x="0" y="0"/>
                </a:moveTo>
                <a:lnTo>
                  <a:pt x="0" y="181"/>
                </a:lnTo>
                <a:lnTo>
                  <a:pt x="226" y="181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 type="oval" w="med" len="med"/>
          </a:ln>
        </p:spPr>
        <p:txBody>
          <a:bodyPr wrap="none" lIns="119997" tIns="62398" rIns="119997" bIns="62398" anchor="ctr"/>
          <a:lstStyle/>
          <a:p>
            <a:endParaRPr lang="de-DE"/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gray">
          <a:xfrm>
            <a:off x="8294699" y="2865816"/>
            <a:ext cx="1220158" cy="2833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62398" rIns="0" bIns="62398" anchor="ctr"/>
          <a:lstStyle/>
          <a:p>
            <a:pPr algn="ctr"/>
            <a:r>
              <a:rPr lang="de-DE" sz="1200" b="1" dirty="0"/>
              <a:t>Lettland</a:t>
            </a:r>
          </a:p>
        </p:txBody>
      </p:sp>
    </p:spTree>
    <p:extLst>
      <p:ext uri="{BB962C8B-B14F-4D97-AF65-F5344CB8AC3E}">
        <p14:creationId xmlns:p14="http://schemas.microsoft.com/office/powerpoint/2010/main" val="19833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Acando DEUTSCHLAND</a:t>
            </a:r>
            <a:endParaRPr lang="de-DE" dirty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300" y="1393033"/>
            <a:ext cx="5399297" cy="235426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dirty="0"/>
              <a:t>Gründung im Jahr </a:t>
            </a:r>
            <a:r>
              <a:rPr lang="de-DE" b="1" dirty="0"/>
              <a:t>2000</a:t>
            </a:r>
            <a:r>
              <a:rPr lang="de-DE" dirty="0"/>
              <a:t>, seitdem </a:t>
            </a:r>
            <a:r>
              <a:rPr lang="de-DE" b="1" dirty="0">
                <a:solidFill>
                  <a:schemeClr val="tx2"/>
                </a:solidFill>
              </a:rPr>
              <a:t>kontinuierliches Wachstum</a:t>
            </a:r>
            <a:endParaRPr lang="de-DE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b="1" dirty="0">
                <a:solidFill>
                  <a:schemeClr val="tx2"/>
                </a:solidFill>
              </a:rPr>
              <a:t>32,4 Mio. € Net Sales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in 2014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11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051"/>
            <a:ext cx="4025376" cy="237547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8" y="4026083"/>
          <a:ext cx="3910771" cy="218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6" y="4006511"/>
            <a:ext cx="2651243" cy="615553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061493" y="477466"/>
            <a:ext cx="4122167" cy="5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2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527314" y="1269555"/>
            <a:ext cx="9119925" cy="16409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b="1" dirty="0">
                <a:solidFill>
                  <a:schemeClr val="tx1"/>
                </a:solidFill>
              </a:rPr>
              <a:t>Management Board</a:t>
            </a:r>
          </a:p>
        </p:txBody>
      </p:sp>
      <p:cxnSp>
        <p:nvCxnSpPr>
          <p:cNvPr id="21" name="Gerade Verbindung 20"/>
          <p:cNvCxnSpPr>
            <a:endCxn id="7" idx="2"/>
          </p:cNvCxnSpPr>
          <p:nvPr/>
        </p:nvCxnSpPr>
        <p:spPr>
          <a:xfrm flipV="1">
            <a:off x="5068900" y="2356437"/>
            <a:ext cx="18194" cy="1144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27314" y="3285778"/>
            <a:ext cx="2975943" cy="15121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Client Relations</a:t>
            </a:r>
          </a:p>
        </p:txBody>
      </p:sp>
      <p:sp>
        <p:nvSpPr>
          <p:cNvPr id="13" name="Rechteck 12"/>
          <p:cNvSpPr/>
          <p:nvPr/>
        </p:nvSpPr>
        <p:spPr>
          <a:xfrm>
            <a:off x="6655664" y="3285778"/>
            <a:ext cx="2975943" cy="1512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ysClr val="windowText" lastClr="000000"/>
                </a:solidFill>
              </a:rPr>
              <a:t>Shared</a:t>
            </a:r>
            <a:r>
              <a:rPr lang="de-DE" sz="1600" b="1" dirty="0">
                <a:solidFill>
                  <a:sysClr val="windowText" lastClr="000000"/>
                </a:solidFill>
              </a:rPr>
              <a:t> Service Center</a:t>
            </a:r>
          </a:p>
        </p:txBody>
      </p:sp>
      <p:sp>
        <p:nvSpPr>
          <p:cNvPr id="14" name="Rechteck 13"/>
          <p:cNvSpPr/>
          <p:nvPr/>
        </p:nvSpPr>
        <p:spPr>
          <a:xfrm>
            <a:off x="3476552" y="3285778"/>
            <a:ext cx="3194719" cy="15121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Business Areas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12</a:t>
            </a:fld>
            <a:endParaRPr lang="sv-SE" dirty="0"/>
          </a:p>
        </p:txBody>
      </p:sp>
      <p:cxnSp>
        <p:nvCxnSpPr>
          <p:cNvPr id="19" name="Gerade Verbindung 18"/>
          <p:cNvCxnSpPr>
            <a:stCxn id="12" idx="0"/>
          </p:cNvCxnSpPr>
          <p:nvPr/>
        </p:nvCxnSpPr>
        <p:spPr>
          <a:xfrm flipV="1">
            <a:off x="2015285" y="2649982"/>
            <a:ext cx="0" cy="635796"/>
          </a:xfrm>
          <a:prstGeom prst="line">
            <a:avLst/>
          </a:prstGeom>
          <a:ln w="101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V="1">
            <a:off x="8085110" y="2356437"/>
            <a:ext cx="0" cy="1068452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bgerundetes Rechteck 6"/>
          <p:cNvSpPr/>
          <p:nvPr/>
        </p:nvSpPr>
        <p:spPr>
          <a:xfrm>
            <a:off x="3665128" y="1463687"/>
            <a:ext cx="2843932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Guido Ahle</a:t>
            </a:r>
          </a:p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Managing </a:t>
            </a:r>
            <a:r>
              <a:rPr lang="de-DE" sz="1400" dirty="0" err="1">
                <a:solidFill>
                  <a:sysClr val="windowText" lastClr="000000"/>
                </a:solidFill>
              </a:rPr>
              <a:t>Director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671271" y="1757231"/>
            <a:ext cx="2827681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Daniel Winkler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1442" y="1764581"/>
            <a:ext cx="2861477" cy="892751"/>
          </a:xfrm>
          <a:prstGeom prst="roundRect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ysClr val="windowText" lastClr="000000"/>
                </a:solidFill>
              </a:rPr>
              <a:t>Peter Ostrop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Member of Management Board Germany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4051241" y="4652131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V="1">
            <a:off x="6040689" y="4697104"/>
            <a:ext cx="0" cy="635796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5029585" y="4797947"/>
            <a:ext cx="0" cy="547997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8185" y="5015002"/>
            <a:ext cx="9104293" cy="1116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1116523" y="527327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de-DE" sz="1400" b="1" dirty="0">
                <a:solidFill>
                  <a:schemeClr val="tx1"/>
                </a:solidFill>
              </a:rPr>
              <a:t>Consulting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3178604" y="5302545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SAP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5240685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Java /IT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7302767" y="5287927"/>
            <a:ext cx="1632568" cy="5995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Microsoft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36119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Nord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4601552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West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591151" y="3717826"/>
            <a:ext cx="899079" cy="79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ysClr val="windowText" lastClr="000000"/>
                </a:solidFill>
              </a:rPr>
              <a:t>BA Süd</a:t>
            </a:r>
          </a:p>
        </p:txBody>
      </p:sp>
    </p:spTree>
    <p:extLst>
      <p:ext uri="{BB962C8B-B14F-4D97-AF65-F5344CB8AC3E}">
        <p14:creationId xmlns:p14="http://schemas.microsoft.com/office/powerpoint/2010/main" val="3340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Management Board – Acando </a:t>
            </a:r>
            <a:r>
              <a:rPr lang="de-DE" dirty="0" err="1"/>
              <a:t>deutschland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13</a:t>
            </a:fld>
            <a:endParaRPr lang="sv-SE" dirty="0"/>
          </a:p>
        </p:txBody>
      </p:sp>
      <p:sp>
        <p:nvSpPr>
          <p:cNvPr id="9" name="Textfeld 8"/>
          <p:cNvSpPr txBox="1"/>
          <p:nvPr/>
        </p:nvSpPr>
        <p:spPr>
          <a:xfrm>
            <a:off x="1967285" y="5689337"/>
            <a:ext cx="988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/>
            <a:r>
              <a:rPr lang="de-DE" sz="1400" b="1" dirty="0"/>
              <a:t>Peter Ostrop</a:t>
            </a:r>
            <a:r>
              <a:rPr lang="de-DE" sz="1400" dirty="0"/>
              <a:t>		</a:t>
            </a:r>
            <a:r>
              <a:rPr lang="de-DE" sz="1400" b="1" dirty="0"/>
              <a:t>Guido Ahle</a:t>
            </a:r>
            <a:r>
              <a:rPr lang="de-DE" sz="1400" dirty="0"/>
              <a:t> 	</a:t>
            </a:r>
            <a:r>
              <a:rPr lang="de-DE" sz="1400" b="1" dirty="0"/>
              <a:t>Daniel Winkler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Mitglied der Geschäftsleitung	Geschäftsführer	Mitglied der Geschäftsleitung</a:t>
            </a:r>
          </a:p>
        </p:txBody>
      </p:sp>
      <p:pic>
        <p:nvPicPr>
          <p:cNvPr id="1026" name="Picture 2" descr="V:\Administration\Marketing\3_Bilderpool\4 Bilderpool_PPT\os_ah_wi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6695" y="845656"/>
            <a:ext cx="7034427" cy="4692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608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Unser Portfolio</a:t>
            </a:r>
          </a:p>
        </p:txBody>
      </p:sp>
      <p:sp>
        <p:nvSpPr>
          <p:cNvPr id="67" name="Foliennummernplatzhalt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14</a:t>
            </a:fld>
            <a:endParaRPr lang="sv-SE" dirty="0"/>
          </a:p>
        </p:txBody>
      </p:sp>
      <p:sp>
        <p:nvSpPr>
          <p:cNvPr id="37" name="Rechteck 36"/>
          <p:cNvSpPr/>
          <p:nvPr/>
        </p:nvSpPr>
        <p:spPr>
          <a:xfrm>
            <a:off x="893016" y="5349099"/>
            <a:ext cx="10819718" cy="4514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21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en-GB" sz="2100" dirty="0" err="1">
                <a:solidFill>
                  <a:schemeClr val="accent3"/>
                </a:solidFill>
                <a:latin typeface="+mn-lt"/>
              </a:rPr>
              <a:t>Fokusthemen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   </a:t>
            </a:r>
            <a:r>
              <a:rPr lang="en-GB" sz="2100" dirty="0">
                <a:solidFill>
                  <a:schemeClr val="accent3"/>
                </a:solidFill>
              </a:rPr>
              <a:t>                 </a:t>
            </a:r>
            <a:r>
              <a:rPr lang="en-GB" sz="2100" dirty="0">
                <a:solidFill>
                  <a:schemeClr val="accent3"/>
                </a:solidFill>
                <a:latin typeface="+mn-lt"/>
              </a:rPr>
              <a:t>Business</a:t>
            </a:r>
            <a:r>
              <a:rPr lang="en-GB" sz="2100" dirty="0">
                <a:solidFill>
                  <a:schemeClr val="accent3"/>
                </a:solidFill>
              </a:rPr>
              <a:t> Consulting                      IT Consulting</a:t>
            </a:r>
          </a:p>
        </p:txBody>
      </p:sp>
      <p:pic>
        <p:nvPicPr>
          <p:cNvPr id="4098" name="Picture 2" descr="M:\3_Bilderpool\5 Illustration_Grafik\Pixel_gemischt\Zielscheibe2_RGB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7050" y="5377301"/>
            <a:ext cx="43194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M:\3_Bilderpool\5 Illustration_Grafik\Pixel_gemischt\zahnrad_dunkelblau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588781" y="5358800"/>
            <a:ext cx="431944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Abgerundetes Rechteck 20"/>
          <p:cNvSpPr/>
          <p:nvPr/>
        </p:nvSpPr>
        <p:spPr>
          <a:xfrm>
            <a:off x="8568256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de-DE" sz="1200" b="1" cap="all" dirty="0"/>
              <a:t>Customer </a:t>
            </a:r>
            <a:r>
              <a:rPr lang="de-DE" sz="1200" b="1" cap="all" dirty="0" err="1"/>
              <a:t>Relationship</a:t>
            </a:r>
            <a:r>
              <a:rPr lang="de-DE" sz="1200" b="1" cap="all" dirty="0"/>
              <a:t> Management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209434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Business</a:t>
            </a:r>
            <a:b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Analysis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32586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 err="1">
                <a:solidFill>
                  <a:srgbClr val="FFFFFF"/>
                </a:solidFill>
              </a:rPr>
              <a:t>Application</a:t>
            </a:r>
            <a:r>
              <a:rPr lang="de-DE" sz="1200" b="1" cap="all" dirty="0">
                <a:solidFill>
                  <a:srgbClr val="FFFFFF"/>
                </a:solidFill>
              </a:rPr>
              <a:t/>
            </a:r>
            <a:br>
              <a:rPr lang="de-DE" sz="1200" b="1" cap="all" dirty="0">
                <a:solidFill>
                  <a:srgbClr val="FFFFFF"/>
                </a:solidFill>
              </a:rPr>
            </a:br>
            <a:r>
              <a:rPr lang="de-DE" sz="1200" b="1" cap="all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941625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Integration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Business </a:t>
            </a:r>
            <a:r>
              <a:rPr lang="de-DE" sz="1200" b="1" cap="all" dirty="0" err="1">
                <a:solidFill>
                  <a:srgbClr val="FFFFFF"/>
                </a:solidFill>
              </a:rPr>
              <a:t>Process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2100565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Finance, Controlling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Compliance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695133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Supply </a:t>
            </a:r>
            <a:r>
              <a:rPr lang="de-DE" sz="1200" b="1" cap="all" dirty="0" err="1">
                <a:solidFill>
                  <a:srgbClr val="FFFFFF"/>
                </a:solidFill>
              </a:rPr>
              <a:t>chain</a:t>
            </a:r>
            <a:r>
              <a:rPr lang="de-DE" sz="1200" b="1" cap="all" dirty="0">
                <a:solidFill>
                  <a:srgbClr val="FFFFFF"/>
                </a:solidFill>
              </a:rPr>
              <a:t> Management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83642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Portals </a:t>
            </a:r>
            <a:r>
              <a:rPr lang="de-DE" sz="1200" b="1" cap="all" dirty="0" err="1">
                <a:solidFill>
                  <a:srgbClr val="FFFFFF"/>
                </a:solidFill>
              </a:rPr>
              <a:t>and</a:t>
            </a:r>
            <a:r>
              <a:rPr lang="de-DE" sz="1200" b="1" cap="all" dirty="0">
                <a:solidFill>
                  <a:srgbClr val="FFFFFF"/>
                </a:solidFill>
              </a:rPr>
              <a:t> Content Management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3710104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Test Management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5334411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0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</a:t>
            </a:r>
            <a:r>
              <a:rPr lang="de-DE" sz="1200" b="1" cap="all" dirty="0" err="1">
                <a:solidFill>
                  <a:srgbClr val="FFFFFF"/>
                </a:solidFill>
              </a:rPr>
              <a:t>Architecture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8557386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IT Service Management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3717488" y="1754422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rgbClr val="FFFFFF"/>
                </a:solidFill>
              </a:rPr>
              <a:t>Business </a:t>
            </a:r>
            <a:r>
              <a:rPr lang="de-DE" sz="1200" b="1" cap="all" dirty="0" err="1">
                <a:solidFill>
                  <a:srgbClr val="FFFFFF"/>
                </a:solidFill>
              </a:rPr>
              <a:t>Intelligence</a:t>
            </a:r>
            <a:endParaRPr lang="de-DE" sz="1200" b="1" cap="all" dirty="0">
              <a:solidFill>
                <a:srgbClr val="FFFFFF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78583" y="3379340"/>
            <a:ext cx="1447073" cy="1447261"/>
          </a:xfrm>
          <a:prstGeom prst="roundRect">
            <a:avLst>
              <a:gd name="adj" fmla="val 864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7999" tIns="143996" rIns="47999" bIns="47999" rtlCol="0" anchor="t" anchorCtr="0"/>
          <a:lstStyle>
            <a:defPPr>
              <a:defRPr lang="sv-S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40000"/>
              </a:lnSpc>
            </a:pPr>
            <a:r>
              <a:rPr lang="de-DE" sz="1200" b="1" cap="all" dirty="0">
                <a:solidFill>
                  <a:schemeClr val="accent2">
                    <a:lumMod val="75000"/>
                  </a:schemeClr>
                </a:solidFill>
              </a:rPr>
              <a:t>Project Management</a:t>
            </a:r>
          </a:p>
        </p:txBody>
      </p:sp>
      <p:pic>
        <p:nvPicPr>
          <p:cNvPr id="2" name="Picture 5" descr="M:\3_Bilderpool\5 Illustration_Grafik\Pixel_gemischt\Lupe_beige_rg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216574">
            <a:off x="3564936" y="5307252"/>
            <a:ext cx="509954" cy="827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22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15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078046" y="3589682"/>
            <a:ext cx="503916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7734104" y="3159798"/>
            <a:ext cx="3050840" cy="710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2692" y="4744420"/>
            <a:ext cx="6031880" cy="628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676411" y="2133815"/>
            <a:ext cx="4343701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96950" y="5435959"/>
            <a:ext cx="3980233" cy="839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150990" y="1279260"/>
            <a:ext cx="6101680" cy="9495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944"/>
            <a:ext cx="4129614" cy="4125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Unsere</a:t>
            </a:r>
            <a:r>
              <a:rPr lang="en-US" dirty="0"/>
              <a:t> Partner</a:t>
            </a:r>
            <a:endParaRPr lang="de-DE" sz="1800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16</a:t>
            </a:fld>
            <a:endParaRPr lang="sv-SE" dirty="0"/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58974" y="5616902"/>
            <a:ext cx="2782842" cy="43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V:\Administration\Marketing\2_Arbeitsmaterial\Fremdlogos\Partner\K2identity_dunkelgrau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5546736"/>
            <a:ext cx="960328" cy="550797"/>
          </a:xfrm>
          <a:prstGeom prst="rect">
            <a:avLst/>
          </a:prstGeom>
          <a:noFill/>
        </p:spPr>
      </p:pic>
      <p:pic>
        <p:nvPicPr>
          <p:cNvPr id="25" name="Picture 4" descr="Neptune Softwa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849" y="2210086"/>
            <a:ext cx="2515554" cy="157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:\Administration\Marketing\2_Arbeitsmaterial\Fremdlogos\Partner\Abbyy\ABBYYLogo-200x58px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6772" y="3863626"/>
            <a:ext cx="959156" cy="278193"/>
          </a:xfrm>
          <a:prstGeom prst="rect">
            <a:avLst/>
          </a:prstGeom>
          <a:noFill/>
        </p:spPr>
      </p:pic>
      <p:pic>
        <p:nvPicPr>
          <p:cNvPr id="27" name="Picture 2" descr="V:\Administration\Marketing\2_Arbeitsmaterial\Fremdlogos\Partner\Informatica\InformaticaLOGO-POS-Tagline-CMYK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6190" y="4401160"/>
            <a:ext cx="1603295" cy="594557"/>
          </a:xfrm>
          <a:prstGeom prst="rect">
            <a:avLst/>
          </a:prstGeom>
          <a:noFill/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92" y="1733408"/>
            <a:ext cx="2354238" cy="503017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2597476"/>
            <a:ext cx="2109321" cy="610924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89" y="3026133"/>
            <a:ext cx="1835657" cy="257025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62" y="1781531"/>
            <a:ext cx="1137082" cy="454893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78" y="4362846"/>
            <a:ext cx="1223185" cy="81556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02" y="4508901"/>
            <a:ext cx="2641256" cy="726440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7" y="3455531"/>
            <a:ext cx="1948988" cy="448325"/>
          </a:xfrm>
          <a:prstGeom prst="rect">
            <a:avLst/>
          </a:prstGeom>
        </p:spPr>
      </p:pic>
      <p:pic>
        <p:nvPicPr>
          <p:cNvPr id="35" name="Picture 2" descr="V:\Administration\Marketing\2_Arbeitsmaterial\Fremdlogos\Partner\QlikView\Qlik.png"/>
          <p:cNvPicPr>
            <a:picLocks noChangeAspect="1" noChangeArrowheads="1"/>
          </p:cNvPicPr>
          <p:nvPr/>
        </p:nvPicPr>
        <p:blipFill>
          <a:blip r:embed="rId15" cstate="print"/>
          <a:srcRect l="6532" t="17464" r="13223" b="29959"/>
          <a:stretch>
            <a:fillRect/>
          </a:stretch>
        </p:blipFill>
        <p:spPr bwMode="auto">
          <a:xfrm>
            <a:off x="642423" y="5430530"/>
            <a:ext cx="1601416" cy="550921"/>
          </a:xfrm>
          <a:prstGeom prst="rect">
            <a:avLst/>
          </a:prstGeom>
          <a:noFill/>
        </p:spPr>
      </p:pic>
      <p:pic>
        <p:nvPicPr>
          <p:cNvPr id="36" name="Picture 2" descr="V:\Administration\Marketing\2_Arbeitsmaterial\Fremdlogos\Partner\SAP\SAP-Logo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36647" y="1663802"/>
            <a:ext cx="1274291" cy="630686"/>
          </a:xfrm>
          <a:prstGeom prst="rect">
            <a:avLst/>
          </a:prstGeom>
          <a:noFill/>
        </p:spPr>
      </p:pic>
      <p:pic>
        <p:nvPicPr>
          <p:cNvPr id="22" name="Picture 5" descr="V:\Administration\Marketing\2_Arbeitsmaterial\Fremdlogos\Partner\Psinova\psinova-logo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803345" y="3633294"/>
            <a:ext cx="2008704" cy="507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8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Referenzen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17</a:t>
            </a:fld>
            <a:endParaRPr lang="sv-SE" dirty="0"/>
          </a:p>
        </p:txBody>
      </p:sp>
      <p:sp>
        <p:nvSpPr>
          <p:cNvPr id="61" name="Textfeld 60"/>
          <p:cNvSpPr txBox="1"/>
          <p:nvPr/>
        </p:nvSpPr>
        <p:spPr>
          <a:xfrm>
            <a:off x="8183439" y="5062025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Retail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Wholesale</a:t>
            </a:r>
            <a:r>
              <a:rPr lang="de-DE" sz="1900" dirty="0">
                <a:solidFill>
                  <a:schemeClr val="accent3"/>
                </a:solidFill>
              </a:rPr>
              <a:t/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E-Commerce</a:t>
            </a:r>
          </a:p>
        </p:txBody>
      </p:sp>
      <p:cxnSp>
        <p:nvCxnSpPr>
          <p:cNvPr id="38" name="Gerade Verbindung 37"/>
          <p:cNvCxnSpPr/>
          <p:nvPr/>
        </p:nvCxnSpPr>
        <p:spPr>
          <a:xfrm>
            <a:off x="321694" y="2648745"/>
            <a:ext cx="8244051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21692" y="3629820"/>
            <a:ext cx="8244050" cy="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348988" y="5010945"/>
            <a:ext cx="8216754" cy="51080"/>
          </a:xfrm>
          <a:prstGeom prst="line">
            <a:avLst/>
          </a:prstGeom>
          <a:ln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83440" y="163048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Manufacturing Logistics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8183440" y="2759447"/>
            <a:ext cx="1983985" cy="70771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Utilities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 err="1">
                <a:solidFill>
                  <a:schemeClr val="accent3"/>
                </a:solidFill>
              </a:rPr>
              <a:t>Telco</a:t>
            </a:r>
            <a:endParaRPr lang="de-DE" sz="1900" dirty="0">
              <a:solidFill>
                <a:schemeClr val="accent3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183440" y="3827959"/>
            <a:ext cx="1983985" cy="1000038"/>
          </a:xfrm>
          <a:prstGeom prst="rect">
            <a:avLst/>
          </a:prstGeom>
          <a:noFill/>
        </p:spPr>
        <p:txBody>
          <a:bodyPr wrap="square" lIns="121917" tIns="60958" rIns="121917" bIns="60958" rtlCol="0" anchor="ctr">
            <a:spAutoFit/>
          </a:bodyPr>
          <a:lstStyle/>
          <a:p>
            <a:r>
              <a:rPr lang="de-DE" sz="1900" dirty="0">
                <a:solidFill>
                  <a:schemeClr val="accent3"/>
                </a:solidFill>
              </a:rPr>
              <a:t>Financial 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Services</a:t>
            </a:r>
            <a:br>
              <a:rPr lang="de-DE" sz="1900" dirty="0">
                <a:solidFill>
                  <a:schemeClr val="accent3"/>
                </a:solidFill>
              </a:rPr>
            </a:br>
            <a:r>
              <a:rPr lang="de-DE" sz="1900" dirty="0">
                <a:solidFill>
                  <a:schemeClr val="accent3"/>
                </a:solidFill>
              </a:rPr>
              <a:t>Media</a:t>
            </a:r>
          </a:p>
        </p:txBody>
      </p:sp>
      <p:pic>
        <p:nvPicPr>
          <p:cNvPr id="59" name="Picture 2" descr="http://www.unterwasserkamera.at/shop/catalog/images/manufacturers/Olympus_Logo___slogan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1731" y="2183559"/>
            <a:ext cx="1170701" cy="3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http://upload.wikimedia.org/wikipedia/de/thumb/4/48/Vattenfall_logo.svg/800px-Vattenfall_logo.svg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3017" y="2728802"/>
            <a:ext cx="1948699" cy="4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8" descr="http://www.telefonica.com/img/marcas/lgo_telefonica_at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99" r="8442"/>
          <a:stretch/>
        </p:blipFill>
        <p:spPr bwMode="auto">
          <a:xfrm>
            <a:off x="1041882" y="2677893"/>
            <a:ext cx="1675670" cy="67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fik 66" descr="Xing_logo_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9623" y="5845135"/>
            <a:ext cx="1167529" cy="462404"/>
          </a:xfrm>
          <a:prstGeom prst="rect">
            <a:avLst/>
          </a:prstGeom>
        </p:spPr>
      </p:pic>
      <p:pic>
        <p:nvPicPr>
          <p:cNvPr id="68" name="Picture 2" descr="V:\Administration\Marketing\2_Arbeitsmaterial\Fremdlogos\Firmen\Logos_low_res\Hamburg-Süd-nachhe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6366" y="1922545"/>
            <a:ext cx="1225486" cy="522032"/>
          </a:xfrm>
          <a:prstGeom prst="rect">
            <a:avLst/>
          </a:prstGeom>
          <a:noFill/>
        </p:spPr>
      </p:pic>
      <p:pic>
        <p:nvPicPr>
          <p:cNvPr id="69" name="Picture 2" descr="D:\Users\frst1de\Pictures\Airbus_logo_3D_Blue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57062" y="1392961"/>
            <a:ext cx="1358818" cy="303859"/>
          </a:xfrm>
          <a:prstGeom prst="rect">
            <a:avLst/>
          </a:prstGeom>
          <a:noFill/>
        </p:spPr>
      </p:pic>
      <p:pic>
        <p:nvPicPr>
          <p:cNvPr id="70" name="Picture 2" descr="V:\Administration\Marketing\2_Arbeitsmaterial\Fremdlogos\Firmen\BMW_Logo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r="12969"/>
          <a:stretch/>
        </p:blipFill>
        <p:spPr bwMode="auto">
          <a:xfrm>
            <a:off x="3785078" y="1182647"/>
            <a:ext cx="801332" cy="77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V:\Administration\Marketing\2_Arbeitsmaterial\Fremdlogos\Firmen\metro_group_logo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976523" y="5367967"/>
            <a:ext cx="1926613" cy="20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" descr="V:\Administration\Marketing\2_Arbeitsmaterial\Fremdlogos\Firmen\Deutsche_Pos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611" y="1338765"/>
            <a:ext cx="779768" cy="7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 descr="V:\Administration\Marketing\2_Arbeitsmaterial\Fremdlogos\Firmen\Deutsche_Telekom-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26" y="3164231"/>
            <a:ext cx="1523891" cy="37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9" descr="V:\Administration\Marketing\2_Arbeitsmaterial\Fremdlogos\Firmen\logo_eha_rot_4c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502" y="3252723"/>
            <a:ext cx="852589" cy="23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1" descr="D:\Users\anga2de\Desktop\CB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83" y="5194006"/>
            <a:ext cx="743869" cy="5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3" descr="D:\Users\anga2de\Desktop\thGNJFUSN7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22807" r="10976" b="13551"/>
          <a:stretch/>
        </p:blipFill>
        <p:spPr bwMode="auto">
          <a:xfrm>
            <a:off x="477188" y="3101670"/>
            <a:ext cx="408324" cy="3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5" descr="D:\Users\anga2de\Desktop\thXKOVK70K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4" b="30669"/>
          <a:stretch/>
        </p:blipFill>
        <p:spPr bwMode="auto">
          <a:xfrm>
            <a:off x="7117247" y="2773092"/>
            <a:ext cx="946901" cy="37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9" descr="D:\Users\anga2de\Desktop\lossless-page1-591px-8Eck_3D_4c_05cm_tif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7" y="5184055"/>
            <a:ext cx="879669" cy="8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0" descr="D:\Users\anga2de\Desktop\wenco-logo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/>
          <a:stretch/>
        </p:blipFill>
        <p:spPr bwMode="auto">
          <a:xfrm>
            <a:off x="2733307" y="5184056"/>
            <a:ext cx="913412" cy="5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2" descr="D:\Users\anga2de\Desktop\181px-Lufthansa_Technik_Logo_svg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93" y="1308866"/>
            <a:ext cx="2065002" cy="3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3" descr="D:\Users\anga2de\Desktop\567px-BR_Dachmarke_svg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82" y="4498040"/>
            <a:ext cx="522664" cy="36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4" descr="D:\Users\anga2de\Desktop\200px-Tchibo_Logo_svg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9" y="5562044"/>
            <a:ext cx="724490" cy="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5" descr="D:\Users\anga2de\Desktop\880px-Logo_DB_Schenker_svg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41" y="2089889"/>
            <a:ext cx="1469679" cy="28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6" descr="D:\Users\anga2de\Desktop\602px-Tegut…_svg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788" y="5732453"/>
            <a:ext cx="1392585" cy="6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7" descr="D:\Users\anga2de\Desktop\1024px-SpringerSBMLogo_svg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29" y="3780475"/>
            <a:ext cx="1901362" cy="5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8" descr="D:\Users\anga2de\Desktop\512px-Logo_Hamburg_Port_Authority_svg.png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9" y="1952064"/>
            <a:ext cx="903137" cy="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http://upload.wikimedia.org/wikipedia/de/thumb/7/73/Comdirect-Logo.svg/602px-Comdirect-Logo.svg.png"/>
          <p:cNvPicPr>
            <a:picLocks noChangeAspect="1" noChangeArrowheads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048" y="3782284"/>
            <a:ext cx="1464671" cy="3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D:\Users\anga2de\Desktop\vwsf_claim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35" y="3865802"/>
            <a:ext cx="3023670" cy="33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6" descr="D:\Users\anga2de\Desktop\1024px-Mercedes-Benz_Bank_logo_svg.png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44" y="4392405"/>
            <a:ext cx="1983727" cy="4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D:\Users\anga2de\Desktop\Germany_Trade_and_Invest_Logo_svg.png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577" y="4402212"/>
            <a:ext cx="1737218" cy="45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Projektbeispiele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634316" y="4694433"/>
            <a:ext cx="4380135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Springer </a:t>
            </a:r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Science+Business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Zugriffsverwaltung für alle Online-Inhalte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auf Basis der Open-Source-Lösung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OpenAM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unseres Partners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ForgeRock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079" name="Picture 7" descr="V:\Administration\Marketing\2_Arbeitsmaterial\Fremdlogos\Firmen\Springer Science+Busines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07375" y="5836934"/>
            <a:ext cx="1770591" cy="451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5999440" y="2916464"/>
            <a:ext cx="458083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Sutor</a:t>
            </a:r>
            <a:r>
              <a:rPr lang="de-DE" sz="1600" b="1" dirty="0">
                <a:solidFill>
                  <a:schemeClr val="tx2"/>
                </a:solidFill>
                <a:latin typeface="+mn-lt"/>
              </a:rPr>
              <a:t> Bank</a:t>
            </a:r>
            <a:br>
              <a:rPr lang="de-DE" sz="1600" b="1" dirty="0">
                <a:solidFill>
                  <a:schemeClr val="tx2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Microsoft Dynamics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und Implementierung der Branchenlösung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Acando CRM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for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Banking in nur zwei Monaten </a:t>
            </a:r>
          </a:p>
        </p:txBody>
      </p:sp>
      <p:pic>
        <p:nvPicPr>
          <p:cNvPr id="3081" name="Picture 9" descr="V:\Administration\Marketing\2_Arbeitsmaterial\Fremdlogos\Firmen\Logos_low_res\Logo_Sutor_Bank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324358" y="4010763"/>
            <a:ext cx="1326039" cy="3529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feld 8"/>
          <p:cNvSpPr txBox="1"/>
          <p:nvPr/>
        </p:nvSpPr>
        <p:spPr>
          <a:xfrm>
            <a:off x="5645815" y="1372115"/>
            <a:ext cx="5305667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Evangelische Stiftung Alsterdorf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von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RelaFund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– Acando CRM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für ein systematisches und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nachhaltiges Fundraising</a:t>
            </a:r>
          </a:p>
        </p:txBody>
      </p:sp>
      <p:pic>
        <p:nvPicPr>
          <p:cNvPr id="3082" name="Picture 10" descr="V:\Administration\Marketing\2_Arbeitsmaterial\Fremdlogos\Firmen\Logos_low_res\logoEvangelische_Stiftung_Alsterdorf_40637DE.gif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8392527" y="2057258"/>
            <a:ext cx="1366154" cy="6831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feld 12"/>
          <p:cNvSpPr txBox="1"/>
          <p:nvPr/>
        </p:nvSpPr>
        <p:spPr>
          <a:xfrm>
            <a:off x="814497" y="3225835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Logwin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Über 10 Jahre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Application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Management für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die von Acando entwickelte Presselogistik-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Software Passat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145457" y="3184339"/>
            <a:ext cx="1839806" cy="18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518206" y="4797947"/>
            <a:ext cx="4297133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  <a:latin typeface="+mn-lt"/>
              </a:rPr>
              <a:t>Braunschweig IT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Einführung und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Outtasking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von SAP</a:t>
            </a:r>
          </a:p>
          <a:p>
            <a:r>
              <a:rPr lang="de-DE" sz="1600" dirty="0" err="1">
                <a:solidFill>
                  <a:schemeClr val="accent3"/>
                </a:solidFill>
                <a:latin typeface="+mn-lt"/>
              </a:rPr>
              <a:t>NetWeaver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Compliant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Identity Management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847959" y="5510335"/>
            <a:ext cx="1967379" cy="3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V:\Administration\Marketing\2_Arbeitsmaterial\Fremdlogos\Firmen\Telefonica-Logo_300dpi.jp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9695" y="1372115"/>
            <a:ext cx="1355642" cy="38046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feld 26"/>
          <p:cNvSpPr txBox="1"/>
          <p:nvPr/>
        </p:nvSpPr>
        <p:spPr>
          <a:xfrm>
            <a:off x="518204" y="1570360"/>
            <a:ext cx="4319916" cy="1107996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de-DE" sz="1600" b="1" dirty="0" err="1">
                <a:solidFill>
                  <a:schemeClr val="tx2"/>
                </a:solidFill>
                <a:latin typeface="+mn-lt"/>
              </a:rPr>
              <a:t>Telefónica</a:t>
            </a:r>
            <a:r>
              <a:rPr lang="de-DE" sz="1600" b="1" dirty="0">
                <a:solidFill>
                  <a:schemeClr val="accent1"/>
                </a:solidFill>
                <a:latin typeface="+mn-lt"/>
              </a:rPr>
              <a:t/>
            </a:r>
            <a:br>
              <a:rPr lang="de-DE" sz="1600" b="1" dirty="0">
                <a:solidFill>
                  <a:schemeClr val="accent1"/>
                </a:solidFill>
                <a:latin typeface="+mn-lt"/>
              </a:rPr>
            </a:br>
            <a:r>
              <a:rPr lang="de-DE" sz="1600" dirty="0">
                <a:solidFill>
                  <a:schemeClr val="accent3"/>
                </a:solidFill>
                <a:latin typeface="+mn-lt"/>
              </a:rPr>
              <a:t>Flexible Gestaltung von Online-Angeboten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durch die Verbindung des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CoreMedia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CMS</a:t>
            </a:r>
          </a:p>
          <a:p>
            <a:r>
              <a:rPr lang="de-DE" sz="1600" dirty="0">
                <a:solidFill>
                  <a:schemeClr val="accent3"/>
                </a:solidFill>
                <a:latin typeface="+mn-lt"/>
              </a:rPr>
              <a:t>mit einem regelbasierten Frontend</a:t>
            </a:r>
          </a:p>
        </p:txBody>
      </p:sp>
    </p:spTree>
    <p:extLst>
      <p:ext uri="{BB962C8B-B14F-4D97-AF65-F5344CB8AC3E}">
        <p14:creationId xmlns:p14="http://schemas.microsoft.com/office/powerpoint/2010/main" val="211667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77107" y="2542713"/>
            <a:ext cx="2266617" cy="22460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/>
          <a:p>
            <a:pPr lvl="0" algn="ctr">
              <a:lnSpc>
                <a:spcPct val="100000"/>
              </a:lnSpc>
            </a:pPr>
            <a:r>
              <a:rPr lang="de-DE" b="1" dirty="0">
                <a:solidFill>
                  <a:schemeClr val="bg1"/>
                </a:solidFill>
              </a:rPr>
              <a:t>5 gute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Gründe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für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Acando</a:t>
            </a:r>
            <a:endParaRPr lang="de-DE" dirty="0">
              <a:noFill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2430174" y="769072"/>
            <a:ext cx="2715137" cy="1503868"/>
          </a:xfrm>
        </p:spPr>
        <p:txBody>
          <a:bodyPr/>
          <a:lstStyle/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Transparentes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b="1" dirty="0">
                <a:solidFill>
                  <a:schemeClr val="tx2"/>
                </a:solidFill>
              </a:rPr>
              <a:t>Karriere-Konzept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Beraterlaufbahn, </a:t>
            </a:r>
          </a:p>
          <a:p>
            <a:pPr marL="0" algn="ctr">
              <a:spcBef>
                <a:spcPts val="0"/>
              </a:spcBef>
              <a:buNone/>
            </a:pPr>
            <a:r>
              <a:rPr lang="de-DE" sz="1600" dirty="0"/>
              <a:t>Entwicklungsplanung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94069" y="828549"/>
            <a:ext cx="1755362" cy="126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205814" y="3012763"/>
            <a:ext cx="1537686" cy="81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68138" y="790961"/>
            <a:ext cx="1339675" cy="106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7119190" y="2970243"/>
            <a:ext cx="1897913" cy="102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2824438" y="5147907"/>
            <a:ext cx="1168636" cy="97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" y="3467245"/>
            <a:ext cx="3743499" cy="133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Aus- und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Weiterbildung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Schulungen, Zertifizierungen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640271" y="1167468"/>
            <a:ext cx="3071941" cy="14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Persönliches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Arbeitsumfeld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 err="1">
                <a:solidFill>
                  <a:schemeClr val="accent3"/>
                </a:solidFill>
                <a:latin typeface="+mn-lt"/>
              </a:rPr>
              <a:t>Mentoring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,</a:t>
            </a:r>
          </a:p>
          <a:p>
            <a:pPr indent="-275139" algn="ctr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ersönliche</a:t>
            </a:r>
            <a:r>
              <a:rPr lang="de-DE" sz="1600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e-DE" sz="1600" dirty="0" err="1">
                <a:solidFill>
                  <a:schemeClr val="accent3"/>
                </a:solidFill>
                <a:latin typeface="+mn-lt"/>
              </a:rPr>
              <a:t>Begleitung</a:t>
            </a:r>
            <a:endParaRPr lang="de-DE" sz="1600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59302" y="4002190"/>
            <a:ext cx="3540990" cy="1384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Aktiv gelebter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Teamgeist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Teamevents, Betriebsausflüge,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fachlicher Austausch </a:t>
            </a: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00393" y="5369707"/>
            <a:ext cx="5028179" cy="109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7995" tIns="47995" rIns="47995" bIns="47995" numCol="1" anchor="t" anchorCtr="0" compatLnSpc="1">
            <a:prstTxWarp prst="textNoShape">
              <a:avLst/>
            </a:prstTxWarp>
          </a:bodyPr>
          <a:lstStyle/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b="1" dirty="0">
                <a:solidFill>
                  <a:schemeClr val="tx2"/>
                </a:solidFill>
                <a:latin typeface="+mn-lt"/>
              </a:rPr>
              <a:t>Zeit für Qualität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Professionelle Projektgestaltung,</a:t>
            </a:r>
          </a:p>
          <a:p>
            <a:pPr indent="-275139" algn="ctr" defTabSz="1219078">
              <a:spcBef>
                <a:spcPts val="0"/>
              </a:spcBef>
              <a:buClr>
                <a:schemeClr val="accent1"/>
              </a:buClr>
              <a:defRPr/>
            </a:pPr>
            <a:r>
              <a:rPr lang="de-DE" sz="1600" dirty="0">
                <a:solidFill>
                  <a:schemeClr val="accent3"/>
                </a:solidFill>
                <a:latin typeface="+mn-lt"/>
              </a:rPr>
              <a:t>verlässliche Standards, Nachhaltigkeit</a:t>
            </a:r>
            <a:endParaRPr lang="de-DE" sz="1600" b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5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9616" y="1341748"/>
            <a:ext cx="2593501" cy="25935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/>
              <a:t>Diplom-Informatiker Univ</a:t>
            </a:r>
            <a:r>
              <a:rPr lang="de-DE" dirty="0" smtClean="0"/>
              <a:t>.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Team </a:t>
            </a:r>
            <a:r>
              <a:rPr lang="de-DE" dirty="0"/>
              <a:t>Manager Microsoft </a:t>
            </a:r>
            <a:r>
              <a:rPr lang="de-DE" dirty="0" smtClean="0"/>
              <a:t>Consulting</a:t>
            </a:r>
          </a:p>
          <a:p>
            <a:pPr lvl="1">
              <a:spcBef>
                <a:spcPts val="2400"/>
              </a:spcBef>
            </a:pPr>
            <a:r>
              <a:rPr lang="de-DE" dirty="0"/>
              <a:t>Frankfurt, Stuttgart, München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Prozessberatung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Technologieberatung für Microsoft-Produkte </a:t>
            </a:r>
          </a:p>
          <a:p>
            <a:pPr>
              <a:spcBef>
                <a:spcPts val="2400"/>
              </a:spcBef>
            </a:pPr>
            <a:r>
              <a:rPr lang="de-DE" dirty="0"/>
              <a:t>Microsoft Certified Professional Developer </a:t>
            </a:r>
            <a:r>
              <a:rPr lang="de-DE" dirty="0" smtClean="0"/>
              <a:t>(MCPD) </a:t>
            </a:r>
            <a:r>
              <a:rPr lang="de-DE" dirty="0"/>
              <a:t>– Windows Developer .NET </a:t>
            </a:r>
            <a:r>
              <a:rPr lang="de-DE" dirty="0" smtClean="0"/>
              <a:t>4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Projektmanager (GPM)</a:t>
            </a: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08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Miteinander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67BA4683-EF8F-4915-95E0-BDB90393368C}" type="slidenum">
              <a:rPr lang="sv-SE"/>
              <a:pPr>
                <a:defRPr/>
              </a:pPr>
              <a:t>20</a:t>
            </a:fld>
            <a:endParaRPr lang="sv-SE" dirty="0"/>
          </a:p>
        </p:txBody>
      </p:sp>
      <p:sp>
        <p:nvSpPr>
          <p:cNvPr id="5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3E0AE1-0EAE-464A-8C87-C0DE4215D87B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3934966" y="4396963"/>
            <a:ext cx="33286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chemeClr val="accent3"/>
                </a:solidFill>
              </a:rPr>
              <a:t>Social</a:t>
            </a:r>
            <a:r>
              <a:rPr lang="de-DE" sz="1400" dirty="0">
                <a:solidFill>
                  <a:schemeClr val="accent3"/>
                </a:solidFill>
              </a:rPr>
              <a:t> </a:t>
            </a:r>
            <a:r>
              <a:rPr lang="de-DE" sz="1400" dirty="0" err="1">
                <a:solidFill>
                  <a:schemeClr val="accent3"/>
                </a:solidFill>
              </a:rPr>
              <a:t>Collaboration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 err="1">
                <a:solidFill>
                  <a:schemeClr val="accent3"/>
                </a:solidFill>
              </a:rPr>
              <a:t>Calls</a:t>
            </a:r>
            <a:r>
              <a:rPr lang="de-DE" sz="1400" dirty="0">
                <a:solidFill>
                  <a:schemeClr val="accent3"/>
                </a:solidFill>
              </a:rPr>
              <a:t> und Konferenzen</a:t>
            </a:r>
          </a:p>
        </p:txBody>
      </p:sp>
      <p:sp>
        <p:nvSpPr>
          <p:cNvPr id="302093" name="Text Box 58"/>
          <p:cNvSpPr txBox="1">
            <a:spLocks noChangeArrowheads="1"/>
          </p:cNvSpPr>
          <p:nvPr/>
        </p:nvSpPr>
        <p:spPr bwMode="auto">
          <a:xfrm>
            <a:off x="4098810" y="2747140"/>
            <a:ext cx="293681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Roadshows</a:t>
            </a:r>
          </a:p>
          <a:p>
            <a:pPr algn="r"/>
            <a:r>
              <a:rPr lang="de-DE" sz="1400" dirty="0" err="1">
                <a:solidFill>
                  <a:schemeClr val="accent3"/>
                </a:solidFill>
              </a:rPr>
              <a:t>Webinare</a:t>
            </a:r>
            <a:endParaRPr lang="de-DE" sz="1400" dirty="0">
              <a:solidFill>
                <a:schemeClr val="accent3"/>
              </a:solidFill>
            </a:endParaRP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Colloquien</a:t>
            </a:r>
          </a:p>
        </p:txBody>
      </p:sp>
      <p:sp>
        <p:nvSpPr>
          <p:cNvPr id="302091" name="Text Box 54"/>
          <p:cNvSpPr txBox="1">
            <a:spLocks noChangeArrowheads="1"/>
          </p:cNvSpPr>
          <p:nvPr/>
        </p:nvSpPr>
        <p:spPr bwMode="auto">
          <a:xfrm>
            <a:off x="4201442" y="1158886"/>
            <a:ext cx="326191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de-DE" sz="1400" dirty="0">
                <a:solidFill>
                  <a:schemeClr val="accent3"/>
                </a:solidFill>
              </a:rPr>
              <a:t>Teamevents Betriebsausflüge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>
                <a:solidFill>
                  <a:schemeClr val="accent3"/>
                </a:solidFill>
              </a:rPr>
              <a:t>Info-Meetings</a:t>
            </a:r>
            <a:br>
              <a:rPr lang="de-DE" sz="1400" dirty="0">
                <a:solidFill>
                  <a:schemeClr val="accent3"/>
                </a:solidFill>
              </a:rPr>
            </a:br>
            <a:r>
              <a:rPr lang="de-DE" sz="1400" dirty="0" err="1">
                <a:solidFill>
                  <a:schemeClr val="accent3"/>
                </a:solidFill>
              </a:rPr>
              <a:t>Get-together</a:t>
            </a:r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Intranet</a:t>
            </a:r>
          </a:p>
          <a:p>
            <a:r>
              <a:rPr lang="de-DE" sz="1400" dirty="0">
                <a:solidFill>
                  <a:schemeClr val="accent3"/>
                </a:solidFill>
              </a:rPr>
              <a:t>Soziales Engagement</a:t>
            </a:r>
          </a:p>
          <a:p>
            <a:pPr algn="l"/>
            <a:endParaRPr lang="de-DE" sz="1400" dirty="0">
              <a:solidFill>
                <a:schemeClr val="accent3"/>
              </a:solidFill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423286" y="5662930"/>
            <a:ext cx="374392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de-DE" sz="1400" dirty="0">
                <a:solidFill>
                  <a:schemeClr val="accent3"/>
                </a:solidFill>
              </a:rPr>
              <a:t>Portfolio Management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Expert Groups</a:t>
            </a:r>
          </a:p>
          <a:p>
            <a:pPr algn="r"/>
            <a:r>
              <a:rPr lang="de-DE" sz="1400" dirty="0">
                <a:solidFill>
                  <a:schemeClr val="accent3"/>
                </a:solidFill>
              </a:rPr>
              <a:t>Themenpaten</a:t>
            </a:r>
          </a:p>
        </p:txBody>
      </p:sp>
      <p:pic>
        <p:nvPicPr>
          <p:cNvPr id="1026" name="Picture 2" descr="V:\Administration\Marketing\3_Bilderpool\4 Bilderpool_PPT\DSC_7868.jpg"/>
          <p:cNvPicPr>
            <a:picLocks noChangeAspect="1" noChangeArrowheads="1"/>
          </p:cNvPicPr>
          <p:nvPr/>
        </p:nvPicPr>
        <p:blipFill rotWithShape="1">
          <a:blip r:embed="rId3"/>
          <a:srcRect l="6623" t="12819" r="-6623" b="-12819"/>
          <a:stretch/>
        </p:blipFill>
        <p:spPr bwMode="auto">
          <a:xfrm>
            <a:off x="506556" y="1158885"/>
            <a:ext cx="3931047" cy="2622240"/>
          </a:xfrm>
          <a:prstGeom prst="rect">
            <a:avLst/>
          </a:prstGeom>
          <a:noFill/>
        </p:spPr>
      </p:pic>
      <p:pic>
        <p:nvPicPr>
          <p:cNvPr id="1027" name="Picture 3" descr="V:\Administration\Marketing\3_Bilderpool\4 Bilderpool_PPT\DSC_8495.jpg"/>
          <p:cNvPicPr>
            <a:picLocks noChangeAspect="1" noChangeArrowheads="1"/>
          </p:cNvPicPr>
          <p:nvPr/>
        </p:nvPicPr>
        <p:blipFill rotWithShape="1">
          <a:blip r:embed="rId4"/>
          <a:srcRect l="24516"/>
          <a:stretch/>
        </p:blipFill>
        <p:spPr bwMode="auto">
          <a:xfrm>
            <a:off x="7040884" y="1190006"/>
            <a:ext cx="2445982" cy="2344496"/>
          </a:xfrm>
          <a:prstGeom prst="rect">
            <a:avLst/>
          </a:prstGeom>
          <a:noFill/>
        </p:spPr>
      </p:pic>
      <p:pic>
        <p:nvPicPr>
          <p:cNvPr id="1028" name="Picture 4" descr="V:\Administration\Marketing\3_Bilderpool\4 Bilderpool_PPT\DSC_8581.jpg"/>
          <p:cNvPicPr>
            <a:picLocks noChangeAspect="1" noChangeArrowheads="1"/>
          </p:cNvPicPr>
          <p:nvPr/>
        </p:nvPicPr>
        <p:blipFill rotWithShape="1">
          <a:blip r:embed="rId5"/>
          <a:srcRect l="17161" t="9973" b="13293"/>
          <a:stretch/>
        </p:blipFill>
        <p:spPr bwMode="auto">
          <a:xfrm>
            <a:off x="694607" y="4396964"/>
            <a:ext cx="3247401" cy="2004631"/>
          </a:xfrm>
          <a:prstGeom prst="rect">
            <a:avLst/>
          </a:prstGeom>
          <a:noFill/>
        </p:spPr>
      </p:pic>
      <p:pic>
        <p:nvPicPr>
          <p:cNvPr id="1029" name="Picture 5" descr="V:\Administration\Marketing\3_Bilderpool\4 Bilderpool_PPT\DSC_7599.jp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6211648" y="4141877"/>
            <a:ext cx="3275219" cy="21847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951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+mn-lt"/>
              </a:rPr>
              <a:t>Ihre Karrieremöglichkeiten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CF17354-D98A-4788-989D-A0A59B9326C7}" type="slidenum">
              <a:rPr lang="sv-SE"/>
              <a:pPr>
                <a:defRPr/>
              </a:pPr>
              <a:t>21</a:t>
            </a:fld>
            <a:endParaRPr lang="sv-SE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334392" y="6519069"/>
            <a:ext cx="503701" cy="242888"/>
          </a:xfrm>
          <a:prstGeom prst="rect">
            <a:avLst/>
          </a:prstGeom>
          <a:noFill/>
        </p:spPr>
        <p:txBody>
          <a:bodyPr lIns="36000" tIns="36000" rIns="36000" b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74A4B9D-16C7-48F1-A4D2-41E05AD19C1A}" type="slidenum">
              <a:rPr lang="sv-SE" sz="800">
                <a:solidFill>
                  <a:schemeClr val="bg2">
                    <a:lumMod val="50000"/>
                  </a:schemeClr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sv-SE" sz="8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82154" y="1845618"/>
            <a:ext cx="3468837" cy="1800000"/>
          </a:xfrm>
          <a:prstGeom prst="roundRect">
            <a:avLst>
              <a:gd name="adj" fmla="val 941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accent3"/>
              </a:buClr>
            </a:pPr>
            <a:r>
              <a:rPr lang="de-DE" sz="1400" b="1" dirty="0">
                <a:solidFill>
                  <a:schemeClr val="accent3"/>
                </a:solidFill>
              </a:rPr>
              <a:t>Beurteilung und Weiterbildung in vier Kompetenzfeldern: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Fachkompetenz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Beratungskompetenz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Vertriebskompetenz</a:t>
            </a:r>
          </a:p>
          <a:p>
            <a:pPr marL="177800" indent="-177800"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>
                <a:solidFill>
                  <a:schemeClr val="accent3"/>
                </a:solidFill>
              </a:rPr>
              <a:t>Managementkompetenz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669242" y="1264061"/>
            <a:ext cx="3409740" cy="5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de-DE" b="1" dirty="0">
                <a:solidFill>
                  <a:schemeClr val="tx2"/>
                </a:solidFill>
                <a:latin typeface="+mn-lt"/>
                <a:ea typeface="+mj-ea"/>
                <a:cs typeface="+mj-cs"/>
              </a:rPr>
              <a:t>Potenzialkreise</a:t>
            </a:r>
          </a:p>
        </p:txBody>
      </p:sp>
      <p:pic>
        <p:nvPicPr>
          <p:cNvPr id="11" name="Picture 2" descr="V:\Administration\Marketing\7_Produktion\Recruiting_HR\inneo-fair-company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6141" y="4869954"/>
            <a:ext cx="1674935" cy="1116623"/>
          </a:xfrm>
          <a:prstGeom prst="rect">
            <a:avLst/>
          </a:prstGeom>
          <a:noFill/>
        </p:spPr>
      </p:pic>
      <p:grpSp>
        <p:nvGrpSpPr>
          <p:cNvPr id="28" name="Gruppieren 27"/>
          <p:cNvGrpSpPr/>
          <p:nvPr/>
        </p:nvGrpSpPr>
        <p:grpSpPr>
          <a:xfrm>
            <a:off x="4258443" y="854085"/>
            <a:ext cx="6611544" cy="5329918"/>
            <a:chOff x="4258443" y="853291"/>
            <a:chExt cx="6611544" cy="5329918"/>
          </a:xfrm>
        </p:grpSpPr>
        <p:sp>
          <p:nvSpPr>
            <p:cNvPr id="10" name="Rechteck 9"/>
            <p:cNvSpPr/>
            <p:nvPr/>
          </p:nvSpPr>
          <p:spPr>
            <a:xfrm>
              <a:off x="4258443" y="4239065"/>
              <a:ext cx="1584000" cy="82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4258443" y="5355209"/>
              <a:ext cx="1584000" cy="8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Junior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accent2"/>
                  </a:solidFill>
                </a:rPr>
                <a:t>Consultant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326298" y="2553567"/>
              <a:ext cx="1584706" cy="82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Senior</a:t>
              </a: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484551" y="853291"/>
              <a:ext cx="1584706" cy="82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Team Manager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9285281" y="853291"/>
              <a:ext cx="1584706" cy="82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de-DE" sz="1400" b="1" dirty="0" err="1">
                  <a:solidFill>
                    <a:schemeClr val="bg1"/>
                  </a:solidFill>
                </a:rPr>
                <a:t>Principal</a:t>
              </a:r>
              <a:endParaRPr lang="de-DE" sz="14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de-DE" sz="1400" b="1" dirty="0">
                  <a:solidFill>
                    <a:schemeClr val="bg1"/>
                  </a:solidFill>
                </a:rPr>
                <a:t>Consultant</a:t>
              </a:r>
            </a:p>
          </p:txBody>
        </p:sp>
        <p:sp>
          <p:nvSpPr>
            <p:cNvPr id="19" name="Pfeil nach rechts 18"/>
            <p:cNvSpPr/>
            <p:nvPr/>
          </p:nvSpPr>
          <p:spPr>
            <a:xfrm>
              <a:off x="5843254" y="4545053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Ellipse 19"/>
            <p:cNvSpPr/>
            <p:nvPr/>
          </p:nvSpPr>
          <p:spPr>
            <a:xfrm>
              <a:off x="6524651" y="4059065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1</a:t>
              </a:r>
            </a:p>
          </p:txBody>
        </p:sp>
        <p:sp>
          <p:nvSpPr>
            <p:cNvPr id="22" name="Pfeil nach rechts 21"/>
            <p:cNvSpPr/>
            <p:nvPr/>
          </p:nvSpPr>
          <p:spPr>
            <a:xfrm rot="16200000">
              <a:off x="6776651" y="3627060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3" name="Pfeil nach rechts 22"/>
            <p:cNvSpPr/>
            <p:nvPr/>
          </p:nvSpPr>
          <p:spPr>
            <a:xfrm>
              <a:off x="7895406" y="2859555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8583269" y="2373567"/>
              <a:ext cx="1188000" cy="118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de-DE" sz="1400" b="1" dirty="0">
                  <a:solidFill>
                    <a:schemeClr val="accent2"/>
                  </a:solidFill>
                </a:rPr>
                <a:t>Potenzial-kreis 2</a:t>
              </a:r>
            </a:p>
          </p:txBody>
        </p:sp>
        <p:sp>
          <p:nvSpPr>
            <p:cNvPr id="25" name="Pfeil nach rechts 24"/>
            <p:cNvSpPr/>
            <p:nvPr/>
          </p:nvSpPr>
          <p:spPr>
            <a:xfrm rot="16200000">
              <a:off x="8835269" y="1934797"/>
              <a:ext cx="684000" cy="216024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677834" y="5231389"/>
            <a:ext cx="1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Wir verpflichten uns</a:t>
            </a:r>
            <a:br>
              <a:rPr lang="de-DE" sz="1200" dirty="0"/>
            </a:br>
            <a:r>
              <a:rPr lang="de-DE" sz="1200" dirty="0"/>
              <a:t>den Regeln der Initiative Fair Company.</a:t>
            </a:r>
          </a:p>
        </p:txBody>
      </p:sp>
    </p:spTree>
    <p:extLst>
      <p:ext uri="{BB962C8B-B14F-4D97-AF65-F5344CB8AC3E}">
        <p14:creationId xmlns:p14="http://schemas.microsoft.com/office/powerpoint/2010/main" val="13367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Welcome Day bei Acando </a:t>
            </a:r>
          </a:p>
        </p:txBody>
      </p:sp>
      <p:sp>
        <p:nvSpPr>
          <p:cNvPr id="303106" name="Rectangle 3"/>
          <p:cNvSpPr>
            <a:spLocks noGrp="1"/>
          </p:cNvSpPr>
          <p:nvPr>
            <p:ph sz="quarter" idx="15"/>
          </p:nvPr>
        </p:nvSpPr>
        <p:spPr>
          <a:xfrm>
            <a:off x="169784" y="1585301"/>
            <a:ext cx="8448764" cy="337988"/>
          </a:xfrm>
        </p:spPr>
        <p:txBody>
          <a:bodyPr/>
          <a:lstStyle/>
          <a:p>
            <a:pPr marL="542925" indent="-276225" algn="ctr">
              <a:spcBef>
                <a:spcPts val="1200"/>
              </a:spcBef>
              <a:buNone/>
            </a:pPr>
            <a:r>
              <a:rPr lang="de-DE" sz="1600" b="1" dirty="0">
                <a:solidFill>
                  <a:schemeClr val="bg2"/>
                </a:solidFill>
              </a:rPr>
              <a:t>Abendessen mit Vertretern des Acando Managements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6D2243-0BF0-45B4-A1B6-F0A5E921FCB4}" type="slidenum">
              <a:rPr lang="sv-SE"/>
              <a:pPr>
                <a:defRPr/>
              </a:pPr>
              <a:t>22</a:t>
            </a:fld>
            <a:endParaRPr lang="sv-SE" dirty="0"/>
          </a:p>
        </p:txBody>
      </p:sp>
      <p:sp>
        <p:nvSpPr>
          <p:cNvPr id="8" name="Textfeld 7"/>
          <p:cNvSpPr txBox="1"/>
          <p:nvPr/>
        </p:nvSpPr>
        <p:spPr>
          <a:xfrm>
            <a:off x="173736" y="2091260"/>
            <a:ext cx="75847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Vorstellung der Acando Group und der Acando GmbH sowie der Business Areas, des Bereichs Client Relations und unseres Portfolios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27538" y="2935493"/>
            <a:ext cx="4439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Acando-Starter-Kit und Infomaterial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7299" y="3501233"/>
            <a:ext cx="451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Übergabe Ihres Equipments</a:t>
            </a:r>
          </a:p>
          <a:p>
            <a:endParaRPr lang="de-DE" sz="1600" b="1" dirty="0">
              <a:solidFill>
                <a:schemeClr val="tx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2254" y="4826142"/>
            <a:ext cx="6376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2"/>
                </a:solidFill>
              </a:rPr>
              <a:t>Kennenlernen der Vorgesetzten und  Kollegen bei einem Rundgang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562066" y="4197125"/>
            <a:ext cx="9359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Einweisung in unsere organisatorischen Abläufe und Tools</a:t>
            </a:r>
          </a:p>
          <a:p>
            <a:pPr algn="ctr"/>
            <a:endParaRPr lang="de-DE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127350" y="3672100"/>
            <a:ext cx="503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solidFill>
                  <a:schemeClr val="bg2"/>
                </a:solidFill>
              </a:rPr>
              <a:t>Gemeinsames Mittagessen</a:t>
            </a:r>
          </a:p>
          <a:p>
            <a:endParaRPr lang="de-DE" sz="1600" b="1" dirty="0">
              <a:solidFill>
                <a:schemeClr val="bg2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790950" y="5657139"/>
            <a:ext cx="5567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2"/>
                </a:solidFill>
              </a:rPr>
              <a:t>Vorstellung des Human Resources Development-Konzepts</a:t>
            </a:r>
          </a:p>
          <a:p>
            <a:pPr algn="ctr"/>
            <a:endParaRPr lang="de-DE" sz="1600" b="1" dirty="0">
              <a:solidFill>
                <a:schemeClr val="tx2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 rot="1778685">
            <a:off x="9454906" y="816926"/>
            <a:ext cx="1275665" cy="2834266"/>
            <a:chOff x="9811051" y="1556831"/>
            <a:chExt cx="1275665" cy="2834266"/>
          </a:xfrm>
        </p:grpSpPr>
        <p:sp>
          <p:nvSpPr>
            <p:cNvPr id="18" name="Gleichschenkliges Dreieck 17"/>
            <p:cNvSpPr/>
            <p:nvPr/>
          </p:nvSpPr>
          <p:spPr>
            <a:xfrm rot="10800000">
              <a:off x="9811051" y="2276870"/>
              <a:ext cx="1275665" cy="2114227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 flipV="1">
              <a:off x="9811051" y="1844868"/>
              <a:ext cx="1275665" cy="432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  <p:sp>
          <p:nvSpPr>
            <p:cNvPr id="20" name="Gleichschenkliges Dreieck 19"/>
            <p:cNvSpPr/>
            <p:nvPr/>
          </p:nvSpPr>
          <p:spPr>
            <a:xfrm rot="10800000">
              <a:off x="10088883" y="1556831"/>
              <a:ext cx="720000" cy="360000"/>
            </a:xfrm>
            <a:prstGeom prst="triangle">
              <a:avLst>
                <a:gd name="adj" fmla="val 50931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 err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6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V:\Administration\Marketing\3_Bilderpool\4 Bilderpool_PPT\DSC_8130.jpg"/>
          <p:cNvPicPr>
            <a:picLocks noChangeAspect="1" noChangeArrowheads="1"/>
          </p:cNvPicPr>
          <p:nvPr/>
        </p:nvPicPr>
        <p:blipFill rotWithShape="1">
          <a:blip r:embed="rId3"/>
          <a:srcRect t="11313" r="15823"/>
          <a:stretch/>
        </p:blipFill>
        <p:spPr bwMode="auto">
          <a:xfrm>
            <a:off x="616039" y="1450229"/>
            <a:ext cx="4717594" cy="460557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Beratertraining bei Acando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5"/>
          </p:nvPr>
        </p:nvSpPr>
        <p:spPr>
          <a:xfrm>
            <a:off x="6191206" y="1269556"/>
            <a:ext cx="4296489" cy="46799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de-DE" b="1" dirty="0" smtClean="0"/>
          </a:p>
          <a:p>
            <a:r>
              <a:rPr lang="de-DE" dirty="0"/>
              <a:t>Unsere Unternehmenswerte</a:t>
            </a:r>
          </a:p>
          <a:p>
            <a:r>
              <a:rPr lang="de-DE" dirty="0"/>
              <a:t>Die Rolle des Beraters</a:t>
            </a:r>
          </a:p>
          <a:p>
            <a:r>
              <a:rPr lang="de-DE" dirty="0"/>
              <a:t>Grundlagen der Kommunikation</a:t>
            </a:r>
          </a:p>
          <a:p>
            <a:r>
              <a:rPr lang="de-DE" dirty="0"/>
              <a:t>Feedback/</a:t>
            </a:r>
            <a:r>
              <a:rPr lang="de-DE" dirty="0" err="1"/>
              <a:t>Reframing</a:t>
            </a:r>
            <a:endParaRPr lang="de-DE" dirty="0"/>
          </a:p>
          <a:p>
            <a:r>
              <a:rPr lang="de-DE" dirty="0"/>
              <a:t>Fragen und Zuhören</a:t>
            </a:r>
          </a:p>
          <a:p>
            <a:r>
              <a:rPr lang="de-DE" dirty="0"/>
              <a:t>Erfolgsfaktoren im Projekt</a:t>
            </a:r>
          </a:p>
          <a:p>
            <a:r>
              <a:rPr lang="de-DE" dirty="0"/>
              <a:t>Analyse von Kundenwünschen</a:t>
            </a:r>
          </a:p>
          <a:p>
            <a:r>
              <a:rPr lang="de-DE" dirty="0"/>
              <a:t>Der Einzelkämpfer – Allein im 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0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Daniel Beckmann</a:t>
            </a: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 smtClean="0"/>
              <a:t>Fotosharing</a:t>
            </a:r>
            <a:r>
              <a:rPr lang="de-DE" dirty="0" smtClean="0"/>
              <a:t>-App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ansehen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Fotos hochladen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Like-Funktion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Web-Admin-Oberfläche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9923" r="65654" b="9833"/>
          <a:stretch/>
        </p:blipFill>
        <p:spPr>
          <a:xfrm>
            <a:off x="6781800" y="1044870"/>
            <a:ext cx="2981325" cy="509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8848725" y="150495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81175" y="1914957"/>
            <a:ext cx="57721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5928479" y="1476375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781175" y="1914957"/>
            <a:ext cx="33337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81900" y="1676832"/>
            <a:ext cx="2779633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Felix Radzanowski</a:t>
            </a:r>
            <a:endParaRPr lang="de-DE" dirty="0" smtClean="0"/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Bachelor </a:t>
            </a:r>
            <a:r>
              <a:rPr lang="de-DE" dirty="0" err="1" smtClean="0"/>
              <a:t>of</a:t>
            </a:r>
            <a:r>
              <a:rPr lang="de-DE" dirty="0" smtClean="0"/>
              <a:t> Science Software-Engineering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Ehemals </a:t>
            </a:r>
            <a:r>
              <a:rPr lang="de-DE" dirty="0" err="1" smtClean="0"/>
              <a:t>Bachelorand</a:t>
            </a:r>
            <a:r>
              <a:rPr lang="de-DE" dirty="0" smtClean="0"/>
              <a:t> bei Acando 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.NET Custom Development 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</a:t>
            </a:r>
            <a:r>
              <a:rPr lang="de-DE" dirty="0" err="1" smtClean="0"/>
              <a:t>Durandal</a:t>
            </a:r>
            <a:r>
              <a:rPr lang="de-DE" dirty="0" smtClean="0"/>
              <a:t>, KnockoutJS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77" y="1341438"/>
            <a:ext cx="2573836" cy="25738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9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3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3257550" y="148590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4925" y="1924482"/>
            <a:ext cx="50863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Web-Admin-Oberfläche (ASP.NET MVC)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Schnittstelle/API (ASP.NET Web API)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 (Windows Phone)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Dokumentation und manuelle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(Phone)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einzelnen App-Bestandteile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Runtime: Windows Phone App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39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Daniel Beckmann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Master </a:t>
            </a:r>
            <a:r>
              <a:rPr lang="de-DE" dirty="0" err="1" smtClean="0"/>
              <a:t>of</a:t>
            </a:r>
            <a:r>
              <a:rPr lang="de-DE" dirty="0" smtClean="0"/>
              <a:t> Science Medieninformatik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Windows App-Entwicklung (Desktop, Tablet, Phone)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  <a:endParaRPr lang="de-DE" sz="1600" dirty="0" smtClean="0"/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AngularJS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</a:t>
            </a:r>
            <a:r>
              <a:rPr lang="de-DE" dirty="0" smtClean="0"/>
              <a:t>: HTML5, CSS3, JavaScript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Specialist: C#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</a:t>
            </a:r>
            <a:r>
              <a:rPr lang="de-DE" dirty="0"/>
              <a:t>Certified Solution </a:t>
            </a:r>
            <a:r>
              <a:rPr lang="de-DE" dirty="0" smtClean="0"/>
              <a:t>Developer: Windows Store Apps </a:t>
            </a:r>
            <a:r>
              <a:rPr lang="de-DE" dirty="0" err="1" smtClean="0"/>
              <a:t>with</a:t>
            </a:r>
            <a:r>
              <a:rPr lang="de-DE" dirty="0" smtClean="0"/>
              <a:t> C#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6" y="1341750"/>
            <a:ext cx="2593499" cy="2593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45768"/>
              </p:ext>
            </p:extLst>
          </p:nvPr>
        </p:nvGraphicFramePr>
        <p:xfrm>
          <a:off x="587298" y="1444713"/>
          <a:ext cx="892817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01 | Überblick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8934"/>
              </p:ext>
            </p:extLst>
          </p:nvPr>
        </p:nvGraphicFramePr>
        <p:xfrm>
          <a:off x="587298" y="1444713"/>
          <a:ext cx="9899727" cy="3127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5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10:00 – 10:30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00 | Acando stellt sich vor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r>
                        <a:rPr lang="de-DE" dirty="0" smtClean="0"/>
                        <a:t>10:30 – 11:15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11:15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13:30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Datenmodellierung und -abfrage mit dem Entity Framework (1)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Kaffeepause -</a:t>
                      </a:r>
                      <a:endParaRPr lang="de-DE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15:30 </a:t>
                      </a:r>
                      <a:r>
                        <a:rPr lang="de-DE" dirty="0" smtClean="0"/>
                        <a:t>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Datenmodellierung und -abfrage mit dem Entity Framework</a:t>
                      </a:r>
                      <a:r>
                        <a:rPr lang="de-DE" b="0" baseline="0" dirty="0"/>
                        <a:t> </a:t>
                      </a:r>
                      <a:r>
                        <a:rPr lang="de-DE" b="0" baseline="0" dirty="0" smtClean="0"/>
                        <a:t>(2)</a:t>
                      </a:r>
                      <a:endParaRPr lang="de-DE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4" descr="_Y3Q_2931_01 kopia.jp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51" t="15452" r="-251" b="25745"/>
          <a:stretch/>
        </p:blipFill>
        <p:spPr>
          <a:xfrm>
            <a:off x="590836" y="1853345"/>
            <a:ext cx="11030271" cy="4329013"/>
          </a:xfr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294967295"/>
          </p:nvPr>
        </p:nvSpPr>
        <p:spPr>
          <a:xfrm>
            <a:off x="11621107" y="6560345"/>
            <a:ext cx="280988" cy="150813"/>
          </a:xfrm>
        </p:spPr>
        <p:txBody>
          <a:bodyPr/>
          <a:lstStyle/>
          <a:p>
            <a:pPr>
              <a:defRPr/>
            </a:pPr>
            <a:fld id="{C8FE4205-8BF9-478B-B45D-46342D73DE14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87299" y="584335"/>
            <a:ext cx="7565040" cy="757413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de-DE" dirty="0" smtClean="0"/>
              <a:t>00 | Acando stellt sich vor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8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Das ist Acando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965176" lvl="2" indent="-609585">
              <a:defRPr/>
            </a:pPr>
            <a:endParaRPr lang="sv-SE" sz="1800" dirty="0"/>
          </a:p>
          <a:p>
            <a:pPr marL="457200" indent="-457200">
              <a:lnSpc>
                <a:spcPct val="150000"/>
              </a:lnSpc>
              <a:buFont typeface="Arial" charset="0"/>
              <a:buAutoNum type="romanUcPeriod"/>
            </a:pPr>
            <a:r>
              <a:rPr lang="de-DE" b="1" dirty="0"/>
              <a:t>Acando Group</a:t>
            </a:r>
          </a:p>
          <a:p>
            <a:pPr marL="457200" indent="-457200">
              <a:spcAft>
                <a:spcPts val="1200"/>
              </a:spcAft>
              <a:buFont typeface="Arial" charset="0"/>
              <a:buAutoNum type="romanUcPeriod"/>
            </a:pPr>
            <a:r>
              <a:rPr lang="de-DE" b="1" dirty="0"/>
              <a:t>Acando in Deutschland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Organisation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Portfolio und Referenzen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Unternehmenskultur</a:t>
            </a:r>
          </a:p>
          <a:p>
            <a:pPr marL="628650" indent="-180975">
              <a:spcBef>
                <a:spcPts val="0"/>
              </a:spcBef>
              <a:spcAft>
                <a:spcPts val="600"/>
              </a:spcAft>
            </a:pPr>
            <a:r>
              <a:rPr lang="de-DE" sz="1600" dirty="0"/>
              <a:t>Karriere bei Acando</a:t>
            </a:r>
          </a:p>
          <a:p>
            <a:pPr marL="457200" indent="-457200">
              <a:spcAft>
                <a:spcPts val="600"/>
              </a:spcAft>
              <a:buFont typeface="+mj-lt"/>
              <a:buAutoNum type="romanUcPeriod" startAt="3"/>
            </a:pPr>
            <a:r>
              <a:rPr lang="de-DE" b="1" dirty="0"/>
              <a:t>Unsere Business Areas</a:t>
            </a:r>
          </a:p>
          <a:p>
            <a:pPr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3">
              <a:defRPr/>
            </a:pPr>
            <a:endParaRPr lang="sv-SE" sz="2400" dirty="0"/>
          </a:p>
          <a:p>
            <a:pPr lvl="2">
              <a:defRPr/>
            </a:pPr>
            <a:endParaRPr lang="sv-SE" sz="2400" dirty="0"/>
          </a:p>
          <a:p>
            <a:pPr>
              <a:defRPr/>
            </a:pPr>
            <a:endParaRPr lang="sv-SE" sz="24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pic>
        <p:nvPicPr>
          <p:cNvPr id="1026" name="Picture 2" descr="M:\3_Bilderpool\5 Illustration_Grafik\Acando\Landkarten Präsenz\Präsenz in Europa\1501 Europa\1501_Europa_rgb.png"/>
          <p:cNvPicPr>
            <a:picLocks noChangeAspect="1" noChangeArrowheads="1"/>
          </p:cNvPicPr>
          <p:nvPr/>
        </p:nvPicPr>
        <p:blipFill>
          <a:blip r:embed="rId3" cstate="print"/>
          <a:srcRect b="-7570"/>
          <a:stretch>
            <a:fillRect/>
          </a:stretch>
        </p:blipFill>
        <p:spPr bwMode="auto">
          <a:xfrm>
            <a:off x="7027043" y="797"/>
            <a:ext cx="516337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6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Mission Statement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9" y="1342233"/>
            <a:ext cx="6142827" cy="4824412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Als </a:t>
            </a:r>
            <a:r>
              <a:rPr lang="de-DE" b="1" dirty="0">
                <a:solidFill>
                  <a:schemeClr val="tx2"/>
                </a:solidFill>
              </a:rPr>
              <a:t>Management- und IT-Beratung </a:t>
            </a:r>
            <a:r>
              <a:rPr lang="de-DE" dirty="0"/>
              <a:t>betrachten wir Geschäftsprozesse und Technologien ganzheitlich und integrieren beides nahtlos zu passenden Lösungen auf Basis anerkannter Standards. 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Mit einem umfassenden Blick auf Unternehmensstrukturen, -prozesse </a:t>
            </a:r>
            <a:br>
              <a:rPr lang="de-DE" dirty="0"/>
            </a:br>
            <a:r>
              <a:rPr lang="de-DE" dirty="0"/>
              <a:t>und -ziele begleiten wir Sie </a:t>
            </a:r>
            <a:r>
              <a:rPr lang="de-DE" b="1" dirty="0">
                <a:solidFill>
                  <a:schemeClr val="tx2"/>
                </a:solidFill>
              </a:rPr>
              <a:t>von der Idee bis zur Umsetzung</a:t>
            </a:r>
            <a:r>
              <a:rPr lang="de-DE" dirty="0"/>
              <a:t> und gestalten Ihr Projekt praxisnah und kosteneffizient.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de-DE" dirty="0"/>
              <a:t>Unseren </a:t>
            </a:r>
            <a:r>
              <a:rPr lang="de-DE" b="1" dirty="0">
                <a:solidFill>
                  <a:schemeClr val="tx2"/>
                </a:solidFill>
              </a:rPr>
              <a:t>Qualitätsanspruch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/>
              <a:t>belegen wir mit zertifizierten Prozess- und Technologieexperten, ausgereiften Methoden und langjährigen Referenzen.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9</a:t>
            </a:fld>
            <a:endParaRPr lang="sv-SE" dirty="0"/>
          </a:p>
        </p:txBody>
      </p:sp>
      <p:pic>
        <p:nvPicPr>
          <p:cNvPr id="2050" name="Picture 2" descr="M:\3_Bilderpool\5 Illustration_Grafik\Acando\Acando Deutschland\Pyramide_de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383239" y="1934415"/>
            <a:ext cx="3583993" cy="3113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1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1289</Words>
  <Application>Microsoft Office PowerPoint</Application>
  <PresentationFormat>Benutzerdefiniert</PresentationFormat>
  <Paragraphs>381</Paragraphs>
  <Slides>39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4" baseType="lpstr">
      <vt:lpstr>Arial</vt:lpstr>
      <vt:lpstr>Calibri</vt:lpstr>
      <vt:lpstr>Trebuchet MS</vt:lpstr>
      <vt:lpstr>Wingdings</vt:lpstr>
      <vt:lpstr>Folienmaster_1502</vt:lpstr>
      <vt:lpstr>.NET Jump Start</vt:lpstr>
      <vt:lpstr>Constantin Petsch</vt:lpstr>
      <vt:lpstr>Felix Radzanowski</vt:lpstr>
      <vt:lpstr>Daniel Beckmann</vt:lpstr>
      <vt:lpstr>Kursinhalte</vt:lpstr>
      <vt:lpstr>Module Tag 1</vt:lpstr>
      <vt:lpstr>PowerPoint-Präsentation</vt:lpstr>
      <vt:lpstr>Das ist Acando</vt:lpstr>
      <vt:lpstr>Mission Statement</vt:lpstr>
      <vt:lpstr>Acando Group</vt:lpstr>
      <vt:lpstr>Acando DEUTSCHLAND</vt:lpstr>
      <vt:lpstr>Acando deutschland</vt:lpstr>
      <vt:lpstr>Management Board – Acando deutschland</vt:lpstr>
      <vt:lpstr>Unser Portfolio</vt:lpstr>
      <vt:lpstr>Ganzheitliche Beratung</vt:lpstr>
      <vt:lpstr>Unsere Partner</vt:lpstr>
      <vt:lpstr>Referenzen</vt:lpstr>
      <vt:lpstr>Projektbeispiele</vt:lpstr>
      <vt:lpstr>5 gute Gründe für Acando</vt:lpstr>
      <vt:lpstr>Unser Miteinander</vt:lpstr>
      <vt:lpstr>Ihre Karrieremöglichkeiten</vt:lpstr>
      <vt:lpstr>Welcome Day bei Acando </vt:lpstr>
      <vt:lpstr>Beratertraining bei Acando</vt:lpstr>
      <vt:lpstr>01 | Überblick</vt:lpstr>
      <vt:lpstr>Agenda</vt:lpstr>
      <vt:lpstr>1. Big Picture</vt:lpstr>
      <vt:lpstr>1. Big Picture</vt:lpstr>
      <vt:lpstr>1. Big Picture – Tag 1</vt:lpstr>
      <vt:lpstr>1. Big Picture – Tag 2</vt:lpstr>
      <vt:lpstr>1. Big Picture – Tag 3</vt:lpstr>
      <vt:lpstr>2. Demos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4. Zusammenfassung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676</cp:revision>
  <dcterms:created xsi:type="dcterms:W3CDTF">2009-09-23T11:03:35Z</dcterms:created>
  <dcterms:modified xsi:type="dcterms:W3CDTF">2016-11-04T12:22:41Z</dcterms:modified>
  <cp:contentStatus>R3</cp:contentStatus>
</cp:coreProperties>
</file>