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1"/>
  </p:sldMasterIdLst>
  <p:notesMasterIdLst>
    <p:notesMasterId r:id="rId13"/>
  </p:notesMasterIdLst>
  <p:handoutMasterIdLst>
    <p:handoutMasterId r:id="rId14"/>
  </p:handoutMasterIdLst>
  <p:sldIdLst>
    <p:sldId id="332" r:id="rId2"/>
    <p:sldId id="299" r:id="rId3"/>
    <p:sldId id="361" r:id="rId4"/>
    <p:sldId id="362" r:id="rId5"/>
    <p:sldId id="394" r:id="rId6"/>
    <p:sldId id="395" r:id="rId7"/>
    <p:sldId id="396" r:id="rId8"/>
    <p:sldId id="398" r:id="rId9"/>
    <p:sldId id="397" r:id="rId10"/>
    <p:sldId id="393" r:id="rId11"/>
    <p:sldId id="290" r:id="rId12"/>
  </p:sldIdLst>
  <p:sldSz cx="12190413" cy="6859588"/>
  <p:notesSz cx="7099300" cy="10234613"/>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609585" algn="l" rtl="0" fontAlgn="base">
      <a:spcBef>
        <a:spcPct val="0"/>
      </a:spcBef>
      <a:spcAft>
        <a:spcPct val="0"/>
      </a:spcAft>
      <a:defRPr kern="1200">
        <a:solidFill>
          <a:schemeClr val="tx1"/>
        </a:solidFill>
        <a:latin typeface="Arial" charset="0"/>
        <a:ea typeface="+mn-ea"/>
        <a:cs typeface="+mn-cs"/>
      </a:defRPr>
    </a:lvl2pPr>
    <a:lvl3pPr marL="1219170" algn="l" rtl="0" fontAlgn="base">
      <a:spcBef>
        <a:spcPct val="0"/>
      </a:spcBef>
      <a:spcAft>
        <a:spcPct val="0"/>
      </a:spcAft>
      <a:defRPr kern="1200">
        <a:solidFill>
          <a:schemeClr val="tx1"/>
        </a:solidFill>
        <a:latin typeface="Arial" charset="0"/>
        <a:ea typeface="+mn-ea"/>
        <a:cs typeface="+mn-cs"/>
      </a:defRPr>
    </a:lvl3pPr>
    <a:lvl4pPr marL="1828754" algn="l" rtl="0" fontAlgn="base">
      <a:spcBef>
        <a:spcPct val="0"/>
      </a:spcBef>
      <a:spcAft>
        <a:spcPct val="0"/>
      </a:spcAft>
      <a:defRPr kern="1200">
        <a:solidFill>
          <a:schemeClr val="tx1"/>
        </a:solidFill>
        <a:latin typeface="Arial" charset="0"/>
        <a:ea typeface="+mn-ea"/>
        <a:cs typeface="+mn-cs"/>
      </a:defRPr>
    </a:lvl4pPr>
    <a:lvl5pPr marL="2438339" algn="l" rtl="0" fontAlgn="base">
      <a:spcBef>
        <a:spcPct val="0"/>
      </a:spcBef>
      <a:spcAft>
        <a:spcPct val="0"/>
      </a:spcAft>
      <a:defRPr kern="1200">
        <a:solidFill>
          <a:schemeClr val="tx1"/>
        </a:solidFill>
        <a:latin typeface="Arial" charset="0"/>
        <a:ea typeface="+mn-ea"/>
        <a:cs typeface="+mn-cs"/>
      </a:defRPr>
    </a:lvl5pPr>
    <a:lvl6pPr marL="3047924" algn="l" defTabSz="1219170" rtl="0" eaLnBrk="1" latinLnBrk="0" hangingPunct="1">
      <a:defRPr kern="1200">
        <a:solidFill>
          <a:schemeClr val="tx1"/>
        </a:solidFill>
        <a:latin typeface="Arial" charset="0"/>
        <a:ea typeface="+mn-ea"/>
        <a:cs typeface="+mn-cs"/>
      </a:defRPr>
    </a:lvl6pPr>
    <a:lvl7pPr marL="3657509" algn="l" defTabSz="1219170" rtl="0" eaLnBrk="1" latinLnBrk="0" hangingPunct="1">
      <a:defRPr kern="1200">
        <a:solidFill>
          <a:schemeClr val="tx1"/>
        </a:solidFill>
        <a:latin typeface="Arial" charset="0"/>
        <a:ea typeface="+mn-ea"/>
        <a:cs typeface="+mn-cs"/>
      </a:defRPr>
    </a:lvl7pPr>
    <a:lvl8pPr marL="4267093" algn="l" defTabSz="1219170" rtl="0" eaLnBrk="1" latinLnBrk="0" hangingPunct="1">
      <a:defRPr kern="1200">
        <a:solidFill>
          <a:schemeClr val="tx1"/>
        </a:solidFill>
        <a:latin typeface="Arial" charset="0"/>
        <a:ea typeface="+mn-ea"/>
        <a:cs typeface="+mn-cs"/>
      </a:defRPr>
    </a:lvl8pPr>
    <a:lvl9pPr marL="4876678" algn="l" defTabSz="121917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28">
          <p15:clr>
            <a:srgbClr val="A4A3A4"/>
          </p15:clr>
        </p15:guide>
        <p15:guide id="2" orient="horz" pos="1228">
          <p15:clr>
            <a:srgbClr val="A4A3A4"/>
          </p15:clr>
        </p15:guide>
        <p15:guide id="3" pos="2412">
          <p15:clr>
            <a:srgbClr val="A4A3A4"/>
          </p15:clr>
        </p15:guide>
        <p15:guide id="4" pos="375">
          <p15:clr>
            <a:srgbClr val="A4A3A4"/>
          </p15:clr>
        </p15:guide>
        <p15:guide id="5" pos="5103">
          <p15:clr>
            <a:srgbClr val="A4A3A4"/>
          </p15:clr>
        </p15:guide>
        <p15:guide id="6" pos="7279">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Beckmann" initials="DB" lastIdx="2" clrIdx="0">
    <p:extLst>
      <p:ext uri="{19B8F6BF-5375-455C-9EA6-DF929625EA0E}">
        <p15:presenceInfo xmlns:p15="http://schemas.microsoft.com/office/powerpoint/2012/main" userId="84cb61214e3f95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0"/>
    <a:srgbClr val="EAE3DB"/>
    <a:srgbClr val="1F4E79"/>
    <a:srgbClr val="5B9BD5"/>
    <a:srgbClr val="CC3A00"/>
    <a:srgbClr val="FF6C2F"/>
    <a:srgbClr val="000000"/>
    <a:srgbClr val="FFFFFF"/>
    <a:srgbClr val="8F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2" autoAdjust="0"/>
    <p:restoredTop sz="85986" autoAdjust="0"/>
  </p:normalViewPr>
  <p:slideViewPr>
    <p:cSldViewPr snapToGrid="0" showGuides="1">
      <p:cViewPr varScale="1">
        <p:scale>
          <a:sx n="96" d="100"/>
          <a:sy n="96" d="100"/>
        </p:scale>
        <p:origin x="300" y="90"/>
      </p:cViewPr>
      <p:guideLst>
        <p:guide orient="horz" pos="3828"/>
        <p:guide orient="horz" pos="1228"/>
        <p:guide pos="2412"/>
        <p:guide pos="375"/>
        <p:guide pos="5103"/>
        <p:guide pos="72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314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smtClean="0"/>
            </a:lvl1pPr>
          </a:lstStyle>
          <a:p>
            <a:pPr>
              <a:defRPr/>
            </a:pPr>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vl1pPr>
          </a:lstStyle>
          <a:p>
            <a:pPr>
              <a:defRPr/>
            </a:pPr>
            <a:fld id="{1A05F8BD-BCC0-434C-B4C7-04D664C6FFAB}" type="datetimeFigureOut">
              <a:rPr lang="de-DE"/>
              <a:pPr>
                <a:defRPr/>
              </a:pPr>
              <a:t>29.09.2015</a:t>
            </a:fld>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smtClean="0"/>
            </a:lvl1pPr>
          </a:lstStyle>
          <a:p>
            <a:pPr>
              <a:defRPr/>
            </a:pPr>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smtClean="0"/>
            </a:lvl1pPr>
          </a:lstStyle>
          <a:p>
            <a:pPr>
              <a:defRPr/>
            </a:pPr>
            <a:fld id="{ADBE0E87-8AE5-4915-919C-5B95D20809EB}" type="slidenum">
              <a:rPr lang="de-DE"/>
              <a:pPr>
                <a:defRPr/>
              </a:pPr>
              <a:t>‹Nr.›</a:t>
            </a:fld>
            <a:endParaRPr lang="de-DE" dirty="0"/>
          </a:p>
        </p:txBody>
      </p:sp>
    </p:spTree>
    <p:extLst>
      <p:ext uri="{BB962C8B-B14F-4D97-AF65-F5344CB8AC3E}">
        <p14:creationId xmlns:p14="http://schemas.microsoft.com/office/powerpoint/2010/main" val="341278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defRPr>
            </a:lvl1pPr>
          </a:lstStyle>
          <a:p>
            <a:pPr>
              <a:defRPr/>
            </a:pPr>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defRPr>
            </a:lvl1pPr>
          </a:lstStyle>
          <a:p>
            <a:pPr>
              <a:defRPr/>
            </a:pPr>
            <a:fld id="{D4AE3D83-1FBF-43C4-ADDC-4C5B4B2D2F54}" type="datetimeFigureOut">
              <a:rPr lang="sv-SE"/>
              <a:pPr>
                <a:defRPr/>
              </a:pPr>
              <a:t>2015-09-29</a:t>
            </a:fld>
            <a:endParaRPr lang="sv-SE"/>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sv-SE"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v-SE"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defRPr>
            </a:lvl1pPr>
          </a:lstStyle>
          <a:p>
            <a:pPr>
              <a:defRPr/>
            </a:pPr>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defRPr>
            </a:lvl1pPr>
          </a:lstStyle>
          <a:p>
            <a:pPr>
              <a:defRPr/>
            </a:pPr>
            <a:fld id="{9FD97EF8-451C-4BD4-A577-78C919C344DB}" type="slidenum">
              <a:rPr lang="sv-SE"/>
              <a:pPr>
                <a:defRPr/>
              </a:pPr>
              <a:t>‹Nr.›</a:t>
            </a:fld>
            <a:endParaRPr lang="sv-SE"/>
          </a:p>
        </p:txBody>
      </p:sp>
    </p:spTree>
    <p:extLst>
      <p:ext uri="{BB962C8B-B14F-4D97-AF65-F5344CB8AC3E}">
        <p14:creationId xmlns:p14="http://schemas.microsoft.com/office/powerpoint/2010/main" val="2406760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mn-lt"/>
        <a:ea typeface="+mn-ea"/>
        <a:cs typeface="+mn-cs"/>
      </a:defRPr>
    </a:lvl1pPr>
    <a:lvl2pPr marL="609585" algn="l" rtl="0" eaLnBrk="0" fontAlgn="base" hangingPunct="0">
      <a:spcBef>
        <a:spcPct val="30000"/>
      </a:spcBef>
      <a:spcAft>
        <a:spcPct val="0"/>
      </a:spcAft>
      <a:defRPr sz="1600" kern="1200">
        <a:solidFill>
          <a:schemeClr val="tx1"/>
        </a:solidFill>
        <a:latin typeface="+mn-lt"/>
        <a:ea typeface="+mn-ea"/>
        <a:cs typeface="+mn-cs"/>
      </a:defRPr>
    </a:lvl2pPr>
    <a:lvl3pPr marL="1219170" algn="l" rtl="0" eaLnBrk="0" fontAlgn="base" hangingPunct="0">
      <a:spcBef>
        <a:spcPct val="30000"/>
      </a:spcBef>
      <a:spcAft>
        <a:spcPct val="0"/>
      </a:spcAft>
      <a:defRPr sz="1600" kern="1200">
        <a:solidFill>
          <a:schemeClr val="tx1"/>
        </a:solidFill>
        <a:latin typeface="+mn-lt"/>
        <a:ea typeface="+mn-ea"/>
        <a:cs typeface="+mn-cs"/>
      </a:defRPr>
    </a:lvl3pPr>
    <a:lvl4pPr marL="1828754" algn="l" rtl="0" eaLnBrk="0" fontAlgn="base" hangingPunct="0">
      <a:spcBef>
        <a:spcPct val="30000"/>
      </a:spcBef>
      <a:spcAft>
        <a:spcPct val="0"/>
      </a:spcAft>
      <a:defRPr sz="1600" kern="1200">
        <a:solidFill>
          <a:schemeClr val="tx1"/>
        </a:solidFill>
        <a:latin typeface="+mn-lt"/>
        <a:ea typeface="+mn-ea"/>
        <a:cs typeface="+mn-cs"/>
      </a:defRPr>
    </a:lvl4pPr>
    <a:lvl5pPr marL="2438339" algn="l" rtl="0" eaLnBrk="0" fontAlgn="base" hangingPunct="0">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2</a:t>
            </a:fld>
            <a:endParaRPr lang="sv-SE"/>
          </a:p>
        </p:txBody>
      </p:sp>
    </p:spTree>
    <p:extLst>
      <p:ext uri="{BB962C8B-B14F-4D97-AF65-F5344CB8AC3E}">
        <p14:creationId xmlns:p14="http://schemas.microsoft.com/office/powerpoint/2010/main" val="214420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key benefit of using REST with Web APIs?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REST helps minimize data transfers between the client system and the server, thereby making it ideal for mobile applications. Web API provides the framework for developers to build API access with a lot less effort</a:t>
            </a:r>
          </a:p>
          <a:p>
            <a:pPr>
              <a:lnSpc>
                <a:spcPct val="115000"/>
              </a:lnSpc>
              <a:spcAft>
                <a:spcPts val="1000"/>
              </a:spcAft>
            </a:pPr>
            <a:r>
              <a:rPr lang="en-US" sz="1000" dirty="0">
                <a:latin typeface="Arial"/>
                <a:ea typeface="Calibri"/>
                <a:cs typeface="Times New Roman"/>
              </a:rPr>
              <a:t>Developers can use REST for interactions between server and mobile applications. For applications that require complex interactions, developers can use Windows Communication Foundation (WCF), instead of REST, because WCF supports additional functionalities such as sending attachments.</a:t>
            </a:r>
          </a:p>
        </p:txBody>
      </p:sp>
      <p:sp>
        <p:nvSpPr>
          <p:cNvPr id="4" name="Slide Number Placeholder 3"/>
          <p:cNvSpPr>
            <a:spLocks noGrp="1"/>
          </p:cNvSpPr>
          <p:nvPr>
            <p:ph type="sldNum" sz="quarter" idx="10"/>
          </p:nvPr>
        </p:nvSpPr>
        <p:spPr/>
        <p:txBody>
          <a:bodyPr/>
          <a:lstStyle/>
          <a:p>
            <a:fld id="{0E250944-C459-49FA-BBE9-2A0996DD63D5}"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94621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using the HTTP attributes?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attributes help control the routing and mapping between HTTP requests and action functions in the MVC controller.</a:t>
            </a:r>
          </a:p>
          <a:p>
            <a:pPr>
              <a:lnSpc>
                <a:spcPct val="115000"/>
              </a:lnSpc>
              <a:spcAft>
                <a:spcPts val="1000"/>
              </a:spcAft>
            </a:pPr>
            <a:r>
              <a:rPr lang="en-US" sz="1000" smtClean="0">
                <a:latin typeface="Arial"/>
                <a:ea typeface="Times New Roman"/>
                <a:cs typeface="Times New Roman"/>
              </a:rPr>
              <a:t>You can describe how you can combine the attributes together. For example, you can use </a:t>
            </a:r>
            <a:r>
              <a:rPr lang="en-US" sz="1000" b="1" smtClean="0">
                <a:latin typeface="Arial"/>
                <a:ea typeface="Times New Roman"/>
                <a:cs typeface="Times New Roman"/>
              </a:rPr>
              <a:t>HttpGet</a:t>
            </a:r>
            <a:r>
              <a:rPr lang="en-US" sz="1000" smtClean="0">
                <a:latin typeface="Arial"/>
                <a:ea typeface="Times New Roman"/>
                <a:cs typeface="Times New Roman"/>
              </a:rPr>
              <a:t> together with </a:t>
            </a:r>
            <a:r>
              <a:rPr lang="en-US" sz="1000" b="1" smtClean="0">
                <a:latin typeface="Arial"/>
                <a:ea typeface="Times New Roman"/>
                <a:cs typeface="Times New Roman"/>
              </a:rPr>
              <a:t>ActionName</a:t>
            </a:r>
            <a:r>
              <a:rPr lang="en-US" sz="1000" smtClean="0">
                <a:latin typeface="Arial"/>
                <a:ea typeface="Times New Roman"/>
                <a:cs typeface="Times New Roman"/>
              </a:rPr>
              <a:t> to map the action to the </a:t>
            </a:r>
            <a:r>
              <a:rPr lang="en-US" sz="1000" b="1" smtClean="0">
                <a:latin typeface="Arial"/>
                <a:ea typeface="Times New Roman"/>
                <a:cs typeface="Times New Roman"/>
              </a:rPr>
              <a:t>GET</a:t>
            </a:r>
            <a:r>
              <a:rPr lang="en-US" sz="1000" smtClean="0">
                <a:latin typeface="Arial"/>
                <a:ea typeface="Times New Roman"/>
                <a:cs typeface="Times New Roman"/>
              </a:rPr>
              <a:t> method by using the specified action name.</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E250944-C459-49FA-BBE9-2A0996DD63D5}"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11661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sz="1000">
              <a:latin typeface="Arial"/>
            </a:endParaRPr>
          </a:p>
        </p:txBody>
      </p:sp>
      <p:sp>
        <p:nvSpPr>
          <p:cNvPr id="4" name="Slide Number Placeholder 3"/>
          <p:cNvSpPr>
            <a:spLocks noGrp="1"/>
          </p:cNvSpPr>
          <p:nvPr>
            <p:ph type="sldNum" sz="quarter" idx="10"/>
          </p:nvPr>
        </p:nvSpPr>
        <p:spPr/>
        <p:txBody>
          <a:bodyPr/>
          <a:lstStyle/>
          <a:p>
            <a:fld id="{0E250944-C459-49FA-BBE9-2A0996DD63D5}"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915841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benefit of using the routing map?</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routing map enables you to map the action functions to the HTTP method and URL combination.</a:t>
            </a:r>
          </a:p>
          <a:p>
            <a:pPr>
              <a:lnSpc>
                <a:spcPct val="115000"/>
              </a:lnSpc>
              <a:spcAft>
                <a:spcPts val="1000"/>
              </a:spcAft>
            </a:pPr>
            <a:r>
              <a:rPr lang="en-US" sz="1000">
                <a:latin typeface="Arial"/>
                <a:ea typeface="Calibri"/>
                <a:cs typeface="Times New Roman"/>
              </a:rPr>
              <a:t>You can provide some real-world examples on how developers modify the routing table, when they include multiple versions of the API. But, this is often not required in most applications.</a:t>
            </a:r>
          </a:p>
        </p:txBody>
      </p:sp>
      <p:sp>
        <p:nvSpPr>
          <p:cNvPr id="4" name="Slide Number Placeholder 3"/>
          <p:cNvSpPr>
            <a:spLocks noGrp="1"/>
          </p:cNvSpPr>
          <p:nvPr>
            <p:ph type="sldNum" sz="quarter" idx="10"/>
          </p:nvPr>
        </p:nvSpPr>
        <p:spPr/>
        <p:txBody>
          <a:bodyPr/>
          <a:lstStyle/>
          <a:p>
            <a:fld id="{0E250944-C459-49FA-BBE9-2A0996DD63D5}"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769584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35843"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E5B22351-C0A7-44C9-AD1C-4123D43CDD3F}" type="slidenum">
              <a:rPr lang="sv-SE" smtClean="0"/>
              <a:pPr>
                <a:defRPr/>
              </a:pPr>
              <a:t>11</a:t>
            </a:fld>
            <a:endParaRPr lang="sv-SE"/>
          </a:p>
        </p:txBody>
      </p:sp>
    </p:spTree>
    <p:extLst>
      <p:ext uri="{BB962C8B-B14F-4D97-AF65-F5344CB8AC3E}">
        <p14:creationId xmlns:p14="http://schemas.microsoft.com/office/powerpoint/2010/main" val="3268157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mit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590836" y="1949451"/>
            <a:ext cx="10964578" cy="4127500"/>
          </a:xfrm>
        </p:spPr>
        <p:txBody>
          <a:bodyPr/>
          <a:lstStyle>
            <a:lvl1pPr marL="0" indent="0">
              <a:buNone/>
              <a:defRPr/>
            </a:lvl1pPr>
          </a:lstStyle>
          <a:p>
            <a:r>
              <a:rPr lang="de-DE" dirty="0" smtClean="0"/>
              <a:t>Bild durch Klicken auf Symbol hinzufügen</a:t>
            </a:r>
            <a:endParaRPr lang="de-DE" dirty="0"/>
          </a:p>
        </p:txBody>
      </p:sp>
      <p:sp>
        <p:nvSpPr>
          <p:cNvPr id="6" name="Title 1"/>
          <p:cNvSpPr>
            <a:spLocks noGrp="1"/>
          </p:cNvSpPr>
          <p:nvPr>
            <p:ph type="ctrTitle"/>
          </p:nvPr>
        </p:nvSpPr>
        <p:spPr>
          <a:xfrm>
            <a:off x="587299" y="584335"/>
            <a:ext cx="7565040" cy="757413"/>
          </a:xfrm>
        </p:spPr>
        <p:txBody>
          <a:bodyPr anchor="t"/>
          <a:lstStyle>
            <a:lvl1pPr algn="l">
              <a:defRPr sz="2400">
                <a:solidFill>
                  <a:schemeClr val="tx2"/>
                </a:solidFill>
              </a:defRPr>
            </a:lvl1pPr>
          </a:lstStyle>
          <a:p>
            <a:r>
              <a:rPr lang="de-DE" dirty="0" smtClean="0"/>
              <a:t>Titelmasterformat durch Klicken bearbeiten</a:t>
            </a:r>
            <a:endParaRPr lang="en-US" dirty="0"/>
          </a:p>
        </p:txBody>
      </p:sp>
      <p:sp>
        <p:nvSpPr>
          <p:cNvPr id="7" name="Subtitle 2"/>
          <p:cNvSpPr>
            <a:spLocks noGrp="1"/>
          </p:cNvSpPr>
          <p:nvPr>
            <p:ph type="subTitle" idx="1"/>
          </p:nvPr>
        </p:nvSpPr>
        <p:spPr>
          <a:xfrm>
            <a:off x="587299" y="1354965"/>
            <a:ext cx="7565040" cy="594486"/>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dirty="0" smtClean="0"/>
              <a:t>Formatvorlage des Untertitelmasters durch Klicken bearbeiten</a:t>
            </a:r>
            <a:endParaRPr lang="en-US" dirty="0"/>
          </a:p>
        </p:txBody>
      </p:sp>
      <p:pic>
        <p:nvPicPr>
          <p:cNvPr id="2050"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6190" y="538292"/>
            <a:ext cx="2519672" cy="818385"/>
          </a:xfrm>
          <a:prstGeom prst="rect">
            <a:avLst/>
          </a:prstGeom>
          <a:noFill/>
        </p:spPr>
      </p:pic>
    </p:spTree>
    <p:extLst>
      <p:ext uri="{BB962C8B-B14F-4D97-AF65-F5344CB8AC3E}">
        <p14:creationId xmlns:p14="http://schemas.microsoft.com/office/powerpoint/2010/main" val="1685081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37322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folie - Bei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bg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40224342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pitelfolie - Blau">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1"/>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40263714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apitelfolie - Oran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bg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322440072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Letzte Foli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F35CB8A-22DD-4279-9E9E-A49CDB5FBE56}" type="slidenum">
              <a:rPr lang="en-US" smtClean="0"/>
              <a:pPr/>
              <a:t>‹Nr.›</a:t>
            </a:fld>
            <a:endParaRPr lang="en-US" dirty="0"/>
          </a:p>
        </p:txBody>
      </p:sp>
      <p:pic>
        <p:nvPicPr>
          <p:cNvPr id="1028" name="Picture 4" descr="M:\2_Arbeitsmaterial\Acando-Logo\2015 Neue Logos\Office\Office_Pattern\Pattern_blo_Detail.wmf"/>
          <p:cNvPicPr>
            <a:picLocks noChangeAspect="1" noChangeArrowheads="1"/>
          </p:cNvPicPr>
          <p:nvPr userDrawn="1"/>
        </p:nvPicPr>
        <p:blipFill>
          <a:blip r:embed="rId2" cstate="print"/>
          <a:srcRect/>
          <a:stretch>
            <a:fillRect/>
          </a:stretch>
        </p:blipFill>
        <p:spPr bwMode="auto">
          <a:xfrm>
            <a:off x="1587" y="1128959"/>
            <a:ext cx="12188828" cy="4553491"/>
          </a:xfrm>
          <a:prstGeom prst="rect">
            <a:avLst/>
          </a:prstGeom>
          <a:noFill/>
        </p:spPr>
      </p:pic>
    </p:spTree>
    <p:extLst>
      <p:ext uri="{BB962C8B-B14F-4D97-AF65-F5344CB8AC3E}">
        <p14:creationId xmlns:p14="http://schemas.microsoft.com/office/powerpoint/2010/main" val="297210891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64" y="1388547"/>
            <a:ext cx="11523750" cy="5291613"/>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11874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Startfolie ohne Bild">
    <p:spTree>
      <p:nvGrpSpPr>
        <p:cNvPr id="1" name=""/>
        <p:cNvGrpSpPr/>
        <p:nvPr/>
      </p:nvGrpSpPr>
      <p:grpSpPr>
        <a:xfrm>
          <a:off x="0" y="0"/>
          <a:ext cx="0" cy="0"/>
          <a:chOff x="0" y="0"/>
          <a:chExt cx="0" cy="0"/>
        </a:xfrm>
      </p:grpSpPr>
      <p:sp>
        <p:nvSpPr>
          <p:cNvPr id="2" name="Title 1"/>
          <p:cNvSpPr>
            <a:spLocks noGrp="1"/>
          </p:cNvSpPr>
          <p:nvPr>
            <p:ph type="ctrTitle"/>
          </p:nvPr>
        </p:nvSpPr>
        <p:spPr>
          <a:xfrm>
            <a:off x="587299" y="584335"/>
            <a:ext cx="7565040" cy="757413"/>
          </a:xfrm>
        </p:spPr>
        <p:txBody>
          <a:bodyPr anchor="t"/>
          <a:lstStyle>
            <a:lvl1pPr algn="l">
              <a:defRPr sz="2000">
                <a:solidFill>
                  <a:schemeClr val="tx2"/>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587299" y="1354964"/>
            <a:ext cx="7565040" cy="797249"/>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smtClean="0"/>
              <a:t>Formatvorlage des Untertitelmasters durch Klicken bearbeiten</a:t>
            </a:r>
            <a:endParaRPr lang="en-US" dirty="0"/>
          </a:p>
        </p:txBody>
      </p:sp>
      <p:pic>
        <p:nvPicPr>
          <p:cNvPr id="8"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2969" y="538292"/>
            <a:ext cx="2519672" cy="818385"/>
          </a:xfrm>
          <a:prstGeom prst="rect">
            <a:avLst/>
          </a:prstGeom>
          <a:noFill/>
        </p:spPr>
      </p:pic>
      <p:pic>
        <p:nvPicPr>
          <p:cNvPr id="1026" name="Picture 2" descr="M:\2_Arbeitsmaterial\Acando-Logo\2015 Neue Logos\Office\Office_Pattern\Pattern_Beige_RGB_Web_angeschnitten.wmf"/>
          <p:cNvPicPr>
            <a:picLocks noChangeAspect="1" noChangeArrowheads="1"/>
          </p:cNvPicPr>
          <p:nvPr userDrawn="1"/>
        </p:nvPicPr>
        <p:blipFill>
          <a:blip r:embed="rId3" cstate="print"/>
          <a:srcRect/>
          <a:stretch>
            <a:fillRect/>
          </a:stretch>
        </p:blipFill>
        <p:spPr bwMode="auto">
          <a:xfrm>
            <a:off x="1" y="2731918"/>
            <a:ext cx="12188827" cy="4127670"/>
          </a:xfrm>
          <a:prstGeom prst="rect">
            <a:avLst/>
          </a:prstGeom>
          <a:noFill/>
        </p:spPr>
      </p:pic>
    </p:spTree>
    <p:extLst>
      <p:ext uri="{BB962C8B-B14F-4D97-AF65-F5344CB8AC3E}">
        <p14:creationId xmlns:p14="http://schemas.microsoft.com/office/powerpoint/2010/main" val="163722852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87298" y="225478"/>
            <a:ext cx="10968115" cy="819392"/>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304" y="1341753"/>
            <a:ext cx="10968110" cy="473519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3730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dirty="0"/>
          </a:p>
        </p:txBody>
      </p:sp>
      <p:sp>
        <p:nvSpPr>
          <p:cNvPr id="8" name="Content Placeholder 2"/>
          <p:cNvSpPr>
            <a:spLocks noGrp="1"/>
          </p:cNvSpPr>
          <p:nvPr>
            <p:ph idx="13"/>
          </p:nvPr>
        </p:nvSpPr>
        <p:spPr>
          <a:xfrm>
            <a:off x="6203819"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2400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808583"/>
            <a:ext cx="5399297" cy="4358696"/>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cxnSp>
        <p:nvCxnSpPr>
          <p:cNvPr id="7" name="Straight Connector 6"/>
          <p:cNvCxnSpPr/>
          <p:nvPr userDrawn="1"/>
        </p:nvCxnSpPr>
        <p:spPr>
          <a:xfrm>
            <a:off x="587298"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cxnSp>
        <p:nvCxnSpPr>
          <p:cNvPr id="12"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4"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4" name="Slide Number Placeholder 3"/>
          <p:cNvSpPr>
            <a:spLocks noGrp="1"/>
          </p:cNvSpPr>
          <p:nvPr>
            <p:ph type="sldNum" sz="quarter" idx="17"/>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11014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link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4" name="Slide Number Placeholder 3"/>
          <p:cNvSpPr>
            <a:spLocks noGrp="1"/>
          </p:cNvSpPr>
          <p:nvPr>
            <p:ph type="sldNum" sz="quarter" idx="15"/>
          </p:nvPr>
        </p:nvSpPr>
        <p:spPr/>
        <p:txBody>
          <a:bodyPr/>
          <a:lstStyle/>
          <a:p>
            <a:fld id="{8F35CB8A-22DD-4279-9E9E-A49CDB5FBE56}" type="slidenum">
              <a:rPr lang="en-US" smtClean="0"/>
              <a:pPr/>
              <a:t>‹Nr.›</a:t>
            </a:fld>
            <a:endParaRPr lang="en-US" dirty="0"/>
          </a:p>
        </p:txBody>
      </p:sp>
      <p:sp>
        <p:nvSpPr>
          <p:cNvPr id="10" name="Content Placeholder 2"/>
          <p:cNvSpPr>
            <a:spLocks noGrp="1"/>
          </p:cNvSpPr>
          <p:nvPr>
            <p:ph idx="1"/>
          </p:nvPr>
        </p:nvSpPr>
        <p:spPr>
          <a:xfrm>
            <a:off x="587298" y="1808583"/>
            <a:ext cx="5399297" cy="4358696"/>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1"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Tree>
    <p:extLst>
      <p:ext uri="{BB962C8B-B14F-4D97-AF65-F5344CB8AC3E}">
        <p14:creationId xmlns:p14="http://schemas.microsoft.com/office/powerpoint/2010/main" val="52518935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recht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Slide Number Placeholder 2"/>
          <p:cNvSpPr>
            <a:spLocks noGrp="1"/>
          </p:cNvSpPr>
          <p:nvPr>
            <p:ph type="sldNum" sz="quarter" idx="17"/>
          </p:nvPr>
        </p:nvSpPr>
        <p:spPr/>
        <p:txBody>
          <a:bodyPr/>
          <a:lstStyle/>
          <a:p>
            <a:fld id="{8F35CB8A-22DD-4279-9E9E-A49CDB5FBE56}" type="slidenum">
              <a:rPr lang="en-US" smtClean="0"/>
              <a:pPr/>
              <a:t>‹Nr.›</a:t>
            </a:fld>
            <a:endParaRPr lang="en-US" dirty="0"/>
          </a:p>
        </p:txBody>
      </p:sp>
      <p:cxnSp>
        <p:nvCxnSpPr>
          <p:cNvPr id="13"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6"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spTree>
    <p:extLst>
      <p:ext uri="{BB962C8B-B14F-4D97-AF65-F5344CB8AC3E}">
        <p14:creationId xmlns:p14="http://schemas.microsoft.com/office/powerpoint/2010/main" val="21237427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7" name="TextBox 6"/>
          <p:cNvSpPr txBox="1"/>
          <p:nvPr userDrawn="1"/>
        </p:nvSpPr>
        <p:spPr>
          <a:xfrm>
            <a:off x="623311" y="584825"/>
            <a:ext cx="1909698" cy="4509971"/>
          </a:xfrm>
          <a:prstGeom prst="rect">
            <a:avLst/>
          </a:prstGeom>
          <a:noFill/>
        </p:spPr>
        <p:txBody>
          <a:bodyPr wrap="square" lIns="91394" tIns="45696" rIns="91394" bIns="45696" rtlCol="0">
            <a:spAutoFit/>
          </a:bodyPr>
          <a:lstStyle/>
          <a:p>
            <a:r>
              <a:rPr lang="en-US" sz="28700" dirty="0" smtClean="0">
                <a:solidFill>
                  <a:schemeClr val="accent1"/>
                </a:solidFill>
                <a:latin typeface="Trebuchet MS" panose="020B0603020202020204" pitchFamily="34" charset="0"/>
              </a:rPr>
              <a:t>“</a:t>
            </a:r>
            <a:endParaRPr lang="en-US" sz="28700" dirty="0">
              <a:solidFill>
                <a:schemeClr val="accent1"/>
              </a:solidFill>
              <a:latin typeface="Trebuchet MS" panose="020B0603020202020204" pitchFamily="34" charset="0"/>
            </a:endParaRPr>
          </a:p>
        </p:txBody>
      </p:sp>
      <p:sp>
        <p:nvSpPr>
          <p:cNvPr id="5" name="Text Placeholder 4"/>
          <p:cNvSpPr>
            <a:spLocks noGrp="1"/>
          </p:cNvSpPr>
          <p:nvPr>
            <p:ph type="body" sz="quarter" idx="13" hasCustomPrompt="1"/>
          </p:nvPr>
        </p:nvSpPr>
        <p:spPr>
          <a:xfrm>
            <a:off x="2063487" y="2593899"/>
            <a:ext cx="8026943" cy="1589795"/>
          </a:xfrm>
        </p:spPr>
        <p:txBody>
          <a:bodyPr/>
          <a:lstStyle>
            <a:lvl1pPr marL="0" indent="0" algn="ctr">
              <a:buNone/>
              <a:defRPr sz="3200" i="1"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9" name="Text Placeholder 4"/>
          <p:cNvSpPr>
            <a:spLocks noGrp="1"/>
          </p:cNvSpPr>
          <p:nvPr>
            <p:ph type="body" sz="quarter" idx="14" hasCustomPrompt="1"/>
          </p:nvPr>
        </p:nvSpPr>
        <p:spPr>
          <a:xfrm>
            <a:off x="6474909" y="4330688"/>
            <a:ext cx="3615516" cy="407302"/>
          </a:xfrm>
        </p:spPr>
        <p:txBody>
          <a:bodyPr/>
          <a:lstStyle>
            <a:lvl1pPr marL="0" indent="0" algn="r">
              <a:buNone/>
              <a:defRPr sz="1900" b="1" i="0"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3" name="Slide Number Placeholder 2"/>
          <p:cNvSpPr>
            <a:spLocks noGrp="1"/>
          </p:cNvSpPr>
          <p:nvPr>
            <p:ph type="sldNum" sz="quarter" idx="15"/>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77740521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5" name="Slide Number Placeholder 4"/>
          <p:cNvSpPr>
            <a:spLocks noGrp="1"/>
          </p:cNvSpPr>
          <p:nvPr>
            <p:ph type="sldNum" sz="quarter" idx="12"/>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21244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M:\2_Arbeitsmaterial\Acando-Logo\2015 Neue Logos\Office\Office_Pattern\Acando-A_beige.wmf"/>
          <p:cNvPicPr>
            <a:picLocks noChangeAspect="1" noChangeArrowheads="1"/>
          </p:cNvPicPr>
          <p:nvPr/>
        </p:nvPicPr>
        <p:blipFill>
          <a:blip r:embed="rId17" cstate="print"/>
          <a:srcRect/>
          <a:stretch>
            <a:fillRect/>
          </a:stretch>
        </p:blipFill>
        <p:spPr bwMode="auto">
          <a:xfrm>
            <a:off x="10390647" y="5070798"/>
            <a:ext cx="1799766" cy="1721041"/>
          </a:xfrm>
          <a:prstGeom prst="rect">
            <a:avLst/>
          </a:prstGeom>
          <a:noFill/>
        </p:spPr>
      </p:pic>
      <p:sp>
        <p:nvSpPr>
          <p:cNvPr id="2" name="Title Placeholder 1"/>
          <p:cNvSpPr>
            <a:spLocks noGrp="1"/>
          </p:cNvSpPr>
          <p:nvPr>
            <p:ph type="title"/>
          </p:nvPr>
        </p:nvSpPr>
        <p:spPr>
          <a:xfrm>
            <a:off x="587298" y="225478"/>
            <a:ext cx="11015817" cy="819392"/>
          </a:xfrm>
          <a:prstGeom prst="rect">
            <a:avLst/>
          </a:prstGeom>
        </p:spPr>
        <p:txBody>
          <a:bodyPr vert="horz" lIns="0" tIns="45704" rIns="91408" bIns="45704" rtlCol="0" anchor="b">
            <a:no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587303" y="1341753"/>
            <a:ext cx="11015815" cy="4825529"/>
          </a:xfrm>
          <a:prstGeom prst="rect">
            <a:avLst/>
          </a:prstGeom>
        </p:spPr>
        <p:txBody>
          <a:bodyPr vert="horz" lIns="0" tIns="45704" rIns="91408" bIns="45704"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4"/>
          </p:nvPr>
        </p:nvSpPr>
        <p:spPr>
          <a:xfrm>
            <a:off x="11603115" y="6599100"/>
            <a:ext cx="282758" cy="150506"/>
          </a:xfrm>
          <a:prstGeom prst="rect">
            <a:avLst/>
          </a:prstGeom>
        </p:spPr>
        <p:txBody>
          <a:bodyPr vert="horz" lIns="0" tIns="0" rIns="0" bIns="0" rtlCol="0" anchor="ctr"/>
          <a:lstStyle>
            <a:lvl1pPr algn="r">
              <a:defRPr sz="700">
                <a:solidFill>
                  <a:schemeClr val="tx1">
                    <a:tint val="75000"/>
                  </a:schemeClr>
                </a:solidFill>
              </a:defRPr>
            </a:lvl1p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930355369"/>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Lst>
  <p:hf hdr="0" ftr="0" dt="0"/>
  <p:txStyles>
    <p:titleStyle>
      <a:lvl1pPr algn="l" defTabSz="914332"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73026" indent="-173026" algn="l" defTabSz="914332" rtl="0" eaLnBrk="1" latinLnBrk="0" hangingPunct="1">
        <a:lnSpc>
          <a:spcPct val="100000"/>
        </a:lnSpc>
        <a:spcBef>
          <a:spcPts val="600"/>
        </a:spcBef>
        <a:buClr>
          <a:schemeClr val="bg2"/>
        </a:buClr>
        <a:buFont typeface="Arial" panose="020B0604020202020204" pitchFamily="34" charset="0"/>
        <a:buChar char="•"/>
        <a:defRPr sz="1800" kern="1200">
          <a:solidFill>
            <a:schemeClr val="accent3"/>
          </a:solidFill>
          <a:latin typeface="+mn-lt"/>
          <a:ea typeface="+mn-ea"/>
          <a:cs typeface="+mn-cs"/>
        </a:defRPr>
      </a:lvl1pPr>
      <a:lvl2pPr marL="685750" indent="-228584" algn="l" defTabSz="914332" rtl="0" eaLnBrk="1" latinLnBrk="0" hangingPunct="1">
        <a:lnSpc>
          <a:spcPct val="100000"/>
        </a:lnSpc>
        <a:spcBef>
          <a:spcPts val="300"/>
        </a:spcBef>
        <a:buFont typeface="Trebuchet MS" panose="020B0603020202020204" pitchFamily="34" charset="0"/>
        <a:buChar char="−"/>
        <a:defRPr sz="1600" kern="1200">
          <a:solidFill>
            <a:schemeClr val="accent3"/>
          </a:solidFill>
          <a:latin typeface="+mn-lt"/>
          <a:ea typeface="+mn-ea"/>
          <a:cs typeface="+mn-cs"/>
        </a:defRPr>
      </a:lvl2pPr>
      <a:lvl3pPr marL="1142914" indent="-228584" algn="l" defTabSz="914332" rtl="0" eaLnBrk="1" latinLnBrk="0" hangingPunct="1">
        <a:lnSpc>
          <a:spcPct val="100000"/>
        </a:lnSpc>
        <a:spcBef>
          <a:spcPts val="300"/>
        </a:spcBef>
        <a:buFont typeface="Trebuchet MS" panose="020B0603020202020204" pitchFamily="34" charset="0"/>
        <a:buChar char="−"/>
        <a:defRPr sz="1400" kern="1200">
          <a:solidFill>
            <a:schemeClr val="accent3"/>
          </a:solidFill>
          <a:latin typeface="+mn-lt"/>
          <a:ea typeface="+mn-ea"/>
          <a:cs typeface="+mn-cs"/>
        </a:defRPr>
      </a:lvl3pPr>
      <a:lvl4pPr marL="1600080" indent="-228584" algn="l" defTabSz="914332" rtl="0" eaLnBrk="1" latinLnBrk="0" hangingPunct="1">
        <a:lnSpc>
          <a:spcPct val="100000"/>
        </a:lnSpc>
        <a:spcBef>
          <a:spcPts val="300"/>
        </a:spcBef>
        <a:buFont typeface="Trebuchet MS" panose="020B0603020202020204" pitchFamily="34" charset="0"/>
        <a:buChar char="−"/>
        <a:defRPr sz="1200" kern="1200">
          <a:solidFill>
            <a:schemeClr val="accent3"/>
          </a:solidFill>
          <a:latin typeface="+mn-lt"/>
          <a:ea typeface="+mn-ea"/>
          <a:cs typeface="+mn-cs"/>
        </a:defRPr>
      </a:lvl4pPr>
      <a:lvl5pPr marL="2057247" indent="-228584" algn="l" defTabSz="914332" rtl="0" eaLnBrk="1" latinLnBrk="0" hangingPunct="1">
        <a:lnSpc>
          <a:spcPct val="100000"/>
        </a:lnSpc>
        <a:spcBef>
          <a:spcPts val="300"/>
        </a:spcBef>
        <a:buFont typeface="Trebuchet MS" panose="020B0603020202020204" pitchFamily="34" charset="0"/>
        <a:buChar char="−"/>
        <a:defRPr sz="1050" kern="1200">
          <a:solidFill>
            <a:schemeClr val="accent3"/>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142" userDrawn="1">
          <p15:clr>
            <a:srgbClr val="F26B43"/>
          </p15:clr>
        </p15:guide>
        <p15:guide id="5" orient="horz" pos="84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txBox="1">
            <a:spLocks noGrp="1"/>
          </p:cNvSpPr>
          <p:nvPr>
            <p:ph type="ctrTitle"/>
          </p:nvPr>
        </p:nvSpPr>
        <p:spPr>
          <a:xfrm>
            <a:off x="587299" y="584335"/>
            <a:ext cx="7565040" cy="480099"/>
          </a:xfrm>
          <a:prstGeom prst="rect">
            <a:avLst/>
          </a:prstGeom>
          <a:noFill/>
        </p:spPr>
        <p:txBody>
          <a:bodyPr wrap="square" rtlCol="0">
            <a:spAutoFit/>
          </a:bodyPr>
          <a:lstStyle/>
          <a:p>
            <a:r>
              <a:rPr lang="de-DE" sz="2800" dirty="0" smtClean="0"/>
              <a:t>.NET Jump Start</a:t>
            </a:r>
            <a:endParaRPr lang="de-DE" sz="2800" dirty="0"/>
          </a:p>
        </p:txBody>
      </p:sp>
      <p:sp>
        <p:nvSpPr>
          <p:cNvPr id="3" name="Untertitel 2"/>
          <p:cNvSpPr>
            <a:spLocks noGrp="1"/>
          </p:cNvSpPr>
          <p:nvPr>
            <p:ph type="subTitle" idx="1"/>
          </p:nvPr>
        </p:nvSpPr>
        <p:spPr/>
        <p:txBody>
          <a:bodyPr/>
          <a:lstStyle/>
          <a:p>
            <a:r>
              <a:rPr lang="de-DE" dirty="0" smtClean="0"/>
              <a:t>Hands-on-Workshop</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HANDS-ON</a:t>
            </a:r>
            <a:endParaRPr lang="de-DE" dirty="0"/>
          </a:p>
        </p:txBody>
      </p:sp>
      <p:sp>
        <p:nvSpPr>
          <p:cNvPr id="7" name="Untertitel 6"/>
          <p:cNvSpPr>
            <a:spLocks noGrp="1"/>
          </p:cNvSpPr>
          <p:nvPr>
            <p:ph type="subTitle" idx="1"/>
          </p:nvPr>
        </p:nvSpPr>
        <p:spPr/>
        <p:txBody>
          <a:bodyPr/>
          <a:lstStyle/>
          <a:p>
            <a:r>
              <a:rPr lang="de-DE" dirty="0" smtClean="0"/>
              <a:t>05</a:t>
            </a:r>
            <a:r>
              <a:rPr lang="de-DE" dirty="0"/>
              <a:t>. Entwicklung einer Schnittstelle mit ASP.NET Web API</a:t>
            </a:r>
            <a:endParaRPr lang="de-DE" dirty="0"/>
          </a:p>
        </p:txBody>
      </p:sp>
      <p:sp>
        <p:nvSpPr>
          <p:cNvPr id="4" name="Foliennummernplatzhalter 3"/>
          <p:cNvSpPr>
            <a:spLocks noGrp="1"/>
          </p:cNvSpPr>
          <p:nvPr>
            <p:ph type="sldNum" sz="quarter" idx="10"/>
          </p:nvPr>
        </p:nvSpPr>
        <p:spPr/>
        <p:txBody>
          <a:bodyPr/>
          <a:lstStyle/>
          <a:p>
            <a:fld id="{8F35CB8A-22DD-4279-9E9E-A49CDB5FBE56}" type="slidenum">
              <a:rPr lang="en-US" smtClean="0"/>
              <a:pPr/>
              <a:t>10</a:t>
            </a:fld>
            <a:endParaRPr lang="en-US" dirty="0"/>
          </a:p>
        </p:txBody>
      </p:sp>
    </p:spTree>
    <p:extLst>
      <p:ext uri="{BB962C8B-B14F-4D97-AF65-F5344CB8AC3E}">
        <p14:creationId xmlns:p14="http://schemas.microsoft.com/office/powerpoint/2010/main" val="166246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0"/>
          </p:nvPr>
        </p:nvSpPr>
        <p:spPr/>
        <p:txBody>
          <a:bodyPr/>
          <a:lstStyle/>
          <a:p>
            <a:pPr>
              <a:defRPr/>
            </a:pPr>
            <a:fld id="{447D8812-7F1A-4985-9D5E-D7E4ED464A4E}" type="slidenum">
              <a:rPr lang="sv-SE" smtClean="0"/>
              <a:pPr>
                <a:defRPr/>
              </a:pPr>
              <a:t>11</a:t>
            </a:fld>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Kursinhalte</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2</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793772818"/>
              </p:ext>
            </p:extLst>
          </p:nvPr>
        </p:nvGraphicFramePr>
        <p:xfrm>
          <a:off x="587298" y="1444713"/>
          <a:ext cx="8928177" cy="2746287"/>
        </p:xfrm>
        <a:graphic>
          <a:graphicData uri="http://schemas.openxmlformats.org/drawingml/2006/table">
            <a:tbl>
              <a:tblPr firstRow="1" bandRow="1">
                <a:tableStyleId>{B301B821-A1FF-4177-AEE7-76D212191A09}</a:tableStyleId>
              </a:tblPr>
              <a:tblGrid>
                <a:gridCol w="1357132"/>
                <a:gridCol w="7571045"/>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a:t>
                      </a:r>
                    </a:p>
                  </a:txBody>
                  <a:tcPr/>
                </a:tc>
                <a:tc hMerge="1">
                  <a:txBody>
                    <a:bodyPr/>
                    <a:lstStyle/>
                    <a:p>
                      <a:endParaRPr lang="de-DE" dirty="0"/>
                    </a:p>
                  </a:txBody>
                  <a:tcPr/>
                </a:tc>
              </a:tr>
              <a:tr h="370840">
                <a:tc>
                  <a:txBody>
                    <a:bodyPr/>
                    <a:lstStyle/>
                    <a:p>
                      <a:r>
                        <a:rPr lang="de-DE" dirty="0" smtClean="0"/>
                        <a:t>Tag 1</a:t>
                      </a:r>
                      <a:endParaRPr lang="de-DE" dirty="0"/>
                    </a:p>
                  </a:txBody>
                  <a:tcPr/>
                </a:tc>
                <a:tc>
                  <a:txBody>
                    <a:bodyPr/>
                    <a:lstStyle/>
                    <a:p>
                      <a:r>
                        <a:rPr lang="de-DE" b="0" dirty="0" smtClean="0"/>
                        <a:t>01 | Überblick</a:t>
                      </a:r>
                      <a:endParaRPr lang="de-DE" b="0" dirty="0"/>
                    </a:p>
                  </a:txBody>
                  <a:tcPr/>
                </a:tc>
              </a:tr>
              <a:tr h="370840">
                <a:tc>
                  <a:txBody>
                    <a:bodyPr/>
                    <a:lstStyle/>
                    <a:p>
                      <a:endParaRPr lang="de-DE" b="1" dirty="0"/>
                    </a:p>
                  </a:txBody>
                  <a:tcPr/>
                </a:tc>
                <a:tc>
                  <a:txBody>
                    <a:bodyPr/>
                    <a:lstStyle/>
                    <a:p>
                      <a:r>
                        <a:rPr lang="de-DE" b="0" dirty="0" smtClean="0"/>
                        <a:t>02 | Vorbereitung und Projektsetup</a:t>
                      </a:r>
                      <a:endParaRPr lang="de-DE" b="0" dirty="0"/>
                    </a:p>
                  </a:txBody>
                  <a:tcPr/>
                </a:tc>
              </a:tr>
              <a:tr h="370840">
                <a:tc>
                  <a:txBody>
                    <a:bodyPr/>
                    <a:lstStyle/>
                    <a:p>
                      <a:endParaRPr lang="de-DE" dirty="0"/>
                    </a:p>
                  </a:txBody>
                  <a:tcPr/>
                </a:tc>
                <a:tc>
                  <a:txBody>
                    <a:bodyPr/>
                    <a:lstStyle/>
                    <a:p>
                      <a:r>
                        <a:rPr lang="de-DE" dirty="0" smtClean="0"/>
                        <a:t>03 | Datenmodellierung und -abfrage mit dem Entity Framework</a:t>
                      </a:r>
                      <a:endParaRPr lang="de-DE" dirty="0"/>
                    </a:p>
                  </a:txBody>
                  <a:tcPr/>
                </a:tc>
              </a:tr>
              <a:tr h="370840">
                <a:tc>
                  <a:txBody>
                    <a:bodyPr/>
                    <a:lstStyle/>
                    <a:p>
                      <a:r>
                        <a:rPr lang="de-DE" dirty="0" smtClean="0"/>
                        <a:t>Tag 2</a:t>
                      </a:r>
                      <a:endParaRPr lang="de-DE" dirty="0"/>
                    </a:p>
                  </a:txBody>
                  <a:tcPr/>
                </a:tc>
                <a:tc>
                  <a:txBody>
                    <a:bodyPr/>
                    <a:lstStyle/>
                    <a:p>
                      <a:r>
                        <a:rPr lang="de-DE" b="0" dirty="0" smtClean="0"/>
                        <a:t>04 | Aufbau einer Webapplikation mit ASP.NET MVC</a:t>
                      </a:r>
                      <a:endParaRPr lang="de-DE" b="0" dirty="0"/>
                    </a:p>
                  </a:txBody>
                  <a:tcPr/>
                </a:tc>
              </a:tr>
              <a:tr h="370840">
                <a:tc>
                  <a:txBody>
                    <a:bodyPr/>
                    <a:lstStyle/>
                    <a:p>
                      <a:endParaRPr lang="de-DE" b="1" dirty="0"/>
                    </a:p>
                  </a:txBody>
                  <a:tcPr/>
                </a:tc>
                <a:tc>
                  <a:txBody>
                    <a:bodyPr/>
                    <a:lstStyle/>
                    <a:p>
                      <a:r>
                        <a:rPr lang="de-DE" b="1" dirty="0" smtClean="0"/>
                        <a:t>05</a:t>
                      </a:r>
                      <a:r>
                        <a:rPr lang="de-DE" b="1" baseline="0" dirty="0" smtClean="0"/>
                        <a:t> | Entwicklung einer Schnittstelle mit ASP.NET Web API</a:t>
                      </a:r>
                      <a:endParaRPr lang="de-DE" b="1" dirty="0"/>
                    </a:p>
                  </a:txBody>
                  <a:tcPr/>
                </a:tc>
              </a:tr>
              <a:tr h="370840">
                <a:tc>
                  <a:txBody>
                    <a:bodyPr/>
                    <a:lstStyle/>
                    <a:p>
                      <a:r>
                        <a:rPr lang="de-DE" dirty="0" smtClean="0"/>
                        <a:t>Tag 3</a:t>
                      </a:r>
                      <a:endParaRPr lang="de-DE" dirty="0"/>
                    </a:p>
                  </a:txBody>
                  <a:tcPr/>
                </a:tc>
                <a:tc>
                  <a:txBody>
                    <a:bodyPr/>
                    <a:lstStyle/>
                    <a:p>
                      <a:r>
                        <a:rPr lang="de-DE" b="0" dirty="0" smtClean="0"/>
                        <a:t>06</a:t>
                      </a:r>
                      <a:r>
                        <a:rPr lang="de-DE" b="0" baseline="0" dirty="0" smtClean="0"/>
                        <a:t> | Entwicklung einer App für Windows Phone</a:t>
                      </a:r>
                      <a:endParaRPr lang="de-DE" b="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05 </a:t>
            </a:r>
            <a:r>
              <a:rPr lang="de-DE" dirty="0" smtClean="0"/>
              <a:t>| Entwicklung </a:t>
            </a:r>
            <a:r>
              <a:rPr lang="de-DE" dirty="0"/>
              <a:t>einer Schnittstelle mit ASP.NET Web API</a:t>
            </a:r>
            <a:endParaRPr lang="de-DE" dirty="0"/>
          </a:p>
        </p:txBody>
      </p:sp>
      <p:sp>
        <p:nvSpPr>
          <p:cNvPr id="4" name="Untertitel 3"/>
          <p:cNvSpPr>
            <a:spLocks noGrp="1"/>
          </p:cNvSpPr>
          <p:nvPr>
            <p:ph type="subTitle" idx="1"/>
          </p:nvPr>
        </p:nvSpPr>
        <p:spPr/>
        <p:txBody>
          <a:bodyPr/>
          <a:lstStyle/>
          <a:p>
            <a:r>
              <a:rPr lang="de-DE" dirty="0" smtClean="0"/>
              <a:t>Felix Radzanowski</a:t>
            </a:r>
            <a:endParaRPr lang="de-DE" dirty="0"/>
          </a:p>
        </p:txBody>
      </p:sp>
      <p:pic>
        <p:nvPicPr>
          <p:cNvPr id="6" name="Grafik 5"/>
          <p:cNvPicPr>
            <a:picLocks noChangeAspect="1"/>
          </p:cNvPicPr>
          <p:nvPr/>
        </p:nvPicPr>
        <p:blipFill>
          <a:blip r:embed="rId2"/>
          <a:stretch>
            <a:fillRect/>
          </a:stretch>
        </p:blipFill>
        <p:spPr>
          <a:xfrm>
            <a:off x="2311553" y="1455531"/>
            <a:ext cx="8939542" cy="5292817"/>
          </a:xfrm>
          <a:prstGeom prst="rect">
            <a:avLst/>
          </a:prstGeom>
        </p:spPr>
      </p:pic>
    </p:spTree>
    <p:extLst>
      <p:ext uri="{BB962C8B-B14F-4D97-AF65-F5344CB8AC3E}">
        <p14:creationId xmlns:p14="http://schemas.microsoft.com/office/powerpoint/2010/main" val="3075312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p:txBody>
          <a:bodyPr/>
          <a:lstStyle/>
          <a:p>
            <a:pPr>
              <a:lnSpc>
                <a:spcPct val="150000"/>
              </a:lnSpc>
            </a:pPr>
            <a:r>
              <a:rPr lang="de-DE" dirty="0" smtClean="0"/>
              <a:t>Agenda</a:t>
            </a:r>
            <a:endParaRPr lang="de-DE" dirty="0"/>
          </a:p>
        </p:txBody>
      </p:sp>
      <p:sp>
        <p:nvSpPr>
          <p:cNvPr id="5" name="Inhaltsplatzhalter 4"/>
          <p:cNvSpPr>
            <a:spLocks noGrp="1"/>
          </p:cNvSpPr>
          <p:nvPr>
            <p:ph idx="1"/>
          </p:nvPr>
        </p:nvSpPr>
        <p:spPr/>
        <p:txBody>
          <a:bodyPr/>
          <a:lstStyle/>
          <a:p>
            <a:r>
              <a:rPr lang="en-US" dirty="0"/>
              <a:t>Was </a:t>
            </a:r>
            <a:r>
              <a:rPr lang="en-US" dirty="0" err="1"/>
              <a:t>ist</a:t>
            </a:r>
            <a:r>
              <a:rPr lang="en-US" dirty="0"/>
              <a:t> </a:t>
            </a:r>
            <a:r>
              <a:rPr lang="en-US" dirty="0" err="1"/>
              <a:t>eine</a:t>
            </a:r>
            <a:r>
              <a:rPr lang="en-US" dirty="0"/>
              <a:t> </a:t>
            </a:r>
            <a:r>
              <a:rPr lang="en-US" dirty="0" err="1"/>
              <a:t>Wep</a:t>
            </a:r>
            <a:r>
              <a:rPr lang="en-US" dirty="0"/>
              <a:t> API?
Routing
</a:t>
            </a:r>
            <a:r>
              <a:rPr lang="en-US" dirty="0" err="1"/>
              <a:t>Eine</a:t>
            </a:r>
            <a:r>
              <a:rPr lang="en-US" dirty="0"/>
              <a:t> Web API </a:t>
            </a:r>
            <a:r>
              <a:rPr lang="en-US" dirty="0" err="1"/>
              <a:t>für</a:t>
            </a:r>
            <a:r>
              <a:rPr lang="en-US" dirty="0"/>
              <a:t> </a:t>
            </a:r>
            <a:r>
              <a:rPr lang="en-US" dirty="0" err="1"/>
              <a:t>eine</a:t>
            </a:r>
            <a:r>
              <a:rPr lang="en-US" dirty="0"/>
              <a:t> MVC </a:t>
            </a:r>
            <a:r>
              <a:rPr lang="en-US" dirty="0" err="1"/>
              <a:t>Anwendung</a:t>
            </a:r>
            <a:r>
              <a:rPr lang="en-US" dirty="0"/>
              <a:t> </a:t>
            </a:r>
            <a:r>
              <a:rPr lang="en-US" dirty="0" err="1"/>
              <a:t>erstellen</a:t>
            </a:r>
            <a:r>
              <a:rPr lang="en-US" dirty="0"/>
              <a:t>
RESTful Services
Data Return Formats
</a:t>
            </a:r>
            <a:r>
              <a:rPr lang="en-US" dirty="0" err="1"/>
              <a:t>Routen</a:t>
            </a:r>
            <a:r>
              <a:rPr lang="en-US" dirty="0"/>
              <a:t> und Controller in </a:t>
            </a:r>
            <a:r>
              <a:rPr lang="en-US" dirty="0" err="1"/>
              <a:t>einer</a:t>
            </a:r>
            <a:r>
              <a:rPr lang="en-US" dirty="0"/>
              <a:t> Web API
Demonstration: </a:t>
            </a:r>
            <a:r>
              <a:rPr lang="en-US" dirty="0" err="1"/>
              <a:t>Testen</a:t>
            </a:r>
            <a:r>
              <a:rPr lang="en-US" dirty="0"/>
              <a:t> von Web APIs </a:t>
            </a:r>
            <a:r>
              <a:rPr lang="en-US" dirty="0" err="1"/>
              <a:t>mit</a:t>
            </a:r>
            <a:r>
              <a:rPr lang="en-US" dirty="0"/>
              <a:t> </a:t>
            </a:r>
            <a:r>
              <a:rPr lang="en-US" dirty="0" err="1"/>
              <a:t>Hilfe</a:t>
            </a:r>
            <a:r>
              <a:rPr lang="en-US" dirty="0"/>
              <a:t> von </a:t>
            </a:r>
            <a:r>
              <a:rPr lang="en-US" dirty="0" smtClean="0"/>
              <a:t>Postman</a:t>
            </a:r>
          </a:p>
          <a:p>
            <a:r>
              <a:rPr lang="en-US" dirty="0" smtClean="0"/>
              <a:t>Hands-On</a:t>
            </a:r>
            <a:endParaRPr lang="en-US" dirty="0"/>
          </a:p>
        </p:txBody>
      </p:sp>
    </p:spTree>
    <p:extLst>
      <p:ext uri="{BB962C8B-B14F-4D97-AF65-F5344CB8AC3E}">
        <p14:creationId xmlns:p14="http://schemas.microsoft.com/office/powerpoint/2010/main" val="1756005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a:t>
            </a:r>
            <a:r>
              <a:rPr lang="en-US" dirty="0" err="1" smtClean="0"/>
              <a:t>ist</a:t>
            </a:r>
            <a:r>
              <a:rPr lang="en-US" dirty="0" smtClean="0"/>
              <a:t> </a:t>
            </a:r>
            <a:r>
              <a:rPr lang="en-US" dirty="0" err="1" smtClean="0"/>
              <a:t>eine</a:t>
            </a:r>
            <a:r>
              <a:rPr lang="en-US" dirty="0" smtClean="0"/>
              <a:t> Web API</a:t>
            </a:r>
            <a:endParaRPr lang="en-US" dirty="0"/>
          </a:p>
        </p:txBody>
      </p:sp>
      <p:sp>
        <p:nvSpPr>
          <p:cNvPr id="3" name="Content Placeholder 2"/>
          <p:cNvSpPr>
            <a:spLocks noGrp="1"/>
          </p:cNvSpPr>
          <p:nvPr>
            <p:ph sz="quarter" idx="10"/>
          </p:nvPr>
        </p:nvSpPr>
        <p:spPr/>
        <p:txBody>
          <a:bodyPr/>
          <a:lstStyle/>
          <a:p>
            <a:r>
              <a:rPr lang="en-US" dirty="0" err="1" smtClean="0"/>
              <a:t>Hilft</a:t>
            </a:r>
            <a:r>
              <a:rPr lang="en-US" dirty="0" smtClean="0"/>
              <a:t> </a:t>
            </a:r>
            <a:r>
              <a:rPr lang="en-US" dirty="0" err="1" smtClean="0"/>
              <a:t>dabei</a:t>
            </a:r>
            <a:r>
              <a:rPr lang="en-US" dirty="0" smtClean="0"/>
              <a:t>, APIs </a:t>
            </a:r>
            <a:r>
              <a:rPr lang="en-US" dirty="0" err="1" smtClean="0"/>
              <a:t>im</a:t>
            </a:r>
            <a:r>
              <a:rPr lang="en-US" dirty="0" smtClean="0"/>
              <a:t> </a:t>
            </a:r>
            <a:r>
              <a:rPr lang="en-US" dirty="0" smtClean="0"/>
              <a:t>REST-style </a:t>
            </a:r>
            <a:r>
              <a:rPr lang="en-US" dirty="0" err="1" smtClean="0"/>
              <a:t>zu</a:t>
            </a:r>
            <a:r>
              <a:rPr lang="en-US" dirty="0" smtClean="0"/>
              <a:t> </a:t>
            </a:r>
            <a:r>
              <a:rPr lang="en-US" dirty="0" err="1" smtClean="0"/>
              <a:t>erstellen</a:t>
            </a:r>
            <a:endParaRPr lang="en-US" dirty="0"/>
          </a:p>
          <a:p>
            <a:r>
              <a:rPr lang="en-US" dirty="0" err="1" smtClean="0"/>
              <a:t>Erlaubt</a:t>
            </a:r>
            <a:r>
              <a:rPr lang="en-US" dirty="0" smtClean="0"/>
              <a:t> </a:t>
            </a:r>
            <a:r>
              <a:rPr lang="en-US" dirty="0" err="1" smtClean="0"/>
              <a:t>es</a:t>
            </a:r>
            <a:r>
              <a:rPr lang="en-US" dirty="0" smtClean="0"/>
              <a:t> </a:t>
            </a:r>
            <a:r>
              <a:rPr lang="en-US" dirty="0" err="1" smtClean="0"/>
              <a:t>externen</a:t>
            </a:r>
            <a:r>
              <a:rPr lang="en-US" dirty="0" smtClean="0"/>
              <a:t> </a:t>
            </a:r>
            <a:r>
              <a:rPr lang="en-US" dirty="0" err="1" smtClean="0"/>
              <a:t>Systemen</a:t>
            </a:r>
            <a:r>
              <a:rPr lang="en-US" dirty="0" smtClean="0"/>
              <a:t> die </a:t>
            </a:r>
            <a:r>
              <a:rPr lang="en-US" dirty="0" err="1" smtClean="0"/>
              <a:t>bestehende</a:t>
            </a:r>
            <a:r>
              <a:rPr lang="en-US" dirty="0" smtClean="0"/>
              <a:t> Business-</a:t>
            </a:r>
            <a:r>
              <a:rPr lang="en-US" dirty="0" err="1" smtClean="0"/>
              <a:t>Logik</a:t>
            </a:r>
            <a:r>
              <a:rPr lang="en-US" dirty="0" smtClean="0"/>
              <a:t> </a:t>
            </a:r>
            <a:r>
              <a:rPr lang="en-US" dirty="0" err="1" smtClean="0"/>
              <a:t>innerhalb</a:t>
            </a:r>
            <a:r>
              <a:rPr lang="en-US" dirty="0" smtClean="0"/>
              <a:t> der </a:t>
            </a:r>
            <a:r>
              <a:rPr lang="en-US" dirty="0" err="1" smtClean="0"/>
              <a:t>eigenen</a:t>
            </a:r>
            <a:r>
              <a:rPr lang="en-US" dirty="0" smtClean="0"/>
              <a:t> </a:t>
            </a:r>
            <a:r>
              <a:rPr lang="en-US" dirty="0" err="1" smtClean="0"/>
              <a:t>Anwendung</a:t>
            </a:r>
            <a:r>
              <a:rPr lang="en-US" dirty="0" smtClean="0"/>
              <a:t> </a:t>
            </a:r>
            <a:r>
              <a:rPr lang="en-US" dirty="0" err="1" smtClean="0"/>
              <a:t>zu</a:t>
            </a:r>
            <a:r>
              <a:rPr lang="en-US" dirty="0" smtClean="0"/>
              <a:t> </a:t>
            </a:r>
            <a:r>
              <a:rPr lang="en-US" dirty="0" err="1" smtClean="0"/>
              <a:t>benutzen</a:t>
            </a:r>
            <a:endParaRPr lang="en-US" dirty="0"/>
          </a:p>
          <a:p>
            <a:r>
              <a:rPr lang="en-US" dirty="0" smtClean="0"/>
              <a:t>In Requests </a:t>
            </a:r>
            <a:r>
              <a:rPr lang="en-US" dirty="0" err="1" smtClean="0"/>
              <a:t>wird</a:t>
            </a:r>
            <a:r>
              <a:rPr lang="en-US" dirty="0" smtClean="0"/>
              <a:t> die URL </a:t>
            </a:r>
            <a:r>
              <a:rPr lang="en-US" dirty="0" err="1" smtClean="0"/>
              <a:t>zur</a:t>
            </a:r>
            <a:r>
              <a:rPr lang="en-US" dirty="0" smtClean="0"/>
              <a:t> </a:t>
            </a:r>
            <a:r>
              <a:rPr lang="en-US" dirty="0" err="1" smtClean="0"/>
              <a:t>Auswertung</a:t>
            </a:r>
            <a:r>
              <a:rPr lang="en-US" dirty="0" smtClean="0"/>
              <a:t> von </a:t>
            </a:r>
            <a:r>
              <a:rPr lang="en-US" dirty="0" err="1" smtClean="0"/>
              <a:t>Parametern</a:t>
            </a:r>
            <a:r>
              <a:rPr lang="en-US" dirty="0" smtClean="0"/>
              <a:t> </a:t>
            </a:r>
            <a:r>
              <a:rPr lang="en-US" dirty="0" err="1" smtClean="0"/>
              <a:t>genutzt</a:t>
            </a:r>
            <a:endParaRPr lang="en-US" dirty="0"/>
          </a:p>
          <a:p>
            <a:r>
              <a:rPr lang="en-US" dirty="0" smtClean="0"/>
              <a:t>Ideal </a:t>
            </a:r>
            <a:r>
              <a:rPr lang="en-US" dirty="0" err="1" smtClean="0"/>
              <a:t>für</a:t>
            </a:r>
            <a:r>
              <a:rPr lang="en-US" dirty="0" smtClean="0"/>
              <a:t> die Integration von </a:t>
            </a:r>
            <a:r>
              <a:rPr lang="en-US" dirty="0" err="1" smtClean="0"/>
              <a:t>mobilen</a:t>
            </a:r>
            <a:r>
              <a:rPr lang="en-US" dirty="0"/>
              <a:t> </a:t>
            </a:r>
            <a:r>
              <a:rPr lang="en-US" dirty="0" err="1" smtClean="0"/>
              <a:t>Plattformen</a:t>
            </a:r>
            <a:endParaRPr lang="en-US" dirty="0"/>
          </a:p>
        </p:txBody>
      </p:sp>
    </p:spTree>
    <p:extLst>
      <p:ext uri="{BB962C8B-B14F-4D97-AF65-F5344CB8AC3E}">
        <p14:creationId xmlns:p14="http://schemas.microsoft.com/office/powerpoint/2010/main" val="356928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r>
              <a:rPr lang="en-US" dirty="0" smtClean="0"/>
              <a:t>Um Web API Requests </a:t>
            </a:r>
            <a:r>
              <a:rPr lang="en-US" dirty="0" err="1" smtClean="0"/>
              <a:t>zu</a:t>
            </a:r>
            <a:r>
              <a:rPr lang="en-US" dirty="0" smtClean="0"/>
              <a:t> </a:t>
            </a:r>
            <a:r>
              <a:rPr lang="en-US" dirty="0" err="1" smtClean="0"/>
              <a:t>verarbeiten</a:t>
            </a:r>
            <a:r>
              <a:rPr lang="en-US" dirty="0" smtClean="0"/>
              <a:t>, </a:t>
            </a:r>
            <a:r>
              <a:rPr lang="en-US" dirty="0" err="1" smtClean="0"/>
              <a:t>lassen</a:t>
            </a:r>
            <a:r>
              <a:rPr lang="en-US" dirty="0" smtClean="0"/>
              <a:t> </a:t>
            </a:r>
            <a:r>
              <a:rPr lang="en-US" dirty="0" err="1" smtClean="0"/>
              <a:t>sich</a:t>
            </a:r>
            <a:r>
              <a:rPr lang="en-US" dirty="0" smtClean="0"/>
              <a:t> Controller-</a:t>
            </a:r>
            <a:r>
              <a:rPr lang="en-US" dirty="0" err="1" smtClean="0"/>
              <a:t>Namen</a:t>
            </a:r>
            <a:r>
              <a:rPr lang="en-US" dirty="0" smtClean="0"/>
              <a:t> und Naming Conventions </a:t>
            </a:r>
            <a:r>
              <a:rPr lang="en-US" dirty="0" err="1" smtClean="0"/>
              <a:t>nutzen</a:t>
            </a:r>
            <a:endParaRPr lang="en-US" dirty="0" smtClean="0"/>
          </a:p>
          <a:p>
            <a:r>
              <a:rPr lang="en-US" dirty="0" err="1" smtClean="0"/>
              <a:t>Alternativ</a:t>
            </a:r>
            <a:r>
              <a:rPr lang="en-US" dirty="0" smtClean="0"/>
              <a:t> </a:t>
            </a:r>
            <a:r>
              <a:rPr lang="en-US" dirty="0" err="1" smtClean="0"/>
              <a:t>lässt</a:t>
            </a:r>
            <a:r>
              <a:rPr lang="en-US" dirty="0" smtClean="0"/>
              <a:t> </a:t>
            </a:r>
            <a:r>
              <a:rPr lang="en-US" dirty="0" err="1" smtClean="0"/>
              <a:t>sich</a:t>
            </a:r>
            <a:r>
              <a:rPr lang="en-US" dirty="0" smtClean="0"/>
              <a:t> das Mapping </a:t>
            </a:r>
            <a:r>
              <a:rPr lang="en-US" dirty="0" err="1" smtClean="0"/>
              <a:t>auch</a:t>
            </a:r>
            <a:r>
              <a:rPr lang="en-US" dirty="0" smtClean="0"/>
              <a:t> </a:t>
            </a:r>
            <a:r>
              <a:rPr lang="en-US" dirty="0" err="1" smtClean="0"/>
              <a:t>über</a:t>
            </a:r>
            <a:r>
              <a:rPr lang="en-US" dirty="0" smtClean="0"/>
              <a:t> </a:t>
            </a:r>
            <a:r>
              <a:rPr lang="en-US" dirty="0" err="1" smtClean="0"/>
              <a:t>folgende</a:t>
            </a:r>
            <a:r>
              <a:rPr lang="en-US" dirty="0" smtClean="0"/>
              <a:t> Attribute </a:t>
            </a:r>
            <a:r>
              <a:rPr lang="en-US" dirty="0" err="1" smtClean="0"/>
              <a:t>beeinflussen</a:t>
            </a:r>
            <a:r>
              <a:rPr lang="en-US" dirty="0" smtClean="0"/>
              <a:t>:</a:t>
            </a:r>
            <a:endParaRPr lang="en-US" dirty="0"/>
          </a:p>
          <a:p>
            <a:pPr lvl="1"/>
            <a:r>
              <a:rPr lang="en-US" dirty="0" smtClean="0"/>
              <a:t>Die </a:t>
            </a:r>
            <a:r>
              <a:rPr lang="en-US" b="1" dirty="0" err="1" smtClean="0"/>
              <a:t>HttpGet</a:t>
            </a:r>
            <a:r>
              <a:rPr lang="en-US" dirty="0"/>
              <a:t>, </a:t>
            </a:r>
            <a:r>
              <a:rPr lang="en-US" b="1" dirty="0" err="1"/>
              <a:t>HttpPut</a:t>
            </a:r>
            <a:r>
              <a:rPr lang="en-US" dirty="0"/>
              <a:t>, </a:t>
            </a:r>
            <a:r>
              <a:rPr lang="en-US" b="1" dirty="0" err="1"/>
              <a:t>HttpPost</a:t>
            </a:r>
            <a:r>
              <a:rPr lang="en-US" dirty="0"/>
              <a:t>, </a:t>
            </a:r>
            <a:r>
              <a:rPr lang="en-US" dirty="0" err="1" smtClean="0"/>
              <a:t>oder</a:t>
            </a:r>
            <a:r>
              <a:rPr lang="en-US" dirty="0" smtClean="0"/>
              <a:t> </a:t>
            </a:r>
            <a:r>
              <a:rPr lang="en-US" b="1" dirty="0" err="1" smtClean="0"/>
              <a:t>HttpDelete</a:t>
            </a:r>
            <a:r>
              <a:rPr lang="en-US" dirty="0" smtClean="0"/>
              <a:t> Attribute</a:t>
            </a:r>
            <a:endParaRPr lang="en-US" dirty="0"/>
          </a:p>
          <a:p>
            <a:pPr lvl="1"/>
            <a:r>
              <a:rPr lang="en-US" dirty="0" smtClean="0"/>
              <a:t>Das </a:t>
            </a:r>
            <a:r>
              <a:rPr lang="en-US" b="1" dirty="0" smtClean="0"/>
              <a:t>Route </a:t>
            </a:r>
            <a:r>
              <a:rPr lang="en-US" dirty="0" err="1" smtClean="0"/>
              <a:t>Attribut</a:t>
            </a:r>
            <a:endParaRPr lang="en-US" dirty="0"/>
          </a:p>
          <a:p>
            <a:pPr lvl="1"/>
            <a:r>
              <a:rPr lang="en-US" dirty="0" smtClean="0"/>
              <a:t>Das </a:t>
            </a:r>
            <a:r>
              <a:rPr lang="en-US" b="1" dirty="0" err="1" smtClean="0"/>
              <a:t>ActionName</a:t>
            </a:r>
            <a:r>
              <a:rPr lang="en-US" dirty="0" smtClean="0"/>
              <a:t> </a:t>
            </a:r>
            <a:r>
              <a:rPr lang="en-US" dirty="0" err="1" smtClean="0"/>
              <a:t>Attribut</a:t>
            </a:r>
            <a:endParaRPr lang="en-US" dirty="0"/>
          </a:p>
        </p:txBody>
      </p:sp>
    </p:spTree>
    <p:extLst>
      <p:ext uri="{BB962C8B-B14F-4D97-AF65-F5344CB8AC3E}">
        <p14:creationId xmlns:p14="http://schemas.microsoft.com/office/powerpoint/2010/main" val="2505954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RESTful Services</a:t>
            </a:r>
            <a:endParaRPr lang="en-US"/>
          </a:p>
        </p:txBody>
      </p:sp>
      <p:sp>
        <p:nvSpPr>
          <p:cNvPr id="3" name="Content Placeholder 2"/>
          <p:cNvSpPr>
            <a:spLocks noGrp="1"/>
          </p:cNvSpPr>
          <p:nvPr>
            <p:ph sz="quarter" idx="10"/>
          </p:nvPr>
        </p:nvSpPr>
        <p:spPr/>
        <p:txBody>
          <a:bodyPr/>
          <a:lstStyle/>
          <a:p>
            <a:pPr>
              <a:buNone/>
            </a:pPr>
            <a:r>
              <a:rPr lang="en-US" dirty="0" err="1" smtClean="0"/>
              <a:t>Charakteristiken</a:t>
            </a:r>
            <a:r>
              <a:rPr lang="en-US" dirty="0" smtClean="0"/>
              <a:t> </a:t>
            </a:r>
            <a:r>
              <a:rPr lang="en-US" dirty="0" err="1" smtClean="0"/>
              <a:t>eines</a:t>
            </a:r>
            <a:r>
              <a:rPr lang="en-US" dirty="0" smtClean="0"/>
              <a:t> RESTful </a:t>
            </a:r>
            <a:r>
              <a:rPr lang="en-US" dirty="0"/>
              <a:t>Service:</a:t>
            </a:r>
          </a:p>
          <a:p>
            <a:pPr lvl="1"/>
            <a:r>
              <a:rPr lang="en-US" dirty="0" err="1" smtClean="0"/>
              <a:t>Kann</a:t>
            </a:r>
            <a:r>
              <a:rPr lang="en-US" dirty="0" smtClean="0"/>
              <a:t> </a:t>
            </a:r>
            <a:r>
              <a:rPr lang="en-US" dirty="0" err="1" smtClean="0"/>
              <a:t>aufgerufen</a:t>
            </a:r>
            <a:r>
              <a:rPr lang="en-US" dirty="0" smtClean="0"/>
              <a:t> </a:t>
            </a:r>
            <a:r>
              <a:rPr lang="en-US" dirty="0" err="1" smtClean="0"/>
              <a:t>werden</a:t>
            </a:r>
            <a:r>
              <a:rPr lang="en-US" dirty="0" smtClean="0"/>
              <a:t>, um </a:t>
            </a:r>
            <a:r>
              <a:rPr lang="en-US" dirty="0" err="1" smtClean="0"/>
              <a:t>Informationen</a:t>
            </a:r>
            <a:r>
              <a:rPr lang="en-US" dirty="0" smtClean="0"/>
              <a:t> von </a:t>
            </a:r>
            <a:r>
              <a:rPr lang="en-US" dirty="0" err="1" smtClean="0"/>
              <a:t>einem</a:t>
            </a:r>
            <a:r>
              <a:rPr lang="en-US" dirty="0" smtClean="0"/>
              <a:t> Server </a:t>
            </a:r>
            <a:r>
              <a:rPr lang="en-US" dirty="0" err="1" smtClean="0"/>
              <a:t>zu</a:t>
            </a:r>
            <a:r>
              <a:rPr lang="en-US" dirty="0" smtClean="0"/>
              <a:t> laden</a:t>
            </a:r>
            <a:endParaRPr lang="en-US" dirty="0"/>
          </a:p>
          <a:p>
            <a:pPr lvl="1"/>
            <a:r>
              <a:rPr lang="en-US" dirty="0" err="1" smtClean="0"/>
              <a:t>Kann</a:t>
            </a:r>
            <a:r>
              <a:rPr lang="en-US" dirty="0" smtClean="0"/>
              <a:t> </a:t>
            </a:r>
            <a:r>
              <a:rPr lang="en-US" dirty="0" err="1" smtClean="0"/>
              <a:t>über</a:t>
            </a:r>
            <a:r>
              <a:rPr lang="en-US" dirty="0" smtClean="0"/>
              <a:t> HTTP </a:t>
            </a:r>
            <a:r>
              <a:rPr lang="en-US" dirty="0" err="1" smtClean="0"/>
              <a:t>Operationen</a:t>
            </a:r>
            <a:r>
              <a:rPr lang="en-US" dirty="0" smtClean="0"/>
              <a:t> </a:t>
            </a:r>
            <a:r>
              <a:rPr lang="en-US" dirty="0" err="1" smtClean="0"/>
              <a:t>Informationen</a:t>
            </a:r>
            <a:r>
              <a:rPr lang="en-US" dirty="0" smtClean="0"/>
              <a:t> </a:t>
            </a:r>
            <a:r>
              <a:rPr lang="en-US" dirty="0" err="1" smtClean="0"/>
              <a:t>löschen</a:t>
            </a:r>
            <a:r>
              <a:rPr lang="en-US" dirty="0" smtClean="0"/>
              <a:t>, </a:t>
            </a:r>
            <a:r>
              <a:rPr lang="en-US" dirty="0" err="1" smtClean="0"/>
              <a:t>aktualisieren</a:t>
            </a:r>
            <a:r>
              <a:rPr lang="en-US" dirty="0" smtClean="0"/>
              <a:t> </a:t>
            </a:r>
            <a:r>
              <a:rPr lang="en-US" dirty="0" err="1" smtClean="0"/>
              <a:t>oder</a:t>
            </a:r>
            <a:r>
              <a:rPr lang="en-US" dirty="0" smtClean="0"/>
              <a:t> </a:t>
            </a:r>
            <a:r>
              <a:rPr lang="en-US" dirty="0" err="1" smtClean="0"/>
              <a:t>hinzufügen</a:t>
            </a:r>
            <a:endParaRPr lang="en-US" dirty="0"/>
          </a:p>
          <a:p>
            <a:pPr lvl="1"/>
            <a:r>
              <a:rPr lang="en-US" dirty="0" err="1" smtClean="0"/>
              <a:t>Benutzt</a:t>
            </a:r>
            <a:r>
              <a:rPr lang="en-US" dirty="0" smtClean="0"/>
              <a:t> URLs um </a:t>
            </a:r>
            <a:r>
              <a:rPr lang="en-US" dirty="0" err="1" smtClean="0"/>
              <a:t>Entitäten</a:t>
            </a:r>
            <a:r>
              <a:rPr lang="en-US" dirty="0" smtClean="0"/>
              <a:t> </a:t>
            </a:r>
            <a:r>
              <a:rPr lang="en-US" dirty="0" err="1" smtClean="0"/>
              <a:t>eindeutig</a:t>
            </a:r>
            <a:r>
              <a:rPr lang="en-US" dirty="0" smtClean="0"/>
              <a:t> </a:t>
            </a:r>
            <a:r>
              <a:rPr lang="en-US" dirty="0" err="1" smtClean="0"/>
              <a:t>zu</a:t>
            </a:r>
            <a:r>
              <a:rPr lang="en-US" dirty="0" smtClean="0"/>
              <a:t> </a:t>
            </a:r>
            <a:r>
              <a:rPr lang="en-US" dirty="0" err="1" smtClean="0"/>
              <a:t>beschreiben</a:t>
            </a:r>
            <a:endParaRPr lang="en-US" dirty="0"/>
          </a:p>
          <a:p>
            <a:pPr lvl="1"/>
            <a:r>
              <a:rPr lang="en-US" dirty="0" err="1" smtClean="0"/>
              <a:t>Benutzt</a:t>
            </a:r>
            <a:r>
              <a:rPr lang="en-US" dirty="0" smtClean="0"/>
              <a:t> HTTP </a:t>
            </a:r>
            <a:r>
              <a:rPr lang="en-US" dirty="0"/>
              <a:t>verbs </a:t>
            </a:r>
            <a:r>
              <a:rPr lang="en-US" dirty="0" smtClean="0"/>
              <a:t>um </a:t>
            </a:r>
            <a:r>
              <a:rPr lang="en-US" dirty="0" err="1" smtClean="0"/>
              <a:t>herauszufinden</a:t>
            </a:r>
            <a:r>
              <a:rPr lang="en-US" dirty="0" smtClean="0"/>
              <a:t>, </a:t>
            </a:r>
            <a:r>
              <a:rPr lang="en-US" dirty="0" err="1" smtClean="0"/>
              <a:t>welche</a:t>
            </a:r>
            <a:r>
              <a:rPr lang="en-US" dirty="0" smtClean="0"/>
              <a:t> Operation </a:t>
            </a:r>
            <a:r>
              <a:rPr lang="en-US" dirty="0" err="1" smtClean="0"/>
              <a:t>innerhalb</a:t>
            </a:r>
            <a:r>
              <a:rPr lang="en-US" dirty="0" smtClean="0"/>
              <a:t> der API </a:t>
            </a:r>
            <a:r>
              <a:rPr lang="en-US" dirty="0" err="1" smtClean="0"/>
              <a:t>aufgerufen</a:t>
            </a:r>
            <a:r>
              <a:rPr lang="en-US" dirty="0" smtClean="0"/>
              <a:t> </a:t>
            </a:r>
            <a:r>
              <a:rPr lang="en-US" dirty="0" err="1" smtClean="0"/>
              <a:t>werden</a:t>
            </a:r>
            <a:r>
              <a:rPr lang="en-US" dirty="0" smtClean="0"/>
              <a:t> </a:t>
            </a:r>
            <a:r>
              <a:rPr lang="en-US" dirty="0" err="1" smtClean="0"/>
              <a:t>soll</a:t>
            </a:r>
            <a:r>
              <a:rPr lang="en-US" dirty="0" smtClean="0"/>
              <a:t>. HTTP </a:t>
            </a:r>
            <a:r>
              <a:rPr lang="en-US" dirty="0"/>
              <a:t>verbs </a:t>
            </a:r>
            <a:r>
              <a:rPr lang="en-US" dirty="0" err="1" smtClean="0"/>
              <a:t>sind</a:t>
            </a:r>
            <a:r>
              <a:rPr lang="en-US" dirty="0" smtClean="0"/>
              <a:t>:</a:t>
            </a:r>
            <a:endParaRPr lang="en-US" dirty="0"/>
          </a:p>
          <a:p>
            <a:pPr lvl="2"/>
            <a:r>
              <a:rPr lang="en-US" b="1" dirty="0"/>
              <a:t>GET</a:t>
            </a:r>
          </a:p>
          <a:p>
            <a:pPr lvl="2"/>
            <a:r>
              <a:rPr lang="en-US" b="1" dirty="0"/>
              <a:t>POST</a:t>
            </a:r>
          </a:p>
          <a:p>
            <a:pPr lvl="2"/>
            <a:r>
              <a:rPr lang="en-US" b="1" dirty="0"/>
              <a:t>PUT</a:t>
            </a:r>
          </a:p>
          <a:p>
            <a:pPr lvl="2"/>
            <a:r>
              <a:rPr lang="en-US" b="1" dirty="0" smtClean="0"/>
              <a:t>DELETE</a:t>
            </a:r>
            <a:endParaRPr lang="en-US" b="1" dirty="0"/>
          </a:p>
        </p:txBody>
      </p:sp>
    </p:spTree>
    <p:extLst>
      <p:ext uri="{BB962C8B-B14F-4D97-AF65-F5344CB8AC3E}">
        <p14:creationId xmlns:p14="http://schemas.microsoft.com/office/powerpoint/2010/main" val="129290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 Return Formats</a:t>
            </a:r>
            <a:endParaRPr lang="de-DE" dirty="0"/>
          </a:p>
        </p:txBody>
      </p:sp>
      <p:sp>
        <p:nvSpPr>
          <p:cNvPr id="3" name="Inhaltsplatzhalter 2"/>
          <p:cNvSpPr>
            <a:spLocks noGrp="1"/>
          </p:cNvSpPr>
          <p:nvPr>
            <p:ph sz="quarter" idx="10"/>
          </p:nvPr>
        </p:nvSpPr>
        <p:spPr/>
        <p:txBody>
          <a:bodyPr/>
          <a:lstStyle/>
          <a:p>
            <a:r>
              <a:rPr lang="de-DE" dirty="0" smtClean="0"/>
              <a:t>JSON oder XML</a:t>
            </a:r>
            <a:endParaRPr lang="de-DE" dirty="0"/>
          </a:p>
        </p:txBody>
      </p:sp>
      <p:pic>
        <p:nvPicPr>
          <p:cNvPr id="1026" name="Picture 2" descr="https://www.oxygenxml.com/img/convert-xml-to-json_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645" y="1341438"/>
            <a:ext cx="7753350"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01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Routen</a:t>
            </a:r>
            <a:r>
              <a:rPr lang="en-US" dirty="0"/>
              <a:t> und Controller in </a:t>
            </a:r>
            <a:r>
              <a:rPr lang="en-US" dirty="0" err="1"/>
              <a:t>einer</a:t>
            </a:r>
            <a:r>
              <a:rPr lang="en-US" dirty="0"/>
              <a:t> Web API</a:t>
            </a:r>
            <a:endParaRPr lang="en-US" dirty="0"/>
          </a:p>
        </p:txBody>
      </p:sp>
      <p:sp>
        <p:nvSpPr>
          <p:cNvPr id="3" name="Content Placeholder 2"/>
          <p:cNvSpPr>
            <a:spLocks noGrp="1"/>
          </p:cNvSpPr>
          <p:nvPr>
            <p:ph sz="quarter" idx="10"/>
          </p:nvPr>
        </p:nvSpPr>
        <p:spPr/>
        <p:txBody>
          <a:bodyPr/>
          <a:lstStyle/>
          <a:p>
            <a:r>
              <a:rPr lang="en-US" dirty="0" smtClean="0"/>
              <a:t>ASP.NET </a:t>
            </a:r>
            <a:r>
              <a:rPr lang="en-US" dirty="0" err="1" smtClean="0"/>
              <a:t>fügt</a:t>
            </a:r>
            <a:r>
              <a:rPr lang="en-US" dirty="0" smtClean="0"/>
              <a:t> </a:t>
            </a:r>
            <a:r>
              <a:rPr lang="en-US" dirty="0" err="1" smtClean="0"/>
              <a:t>eine</a:t>
            </a:r>
            <a:r>
              <a:rPr lang="en-US" dirty="0"/>
              <a:t> </a:t>
            </a:r>
            <a:r>
              <a:rPr lang="en-US" dirty="0" smtClean="0"/>
              <a:t>Default-Route </a:t>
            </a:r>
            <a:r>
              <a:rPr lang="en-US" dirty="0" err="1" smtClean="0"/>
              <a:t>hinzu</a:t>
            </a:r>
            <a:endParaRPr lang="en-US" dirty="0"/>
          </a:p>
          <a:p>
            <a:pPr lvl="2"/>
            <a:r>
              <a:rPr lang="en-US" dirty="0" err="1" smtClean="0"/>
              <a:t>Ordnet</a:t>
            </a:r>
            <a:r>
              <a:rPr lang="en-US" dirty="0" smtClean="0"/>
              <a:t> </a:t>
            </a:r>
            <a:r>
              <a:rPr lang="en-US" dirty="0" err="1" smtClean="0"/>
              <a:t>eine</a:t>
            </a:r>
            <a:r>
              <a:rPr lang="en-US" dirty="0" smtClean="0"/>
              <a:t> </a:t>
            </a:r>
            <a:r>
              <a:rPr lang="en-US" dirty="0" err="1" smtClean="0"/>
              <a:t>Url</a:t>
            </a:r>
            <a:r>
              <a:rPr lang="en-US" dirty="0" smtClean="0"/>
              <a:t> </a:t>
            </a:r>
            <a:r>
              <a:rPr lang="en-US" dirty="0" err="1" smtClean="0"/>
              <a:t>einem</a:t>
            </a:r>
            <a:r>
              <a:rPr lang="en-US" dirty="0" smtClean="0"/>
              <a:t> Controller </a:t>
            </a:r>
            <a:r>
              <a:rPr lang="en-US" dirty="0" err="1" smtClean="0"/>
              <a:t>zu</a:t>
            </a:r>
            <a:endParaRPr lang="en-US" dirty="0"/>
          </a:p>
          <a:p>
            <a:r>
              <a:rPr lang="en-US" dirty="0" smtClean="0"/>
              <a:t>Die </a:t>
            </a:r>
            <a:r>
              <a:rPr lang="en-US" dirty="0" err="1"/>
              <a:t>WebApiConfig</a:t>
            </a:r>
            <a:r>
              <a:rPr lang="en-US" dirty="0"/>
              <a:t> </a:t>
            </a:r>
            <a:r>
              <a:rPr lang="en-US" dirty="0" err="1" smtClean="0"/>
              <a:t>Klasse</a:t>
            </a:r>
            <a:r>
              <a:rPr lang="en-US" dirty="0" smtClean="0"/>
              <a:t> </a:t>
            </a:r>
            <a:r>
              <a:rPr lang="en-US" dirty="0" err="1" smtClean="0"/>
              <a:t>lässt</a:t>
            </a:r>
            <a:r>
              <a:rPr lang="en-US" dirty="0" smtClean="0"/>
              <a:t> </a:t>
            </a:r>
            <a:r>
              <a:rPr lang="en-US" dirty="0" err="1" smtClean="0"/>
              <a:t>sich</a:t>
            </a:r>
            <a:r>
              <a:rPr lang="en-US" dirty="0" smtClean="0"/>
              <a:t> </a:t>
            </a:r>
            <a:r>
              <a:rPr lang="en-US" dirty="0" err="1" smtClean="0"/>
              <a:t>nutzen</a:t>
            </a:r>
            <a:r>
              <a:rPr lang="en-US" dirty="0" smtClean="0"/>
              <a:t> um</a:t>
            </a:r>
            <a:endParaRPr lang="en-US" dirty="0"/>
          </a:p>
          <a:p>
            <a:pPr lvl="2"/>
            <a:r>
              <a:rPr lang="en-US" dirty="0" smtClean="0"/>
              <a:t>Das Routing </a:t>
            </a:r>
            <a:r>
              <a:rPr lang="en-US" dirty="0" err="1" smtClean="0"/>
              <a:t>zu</a:t>
            </a:r>
            <a:r>
              <a:rPr lang="en-US" dirty="0" smtClean="0"/>
              <a:t> </a:t>
            </a:r>
            <a:r>
              <a:rPr lang="en-US" dirty="0" err="1" smtClean="0"/>
              <a:t>beeinflussen</a:t>
            </a:r>
            <a:endParaRPr lang="en-US" dirty="0"/>
          </a:p>
          <a:p>
            <a:pPr lvl="2"/>
            <a:r>
              <a:rPr lang="en-US" dirty="0" err="1" smtClean="0"/>
              <a:t>Verschiedene</a:t>
            </a:r>
            <a:r>
              <a:rPr lang="en-US" dirty="0" smtClean="0"/>
              <a:t> </a:t>
            </a:r>
            <a:r>
              <a:rPr lang="en-US" dirty="0" err="1" smtClean="0"/>
              <a:t>Versionen</a:t>
            </a:r>
            <a:r>
              <a:rPr lang="en-US" dirty="0" smtClean="0"/>
              <a:t> </a:t>
            </a:r>
            <a:r>
              <a:rPr lang="en-US" dirty="0" err="1" smtClean="0"/>
              <a:t>einer</a:t>
            </a:r>
            <a:r>
              <a:rPr lang="en-US" dirty="0" smtClean="0"/>
              <a:t> </a:t>
            </a:r>
            <a:r>
              <a:rPr lang="en-US" dirty="0" err="1" smtClean="0"/>
              <a:t>Api</a:t>
            </a:r>
            <a:r>
              <a:rPr lang="en-US" dirty="0" smtClean="0"/>
              <a:t> </a:t>
            </a:r>
            <a:r>
              <a:rPr lang="en-US" dirty="0" err="1" smtClean="0"/>
              <a:t>innerhalb</a:t>
            </a:r>
            <a:r>
              <a:rPr lang="en-US" dirty="0" smtClean="0"/>
              <a:t> des </a:t>
            </a:r>
            <a:r>
              <a:rPr lang="en-US" dirty="0" err="1" smtClean="0"/>
              <a:t>selbsten</a:t>
            </a:r>
            <a:r>
              <a:rPr lang="en-US" dirty="0" smtClean="0"/>
              <a:t> </a:t>
            </a:r>
            <a:r>
              <a:rPr lang="en-US" dirty="0" err="1" smtClean="0"/>
              <a:t>Projektes</a:t>
            </a:r>
            <a:r>
              <a:rPr lang="en-US" dirty="0" smtClean="0"/>
              <a:t> </a:t>
            </a:r>
            <a:r>
              <a:rPr lang="en-US" dirty="0" err="1" smtClean="0"/>
              <a:t>zu</a:t>
            </a:r>
            <a:r>
              <a:rPr lang="en-US" dirty="0" smtClean="0"/>
              <a:t> </a:t>
            </a:r>
            <a:r>
              <a:rPr lang="en-US" dirty="0" err="1" smtClean="0"/>
              <a:t>haben</a:t>
            </a:r>
            <a:endParaRPr lang="en-US" dirty="0"/>
          </a:p>
        </p:txBody>
      </p:sp>
    </p:spTree>
    <p:extLst>
      <p:ext uri="{BB962C8B-B14F-4D97-AF65-F5344CB8AC3E}">
        <p14:creationId xmlns:p14="http://schemas.microsoft.com/office/powerpoint/2010/main" val="3916868022"/>
      </p:ext>
    </p:extLst>
  </p:cSld>
  <p:clrMapOvr>
    <a:masterClrMapping/>
  </p:clrMapOvr>
</p:sld>
</file>

<file path=ppt/theme/theme1.xml><?xml version="1.0" encoding="utf-8"?>
<a:theme xmlns:a="http://schemas.openxmlformats.org/drawingml/2006/main" name="Folienmaster_1502">
  <a:themeElements>
    <a:clrScheme name="Acando">
      <a:dk1>
        <a:sysClr val="windowText" lastClr="000000"/>
      </a:dk1>
      <a:lt1>
        <a:sysClr val="window" lastClr="FFFFFF"/>
      </a:lt1>
      <a:dk2>
        <a:srgbClr val="385988"/>
      </a:dk2>
      <a:lt2>
        <a:srgbClr val="FF6C2F"/>
      </a:lt2>
      <a:accent1>
        <a:srgbClr val="EAE3DB"/>
      </a:accent1>
      <a:accent2>
        <a:srgbClr val="3C3C3C"/>
      </a:accent2>
      <a:accent3>
        <a:srgbClr val="6E6E6E"/>
      </a:accent3>
      <a:accent4>
        <a:srgbClr val="9B9B9B"/>
      </a:accent4>
      <a:accent5>
        <a:srgbClr val="C8C8C8"/>
      </a:accent5>
      <a:accent6>
        <a:srgbClr val="C8C8C8"/>
      </a:accent6>
      <a:hlink>
        <a:srgbClr val="0563C1"/>
      </a:hlink>
      <a:folHlink>
        <a:srgbClr val="954F72"/>
      </a:folHlink>
    </a:clrScheme>
    <a:fontScheme name="Acan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solidFill>
              <a:schemeClr val="accent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solidFill>
              <a:schemeClr val="accent3"/>
            </a:solidFill>
          </a:defRPr>
        </a:defPPr>
      </a:lstStyle>
    </a:txDef>
  </a:objectDefaults>
  <a:extraClrSchemeLst/>
  <a:extLst>
    <a:ext uri="{05A4C25C-085E-4340-85A3-A5531E510DB2}">
      <thm15:themeFamily xmlns:thm15="http://schemas.microsoft.com/office/thememl/2012/main" name="Acando.pptx" id="{15167AD2-81A5-4CAE-BF1E-95096CAC6CDF}" vid="{FDA091C7-DD11-4961-B1C4-A9FD2EFD58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563</Words>
  <Application>Microsoft Office PowerPoint</Application>
  <PresentationFormat>Benutzerdefiniert</PresentationFormat>
  <Paragraphs>75</Paragraphs>
  <Slides>11</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Times New Roman</vt:lpstr>
      <vt:lpstr>Trebuchet MS</vt:lpstr>
      <vt:lpstr>Folienmaster_1502</vt:lpstr>
      <vt:lpstr>.NET Jump Start</vt:lpstr>
      <vt:lpstr>Kursinhalte</vt:lpstr>
      <vt:lpstr>05 | Entwicklung einer Schnittstelle mit ASP.NET Web API</vt:lpstr>
      <vt:lpstr>Agenda</vt:lpstr>
      <vt:lpstr>Was ist eine Web API</vt:lpstr>
      <vt:lpstr>Routing</vt:lpstr>
      <vt:lpstr>RESTful Services</vt:lpstr>
      <vt:lpstr>Data Return Formats</vt:lpstr>
      <vt:lpstr>Routen und Controller in einer Web API</vt:lpstr>
      <vt:lpstr>HANDS-ON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Firmenpräsentation Acando GmbH</dc:title>
  <dc:creator>Nicole Segerer</dc:creator>
  <cp:lastModifiedBy>Felix Radzanowski</cp:lastModifiedBy>
  <cp:revision>889</cp:revision>
  <dcterms:created xsi:type="dcterms:W3CDTF">2009-09-23T11:03:35Z</dcterms:created>
  <dcterms:modified xsi:type="dcterms:W3CDTF">2015-09-29T01:20:39Z</dcterms:modified>
  <cp:contentStatus>R3</cp:contentStatus>
</cp:coreProperties>
</file>