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6"/>
  </p:notesMasterIdLst>
  <p:handoutMasterIdLst>
    <p:handoutMasterId r:id="rId27"/>
  </p:handoutMasterIdLst>
  <p:sldIdLst>
    <p:sldId id="332" r:id="rId2"/>
    <p:sldId id="299" r:id="rId3"/>
    <p:sldId id="361" r:id="rId4"/>
    <p:sldId id="362" r:id="rId5"/>
    <p:sldId id="386" r:id="rId6"/>
    <p:sldId id="388" r:id="rId7"/>
    <p:sldId id="390" r:id="rId8"/>
    <p:sldId id="413" r:id="rId9"/>
    <p:sldId id="391" r:id="rId10"/>
    <p:sldId id="414" r:id="rId11"/>
    <p:sldId id="400" r:id="rId12"/>
    <p:sldId id="410" r:id="rId13"/>
    <p:sldId id="404" r:id="rId14"/>
    <p:sldId id="405" r:id="rId15"/>
    <p:sldId id="406" r:id="rId16"/>
    <p:sldId id="409" r:id="rId17"/>
    <p:sldId id="411" r:id="rId18"/>
    <p:sldId id="415" r:id="rId19"/>
    <p:sldId id="398" r:id="rId20"/>
    <p:sldId id="399" r:id="rId21"/>
    <p:sldId id="416" r:id="rId22"/>
    <p:sldId id="403" r:id="rId23"/>
    <p:sldId id="412" r:id="rId24"/>
    <p:sldId id="290" r:id="rId25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mann" initials="DB" lastIdx="2" clrIdx="0">
    <p:extLst>
      <p:ext uri="{19B8F6BF-5375-455C-9EA6-DF929625EA0E}">
        <p15:presenceInfo xmlns:p15="http://schemas.microsoft.com/office/powerpoint/2012/main" userId="84cb61214e3f9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C0"/>
    <a:srgbClr val="EAE3DB"/>
    <a:srgbClr val="1F4E79"/>
    <a:srgbClr val="5B9BD5"/>
    <a:srgbClr val="CC3A00"/>
    <a:srgbClr val="FF6C2F"/>
    <a:srgbClr val="000000"/>
    <a:srgbClr val="FFFFFF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0" d="100"/>
          <a:sy n="100" d="100"/>
        </p:scale>
        <p:origin x="222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07.09.2017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2017-09-07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 - Demo –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INotifyPropertyChanged</a:t>
            </a:r>
            <a:r>
              <a:rPr lang="de-DE" altLang="de-DE" baseline="0" dirty="0" smtClean="0"/>
              <a:t> – in Common Ordner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err="1" smtClean="0"/>
              <a:t>One</a:t>
            </a:r>
            <a:r>
              <a:rPr lang="de-DE" altLang="de-DE" baseline="0" dirty="0" smtClean="0"/>
              <a:t> Way, </a:t>
            </a:r>
            <a:r>
              <a:rPr lang="de-DE" altLang="de-DE" baseline="0" dirty="0" err="1" smtClean="0"/>
              <a:t>Two</a:t>
            </a:r>
            <a:r>
              <a:rPr lang="de-DE" altLang="de-DE" baseline="0" dirty="0" smtClean="0"/>
              <a:t> Way </a:t>
            </a:r>
            <a:r>
              <a:rPr lang="de-DE" altLang="de-DE" baseline="0" dirty="0" err="1" smtClean="0"/>
              <a:t>Bindings</a:t>
            </a:r>
            <a:endParaRPr lang="de-DE" alt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062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einigen</a:t>
            </a:r>
            <a:r>
              <a:rPr lang="de-DE" altLang="de-DE" baseline="0" dirty="0" smtClean="0"/>
              <a:t> Konvertern + Alternative ohne Konverter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31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- Demo mit </a:t>
            </a:r>
            <a:r>
              <a:rPr lang="de-DE" altLang="de-DE" dirty="0" err="1" smtClean="0"/>
              <a:t>DelegateCommand</a:t>
            </a:r>
            <a:r>
              <a:rPr lang="de-DE" altLang="de-DE" baseline="0" dirty="0" smtClean="0"/>
              <a:t> -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77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16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873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9886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89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743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09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08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89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Marktanteil Windows Phone 2,7% 2014 (laut IDC)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4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Projekttypen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Neue</a:t>
            </a:r>
            <a:r>
              <a:rPr lang="de-DE" altLang="de-DE" baseline="0" dirty="0" smtClean="0"/>
              <a:t> View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XAML Demos – </a:t>
            </a:r>
            <a:r>
              <a:rPr lang="de-DE" altLang="de-DE" baseline="0" dirty="0" err="1" smtClean="0"/>
              <a:t>Grid</a:t>
            </a:r>
            <a:r>
              <a:rPr lang="de-DE" altLang="de-DE" baseline="0" dirty="0" smtClean="0"/>
              <a:t> mit </a:t>
            </a:r>
            <a:r>
              <a:rPr lang="de-DE" altLang="de-DE" baseline="0" dirty="0" err="1" smtClean="0"/>
              <a:t>Rows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Cols</a:t>
            </a:r>
            <a:r>
              <a:rPr lang="de-DE" altLang="de-DE" baseline="0" dirty="0" smtClean="0"/>
              <a:t>, Buttons, </a:t>
            </a:r>
            <a:r>
              <a:rPr lang="de-DE" altLang="de-DE" baseline="0" dirty="0" err="1" smtClean="0"/>
              <a:t>Margins</a:t>
            </a:r>
            <a:r>
              <a:rPr lang="de-DE" altLang="de-DE" baseline="0" dirty="0" smtClean="0"/>
              <a:t>, </a:t>
            </a:r>
            <a:r>
              <a:rPr lang="de-DE" altLang="de-DE" baseline="0" dirty="0" err="1" smtClean="0"/>
              <a:t>EventHandler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Pivot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16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94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Separierung</a:t>
            </a:r>
            <a:r>
              <a:rPr lang="de-DE" altLang="de-DE" baseline="0" dirty="0" smtClean="0"/>
              <a:t> von UI / Business- / Datenlogik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UI kann ausgetauscht werden (Windows App -&gt; WPF, …)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Unit </a:t>
            </a:r>
            <a:r>
              <a:rPr lang="de-DE" altLang="de-DE" baseline="0" dirty="0" err="1" smtClean="0"/>
              <a:t>Testing</a:t>
            </a:r>
            <a:endParaRPr lang="de-DE" alt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baseline="0" dirty="0" smtClean="0"/>
              <a:t>Weniger UI </a:t>
            </a:r>
            <a:r>
              <a:rPr lang="de-DE" altLang="de-DE" baseline="0" dirty="0" err="1" smtClean="0"/>
              <a:t>code</a:t>
            </a: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538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32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4.jpeg"/><Relationship Id="rId7" Type="http://schemas.openxmlformats.org/officeDocument/2006/relationships/hyperlink" Target="mailto:Daniel.beckmann@acando.d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sadeq.abu.hantash@acando.de" TargetMode="External"/><Relationship Id="rId5" Type="http://schemas.openxmlformats.org/officeDocument/2006/relationships/hyperlink" Target="mailto:constantin.petsch@acando.de" TargetMode="Externa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06/01 </a:t>
            </a:r>
            <a:r>
              <a:rPr lang="de-DE" dirty="0"/>
              <a:t>Projekteinrichtung und 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9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 Entwickeln mit dem MVVM-Entwurfsmuster (Model-View-</a:t>
            </a:r>
            <a:r>
              <a:rPr lang="de-DE" dirty="0" err="1" smtClean="0"/>
              <a:t>ViewModel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5.1</a:t>
            </a:r>
            <a:r>
              <a:rPr lang="de-DE" dirty="0" smtClean="0"/>
              <a:t> MVVM-Entwurfsmuster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5.2</a:t>
            </a:r>
            <a:r>
              <a:rPr lang="de-DE" dirty="0" smtClean="0"/>
              <a:t> Datenbindung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5.3</a:t>
            </a:r>
            <a:r>
              <a:rPr lang="de-DE" dirty="0" smtClean="0"/>
              <a:t> Datenkonvertierung </a:t>
            </a:r>
            <a:r>
              <a:rPr lang="de-DE" dirty="0"/>
              <a:t>mittels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5.4</a:t>
            </a:r>
            <a:r>
              <a:rPr lang="de-DE" dirty="0" smtClean="0"/>
              <a:t> Befehle </a:t>
            </a:r>
            <a:r>
              <a:rPr lang="de-DE" dirty="0"/>
              <a:t>mit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solidFill>
                  <a:schemeClr val="bg2"/>
                </a:solidFill>
              </a:rPr>
              <a:t>5.5</a:t>
            </a:r>
            <a:r>
              <a:rPr lang="de-DE" dirty="0" smtClean="0"/>
              <a:t> Hands-On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4.1 MVVM-Entwurfsmuster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Model-View-ViewModel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Model = Daten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 = Benutzeroberfläche (UI)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ViewModel (VM)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 werden im VM gehalten und auf der</a:t>
            </a:r>
            <a:br>
              <a:rPr lang="de-DE" dirty="0" smtClean="0"/>
            </a:br>
            <a:r>
              <a:rPr lang="de-DE" dirty="0" smtClean="0"/>
              <a:t>Benutzeroberfläche angezeigt (Datenbindung)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Verwendet Services um Daten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Beinhaltet auch Geschäftslogik für </a:t>
            </a:r>
            <a:r>
              <a:rPr lang="de-DE" i="1" dirty="0" smtClean="0"/>
              <a:t>Commands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von der View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6827238" y="1341753"/>
            <a:ext cx="4868135" cy="4136573"/>
            <a:chOff x="6827238" y="1341753"/>
            <a:chExt cx="4868135" cy="4136573"/>
          </a:xfrm>
        </p:grpSpPr>
        <p:sp>
          <p:nvSpPr>
            <p:cNvPr id="7" name="Abgerundetes Rechteck 6"/>
            <p:cNvSpPr/>
            <p:nvPr/>
          </p:nvSpPr>
          <p:spPr>
            <a:xfrm>
              <a:off x="6827243" y="1341753"/>
              <a:ext cx="1419225" cy="981075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CC3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smtClean="0">
                  <a:solidFill>
                    <a:schemeClr val="bg1"/>
                  </a:solidFill>
                </a:rPr>
                <a:t>View</a:t>
              </a: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827238" y="4497251"/>
              <a:ext cx="1419225" cy="981075"/>
            </a:xfrm>
            <a:prstGeom prst="roundRect">
              <a:avLst/>
            </a:prstGeom>
            <a:solidFill>
              <a:srgbClr val="5B9BD5"/>
            </a:solidFill>
            <a:ln w="28575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6827243" y="2919502"/>
              <a:ext cx="1419225" cy="981075"/>
            </a:xfrm>
            <a:prstGeom prst="roundRect">
              <a:avLst/>
            </a:prstGeom>
            <a:solidFill>
              <a:schemeClr val="accent3"/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ViewModel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>
            <a:xfrm>
              <a:off x="7274918" y="2321853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>
              <a:off x="7284443" y="3900577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7598757" y="232185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 flipV="1">
              <a:off x="7917850" y="232087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 flipV="1">
              <a:off x="7917850" y="3904023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Rechteck 19"/>
            <p:cNvSpPr/>
            <p:nvPr/>
          </p:nvSpPr>
          <p:spPr>
            <a:xfrm>
              <a:off x="8816675" y="1341753"/>
              <a:ext cx="2878698" cy="25588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 smtClean="0">
                <a:solidFill>
                  <a:schemeClr val="accent3"/>
                </a:solidFill>
              </a:endParaRPr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9210664" y="1506193"/>
              <a:ext cx="0" cy="597649"/>
            </a:xfrm>
            <a:prstGeom prst="straightConnector1">
              <a:avLst/>
            </a:prstGeom>
            <a:ln w="38100">
              <a:solidFill>
                <a:schemeClr val="bg2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9210664" y="2300578"/>
              <a:ext cx="0" cy="597649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9210664" y="3126038"/>
              <a:ext cx="9525" cy="586874"/>
            </a:xfrm>
            <a:prstGeom prst="straightConnector1">
              <a:avLst/>
            </a:prstGeom>
            <a:ln w="38100">
              <a:solidFill>
                <a:schemeClr val="tx2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9477311" y="162193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Datenbindung</a:t>
              </a:r>
              <a:endParaRPr lang="de-DE" sz="1600" dirty="0" smtClean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477311" y="2391925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Befehle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477311" y="3112916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Datenänderung</a:t>
              </a:r>
            </a:p>
            <a:p>
              <a:r>
                <a:rPr lang="de-DE" dirty="0" smtClean="0"/>
                <a:t>Notifikationen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9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Ohne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Einfachster Weg, um Daten auf der UI anzuzeigen/abzurufen:</a:t>
            </a:r>
          </a:p>
          <a:p>
            <a:pPr lvl="1">
              <a:lnSpc>
                <a:spcPct val="150000"/>
              </a:lnSpc>
            </a:pP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Schnell unübersichtlich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Fehleranfällig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Enge Kopplung/View kann schwer ausgetauscht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1200150" y="1866900"/>
            <a:ext cx="296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accent3"/>
                </a:solidFill>
                <a:latin typeface="+mn-lt"/>
              </a:rPr>
              <a:t>textBox1.Text 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= "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Hello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world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";</a:t>
            </a:r>
            <a:endParaRPr lang="de-DE" sz="1600" dirty="0" smtClean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8" y="3881640"/>
            <a:ext cx="9041270" cy="27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4.2 Datenbindung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171575"/>
            <a:ext cx="11395146" cy="4905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Datenbindung über 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Bindung der View an eine Datenquelle (</a:t>
            </a:r>
            <a:r>
              <a:rPr lang="de-DE" dirty="0" err="1" smtClean="0"/>
              <a:t>DataContext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UI-Elemente erhalten Werte automatisch aus dem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Öffentliche Eigenschaften im ViewModel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Ändert sich der Wert im VM, wird UI automatisch aktualisiert (</a:t>
            </a:r>
            <a:r>
              <a:rPr lang="de-DE" dirty="0" err="1" smtClean="0"/>
              <a:t>One</a:t>
            </a:r>
            <a:r>
              <a:rPr lang="de-DE" dirty="0" smtClean="0"/>
              <a:t> Way Binding)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Veränderung durch den Benutzer auf der UI kann automatisch ins ViewModel übertragen werden (</a:t>
            </a:r>
            <a:r>
              <a:rPr lang="de-DE" dirty="0" err="1" smtClean="0"/>
              <a:t>Two</a:t>
            </a:r>
            <a:r>
              <a:rPr lang="de-DE" dirty="0" smtClean="0"/>
              <a:t> Way Binding)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4" b="45252"/>
          <a:stretch/>
        </p:blipFill>
        <p:spPr>
          <a:xfrm>
            <a:off x="673023" y="4031323"/>
            <a:ext cx="5127702" cy="27182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62035" r="58634" b="-1612"/>
          <a:stretch/>
        </p:blipFill>
        <p:spPr>
          <a:xfrm>
            <a:off x="5959398" y="4358792"/>
            <a:ext cx="4368509" cy="19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4.3 Datenkonvertierung mittels </a:t>
            </a:r>
            <a:r>
              <a:rPr lang="de-DE" dirty="0" err="1" smtClean="0"/>
              <a:t>IValueConverter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Werte während der Datenbindung verändern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Boolean </a:t>
            </a:r>
            <a:r>
              <a:rPr lang="de-DE" dirty="0" smtClean="0"/>
              <a:t>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</a:t>
            </a:r>
            <a:r>
              <a:rPr lang="de-DE" dirty="0"/>
              <a:t>-&gt; </a:t>
            </a:r>
            <a:r>
              <a:rPr lang="de-DE" dirty="0" err="1"/>
              <a:t>Visibility</a:t>
            </a:r>
            <a:r>
              <a:rPr lang="de-DE" dirty="0"/>
              <a:t> </a:t>
            </a:r>
            <a:r>
              <a:rPr lang="de-DE" dirty="0" smtClean="0"/>
              <a:t>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Boolean (</a:t>
            </a:r>
            <a:r>
              <a:rPr lang="de-DE" dirty="0" err="1" smtClean="0"/>
              <a:t>true</a:t>
            </a:r>
            <a:r>
              <a:rPr lang="de-DE" dirty="0" smtClean="0"/>
              <a:t>/</a:t>
            </a:r>
            <a:r>
              <a:rPr lang="de-DE" dirty="0" err="1" smtClean="0"/>
              <a:t>false</a:t>
            </a:r>
            <a:r>
              <a:rPr lang="de-DE" dirty="0" smtClean="0"/>
              <a:t>) -&gt; </a:t>
            </a:r>
            <a:r>
              <a:rPr lang="de-DE" dirty="0" err="1" smtClean="0"/>
              <a:t>Inverted</a:t>
            </a:r>
            <a:r>
              <a:rPr lang="de-DE" dirty="0" smtClean="0"/>
              <a:t> (</a:t>
            </a:r>
            <a:r>
              <a:rPr lang="de-DE" dirty="0" err="1" smtClean="0"/>
              <a:t>false</a:t>
            </a:r>
            <a:r>
              <a:rPr lang="de-DE" dirty="0" smtClean="0"/>
              <a:t>/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Collection (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/</a:t>
            </a:r>
            <a:r>
              <a:rPr lang="de-DE" dirty="0" err="1" smtClean="0"/>
              <a:t>items</a:t>
            </a:r>
            <a:r>
              <a:rPr lang="de-DE" dirty="0" smtClean="0"/>
              <a:t>) -&gt; </a:t>
            </a:r>
            <a:r>
              <a:rPr lang="de-DE" dirty="0" err="1" smtClean="0"/>
              <a:t>Visibility</a:t>
            </a:r>
            <a:r>
              <a:rPr lang="de-DE" dirty="0" smtClean="0"/>
              <a:t> (Visible/</a:t>
            </a:r>
            <a:r>
              <a:rPr lang="de-DE" dirty="0" err="1" smtClean="0"/>
              <a:t>Collapsed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IValueConverter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ConvertBack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4.4 Befehle mit </a:t>
            </a:r>
            <a:r>
              <a:rPr lang="de-DE" dirty="0" err="1" smtClean="0"/>
              <a:t>ICommand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Werden von UI-Elementen bei bestimmten Aktionen aufgerufen (Click, 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Werden im </a:t>
            </a:r>
            <a:r>
              <a:rPr lang="de-DE" dirty="0"/>
              <a:t>ViewModel </a:t>
            </a:r>
            <a:r>
              <a:rPr lang="de-DE" dirty="0" smtClean="0"/>
              <a:t>definiert und implementiert</a:t>
            </a:r>
          </a:p>
          <a:p>
            <a:pPr>
              <a:lnSpc>
                <a:spcPct val="150000"/>
              </a:lnSpc>
            </a:pPr>
            <a:r>
              <a:rPr lang="de-DE" smtClean="0"/>
              <a:t>Ziel MVVM: </a:t>
            </a:r>
            <a:r>
              <a:rPr lang="de-DE" dirty="0" smtClean="0"/>
              <a:t>So wenig wie möglich Geschäftslogik in der Code-Behind Datei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Im Bestfall nur View-spezifische Logik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Interface: </a:t>
            </a:r>
            <a:r>
              <a:rPr lang="de-DE" dirty="0" err="1" smtClean="0"/>
              <a:t>ICommand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Execute</a:t>
            </a:r>
          </a:p>
          <a:p>
            <a:pPr lvl="1">
              <a:lnSpc>
                <a:spcPct val="150000"/>
              </a:lnSpc>
            </a:pPr>
            <a:r>
              <a:rPr lang="de-DE" dirty="0" err="1" smtClean="0"/>
              <a:t>CanExecute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i="1" dirty="0" err="1" smtClean="0"/>
              <a:t>CanExecuteChanged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4.5 Hands-On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/>
              <a:t>Ziele: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Datenmodell der API einbinden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Das </a:t>
            </a:r>
            <a:r>
              <a:rPr lang="de-DE" dirty="0"/>
              <a:t>ViewModel für die Hauptseite erstellen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Datenbindung einrichten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Einen </a:t>
            </a:r>
            <a:r>
              <a:rPr lang="de-DE" dirty="0" err="1"/>
              <a:t>IValueConverter</a:t>
            </a:r>
            <a:r>
              <a:rPr lang="de-DE" dirty="0"/>
              <a:t> verwenden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Commands </a:t>
            </a:r>
            <a:r>
              <a:rPr lang="de-DE" dirty="0"/>
              <a:t>verwenden</a:t>
            </a:r>
            <a:endParaRPr lang="de-D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06/02 MVVM Grundlagen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5. </a:t>
            </a:r>
            <a:r>
              <a:rPr lang="de-DE" dirty="0"/>
              <a:t>Anbindung der API über Services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RestSharp zur einfachen Kommunikation mit der Web API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Posts abrufen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Registrierung und Login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 (später):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RestSharp 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API anbinden um Posts abzurufen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Registrierung </a:t>
            </a:r>
            <a:r>
              <a:rPr lang="de-DE" dirty="0"/>
              <a:t>und Login der API </a:t>
            </a:r>
            <a:r>
              <a:rPr lang="de-DE" dirty="0" smtClean="0"/>
              <a:t>verwenden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</a:t>
            </a:r>
            <a:r>
              <a:rPr lang="de-DE" dirty="0"/>
              <a:t>Like-Funktion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791494"/>
            <a:ext cx="2456656" cy="2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5151"/>
              </p:ext>
            </p:extLst>
          </p:nvPr>
        </p:nvGraphicFramePr>
        <p:xfrm>
          <a:off x="587298" y="1444713"/>
          <a:ext cx="94234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3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1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Tag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06</a:t>
                      </a:r>
                      <a:r>
                        <a:rPr lang="de-DE" b="1" baseline="0" dirty="0" smtClean="0"/>
                        <a:t> | Entwicklung einer App für die universelle Windows Plattform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6. Windows APIs: </a:t>
            </a:r>
            <a:r>
              <a:rPr lang="de-DE" dirty="0" err="1" smtClean="0"/>
              <a:t>FileOpenPicker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Der </a:t>
            </a:r>
            <a:r>
              <a:rPr lang="de-DE" dirty="0" err="1" smtClean="0"/>
              <a:t>FileOpenPicker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Services zum Hinzufügen eines neuen Posts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Bild an API senden (Rückgabe image-</a:t>
            </a:r>
            <a:r>
              <a:rPr lang="de-DE" dirty="0" err="1" smtClean="0"/>
              <a:t>id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Neuen Post erzeugen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Den </a:t>
            </a:r>
            <a:r>
              <a:rPr lang="de-DE" dirty="0" err="1"/>
              <a:t>FileOpenPicker</a:t>
            </a:r>
            <a:r>
              <a:rPr lang="de-DE" dirty="0"/>
              <a:t> </a:t>
            </a:r>
            <a:r>
              <a:rPr lang="de-DE" dirty="0" smtClean="0"/>
              <a:t>kennenlernen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Bild vom Mobilgerät auf der API </a:t>
            </a:r>
            <a:r>
              <a:rPr lang="de-DE" dirty="0" smtClean="0"/>
              <a:t>veröffentlichen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</a:t>
            </a:r>
            <a:r>
              <a:rPr lang="de-DE" dirty="0"/>
              <a:t>neues </a:t>
            </a:r>
            <a:r>
              <a:rPr lang="de-DE" dirty="0" err="1"/>
              <a:t>Posting</a:t>
            </a:r>
            <a:r>
              <a:rPr lang="de-DE" dirty="0"/>
              <a:t> auf der API erstellen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HANDS-ONs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6000" dirty="0"/>
              <a:t>06/03 Integration von </a:t>
            </a:r>
            <a:r>
              <a:rPr lang="de-DE" sz="6000" dirty="0" smtClean="0"/>
              <a:t>APIs</a:t>
            </a:r>
          </a:p>
          <a:p>
            <a:r>
              <a:rPr lang="de-DE" sz="6000" dirty="0"/>
              <a:t>06/04 </a:t>
            </a:r>
            <a:r>
              <a:rPr lang="de-DE" sz="6000" dirty="0" err="1"/>
              <a:t>FileOpenPicker</a:t>
            </a:r>
            <a:endParaRPr lang="de-DE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2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7.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App einmal entwickeln – auf allen Windows-Plattformen nutzen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XAML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MVVM-Entwurfsmuster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Deployment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3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Abschluss und Feedbackrunde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023" y="888600"/>
            <a:ext cx="2005028" cy="20050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58" y="4187720"/>
            <a:ext cx="2054193" cy="2054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587298" y="1779928"/>
            <a:ext cx="44376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Kontakt:</a:t>
            </a:r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Constantin Petsch</a:t>
            </a:r>
          </a:p>
          <a:p>
            <a:r>
              <a:rPr lang="de-DE" dirty="0" smtClean="0">
                <a:hlinkClick r:id="rId5"/>
              </a:rPr>
              <a:t>constantin.petsch@acando.de</a:t>
            </a:r>
            <a:endParaRPr lang="de-DE" dirty="0" smtClean="0"/>
          </a:p>
          <a:p>
            <a:endParaRPr lang="de-DE" dirty="0" smtClean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accent3"/>
                </a:solidFill>
              </a:rPr>
              <a:t>Sadeq Abu </a:t>
            </a:r>
            <a:r>
              <a:rPr lang="de-DE" dirty="0" smtClean="0">
                <a:solidFill>
                  <a:schemeClr val="accent3"/>
                </a:solidFill>
              </a:rPr>
              <a:t>Hantash</a:t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hlinkClick r:id="rId6"/>
              </a:rPr>
              <a:t>sadeq.abu.hantash@acando.de</a:t>
            </a:r>
            <a:endParaRPr lang="de-DE" dirty="0" smtClean="0"/>
          </a:p>
          <a:p>
            <a:endParaRPr lang="de-DE" dirty="0">
              <a:solidFill>
                <a:schemeClr val="accent3"/>
              </a:solidFill>
            </a:endParaRPr>
          </a:p>
          <a:p>
            <a:r>
              <a:rPr lang="de-DE" dirty="0" smtClean="0">
                <a:solidFill>
                  <a:schemeClr val="accent3"/>
                </a:solidFill>
              </a:rPr>
              <a:t>Daniel Beckmann</a:t>
            </a:r>
          </a:p>
          <a:p>
            <a:r>
              <a:rPr lang="de-DE" dirty="0" smtClean="0">
                <a:solidFill>
                  <a:schemeClr val="accent3"/>
                </a:solidFill>
                <a:hlinkClick r:id="rId7"/>
              </a:rPr>
              <a:t>daniel.beckmann@acando.de</a:t>
            </a:r>
            <a:endParaRPr lang="de-DE" dirty="0" smtClean="0">
              <a:solidFill>
                <a:schemeClr val="accent3"/>
              </a:solidFill>
            </a:endParaRPr>
          </a:p>
          <a:p>
            <a:endParaRPr lang="de-DE" dirty="0">
              <a:solidFill>
                <a:schemeClr val="accent3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27" y="2151403"/>
            <a:ext cx="2135346" cy="21353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127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24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06 | Entwicklung </a:t>
            </a:r>
            <a:r>
              <a:rPr lang="de-DE" dirty="0"/>
              <a:t>einer App für </a:t>
            </a:r>
            <a:r>
              <a:rPr lang="de-DE" dirty="0" smtClean="0"/>
              <a:t>die universelle Windows Plattform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99" y="1949451"/>
            <a:ext cx="8371097" cy="45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Universelle Windows Plattform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Exkurs: Xamarin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Projektsetup </a:t>
            </a:r>
            <a:r>
              <a:rPr lang="de-DE" b="1" dirty="0"/>
              <a:t>und Erstellung der </a:t>
            </a:r>
            <a:r>
              <a:rPr lang="de-DE" b="1" dirty="0" smtClean="0"/>
              <a:t>Views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Entwickeln mit dem MVVM-Entwurfsmuster (Model-View-</a:t>
            </a:r>
            <a:r>
              <a:rPr lang="de-DE" b="1" dirty="0" err="1" smtClean="0"/>
              <a:t>ViewModel</a:t>
            </a:r>
            <a:r>
              <a:rPr lang="de-DE" b="1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Anbindung der API über Services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b="1" dirty="0" smtClean="0"/>
              <a:t>Windows APIs: </a:t>
            </a:r>
            <a:r>
              <a:rPr lang="de-DE" b="1" dirty="0" err="1" smtClean="0"/>
              <a:t>FileOpenPicker</a:t>
            </a:r>
            <a:endParaRPr lang="de-DE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Zusammenfassung, Feedbackrunde</a:t>
            </a:r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57" y="2432333"/>
            <a:ext cx="8847443" cy="3847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Windows Plattform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247775"/>
            <a:ext cx="10968110" cy="48291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Durch Windows 10 entsteht eine gemeinsame Plattform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Gleiche App auf allen Plattformen nutzbar</a:t>
            </a:r>
            <a:endParaRPr lang="de-DE" altLang="de-DE" dirty="0"/>
          </a:p>
          <a:p>
            <a:pPr>
              <a:lnSpc>
                <a:spcPct val="150000"/>
              </a:lnSpc>
            </a:pPr>
            <a:r>
              <a:rPr lang="de-DE" altLang="de-DE" dirty="0" smtClean="0"/>
              <a:t>1 Milliarde Geräte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8494309" y="6256103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195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141" r="3447" b="-141"/>
          <a:stretch/>
        </p:blipFill>
        <p:spPr>
          <a:xfrm>
            <a:off x="-1" y="-581025"/>
            <a:ext cx="12190413" cy="687301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5087" y="-466725"/>
            <a:ext cx="12036425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" y="5478463"/>
            <a:ext cx="12190413" cy="1381125"/>
          </a:xfrm>
          <a:prstGeom prst="rect">
            <a:avLst/>
          </a:prstGeom>
          <a:solidFill>
            <a:srgbClr val="007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1. Universelle </a:t>
            </a:r>
            <a:r>
              <a:rPr lang="de-DE" dirty="0"/>
              <a:t>Windows Plattform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altLang="de-DE" dirty="0" smtClean="0"/>
              <a:t>Geschäftslogik wird nur einmal implementiert</a:t>
            </a:r>
          </a:p>
          <a:p>
            <a:pPr>
              <a:lnSpc>
                <a:spcPct val="150000"/>
              </a:lnSpc>
            </a:pPr>
            <a:r>
              <a:rPr lang="de-DE" altLang="de-DE" dirty="0"/>
              <a:t>APIs jeder Plattform </a:t>
            </a:r>
            <a:r>
              <a:rPr lang="de-DE" altLang="de-DE" dirty="0" smtClean="0"/>
              <a:t>nutzbar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Adaptives UI (vgl. Media Queries in CSS)</a:t>
            </a:r>
          </a:p>
          <a:p>
            <a:pPr>
              <a:lnSpc>
                <a:spcPct val="150000"/>
              </a:lnSpc>
            </a:pPr>
            <a:r>
              <a:rPr lang="de-DE" altLang="de-DE" dirty="0" smtClean="0"/>
              <a:t>Sehr gute Unterstützung durch Visual Studio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Emulator</a:t>
            </a:r>
          </a:p>
          <a:p>
            <a:pPr lvl="1">
              <a:lnSpc>
                <a:spcPct val="150000"/>
              </a:lnSpc>
            </a:pPr>
            <a:r>
              <a:rPr lang="de-DE" altLang="de-DE" dirty="0" smtClean="0"/>
              <a:t>Design Time</a:t>
            </a:r>
          </a:p>
          <a:p>
            <a:pPr marL="0" indent="0">
              <a:lnSpc>
                <a:spcPct val="150000"/>
              </a:lnSpc>
              <a:buNone/>
            </a:pPr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8" y="1341753"/>
            <a:ext cx="3801005" cy="438211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091511" y="556997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3"/>
                </a:solidFill>
              </a:rPr>
              <a:t>Quelle: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31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2. Exkurs: Xamarin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43100" y="2601560"/>
            <a:ext cx="2211860" cy="863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iOS C# UI</a:t>
            </a:r>
          </a:p>
        </p:txBody>
      </p:sp>
      <p:sp>
        <p:nvSpPr>
          <p:cNvPr id="9" name="Rechteck 8"/>
          <p:cNvSpPr/>
          <p:nvPr/>
        </p:nvSpPr>
        <p:spPr>
          <a:xfrm>
            <a:off x="4218460" y="2601560"/>
            <a:ext cx="2211860" cy="8633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Android C# UI</a:t>
            </a:r>
          </a:p>
        </p:txBody>
      </p:sp>
      <p:sp>
        <p:nvSpPr>
          <p:cNvPr id="10" name="Rechteck 9"/>
          <p:cNvSpPr/>
          <p:nvPr/>
        </p:nvSpPr>
        <p:spPr>
          <a:xfrm>
            <a:off x="6493820" y="2601560"/>
            <a:ext cx="2211860" cy="8633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bg1"/>
                </a:solidFill>
              </a:rPr>
              <a:t>Windows C# UI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43100" y="3515726"/>
            <a:ext cx="6762580" cy="1805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/>
                </a:solidFill>
              </a:rPr>
              <a:t>Geteilte C# Businesslogik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122165" y="5675372"/>
            <a:ext cx="8653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3"/>
                </a:solidFill>
              </a:rPr>
              <a:t>Geteilte C# Codebasis – 100% Zugriff auf native APIs – hohe Performance</a:t>
            </a:r>
          </a:p>
        </p:txBody>
      </p:sp>
      <p:sp>
        <p:nvSpPr>
          <p:cNvPr id="13" name="Ellipse 12"/>
          <p:cNvSpPr/>
          <p:nvPr/>
        </p:nvSpPr>
        <p:spPr>
          <a:xfrm>
            <a:off x="26235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14" name="Ellipse 13"/>
          <p:cNvSpPr/>
          <p:nvPr/>
        </p:nvSpPr>
        <p:spPr>
          <a:xfrm>
            <a:off x="4850328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081280" y="1580669"/>
            <a:ext cx="850900" cy="850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8" y="1678579"/>
            <a:ext cx="594309" cy="594309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093" y="1820281"/>
            <a:ext cx="401807" cy="40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3. </a:t>
            </a:r>
            <a:r>
              <a:rPr lang="de-DE" dirty="0"/>
              <a:t>Projektsetup und Erstellung der </a:t>
            </a:r>
            <a:r>
              <a:rPr lang="de-DE" dirty="0" smtClean="0"/>
              <a:t>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525734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Projekttypen / Projektaufbau in </a:t>
            </a:r>
            <a:r>
              <a:rPr lang="de-DE" dirty="0" smtClean="0"/>
              <a:t>Visual Studio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Phone Projekt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XAML 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Views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Gültiges XML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XML-Namensräume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Elemente / Attribute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Hands-On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Ein Visual Studio Projekt für Windows Phone erstellen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 smtClean="0"/>
              <a:t>Eine Entwicklerlizenz beantragen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Hauptseite der App mit XAML erstellen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Die In-App-Navigation einrichten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798</Words>
  <Application>Microsoft Office PowerPoint</Application>
  <PresentationFormat>Benutzerdefiniert</PresentationFormat>
  <Paragraphs>217</Paragraphs>
  <Slides>24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Trebuchet MS</vt:lpstr>
      <vt:lpstr>Folienmaster_1502</vt:lpstr>
      <vt:lpstr>.NET Jump Start</vt:lpstr>
      <vt:lpstr>Kursinhalte</vt:lpstr>
      <vt:lpstr>06 | Entwicklung einer App für die universelle Windows Plattform</vt:lpstr>
      <vt:lpstr>Agenda</vt:lpstr>
      <vt:lpstr>1. Universelle Windows Plattform</vt:lpstr>
      <vt:lpstr>PowerPoint-Präsentation</vt:lpstr>
      <vt:lpstr>1. Universelle Windows Plattform</vt:lpstr>
      <vt:lpstr>2. Exkurs: Xamarin</vt:lpstr>
      <vt:lpstr>3. Projektsetup und Erstellung der Views</vt:lpstr>
      <vt:lpstr>HANDS-ON</vt:lpstr>
      <vt:lpstr>4. Entwickeln mit dem MVVM-Entwurfsmuster (Model-View-ViewModel)</vt:lpstr>
      <vt:lpstr>4.1 MVVM-Entwurfsmuster</vt:lpstr>
      <vt:lpstr>4.2 Ohne Datenbindung</vt:lpstr>
      <vt:lpstr>4.2 Datenbindung</vt:lpstr>
      <vt:lpstr>4.3 Datenkonvertierung mittels IValueConverter</vt:lpstr>
      <vt:lpstr>4.4 Befehle mit ICommand</vt:lpstr>
      <vt:lpstr>4.5 Hands-On</vt:lpstr>
      <vt:lpstr>HANDS-ON</vt:lpstr>
      <vt:lpstr>5. Anbindung der API über Services</vt:lpstr>
      <vt:lpstr>6. Windows APIs: FileOpenPicker</vt:lpstr>
      <vt:lpstr>HANDS-ONs</vt:lpstr>
      <vt:lpstr>7. Zusammenfassung</vt:lpstr>
      <vt:lpstr>Abschluss und Feedbackrunde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895</cp:revision>
  <dcterms:created xsi:type="dcterms:W3CDTF">2009-09-23T11:03:35Z</dcterms:created>
  <dcterms:modified xsi:type="dcterms:W3CDTF">2017-09-07T08:11:22Z</dcterms:modified>
  <cp:contentStatus>R3</cp:contentStatus>
</cp:coreProperties>
</file>