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4" r:id="rId13"/>
    <p:sldId id="26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6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54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87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0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1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74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46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3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64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9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54F3E7-5670-4B32-861C-C3733F2070AD}" type="datetimeFigureOut">
              <a:rPr lang="pt-BR" smtClean="0"/>
              <a:t>11/02/2023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C3C99A-2CB5-467F-A2D0-61D24901BAC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BCF49-C539-C7AD-E37C-E72E909F4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Detetores Invariantes à Escala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3B12EA-14F4-29A1-0A6E-3C24F8607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Scale</a:t>
            </a:r>
            <a:r>
              <a:rPr lang="pt-BR" dirty="0"/>
              <a:t>-Space Corner </a:t>
            </a:r>
            <a:r>
              <a:rPr lang="pt-BR" dirty="0" err="1"/>
              <a:t>Detectors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94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75D883-8EFC-FAB7-FA8F-981A0427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51673"/>
            <a:ext cx="10058400" cy="4023360"/>
          </a:xfrm>
        </p:spPr>
        <p:txBody>
          <a:bodyPr>
            <a:normAutofit/>
          </a:bodyPr>
          <a:lstStyle/>
          <a:p>
            <a:r>
              <a:rPr lang="pt-BR" dirty="0"/>
              <a:t>A diferença do operador gaussiano aplicado à imagem é equivalente à diferença da imagem em dois níveis diferentes de suavização. Ao realizar a suavização pela aplicação sucessiva de um gaussiano, temos uma sequência de imagens em aumento dos níveis de suavização. A diferença entre etapas sucessivas na sequência é uma aproximação do laplaciano do gaussiano.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98EEC-FE50-D888-85FD-DD364D60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9" y="2151396"/>
            <a:ext cx="9071402" cy="38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D9F8AF-0A20-3C46-B6BF-1FE81B6F2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3C4043"/>
                </a:solidFill>
                <a:latin typeface="Roboto" panose="02000000000000000000" pitchFamily="2" charset="0"/>
              </a:rPr>
              <a:t>D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escritores de pontos de interesse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FBFA435-FDDB-C9FD-E227-DF2C0E45D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KEYPOINT DESCRIPTORS</a:t>
            </a:r>
          </a:p>
        </p:txBody>
      </p:sp>
    </p:spTree>
    <p:extLst>
      <p:ext uri="{BB962C8B-B14F-4D97-AF65-F5344CB8AC3E}">
        <p14:creationId xmlns:p14="http://schemas.microsoft.com/office/powerpoint/2010/main" val="111382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88A78D-2037-D721-7DE3-CAE5BE83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C4043"/>
                </a:solidFill>
                <a:latin typeface="Roboto" panose="02000000000000000000" pitchFamily="2" charset="0"/>
              </a:rPr>
              <a:t>D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escritores de pontos de interesse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A265174-3182-8386-932D-6E9F563EC6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Objetivo é calcular um descritor para uma região local em torno de cada ponto chave que seja altamente distinto, mas ao mesmo tempo o mais invariante possível para mudanças na escala, orientação, iluminação e ponto de vista da imagem. A ideia é poder usar esses descritores para identificar correspondências entre regiões locais em duas ou mais imagens.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51E5CB-59AF-86C9-56F1-422B0379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646" y="1820404"/>
            <a:ext cx="453453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9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88A78D-2037-D721-7DE3-CAE5BE83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C4043"/>
                </a:solidFill>
                <a:latin typeface="Roboto" panose="02000000000000000000" pitchFamily="2" charset="0"/>
              </a:rPr>
              <a:t>D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escritores de pontos de interesse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A265174-3182-8386-932D-6E9F563EC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515792" cy="402336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abordagem usada pelo SIFT para calcular descritores é baseada em resultados sugerindo que gradientes de imagem locais parecem desempenhar uma função semelhante ao que a visão humana faz para combinar e reconhecer.</a:t>
            </a:r>
          </a:p>
          <a:p>
            <a:r>
              <a:rPr lang="pt-BR" dirty="0"/>
              <a:t>O descritor de </a:t>
            </a:r>
            <a:r>
              <a:rPr lang="pt-BR" dirty="0" err="1"/>
              <a:t>keypoint</a:t>
            </a:r>
            <a:r>
              <a:rPr lang="pt-BR" dirty="0"/>
              <a:t> é criado. Uma vizinhança de 16x16 ao redor do </a:t>
            </a:r>
            <a:r>
              <a:rPr lang="pt-BR" dirty="0" err="1"/>
              <a:t>keypoint</a:t>
            </a:r>
            <a:r>
              <a:rPr lang="pt-BR" dirty="0"/>
              <a:t> é tomada. É dividido em 16 sub-blocos de tamanho 4x4. Para cada sub-bloco, um histograma de orientação de 8 </a:t>
            </a:r>
            <a:r>
              <a:rPr lang="pt-BR" dirty="0" err="1"/>
              <a:t>bins</a:t>
            </a:r>
            <a:r>
              <a:rPr lang="pt-BR" dirty="0"/>
              <a:t> é criado. Assim, um total de 128 valores bin estão disponíveis. É representado como um vetor para formar o descritor de </a:t>
            </a:r>
            <a:r>
              <a:rPr lang="pt-BR" dirty="0" err="1"/>
              <a:t>ponto-chave</a:t>
            </a:r>
            <a:r>
              <a:rPr lang="pt-BR" dirty="0"/>
              <a:t>. Além disso, várias medidas são tomadas para obter robustez contra mudanças de iluminação, rotação etc.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51E5CB-59AF-86C9-56F1-422B0379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54" y="1845734"/>
            <a:ext cx="453453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3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88A78D-2037-D721-7DE3-CAE5BE83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C4043"/>
                </a:solidFill>
                <a:latin typeface="Roboto" panose="02000000000000000000" pitchFamily="2" charset="0"/>
              </a:rPr>
              <a:t>D</a:t>
            </a:r>
            <a:r>
              <a:rPr lang="pt-B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escritores de pontos de interesse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A265174-3182-8386-932D-6E9F563EC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515792" cy="402336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abordagem usada pelo SIFT para calcular descritores é baseada em resultados sugerindo que gradientes de imagem locais parecem desempenhar uma função semelhante ao que a visão humana faz para combinar e reconhecer.</a:t>
            </a:r>
          </a:p>
          <a:p>
            <a:r>
              <a:rPr lang="pt-BR" dirty="0"/>
              <a:t>O descritor de </a:t>
            </a:r>
            <a:r>
              <a:rPr lang="pt-BR" dirty="0" err="1"/>
              <a:t>keypoint</a:t>
            </a:r>
            <a:r>
              <a:rPr lang="pt-BR" dirty="0"/>
              <a:t> é criado. Uma vizinhança de 16x16 ao redor do </a:t>
            </a:r>
            <a:r>
              <a:rPr lang="pt-BR" dirty="0" err="1"/>
              <a:t>keypoint</a:t>
            </a:r>
            <a:r>
              <a:rPr lang="pt-BR" dirty="0"/>
              <a:t> é tomada. É dividido em 16 sub-blocos de tamanho 4x4. Para cada sub-bloco, um histograma de orientação de 8 </a:t>
            </a:r>
            <a:r>
              <a:rPr lang="pt-BR" dirty="0" err="1"/>
              <a:t>bins</a:t>
            </a:r>
            <a:r>
              <a:rPr lang="pt-BR" dirty="0"/>
              <a:t> é criado. Assim, um total de 128 valores bin estão disponíveis. É representado como um vetor para formar o descritor de </a:t>
            </a:r>
            <a:r>
              <a:rPr lang="pt-BR" dirty="0" err="1"/>
              <a:t>ponto-chave</a:t>
            </a:r>
            <a:r>
              <a:rPr lang="pt-BR" dirty="0"/>
              <a:t>. Além disso, várias medidas são tomadas para obter robustez contra mudanças de iluminação, rotação etc.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51E5CB-59AF-86C9-56F1-422B0379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54" y="1845734"/>
            <a:ext cx="453453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2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Espaço Reservado para Conteúdo 11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6C9425DF-037B-1139-3FB0-A47527DB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06663"/>
            <a:ext cx="4001315" cy="378124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75076D9D-ABAF-D451-B147-DCE57E77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pt-BR" dirty="0"/>
              <a:t>A sequência escala-espaço é calculada aplicando um kernel gaussiano com σ crescente que resulta em regiões cada vez mais borradas e regiões menores desaparecendo progressivamente de vista.</a:t>
            </a:r>
          </a:p>
          <a:p>
            <a:r>
              <a:rPr lang="pt-BR" dirty="0"/>
              <a:t>A cada passo na sequência, a imagem com suavização gaussiana é </a:t>
            </a:r>
            <a:r>
              <a:rPr lang="pt-BR" dirty="0" err="1"/>
              <a:t>convoluída</a:t>
            </a:r>
            <a:r>
              <a:rPr lang="pt-BR" dirty="0"/>
              <a:t> com o kernel laplaciano resultando em fortes respostas negativas para os </a:t>
            </a:r>
            <a:r>
              <a:rPr lang="pt-BR" dirty="0" err="1"/>
              <a:t>blobs</a:t>
            </a:r>
            <a:r>
              <a:rPr lang="pt-BR" dirty="0"/>
              <a:t> brilhantes.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02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C642902F-4656-4563-AB0B-2EB57ACCD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2793D4A6-D9A6-4743-902C-5C956F8CA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2806700" cy="27649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7A130D5-3457-888D-9725-BE8D90FC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" y="521094"/>
            <a:ext cx="2464802" cy="2378534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82D6E6E8-60D6-43DF-AB32-F009976E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300" y="321733"/>
            <a:ext cx="2806699" cy="276499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B33C4B-D20D-9C90-13FA-5875B4CBF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62" y="535458"/>
            <a:ext cx="2470771" cy="2347232"/>
          </a:xfrm>
          <a:prstGeom prst="rect">
            <a:avLst/>
          </a:prstGeom>
        </p:spPr>
      </p:pic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id="{FDF97CA6-0525-4AD4-8E21-2C9A75DB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63893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24306B-0379-4C6F-80A1-5A7D01A13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47592"/>
            <a:ext cx="2806700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627FA9-6ACB-E0AC-2378-F54730B04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91" r="-1737"/>
          <a:stretch/>
        </p:blipFill>
        <p:spPr>
          <a:xfrm>
            <a:off x="500280" y="3464830"/>
            <a:ext cx="2463801" cy="23359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F8BC0B-2185-4E1F-B3E4-6C4034B46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494" y="3247592"/>
            <a:ext cx="2792505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F42E14-6BE2-8644-D9ED-C534725C86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429"/>
          <a:stretch/>
        </p:blipFill>
        <p:spPr>
          <a:xfrm>
            <a:off x="3516206" y="3437262"/>
            <a:ext cx="2367082" cy="236347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D6DDF-2C71-8275-18C7-92494EAD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256" y="2198914"/>
            <a:ext cx="4821283" cy="3670180"/>
          </a:xfrm>
        </p:spPr>
        <p:txBody>
          <a:bodyPr>
            <a:normAutofit/>
          </a:bodyPr>
          <a:lstStyle/>
          <a:p>
            <a:r>
              <a:rPr lang="pt-BR" sz="2400" dirty="0"/>
              <a:t>Laplaciano do Gaussiano em quatro pontos diferentes na sequência do espaço de escala.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04E438-647D-40F8-9613-FA00FF3E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E16D88-B2D1-4B7E-92B3-B0AD4F5B5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65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E6ED0E-EEE9-2F62-3F9D-51898C6E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136031"/>
            <a:ext cx="5451627" cy="4265897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A5E2C-4D21-60C4-D56E-B77CCBB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Magnitude da resposta Laplaciana do Gaussiano em função da escala, tomada nos pontos correspondentes ao centro de cada quadrado na imagem de entrada.</a:t>
            </a:r>
          </a:p>
          <a:p>
            <a:r>
              <a:rPr lang="pt-BR" dirty="0"/>
              <a:t>Cada curva tem um pico bem definido, e a escala associada ao pico é proporcional ao tamanho da região.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499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A5E2C-4D21-60C4-D56E-B77CCBB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t-BR" dirty="0"/>
              <a:t>Considerando uma imagem tridimensional como um volume, então um ponto de recurso escala-espaço é qualquer pixel que seja um máximo 3D. Isto é, um elemento que é maior que seus 26 vizinhos em todas as três dimensões – seus vizinhos espaciais na escala atual e na escala acima e abaixo.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A0991F-6E12-AB31-EE37-DF5BC9076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81" y="1005919"/>
            <a:ext cx="4820323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9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A5E2C-4D21-60C4-D56E-B77CCBB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pt-BR" dirty="0"/>
              <a:t>Esses pontos são detectados por uma função. Cada objeto retornado tem propriedades para a coordenada do recurso, força e escala. Quatro têm força significativa e correspondem aos quatro objetos brancos.</a:t>
            </a:r>
          </a:p>
          <a:p>
            <a:r>
              <a:rPr lang="pt-BR" dirty="0"/>
              <a:t>Podemos sobrepor os recursos detectados na imagem original.</a:t>
            </a:r>
          </a:p>
          <a:p>
            <a:r>
              <a:rPr lang="pt-BR" dirty="0"/>
              <a:t>Vemos que as feições identificadas estão localizadas no centro de cada objeto e que a escala da feição está relacionada ao tamanho do objeto.</a:t>
            </a:r>
          </a:p>
          <a:p>
            <a:r>
              <a:rPr lang="pt-BR" dirty="0"/>
              <a:t>A região dentro do círculo é conhecida como a região de suporte do recurso.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A0991F-6E12-AB31-EE37-DF5BC907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" r="10614" b="-3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10DB54-CAE8-E5AF-5483-38F25948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0" y="2518663"/>
            <a:ext cx="10935599" cy="3882137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75D883-8EFC-FAB7-FA8F-981A0427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190" y="697633"/>
            <a:ext cx="8413103" cy="3304901"/>
          </a:xfrm>
        </p:spPr>
        <p:txBody>
          <a:bodyPr>
            <a:normAutofit/>
          </a:bodyPr>
          <a:lstStyle/>
          <a:p>
            <a:r>
              <a:rPr lang="pt-BR" dirty="0"/>
              <a:t>Para uma imagem real calculamos o espaço de escala em oito grandes passos com σ = 8 .</a:t>
            </a:r>
          </a:p>
          <a:p>
            <a:r>
              <a:rPr lang="pt-BR" dirty="0"/>
              <a:t>Da esquerda para a direita, vemos os oito níveis de escala. O gaussiano sequência de imagens torna-se cada vez mais desfocada.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83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10DB54-CAE8-E5AF-5483-38F25948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70794"/>
            <a:ext cx="6909801" cy="2452979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75D883-8EFC-FAB7-FA8F-981A04279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sequência Laplaciana de Gaussiana os olhos escuros são bolhas fortemente positivas (azuis) em escala baixa e o chapéu de cor clara torna-se uma bolha fortemente negativa (vermelha) em alta escala.</a:t>
            </a:r>
          </a:p>
          <a:p>
            <a:r>
              <a:rPr lang="pt-BR" dirty="0"/>
              <a:t>A convolução da imagem original com um kernel gaussiano de σ crescente resulta no tamanho do kernel e, portanto, na quantidade de computação, crescendo a cada passo da escala.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33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75D883-8EFC-FAB7-FA8F-981A0427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Gaussiano </a:t>
            </a:r>
            <a:r>
              <a:rPr lang="pt-BR" dirty="0" err="1"/>
              <a:t>convoluído</a:t>
            </a:r>
            <a:r>
              <a:rPr lang="pt-BR" dirty="0"/>
              <a:t> com um Gaussiano é outro Gaussiano mais amplo. Em vez de envolver a imagem original com Gaussianos cada vez mais amplos, podemos aplicar repetidamente o mesmo Gaussiano ao resultado anterior. </a:t>
            </a:r>
          </a:p>
          <a:p>
            <a:r>
              <a:rPr lang="pt-BR" dirty="0"/>
              <a:t>O kernel </a:t>
            </a:r>
            <a:r>
              <a:rPr lang="pt-BR" dirty="0" err="1"/>
              <a:t>LoG</a:t>
            </a:r>
            <a:r>
              <a:rPr lang="pt-BR" dirty="0"/>
              <a:t> é aproximado pela diferença de dois gaussianos. Usando as propriedades da convolução podemos escrever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A13C55-AE29-7C76-206B-B9CB5CCF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48" y="3466834"/>
            <a:ext cx="4934639" cy="78115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3DBB4E-E201-A02D-A84D-A02E6FE9ACBA}"/>
              </a:ext>
            </a:extLst>
          </p:cNvPr>
          <p:cNvSpPr txBox="1"/>
          <p:nvPr/>
        </p:nvSpPr>
        <p:spPr>
          <a:xfrm>
            <a:off x="1097280" y="4529038"/>
            <a:ext cx="6094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onde</a:t>
            </a:r>
            <a:r>
              <a:rPr lang="pt-BR" dirty="0"/>
              <a:t> σ1&gt; σ2. </a:t>
            </a:r>
          </a:p>
        </p:txBody>
      </p:sp>
    </p:spTree>
    <p:extLst>
      <p:ext uri="{BB962C8B-B14F-4D97-AF65-F5344CB8AC3E}">
        <p14:creationId xmlns:p14="http://schemas.microsoft.com/office/powerpoint/2010/main" val="3204673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B1F5ADFAF9046A7B51F36771A21C6" ma:contentTypeVersion="7" ma:contentTypeDescription="Create a new document." ma:contentTypeScope="" ma:versionID="0ce806786c2faa3e51698d47d7f1c7d1">
  <xsd:schema xmlns:xsd="http://www.w3.org/2001/XMLSchema" xmlns:xs="http://www.w3.org/2001/XMLSchema" xmlns:p="http://schemas.microsoft.com/office/2006/metadata/properties" xmlns:ns3="bae7faf8-977f-4638-970e-95a018b474ec" targetNamespace="http://schemas.microsoft.com/office/2006/metadata/properties" ma:root="true" ma:fieldsID="65fbec700251441f77f54e2b80b6bb05" ns3:_="">
    <xsd:import namespace="bae7faf8-977f-4638-970e-95a018b474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7faf8-977f-4638-970e-95a018b474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963B7-BD9A-42D5-A85F-A2C88812C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e7faf8-977f-4638-970e-95a018b47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4F074D-E29D-4C22-B89C-F63949FBD5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4F76BA-0A4D-4095-8C4D-026A381F139D}">
  <ds:schemaRefs>
    <ds:schemaRef ds:uri="bae7faf8-977f-4638-970e-95a018b474ec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805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Roboto</vt:lpstr>
      <vt:lpstr>Retrospectiva</vt:lpstr>
      <vt:lpstr>Detetores Invariantes à Escala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Descritores de pontos de interesse</vt:lpstr>
      <vt:lpstr>Descritores de pontos de interesse</vt:lpstr>
      <vt:lpstr>Descritores de pontos de interesse</vt:lpstr>
      <vt:lpstr>Descritores de pontos de interesse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Detetores Invariantes à Escala</dc:title>
  <dc:creator>MEG  BATISTA ALVES</dc:creator>
  <cp:lastModifiedBy>MEG  BATISTA ALVES</cp:lastModifiedBy>
  <cp:revision>4</cp:revision>
  <dcterms:created xsi:type="dcterms:W3CDTF">2023-02-11T05:16:19Z</dcterms:created>
  <dcterms:modified xsi:type="dcterms:W3CDTF">2023-02-11T09:51:29Z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0x010100A33B1F5ADFAF9046A7B51F36771A21C6</vt:lpwstr>
  </property>
</Properties>
</file>