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68" r:id="rId4"/>
    <p:sldId id="269" r:id="rId5"/>
    <p:sldId id="271" r:id="rId6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13/11/2022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13/11/2022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Limiarização</a:t>
            </a:r>
            <a:r>
              <a:rPr lang="pt-BR" dirty="0"/>
              <a:t> variável por meio de particionamento da imagem.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da Imagem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32474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Imagem ruidosa e sombreada</a:t>
            </a:r>
          </a:p>
          <a:p>
            <a:pPr rtl="0"/>
            <a:r>
              <a:rPr lang="pt-BR" dirty="0"/>
              <a:t>Não pode ser segmentada com um limiar global</a:t>
            </a:r>
          </a:p>
          <a:p>
            <a:pPr rtl="0"/>
            <a:r>
              <a:rPr lang="pt-BR" dirty="0"/>
              <a:t>Precisa ser dividida em </a:t>
            </a:r>
            <a:r>
              <a:rPr lang="pt-BR" dirty="0" err="1"/>
              <a:t>subregiões</a:t>
            </a:r>
            <a:endParaRPr lang="pt-BR" dirty="0"/>
          </a:p>
        </p:txBody>
      </p:sp>
      <p:pic>
        <p:nvPicPr>
          <p:cNvPr id="2" name="Imagem 1" descr="Imagem em preto e branco&#10;&#10;Descrição gerada automaticamente">
            <a:extLst>
              <a:ext uri="{FF2B5EF4-FFF2-40B4-BE49-F238E27FC236}">
                <a16:creationId xmlns:a16="http://schemas.microsoft.com/office/drawing/2014/main" id="{F5633030-3F13-C10E-3C6D-047C62EED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3362396"/>
            <a:ext cx="3601507" cy="28803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C77634-C297-5ABE-1130-C95606CCE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3102106"/>
            <a:ext cx="371526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Dividindo a Imagem em seis </a:t>
            </a:r>
            <a:r>
              <a:rPr lang="pt-BR" dirty="0" err="1"/>
              <a:t>subretângulos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BDB6EE2-FB97-5CED-C5C9-A3D076F1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328" y="2420888"/>
            <a:ext cx="4510108" cy="3647519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C611F5-A18B-4E0E-B279-29768E43B5C7}"/>
              </a:ext>
            </a:extLst>
          </p:cNvPr>
          <p:cNvSpPr txBox="1"/>
          <p:nvPr/>
        </p:nvSpPr>
        <p:spPr>
          <a:xfrm>
            <a:off x="1754951" y="223622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(0,0)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4C95A6-7381-8086-A6C6-D0A576222FD4}"/>
              </a:ext>
            </a:extLst>
          </p:cNvPr>
          <p:cNvSpPr txBox="1"/>
          <p:nvPr/>
        </p:nvSpPr>
        <p:spPr>
          <a:xfrm>
            <a:off x="6762622" y="2163322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(w,0)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351E1E-B17E-F572-13E5-AFC2563BC8A4}"/>
              </a:ext>
            </a:extLst>
          </p:cNvPr>
          <p:cNvSpPr txBox="1"/>
          <p:nvPr/>
        </p:nvSpPr>
        <p:spPr>
          <a:xfrm>
            <a:off x="6790178" y="5883741"/>
            <a:ext cx="50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w,h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065D16-20B8-6FC1-4EB3-3D85024F224D}"/>
              </a:ext>
            </a:extLst>
          </p:cNvPr>
          <p:cNvSpPr txBox="1"/>
          <p:nvPr/>
        </p:nvSpPr>
        <p:spPr>
          <a:xfrm>
            <a:off x="1776283" y="58837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(0,h)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7ACE86-BB3B-3FDA-08FA-DBAD9B95646E}"/>
              </a:ext>
            </a:extLst>
          </p:cNvPr>
          <p:cNvSpPr txBox="1"/>
          <p:nvPr/>
        </p:nvSpPr>
        <p:spPr>
          <a:xfrm>
            <a:off x="2946198" y="3244334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B608E0-01C1-0745-10E0-05D91470A6B6}"/>
              </a:ext>
            </a:extLst>
          </p:cNvPr>
          <p:cNvSpPr txBox="1"/>
          <p:nvPr/>
        </p:nvSpPr>
        <p:spPr>
          <a:xfrm>
            <a:off x="4400243" y="3244334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13067E-83C9-F458-7C95-E51F8444AAD8}"/>
              </a:ext>
            </a:extLst>
          </p:cNvPr>
          <p:cNvSpPr txBox="1"/>
          <p:nvPr/>
        </p:nvSpPr>
        <p:spPr>
          <a:xfrm>
            <a:off x="5855124" y="3244334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4AF387-672B-4BD3-5D52-1EE949EB6232}"/>
              </a:ext>
            </a:extLst>
          </p:cNvPr>
          <p:cNvSpPr txBox="1"/>
          <p:nvPr/>
        </p:nvSpPr>
        <p:spPr>
          <a:xfrm>
            <a:off x="4400243" y="4941168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82B2B1-DB49-D2D0-6D37-7AC6D917B439}"/>
              </a:ext>
            </a:extLst>
          </p:cNvPr>
          <p:cNvSpPr txBox="1"/>
          <p:nvPr/>
        </p:nvSpPr>
        <p:spPr>
          <a:xfrm>
            <a:off x="5855124" y="4941168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22A2E2-524A-35E0-F248-D8FA2682540A}"/>
              </a:ext>
            </a:extLst>
          </p:cNvPr>
          <p:cNvSpPr txBox="1"/>
          <p:nvPr/>
        </p:nvSpPr>
        <p:spPr>
          <a:xfrm>
            <a:off x="2945362" y="4941168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8EB5B2-6A4D-3191-D282-55CE50908FBA}"/>
              </a:ext>
            </a:extLst>
          </p:cNvPr>
          <p:cNvSpPr txBox="1"/>
          <p:nvPr/>
        </p:nvSpPr>
        <p:spPr>
          <a:xfrm>
            <a:off x="1485646" y="40599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(0,325)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B536E2-BE17-2E77-A0DE-8A8CC976BD8F}"/>
              </a:ext>
            </a:extLst>
          </p:cNvPr>
          <p:cNvSpPr txBox="1"/>
          <p:nvPr/>
        </p:nvSpPr>
        <p:spPr>
          <a:xfrm>
            <a:off x="3373684" y="2125143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(271,0)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A113B3-77ED-1800-F7AB-102AED49FDEB}"/>
              </a:ext>
            </a:extLst>
          </p:cNvPr>
          <p:cNvSpPr txBox="1"/>
          <p:nvPr/>
        </p:nvSpPr>
        <p:spPr>
          <a:xfrm>
            <a:off x="4971206" y="2135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(543,0)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511FE1E-2E1B-1537-1C1A-3B3C75A3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159" y="2984507"/>
            <a:ext cx="3205518" cy="252028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BBA9130-EFB4-2B8F-0759-55C16850B6C1}"/>
              </a:ext>
            </a:extLst>
          </p:cNvPr>
          <p:cNvSpPr txBox="1"/>
          <p:nvPr/>
        </p:nvSpPr>
        <p:spPr>
          <a:xfrm>
            <a:off x="8451400" y="2130877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Tam</a:t>
            </a:r>
            <a:r>
              <a:rPr lang="pt-BR" dirty="0"/>
              <a:t> = 651x814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Histogramas individuais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Vemos que cada região possui dois picos bem divididos</a:t>
            </a:r>
          </a:p>
          <a:p>
            <a:pPr rtl="0"/>
            <a:r>
              <a:rPr lang="pt-BR" dirty="0"/>
              <a:t>Os vales profundos entre os picos, levam a uma </a:t>
            </a:r>
            <a:r>
              <a:rPr lang="pt-BR" dirty="0" err="1"/>
              <a:t>limiarização</a:t>
            </a:r>
            <a:r>
              <a:rPr lang="pt-BR" dirty="0"/>
              <a:t> global eficaz.</a:t>
            </a:r>
          </a:p>
          <a:p>
            <a:pPr rtl="0"/>
            <a:r>
              <a:rPr lang="pt-BR" dirty="0"/>
              <a:t>Aplica-se o método de </a:t>
            </a:r>
            <a:r>
              <a:rPr lang="pt-BR" dirty="0" err="1"/>
              <a:t>Otsu</a:t>
            </a:r>
            <a:r>
              <a:rPr lang="pt-BR" dirty="0"/>
              <a:t> para cada região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57FA482-291B-044D-7668-AEB4F94A9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1651" y="2128243"/>
            <a:ext cx="4814586" cy="3515914"/>
          </a:xfrm>
          <a:noFill/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Resultado Final</a:t>
            </a:r>
          </a:p>
        </p:txBody>
      </p:sp>
      <p:pic>
        <p:nvPicPr>
          <p:cNvPr id="8" name="Espaço Reservado para Conteúdo 7" descr="Forma, Polígono&#10;&#10;Descrição gerada automaticamente">
            <a:extLst>
              <a:ext uri="{FF2B5EF4-FFF2-40B4-BE49-F238E27FC236}">
                <a16:creationId xmlns:a16="http://schemas.microsoft.com/office/drawing/2014/main" id="{B2EDBA19-4CAF-3272-6FF8-673F9118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811" y="1600200"/>
            <a:ext cx="7404050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36</TotalTime>
  <Words>111</Words>
  <Application>Microsoft Office PowerPoint</Application>
  <PresentationFormat>Personalizar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Euphemia</vt:lpstr>
      <vt:lpstr>Matemática 16:9</vt:lpstr>
      <vt:lpstr>Questão 1</vt:lpstr>
      <vt:lpstr>Análise da Imagem</vt:lpstr>
      <vt:lpstr>Dividindo a Imagem em seis subretângulos</vt:lpstr>
      <vt:lpstr>Histogramas individuais</vt:lpstr>
      <vt:lpstr>Resultado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Questão 1</dc:title>
  <dc:creator>MEG  BATISTA ALVES</dc:creator>
  <cp:lastModifiedBy>MEG  BATISTA ALVES</cp:lastModifiedBy>
  <cp:revision>1</cp:revision>
  <dcterms:created xsi:type="dcterms:W3CDTF">2022-11-14T01:00:51Z</dcterms:created>
  <dcterms:modified xsi:type="dcterms:W3CDTF">2022-11-14T01:36:54Z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