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304" r:id="rId7"/>
    <p:sldId id="261" r:id="rId8"/>
    <p:sldId id="279" r:id="rId9"/>
    <p:sldId id="292" r:id="rId10"/>
    <p:sldId id="295" r:id="rId11"/>
    <p:sldId id="294" r:id="rId12"/>
    <p:sldId id="307" r:id="rId13"/>
    <p:sldId id="306" r:id="rId14"/>
    <p:sldId id="262" r:id="rId15"/>
    <p:sldId id="293" r:id="rId16"/>
    <p:sldId id="305" r:id="rId17"/>
    <p:sldId id="308" r:id="rId18"/>
    <p:sldId id="309" r:id="rId19"/>
    <p:sldId id="310" r:id="rId20"/>
    <p:sldId id="31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B12D5B-9CDD-4978-8C1A-5737B4607FB3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C3436B-1C9A-47A9-BB2C-A0048EB5B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97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C662F-769D-45A4-BB62-5CA72A071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26FA50-DCDC-4B80-AD9E-8B720144E7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F75C6-4E0F-4E34-A41C-2164A2CA6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4EA49-AC5C-46A0-BF55-230E8289140E}" type="datetime1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44290-49DB-4B93-851D-EFE0EDC91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6D810-F7F3-46C4-B31F-09BA174D0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BFC8-3D2D-45B0-9BD9-C5E1BF6B6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82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B239D-8BC6-408B-97A5-F09105F64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1E14C7-BF3F-4C52-8DAC-47AB4B80E9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B391F-BE21-4151-894E-0FE199FF6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1129A-68CF-4330-A67A-FC3D5A2B4632}" type="datetime1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6AE32-CB63-4C39-AE66-0F3B4B161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8D568-5BA5-4BD2-AF35-DF742E190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BFC8-3D2D-45B0-9BD9-C5E1BF6B6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4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E8A85E-BB3A-4667-A3D0-074E87EFC5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5A5197-16F3-41F3-B62B-9363466AD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6497A-8572-4B8F-ACBB-B12041251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FD7E-FC51-4167-9FCF-7628614BDEF7}" type="datetime1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38CAA-61DE-402C-B532-FD20CFB03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ADD6C-5533-4EEB-9ED6-4D704011F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BFC8-3D2D-45B0-9BD9-C5E1BF6B6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61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26859-BE67-40AB-9BFC-3856C3BD1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50EF0-380E-4E8D-840B-D028978BC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9EF85-3C6B-4D30-8BA4-6C7E4214E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00B1E-3053-4305-B274-6A4258BF2AA5}" type="datetime1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C3F38-CE24-4D17-B7C1-A6B33760E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0DF5-6D21-47D6-9988-B6A09C311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BFC8-3D2D-45B0-9BD9-C5E1BF6B6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25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21213-FED5-447D-8300-9F4708EF2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27BD9-F3BB-4775-92B8-CF694F611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61284-ED52-4603-BDC8-3782D181C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DF193-0945-4A44-90F6-43EE32F6A899}" type="datetime1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59758-87C4-48D9-A28B-028448BBF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C7FAB-0C83-442A-98CE-B43206A8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BFC8-3D2D-45B0-9BD9-C5E1BF6B6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87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38F08-4F09-4060-83D4-20B652E62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43576-929D-4F1E-ACDB-CE7EB0945D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F6A00D-DA3D-4DBE-878F-4703F2DBD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91AC2-8B57-439E-B03F-4249B6DBE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20CC8-A90C-4031-AB66-9979E59327ED}" type="datetime1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0A1F3-F597-4D0E-A8B0-875B98E75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D52988-C1EB-4AC6-8BFF-BD6BA2A8B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BFC8-3D2D-45B0-9BD9-C5E1BF6B6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08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9BA1C-C586-4D14-9F26-030BD0F4A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DC9BA-F523-407F-9BD3-E8CD628C1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FEF055-4E36-47F5-AFBF-5561CE4CD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CB72B3-D28B-4C6B-A32A-31FF3CD2A3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FC8412-35E6-4A24-A911-6B2CBCF484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A4C371-0A7F-4A17-B338-517337C76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63C1-E1CF-49D2-A5C6-B44BCF05DAAF}" type="datetime1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A8DC16-CD65-4B21-8141-0F7791938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13E453-DE9D-4E00-9590-A08DA6A36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BFC8-3D2D-45B0-9BD9-C5E1BF6B6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14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0622F-10DF-437B-8AE9-4D6CB6937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BD2F34-2CA0-4C43-8029-12210C74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37FC1-7EAA-4E86-AA13-CAF0B49A8AD9}" type="datetime1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3BAC9-661B-4533-AAF5-72C5B4862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CD3305-D63F-4A5F-9C76-A46251780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BFC8-3D2D-45B0-9BD9-C5E1BF6B6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6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E91FC4-0223-41C8-8996-8A1CDAAAE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05BD-9045-415B-9204-7D23C0C61DC4}" type="datetime1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23D8D-D54A-4A70-AE4C-B78729735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8B2A92-B0A6-440D-9013-013A6FE03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BFC8-3D2D-45B0-9BD9-C5E1BF6B6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1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E1645-7F9B-4FC5-A2A9-47687E77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78F12-2C5A-4072-8FB7-CF038F2CC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C00776-9F39-431F-B20F-2FF40751C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0202F-4E94-4DF7-AED7-3D378438C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9AEAB-6D0D-4636-9AF0-75359883487F}" type="datetime1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C1196-2E8B-43C4-9366-28FBF064A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F422BB-C9B6-4046-ABC8-2E7C2BE06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BFC8-3D2D-45B0-9BD9-C5E1BF6B6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2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ABCC2-B349-45BA-818E-338A72D0B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CF81DB-D5AD-41EC-9199-7672628EA0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BBBEB-63E4-4647-B4F2-541D9596B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885B91-9E31-4160-88FE-E5296964D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EC542-5592-4ED1-8EDE-8A93D3B93721}" type="datetime1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CBD0B-C519-498C-8D92-CC8D013D8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58756-62B7-4AFB-A50A-E3BFF3245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BFC8-3D2D-45B0-9BD9-C5E1BF6B6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84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3BDB18-A857-4C75-A3A1-C5085C9EF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68E3D-0A20-4F39-B415-0A9FC33DB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B1500-D0C4-4C3C-9283-7FBF9689B4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AD213-A616-46D4-BD7A-3C8AEA4551CF}" type="datetime1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E1DDB-EB4E-4B24-9338-16DDF00A0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9060A-BD33-41EB-81A5-E7581860E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4BFC8-3D2D-45B0-9BD9-C5E1BF6B6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22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7105/spr45-4.434-457" TargetMode="External"/><Relationship Id="rId2" Type="http://schemas.openxmlformats.org/officeDocument/2006/relationships/hyperlink" Target="http://www.journals.uchicago.edu/t-and-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cholar.google.com/scholar_lookup?title=Conceptualizing%20high%20school%20students%E2%80%99%20mental%20health%20through%20a%20dual%20factor%20model&amp;author=SM.%20Suldo&amp;author=A.%20Thalji-Raitano&amp;author=SM.%20Kiefer&amp;author=JM.%20Ferron&amp;journal=School%20Psychology%20Review&amp;volume=45&amp;issue=4&amp;pages=434-457&amp;publication_year=2016&amp;doi=10.17105%2Fspr45-4.434-457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5C718-36A6-45F3-9D76-8BFC1D30C5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8470" y="567980"/>
            <a:ext cx="9329530" cy="2252870"/>
          </a:xfrm>
        </p:spPr>
        <p:txBody>
          <a:bodyPr>
            <a:normAutofit fontScale="90000"/>
          </a:bodyPr>
          <a:lstStyle/>
          <a:p>
            <a:r>
              <a:rPr lang="en-US" dirty="0"/>
              <a:t>Why so Many Items? Complex Constructs and Item Selection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CD9B08-DC99-4066-A45C-B06EB709A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1236" y="3074505"/>
            <a:ext cx="9488556" cy="2252870"/>
          </a:xfrm>
        </p:spPr>
        <p:txBody>
          <a:bodyPr>
            <a:noAutofit/>
          </a:bodyPr>
          <a:lstStyle/>
          <a:p>
            <a:r>
              <a:rPr lang="en-US" dirty="0"/>
              <a:t>An example with a Subjective Well-Being Survey</a:t>
            </a:r>
          </a:p>
          <a:p>
            <a:endParaRPr lang="en-US" dirty="0"/>
          </a:p>
          <a:p>
            <a:r>
              <a:rPr lang="en-US" dirty="0"/>
              <a:t>Daniel Katz</a:t>
            </a:r>
          </a:p>
          <a:p>
            <a:r>
              <a:rPr lang="en-US" dirty="0"/>
              <a:t>w/</a:t>
            </a:r>
          </a:p>
          <a:p>
            <a:r>
              <a:rPr lang="en-US" dirty="0"/>
              <a:t>Dr. Karen </a:t>
            </a:r>
            <a:r>
              <a:rPr lang="en-US" dirty="0" err="1"/>
              <a:t>Nylund</a:t>
            </a:r>
            <a:r>
              <a:rPr lang="en-US" dirty="0"/>
              <a:t>-Gibson and Dr. Michael Furlong</a:t>
            </a:r>
          </a:p>
        </p:txBody>
      </p:sp>
      <p:pic>
        <p:nvPicPr>
          <p:cNvPr id="5" name="Picture 4" descr="A close up of a screen&#10;&#10;Description automatically generated">
            <a:extLst>
              <a:ext uri="{FF2B5EF4-FFF2-40B4-BE49-F238E27FC236}">
                <a16:creationId xmlns:a16="http://schemas.microsoft.com/office/drawing/2014/main" id="{05198A2E-4F1F-4606-BAEB-2F2DF2ADB2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301" y="5983452"/>
            <a:ext cx="6384470" cy="47865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2DBDB-F599-4CB9-9495-0653D91DF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BFC8-3D2D-45B0-9BD9-C5E1BF6B63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024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A17D9-A5EA-43B7-9B0E-DAFEDB49E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Note: Matter of Rhetoric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66F9E-ABB9-404B-9D44-AF1EA299D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/>
              <a:t>Since item selection was not based on anything but factor analysis, would not expect a non-ordered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83FA39-545A-4463-B8F8-18EA73591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BFC8-3D2D-45B0-9BD9-C5E1BF6B63C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2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creen&#10;&#10;Description automatically generated">
            <a:extLst>
              <a:ext uri="{FF2B5EF4-FFF2-40B4-BE49-F238E27FC236}">
                <a16:creationId xmlns:a16="http://schemas.microsoft.com/office/drawing/2014/main" id="{E0CE6DDA-2B97-4DA0-B5F3-421CA3E94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849" y="319576"/>
            <a:ext cx="3005403" cy="2253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C56A261-61EF-4DD9-B51F-EBADC718E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88" y="1298712"/>
            <a:ext cx="10490632" cy="4798219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BF43ED6-A6CF-4FC4-A396-F2971FC6A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BFC8-3D2D-45B0-9BD9-C5E1BF6B63C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442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D7B825-2245-4D2D-AB83-2D10F8DA39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192" y="129140"/>
            <a:ext cx="8531351" cy="617400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8B969A-2A82-44EE-ACD9-6B2E25683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BFC8-3D2D-45B0-9BD9-C5E1BF6B63C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60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23FCCA-D10C-45AF-BCB3-507B4EEF3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BFC8-3D2D-45B0-9BD9-C5E1BF6B63C7}" type="slidenum">
              <a:rPr lang="en-US" smtClean="0"/>
              <a:t>13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DB9546-FE65-410D-8F95-B8A66A9CBD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679" y="1146696"/>
            <a:ext cx="6271774" cy="4236002"/>
          </a:xfrm>
          <a:prstGeom prst="rect">
            <a:avLst/>
          </a:prstGeom>
        </p:spPr>
      </p:pic>
      <p:sp>
        <p:nvSpPr>
          <p:cNvPr id="7" name="Arrow: Up 6">
            <a:extLst>
              <a:ext uri="{FF2B5EF4-FFF2-40B4-BE49-F238E27FC236}">
                <a16:creationId xmlns:a16="http://schemas.microsoft.com/office/drawing/2014/main" id="{866DBCAA-4B39-49F0-9736-8B108C3331E9}"/>
              </a:ext>
            </a:extLst>
          </p:cNvPr>
          <p:cNvSpPr/>
          <p:nvPr/>
        </p:nvSpPr>
        <p:spPr>
          <a:xfrm>
            <a:off x="6539948" y="2423419"/>
            <a:ext cx="516835" cy="235888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216E4D-C51F-4C35-9A74-E8221B0DBCA2}"/>
              </a:ext>
            </a:extLst>
          </p:cNvPr>
          <p:cNvSpPr txBox="1"/>
          <p:nvPr/>
        </p:nvSpPr>
        <p:spPr>
          <a:xfrm>
            <a:off x="7248939" y="1598080"/>
            <a:ext cx="3511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Item Score for Each Class: Average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CB1640-4618-424E-8649-8F911A0F4DA8}"/>
              </a:ext>
            </a:extLst>
          </p:cNvPr>
          <p:cNvSpPr txBox="1"/>
          <p:nvPr/>
        </p:nvSpPr>
        <p:spPr>
          <a:xfrm>
            <a:off x="7553738" y="2423420"/>
            <a:ext cx="38961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Well-Being Class: 90.4</a:t>
            </a:r>
          </a:p>
          <a:p>
            <a:endParaRPr lang="en-US" dirty="0"/>
          </a:p>
          <a:p>
            <a:r>
              <a:rPr lang="en-US" dirty="0"/>
              <a:t>Next Highest Class: 81.1</a:t>
            </a:r>
          </a:p>
          <a:p>
            <a:endParaRPr lang="en-US" dirty="0"/>
          </a:p>
          <a:p>
            <a:r>
              <a:rPr lang="en-US" dirty="0"/>
              <a:t>Moderate Well-Being Class: 58. 9</a:t>
            </a:r>
          </a:p>
          <a:p>
            <a:endParaRPr lang="en-US" dirty="0"/>
          </a:p>
          <a:p>
            <a:r>
              <a:rPr lang="en-US" dirty="0"/>
              <a:t>Low Well-Being: 55.9</a:t>
            </a:r>
          </a:p>
          <a:p>
            <a:endParaRPr lang="en-US" dirty="0"/>
          </a:p>
          <a:p>
            <a:r>
              <a:rPr lang="en-US" dirty="0"/>
              <a:t>Overall: 79.9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856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DED86-741C-4550-BDCC-CCC8DCE0D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Distal Outcomes (with LCA)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75A36F-084B-4EA2-87BA-D143F39858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459" y="2345634"/>
            <a:ext cx="11068988" cy="2504661"/>
          </a:xfrm>
          <a:prstGeom prst="rect">
            <a:avLst/>
          </a:prstGeom>
        </p:spPr>
      </p:pic>
      <p:pic>
        <p:nvPicPr>
          <p:cNvPr id="5" name="Picture 4" descr="A close up of a screen&#10;&#10;Description automatically generated">
            <a:extLst>
              <a:ext uri="{FF2B5EF4-FFF2-40B4-BE49-F238E27FC236}">
                <a16:creationId xmlns:a16="http://schemas.microsoft.com/office/drawing/2014/main" id="{3C8852CE-183E-477B-9743-1C199E058E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849" y="319576"/>
            <a:ext cx="3005403" cy="22531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8B77EA-B649-4671-8D01-4658D0DEF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BFC8-3D2D-45B0-9BD9-C5E1BF6B63C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5C856-F43B-4FF7-9083-889D93441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AAA90-D1BF-4DDA-B17B-86163C01C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Going from a lower class to higher class was associated with increasing reported life-satisfaction: If you want to use one item, it looks like you can.</a:t>
            </a:r>
            <a:br>
              <a:rPr lang="en-US" dirty="0"/>
            </a:br>
            <a:endParaRPr lang="en-US" dirty="0"/>
          </a:p>
          <a:p>
            <a:r>
              <a:rPr lang="en-US" dirty="0"/>
              <a:t>Typical statistical validation methods aren’t always helping surveys and measurement. </a:t>
            </a:r>
          </a:p>
          <a:p>
            <a:pPr lvl="1"/>
            <a:r>
              <a:rPr lang="en-US" dirty="0"/>
              <a:t>Think about how many ways a person might think about their well-being</a:t>
            </a:r>
          </a:p>
          <a:p>
            <a:pPr lvl="1"/>
            <a:r>
              <a:rPr lang="en-US" dirty="0"/>
              <a:t>The desire to have general questions is problematic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Leads to questions about why use multiple items in surveys and ways in which we select items (redundancy!)</a:t>
            </a:r>
            <a:br>
              <a:rPr lang="en-US" dirty="0"/>
            </a:br>
            <a:endParaRPr lang="en-US" dirty="0"/>
          </a:p>
          <a:p>
            <a:r>
              <a:rPr lang="en-US" dirty="0"/>
              <a:t>Subjectivity in item appraisals in these sorts of surveys is complex</a:t>
            </a:r>
          </a:p>
          <a:p>
            <a:pPr lvl="1"/>
            <a:r>
              <a:rPr lang="en-US" dirty="0"/>
              <a:t>Between person measurement even possible?</a:t>
            </a:r>
          </a:p>
          <a:p>
            <a:endParaRPr lang="en-US" dirty="0"/>
          </a:p>
          <a:p>
            <a:r>
              <a:rPr lang="en-US" dirty="0"/>
              <a:t>What are we measuring? Item appraisals, affect, semantics?</a:t>
            </a:r>
          </a:p>
          <a:p>
            <a:endParaRPr lang="en-US" dirty="0"/>
          </a:p>
          <a:p>
            <a:r>
              <a:rPr lang="en-US" dirty="0"/>
              <a:t>Brings about the challenges of between person measurement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A close up of a screen&#10;&#10;Description automatically generated">
            <a:extLst>
              <a:ext uri="{FF2B5EF4-FFF2-40B4-BE49-F238E27FC236}">
                <a16:creationId xmlns:a16="http://schemas.microsoft.com/office/drawing/2014/main" id="{A55AE884-C4FE-4006-AF43-166684603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849" y="319576"/>
            <a:ext cx="3005403" cy="22531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70580C-3A0B-454E-9C4C-06FE5989E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BFC8-3D2D-45B0-9BD9-C5E1BF6B63C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566A-439E-465F-B201-8BABE4B7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2E9DB-C683-41D3-96F7-50A431BB9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Please get in touch: I’m continuing to think about implications and limitations, and would love to hear other thoughts.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dkatz@ucsb.edu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0B823-F08A-48AF-A916-4637ED21F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BFC8-3D2D-45B0-9BD9-C5E1BF6B63C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48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C9EE3-2FB7-4046-87FD-BAF3D9DD2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473" y="581891"/>
            <a:ext cx="10827327" cy="5595072"/>
          </a:xfrm>
        </p:spPr>
        <p:txBody>
          <a:bodyPr/>
          <a:lstStyle/>
          <a:p>
            <a:r>
              <a:rPr lang="en-US" dirty="0" err="1"/>
              <a:t>Alexandrova</a:t>
            </a:r>
            <a:r>
              <a:rPr lang="en-US" dirty="0"/>
              <a:t>, A., &amp; </a:t>
            </a:r>
            <a:r>
              <a:rPr lang="en-US" dirty="0" err="1"/>
              <a:t>Haybron</a:t>
            </a:r>
            <a:r>
              <a:rPr lang="en-US" dirty="0"/>
              <a:t>, D. M. (2016). </a:t>
            </a:r>
            <a:r>
              <a:rPr lang="en-US" i="1" dirty="0"/>
              <a:t>Is Construct Validation Valid?</a:t>
            </a:r>
            <a:r>
              <a:rPr lang="en-US" dirty="0"/>
              <a:t> Retrieved from </a:t>
            </a:r>
            <a:r>
              <a:rPr lang="en-US" dirty="0">
                <a:hlinkClick r:id="rId2"/>
              </a:rPr>
              <a:t>http://www.journals.uchicago.edu/t-and-c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Suldo</a:t>
            </a:r>
            <a:r>
              <a:rPr lang="en-US" dirty="0"/>
              <a:t>, S. M., </a:t>
            </a:r>
            <a:r>
              <a:rPr lang="en-US" dirty="0" err="1"/>
              <a:t>Thalji-Raitano</a:t>
            </a:r>
            <a:r>
              <a:rPr lang="en-US" dirty="0"/>
              <a:t>, A., Kiefer, S. M., &amp; Ferron, J. M. (2016). Conceptualizing high school students’ mental health through a dual factor model. </a:t>
            </a:r>
            <a:r>
              <a:rPr lang="en-US" i="1" dirty="0"/>
              <a:t>School Psychology Review,45</a:t>
            </a:r>
            <a:r>
              <a:rPr lang="en-US" dirty="0"/>
              <a:t>(4), 434–457.  </a:t>
            </a:r>
            <a:r>
              <a:rPr lang="en-US" u="sng" dirty="0">
                <a:hlinkClick r:id="rId3"/>
              </a:rPr>
              <a:t>https://doi.org/10.17105/spr45-4.434-457</a:t>
            </a:r>
            <a:r>
              <a:rPr lang="en-US" dirty="0"/>
              <a:t>.</a:t>
            </a:r>
            <a:r>
              <a:rPr lang="en-US" u="sng" dirty="0">
                <a:hlinkClick r:id="rId3"/>
              </a:rPr>
              <a:t>CrossRef</a:t>
            </a:r>
            <a:r>
              <a:rPr lang="en-US" u="sng" dirty="0">
                <a:hlinkClick r:id="rId4"/>
              </a:rPr>
              <a:t>Google Scholar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AF2749-707E-4E52-BB02-50C7180A0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BFC8-3D2D-45B0-9BD9-C5E1BF6B63C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79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85B9E-A953-4724-9D0E-E6A886855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Measure1: 5-ItemBrief Multidimensional Measure of Satisfaction with Life Scale (BMLSS)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B6628-E334-48AC-B7C1-8AA70DF02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721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5 items each beginning with the stem: I would describe my satisfaction with __ </a:t>
            </a:r>
          </a:p>
          <a:p>
            <a:pPr lvl="1"/>
            <a:r>
              <a:rPr lang="en-US" dirty="0"/>
              <a:t>Family</a:t>
            </a:r>
          </a:p>
          <a:p>
            <a:pPr lvl="1"/>
            <a:r>
              <a:rPr lang="en-US" dirty="0"/>
              <a:t>Friendship</a:t>
            </a:r>
          </a:p>
          <a:p>
            <a:pPr lvl="1"/>
            <a:r>
              <a:rPr lang="en-US" dirty="0"/>
              <a:t>School Experience</a:t>
            </a:r>
          </a:p>
          <a:p>
            <a:pPr lvl="1"/>
            <a:r>
              <a:rPr lang="en-US" dirty="0"/>
              <a:t>Myself</a:t>
            </a:r>
          </a:p>
          <a:p>
            <a:pPr lvl="1"/>
            <a:r>
              <a:rPr lang="en-US" dirty="0"/>
              <a:t>Where I live</a:t>
            </a:r>
            <a:br>
              <a:rPr lang="en-US" dirty="0"/>
            </a:br>
            <a:endParaRPr lang="en-US" dirty="0"/>
          </a:p>
          <a:p>
            <a:r>
              <a:rPr lang="en-US" dirty="0"/>
              <a:t>6 point Likert</a:t>
            </a:r>
          </a:p>
          <a:p>
            <a:pPr lvl="1"/>
            <a:r>
              <a:rPr lang="en-US" dirty="0"/>
              <a:t>1—Very Dissatisfied</a:t>
            </a:r>
          </a:p>
          <a:p>
            <a:pPr lvl="1"/>
            <a:r>
              <a:rPr lang="en-US" dirty="0"/>
              <a:t>2 -- Somewhat Dissatisfied</a:t>
            </a:r>
          </a:p>
          <a:p>
            <a:pPr lvl="1"/>
            <a:r>
              <a:rPr lang="en-US" dirty="0"/>
              <a:t>3- A little Dissatisfied</a:t>
            </a:r>
          </a:p>
          <a:p>
            <a:pPr lvl="1"/>
            <a:r>
              <a:rPr lang="en-US" dirty="0"/>
              <a:t>4– A little Satisfied</a:t>
            </a:r>
          </a:p>
          <a:p>
            <a:pPr lvl="1"/>
            <a:r>
              <a:rPr lang="en-US" dirty="0"/>
              <a:t>5 – Somewhat Satisfied</a:t>
            </a:r>
          </a:p>
          <a:p>
            <a:pPr lvl="1"/>
            <a:r>
              <a:rPr lang="en-US" dirty="0"/>
              <a:t>6 – Very Satisfied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29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F4F9F-D46A-40FD-AE08-556D4F014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 2: Positive and Negative Affect Schedule (PANASP and PANASN)-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40208-EE7C-433E-BCCA-244013329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8" y="1825624"/>
            <a:ext cx="6228522" cy="485347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10 items (it actually comprises 15 items)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Thinking about yourself and how you normally feel, how much do you generally feel:</a:t>
            </a:r>
          </a:p>
          <a:p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Joyful</a:t>
            </a:r>
          </a:p>
          <a:p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Scared</a:t>
            </a:r>
          </a:p>
          <a:p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Upset</a:t>
            </a:r>
          </a:p>
          <a:p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Delighted</a:t>
            </a:r>
          </a:p>
          <a:p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Sad</a:t>
            </a:r>
          </a:p>
          <a:p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Cheerful</a:t>
            </a:r>
          </a:p>
          <a:p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Nervous</a:t>
            </a:r>
          </a:p>
          <a:p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Gloomy</a:t>
            </a:r>
          </a:p>
          <a:p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Alert</a:t>
            </a:r>
          </a:p>
          <a:p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Determined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457D63-BEBF-4E66-A651-08F9B5F14E5E}"/>
              </a:ext>
            </a:extLst>
          </p:cNvPr>
          <p:cNvSpPr txBox="1"/>
          <p:nvPr/>
        </p:nvSpPr>
        <p:spPr>
          <a:xfrm>
            <a:off x="7275443" y="1690688"/>
            <a:ext cx="43864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5-Category Likert Scale: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1 = Not At All</a:t>
            </a:r>
          </a:p>
          <a:p>
            <a:r>
              <a:rPr lang="en-US" dirty="0"/>
              <a:t>2 = A Little</a:t>
            </a:r>
          </a:p>
          <a:p>
            <a:r>
              <a:rPr lang="en-US" dirty="0"/>
              <a:t>3 = Moderately</a:t>
            </a:r>
          </a:p>
          <a:p>
            <a:r>
              <a:rPr lang="en-US" dirty="0"/>
              <a:t>4 = Quite a bit</a:t>
            </a:r>
          </a:p>
          <a:p>
            <a:r>
              <a:rPr lang="en-US" dirty="0"/>
              <a:t>5 = Extremely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973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F619E7-3A92-42E7-AB04-1F018DCCD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775" y="791095"/>
            <a:ext cx="3978787" cy="295700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Complex Constructs to the Fore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58D0F-AD2B-4420-8E06-B1979CC90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0" y="1468358"/>
            <a:ext cx="6377769" cy="4930246"/>
          </a:xfrm>
        </p:spPr>
        <p:txBody>
          <a:bodyPr anchor="ctr">
            <a:normAutofit lnSpcReduction="10000"/>
          </a:bodyPr>
          <a:lstStyle/>
          <a:p>
            <a:r>
              <a:rPr lang="en-US" sz="2400" dirty="0"/>
              <a:t>Popular: Measuring “non-academic” constructs in schools via self report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For instance, CORE districts in California, attempting to measure:</a:t>
            </a:r>
          </a:p>
          <a:p>
            <a:pPr lvl="1"/>
            <a:r>
              <a:rPr lang="en-US" dirty="0"/>
              <a:t>Social Emotional Skills</a:t>
            </a:r>
          </a:p>
          <a:p>
            <a:pPr lvl="1"/>
            <a:r>
              <a:rPr lang="en-US" dirty="0"/>
              <a:t>Growth Mindset</a:t>
            </a:r>
          </a:p>
          <a:p>
            <a:pPr lvl="1"/>
            <a:r>
              <a:rPr lang="en-US" dirty="0"/>
              <a:t>Self-Efficacy</a:t>
            </a:r>
          </a:p>
          <a:p>
            <a:pPr lvl="1"/>
            <a:r>
              <a:rPr lang="en-US" dirty="0"/>
              <a:t>School Climate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r>
              <a:rPr lang="en-US" sz="2400" dirty="0"/>
              <a:t>All complex: construct-wise and self-report-wise</a:t>
            </a:r>
          </a:p>
          <a:p>
            <a:endParaRPr lang="en-US" sz="2400" dirty="0"/>
          </a:p>
          <a:p>
            <a:r>
              <a:rPr lang="en-US" sz="2400" dirty="0"/>
              <a:t>How does this complexity enter item selection?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F7E42-83CD-439C-8ADD-48369DB00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C04BFC8-3D2D-45B0-9BD9-C5E1BF6B63C7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37" name="Picture 36" descr="A close up of a screen&#10;&#10;Description automatically generated">
            <a:extLst>
              <a:ext uri="{FF2B5EF4-FFF2-40B4-BE49-F238E27FC236}">
                <a16:creationId xmlns:a16="http://schemas.microsoft.com/office/drawing/2014/main" id="{821BDDBC-4C24-48D6-A082-0083DA2EE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5033" y="68025"/>
            <a:ext cx="3005403" cy="2253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927173-A929-4A32-B915-2BEF37F44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75" y="3926561"/>
            <a:ext cx="3072519" cy="228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73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6EE83-444D-4CB6-A45B-AC723EBF3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LPA (default MPLUS-Only: Diagonal, class invariant—Variances the same, no covariance)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B41ADF2-2014-4126-BF4D-FCABF5D0F91C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2014329"/>
          <a:ext cx="10730948" cy="4015407"/>
        </p:xfrm>
        <a:graphic>
          <a:graphicData uri="http://schemas.openxmlformats.org/drawingml/2006/table">
            <a:tbl>
              <a:tblPr/>
              <a:tblGrid>
                <a:gridCol w="1854621">
                  <a:extLst>
                    <a:ext uri="{9D8B030D-6E8A-4147-A177-3AD203B41FA5}">
                      <a16:colId xmlns:a16="http://schemas.microsoft.com/office/drawing/2014/main" val="1013667446"/>
                    </a:ext>
                  </a:extLst>
                </a:gridCol>
                <a:gridCol w="1711958">
                  <a:extLst>
                    <a:ext uri="{9D8B030D-6E8A-4147-A177-3AD203B41FA5}">
                      <a16:colId xmlns:a16="http://schemas.microsoft.com/office/drawing/2014/main" val="884308344"/>
                    </a:ext>
                  </a:extLst>
                </a:gridCol>
                <a:gridCol w="949602">
                  <a:extLst>
                    <a:ext uri="{9D8B030D-6E8A-4147-A177-3AD203B41FA5}">
                      <a16:colId xmlns:a16="http://schemas.microsoft.com/office/drawing/2014/main" val="625085654"/>
                    </a:ext>
                  </a:extLst>
                </a:gridCol>
                <a:gridCol w="1515797">
                  <a:extLst>
                    <a:ext uri="{9D8B030D-6E8A-4147-A177-3AD203B41FA5}">
                      <a16:colId xmlns:a16="http://schemas.microsoft.com/office/drawing/2014/main" val="2574363219"/>
                    </a:ext>
                  </a:extLst>
                </a:gridCol>
                <a:gridCol w="1087807">
                  <a:extLst>
                    <a:ext uri="{9D8B030D-6E8A-4147-A177-3AD203B41FA5}">
                      <a16:colId xmlns:a16="http://schemas.microsoft.com/office/drawing/2014/main" val="2232801938"/>
                    </a:ext>
                  </a:extLst>
                </a:gridCol>
                <a:gridCol w="1003101">
                  <a:extLst>
                    <a:ext uri="{9D8B030D-6E8A-4147-A177-3AD203B41FA5}">
                      <a16:colId xmlns:a16="http://schemas.microsoft.com/office/drawing/2014/main" val="1890845552"/>
                    </a:ext>
                  </a:extLst>
                </a:gridCol>
                <a:gridCol w="855979">
                  <a:extLst>
                    <a:ext uri="{9D8B030D-6E8A-4147-A177-3AD203B41FA5}">
                      <a16:colId xmlns:a16="http://schemas.microsoft.com/office/drawing/2014/main" val="3964477521"/>
                    </a:ext>
                  </a:extLst>
                </a:gridCol>
                <a:gridCol w="896104">
                  <a:extLst>
                    <a:ext uri="{9D8B030D-6E8A-4147-A177-3AD203B41FA5}">
                      <a16:colId xmlns:a16="http://schemas.microsoft.com/office/drawing/2014/main" val="2795630439"/>
                    </a:ext>
                  </a:extLst>
                </a:gridCol>
                <a:gridCol w="855979">
                  <a:extLst>
                    <a:ext uri="{9D8B030D-6E8A-4147-A177-3AD203B41FA5}">
                      <a16:colId xmlns:a16="http://schemas.microsoft.com/office/drawing/2014/main" val="2857803778"/>
                    </a:ext>
                  </a:extLst>
                </a:gridCol>
              </a:tblGrid>
              <a:tr h="9298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Number of classes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Log likelihood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BIC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ABIC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p-value of BLRT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p-value of LMRT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Entropy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BF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cmP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7311783"/>
                  </a:ext>
                </a:extLst>
              </a:tr>
              <a:tr h="443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-42975.12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8617.728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86081.418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_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_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_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#NUM!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81318"/>
                  </a:ext>
                </a:extLst>
              </a:tr>
              <a:tr h="6551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-40529.76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81406.80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81260.659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&lt;.0001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0.0283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0.872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5388050"/>
                  </a:ext>
                </a:extLst>
              </a:tr>
              <a:tr h="443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-39149.451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78766.98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78570.003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&lt;.0001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&lt;.0001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0.889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3E-284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5795423"/>
                  </a:ext>
                </a:extLst>
              </a:tr>
              <a:tr h="6551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-38436.154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77461.18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77213.371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&lt;.0001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&lt;.0001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0.907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0.00000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5001503"/>
                  </a:ext>
                </a:extLst>
              </a:tr>
              <a:tr h="443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-38048.001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76284.67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76507.028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&lt;.0001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0.0002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0.865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1E+28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425996"/>
                  </a:ext>
                </a:extLst>
              </a:tr>
              <a:tr h="443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-37791.597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76413.65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76064.181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&lt;.0001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9747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0126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257A0E7-0E1A-4C8E-B62D-1C3AAB179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2261374"/>
            <a:ext cx="3497452" cy="2553817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Subjective Well-Being as Archetype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5AE912-EF3C-4003-8BF9-067135B46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C04BFC8-3D2D-45B0-9BD9-C5E1BF6B63C7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8CA50-B0F6-442F-8065-65ECE097B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3452" y="278668"/>
            <a:ext cx="7639769" cy="6453627"/>
          </a:xfrm>
        </p:spPr>
        <p:txBody>
          <a:bodyPr anchor="ctr">
            <a:normAutofit/>
          </a:bodyPr>
          <a:lstStyle/>
          <a:p>
            <a:r>
              <a:rPr lang="en-US" sz="2400" dirty="0"/>
              <a:t>With these complex constructs: does it make sense to sum survey responses, treat them as continuous? </a:t>
            </a:r>
          </a:p>
          <a:p>
            <a:pPr lvl="1"/>
            <a:r>
              <a:rPr lang="en-US" dirty="0"/>
              <a:t>Theory might expect non-ordered solutions (different clusters of students/non-invariance)</a:t>
            </a:r>
          </a:p>
          <a:p>
            <a:pPr marL="0" indent="0">
              <a:buNone/>
            </a:pPr>
            <a:endParaRPr lang="en-US" sz="2400" baseline="-25000" dirty="0"/>
          </a:p>
          <a:p>
            <a:r>
              <a:rPr lang="en-US" sz="2400" dirty="0"/>
              <a:t>How do theoretical considerations (vs statistical methodological considerations) enter item selection?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A classic example of a complex construct: Subjective Well-Being (SWB)</a:t>
            </a:r>
          </a:p>
          <a:p>
            <a:pPr lvl="1"/>
            <a:r>
              <a:rPr lang="en-US" dirty="0"/>
              <a:t>Typical validation: items selected based on fit to factor model</a:t>
            </a:r>
          </a:p>
          <a:p>
            <a:pPr lvl="1"/>
            <a:r>
              <a:rPr lang="en-US" dirty="0"/>
              <a:t>This fit does not indicate adherence to theory</a:t>
            </a:r>
          </a:p>
          <a:p>
            <a:endParaRPr lang="en-US" sz="2000" dirty="0"/>
          </a:p>
        </p:txBody>
      </p:sp>
      <p:pic>
        <p:nvPicPr>
          <p:cNvPr id="38" name="Picture 37" descr="A close up of a screen&#10;&#10;Description automatically generated">
            <a:extLst>
              <a:ext uri="{FF2B5EF4-FFF2-40B4-BE49-F238E27FC236}">
                <a16:creationId xmlns:a16="http://schemas.microsoft.com/office/drawing/2014/main" id="{BB2870CD-68ED-4743-9FC3-AEA18DD66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561" y="278668"/>
            <a:ext cx="3005403" cy="22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098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BF9070-E844-4816-90BA-DF5C312F8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Typical Treatment of SWB Surveys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BC7AB-5624-42C1-B49F-B0A357DE8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54140"/>
            <a:ext cx="11068050" cy="4428383"/>
          </a:xfrm>
        </p:spPr>
        <p:txBody>
          <a:bodyPr>
            <a:normAutofit/>
          </a:bodyPr>
          <a:lstStyle/>
          <a:p>
            <a:r>
              <a:rPr lang="en-US" sz="2400" dirty="0"/>
              <a:t>Break down SWB into individual parts and sum the item scores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However, a lot of assumptions about continuousness, equal weighting of items, </a:t>
            </a:r>
            <a:r>
              <a:rPr lang="en-US" sz="2400" dirty="0" err="1"/>
              <a:t>etc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In this case, factor analysis would not be adequate for validation</a:t>
            </a:r>
          </a:p>
          <a:p>
            <a:pPr lvl="1"/>
            <a:r>
              <a:rPr lang="en-US" dirty="0"/>
              <a:t>Not allowing for this is “theory avoidant” (</a:t>
            </a:r>
            <a:r>
              <a:rPr lang="en-US" dirty="0" err="1"/>
              <a:t>Alexandrova</a:t>
            </a:r>
            <a:r>
              <a:rPr lang="en-US" dirty="0"/>
              <a:t> and </a:t>
            </a:r>
            <a:r>
              <a:rPr lang="en-US" dirty="0" err="1"/>
              <a:t>Haybron</a:t>
            </a:r>
            <a:r>
              <a:rPr lang="en-US" dirty="0"/>
              <a:t>, 2016)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sz="2400" dirty="0"/>
              <a:t>So what would not be theory avoidant?</a:t>
            </a:r>
          </a:p>
          <a:p>
            <a:pPr lvl="1"/>
            <a:r>
              <a:rPr lang="en-US" dirty="0"/>
              <a:t>Allow for models that represent what we think!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4AEF34-6B55-4C16-B862-404D6C3E1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77585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C04BFC8-3D2D-45B0-9BD9-C5E1BF6B63C7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 dirty="0"/>
          </a:p>
        </p:txBody>
      </p:sp>
      <p:pic>
        <p:nvPicPr>
          <p:cNvPr id="15" name="Picture 14" descr="A close up of a screen&#10;&#10;Description automatically generated">
            <a:extLst>
              <a:ext uri="{FF2B5EF4-FFF2-40B4-BE49-F238E27FC236}">
                <a16:creationId xmlns:a16="http://schemas.microsoft.com/office/drawing/2014/main" id="{E191A6D0-54E6-477A-B495-755E7F085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462818"/>
            <a:ext cx="3005403" cy="22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26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7CE1CC-5777-4051-A881-C29105310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One Solution: Mixture Modelling with Distal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330BA-DDB1-40E0-AC87-95C78377E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 dirty="0"/>
              <a:t>Latent Class Analysis (LCA), a form of mixture modelling, allows for disorder</a:t>
            </a:r>
          </a:p>
          <a:p>
            <a:pPr lvl="1"/>
            <a:r>
              <a:rPr lang="en-US" dirty="0"/>
              <a:t>Caveat: completely exploratory</a:t>
            </a:r>
            <a:br>
              <a:rPr lang="en-US" dirty="0"/>
            </a:br>
            <a:endParaRPr lang="en-US" dirty="0"/>
          </a:p>
          <a:p>
            <a:r>
              <a:rPr lang="en-US" sz="2400" dirty="0"/>
              <a:t>Assumes no ordering, so clusters of students, or classes, can emerge in a non-ordered, heterogeneous way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If there is disorder: theoretically could see a group of students that have similar overall SWB but very different response profiles across a set of items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However, many SWB surveys were validated via only-factor analysis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69A6E2-2360-4B5E-BA27-69629777D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77585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C04BFC8-3D2D-45B0-9BD9-C5E1BF6B63C7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8" name="Picture 7" descr="A close up of a screen&#10;&#10;Description automatically generated">
            <a:extLst>
              <a:ext uri="{FF2B5EF4-FFF2-40B4-BE49-F238E27FC236}">
                <a16:creationId xmlns:a16="http://schemas.microsoft.com/office/drawing/2014/main" id="{39D4422B-AC45-4692-A804-A39F0CE2C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6181169"/>
            <a:ext cx="3005403" cy="22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789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BFFB62-B6E3-4767-A163-8199CC94C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Disorder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A0C9BD-E61A-4636-89CE-08D8C26004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6930" y="1237957"/>
            <a:ext cx="6950437" cy="415288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D694F0-290F-4BB9-A140-7324CF493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91022" y="6356350"/>
            <a:ext cx="136277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C04BFC8-3D2D-45B0-9BD9-C5E1BF6B63C7}" type="slidenum">
              <a:rPr lang="en-US">
                <a:solidFill>
                  <a:srgbClr val="595959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309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CAF0-DB5F-4E9B-A2E6-19CD276E3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46" y="157795"/>
            <a:ext cx="10515600" cy="1325563"/>
          </a:xfrm>
        </p:spPr>
        <p:txBody>
          <a:bodyPr/>
          <a:lstStyle/>
          <a:p>
            <a:r>
              <a:rPr lang="en-US" dirty="0"/>
              <a:t>Research Questions: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9567B-A480-406F-A09E-DC778F937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546" y="1468582"/>
            <a:ext cx="11843308" cy="50242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So, what happens with items used to measure SWB? Does order emerge? 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RQ1: Is there a mixture-model solution that shows disorder among classes/students as one may expect? </a:t>
            </a:r>
          </a:p>
          <a:p>
            <a:pPr marL="0" indent="0">
              <a:buNone/>
            </a:pPr>
            <a:r>
              <a:rPr lang="en-US" i="1" dirty="0"/>
              <a:t>Example: No set of clusters that indicates classes of students that progress from low to high on each item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RQ2: How do these classes relate to an overall one-item measure of life satisfaction? </a:t>
            </a:r>
          </a:p>
          <a:p>
            <a:pPr marL="0" indent="0">
              <a:buNone/>
            </a:pPr>
            <a:r>
              <a:rPr lang="en-US" dirty="0"/>
              <a:t>Can classes of respondents with different </a:t>
            </a:r>
            <a:r>
              <a:rPr lang="en-US" dirty="0" err="1"/>
              <a:t>sumscores</a:t>
            </a:r>
            <a:r>
              <a:rPr lang="en-US" dirty="0"/>
              <a:t> have equivalent reported overall life satisfaction?</a:t>
            </a:r>
          </a:p>
        </p:txBody>
      </p:sp>
      <p:pic>
        <p:nvPicPr>
          <p:cNvPr id="4" name="Picture 3" descr="A close up of a screen&#10;&#10;Description automatically generated">
            <a:extLst>
              <a:ext uri="{FF2B5EF4-FFF2-40B4-BE49-F238E27FC236}">
                <a16:creationId xmlns:a16="http://schemas.microsoft.com/office/drawing/2014/main" id="{902FDE5B-B1C2-4BE3-88C7-A4E968CA2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849" y="319576"/>
            <a:ext cx="3005403" cy="22531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0ECD5E-8BD6-4E6F-AC3D-F2BD06E7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BFC8-3D2D-45B0-9BD9-C5E1BF6B63C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12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61C3E-A897-43A4-86C1-C6A40490F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4A6C6-3ED3-4C10-B5D4-F0FB69E90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/>
            <a:r>
              <a:rPr lang="en-US" i="1" dirty="0"/>
              <a:t>N = </a:t>
            </a:r>
            <a:r>
              <a:rPr lang="en-US" dirty="0"/>
              <a:t>1,908 high school students</a:t>
            </a:r>
          </a:p>
          <a:p>
            <a:pPr marL="457200" indent="-457200"/>
            <a:r>
              <a:rPr lang="en-US" dirty="0"/>
              <a:t>48.1% Male, 50.5% Female, 28 total marked as missing or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Grade Breakdown:</a:t>
            </a:r>
          </a:p>
          <a:p>
            <a:r>
              <a:rPr lang="en-US" dirty="0"/>
              <a:t>    9</a:t>
            </a:r>
            <a:r>
              <a:rPr lang="en-US" baseline="30000" dirty="0"/>
              <a:t>th</a:t>
            </a:r>
            <a:r>
              <a:rPr lang="en-US" dirty="0"/>
              <a:t> Grade: 26.4%</a:t>
            </a:r>
          </a:p>
          <a:p>
            <a:pPr marL="457200" indent="-457200"/>
            <a:r>
              <a:rPr lang="en-US" dirty="0"/>
              <a:t>10</a:t>
            </a:r>
            <a:r>
              <a:rPr lang="en-US" baseline="30000" dirty="0"/>
              <a:t>th</a:t>
            </a:r>
            <a:r>
              <a:rPr lang="en-US" dirty="0"/>
              <a:t> Grade: 26.0%</a:t>
            </a:r>
          </a:p>
          <a:p>
            <a:pPr marL="457200" indent="-457200"/>
            <a:r>
              <a:rPr lang="en-US" dirty="0"/>
              <a:t>11</a:t>
            </a:r>
            <a:r>
              <a:rPr lang="en-US" baseline="30000" dirty="0"/>
              <a:t>th</a:t>
            </a:r>
            <a:r>
              <a:rPr lang="en-US" dirty="0"/>
              <a:t> Grade: 25.0%; </a:t>
            </a:r>
          </a:p>
          <a:p>
            <a:pPr marL="457200" indent="-457200"/>
            <a:r>
              <a:rPr lang="en-US" dirty="0"/>
              <a:t>12</a:t>
            </a:r>
            <a:r>
              <a:rPr lang="en-US" baseline="30000" dirty="0"/>
              <a:t>th</a:t>
            </a:r>
            <a:r>
              <a:rPr lang="en-US" dirty="0"/>
              <a:t> Grade: 22.6%</a:t>
            </a:r>
          </a:p>
          <a:p>
            <a:pPr marL="457200" indent="-457200"/>
            <a:r>
              <a:rPr lang="en-US" dirty="0"/>
              <a:t>48.6% Latino/a or Hispanic; 38.2% White; 7.4% “two or more groups”; 3.1% Asian; 1.3% Black or African American.</a:t>
            </a:r>
          </a:p>
          <a:p>
            <a:endParaRPr lang="en-US" dirty="0"/>
          </a:p>
        </p:txBody>
      </p:sp>
      <p:pic>
        <p:nvPicPr>
          <p:cNvPr id="4" name="Picture 3" descr="A close up of a screen&#10;&#10;Description automatically generated">
            <a:extLst>
              <a:ext uri="{FF2B5EF4-FFF2-40B4-BE49-F238E27FC236}">
                <a16:creationId xmlns:a16="http://schemas.microsoft.com/office/drawing/2014/main" id="{BEF4F6C1-FFAA-4737-A266-A759347B4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849" y="319576"/>
            <a:ext cx="3005403" cy="22531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F0481C-C6DB-4B3F-8C6E-C2D8F18EE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BFC8-3D2D-45B0-9BD9-C5E1BF6B63C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49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4047C-0E9E-41E5-A436-DC2885244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517525"/>
            <a:ext cx="9440332" cy="1325563"/>
          </a:xfrm>
        </p:spPr>
        <p:txBody>
          <a:bodyPr>
            <a:normAutofit/>
          </a:bodyPr>
          <a:lstStyle/>
          <a:p>
            <a:r>
              <a:rPr lang="en-US" dirty="0"/>
              <a:t>Surveys/Measures</a:t>
            </a:r>
          </a:p>
        </p:txBody>
      </p:sp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23CFEA38-2CF8-4B17-AEBD-8A297A9ED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DCF5A-B832-4BCE-8CCB-D7DC7F81A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Used some traditionally combined measures:</a:t>
            </a:r>
          </a:p>
          <a:p>
            <a:pPr lvl="1"/>
            <a:r>
              <a:rPr lang="en-US" sz="2800" dirty="0"/>
              <a:t>Measure 1: 5-ItemBrief Multidimensional Measure of Satisfaction with Life Scale (BMLSS)</a:t>
            </a:r>
          </a:p>
          <a:p>
            <a:pPr marL="457200" lvl="1" indent="0">
              <a:buNone/>
            </a:pPr>
            <a:r>
              <a:rPr lang="en-US" sz="2800" dirty="0"/>
              <a:t> </a:t>
            </a:r>
          </a:p>
          <a:p>
            <a:pPr lvl="1"/>
            <a:r>
              <a:rPr lang="en-US" sz="2800" dirty="0"/>
              <a:t>Measure 2: Positive and Negative Affect Schedule (PANASP and PANASN)</a:t>
            </a:r>
          </a:p>
          <a:p>
            <a:pPr marL="457200" lvl="1" indent="0">
              <a:buNone/>
            </a:pPr>
            <a:endParaRPr lang="en-US" sz="2800" dirty="0"/>
          </a:p>
          <a:p>
            <a:pPr lvl="1"/>
            <a:r>
              <a:rPr lang="en-US" sz="2800" dirty="0"/>
              <a:t>Both often taken as a sum: this is problematic if the construct of interest is not thought to be perfectly continuous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Often combined based on Diener’s dual-factor mental health model (see: </a:t>
            </a:r>
            <a:r>
              <a:rPr lang="en-US" sz="2800" dirty="0" err="1"/>
              <a:t>Suldo</a:t>
            </a:r>
            <a:r>
              <a:rPr lang="en-US" sz="2800" dirty="0"/>
              <a:t>, S. M., </a:t>
            </a:r>
            <a:r>
              <a:rPr lang="en-US" sz="2800" dirty="0" err="1"/>
              <a:t>Thalji-Raitano</a:t>
            </a:r>
            <a:r>
              <a:rPr lang="en-US" sz="2800" dirty="0"/>
              <a:t>, A., Kiefer, S. M., &amp; Ferron, J. M., 2016).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For presentation, items were dichotomized, but ordinal-</a:t>
            </a:r>
            <a:r>
              <a:rPr lang="en-US" sz="2800" dirty="0" err="1"/>
              <a:t>lca</a:t>
            </a:r>
            <a:r>
              <a:rPr lang="en-US" sz="2800" dirty="0"/>
              <a:t> provided the same solution</a:t>
            </a:r>
          </a:p>
          <a:p>
            <a:pPr lvl="1"/>
            <a:endParaRPr lang="en-US" sz="3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99B83-8FE7-4587-A17D-18E491B40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C04BFC8-3D2D-45B0-9BD9-C5E1BF6B63C7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7" name="Picture 6" descr="A close up of a screen&#10;&#10;Description automatically generated">
            <a:extLst>
              <a:ext uri="{FF2B5EF4-FFF2-40B4-BE49-F238E27FC236}">
                <a16:creationId xmlns:a16="http://schemas.microsoft.com/office/drawing/2014/main" id="{6C6250CD-0154-4EA3-BFA7-9B2BE295AA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849" y="208739"/>
            <a:ext cx="3005403" cy="22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917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2398</TotalTime>
  <Words>832</Words>
  <Application>Microsoft Office PowerPoint</Application>
  <PresentationFormat>Widescreen</PresentationFormat>
  <Paragraphs>226</Paragraphs>
  <Slides>20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Office Theme</vt:lpstr>
      <vt:lpstr>Why so Many Items? Complex Constructs and Item Selection</vt:lpstr>
      <vt:lpstr>Complex Constructs to the Fore</vt:lpstr>
      <vt:lpstr>Subjective Well-Being as Archetype</vt:lpstr>
      <vt:lpstr>Typical Treatment of SWB Surveys</vt:lpstr>
      <vt:lpstr>One Solution: Mixture Modelling with Distal Outcomes</vt:lpstr>
      <vt:lpstr>Disorder</vt:lpstr>
      <vt:lpstr>Research Questions:</vt:lpstr>
      <vt:lpstr>Sample 1</vt:lpstr>
      <vt:lpstr>Surveys/Measures</vt:lpstr>
      <vt:lpstr>Note: Matter of Rhetoric</vt:lpstr>
      <vt:lpstr>PowerPoint Presentation</vt:lpstr>
      <vt:lpstr>PowerPoint Presentation</vt:lpstr>
      <vt:lpstr>PowerPoint Presentation</vt:lpstr>
      <vt:lpstr>Distal Outcomes (with LCA)</vt:lpstr>
      <vt:lpstr>Interpretations</vt:lpstr>
      <vt:lpstr>Thank you </vt:lpstr>
      <vt:lpstr>PowerPoint Presentation</vt:lpstr>
      <vt:lpstr>Measure1: 5-ItemBrief Multidimensional Measure of Satisfaction with Life Scale (BMLSS)</vt:lpstr>
      <vt:lpstr>Measure 2: Positive and Negative Affect Schedule (PANASP and PANASN)-</vt:lpstr>
      <vt:lpstr>LPA (default MPLUS-Only: Diagonal, class invariant—Variances the same, no covariance)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so Many Items? Complex Constructs and Item Selection</dc:title>
  <dc:creator>Daniel Katz</dc:creator>
  <cp:lastModifiedBy>Daniel Katz</cp:lastModifiedBy>
  <cp:revision>5</cp:revision>
  <dcterms:created xsi:type="dcterms:W3CDTF">2019-04-05T19:17:52Z</dcterms:created>
  <dcterms:modified xsi:type="dcterms:W3CDTF">2019-04-07T11:16:36Z</dcterms:modified>
</cp:coreProperties>
</file>