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087" r:id="rId4"/>
  </p:sldMasterIdLst>
  <p:notesMasterIdLst>
    <p:notesMasterId r:id="rId25"/>
  </p:notesMasterIdLst>
  <p:handoutMasterIdLst>
    <p:handoutMasterId r:id="rId26"/>
  </p:handoutMasterIdLst>
  <p:sldIdLst>
    <p:sldId id="256" r:id="rId5"/>
    <p:sldId id="257" r:id="rId6"/>
    <p:sldId id="258" r:id="rId7"/>
    <p:sldId id="259" r:id="rId8"/>
    <p:sldId id="262" r:id="rId9"/>
    <p:sldId id="281" r:id="rId10"/>
    <p:sldId id="283" r:id="rId11"/>
    <p:sldId id="284" r:id="rId12"/>
    <p:sldId id="267" r:id="rId13"/>
    <p:sldId id="285" r:id="rId14"/>
    <p:sldId id="286" r:id="rId15"/>
    <p:sldId id="269" r:id="rId16"/>
    <p:sldId id="271" r:id="rId17"/>
    <p:sldId id="276" r:id="rId18"/>
    <p:sldId id="275" r:id="rId19"/>
    <p:sldId id="274" r:id="rId20"/>
    <p:sldId id="279" r:id="rId21"/>
    <p:sldId id="280" r:id="rId22"/>
    <p:sldId id="278" r:id="rId23"/>
    <p:sldId id="26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88099" autoAdjust="0"/>
  </p:normalViewPr>
  <p:slideViewPr>
    <p:cSldViewPr snapToGrid="0" snapToObjects="1">
      <p:cViewPr>
        <p:scale>
          <a:sx n="68" d="100"/>
          <a:sy n="68" d="100"/>
        </p:scale>
        <p:origin x="-1212" y="2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8/19/2015</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8/19/2015</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Good</a:t>
            </a:r>
            <a:r>
              <a:rPr lang="en-US" baseline="0" noProof="0" dirty="0" smtClean="0"/>
              <a:t> afternoon, my name is Daniel. I am supervised by Chirine and I made a presentation to show you my thesis objective and what I’ve been doing until now in this first year. So, my thesis subject is an SLA-guided Data Integration on Multi-cloud environments. This project is financed by the ARC 6 project and our lab collaborates with two others. … So let’s start.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begin by the context of our research. We are interested in the data integration</a:t>
            </a:r>
            <a:r>
              <a:rPr lang="en-US" baseline="0" noProof="0" dirty="0" smtClean="0"/>
              <a:t> problem. This problem deals with combining the data from different data sources (with different schemas and structures) show to the user the integrated result of these data.</a:t>
            </a:r>
          </a:p>
          <a:p>
            <a:endParaRPr lang="en-US" baseline="0" noProof="0" dirty="0" smtClean="0"/>
          </a:p>
          <a:p>
            <a:r>
              <a:rPr lang="en-US" baseline="0" noProof="0" dirty="0" smtClean="0"/>
              <a:t>And the cloud computing architecture opens new challenges and opportunities to data processing. This, naturally, happens because of the unlimited access to resources provided by the cloud and the “pay as u go” model. Inside this model, the user requirements should be specified and agreed between the parts and, for this, we use contracts.</a:t>
            </a:r>
          </a:p>
          <a:p>
            <a:endParaRPr lang="en-US" baseline="0" noProof="0" dirty="0" smtClean="0"/>
          </a:p>
          <a:p>
            <a:r>
              <a:rPr lang="en-US" baseline="0" noProof="0" dirty="0" smtClean="0"/>
              <a:t>An SLA is an example of this contract. It contains the conditions under which the service will be delivered and also the penalties for violating any clause.</a:t>
            </a:r>
          </a:p>
          <a:p>
            <a:endParaRPr lang="en-US" baseline="0" noProof="0" dirty="0" smtClean="0"/>
          </a:p>
          <a:p>
            <a:r>
              <a:rPr lang="en-US" baseline="0" noProof="0" dirty="0" smtClean="0"/>
              <a:t>And naturally it is too difficult for one single cloud to attend all user requirements, sometimes it can be out of resources for that. So …  </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117553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x-none"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7" name="Date Placeholder 6"/>
          <p:cNvSpPr>
            <a:spLocks noGrp="1"/>
          </p:cNvSpPr>
          <p:nvPr>
            <p:ph type="dt" sz="half" idx="10"/>
          </p:nvPr>
        </p:nvSpPr>
        <p:spPr/>
        <p:txBody>
          <a:bodyPr/>
          <a:lstStyle/>
          <a:p>
            <a:fld id="{8ACDB3CC-F982-40F9-8DD6-BCC9AFBF44BD}" type="datetime1">
              <a:rPr lang="en-US" smtClean="0"/>
              <a:pPr/>
              <a:t>8/19/2015</a:t>
            </a:fld>
            <a:endParaRPr lang="en-US" dirty="0"/>
          </a:p>
        </p:txBody>
      </p:sp>
      <p:sp>
        <p:nvSpPr>
          <p:cNvPr id="8" name="Slide Number Placeholder 7"/>
          <p:cNvSpPr>
            <a:spLocks noGrp="1"/>
          </p:cNvSpPr>
          <p:nvPr>
            <p:ph type="sldNum" sz="quarter" idx="11"/>
          </p:nvPr>
        </p:nvSpPr>
        <p:spPr/>
        <p:txBody>
          <a:bodyPr/>
          <a:lstStyle/>
          <a:p>
            <a:fld id="{57AF16DE-A0D5-4438-950F-5B1E159C2C28}" type="slidenum">
              <a:rPr lang="en-US" smtClean="0"/>
              <a:t>‹N°›</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10"/>
          </p:nvPr>
        </p:nvSpPr>
        <p:spPr/>
        <p:txBody>
          <a:bodyPr/>
          <a:lstStyle/>
          <a:p>
            <a:fld id="{68C2560D-EC28-3B41-86E8-18F1CE0113B4}"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x-none"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‹N°›</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5" name="Date Placeholder 4"/>
          <p:cNvSpPr>
            <a:spLocks noGrp="1"/>
          </p:cNvSpPr>
          <p:nvPr>
            <p:ph type="dt" sz="half" idx="10"/>
          </p:nvPr>
        </p:nvSpPr>
        <p:spPr/>
        <p:txBody>
          <a:bodyPr/>
          <a:lstStyle/>
          <a:p>
            <a:fld id="{68C2560D-EC28-3B41-86E8-18F1CE0113B4}"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7" name="Date Placeholder 6"/>
          <p:cNvSpPr>
            <a:spLocks noGrp="1"/>
          </p:cNvSpPr>
          <p:nvPr>
            <p:ph type="dt" sz="half" idx="10"/>
          </p:nvPr>
        </p:nvSpPr>
        <p:spPr/>
        <p:txBody>
          <a:bodyPr/>
          <a:lstStyle/>
          <a:p>
            <a:fld id="{68C2560D-EC28-3B41-86E8-18F1CE0113B4}" type="datetimeFigureOut">
              <a:rPr lang="en-US" smtClean="0"/>
              <a:t>8/19/2015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x-none"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x-none"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C2560D-EC28-3B41-86E8-18F1CE0113B4}" type="datetimeFigureOut">
              <a:rPr lang="en-US" smtClean="0"/>
              <a:t>8/19/2015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066355A-084C-D24E-9AD2-7E4FC41EA627}" type="slidenum">
              <a:rPr lang="en-US" smtClean="0"/>
              <a:t>‹N°›</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94088" r:id="rId1"/>
    <p:sldLayoutId id="2147494089" r:id="rId2"/>
    <p:sldLayoutId id="2147494090" r:id="rId3"/>
    <p:sldLayoutId id="2147494091" r:id="rId4"/>
    <p:sldLayoutId id="2147494092" r:id="rId5"/>
    <p:sldLayoutId id="2147494093" r:id="rId6"/>
    <p:sldLayoutId id="2147494094" r:id="rId7"/>
    <p:sldLayoutId id="2147494095" r:id="rId8"/>
    <p:sldLayoutId id="2147494096" r:id="rId9"/>
    <p:sldLayoutId id="2147494097" r:id="rId10"/>
    <p:sldLayoutId id="214749409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36355"/>
            <a:ext cx="7772400" cy="4267200"/>
          </a:xfrm>
        </p:spPr>
        <p:txBody>
          <a:bodyPr>
            <a:normAutofit/>
          </a:bodyPr>
          <a:lstStyle/>
          <a:p>
            <a:r>
              <a:rPr lang="en-US" sz="2800" dirty="0"/>
              <a:t>Can Data Integration Quality be Enhanced on</a:t>
            </a:r>
            <a:br>
              <a:rPr lang="en-US" sz="2800" dirty="0"/>
            </a:br>
            <a:r>
              <a:rPr lang="en-US" sz="2800" dirty="0"/>
              <a:t>Multi-cloud using SLA?</a:t>
            </a:r>
          </a:p>
        </p:txBody>
      </p:sp>
      <p:sp>
        <p:nvSpPr>
          <p:cNvPr id="3" name="Subtitle 2"/>
          <p:cNvSpPr>
            <a:spLocks noGrp="1"/>
          </p:cNvSpPr>
          <p:nvPr>
            <p:ph type="subTitle" idx="1"/>
          </p:nvPr>
        </p:nvSpPr>
        <p:spPr/>
        <p:txBody>
          <a:bodyPr>
            <a:normAutofit fontScale="55000" lnSpcReduction="20000"/>
          </a:bodyPr>
          <a:lstStyle/>
          <a:p>
            <a:pPr algn="l"/>
            <a:r>
              <a:rPr lang="en-US" dirty="0" smtClean="0">
                <a:solidFill>
                  <a:schemeClr val="tx1"/>
                </a:solidFill>
              </a:rPr>
              <a:t>Daniel Aguiar da Silva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err="1" smtClean="0">
                <a:solidFill>
                  <a:schemeClr val="tx1"/>
                </a:solidFill>
              </a:rPr>
              <a:t>Placido</a:t>
            </a:r>
            <a:r>
              <a:rPr lang="en-US" dirty="0" smtClean="0">
                <a:solidFill>
                  <a:schemeClr val="tx1"/>
                </a:solidFill>
              </a:rPr>
              <a:t> Antonio de Souza </a:t>
            </a:r>
            <a:r>
              <a:rPr lang="en-US" dirty="0" err="1" smtClean="0">
                <a:solidFill>
                  <a:schemeClr val="tx1"/>
                </a:solidFill>
              </a:rPr>
              <a:t>Neto</a:t>
            </a:r>
            <a:r>
              <a:rPr lang="en-US" dirty="0" smtClean="0">
                <a:solidFill>
                  <a:schemeClr val="tx1">
                    <a:lumMod val="50000"/>
                    <a:lumOff val="50000"/>
                  </a:schemeClr>
                </a:solidFill>
              </a:rPr>
              <a:t>, DIATINF, IFRN, Brazil</a:t>
            </a:r>
            <a:endParaRPr lang="en-US" dirty="0" smtClean="0">
              <a:solidFill>
                <a:schemeClr val="tx1">
                  <a:lumMod val="75000"/>
                  <a:lumOff val="25000"/>
                </a:schemeClr>
              </a:solidFill>
            </a:endParaRP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Selecting relevant papers</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a:solidFill>
                  <a:schemeClr val="tx1"/>
                </a:solidFill>
              </a:rPr>
              <a:t>The titles and abstracts of the </a:t>
            </a:r>
            <a:r>
              <a:rPr lang="en-US" dirty="0" smtClean="0">
                <a:solidFill>
                  <a:schemeClr val="tx1"/>
                </a:solidFill>
              </a:rPr>
              <a:t>papers were filtered to select paper related to our research scope</a:t>
            </a:r>
            <a:endParaRPr lang="en-US" dirty="0">
              <a:solidFill>
                <a:schemeClr val="tx1"/>
              </a:solidFill>
            </a:endParaRPr>
          </a:p>
          <a:p>
            <a:endParaRPr lang="en-US" dirty="0">
              <a:solidFill>
                <a:srgbClr val="000000"/>
              </a:solidFill>
            </a:endParaRPr>
          </a:p>
        </p:txBody>
      </p:sp>
      <p:graphicFrame>
        <p:nvGraphicFramePr>
          <p:cNvPr id="4" name="Table 4"/>
          <p:cNvGraphicFramePr>
            <a:graphicFrameLocks noGrp="1"/>
          </p:cNvGraphicFramePr>
          <p:nvPr>
            <p:extLst>
              <p:ext uri="{D42A27DB-BD31-4B8C-83A1-F6EECF244321}">
                <p14:modId xmlns:p14="http://schemas.microsoft.com/office/powerpoint/2010/main" val="3655854619"/>
              </p:ext>
            </p:extLst>
          </p:nvPr>
        </p:nvGraphicFramePr>
        <p:xfrm>
          <a:off x="872192" y="3446611"/>
          <a:ext cx="7445296" cy="2816988"/>
        </p:xfrm>
        <a:graphic>
          <a:graphicData uri="http://schemas.openxmlformats.org/drawingml/2006/table">
            <a:tbl>
              <a:tblPr firstRow="1" bandRow="1">
                <a:tableStyleId>{5C22544A-7EE6-4342-B048-85BDC9FD1C3A}</a:tableStyleId>
              </a:tblPr>
              <a:tblGrid>
                <a:gridCol w="1861324"/>
                <a:gridCol w="1861324"/>
                <a:gridCol w="1861324"/>
                <a:gridCol w="1861324"/>
              </a:tblGrid>
              <a:tr h="469498">
                <a:tc>
                  <a:txBody>
                    <a:bodyPr/>
                    <a:lstStyle/>
                    <a:p>
                      <a:pPr algn="ctr"/>
                      <a:r>
                        <a:rPr lang="en-US" noProof="0" dirty="0" smtClean="0">
                          <a:solidFill>
                            <a:schemeClr val="tx1"/>
                          </a:solidFill>
                        </a:rPr>
                        <a:t>Database</a:t>
                      </a:r>
                      <a:endParaRPr lang="en-US" noProof="0" dirty="0">
                        <a:solidFill>
                          <a:schemeClr val="tx1"/>
                        </a:solidFill>
                      </a:endParaRPr>
                    </a:p>
                  </a:txBody>
                  <a:tcPr anchor="ctr"/>
                </a:tc>
                <a:tc>
                  <a:txBody>
                    <a:bodyPr/>
                    <a:lstStyle/>
                    <a:p>
                      <a:pPr algn="ctr"/>
                      <a:r>
                        <a:rPr lang="en-US" noProof="0" dirty="0" smtClean="0">
                          <a:solidFill>
                            <a:schemeClr val="tx1"/>
                          </a:solidFill>
                        </a:rPr>
                        <a:t>Amount</a:t>
                      </a:r>
                      <a:endParaRPr lang="en-US" noProof="0" dirty="0">
                        <a:solidFill>
                          <a:schemeClr val="tx1"/>
                        </a:solidFill>
                      </a:endParaRPr>
                    </a:p>
                  </a:txBody>
                  <a:tcPr anchor="ctr"/>
                </a:tc>
                <a:tc>
                  <a:txBody>
                    <a:bodyPr/>
                    <a:lstStyle/>
                    <a:p>
                      <a:pPr algn="ctr"/>
                      <a:r>
                        <a:rPr lang="en-US" noProof="0" dirty="0" smtClean="0">
                          <a:solidFill>
                            <a:schemeClr val="tx1"/>
                          </a:solidFill>
                        </a:rPr>
                        <a:t>Included</a:t>
                      </a:r>
                      <a:endParaRPr lang="en-US" noProof="0" dirty="0">
                        <a:solidFill>
                          <a:schemeClr val="tx1"/>
                        </a:solidFill>
                      </a:endParaRPr>
                    </a:p>
                  </a:txBody>
                  <a:tcPr anchor="ctr"/>
                </a:tc>
                <a:tc>
                  <a:txBody>
                    <a:bodyPr/>
                    <a:lstStyle/>
                    <a:p>
                      <a:pPr algn="ctr"/>
                      <a:r>
                        <a:rPr lang="en-US" noProof="0" dirty="0" smtClean="0">
                          <a:solidFill>
                            <a:schemeClr val="tx1"/>
                          </a:solidFill>
                        </a:rPr>
                        <a:t>Excluded</a:t>
                      </a:r>
                      <a:endParaRPr lang="en-US" noProof="0" dirty="0">
                        <a:solidFill>
                          <a:schemeClr val="tx1"/>
                        </a:solidFill>
                      </a:endParaRPr>
                    </a:p>
                  </a:txBody>
                  <a:tcPr anchor="ctr"/>
                </a:tc>
              </a:tr>
              <a:tr h="469498">
                <a:tc>
                  <a:txBody>
                    <a:bodyPr/>
                    <a:lstStyle/>
                    <a:p>
                      <a:pPr algn="ctr"/>
                      <a:r>
                        <a:rPr lang="en-US" noProof="0" dirty="0" smtClean="0">
                          <a:solidFill>
                            <a:schemeClr val="tx1"/>
                          </a:solidFill>
                        </a:rPr>
                        <a:t>IEEE</a:t>
                      </a:r>
                      <a:endParaRPr lang="en-US" noProof="0" dirty="0">
                        <a:solidFill>
                          <a:schemeClr val="tx1"/>
                        </a:solidFill>
                      </a:endParaRPr>
                    </a:p>
                  </a:txBody>
                  <a:tcPr anchor="ctr"/>
                </a:tc>
                <a:tc>
                  <a:txBody>
                    <a:bodyPr/>
                    <a:lstStyle/>
                    <a:p>
                      <a:pPr algn="ctr"/>
                      <a:r>
                        <a:rPr lang="en-US" noProof="0" dirty="0" smtClean="0">
                          <a:solidFill>
                            <a:schemeClr val="tx1"/>
                          </a:solidFill>
                        </a:rPr>
                        <a:t>658</a:t>
                      </a:r>
                      <a:endParaRPr lang="en-US" noProof="0" dirty="0">
                        <a:solidFill>
                          <a:schemeClr val="tx1"/>
                        </a:solidFill>
                      </a:endParaRPr>
                    </a:p>
                  </a:txBody>
                  <a:tcPr anchor="ctr"/>
                </a:tc>
                <a:tc>
                  <a:txBody>
                    <a:bodyPr/>
                    <a:lstStyle/>
                    <a:p>
                      <a:pPr algn="ctr"/>
                      <a:r>
                        <a:rPr lang="en-US" noProof="0" dirty="0" smtClean="0">
                          <a:solidFill>
                            <a:schemeClr val="tx1"/>
                          </a:solidFill>
                        </a:rPr>
                        <a:t>56</a:t>
                      </a:r>
                      <a:endParaRPr lang="en-US" noProof="0" dirty="0">
                        <a:solidFill>
                          <a:schemeClr val="tx1"/>
                        </a:solidFill>
                      </a:endParaRPr>
                    </a:p>
                  </a:txBody>
                  <a:tcPr anchor="ctr"/>
                </a:tc>
                <a:tc>
                  <a:txBody>
                    <a:bodyPr/>
                    <a:lstStyle/>
                    <a:p>
                      <a:pPr algn="ctr"/>
                      <a:r>
                        <a:rPr lang="en-US" noProof="0" dirty="0" smtClean="0">
                          <a:solidFill>
                            <a:schemeClr val="tx1"/>
                          </a:solidFill>
                        </a:rPr>
                        <a:t>602</a:t>
                      </a:r>
                      <a:endParaRPr lang="en-US" noProof="0" dirty="0">
                        <a:solidFill>
                          <a:schemeClr val="tx1"/>
                        </a:solidFill>
                      </a:endParaRPr>
                    </a:p>
                  </a:txBody>
                  <a:tcPr anchor="ctr"/>
                </a:tc>
              </a:tr>
              <a:tr h="469498">
                <a:tc>
                  <a:txBody>
                    <a:bodyPr/>
                    <a:lstStyle/>
                    <a:p>
                      <a:pPr algn="ctr"/>
                      <a:r>
                        <a:rPr lang="en-US" noProof="0" dirty="0" smtClean="0">
                          <a:solidFill>
                            <a:schemeClr val="tx1"/>
                          </a:solidFill>
                        </a:rPr>
                        <a:t>ACM</a:t>
                      </a:r>
                      <a:endParaRPr lang="en-US" noProof="0" dirty="0">
                        <a:solidFill>
                          <a:schemeClr val="tx1"/>
                        </a:solidFill>
                      </a:endParaRPr>
                    </a:p>
                  </a:txBody>
                  <a:tcPr anchor="ctr"/>
                </a:tc>
                <a:tc>
                  <a:txBody>
                    <a:bodyPr/>
                    <a:lstStyle/>
                    <a:p>
                      <a:pPr algn="ctr"/>
                      <a:r>
                        <a:rPr lang="en-US" noProof="0" dirty="0" smtClean="0">
                          <a:solidFill>
                            <a:schemeClr val="tx1"/>
                          </a:solidFill>
                        </a:rPr>
                        <a:t>649</a:t>
                      </a:r>
                      <a:endParaRPr lang="en-US" noProof="0" dirty="0">
                        <a:solidFill>
                          <a:schemeClr val="tx1"/>
                        </a:solidFill>
                      </a:endParaRPr>
                    </a:p>
                  </a:txBody>
                  <a:tcPr anchor="ctr"/>
                </a:tc>
                <a:tc>
                  <a:txBody>
                    <a:bodyPr/>
                    <a:lstStyle/>
                    <a:p>
                      <a:pPr algn="ctr"/>
                      <a:r>
                        <a:rPr lang="en-US" noProof="0" dirty="0" smtClean="0">
                          <a:solidFill>
                            <a:schemeClr val="tx1"/>
                          </a:solidFill>
                        </a:rPr>
                        <a:t>31</a:t>
                      </a:r>
                      <a:endParaRPr lang="en-US" noProof="0" dirty="0">
                        <a:solidFill>
                          <a:schemeClr val="tx1"/>
                        </a:solidFill>
                      </a:endParaRPr>
                    </a:p>
                  </a:txBody>
                  <a:tcPr anchor="ctr"/>
                </a:tc>
                <a:tc>
                  <a:txBody>
                    <a:bodyPr/>
                    <a:lstStyle/>
                    <a:p>
                      <a:pPr algn="ctr"/>
                      <a:r>
                        <a:rPr lang="en-US" noProof="0" dirty="0" smtClean="0">
                          <a:solidFill>
                            <a:schemeClr val="tx1"/>
                          </a:solidFill>
                        </a:rPr>
                        <a:t>618</a:t>
                      </a:r>
                      <a:endParaRPr lang="en-US" noProof="0" dirty="0">
                        <a:solidFill>
                          <a:schemeClr val="tx1"/>
                        </a:solidFill>
                      </a:endParaRPr>
                    </a:p>
                  </a:txBody>
                  <a:tcPr anchor="ctr"/>
                </a:tc>
              </a:tr>
              <a:tr h="469498">
                <a:tc>
                  <a:txBody>
                    <a:bodyPr/>
                    <a:lstStyle/>
                    <a:p>
                      <a:pPr algn="ctr"/>
                      <a:r>
                        <a:rPr lang="en-US" noProof="0" dirty="0" smtClean="0">
                          <a:solidFill>
                            <a:schemeClr val="tx1"/>
                          </a:solidFill>
                        </a:rPr>
                        <a:t>Science</a:t>
                      </a:r>
                      <a:r>
                        <a:rPr lang="en-US" baseline="0" noProof="0" dirty="0" smtClean="0">
                          <a:solidFill>
                            <a:schemeClr val="tx1"/>
                          </a:solidFill>
                        </a:rPr>
                        <a:t> Direct</a:t>
                      </a:r>
                      <a:endParaRPr lang="en-US" noProof="0" dirty="0">
                        <a:solidFill>
                          <a:schemeClr val="tx1"/>
                        </a:solidFill>
                      </a:endParaRPr>
                    </a:p>
                  </a:txBody>
                  <a:tcPr anchor="ctr"/>
                </a:tc>
                <a:tc>
                  <a:txBody>
                    <a:bodyPr/>
                    <a:lstStyle/>
                    <a:p>
                      <a:pPr algn="ctr"/>
                      <a:r>
                        <a:rPr lang="en-US" noProof="0" dirty="0" smtClean="0">
                          <a:solidFill>
                            <a:schemeClr val="tx1"/>
                          </a:solidFill>
                        </a:rPr>
                        <a:t>106</a:t>
                      </a:r>
                      <a:endParaRPr lang="en-US" noProof="0" dirty="0">
                        <a:solidFill>
                          <a:schemeClr val="tx1"/>
                        </a:solidFill>
                      </a:endParaRPr>
                    </a:p>
                  </a:txBody>
                  <a:tcPr anchor="ctr"/>
                </a:tc>
                <a:tc>
                  <a:txBody>
                    <a:bodyPr/>
                    <a:lstStyle/>
                    <a:p>
                      <a:pPr algn="ctr"/>
                      <a:r>
                        <a:rPr lang="en-US" noProof="0" dirty="0" smtClean="0">
                          <a:solidFill>
                            <a:schemeClr val="tx1"/>
                          </a:solidFill>
                        </a:rPr>
                        <a:t>6</a:t>
                      </a:r>
                      <a:endParaRPr lang="en-US" noProof="0" dirty="0">
                        <a:solidFill>
                          <a:schemeClr val="tx1"/>
                        </a:solidFill>
                      </a:endParaRPr>
                    </a:p>
                  </a:txBody>
                  <a:tcPr anchor="ctr"/>
                </a:tc>
                <a:tc>
                  <a:txBody>
                    <a:bodyPr/>
                    <a:lstStyle/>
                    <a:p>
                      <a:pPr algn="ctr"/>
                      <a:r>
                        <a:rPr lang="en-US" noProof="0" dirty="0" smtClean="0">
                          <a:solidFill>
                            <a:schemeClr val="tx1"/>
                          </a:solidFill>
                        </a:rPr>
                        <a:t>100</a:t>
                      </a:r>
                      <a:endParaRPr lang="en-US" noProof="0" dirty="0">
                        <a:solidFill>
                          <a:schemeClr val="tx1"/>
                        </a:solidFill>
                      </a:endParaRPr>
                    </a:p>
                  </a:txBody>
                  <a:tcPr anchor="ctr"/>
                </a:tc>
              </a:tr>
              <a:tr h="469498">
                <a:tc>
                  <a:txBody>
                    <a:bodyPr/>
                    <a:lstStyle/>
                    <a:p>
                      <a:pPr algn="ctr"/>
                      <a:r>
                        <a:rPr lang="en-US" noProof="0" dirty="0" smtClean="0">
                          <a:solidFill>
                            <a:schemeClr val="tx1"/>
                          </a:solidFill>
                        </a:rPr>
                        <a:t>CiteSeerX</a:t>
                      </a:r>
                      <a:endParaRPr lang="en-US" noProof="0" dirty="0">
                        <a:solidFill>
                          <a:schemeClr val="tx1"/>
                        </a:solidFill>
                      </a:endParaRPr>
                    </a:p>
                  </a:txBody>
                  <a:tcPr anchor="ctr"/>
                </a:tc>
                <a:tc>
                  <a:txBody>
                    <a:bodyPr/>
                    <a:lstStyle/>
                    <a:p>
                      <a:pPr algn="ctr"/>
                      <a:r>
                        <a:rPr lang="en-US" noProof="0" dirty="0" smtClean="0">
                          <a:solidFill>
                            <a:schemeClr val="tx1"/>
                          </a:solidFill>
                        </a:rPr>
                        <a:t>419</a:t>
                      </a:r>
                      <a:endParaRPr lang="en-US" noProof="0" dirty="0">
                        <a:solidFill>
                          <a:schemeClr val="tx1"/>
                        </a:solidFill>
                      </a:endParaRPr>
                    </a:p>
                  </a:txBody>
                  <a:tcPr anchor="ctr"/>
                </a:tc>
                <a:tc>
                  <a:txBody>
                    <a:bodyPr/>
                    <a:lstStyle/>
                    <a:p>
                      <a:pPr algn="ctr"/>
                      <a:r>
                        <a:rPr lang="en-US" noProof="0" dirty="0" smtClean="0">
                          <a:solidFill>
                            <a:schemeClr val="tx1"/>
                          </a:solidFill>
                        </a:rPr>
                        <a:t>21</a:t>
                      </a:r>
                      <a:endParaRPr lang="en-US" noProof="0" dirty="0">
                        <a:solidFill>
                          <a:schemeClr val="tx1"/>
                        </a:solidFill>
                      </a:endParaRPr>
                    </a:p>
                  </a:txBody>
                  <a:tcPr anchor="ctr"/>
                </a:tc>
                <a:tc>
                  <a:txBody>
                    <a:bodyPr/>
                    <a:lstStyle/>
                    <a:p>
                      <a:pPr algn="ctr"/>
                      <a:r>
                        <a:rPr lang="en-US" noProof="0" dirty="0" smtClean="0">
                          <a:solidFill>
                            <a:schemeClr val="tx1"/>
                          </a:solidFill>
                        </a:rPr>
                        <a:t>398</a:t>
                      </a:r>
                      <a:endParaRPr lang="en-US" noProof="0" dirty="0">
                        <a:solidFill>
                          <a:schemeClr val="tx1"/>
                        </a:solidFill>
                      </a:endParaRPr>
                    </a:p>
                  </a:txBody>
                  <a:tcPr anchor="ctr"/>
                </a:tc>
              </a:tr>
              <a:tr h="469498">
                <a:tc>
                  <a:txBody>
                    <a:bodyPr/>
                    <a:lstStyle/>
                    <a:p>
                      <a:pPr algn="ctr"/>
                      <a:r>
                        <a:rPr lang="en-US" noProof="0" dirty="0" smtClean="0">
                          <a:solidFill>
                            <a:schemeClr val="tx1"/>
                          </a:solidFill>
                        </a:rPr>
                        <a:t>Total </a:t>
                      </a:r>
                      <a:endParaRPr lang="en-US" noProof="0" dirty="0">
                        <a:solidFill>
                          <a:schemeClr val="tx1"/>
                        </a:solidFill>
                      </a:endParaRPr>
                    </a:p>
                  </a:txBody>
                  <a:tcPr anchor="ctr"/>
                </a:tc>
                <a:tc>
                  <a:txBody>
                    <a:bodyPr/>
                    <a:lstStyle/>
                    <a:p>
                      <a:pPr algn="ctr"/>
                      <a:r>
                        <a:rPr lang="en-US" noProof="0" dirty="0" smtClean="0">
                          <a:solidFill>
                            <a:schemeClr val="tx1"/>
                          </a:solidFill>
                        </a:rPr>
                        <a:t>1832</a:t>
                      </a:r>
                      <a:endParaRPr lang="en-US" noProof="0" dirty="0">
                        <a:solidFill>
                          <a:schemeClr val="tx1"/>
                        </a:solidFill>
                      </a:endParaRPr>
                    </a:p>
                  </a:txBody>
                  <a:tcPr anchor="ctr"/>
                </a:tc>
                <a:tc>
                  <a:txBody>
                    <a:bodyPr/>
                    <a:lstStyle/>
                    <a:p>
                      <a:pPr algn="ctr"/>
                      <a:r>
                        <a:rPr lang="en-US" b="1" u="sng" noProof="0" dirty="0" smtClean="0">
                          <a:solidFill>
                            <a:schemeClr val="tx1"/>
                          </a:solidFill>
                        </a:rPr>
                        <a:t>114</a:t>
                      </a:r>
                      <a:endParaRPr lang="en-US" b="1" u="sng" noProof="0" dirty="0">
                        <a:solidFill>
                          <a:schemeClr val="tx1"/>
                        </a:solidFill>
                      </a:endParaRPr>
                    </a:p>
                  </a:txBody>
                  <a:tcPr anchor="ctr">
                    <a:solidFill>
                      <a:srgbClr val="FF6600"/>
                    </a:solidFill>
                  </a:tcPr>
                </a:tc>
                <a:tc>
                  <a:txBody>
                    <a:bodyPr/>
                    <a:lstStyle/>
                    <a:p>
                      <a:pPr algn="ctr"/>
                      <a:r>
                        <a:rPr lang="en-US" noProof="0" dirty="0" smtClean="0">
                          <a:solidFill>
                            <a:schemeClr val="tx1"/>
                          </a:solidFill>
                        </a:rPr>
                        <a:t>1718</a:t>
                      </a:r>
                      <a:endParaRPr lang="en-US" noProof="0" dirty="0">
                        <a:solidFill>
                          <a:schemeClr val="tx1"/>
                        </a:solidFill>
                      </a:endParaRPr>
                    </a:p>
                  </a:txBody>
                  <a:tcPr anchor="ctr"/>
                </a:tc>
              </a:tr>
            </a:tbl>
          </a:graphicData>
        </a:graphic>
      </p:graphicFrame>
    </p:spTree>
    <p:extLst>
      <p:ext uri="{BB962C8B-B14F-4D97-AF65-F5344CB8AC3E}">
        <p14:creationId xmlns:p14="http://schemas.microsoft.com/office/powerpoint/2010/main" val="314114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Defining the classification scheme</a:t>
            </a:r>
            <a:endParaRPr lang="en-US" sz="4800" dirty="0"/>
          </a:p>
        </p:txBody>
      </p:sp>
      <p:graphicFrame>
        <p:nvGraphicFramePr>
          <p:cNvPr id="8" name="Tableau 7"/>
          <p:cNvGraphicFramePr>
            <a:graphicFrameLocks noGrp="1"/>
          </p:cNvGraphicFramePr>
          <p:nvPr>
            <p:extLst>
              <p:ext uri="{D42A27DB-BD31-4B8C-83A1-F6EECF244321}">
                <p14:modId xmlns:p14="http://schemas.microsoft.com/office/powerpoint/2010/main" val="327559428"/>
              </p:ext>
            </p:extLst>
          </p:nvPr>
        </p:nvGraphicFramePr>
        <p:xfrm>
          <a:off x="511786" y="2552889"/>
          <a:ext cx="1868329" cy="1483360"/>
        </p:xfrm>
        <a:graphic>
          <a:graphicData uri="http://schemas.openxmlformats.org/drawingml/2006/table">
            <a:tbl>
              <a:tblPr firstRow="1" bandRow="1">
                <a:tableStyleId>{5940675A-B579-460E-94D1-54222C63F5DA}</a:tableStyleId>
              </a:tblPr>
              <a:tblGrid>
                <a:gridCol w="1868329"/>
              </a:tblGrid>
              <a:tr h="370840">
                <a:tc>
                  <a:txBody>
                    <a:bodyPr/>
                    <a:lstStyle/>
                    <a:p>
                      <a:pPr algn="ctr"/>
                      <a:r>
                        <a:rPr lang="en-US" sz="1050" noProof="0" dirty="0" smtClean="0">
                          <a:latin typeface="+mj-lt"/>
                        </a:rPr>
                        <a:t>Cloud</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a:t>
                      </a:r>
                      <a:r>
                        <a:rPr lang="en-US" sz="1050" baseline="0" noProof="0" dirty="0" smtClean="0">
                          <a:latin typeface="+mj-lt"/>
                        </a:rPr>
                        <a:t> Warehouse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Federated</a:t>
                      </a:r>
                      <a:r>
                        <a:rPr lang="en-US" sz="1050" baseline="0" noProof="0" dirty="0" smtClean="0">
                          <a:latin typeface="+mj-lt"/>
                        </a:rPr>
                        <a:t> Database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Multi-cloud</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292650395"/>
              </p:ext>
            </p:extLst>
          </p:nvPr>
        </p:nvGraphicFramePr>
        <p:xfrm>
          <a:off x="3626440" y="2768389"/>
          <a:ext cx="1868329" cy="1112520"/>
        </p:xfrm>
        <a:graphic>
          <a:graphicData uri="http://schemas.openxmlformats.org/drawingml/2006/table">
            <a:tbl>
              <a:tblPr firstRow="1" bandRow="1">
                <a:tableStyleId>{5940675A-B579-460E-94D1-54222C63F5DA}</a:tableStyleId>
              </a:tblPr>
              <a:tblGrid>
                <a:gridCol w="1868329"/>
              </a:tblGrid>
              <a:tr h="370840">
                <a:tc>
                  <a:txBody>
                    <a:bodyPr/>
                    <a:lstStyle/>
                    <a:p>
                      <a:pPr algn="ctr"/>
                      <a:r>
                        <a:rPr lang="en-US" sz="1050" noProof="0" dirty="0" smtClean="0">
                          <a:latin typeface="+mj-lt"/>
                        </a:rPr>
                        <a:t>Schema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fr-FR" sz="1050" noProof="0" dirty="0" smtClean="0">
                          <a:latin typeface="+mj-lt"/>
                        </a:rPr>
                        <a:t>Meta-data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Knowledge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4166452038"/>
              </p:ext>
            </p:extLst>
          </p:nvPr>
        </p:nvGraphicFramePr>
        <p:xfrm>
          <a:off x="6459315" y="2458905"/>
          <a:ext cx="1868328" cy="2595880"/>
        </p:xfrm>
        <a:graphic>
          <a:graphicData uri="http://schemas.openxmlformats.org/drawingml/2006/table">
            <a:tbl>
              <a:tblPr firstRow="1" bandRow="1">
                <a:tableStyleId>{5940675A-B579-460E-94D1-54222C63F5DA}</a:tableStyleId>
              </a:tblPr>
              <a:tblGrid>
                <a:gridCol w="1868328"/>
              </a:tblGrid>
              <a:tr h="370840">
                <a:tc>
                  <a:txBody>
                    <a:bodyPr/>
                    <a:lstStyle/>
                    <a:p>
                      <a:pPr algn="ctr"/>
                      <a:r>
                        <a:rPr lang="en-US" sz="1050" noProof="0" dirty="0" smtClean="0">
                          <a:latin typeface="+mj-lt"/>
                        </a:rPr>
                        <a:t>Confidentiality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Privacy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Security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SLA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 protection</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a:t>
                      </a:r>
                      <a:r>
                        <a:rPr lang="en-US" sz="1050" baseline="0" noProof="0" dirty="0" smtClean="0">
                          <a:latin typeface="+mj-lt"/>
                        </a:rPr>
                        <a:t> provenance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Others</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ZoneTexte 10"/>
          <p:cNvSpPr txBox="1"/>
          <p:nvPr/>
        </p:nvSpPr>
        <p:spPr>
          <a:xfrm>
            <a:off x="642332" y="1856926"/>
            <a:ext cx="1667444" cy="523220"/>
          </a:xfrm>
          <a:prstGeom prst="rect">
            <a:avLst/>
          </a:prstGeom>
          <a:noFill/>
        </p:spPr>
        <p:txBody>
          <a:bodyPr wrap="none" rtlCol="0">
            <a:spAutoFit/>
          </a:bodyPr>
          <a:lstStyle/>
          <a:p>
            <a:pPr algn="ctr"/>
            <a:r>
              <a:rPr lang="en-US" sz="1400" b="1" dirty="0" smtClean="0">
                <a:latin typeface="+mj-lt"/>
              </a:rPr>
              <a:t>Data integration </a:t>
            </a:r>
          </a:p>
          <a:p>
            <a:pPr algn="ctr"/>
            <a:r>
              <a:rPr lang="en-US" sz="1400" b="1" dirty="0" smtClean="0">
                <a:latin typeface="+mj-lt"/>
              </a:rPr>
              <a:t>environment</a:t>
            </a:r>
            <a:endParaRPr lang="en-US" sz="1400" b="1" dirty="0">
              <a:latin typeface="+mj-lt"/>
            </a:endParaRPr>
          </a:p>
        </p:txBody>
      </p:sp>
      <p:sp>
        <p:nvSpPr>
          <p:cNvPr id="12" name="ZoneTexte 11"/>
          <p:cNvSpPr txBox="1"/>
          <p:nvPr/>
        </p:nvSpPr>
        <p:spPr>
          <a:xfrm>
            <a:off x="3779445" y="1856926"/>
            <a:ext cx="1667444" cy="523220"/>
          </a:xfrm>
          <a:prstGeom prst="rect">
            <a:avLst/>
          </a:prstGeom>
          <a:noFill/>
        </p:spPr>
        <p:txBody>
          <a:bodyPr wrap="none" rtlCol="0">
            <a:spAutoFit/>
          </a:bodyPr>
          <a:lstStyle/>
          <a:p>
            <a:pPr algn="ctr"/>
            <a:r>
              <a:rPr lang="en-US" sz="1400" b="1" dirty="0" smtClean="0">
                <a:latin typeface="+mj-lt"/>
              </a:rPr>
              <a:t>Data integration </a:t>
            </a:r>
          </a:p>
          <a:p>
            <a:pPr algn="ctr"/>
            <a:r>
              <a:rPr lang="en-US" sz="1400" b="1" dirty="0" smtClean="0">
                <a:latin typeface="+mj-lt"/>
              </a:rPr>
              <a:t>description</a:t>
            </a:r>
            <a:endParaRPr lang="en-US" sz="1400" b="1" dirty="0">
              <a:latin typeface="+mj-lt"/>
            </a:endParaRPr>
          </a:p>
        </p:txBody>
      </p:sp>
      <p:sp>
        <p:nvSpPr>
          <p:cNvPr id="13" name="ZoneTexte 12"/>
          <p:cNvSpPr txBox="1"/>
          <p:nvPr/>
        </p:nvSpPr>
        <p:spPr>
          <a:xfrm>
            <a:off x="6823834" y="1852103"/>
            <a:ext cx="1241045" cy="307777"/>
          </a:xfrm>
          <a:prstGeom prst="rect">
            <a:avLst/>
          </a:prstGeom>
          <a:noFill/>
        </p:spPr>
        <p:txBody>
          <a:bodyPr wrap="none" rtlCol="0">
            <a:spAutoFit/>
          </a:bodyPr>
          <a:lstStyle/>
          <a:p>
            <a:pPr algn="ctr"/>
            <a:r>
              <a:rPr lang="en-US" sz="1400" b="1" dirty="0" smtClean="0">
                <a:latin typeface="+mj-lt"/>
              </a:rPr>
              <a:t>Data quality</a:t>
            </a:r>
            <a:endParaRPr lang="en-US" sz="1400" b="1" dirty="0">
              <a:latin typeface="+mj-lt"/>
            </a:endParaRPr>
          </a:p>
        </p:txBody>
      </p:sp>
      <p:sp>
        <p:nvSpPr>
          <p:cNvPr id="14" name="Parenthèses 13"/>
          <p:cNvSpPr/>
          <p:nvPr/>
        </p:nvSpPr>
        <p:spPr>
          <a:xfrm>
            <a:off x="511787" y="2536285"/>
            <a:ext cx="1868329" cy="14833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Parenthèses 14"/>
          <p:cNvSpPr/>
          <p:nvPr/>
        </p:nvSpPr>
        <p:spPr>
          <a:xfrm>
            <a:off x="3626440" y="2521015"/>
            <a:ext cx="1868329" cy="14833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Parenthèses 15"/>
          <p:cNvSpPr/>
          <p:nvPr/>
        </p:nvSpPr>
        <p:spPr>
          <a:xfrm>
            <a:off x="6459314" y="2380347"/>
            <a:ext cx="1868329" cy="267443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ZoneTexte 16"/>
          <p:cNvSpPr txBox="1"/>
          <p:nvPr/>
        </p:nvSpPr>
        <p:spPr>
          <a:xfrm>
            <a:off x="3158281" y="5527107"/>
            <a:ext cx="2909772" cy="307777"/>
          </a:xfrm>
          <a:prstGeom prst="rect">
            <a:avLst/>
          </a:prstGeom>
          <a:noFill/>
        </p:spPr>
        <p:txBody>
          <a:bodyPr wrap="none" rtlCol="0">
            <a:spAutoFit/>
          </a:bodyPr>
          <a:lstStyle/>
          <a:p>
            <a:pPr algn="ctr"/>
            <a:r>
              <a:rPr lang="en-US" sz="1400" b="1" dirty="0" smtClean="0">
                <a:latin typeface="+mj-lt"/>
              </a:rPr>
              <a:t>SLA, Contribution and Research</a:t>
            </a:r>
            <a:endParaRPr lang="en-US" sz="1400" b="1" dirty="0">
              <a:latin typeface="+mj-lt"/>
            </a:endParaRPr>
          </a:p>
        </p:txBody>
      </p:sp>
    </p:spTree>
    <p:extLst>
      <p:ext uri="{BB962C8B-B14F-4D97-AF65-F5344CB8AC3E}">
        <p14:creationId xmlns:p14="http://schemas.microsoft.com/office/powerpoint/2010/main" val="3335946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15"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1700"/>
            <a:ext cx="8229600" cy="1600200"/>
          </a:xfrm>
        </p:spPr>
        <p:txBody>
          <a:bodyPr>
            <a:normAutofit/>
          </a:bodyPr>
          <a:lstStyle/>
          <a:p>
            <a:r>
              <a:rPr lang="en-US" sz="4800" dirty="0" smtClean="0"/>
              <a:t>Defining classification facets</a:t>
            </a:r>
            <a:endParaRPr lang="en-US" sz="4800" dirty="0"/>
          </a:p>
        </p:txBody>
      </p:sp>
      <p:sp>
        <p:nvSpPr>
          <p:cNvPr id="3" name="Espace réservé du contenu 2"/>
          <p:cNvSpPr>
            <a:spLocks noGrp="1"/>
          </p:cNvSpPr>
          <p:nvPr>
            <p:ph idx="1"/>
          </p:nvPr>
        </p:nvSpPr>
        <p:spPr/>
        <p:txBody>
          <a:bodyPr/>
          <a:lstStyle/>
          <a:p>
            <a:pPr algn="just"/>
            <a:r>
              <a:rPr lang="en-US" dirty="0" smtClean="0">
                <a:solidFill>
                  <a:schemeClr val="tx1"/>
                </a:solidFill>
              </a:rPr>
              <a:t>The titles and abstracts of the papers retrieved were analyzed using information retrieval techniques to identify frequent terms </a:t>
            </a:r>
          </a:p>
          <a:p>
            <a:pPr algn="just"/>
            <a:r>
              <a:rPr lang="en-US" dirty="0" smtClean="0">
                <a:solidFill>
                  <a:schemeClr val="tx1"/>
                </a:solidFill>
              </a:rPr>
              <a:t>We used these terms for proposing a classification scheme consisting of three facets that group dimensions. They are:</a:t>
            </a:r>
          </a:p>
          <a:p>
            <a:pPr lvl="1" algn="just"/>
            <a:r>
              <a:rPr lang="en-US" dirty="0" smtClean="0">
                <a:solidFill>
                  <a:schemeClr val="tx1"/>
                </a:solidFill>
              </a:rPr>
              <a:t>Data integration environment</a:t>
            </a:r>
          </a:p>
          <a:p>
            <a:pPr lvl="1" algn="just"/>
            <a:r>
              <a:rPr lang="en-US" dirty="0" smtClean="0">
                <a:solidFill>
                  <a:schemeClr val="tx1"/>
                </a:solidFill>
              </a:rPr>
              <a:t>Data integration description</a:t>
            </a:r>
          </a:p>
          <a:p>
            <a:pPr lvl="1" algn="just"/>
            <a:r>
              <a:rPr lang="en-US" dirty="0" smtClean="0">
                <a:solidFill>
                  <a:schemeClr val="tx1"/>
                </a:solidFill>
              </a:rPr>
              <a:t>Data quality</a:t>
            </a:r>
          </a:p>
          <a:p>
            <a:pPr algn="just"/>
            <a:r>
              <a:rPr lang="en-US" dirty="0">
                <a:solidFill>
                  <a:schemeClr val="tx1"/>
                </a:solidFill>
              </a:rPr>
              <a:t>The original vision of our </a:t>
            </a:r>
            <a:r>
              <a:rPr lang="en-US" dirty="0" smtClean="0">
                <a:solidFill>
                  <a:schemeClr val="tx1"/>
                </a:solidFill>
              </a:rPr>
              <a:t>classification </a:t>
            </a:r>
            <a:r>
              <a:rPr lang="en-US" dirty="0">
                <a:solidFill>
                  <a:schemeClr val="tx1"/>
                </a:solidFill>
              </a:rPr>
              <a:t>scheme is that of adding the notion of quality to data integration represented by the facets data quality and </a:t>
            </a:r>
            <a:r>
              <a:rPr lang="en-US" dirty="0" smtClean="0">
                <a:solidFill>
                  <a:schemeClr val="tx1"/>
                </a:solidFill>
              </a:rPr>
              <a:t>SLA</a:t>
            </a:r>
          </a:p>
          <a:p>
            <a:pPr algn="just"/>
            <a:endParaRPr lang="en-US" dirty="0">
              <a:solidFill>
                <a:schemeClr val="tx1"/>
              </a:solidFill>
            </a:endParaRPr>
          </a:p>
        </p:txBody>
      </p:sp>
    </p:spTree>
    <p:extLst>
      <p:ext uri="{BB962C8B-B14F-4D97-AF65-F5344CB8AC3E}">
        <p14:creationId xmlns:p14="http://schemas.microsoft.com/office/powerpoint/2010/main" val="2305600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Tree>
    <p:extLst>
      <p:ext uri="{BB962C8B-B14F-4D97-AF65-F5344CB8AC3E}">
        <p14:creationId xmlns:p14="http://schemas.microsoft.com/office/powerpoint/2010/main" val="138435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60" y="1090104"/>
            <a:ext cx="8495879" cy="5389858"/>
          </a:xfrm>
          <a:prstGeom prst="rect">
            <a:avLst/>
          </a:prstGeom>
        </p:spPr>
      </p:pic>
    </p:spTree>
    <p:extLst>
      <p:ext uri="{BB962C8B-B14F-4D97-AF65-F5344CB8AC3E}">
        <p14:creationId xmlns:p14="http://schemas.microsoft.com/office/powerpoint/2010/main" val="334427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2079442"/>
            <a:ext cx="8943283" cy="3593282"/>
          </a:xfrm>
          <a:prstGeom prst="rect">
            <a:avLst/>
          </a:prstGeom>
        </p:spPr>
      </p:pic>
    </p:spTree>
    <p:extLst>
      <p:ext uri="{BB962C8B-B14F-4D97-AF65-F5344CB8AC3E}">
        <p14:creationId xmlns:p14="http://schemas.microsoft.com/office/powerpoint/2010/main" val="376874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descr="Data-Quality-DI.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0686"/>
            <a:ext cx="9144000" cy="5949942"/>
          </a:xfrm>
          <a:prstGeom prst="rect">
            <a:avLst/>
          </a:prstGeom>
        </p:spPr>
      </p:pic>
    </p:spTree>
    <p:extLst>
      <p:ext uri="{BB962C8B-B14F-4D97-AF65-F5344CB8AC3E}">
        <p14:creationId xmlns:p14="http://schemas.microsoft.com/office/powerpoint/2010/main" val="100184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challenge of integrating data from distributed </a:t>
            </a:r>
            <a:r>
              <a:rPr lang="en-US" dirty="0" smtClean="0">
                <a:solidFill>
                  <a:schemeClr val="tx1"/>
                </a:solidFill>
              </a:rPr>
              <a:t>data services </a:t>
            </a:r>
            <a:r>
              <a:rPr lang="en-US" dirty="0">
                <a:solidFill>
                  <a:schemeClr val="tx1"/>
                </a:solidFill>
              </a:rPr>
              <a:t>deployed on </a:t>
            </a:r>
            <a:r>
              <a:rPr lang="en-US" dirty="0" smtClean="0">
                <a:solidFill>
                  <a:schemeClr val="tx1"/>
                </a:solidFill>
              </a:rPr>
              <a:t>different </a:t>
            </a:r>
            <a:r>
              <a:rPr lang="en-US" dirty="0">
                <a:solidFill>
                  <a:schemeClr val="tx1"/>
                </a:solidFill>
              </a:rPr>
              <a:t>cloud providers guided by SLAs and user </a:t>
            </a:r>
            <a:r>
              <a:rPr lang="en-US" dirty="0" smtClean="0">
                <a:solidFill>
                  <a:schemeClr val="tx1"/>
                </a:solidFill>
              </a:rPr>
              <a:t>preferences </a:t>
            </a:r>
            <a:r>
              <a:rPr lang="en-US" dirty="0">
                <a:solidFill>
                  <a:schemeClr val="tx1"/>
                </a:solidFill>
              </a:rPr>
              <a:t>statement.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problem statement was derived from a </a:t>
            </a:r>
            <a:r>
              <a:rPr lang="en-US" dirty="0" smtClean="0">
                <a:solidFill>
                  <a:schemeClr val="tx1"/>
                </a:solidFill>
              </a:rPr>
              <a:t>classification </a:t>
            </a:r>
            <a:r>
              <a:rPr lang="en-US" dirty="0">
                <a:solidFill>
                  <a:schemeClr val="tx1"/>
                </a:solidFill>
              </a:rPr>
              <a:t>scheme that </a:t>
            </a:r>
            <a:r>
              <a:rPr lang="en-US" dirty="0" smtClean="0">
                <a:solidFill>
                  <a:schemeClr val="tx1"/>
                </a:solidFill>
              </a:rPr>
              <a:t>resulted from </a:t>
            </a:r>
            <a:r>
              <a:rPr lang="en-US" dirty="0">
                <a:solidFill>
                  <a:schemeClr val="tx1"/>
                </a:solidFill>
              </a:rPr>
              <a:t>a study of existing publications </a:t>
            </a:r>
            <a:r>
              <a:rPr lang="en-US" dirty="0" smtClean="0">
                <a:solidFill>
                  <a:schemeClr val="tx1"/>
                </a:solidFill>
              </a:rPr>
              <a:t>identified </a:t>
            </a:r>
            <a:r>
              <a:rPr lang="en-US" dirty="0">
                <a:solidFill>
                  <a:schemeClr val="tx1"/>
                </a:solidFill>
              </a:rPr>
              <a:t>by applying the systematic </a:t>
            </a:r>
            <a:r>
              <a:rPr lang="en-US" dirty="0" smtClean="0">
                <a:solidFill>
                  <a:schemeClr val="tx1"/>
                </a:solidFill>
              </a:rPr>
              <a:t>mapping </a:t>
            </a:r>
            <a:r>
              <a:rPr lang="en-US" dirty="0">
                <a:solidFill>
                  <a:schemeClr val="tx1"/>
                </a:solidFill>
              </a:rPr>
              <a:t>method.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Our </a:t>
            </a:r>
            <a:r>
              <a:rPr lang="en-US" dirty="0">
                <a:solidFill>
                  <a:schemeClr val="tx1"/>
                </a:solidFill>
              </a:rPr>
              <a:t>contribution is the </a:t>
            </a:r>
            <a:r>
              <a:rPr lang="en-US" dirty="0" smtClean="0">
                <a:solidFill>
                  <a:schemeClr val="tx1"/>
                </a:solidFill>
              </a:rPr>
              <a:t>definition </a:t>
            </a:r>
            <a:r>
              <a:rPr lang="en-US" dirty="0">
                <a:solidFill>
                  <a:schemeClr val="tx1"/>
                </a:solidFill>
              </a:rPr>
              <a:t>of a </a:t>
            </a:r>
            <a:r>
              <a:rPr lang="en-US" dirty="0" smtClean="0">
                <a:solidFill>
                  <a:schemeClr val="tx1"/>
                </a:solidFill>
              </a:rPr>
              <a:t>classification </a:t>
            </a:r>
            <a:r>
              <a:rPr lang="en-US" dirty="0">
                <a:solidFill>
                  <a:schemeClr val="tx1"/>
                </a:solidFill>
              </a:rPr>
              <a:t>scheme </a:t>
            </a:r>
            <a:r>
              <a:rPr lang="en-US" dirty="0" smtClean="0">
                <a:solidFill>
                  <a:schemeClr val="tx1"/>
                </a:solidFill>
              </a:rPr>
              <a:t>that shows </a:t>
            </a:r>
            <a:r>
              <a:rPr lang="en-US" dirty="0">
                <a:solidFill>
                  <a:schemeClr val="tx1"/>
                </a:solidFill>
              </a:rPr>
              <a:t>the aspects that characterize a modern vision of data integration done </a:t>
            </a:r>
            <a:r>
              <a:rPr lang="en-US" dirty="0" smtClean="0">
                <a:solidFill>
                  <a:schemeClr val="tx1"/>
                </a:solidFill>
              </a:rPr>
              <a:t>in </a:t>
            </a:r>
            <a:r>
              <a:rPr lang="en-US" dirty="0">
                <a:solidFill>
                  <a:schemeClr val="tx1"/>
                </a:solidFill>
              </a:rPr>
              <a:t>multi-cloud environments and that can be enhanced by including SLAs in </a:t>
            </a:r>
            <a:r>
              <a:rPr lang="en-US" dirty="0" smtClean="0">
                <a:solidFill>
                  <a:schemeClr val="tx1"/>
                </a:solidFill>
              </a:rPr>
              <a:t>its process</a:t>
            </a:r>
            <a:r>
              <a:rPr lang="en-US" dirty="0">
                <a:solidFill>
                  <a:schemeClr val="tx1"/>
                </a:solidFill>
              </a:rPr>
              <a:t>.</a:t>
            </a:r>
          </a:p>
          <a:p>
            <a:pPr algn="just"/>
            <a:endParaRPr lang="en-US" dirty="0">
              <a:solidFill>
                <a:schemeClr val="tx1"/>
              </a:solidFill>
            </a:endParaRPr>
          </a:p>
        </p:txBody>
      </p:sp>
    </p:spTree>
    <p:extLst>
      <p:ext uri="{BB962C8B-B14F-4D97-AF65-F5344CB8AC3E}">
        <p14:creationId xmlns:p14="http://schemas.microsoft.com/office/powerpoint/2010/main" val="186598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a:bodyPr>
          <a:lstStyle/>
          <a:p>
            <a:pPr algn="just"/>
            <a:endParaRPr lang="en-US" dirty="0" smtClean="0">
              <a:solidFill>
                <a:schemeClr val="tx1"/>
              </a:solidFill>
            </a:endParaRPr>
          </a:p>
          <a:p>
            <a:pPr algn="just"/>
            <a:r>
              <a:rPr lang="en-US" dirty="0">
                <a:solidFill>
                  <a:schemeClr val="tx1"/>
                </a:solidFill>
              </a:rPr>
              <a:t>W</a:t>
            </a:r>
            <a:r>
              <a:rPr lang="en-US" dirty="0" smtClean="0">
                <a:solidFill>
                  <a:schemeClr val="tx1"/>
                </a:solidFill>
              </a:rPr>
              <a:t>e identified </a:t>
            </a:r>
            <a:r>
              <a:rPr lang="en-US" dirty="0">
                <a:solidFill>
                  <a:schemeClr val="tx1"/>
                </a:solidFill>
              </a:rPr>
              <a:t>trends and </a:t>
            </a:r>
            <a:r>
              <a:rPr lang="en-US" dirty="0" smtClean="0">
                <a:solidFill>
                  <a:schemeClr val="tx1"/>
                </a:solidFill>
              </a:rPr>
              <a:t>open issues </a:t>
            </a:r>
            <a:r>
              <a:rPr lang="en-US" dirty="0">
                <a:solidFill>
                  <a:schemeClr val="tx1"/>
                </a:solidFill>
              </a:rPr>
              <a:t>in our research topic and proposed the general lines of an original </a:t>
            </a:r>
            <a:r>
              <a:rPr lang="en-US" dirty="0" smtClean="0">
                <a:solidFill>
                  <a:schemeClr val="tx1"/>
                </a:solidFill>
              </a:rPr>
              <a:t>data integration </a:t>
            </a:r>
            <a:r>
              <a:rPr lang="en-US" dirty="0">
                <a:solidFill>
                  <a:schemeClr val="tx1"/>
                </a:solidFill>
              </a:rPr>
              <a:t>solution.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We </a:t>
            </a:r>
            <a:r>
              <a:rPr lang="en-US" dirty="0">
                <a:solidFill>
                  <a:schemeClr val="tx1"/>
                </a:solidFill>
              </a:rPr>
              <a:t>are also developing the strategies to better </a:t>
            </a:r>
            <a:r>
              <a:rPr lang="en-US" dirty="0" smtClean="0">
                <a:solidFill>
                  <a:schemeClr val="tx1"/>
                </a:solidFill>
              </a:rPr>
              <a:t>define </a:t>
            </a:r>
            <a:r>
              <a:rPr lang="en-US" dirty="0">
                <a:solidFill>
                  <a:schemeClr val="tx1"/>
                </a:solidFill>
              </a:rPr>
              <a:t>a </a:t>
            </a:r>
            <a:r>
              <a:rPr lang="en-US" dirty="0" smtClean="0">
                <a:solidFill>
                  <a:schemeClr val="tx1"/>
                </a:solidFill>
              </a:rPr>
              <a:t>SLA extension </a:t>
            </a:r>
            <a:r>
              <a:rPr lang="en-US" dirty="0">
                <a:solidFill>
                  <a:schemeClr val="tx1"/>
                </a:solidFill>
              </a:rPr>
              <a:t>and data consumers preferences description for guiding data </a:t>
            </a:r>
            <a:r>
              <a:rPr lang="en-US" dirty="0" smtClean="0">
                <a:solidFill>
                  <a:schemeClr val="tx1"/>
                </a:solidFill>
              </a:rPr>
              <a:t>integration </a:t>
            </a:r>
            <a:r>
              <a:rPr lang="en-US" dirty="0">
                <a:solidFill>
                  <a:schemeClr val="tx1"/>
                </a:solidFill>
              </a:rPr>
              <a:t>in multi-cloud environments.</a:t>
            </a:r>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457200" y="1769016"/>
            <a:ext cx="8229600" cy="4525963"/>
          </a:xfrm>
        </p:spPr>
        <p:txBody>
          <a:bodyPr>
            <a:normAutofit fontScale="62500" lnSpcReduction="20000"/>
          </a:bodyPr>
          <a:lstStyle/>
          <a:p>
            <a:pPr marL="457200" indent="-457200" algn="just">
              <a:buFont typeface="+mj-lt"/>
              <a:buAutoNum type="arabicPeriod"/>
            </a:pPr>
            <a:r>
              <a:rPr lang="en-US" dirty="0" smtClean="0">
                <a:solidFill>
                  <a:schemeClr val="tx1"/>
                </a:solidFill>
              </a:rPr>
              <a:t>Mohamad </a:t>
            </a:r>
            <a:r>
              <a:rPr lang="en-US" dirty="0" err="1">
                <a:solidFill>
                  <a:schemeClr val="tx1"/>
                </a:solidFill>
              </a:rPr>
              <a:t>Hamze</a:t>
            </a:r>
            <a:r>
              <a:rPr lang="en-US" dirty="0">
                <a:solidFill>
                  <a:schemeClr val="tx1"/>
                </a:solidFill>
              </a:rPr>
              <a:t>, Nader </a:t>
            </a:r>
            <a:r>
              <a:rPr lang="en-US" dirty="0" err="1">
                <a:solidFill>
                  <a:schemeClr val="tx1"/>
                </a:solidFill>
              </a:rPr>
              <a:t>Mbarek</a:t>
            </a:r>
            <a:r>
              <a:rPr lang="en-US" dirty="0">
                <a:solidFill>
                  <a:schemeClr val="tx1"/>
                </a:solidFill>
              </a:rPr>
              <a:t>, and Olivier </a:t>
            </a:r>
            <a:r>
              <a:rPr lang="en-US" dirty="0" err="1">
                <a:solidFill>
                  <a:schemeClr val="tx1"/>
                </a:solidFill>
              </a:rPr>
              <a:t>Togni</a:t>
            </a:r>
            <a:r>
              <a:rPr lang="en-US" dirty="0">
                <a:solidFill>
                  <a:schemeClr val="tx1"/>
                </a:solidFill>
              </a:rPr>
              <a:t>. Self-establishing a </a:t>
            </a:r>
            <a:r>
              <a:rPr lang="en-US" dirty="0" smtClean="0">
                <a:solidFill>
                  <a:schemeClr val="tx1"/>
                </a:solidFill>
              </a:rPr>
              <a:t>Service Level </a:t>
            </a:r>
            <a:r>
              <a:rPr lang="en-US" dirty="0">
                <a:solidFill>
                  <a:schemeClr val="tx1"/>
                </a:solidFill>
              </a:rPr>
              <a:t>Agreement within autonomic cloud networking environment. In 2014 </a:t>
            </a:r>
            <a:r>
              <a:rPr lang="en-US" dirty="0" smtClean="0">
                <a:solidFill>
                  <a:schemeClr val="tx1"/>
                </a:solidFill>
              </a:rPr>
              <a:t>IEEE Network </a:t>
            </a:r>
            <a:r>
              <a:rPr lang="en-US" dirty="0">
                <a:solidFill>
                  <a:schemeClr val="tx1"/>
                </a:solidFill>
              </a:rPr>
              <a:t>Operations and Management Symposium (NOMS), pages </a:t>
            </a:r>
            <a:r>
              <a:rPr lang="en-US" dirty="0" smtClean="0">
                <a:solidFill>
                  <a:schemeClr val="tx1"/>
                </a:solidFill>
              </a:rPr>
              <a:t>1-4</a:t>
            </a:r>
            <a:r>
              <a:rPr lang="en-US" dirty="0">
                <a:solidFill>
                  <a:schemeClr val="tx1"/>
                </a:solidFill>
              </a:rPr>
              <a:t>. IEEE, </a:t>
            </a:r>
            <a:r>
              <a:rPr lang="en-US" dirty="0" smtClean="0">
                <a:solidFill>
                  <a:schemeClr val="tx1"/>
                </a:solidFill>
              </a:rPr>
              <a:t>May 2014.</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pt-BR" dirty="0" smtClean="0">
                <a:solidFill>
                  <a:schemeClr val="tx1"/>
                </a:solidFill>
              </a:rPr>
              <a:t>Carlos </a:t>
            </a:r>
            <a:r>
              <a:rPr lang="pt-BR" dirty="0">
                <a:solidFill>
                  <a:schemeClr val="tx1"/>
                </a:solidFill>
              </a:rPr>
              <a:t>Pedrinaci, Jorge Cardoso, and Torsten Leidig. Linked USDL: A </a:t>
            </a:r>
            <a:r>
              <a:rPr lang="pt-BR" dirty="0" smtClean="0">
                <a:solidFill>
                  <a:schemeClr val="tx1"/>
                </a:solidFill>
              </a:rPr>
              <a:t>vocabulary </a:t>
            </a:r>
            <a:r>
              <a:rPr lang="en-US" dirty="0" smtClean="0">
                <a:solidFill>
                  <a:schemeClr val="tx1"/>
                </a:solidFill>
              </a:rPr>
              <a:t>for </a:t>
            </a:r>
            <a:r>
              <a:rPr lang="en-US" dirty="0">
                <a:solidFill>
                  <a:schemeClr val="tx1"/>
                </a:solidFill>
              </a:rPr>
              <a:t>web-scale service trading. In The Semantic Web: Trends and Challenges - </a:t>
            </a:r>
            <a:r>
              <a:rPr lang="en-US" dirty="0" smtClean="0">
                <a:solidFill>
                  <a:schemeClr val="tx1"/>
                </a:solidFill>
              </a:rPr>
              <a:t>11</a:t>
            </a:r>
            <a:r>
              <a:rPr lang="en-US" baseline="30000" dirty="0" smtClean="0">
                <a:solidFill>
                  <a:schemeClr val="tx1"/>
                </a:solidFill>
              </a:rPr>
              <a:t>th</a:t>
            </a:r>
            <a:r>
              <a:rPr lang="en-US" dirty="0" smtClean="0">
                <a:solidFill>
                  <a:schemeClr val="tx1"/>
                </a:solidFill>
              </a:rPr>
              <a:t> International </a:t>
            </a:r>
            <a:r>
              <a:rPr lang="en-US" dirty="0">
                <a:solidFill>
                  <a:schemeClr val="tx1"/>
                </a:solidFill>
              </a:rPr>
              <a:t>Conference, ESWC 2014, </a:t>
            </a:r>
            <a:r>
              <a:rPr lang="en-US" dirty="0" err="1">
                <a:solidFill>
                  <a:schemeClr val="tx1"/>
                </a:solidFill>
              </a:rPr>
              <a:t>Anissaras</a:t>
            </a:r>
            <a:r>
              <a:rPr lang="en-US" dirty="0">
                <a:solidFill>
                  <a:schemeClr val="tx1"/>
                </a:solidFill>
              </a:rPr>
              <a:t>, Crete, Greece, May 25-29, </a:t>
            </a:r>
            <a:r>
              <a:rPr lang="en-US" dirty="0" smtClean="0">
                <a:solidFill>
                  <a:schemeClr val="tx1"/>
                </a:solidFill>
              </a:rPr>
              <a:t>2014. Proceedings</a:t>
            </a:r>
            <a:r>
              <a:rPr lang="en-US" dirty="0">
                <a:solidFill>
                  <a:schemeClr val="tx1"/>
                </a:solidFill>
              </a:rPr>
              <a:t>, pages 68{82, 2014</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smtClean="0">
                <a:solidFill>
                  <a:schemeClr val="tx1"/>
                </a:solidFill>
              </a:rPr>
              <a:t>Kai </a:t>
            </a:r>
            <a:r>
              <a:rPr lang="en-US" dirty="0">
                <a:solidFill>
                  <a:schemeClr val="tx1"/>
                </a:solidFill>
              </a:rPr>
              <a:t>Petersen, Robert </a:t>
            </a:r>
            <a:r>
              <a:rPr lang="en-US" dirty="0" err="1">
                <a:solidFill>
                  <a:schemeClr val="tx1"/>
                </a:solidFill>
              </a:rPr>
              <a:t>Feldt</a:t>
            </a:r>
            <a:r>
              <a:rPr lang="en-US" dirty="0">
                <a:solidFill>
                  <a:schemeClr val="tx1"/>
                </a:solidFill>
              </a:rPr>
              <a:t>, </a:t>
            </a:r>
            <a:r>
              <a:rPr lang="en-US" dirty="0" err="1">
                <a:solidFill>
                  <a:schemeClr val="tx1"/>
                </a:solidFill>
              </a:rPr>
              <a:t>Shahid</a:t>
            </a:r>
            <a:r>
              <a:rPr lang="en-US" dirty="0">
                <a:solidFill>
                  <a:schemeClr val="tx1"/>
                </a:solidFill>
              </a:rPr>
              <a:t> </a:t>
            </a:r>
            <a:r>
              <a:rPr lang="en-US" dirty="0" err="1">
                <a:solidFill>
                  <a:schemeClr val="tx1"/>
                </a:solidFill>
              </a:rPr>
              <a:t>Mujtaba</a:t>
            </a:r>
            <a:r>
              <a:rPr lang="en-US" dirty="0">
                <a:solidFill>
                  <a:schemeClr val="tx1"/>
                </a:solidFill>
              </a:rPr>
              <a:t>, and Michael </a:t>
            </a:r>
            <a:r>
              <a:rPr lang="en-US" dirty="0" err="1">
                <a:solidFill>
                  <a:schemeClr val="tx1"/>
                </a:solidFill>
              </a:rPr>
              <a:t>Mattsson</a:t>
            </a:r>
            <a:r>
              <a:rPr lang="en-US" dirty="0">
                <a:solidFill>
                  <a:schemeClr val="tx1"/>
                </a:solidFill>
              </a:rPr>
              <a:t>. </a:t>
            </a:r>
            <a:r>
              <a:rPr lang="en-US" dirty="0" smtClean="0">
                <a:solidFill>
                  <a:schemeClr val="tx1"/>
                </a:solidFill>
              </a:rPr>
              <a:t>Systematic mapping </a:t>
            </a:r>
            <a:r>
              <a:rPr lang="en-US" dirty="0">
                <a:solidFill>
                  <a:schemeClr val="tx1"/>
                </a:solidFill>
              </a:rPr>
              <a:t>studies in software engineering. In Proceedings of the 12th </a:t>
            </a:r>
            <a:r>
              <a:rPr lang="en-US" dirty="0" smtClean="0">
                <a:solidFill>
                  <a:schemeClr val="tx1"/>
                </a:solidFill>
              </a:rPr>
              <a:t>International Conference </a:t>
            </a:r>
            <a:r>
              <a:rPr lang="en-US" dirty="0">
                <a:solidFill>
                  <a:schemeClr val="tx1"/>
                </a:solidFill>
              </a:rPr>
              <a:t>on Evaluation and Assessment in Software Engineering, EASE'08, </a:t>
            </a:r>
            <a:r>
              <a:rPr lang="en-US" dirty="0" smtClean="0">
                <a:solidFill>
                  <a:schemeClr val="tx1"/>
                </a:solidFill>
              </a:rPr>
              <a:t>pages 68-77, </a:t>
            </a:r>
            <a:r>
              <a:rPr lang="en-US" dirty="0">
                <a:solidFill>
                  <a:schemeClr val="tx1"/>
                </a:solidFill>
              </a:rPr>
              <a:t>Swinton, UK, UK, 2008. British Computer Society</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err="1" smtClean="0">
                <a:solidFill>
                  <a:schemeClr val="tx1"/>
                </a:solidFill>
              </a:rPr>
              <a:t>Pramod</a:t>
            </a:r>
            <a:r>
              <a:rPr lang="en-US" dirty="0" smtClean="0">
                <a:solidFill>
                  <a:schemeClr val="tx1"/>
                </a:solidFill>
              </a:rPr>
              <a:t> </a:t>
            </a:r>
            <a:r>
              <a:rPr lang="en-US" dirty="0">
                <a:solidFill>
                  <a:schemeClr val="tx1"/>
                </a:solidFill>
              </a:rPr>
              <a:t>J </a:t>
            </a:r>
            <a:r>
              <a:rPr lang="en-US" dirty="0" err="1">
                <a:solidFill>
                  <a:schemeClr val="tx1"/>
                </a:solidFill>
              </a:rPr>
              <a:t>Sadalage</a:t>
            </a:r>
            <a:r>
              <a:rPr lang="en-US" dirty="0">
                <a:solidFill>
                  <a:schemeClr val="tx1"/>
                </a:solidFill>
              </a:rPr>
              <a:t> and Martin Fowler. NoSQL distilled: a brief guide to the </a:t>
            </a:r>
            <a:r>
              <a:rPr lang="en-US" dirty="0" smtClean="0">
                <a:solidFill>
                  <a:schemeClr val="tx1"/>
                </a:solidFill>
              </a:rPr>
              <a:t>emerging </a:t>
            </a:r>
            <a:r>
              <a:rPr lang="en-US" dirty="0">
                <a:solidFill>
                  <a:schemeClr val="tx1"/>
                </a:solidFill>
              </a:rPr>
              <a:t>world of polyglot persistence. Pearson Education, 2012</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smtClean="0">
                <a:solidFill>
                  <a:schemeClr val="tx1"/>
                </a:solidFill>
              </a:rPr>
              <a:t>Stephen </a:t>
            </a:r>
            <a:r>
              <a:rPr lang="en-US" dirty="0">
                <a:solidFill>
                  <a:schemeClr val="tx1"/>
                </a:solidFill>
              </a:rPr>
              <a:t>S. </a:t>
            </a:r>
            <a:r>
              <a:rPr lang="en-US" dirty="0" err="1">
                <a:solidFill>
                  <a:schemeClr val="tx1"/>
                </a:solidFill>
              </a:rPr>
              <a:t>Yau</a:t>
            </a:r>
            <a:r>
              <a:rPr lang="en-US" dirty="0">
                <a:solidFill>
                  <a:schemeClr val="tx1"/>
                </a:solidFill>
              </a:rPr>
              <a:t> and Yin </a:t>
            </a:r>
            <a:r>
              <a:rPr lang="en-US" dirty="0" err="1">
                <a:solidFill>
                  <a:schemeClr val="tx1"/>
                </a:solidFill>
              </a:rPr>
              <a:t>Yin</a:t>
            </a:r>
            <a:r>
              <a:rPr lang="en-US" dirty="0">
                <a:solidFill>
                  <a:schemeClr val="tx1"/>
                </a:solidFill>
              </a:rPr>
              <a:t>. A privacy preserving repository for data </a:t>
            </a:r>
            <a:r>
              <a:rPr lang="en-US" dirty="0" smtClean="0">
                <a:solidFill>
                  <a:schemeClr val="tx1"/>
                </a:solidFill>
              </a:rPr>
              <a:t>integration across </a:t>
            </a:r>
            <a:r>
              <a:rPr lang="en-US" dirty="0">
                <a:solidFill>
                  <a:schemeClr val="tx1"/>
                </a:solidFill>
              </a:rPr>
              <a:t>data sharing services. IEEE T. Services Computing, </a:t>
            </a:r>
            <a:r>
              <a:rPr lang="en-US" dirty="0" smtClean="0">
                <a:solidFill>
                  <a:schemeClr val="tx1"/>
                </a:solidFill>
              </a:rPr>
              <a:t>1(3):130-140</a:t>
            </a:r>
            <a:r>
              <a:rPr lang="en-US" dirty="0">
                <a:solidFill>
                  <a:schemeClr val="tx1"/>
                </a:solidFill>
              </a:rPr>
              <a:t>, 2008.</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a:bodyPr>
          <a:lstStyle/>
          <a:p>
            <a:endParaRPr lang="en-US" dirty="0" smtClean="0">
              <a:solidFill>
                <a:schemeClr val="tx1"/>
              </a:solidFill>
            </a:endParaRPr>
          </a:p>
          <a:p>
            <a:r>
              <a:rPr lang="en-US" dirty="0" smtClean="0">
                <a:solidFill>
                  <a:schemeClr val="tx1"/>
                </a:solidFill>
              </a:rPr>
              <a:t>Introduction</a:t>
            </a:r>
          </a:p>
          <a:p>
            <a:endParaRPr lang="en-US" dirty="0" smtClean="0">
              <a:solidFill>
                <a:schemeClr val="tx1"/>
              </a:solidFill>
            </a:endParaRPr>
          </a:p>
          <a:p>
            <a:r>
              <a:rPr lang="en-US" dirty="0" smtClean="0">
                <a:solidFill>
                  <a:schemeClr val="tx1"/>
                </a:solidFill>
              </a:rPr>
              <a:t>Data integration challenges: classification scheme</a:t>
            </a:r>
          </a:p>
          <a:p>
            <a:endParaRPr lang="en-US" dirty="0" smtClean="0">
              <a:solidFill>
                <a:schemeClr val="tx1"/>
              </a:solidFill>
            </a:endParaRPr>
          </a:p>
          <a:p>
            <a:r>
              <a:rPr lang="en-US" dirty="0" smtClean="0">
                <a:solidFill>
                  <a:schemeClr val="tx1"/>
                </a:solidFill>
              </a:rPr>
              <a:t>Quantitative analysis</a:t>
            </a:r>
          </a:p>
          <a:p>
            <a:endParaRPr lang="en-US" dirty="0" smtClean="0">
              <a:solidFill>
                <a:schemeClr val="tx1"/>
              </a:solidFill>
            </a:endParaRPr>
          </a:p>
          <a:p>
            <a:r>
              <a:rPr lang="en-US" dirty="0" smtClean="0">
                <a:solidFill>
                  <a:schemeClr val="tx1"/>
                </a:solidFill>
              </a:rPr>
              <a:t>Conclusion and final remarks</a:t>
            </a:r>
          </a:p>
          <a:p>
            <a:endParaRPr lang="en-US" dirty="0" smtClean="0">
              <a:solidFill>
                <a:schemeClr val="tx1"/>
              </a:solidFill>
            </a:endParaRPr>
          </a:p>
          <a:p>
            <a:r>
              <a:rPr lang="en-US" dirty="0" smtClean="0">
                <a:solidFill>
                  <a:schemeClr val="tx1"/>
                </a:solidFill>
              </a:rPr>
              <a:t>References</a:t>
            </a:r>
          </a:p>
          <a:p>
            <a:pPr algn="r"/>
            <a:endParaRPr lang="en-US" dirty="0" smtClean="0">
              <a:solidFill>
                <a:schemeClr val="tx1"/>
              </a:solidFill>
            </a:endParaRPr>
          </a:p>
          <a:p>
            <a:endParaRPr lang="pt-BR"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97830"/>
            <a:ext cx="8229600" cy="1143000"/>
          </a:xfrm>
        </p:spPr>
        <p:txBody>
          <a:bodyPr>
            <a:normAutofit fontScale="90000"/>
          </a:bodyPr>
          <a:lstStyle/>
          <a:p>
            <a:r>
              <a:rPr lang="en-US" dirty="0" smtClean="0"/>
              <a:t>Questions?</a:t>
            </a:r>
            <a:br>
              <a:rPr lang="en-US" dirty="0" smtClean="0"/>
            </a:br>
            <a:r>
              <a:rPr lang="en-US" dirty="0"/>
              <a:t/>
            </a:r>
            <a:br>
              <a:rPr lang="en-US" dirty="0"/>
            </a:br>
            <a:r>
              <a:rPr lang="en-US" dirty="0" smtClean="0"/>
              <a:t>Thank you for your attention! </a:t>
            </a:r>
            <a:br>
              <a:rPr lang="en-US" dirty="0" smtClean="0"/>
            </a:br>
            <a:r>
              <a:rPr lang="en-US" dirty="0" smtClean="0"/>
              <a:t>;-)</a:t>
            </a:r>
            <a:endParaRPr lang="en-US" dirty="0"/>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endParaRPr lang="en-US" b="1" dirty="0" smtClean="0">
              <a:solidFill>
                <a:schemeClr val="tx1"/>
              </a:solidFill>
            </a:endParaRPr>
          </a:p>
          <a:p>
            <a:pPr algn="just"/>
            <a:r>
              <a:rPr lang="en-US" b="1" dirty="0" smtClean="0">
                <a:solidFill>
                  <a:schemeClr val="tx1"/>
                </a:solidFill>
              </a:rPr>
              <a:t>Data integration </a:t>
            </a:r>
            <a:r>
              <a:rPr lang="en-US" dirty="0" smtClean="0">
                <a:solidFill>
                  <a:schemeClr val="tx1"/>
                </a:solidFill>
              </a:rPr>
              <a:t>consists in merging data from different sources and provide to the user a unified view of these data</a:t>
            </a:r>
          </a:p>
          <a:p>
            <a:pPr algn="just"/>
            <a:endParaRPr lang="en-US" dirty="0">
              <a:solidFill>
                <a:schemeClr val="tx1"/>
              </a:solidFill>
            </a:endParaRPr>
          </a:p>
          <a:p>
            <a:pPr algn="just"/>
            <a:r>
              <a:rPr lang="en-US" dirty="0" smtClean="0">
                <a:solidFill>
                  <a:schemeClr val="tx1"/>
                </a:solidFill>
              </a:rPr>
              <a:t>The emergency of new architectures like the cloud opens new opportunities for data integration</a:t>
            </a:r>
          </a:p>
          <a:p>
            <a:pPr lvl="1" algn="just"/>
            <a:endParaRPr lang="en-US" dirty="0" smtClean="0">
              <a:solidFill>
                <a:schemeClr val="tx1"/>
              </a:solidFill>
            </a:endParaRPr>
          </a:p>
          <a:p>
            <a:pPr lvl="1" algn="just"/>
            <a:r>
              <a:rPr lang="en-US" dirty="0" smtClean="0">
                <a:solidFill>
                  <a:schemeClr val="tx1"/>
                </a:solidFill>
              </a:rPr>
              <a:t>The </a:t>
            </a:r>
            <a:r>
              <a:rPr lang="en-US" dirty="0">
                <a:solidFill>
                  <a:schemeClr val="tx1"/>
                </a:solidFill>
              </a:rPr>
              <a:t>possibility of having unlimited access to cloud </a:t>
            </a:r>
            <a:r>
              <a:rPr lang="en-US" dirty="0" smtClean="0">
                <a:solidFill>
                  <a:schemeClr val="tx1"/>
                </a:solidFill>
              </a:rPr>
              <a:t>resources and </a:t>
            </a:r>
            <a:r>
              <a:rPr lang="en-US" dirty="0">
                <a:solidFill>
                  <a:schemeClr val="tx1"/>
                </a:solidFill>
              </a:rPr>
              <a:t>the </a:t>
            </a:r>
            <a:r>
              <a:rPr lang="en-US" dirty="0" smtClean="0">
                <a:solidFill>
                  <a:schemeClr val="tx1"/>
                </a:solidFill>
              </a:rPr>
              <a:t>“pay </a:t>
            </a:r>
            <a:r>
              <a:rPr lang="en-US" dirty="0">
                <a:solidFill>
                  <a:schemeClr val="tx1"/>
                </a:solidFill>
              </a:rPr>
              <a:t>as U </a:t>
            </a:r>
            <a:r>
              <a:rPr lang="en-US" dirty="0" smtClean="0">
                <a:solidFill>
                  <a:schemeClr val="tx1"/>
                </a:solidFill>
              </a:rPr>
              <a:t>go” </a:t>
            </a:r>
            <a:r>
              <a:rPr lang="en-US" dirty="0">
                <a:solidFill>
                  <a:schemeClr val="tx1"/>
                </a:solidFill>
              </a:rPr>
              <a:t>model make it possible to change the hypothesis </a:t>
            </a:r>
            <a:r>
              <a:rPr lang="en-US" dirty="0" smtClean="0">
                <a:solidFill>
                  <a:schemeClr val="tx1"/>
                </a:solidFill>
              </a:rPr>
              <a:t>for processing </a:t>
            </a:r>
            <a:r>
              <a:rPr lang="en-US" dirty="0">
                <a:solidFill>
                  <a:schemeClr val="tx1"/>
                </a:solidFill>
              </a:rPr>
              <a:t>big data collections</a:t>
            </a:r>
            <a:endParaRPr lang="en-US" b="1" dirty="0">
              <a:solidFill>
                <a:schemeClr val="tx1"/>
              </a:solidFill>
            </a:endParaRPr>
          </a:p>
        </p:txBody>
      </p:sp>
    </p:spTree>
    <p:extLst>
      <p:ext uri="{BB962C8B-B14F-4D97-AF65-F5344CB8AC3E}">
        <p14:creationId xmlns:p14="http://schemas.microsoft.com/office/powerpoint/2010/main" val="3415149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noProof="1" smtClean="0"/>
              <a:t>Introduction</a:t>
            </a:r>
            <a:endParaRPr lang="en-GB" noProof="1"/>
          </a:p>
        </p:txBody>
      </p:sp>
      <p:sp>
        <p:nvSpPr>
          <p:cNvPr id="3" name="Content Placeholder 2"/>
          <p:cNvSpPr>
            <a:spLocks noGrp="1"/>
          </p:cNvSpPr>
          <p:nvPr>
            <p:ph idx="1"/>
          </p:nvPr>
        </p:nvSpPr>
        <p:spPr/>
        <p:txBody>
          <a:bodyPr>
            <a:normAutofit/>
          </a:bodyPr>
          <a:lstStyle/>
          <a:p>
            <a:pPr algn="just"/>
            <a:endParaRPr lang="en-GB" noProof="1" smtClean="0">
              <a:solidFill>
                <a:schemeClr val="tx1"/>
              </a:solidFill>
            </a:endParaRPr>
          </a:p>
          <a:p>
            <a:pPr algn="just"/>
            <a:r>
              <a:rPr lang="en-US" dirty="0" smtClean="0">
                <a:solidFill>
                  <a:schemeClr val="tx1"/>
                </a:solidFill>
              </a:rPr>
              <a:t>Existing </a:t>
            </a:r>
            <a:r>
              <a:rPr lang="en-US" dirty="0">
                <a:solidFill>
                  <a:schemeClr val="tx1"/>
                </a:solidFill>
              </a:rPr>
              <a:t>data integration techniques must be revisited considering weakly </a:t>
            </a:r>
            <a:r>
              <a:rPr lang="en-US" dirty="0" smtClean="0">
                <a:solidFill>
                  <a:schemeClr val="tx1"/>
                </a:solidFill>
              </a:rPr>
              <a:t>curated </a:t>
            </a:r>
            <a:r>
              <a:rPr lang="en-US" dirty="0">
                <a:solidFill>
                  <a:schemeClr val="tx1"/>
                </a:solidFill>
              </a:rPr>
              <a:t>and modeled data sets provided by </a:t>
            </a:r>
            <a:r>
              <a:rPr lang="en-US" dirty="0" smtClean="0">
                <a:solidFill>
                  <a:schemeClr val="tx1"/>
                </a:solidFill>
              </a:rPr>
              <a:t>different </a:t>
            </a:r>
            <a:r>
              <a:rPr lang="en-US" dirty="0">
                <a:solidFill>
                  <a:schemeClr val="tx1"/>
                </a:solidFill>
              </a:rPr>
              <a:t>services under </a:t>
            </a:r>
            <a:r>
              <a:rPr lang="en-US" dirty="0" smtClean="0">
                <a:solidFill>
                  <a:schemeClr val="tx1"/>
                </a:solidFill>
              </a:rPr>
              <a:t>different quality conditions</a:t>
            </a:r>
          </a:p>
          <a:p>
            <a:pPr marL="0" indent="0" algn="just">
              <a:buNone/>
            </a:pPr>
            <a:endParaRPr lang="en-US" dirty="0" smtClean="0">
              <a:solidFill>
                <a:schemeClr val="tx1"/>
              </a:solidFill>
            </a:endParaRPr>
          </a:p>
          <a:p>
            <a:pPr algn="just"/>
            <a:r>
              <a:rPr lang="en-US" dirty="0" smtClean="0">
                <a:solidFill>
                  <a:schemeClr val="tx1"/>
                </a:solidFill>
              </a:rPr>
              <a:t>We believe that data </a:t>
            </a:r>
            <a:r>
              <a:rPr lang="en-US" dirty="0">
                <a:solidFill>
                  <a:schemeClr val="tx1"/>
                </a:solidFill>
              </a:rPr>
              <a:t>integration can be done according </a:t>
            </a:r>
            <a:r>
              <a:rPr lang="en-US" dirty="0" smtClean="0">
                <a:solidFill>
                  <a:schemeClr val="tx1"/>
                </a:solidFill>
              </a:rPr>
              <a:t>to:</a:t>
            </a:r>
          </a:p>
          <a:p>
            <a:pPr lvl="1" algn="just"/>
            <a:r>
              <a:rPr lang="en-US" dirty="0" smtClean="0">
                <a:solidFill>
                  <a:schemeClr val="tx1"/>
                </a:solidFill>
              </a:rPr>
              <a:t>Quality </a:t>
            </a:r>
            <a:r>
              <a:rPr lang="en-US" dirty="0">
                <a:solidFill>
                  <a:schemeClr val="tx1"/>
                </a:solidFill>
              </a:rPr>
              <a:t>of </a:t>
            </a:r>
            <a:r>
              <a:rPr lang="en-US" dirty="0" smtClean="0">
                <a:solidFill>
                  <a:schemeClr val="tx1"/>
                </a:solidFill>
              </a:rPr>
              <a:t>service(</a:t>
            </a:r>
            <a:r>
              <a:rPr lang="en-US" dirty="0" err="1" smtClean="0">
                <a:solidFill>
                  <a:schemeClr val="tx1"/>
                </a:solidFill>
              </a:rPr>
              <a:t>QoS</a:t>
            </a:r>
            <a:r>
              <a:rPr lang="en-US" dirty="0">
                <a:solidFill>
                  <a:schemeClr val="tx1"/>
                </a:solidFill>
              </a:rPr>
              <a:t>) requirements expressed by their </a:t>
            </a:r>
            <a:r>
              <a:rPr lang="en-US" dirty="0" smtClean="0">
                <a:solidFill>
                  <a:schemeClr val="tx1"/>
                </a:solidFill>
              </a:rPr>
              <a:t>consumers; and</a:t>
            </a:r>
          </a:p>
          <a:p>
            <a:pPr lvl="1" algn="just"/>
            <a:r>
              <a:rPr lang="en-US" dirty="0" smtClean="0">
                <a:solidFill>
                  <a:schemeClr val="tx1"/>
                </a:solidFill>
              </a:rPr>
              <a:t>Service </a:t>
            </a:r>
            <a:r>
              <a:rPr lang="en-US" dirty="0">
                <a:solidFill>
                  <a:schemeClr val="tx1"/>
                </a:solidFill>
              </a:rPr>
              <a:t>Level </a:t>
            </a:r>
            <a:r>
              <a:rPr lang="en-US" dirty="0" smtClean="0">
                <a:solidFill>
                  <a:schemeClr val="tx1"/>
                </a:solidFill>
              </a:rPr>
              <a:t>Agreements </a:t>
            </a:r>
            <a:r>
              <a:rPr lang="en-US" dirty="0">
                <a:solidFill>
                  <a:schemeClr val="tx1"/>
                </a:solidFill>
              </a:rPr>
              <a:t>(SLA) exported by the cloud providers that host huge data </a:t>
            </a:r>
            <a:r>
              <a:rPr lang="en-US" dirty="0" smtClean="0">
                <a:solidFill>
                  <a:schemeClr val="tx1"/>
                </a:solidFill>
              </a:rPr>
              <a:t>collections and </a:t>
            </a:r>
            <a:r>
              <a:rPr lang="en-US" dirty="0">
                <a:solidFill>
                  <a:schemeClr val="tx1"/>
                </a:solidFill>
              </a:rPr>
              <a:t>deliver resources for executing the associated management processes.</a:t>
            </a:r>
            <a:endParaRPr lang="en-GB" noProof="1">
              <a:solidFill>
                <a:schemeClr val="tx1"/>
              </a:solidFill>
            </a:endParaRPr>
          </a:p>
        </p:txBody>
      </p:sp>
    </p:spTree>
    <p:extLst>
      <p:ext uri="{BB962C8B-B14F-4D97-AF65-F5344CB8AC3E}">
        <p14:creationId xmlns:p14="http://schemas.microsoft.com/office/powerpoint/2010/main" val="3492234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Introduction</a:t>
            </a:r>
            <a:endParaRPr lang="en-US" sz="4800" dirty="0"/>
          </a:p>
        </p:txBody>
      </p:sp>
      <p:sp>
        <p:nvSpPr>
          <p:cNvPr id="3" name="Content Placeholder 2"/>
          <p:cNvSpPr>
            <a:spLocks noGrp="1"/>
          </p:cNvSpPr>
          <p:nvPr>
            <p:ph idx="1"/>
          </p:nvPr>
        </p:nvSpPr>
        <p:spPr/>
        <p:txBody>
          <a:bodyPr>
            <a:normAutofit fontScale="85000" lnSpcReduction="20000"/>
          </a:bodyPr>
          <a:lstStyle/>
          <a:p>
            <a:pPr algn="just"/>
            <a:endParaRPr lang="en-US" dirty="0" smtClean="0">
              <a:solidFill>
                <a:srgbClr val="000000"/>
              </a:solidFill>
            </a:endParaRPr>
          </a:p>
          <a:p>
            <a:pPr algn="just"/>
            <a:r>
              <a:rPr lang="en-US" dirty="0" smtClean="0">
                <a:solidFill>
                  <a:schemeClr val="tx1"/>
                </a:solidFill>
              </a:rPr>
              <a:t>The main </a:t>
            </a:r>
            <a:r>
              <a:rPr lang="en-US" dirty="0">
                <a:solidFill>
                  <a:schemeClr val="tx1"/>
                </a:solidFill>
              </a:rPr>
              <a:t>contribution of our work is a </a:t>
            </a:r>
            <a:r>
              <a:rPr lang="en-US" dirty="0" smtClean="0">
                <a:solidFill>
                  <a:schemeClr val="tx1"/>
                </a:solidFill>
              </a:rPr>
              <a:t>classification scheme of </a:t>
            </a:r>
            <a:r>
              <a:rPr lang="en-US" dirty="0">
                <a:solidFill>
                  <a:schemeClr val="tx1"/>
                </a:solidFill>
              </a:rPr>
              <a:t>existing works fully or partially addressing the problem of integrating data </a:t>
            </a:r>
            <a:r>
              <a:rPr lang="en-US" dirty="0" smtClean="0">
                <a:solidFill>
                  <a:schemeClr val="tx1"/>
                </a:solidFill>
              </a:rPr>
              <a:t>in multi-cloud </a:t>
            </a:r>
            <a:r>
              <a:rPr lang="en-US" dirty="0">
                <a:solidFill>
                  <a:schemeClr val="tx1"/>
                </a:solidFill>
              </a:rPr>
              <a:t>environments taking into consideration an extended form of SLA</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The </a:t>
            </a:r>
            <a:r>
              <a:rPr lang="en-US" dirty="0" smtClean="0">
                <a:solidFill>
                  <a:schemeClr val="tx1"/>
                </a:solidFill>
              </a:rPr>
              <a:t>classification </a:t>
            </a:r>
            <a:r>
              <a:rPr lang="en-US" dirty="0">
                <a:solidFill>
                  <a:schemeClr val="tx1"/>
                </a:solidFill>
              </a:rPr>
              <a:t>scheme results from applying the methodology </a:t>
            </a:r>
            <a:r>
              <a:rPr lang="en-US" dirty="0" smtClean="0">
                <a:solidFill>
                  <a:schemeClr val="tx1"/>
                </a:solidFill>
              </a:rPr>
              <a:t>defined </a:t>
            </a:r>
            <a:r>
              <a:rPr lang="en-US" dirty="0">
                <a:solidFill>
                  <a:schemeClr val="tx1"/>
                </a:solidFill>
              </a:rPr>
              <a:t>in [3</a:t>
            </a:r>
            <a:r>
              <a:rPr lang="en-US" dirty="0" smtClean="0">
                <a:solidFill>
                  <a:schemeClr val="tx1"/>
                </a:solidFill>
              </a:rPr>
              <a:t>]:</a:t>
            </a:r>
          </a:p>
          <a:p>
            <a:pPr marL="457200" lvl="1" indent="0" algn="just">
              <a:buNone/>
            </a:pPr>
            <a:endParaRPr lang="en-US" dirty="0" smtClean="0">
              <a:solidFill>
                <a:srgbClr val="000000"/>
              </a:solidFill>
            </a:endParaRPr>
          </a:p>
          <a:p>
            <a:pPr lvl="1" algn="just"/>
            <a:r>
              <a:rPr lang="en-US" dirty="0" smtClean="0">
                <a:solidFill>
                  <a:srgbClr val="000000"/>
                </a:solidFill>
              </a:rPr>
              <a:t>Definition of the research questions (Scope)</a:t>
            </a:r>
          </a:p>
          <a:p>
            <a:pPr lvl="1" algn="just"/>
            <a:endParaRPr lang="en-US" dirty="0" smtClean="0">
              <a:solidFill>
                <a:srgbClr val="000000"/>
              </a:solidFill>
            </a:endParaRPr>
          </a:p>
          <a:p>
            <a:pPr lvl="1" algn="just"/>
            <a:r>
              <a:rPr lang="en-US" dirty="0" smtClean="0">
                <a:solidFill>
                  <a:srgbClr val="000000"/>
                </a:solidFill>
              </a:rPr>
              <a:t>Retrieving candidate papers</a:t>
            </a:r>
          </a:p>
          <a:p>
            <a:pPr lvl="1" algn="just"/>
            <a:endParaRPr lang="en-US" dirty="0" smtClean="0">
              <a:solidFill>
                <a:srgbClr val="000000"/>
              </a:solidFill>
            </a:endParaRPr>
          </a:p>
          <a:p>
            <a:pPr lvl="1" algn="just"/>
            <a:r>
              <a:rPr lang="en-US" dirty="0" smtClean="0">
                <a:solidFill>
                  <a:srgbClr val="000000"/>
                </a:solidFill>
              </a:rPr>
              <a:t>Selecting relevant papers using an inclusion and exclusion criteria</a:t>
            </a:r>
          </a:p>
          <a:p>
            <a:pPr lvl="1" algn="just"/>
            <a:endParaRPr lang="en-US" dirty="0" smtClean="0">
              <a:solidFill>
                <a:srgbClr val="000000"/>
              </a:solidFill>
            </a:endParaRPr>
          </a:p>
          <a:p>
            <a:pPr lvl="1" algn="just"/>
            <a:r>
              <a:rPr lang="en-US" dirty="0" smtClean="0">
                <a:solidFill>
                  <a:srgbClr val="000000"/>
                </a:solidFill>
              </a:rPr>
              <a:t>Defining the classification scheme</a:t>
            </a:r>
          </a:p>
          <a:p>
            <a:pPr lvl="1" algn="just"/>
            <a:endParaRPr lang="en-US" dirty="0" smtClean="0">
              <a:solidFill>
                <a:srgbClr val="000000"/>
              </a:solidFill>
            </a:endParaRPr>
          </a:p>
          <a:p>
            <a:pPr lvl="1" algn="just"/>
            <a:r>
              <a:rPr lang="en-US" dirty="0" smtClean="0">
                <a:solidFill>
                  <a:srgbClr val="000000"/>
                </a:solidFill>
              </a:rPr>
              <a:t>Producing the mapping by sorting papers in the scheme</a:t>
            </a:r>
          </a:p>
          <a:p>
            <a:pPr lvl="1" algn="just"/>
            <a:endParaRPr lang="en-US" dirty="0">
              <a:solidFill>
                <a:srgbClr val="000000"/>
              </a:solidFill>
            </a:endParaRPr>
          </a:p>
        </p:txBody>
      </p:sp>
    </p:spTree>
    <p:extLst>
      <p:ext uri="{BB962C8B-B14F-4D97-AF65-F5344CB8AC3E}">
        <p14:creationId xmlns:p14="http://schemas.microsoft.com/office/powerpoint/2010/main" val="294573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Objectives</a:t>
            </a:r>
            <a:endParaRPr lang="en-US" sz="4800" dirty="0"/>
          </a:p>
        </p:txBody>
      </p:sp>
      <p:sp>
        <p:nvSpPr>
          <p:cNvPr id="3" name="Content Placeholder 2"/>
          <p:cNvSpPr>
            <a:spLocks noGrp="1"/>
          </p:cNvSpPr>
          <p:nvPr>
            <p:ph idx="1"/>
          </p:nvPr>
        </p:nvSpPr>
        <p:spPr/>
        <p:txBody>
          <a:bodyPr/>
          <a:lstStyle/>
          <a:p>
            <a:pPr marL="457200" lvl="1" indent="0" algn="just">
              <a:buNone/>
            </a:pPr>
            <a:endParaRPr lang="en-US" dirty="0" smtClean="0">
              <a:solidFill>
                <a:schemeClr val="tx1"/>
              </a:solidFill>
            </a:endParaRPr>
          </a:p>
          <a:p>
            <a:pPr algn="just"/>
            <a:r>
              <a:rPr lang="en-US" dirty="0" smtClean="0">
                <a:solidFill>
                  <a:schemeClr val="tx1"/>
                </a:solidFill>
              </a:rPr>
              <a:t>To </a:t>
            </a:r>
            <a:r>
              <a:rPr lang="en-US" dirty="0">
                <a:solidFill>
                  <a:schemeClr val="tx1"/>
                </a:solidFill>
              </a:rPr>
              <a:t>categorize and quantify the key contributions and the evolution of </a:t>
            </a:r>
            <a:r>
              <a:rPr lang="en-US" dirty="0" smtClean="0">
                <a:solidFill>
                  <a:schemeClr val="tx1"/>
                </a:solidFill>
              </a:rPr>
              <a:t>the research </a:t>
            </a:r>
            <a:r>
              <a:rPr lang="en-US" dirty="0">
                <a:solidFill>
                  <a:schemeClr val="tx1"/>
                </a:solidFill>
              </a:rPr>
              <a:t>done on SLA-guided data integration in a multi-cloud </a:t>
            </a:r>
            <a:r>
              <a:rPr lang="en-US" dirty="0" smtClean="0">
                <a:solidFill>
                  <a:schemeClr val="tx1"/>
                </a:solidFill>
              </a:rPr>
              <a:t>environment</a:t>
            </a:r>
            <a:endParaRPr lang="en-US" dirty="0">
              <a:solidFill>
                <a:schemeClr val="tx1"/>
              </a:solidFill>
            </a:endParaRPr>
          </a:p>
          <a:p>
            <a:pPr lvl="1" algn="just"/>
            <a:endParaRPr lang="en-US" dirty="0" smtClean="0">
              <a:solidFill>
                <a:schemeClr val="tx1"/>
              </a:solidFill>
            </a:endParaRPr>
          </a:p>
          <a:p>
            <a:pPr algn="just"/>
            <a:r>
              <a:rPr lang="en-US" dirty="0" smtClean="0">
                <a:solidFill>
                  <a:schemeClr val="tx1"/>
                </a:solidFill>
              </a:rPr>
              <a:t>To discover </a:t>
            </a:r>
            <a:r>
              <a:rPr lang="en-US" dirty="0">
                <a:solidFill>
                  <a:schemeClr val="tx1"/>
                </a:solidFill>
              </a:rPr>
              <a:t>open issues and limitations of existing </a:t>
            </a:r>
            <a:r>
              <a:rPr lang="en-US" dirty="0" smtClean="0">
                <a:solidFill>
                  <a:schemeClr val="tx1"/>
                </a:solidFill>
              </a:rPr>
              <a:t>works</a:t>
            </a: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Approach</a:t>
            </a:r>
            <a:endParaRPr lang="en-US" sz="4800" dirty="0"/>
          </a:p>
        </p:txBody>
      </p:sp>
      <p:sp>
        <p:nvSpPr>
          <p:cNvPr id="3" name="Content Placeholder 2"/>
          <p:cNvSpPr>
            <a:spLocks noGrp="1"/>
          </p:cNvSpPr>
          <p:nvPr>
            <p:ph idx="1"/>
          </p:nvPr>
        </p:nvSpPr>
        <p:spPr/>
        <p:txBody>
          <a:bodyPr/>
          <a:lstStyle/>
          <a:p>
            <a:pPr marL="457200" lvl="1" indent="0" algn="just">
              <a:buNone/>
            </a:pPr>
            <a:endParaRPr lang="en-US" dirty="0" smtClean="0">
              <a:solidFill>
                <a:schemeClr val="tx1"/>
              </a:solidFill>
            </a:endParaRPr>
          </a:p>
          <a:p>
            <a:pPr algn="just"/>
            <a:r>
              <a:rPr lang="en-US" dirty="0" smtClean="0">
                <a:solidFill>
                  <a:schemeClr val="tx1"/>
                </a:solidFill>
              </a:rPr>
              <a:t>To </a:t>
            </a:r>
            <a:r>
              <a:rPr lang="en-US" dirty="0" smtClean="0">
                <a:solidFill>
                  <a:schemeClr val="tx1"/>
                </a:solidFill>
              </a:rPr>
              <a:t>reach our objective we applied the Systematic Mapping methodology</a:t>
            </a:r>
            <a:endParaRPr lang="en-US" dirty="0">
              <a:solidFill>
                <a:schemeClr val="tx1"/>
              </a:solidFill>
            </a:endParaRPr>
          </a:p>
        </p:txBody>
      </p:sp>
      <p:sp>
        <p:nvSpPr>
          <p:cNvPr id="4" name="ZoneTexte 3"/>
          <p:cNvSpPr txBox="1"/>
          <p:nvPr/>
        </p:nvSpPr>
        <p:spPr>
          <a:xfrm>
            <a:off x="1097280" y="2884267"/>
            <a:ext cx="2321170" cy="523220"/>
          </a:xfrm>
          <a:prstGeom prst="rect">
            <a:avLst/>
          </a:prstGeom>
          <a:noFill/>
          <a:ln>
            <a:solidFill>
              <a:srgbClr val="FF0000"/>
            </a:solidFill>
          </a:ln>
        </p:spPr>
        <p:txBody>
          <a:bodyPr wrap="square" rtlCol="0">
            <a:spAutoFit/>
          </a:bodyPr>
          <a:lstStyle/>
          <a:p>
            <a:pPr algn="ctr"/>
            <a:r>
              <a:rPr lang="en-US" sz="1400" dirty="0" smtClean="0">
                <a:latin typeface="+mj-lt"/>
              </a:rPr>
              <a:t>Defining the research questions</a:t>
            </a:r>
            <a:endParaRPr lang="en-US" sz="1400" dirty="0">
              <a:latin typeface="+mj-lt"/>
            </a:endParaRPr>
          </a:p>
        </p:txBody>
      </p:sp>
      <p:sp>
        <p:nvSpPr>
          <p:cNvPr id="5" name="ZoneTexte 4"/>
          <p:cNvSpPr txBox="1"/>
          <p:nvPr/>
        </p:nvSpPr>
        <p:spPr>
          <a:xfrm>
            <a:off x="2257865" y="3570848"/>
            <a:ext cx="2321170" cy="523220"/>
          </a:xfrm>
          <a:prstGeom prst="rect">
            <a:avLst/>
          </a:prstGeom>
          <a:noFill/>
          <a:ln>
            <a:solidFill>
              <a:srgbClr val="FF0000"/>
            </a:solidFill>
          </a:ln>
        </p:spPr>
        <p:txBody>
          <a:bodyPr wrap="square" rtlCol="0">
            <a:spAutoFit/>
          </a:bodyPr>
          <a:lstStyle/>
          <a:p>
            <a:pPr algn="ctr"/>
            <a:r>
              <a:rPr lang="en-US" sz="1400" dirty="0" smtClean="0">
                <a:latin typeface="+mj-lt"/>
              </a:rPr>
              <a:t>Retrieving candidate papers</a:t>
            </a:r>
            <a:endParaRPr lang="en-US" sz="1400" dirty="0">
              <a:latin typeface="+mj-lt"/>
            </a:endParaRPr>
          </a:p>
        </p:txBody>
      </p:sp>
      <p:sp>
        <p:nvSpPr>
          <p:cNvPr id="6" name="ZoneTexte 5"/>
          <p:cNvSpPr txBox="1"/>
          <p:nvPr/>
        </p:nvSpPr>
        <p:spPr>
          <a:xfrm>
            <a:off x="3418450" y="4290065"/>
            <a:ext cx="2321170" cy="523220"/>
          </a:xfrm>
          <a:prstGeom prst="rect">
            <a:avLst/>
          </a:prstGeom>
          <a:noFill/>
          <a:ln>
            <a:solidFill>
              <a:srgbClr val="FF0000"/>
            </a:solidFill>
          </a:ln>
        </p:spPr>
        <p:txBody>
          <a:bodyPr wrap="square" rtlCol="0">
            <a:spAutoFit/>
          </a:bodyPr>
          <a:lstStyle/>
          <a:p>
            <a:pPr algn="ctr"/>
            <a:r>
              <a:rPr lang="en-US" sz="1400" dirty="0" smtClean="0">
                <a:latin typeface="+mj-lt"/>
              </a:rPr>
              <a:t>Selecting relevant papers</a:t>
            </a:r>
            <a:endParaRPr lang="en-US" sz="1400" dirty="0">
              <a:latin typeface="+mj-lt"/>
            </a:endParaRPr>
          </a:p>
        </p:txBody>
      </p:sp>
      <p:sp>
        <p:nvSpPr>
          <p:cNvPr id="7" name="ZoneTexte 6"/>
          <p:cNvSpPr txBox="1"/>
          <p:nvPr/>
        </p:nvSpPr>
        <p:spPr>
          <a:xfrm>
            <a:off x="4579035" y="5002194"/>
            <a:ext cx="2618934" cy="523220"/>
          </a:xfrm>
          <a:prstGeom prst="rect">
            <a:avLst/>
          </a:prstGeom>
          <a:noFill/>
          <a:ln>
            <a:solidFill>
              <a:srgbClr val="FF0000"/>
            </a:solidFill>
          </a:ln>
        </p:spPr>
        <p:txBody>
          <a:bodyPr wrap="square" rtlCol="0">
            <a:spAutoFit/>
          </a:bodyPr>
          <a:lstStyle/>
          <a:p>
            <a:pPr algn="ctr"/>
            <a:r>
              <a:rPr lang="en-US" sz="1400" dirty="0" smtClean="0">
                <a:latin typeface="+mj-lt"/>
              </a:rPr>
              <a:t>Defining the classification scheme</a:t>
            </a:r>
            <a:endParaRPr lang="en-US" sz="1400" dirty="0">
              <a:latin typeface="+mj-lt"/>
            </a:endParaRPr>
          </a:p>
        </p:txBody>
      </p:sp>
      <p:sp>
        <p:nvSpPr>
          <p:cNvPr id="8" name="ZoneTexte 7"/>
          <p:cNvSpPr txBox="1"/>
          <p:nvPr/>
        </p:nvSpPr>
        <p:spPr>
          <a:xfrm>
            <a:off x="5739620" y="5800726"/>
            <a:ext cx="2618934" cy="307777"/>
          </a:xfrm>
          <a:prstGeom prst="rect">
            <a:avLst/>
          </a:prstGeom>
          <a:noFill/>
          <a:ln>
            <a:solidFill>
              <a:srgbClr val="FF0000"/>
            </a:solidFill>
          </a:ln>
        </p:spPr>
        <p:txBody>
          <a:bodyPr wrap="square" rtlCol="0">
            <a:spAutoFit/>
          </a:bodyPr>
          <a:lstStyle/>
          <a:p>
            <a:pPr algn="ctr"/>
            <a:r>
              <a:rPr lang="en-US" sz="1400" dirty="0" smtClean="0">
                <a:latin typeface="+mj-lt"/>
              </a:rPr>
              <a:t>Producing the mapping</a:t>
            </a:r>
            <a:endParaRPr lang="en-US" sz="1400" dirty="0">
              <a:latin typeface="+mj-lt"/>
            </a:endParaRPr>
          </a:p>
        </p:txBody>
      </p:sp>
      <p:cxnSp>
        <p:nvCxnSpPr>
          <p:cNvPr id="10" name="Connecteur en arc 9"/>
          <p:cNvCxnSpPr/>
          <p:nvPr/>
        </p:nvCxnSpPr>
        <p:spPr>
          <a:xfrm>
            <a:off x="1547445" y="3456330"/>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en arc 11"/>
          <p:cNvCxnSpPr/>
          <p:nvPr/>
        </p:nvCxnSpPr>
        <p:spPr>
          <a:xfrm>
            <a:off x="2712718" y="4181224"/>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en arc 12"/>
          <p:cNvCxnSpPr/>
          <p:nvPr/>
        </p:nvCxnSpPr>
        <p:spPr>
          <a:xfrm>
            <a:off x="3896750" y="4895698"/>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en arc 13"/>
          <p:cNvCxnSpPr/>
          <p:nvPr/>
        </p:nvCxnSpPr>
        <p:spPr>
          <a:xfrm>
            <a:off x="5019821" y="5612310"/>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22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Defining research questions</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rgbClr val="000000"/>
                </a:solidFill>
              </a:rPr>
              <a:t>Our study is guided by three research </a:t>
            </a:r>
            <a:r>
              <a:rPr lang="en-US" dirty="0">
                <a:solidFill>
                  <a:srgbClr val="000000"/>
                </a:solidFill>
              </a:rPr>
              <a:t>q</a:t>
            </a:r>
            <a:r>
              <a:rPr lang="en-US" dirty="0" smtClean="0">
                <a:solidFill>
                  <a:srgbClr val="000000"/>
                </a:solidFill>
              </a:rPr>
              <a:t>uestions:</a:t>
            </a:r>
          </a:p>
          <a:p>
            <a:pPr lvl="1" algn="just"/>
            <a:endParaRPr lang="en-US" dirty="0" smtClean="0">
              <a:solidFill>
                <a:srgbClr val="000000"/>
              </a:solidFill>
            </a:endParaRPr>
          </a:p>
          <a:p>
            <a:pPr lvl="1" algn="just"/>
            <a:r>
              <a:rPr lang="en-US" dirty="0" smtClean="0">
                <a:solidFill>
                  <a:srgbClr val="000000"/>
                </a:solidFill>
              </a:rPr>
              <a:t>Which are the SLA measures that have been mostly applied in the cloud? </a:t>
            </a:r>
          </a:p>
          <a:p>
            <a:pPr algn="just"/>
            <a:endParaRPr lang="en-US" dirty="0" smtClean="0">
              <a:solidFill>
                <a:srgbClr val="000000"/>
              </a:solidFill>
            </a:endParaRPr>
          </a:p>
          <a:p>
            <a:pPr lvl="1" algn="just"/>
            <a:r>
              <a:rPr lang="en-US" dirty="0" smtClean="0">
                <a:solidFill>
                  <a:srgbClr val="000000"/>
                </a:solidFill>
              </a:rPr>
              <a:t>How have published papers on data integration evolved towards cloud topics?</a:t>
            </a:r>
          </a:p>
          <a:p>
            <a:pPr lvl="1" algn="just"/>
            <a:endParaRPr lang="en-US" dirty="0" smtClean="0">
              <a:solidFill>
                <a:srgbClr val="000000"/>
              </a:solidFill>
            </a:endParaRPr>
          </a:p>
          <a:p>
            <a:pPr lvl="1" algn="just"/>
            <a:r>
              <a:rPr lang="en-US" dirty="0" smtClean="0">
                <a:solidFill>
                  <a:srgbClr val="000000"/>
                </a:solidFill>
              </a:rPr>
              <a:t>In which way and in which context data integration have been used to Quality of Service (</a:t>
            </a:r>
            <a:r>
              <a:rPr lang="en-US" dirty="0" err="1" smtClean="0">
                <a:solidFill>
                  <a:srgbClr val="000000"/>
                </a:solidFill>
              </a:rPr>
              <a:t>QoS</a:t>
            </a:r>
            <a:r>
              <a:rPr lang="en-US" dirty="0" smtClean="0">
                <a:solidFill>
                  <a:srgbClr val="000000"/>
                </a:solidFill>
              </a:rPr>
              <a:t>) measures in the literature? </a:t>
            </a:r>
          </a:p>
          <a:p>
            <a:endParaRPr lang="en-US" dirty="0">
              <a:solidFill>
                <a:srgbClr val="000000"/>
              </a:solidFill>
            </a:endParaRPr>
          </a:p>
        </p:txBody>
      </p:sp>
    </p:spTree>
    <p:extLst>
      <p:ext uri="{BB962C8B-B14F-4D97-AF65-F5344CB8AC3E}">
        <p14:creationId xmlns:p14="http://schemas.microsoft.com/office/powerpoint/2010/main" val="1587318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Retrieving candidate papers</a:t>
            </a:r>
            <a:endParaRPr lang="en-US" sz="4800" dirty="0"/>
          </a:p>
        </p:txBody>
      </p:sp>
      <p:sp>
        <p:nvSpPr>
          <p:cNvPr id="5" name="Content Placeholder 2"/>
          <p:cNvSpPr txBox="1">
            <a:spLocks/>
          </p:cNvSpPr>
          <p:nvPr/>
        </p:nvSpPr>
        <p:spPr>
          <a:xfrm>
            <a:off x="454852" y="1499376"/>
            <a:ext cx="8229600" cy="20292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Font typeface="Arial" pitchFamily="34" charset="0"/>
              <a:buNone/>
            </a:pPr>
            <a:endParaRPr lang="en-US" dirty="0" smtClean="0">
              <a:solidFill>
                <a:schemeClr val="tx1"/>
              </a:solidFill>
            </a:endParaRPr>
          </a:p>
          <a:p>
            <a:pPr marL="0" indent="0" algn="ctr">
              <a:buFont typeface="Arial" pitchFamily="34" charset="0"/>
              <a:buNone/>
            </a:pPr>
            <a:r>
              <a:rPr lang="en-US" dirty="0" smtClean="0">
                <a:solidFill>
                  <a:schemeClr val="tx1"/>
                </a:solidFill>
              </a:rPr>
              <a:t>(“Service level agreement” AND (“Data integration” AND “Database integration”) AND (“Cloud” AND “Multi-cloud ”)) </a:t>
            </a:r>
          </a:p>
          <a:p>
            <a:endParaRPr lang="en-US" dirty="0">
              <a:solidFill>
                <a:schemeClr val="tx1"/>
              </a:solidFill>
            </a:endParaRPr>
          </a:p>
        </p:txBody>
      </p:sp>
      <p:sp>
        <p:nvSpPr>
          <p:cNvPr id="7" name="Content Placeholder 2"/>
          <p:cNvSpPr txBox="1">
            <a:spLocks/>
          </p:cNvSpPr>
          <p:nvPr/>
        </p:nvSpPr>
        <p:spPr>
          <a:xfrm>
            <a:off x="452504" y="3227392"/>
            <a:ext cx="8229600" cy="202926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solidFill>
                <a:srgbClr val="000000"/>
              </a:solidFill>
            </a:endParaRPr>
          </a:p>
          <a:p>
            <a:pPr algn="just"/>
            <a:r>
              <a:rPr lang="en-US" dirty="0" smtClean="0">
                <a:solidFill>
                  <a:srgbClr val="000000"/>
                </a:solidFill>
              </a:rPr>
              <a:t>Scientific databases used: IEEE, ACM, Science Direct, and </a:t>
            </a:r>
            <a:r>
              <a:rPr lang="en-US" dirty="0" err="1" smtClean="0">
                <a:solidFill>
                  <a:srgbClr val="000000"/>
                </a:solidFill>
              </a:rPr>
              <a:t>CiteSeerX</a:t>
            </a:r>
            <a:endParaRPr lang="en-US" dirty="0" smtClean="0">
              <a:solidFill>
                <a:srgbClr val="000000"/>
              </a:solidFill>
            </a:endParaRPr>
          </a:p>
          <a:p>
            <a:pPr algn="just"/>
            <a:endParaRPr lang="en-US" dirty="0" smtClean="0">
              <a:solidFill>
                <a:srgbClr val="000000"/>
              </a:solidFill>
            </a:endParaRPr>
          </a:p>
          <a:p>
            <a:pPr algn="just"/>
            <a:r>
              <a:rPr lang="en-US" dirty="0" smtClean="0">
                <a:solidFill>
                  <a:srgbClr val="000000"/>
                </a:solidFill>
              </a:rPr>
              <a:t>The same query was applied to all databases</a:t>
            </a:r>
          </a:p>
          <a:p>
            <a:endParaRPr lang="en-US" dirty="0">
              <a:solidFill>
                <a:srgbClr val="000000"/>
              </a:solidFill>
            </a:endParaRPr>
          </a:p>
        </p:txBody>
      </p:sp>
    </p:spTree>
    <p:extLst>
      <p:ext uri="{BB962C8B-B14F-4D97-AF65-F5344CB8AC3E}">
        <p14:creationId xmlns:p14="http://schemas.microsoft.com/office/powerpoint/2010/main" val="264785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Executive.thmx</Template>
  <TotalTime>3276</TotalTime>
  <Words>1385</Words>
  <Application>Microsoft Office PowerPoint</Application>
  <PresentationFormat>Affichage à l'écran (4:3)</PresentationFormat>
  <Paragraphs>176</Paragraphs>
  <Slides>20</Slides>
  <Notes>8</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Executive</vt:lpstr>
      <vt:lpstr>Can Data Integration Quality be Enhanced on Multi-cloud using SLA?</vt:lpstr>
      <vt:lpstr>Agenda</vt:lpstr>
      <vt:lpstr>Introduction</vt:lpstr>
      <vt:lpstr>Introduction</vt:lpstr>
      <vt:lpstr>Introduction</vt:lpstr>
      <vt:lpstr>Objectives</vt:lpstr>
      <vt:lpstr>Approach</vt:lpstr>
      <vt:lpstr>Approach Defining research questions</vt:lpstr>
      <vt:lpstr>Approach Retrieving candidate papers</vt:lpstr>
      <vt:lpstr>Approach Selecting relevant papers</vt:lpstr>
      <vt:lpstr>Approach Defining the classification scheme</vt:lpstr>
      <vt:lpstr>Defining classification facets</vt:lpstr>
      <vt:lpstr>Quantitative Analysis</vt:lpstr>
      <vt:lpstr>Quantitative Analysis</vt:lpstr>
      <vt:lpstr>Quantitative Analysis</vt:lpstr>
      <vt:lpstr>Quantitative Analysis</vt:lpstr>
      <vt:lpstr>Conclusion and final remarks</vt:lpstr>
      <vt:lpstr>Conclusion and final remarks</vt:lpstr>
      <vt:lpstr>References</vt:lpstr>
      <vt:lpstr>Questions?  Thank you for your attention!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119</cp:revision>
  <dcterms:created xsi:type="dcterms:W3CDTF">2010-04-12T23:12:02Z</dcterms:created>
  <dcterms:modified xsi:type="dcterms:W3CDTF">2015-08-19T19:28:38Z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