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3" r:id="rId5"/>
    <p:sldId id="264" r:id="rId6"/>
    <p:sldId id="265" r:id="rId7"/>
    <p:sldId id="266" r:id="rId8"/>
    <p:sldId id="261" r:id="rId9"/>
    <p:sldId id="259" r:id="rId10"/>
    <p:sldId id="260"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p:scale>
          <a:sx n="80" d="100"/>
          <a:sy n="80" d="100"/>
        </p:scale>
        <p:origin x="3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fr-F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fr-FR"/>
          </a:p>
        </p:txBody>
      </p:sp>
      <p:sp>
        <p:nvSpPr>
          <p:cNvPr id="4" name="Espaço Reservado para Data 3"/>
          <p:cNvSpPr>
            <a:spLocks noGrp="1"/>
          </p:cNvSpPr>
          <p:nvPr>
            <p:ph type="dt" sz="half" idx="10"/>
          </p:nvPr>
        </p:nvSpPr>
        <p:spPr/>
        <p:txBody>
          <a:bodyPr/>
          <a:lstStyle/>
          <a:p>
            <a:fld id="{5EB6BBF5-0DAB-4A11-B454-40959D6B7F1B}" type="datetimeFigureOut">
              <a:rPr lang="fr-FR" smtClean="0"/>
              <a:t>18/11/2016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10223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5EB6BBF5-0DAB-4A11-B454-40959D6B7F1B}" type="datetimeFigureOut">
              <a:rPr lang="fr-FR" smtClean="0"/>
              <a:t>18/11/2016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220846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fr-F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5EB6BBF5-0DAB-4A11-B454-40959D6B7F1B}" type="datetimeFigureOut">
              <a:rPr lang="fr-FR" smtClean="0"/>
              <a:t>18/11/2016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203379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10"/>
          </p:nvPr>
        </p:nvSpPr>
        <p:spPr/>
        <p:txBody>
          <a:bodyPr/>
          <a:lstStyle/>
          <a:p>
            <a:fld id="{5EB6BBF5-0DAB-4A11-B454-40959D6B7F1B}" type="datetimeFigureOut">
              <a:rPr lang="fr-FR" smtClean="0"/>
              <a:t>18/11/2016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167121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fr-F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EB6BBF5-0DAB-4A11-B454-40959D6B7F1B}" type="datetimeFigureOut">
              <a:rPr lang="fr-FR" smtClean="0"/>
              <a:t>18/11/2016</a:t>
            </a:fld>
            <a:endParaRPr lang="fr-FR"/>
          </a:p>
        </p:txBody>
      </p:sp>
      <p:sp>
        <p:nvSpPr>
          <p:cNvPr id="5" name="Espaço Reservado para Rodapé 4"/>
          <p:cNvSpPr>
            <a:spLocks noGrp="1"/>
          </p:cNvSpPr>
          <p:nvPr>
            <p:ph type="ftr" sz="quarter" idx="11"/>
          </p:nvPr>
        </p:nvSpPr>
        <p:spPr/>
        <p:txBody>
          <a:bodyPr/>
          <a:lstStyle/>
          <a:p>
            <a:endParaRPr lang="fr-FR"/>
          </a:p>
        </p:txBody>
      </p:sp>
      <p:sp>
        <p:nvSpPr>
          <p:cNvPr id="6" name="Espaço Reservado para Número de Slide 5"/>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2764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Data 4"/>
          <p:cNvSpPr>
            <a:spLocks noGrp="1"/>
          </p:cNvSpPr>
          <p:nvPr>
            <p:ph type="dt" sz="half" idx="10"/>
          </p:nvPr>
        </p:nvSpPr>
        <p:spPr/>
        <p:txBody>
          <a:bodyPr/>
          <a:lstStyle/>
          <a:p>
            <a:fld id="{5EB6BBF5-0DAB-4A11-B454-40959D6B7F1B}" type="datetimeFigureOut">
              <a:rPr lang="fr-FR" smtClean="0"/>
              <a:t>18/11/2016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160933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fr-F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7" name="Espaço Reservado para Data 6"/>
          <p:cNvSpPr>
            <a:spLocks noGrp="1"/>
          </p:cNvSpPr>
          <p:nvPr>
            <p:ph type="dt" sz="half" idx="10"/>
          </p:nvPr>
        </p:nvSpPr>
        <p:spPr/>
        <p:txBody>
          <a:bodyPr/>
          <a:lstStyle/>
          <a:p>
            <a:fld id="{5EB6BBF5-0DAB-4A11-B454-40959D6B7F1B}" type="datetimeFigureOut">
              <a:rPr lang="fr-FR" smtClean="0"/>
              <a:t>18/11/2016</a:t>
            </a:fld>
            <a:endParaRPr lang="fr-FR"/>
          </a:p>
        </p:txBody>
      </p:sp>
      <p:sp>
        <p:nvSpPr>
          <p:cNvPr id="8" name="Espaço Reservado para Rodapé 7"/>
          <p:cNvSpPr>
            <a:spLocks noGrp="1"/>
          </p:cNvSpPr>
          <p:nvPr>
            <p:ph type="ftr" sz="quarter" idx="11"/>
          </p:nvPr>
        </p:nvSpPr>
        <p:spPr/>
        <p:txBody>
          <a:bodyPr/>
          <a:lstStyle/>
          <a:p>
            <a:endParaRPr lang="fr-FR"/>
          </a:p>
        </p:txBody>
      </p:sp>
      <p:sp>
        <p:nvSpPr>
          <p:cNvPr id="9" name="Espaço Reservado para Número de Slide 8"/>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56540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fr-FR"/>
          </a:p>
        </p:txBody>
      </p:sp>
      <p:sp>
        <p:nvSpPr>
          <p:cNvPr id="3" name="Espaço Reservado para Data 2"/>
          <p:cNvSpPr>
            <a:spLocks noGrp="1"/>
          </p:cNvSpPr>
          <p:nvPr>
            <p:ph type="dt" sz="half" idx="10"/>
          </p:nvPr>
        </p:nvSpPr>
        <p:spPr/>
        <p:txBody>
          <a:bodyPr/>
          <a:lstStyle/>
          <a:p>
            <a:fld id="{5EB6BBF5-0DAB-4A11-B454-40959D6B7F1B}" type="datetimeFigureOut">
              <a:rPr lang="fr-FR" smtClean="0"/>
              <a:t>18/11/2016</a:t>
            </a:fld>
            <a:endParaRPr lang="fr-FR"/>
          </a:p>
        </p:txBody>
      </p:sp>
      <p:sp>
        <p:nvSpPr>
          <p:cNvPr id="4" name="Espaço Reservado para Rodapé 3"/>
          <p:cNvSpPr>
            <a:spLocks noGrp="1"/>
          </p:cNvSpPr>
          <p:nvPr>
            <p:ph type="ftr" sz="quarter" idx="11"/>
          </p:nvPr>
        </p:nvSpPr>
        <p:spPr/>
        <p:txBody>
          <a:bodyPr/>
          <a:lstStyle/>
          <a:p>
            <a:endParaRPr lang="fr-FR"/>
          </a:p>
        </p:txBody>
      </p:sp>
      <p:sp>
        <p:nvSpPr>
          <p:cNvPr id="5" name="Espaço Reservado para Número de Slide 4"/>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20001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EB6BBF5-0DAB-4A11-B454-40959D6B7F1B}" type="datetimeFigureOut">
              <a:rPr lang="fr-FR" smtClean="0"/>
              <a:t>18/11/2016</a:t>
            </a:fld>
            <a:endParaRPr lang="fr-FR"/>
          </a:p>
        </p:txBody>
      </p:sp>
      <p:sp>
        <p:nvSpPr>
          <p:cNvPr id="3" name="Espaço Reservado para Rodapé 2"/>
          <p:cNvSpPr>
            <a:spLocks noGrp="1"/>
          </p:cNvSpPr>
          <p:nvPr>
            <p:ph type="ftr" sz="quarter" idx="11"/>
          </p:nvPr>
        </p:nvSpPr>
        <p:spPr/>
        <p:txBody>
          <a:bodyPr/>
          <a:lstStyle/>
          <a:p>
            <a:endParaRPr lang="fr-FR"/>
          </a:p>
        </p:txBody>
      </p:sp>
      <p:sp>
        <p:nvSpPr>
          <p:cNvPr id="4" name="Espaço Reservado para Número de Slide 3"/>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76318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EB6BBF5-0DAB-4A11-B454-40959D6B7F1B}" type="datetimeFigureOut">
              <a:rPr lang="fr-FR" smtClean="0"/>
              <a:t>18/11/2016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400263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fr-F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EB6BBF5-0DAB-4A11-B454-40959D6B7F1B}" type="datetimeFigureOut">
              <a:rPr lang="fr-FR" smtClean="0"/>
              <a:t>18/11/2016</a:t>
            </a:fld>
            <a:endParaRPr lang="fr-FR"/>
          </a:p>
        </p:txBody>
      </p:sp>
      <p:sp>
        <p:nvSpPr>
          <p:cNvPr id="6" name="Espaço Reservado para Rodapé 5"/>
          <p:cNvSpPr>
            <a:spLocks noGrp="1"/>
          </p:cNvSpPr>
          <p:nvPr>
            <p:ph type="ftr" sz="quarter" idx="11"/>
          </p:nvPr>
        </p:nvSpPr>
        <p:spPr/>
        <p:txBody>
          <a:bodyPr/>
          <a:lstStyle/>
          <a:p>
            <a:endParaRPr lang="fr-FR"/>
          </a:p>
        </p:txBody>
      </p:sp>
      <p:sp>
        <p:nvSpPr>
          <p:cNvPr id="7" name="Espaço Reservado para Número de Slide 6"/>
          <p:cNvSpPr>
            <a:spLocks noGrp="1"/>
          </p:cNvSpPr>
          <p:nvPr>
            <p:ph type="sldNum" sz="quarter" idx="12"/>
          </p:nvPr>
        </p:nvSpPr>
        <p:spPr/>
        <p:txBody>
          <a:bodyPr/>
          <a:lstStyle/>
          <a:p>
            <a:fld id="{9D648F98-D6CF-4C86-B1E9-4456EF3BFEDA}" type="slidenum">
              <a:rPr lang="fr-FR" smtClean="0"/>
              <a:t>‹nº›</a:t>
            </a:fld>
            <a:endParaRPr lang="fr-FR"/>
          </a:p>
        </p:txBody>
      </p:sp>
    </p:spTree>
    <p:extLst>
      <p:ext uri="{BB962C8B-B14F-4D97-AF65-F5344CB8AC3E}">
        <p14:creationId xmlns:p14="http://schemas.microsoft.com/office/powerpoint/2010/main" val="311946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fr-F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fr-F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6BBF5-0DAB-4A11-B454-40959D6B7F1B}" type="datetimeFigureOut">
              <a:rPr lang="fr-FR" smtClean="0"/>
              <a:t>18/11/2016</a:t>
            </a:fld>
            <a:endParaRPr lang="fr-F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48F98-D6CF-4C86-B1E9-4456EF3BFEDA}" type="slidenum">
              <a:rPr lang="fr-FR" smtClean="0"/>
              <a:t>‹nº›</a:t>
            </a:fld>
            <a:endParaRPr lang="fr-FR"/>
          </a:p>
        </p:txBody>
      </p:sp>
    </p:spTree>
    <p:extLst>
      <p:ext uri="{BB962C8B-B14F-4D97-AF65-F5344CB8AC3E}">
        <p14:creationId xmlns:p14="http://schemas.microsoft.com/office/powerpoint/2010/main" val="684657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fr-FR" dirty="0" smtClean="0"/>
              <a:t>Query taxonomy</a:t>
            </a:r>
            <a:endParaRPr lang="fr-FR" dirty="0"/>
          </a:p>
        </p:txBody>
      </p:sp>
      <p:sp>
        <p:nvSpPr>
          <p:cNvPr id="3" name="Subtítulo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727629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Query superset</a:t>
            </a:r>
            <a:endParaRPr lang="fr-FR" dirty="0"/>
          </a:p>
        </p:txBody>
      </p:sp>
      <p:grpSp>
        <p:nvGrpSpPr>
          <p:cNvPr id="13" name="Grupo 12"/>
          <p:cNvGrpSpPr/>
          <p:nvPr/>
        </p:nvGrpSpPr>
        <p:grpSpPr>
          <a:xfrm>
            <a:off x="1066800" y="3413626"/>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4250039"/>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4316398"/>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4438354"/>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4670926"/>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4969683"/>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5377386"/>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CaixaDeTexto 3"/>
          <p:cNvSpPr txBox="1"/>
          <p:nvPr/>
        </p:nvSpPr>
        <p:spPr>
          <a:xfrm>
            <a:off x="938462" y="1515975"/>
            <a:ext cx="3525253" cy="1815882"/>
          </a:xfrm>
          <a:prstGeom prst="rect">
            <a:avLst/>
          </a:prstGeom>
          <a:noFill/>
        </p:spPr>
        <p:txBody>
          <a:bodyPr wrap="square" rtlCol="0">
            <a:spAutoFit/>
          </a:bodyPr>
          <a:lstStyle/>
          <a:p>
            <a:r>
              <a:rPr lang="en-US" sz="1400" dirty="0" err="1" smtClean="0"/>
              <a:t>Q</a:t>
            </a:r>
            <a:r>
              <a:rPr lang="en-US" sz="1400" baseline="-25000" dirty="0" err="1" smtClean="0"/>
              <a:t>p</a:t>
            </a:r>
            <a:r>
              <a:rPr lang="en-US" sz="1400" dirty="0" smtClean="0"/>
              <a:t> (disease?, doctor?; p_information!) :=</a:t>
            </a:r>
          </a:p>
          <a:p>
            <a:r>
              <a:rPr lang="en-US" sz="1400" dirty="0" smtClean="0"/>
              <a:t>       A1 (disease?; p!),</a:t>
            </a:r>
          </a:p>
          <a:p>
            <a:r>
              <a:rPr lang="en-US" sz="1400" dirty="0" smtClean="0"/>
              <a:t>       A3 (doctor?; p!),</a:t>
            </a:r>
          </a:p>
          <a:p>
            <a:r>
              <a:rPr lang="en-US" sz="1400" dirty="0" smtClean="0"/>
              <a:t>       A2 (p?; p_information!),</a:t>
            </a:r>
          </a:p>
          <a:p>
            <a:r>
              <a:rPr lang="en-US" sz="1400" dirty="0" smtClean="0"/>
              <a:t>{ availability &gt; 97%, response time &lt; 3s,</a:t>
            </a:r>
          </a:p>
          <a:p>
            <a:r>
              <a:rPr lang="en-US" sz="1400" dirty="0" smtClean="0"/>
              <a:t>  price per call &lt; 0.2$, provenance = certified,</a:t>
            </a:r>
          </a:p>
          <a:p>
            <a:r>
              <a:rPr lang="en-US" sz="1400" dirty="0" smtClean="0"/>
              <a:t>  freshness = no,  total response time &lt; 10s,</a:t>
            </a:r>
          </a:p>
          <a:p>
            <a:r>
              <a:rPr lang="en-US" sz="1400" dirty="0" smtClean="0"/>
              <a:t>  total cost &lt; 5$}</a:t>
            </a:r>
            <a:endParaRPr lang="fr-FR" sz="1400" dirty="0"/>
          </a:p>
        </p:txBody>
      </p:sp>
      <p:sp>
        <p:nvSpPr>
          <p:cNvPr id="26" name="CaixaDeTexto 25"/>
          <p:cNvSpPr txBox="1"/>
          <p:nvPr/>
        </p:nvSpPr>
        <p:spPr>
          <a:xfrm>
            <a:off x="5946143" y="1378187"/>
            <a:ext cx="3525253" cy="1600438"/>
          </a:xfrm>
          <a:prstGeom prst="rect">
            <a:avLst/>
          </a:prstGeom>
          <a:noFill/>
        </p:spPr>
        <p:txBody>
          <a:bodyPr wrap="square" rtlCol="0">
            <a:spAutoFit/>
          </a:bodyPr>
          <a:lstStyle/>
          <a:p>
            <a:r>
              <a:rPr lang="en-US" sz="1400" dirty="0" smtClean="0"/>
              <a:t>Q</a:t>
            </a:r>
            <a:r>
              <a:rPr lang="en-US" sz="1400" baseline="-25000" dirty="0" smtClean="0"/>
              <a:t>n</a:t>
            </a:r>
            <a:r>
              <a:rPr lang="en-US" sz="1400" dirty="0" smtClean="0"/>
              <a:t> (disease?, doctor?; p_information!) :=</a:t>
            </a:r>
          </a:p>
          <a:p>
            <a:r>
              <a:rPr lang="en-US" sz="1400" dirty="0" smtClean="0"/>
              <a:t>       A1 (disease?; p!),</a:t>
            </a:r>
          </a:p>
          <a:p>
            <a:r>
              <a:rPr lang="en-US" sz="1400" dirty="0" smtClean="0"/>
              <a:t>       A2 (p?; p_information!),</a:t>
            </a:r>
          </a:p>
          <a:p>
            <a:r>
              <a:rPr lang="en-US" sz="1400" dirty="0" smtClean="0"/>
              <a:t>{ availability &gt; 97%, response time &lt; 3s,</a:t>
            </a:r>
          </a:p>
          <a:p>
            <a:r>
              <a:rPr lang="en-US" sz="1400" dirty="0" smtClean="0"/>
              <a:t>  price per call &lt; 0.2$, provenance = certified,</a:t>
            </a:r>
          </a:p>
          <a:p>
            <a:r>
              <a:rPr lang="en-US" sz="1400" dirty="0" smtClean="0"/>
              <a:t>  freshness = no,  total response time &lt; 10s,</a:t>
            </a:r>
          </a:p>
          <a:p>
            <a:r>
              <a:rPr lang="en-US" sz="1400" dirty="0" smtClean="0"/>
              <a:t>  total cost &lt; 5$}</a:t>
            </a:r>
            <a:endParaRPr lang="fr-FR" sz="1400" dirty="0"/>
          </a:p>
        </p:txBody>
      </p:sp>
      <p:cxnSp>
        <p:nvCxnSpPr>
          <p:cNvPr id="35" name="Conector reto 34"/>
          <p:cNvCxnSpPr/>
          <p:nvPr/>
        </p:nvCxnSpPr>
        <p:spPr>
          <a:xfrm flipV="1">
            <a:off x="2181878" y="4250316"/>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4231103"/>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4149334"/>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6042317"/>
            <a:ext cx="434734" cy="369332"/>
          </a:xfrm>
          <a:prstGeom prst="rect">
            <a:avLst/>
          </a:prstGeom>
          <a:noFill/>
        </p:spPr>
        <p:txBody>
          <a:bodyPr wrap="none" rtlCol="0">
            <a:spAutoFit/>
          </a:bodyPr>
          <a:lstStyle/>
          <a:p>
            <a:r>
              <a:rPr lang="fr-FR" dirty="0" smtClean="0"/>
              <a:t>A3</a:t>
            </a:r>
            <a:endParaRPr lang="fr-FR" dirty="0"/>
          </a:p>
        </p:txBody>
      </p:sp>
      <p:sp>
        <p:nvSpPr>
          <p:cNvPr id="37" name="Elipse 36"/>
          <p:cNvSpPr/>
          <p:nvPr/>
        </p:nvSpPr>
        <p:spPr>
          <a:xfrm>
            <a:off x="5978360" y="34243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ipse 51"/>
          <p:cNvSpPr/>
          <p:nvPr/>
        </p:nvSpPr>
        <p:spPr>
          <a:xfrm>
            <a:off x="7083260" y="3424319"/>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4" name="Conector reto 63"/>
          <p:cNvCxnSpPr/>
          <p:nvPr/>
        </p:nvCxnSpPr>
        <p:spPr>
          <a:xfrm flipV="1">
            <a:off x="7235660" y="4386729"/>
            <a:ext cx="1229744" cy="92671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7388060" y="4641584"/>
            <a:ext cx="1093787" cy="8242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V="1">
            <a:off x="7540460" y="4915319"/>
            <a:ext cx="932777" cy="70292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ector reto 66"/>
          <p:cNvCxnSpPr/>
          <p:nvPr/>
        </p:nvCxnSpPr>
        <p:spPr>
          <a:xfrm flipV="1">
            <a:off x="7692860" y="5271247"/>
            <a:ext cx="662696" cy="49939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Conector reto 67"/>
          <p:cNvCxnSpPr/>
          <p:nvPr/>
        </p:nvCxnSpPr>
        <p:spPr>
          <a:xfrm flipV="1">
            <a:off x="7172205" y="4160405"/>
            <a:ext cx="1230713" cy="92744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7083260" y="4000946"/>
            <a:ext cx="1198512" cy="90318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CaixaDeTexto 69"/>
          <p:cNvSpPr txBox="1"/>
          <p:nvPr/>
        </p:nvSpPr>
        <p:spPr>
          <a:xfrm>
            <a:off x="6463973" y="3950363"/>
            <a:ext cx="434734" cy="369332"/>
          </a:xfrm>
          <a:prstGeom prst="rect">
            <a:avLst/>
          </a:prstGeom>
          <a:noFill/>
        </p:spPr>
        <p:txBody>
          <a:bodyPr wrap="none" rtlCol="0">
            <a:spAutoFit/>
          </a:bodyPr>
          <a:lstStyle/>
          <a:p>
            <a:r>
              <a:rPr lang="fr-FR" dirty="0" smtClean="0"/>
              <a:t>A1</a:t>
            </a:r>
            <a:endParaRPr lang="fr-FR" dirty="0"/>
          </a:p>
        </p:txBody>
      </p:sp>
      <p:sp>
        <p:nvSpPr>
          <p:cNvPr id="71" name="CaixaDeTexto 70"/>
          <p:cNvSpPr txBox="1"/>
          <p:nvPr/>
        </p:nvSpPr>
        <p:spPr>
          <a:xfrm>
            <a:off x="8626326" y="3868594"/>
            <a:ext cx="434734" cy="369332"/>
          </a:xfrm>
          <a:prstGeom prst="rect">
            <a:avLst/>
          </a:prstGeom>
          <a:noFill/>
        </p:spPr>
        <p:txBody>
          <a:bodyPr wrap="none" rtlCol="0">
            <a:spAutoFit/>
          </a:bodyPr>
          <a:lstStyle/>
          <a:p>
            <a:r>
              <a:rPr lang="fr-FR" dirty="0" smtClean="0"/>
              <a:t>A2</a:t>
            </a:r>
            <a:endParaRPr lang="fr-FR" dirty="0"/>
          </a:p>
        </p:txBody>
      </p:sp>
      <p:cxnSp>
        <p:nvCxnSpPr>
          <p:cNvPr id="45" name="Conector reto 44"/>
          <p:cNvCxnSpPr/>
          <p:nvPr/>
        </p:nvCxnSpPr>
        <p:spPr>
          <a:xfrm flipV="1">
            <a:off x="7083260" y="3868595"/>
            <a:ext cx="1112946" cy="83869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Conector reto 45"/>
          <p:cNvCxnSpPr/>
          <p:nvPr/>
        </p:nvCxnSpPr>
        <p:spPr>
          <a:xfrm flipV="1">
            <a:off x="7129929" y="3729318"/>
            <a:ext cx="928879" cy="69999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ector reto 46"/>
          <p:cNvCxnSpPr/>
          <p:nvPr/>
        </p:nvCxnSpPr>
        <p:spPr>
          <a:xfrm flipV="1">
            <a:off x="7235660" y="3621742"/>
            <a:ext cx="662298" cy="49909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369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1)</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dirty="0" smtClean="0">
                <a:solidFill>
                  <a:schemeClr val="tx1"/>
                </a:solidFill>
              </a:rPr>
              <a:t>Both queries are equivalent in terms of the data wich is retrieved and in terms of data quality.</a:t>
            </a:r>
            <a:endParaRPr lang="fr-FR" dirty="0">
              <a:solidFill>
                <a:schemeClr val="tx1"/>
              </a:solidFill>
            </a:endParaRPr>
          </a:p>
        </p:txBody>
      </p:sp>
    </p:spTree>
    <p:extLst>
      <p:ext uri="{BB962C8B-B14F-4D97-AF65-F5344CB8AC3E}">
        <p14:creationId xmlns:p14="http://schemas.microsoft.com/office/powerpoint/2010/main" val="3905601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2)</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98%</a:t>
            </a:r>
            <a:r>
              <a:rPr lang="en-US" sz="1400" dirty="0" smtClean="0"/>
              <a:t>, response time &lt; 3s, </a:t>
            </a:r>
            <a:r>
              <a:rPr lang="en-US" sz="1400" b="1" dirty="0" smtClean="0"/>
              <a:t>price per call &lt; 0.1$</a:t>
            </a:r>
            <a:r>
              <a:rPr lang="en-US" sz="1400" dirty="0" smtClean="0"/>
              <a:t>, provenance = certified, </a:t>
            </a:r>
            <a:r>
              <a:rPr lang="en-US" sz="1400" b="1" dirty="0" smtClean="0"/>
              <a:t>freshness = yes</a:t>
            </a:r>
            <a:r>
              <a:rPr lang="en-US" sz="1400" dirty="0" smtClean="0"/>
              <a:t>,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data retrieved in the second query has  a better quality considering that the quality requirements defined by the user are more restrict than in the first query. Availability, price per call and freshness requirements in the second query are more restrictive.</a:t>
            </a:r>
            <a:endParaRPr lang="en-US" dirty="0">
              <a:solidFill>
                <a:schemeClr val="tx1"/>
              </a:solidFill>
            </a:endParaRPr>
          </a:p>
        </p:txBody>
      </p:sp>
    </p:spTree>
    <p:extLst>
      <p:ext uri="{BB962C8B-B14F-4D97-AF65-F5344CB8AC3E}">
        <p14:creationId xmlns:p14="http://schemas.microsoft.com/office/powerpoint/2010/main" val="734453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3)</a:t>
            </a:r>
            <a:endParaRPr lang="fr-FR" b="1" u="sng" dirty="0"/>
          </a:p>
        </p:txBody>
      </p:sp>
      <p:sp>
        <p:nvSpPr>
          <p:cNvPr id="26" name="CaixaDeTexto 25"/>
          <p:cNvSpPr txBox="1"/>
          <p:nvPr/>
        </p:nvSpPr>
        <p:spPr>
          <a:xfrm>
            <a:off x="6292516" y="906442"/>
            <a:ext cx="5594684" cy="1169551"/>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a:t>
            </a:r>
            <a:r>
              <a:rPr lang="en-US" sz="1400" b="1" dirty="0" smtClean="0"/>
              <a:t>%</a:t>
            </a:r>
            <a:r>
              <a:rPr lang="en-US" sz="1400" dirty="0" smtClean="0"/>
              <a:t>, response time &lt; 3s, price per call &lt; 0.2$, provenance = certified, freshness = no,  </a:t>
            </a:r>
            <a:r>
              <a:rPr lang="en-US" sz="1400" b="1" dirty="0" smtClean="0"/>
              <a:t>veracity = “trustworthy”</a:t>
            </a:r>
            <a:r>
              <a:rPr lang="en-US" sz="1400" dirty="0" smtClean="0"/>
              <a:t>,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data retrieved in the second query has a better quality considering that the quality requirements defined by the user are more restrict than in the first query. The veracity requirement adds new requirements concerning data quality making the second query are more restrictive.</a:t>
            </a:r>
            <a:endParaRPr lang="en-US" dirty="0">
              <a:solidFill>
                <a:schemeClr val="tx1"/>
              </a:solidFill>
            </a:endParaRPr>
          </a:p>
        </p:txBody>
      </p:sp>
    </p:spTree>
    <p:extLst>
      <p:ext uri="{BB962C8B-B14F-4D97-AF65-F5344CB8AC3E}">
        <p14:creationId xmlns:p14="http://schemas.microsoft.com/office/powerpoint/2010/main" val="3949814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4)</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a:t>
            </a:r>
            <a:r>
              <a:rPr lang="en-US" sz="1400" b="1" dirty="0" smtClean="0"/>
              <a:t>%</a:t>
            </a:r>
            <a:r>
              <a:rPr lang="en-US" sz="1400" dirty="0" smtClean="0"/>
              <a:t>, </a:t>
            </a:r>
            <a:r>
              <a:rPr lang="en-US" sz="1400" b="1" dirty="0" smtClean="0"/>
              <a:t>response time &lt; 5s</a:t>
            </a:r>
            <a:r>
              <a:rPr lang="en-US" sz="1400" dirty="0" smtClean="0"/>
              <a:t>, 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data retrieved in the second query has a lower quality considering that the quality requirements defined by the user are less restrict than in the first query. The response time requirement in the second query is less restrictive.</a:t>
            </a:r>
            <a:endParaRPr lang="en-US" dirty="0">
              <a:solidFill>
                <a:schemeClr val="tx1"/>
              </a:solidFill>
            </a:endParaRPr>
          </a:p>
        </p:txBody>
      </p:sp>
    </p:spTree>
    <p:extLst>
      <p:ext uri="{BB962C8B-B14F-4D97-AF65-F5344CB8AC3E}">
        <p14:creationId xmlns:p14="http://schemas.microsoft.com/office/powerpoint/2010/main" val="1510223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5)</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a:t>
            </a:r>
            <a:r>
              <a:rPr lang="en-US" sz="1400" b="1" dirty="0" smtClean="0"/>
              <a:t>%</a:t>
            </a:r>
            <a:r>
              <a:rPr lang="en-US" sz="1400" dirty="0" smtClean="0"/>
              <a:t>, 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data retrieved in the second query has a lower quality considering that the quality requirements defined by the user are less restrict than in the first query. The absence of the response time requirement in the second query make it less restrictive.</a:t>
            </a:r>
            <a:endParaRPr lang="en-US" dirty="0">
              <a:solidFill>
                <a:schemeClr val="tx1"/>
              </a:solidFill>
            </a:endParaRPr>
          </a:p>
        </p:txBody>
      </p:sp>
    </p:spTree>
    <p:extLst>
      <p:ext uri="{BB962C8B-B14F-4D97-AF65-F5344CB8AC3E}">
        <p14:creationId xmlns:p14="http://schemas.microsoft.com/office/powerpoint/2010/main" val="2757277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80902"/>
            <a:ext cx="10515600" cy="625540"/>
          </a:xfrm>
        </p:spPr>
        <p:txBody>
          <a:bodyPr anchor="t">
            <a:normAutofit fontScale="90000"/>
          </a:bodyPr>
          <a:lstStyle/>
          <a:p>
            <a:pPr algn="ctr"/>
            <a:r>
              <a:rPr lang="fr-FR" b="1" u="sng" dirty="0" smtClean="0"/>
              <a:t>Equivalent queries (Case 6)</a:t>
            </a:r>
            <a:endParaRPr lang="fr-FR" b="1" u="sng" dirty="0"/>
          </a:p>
        </p:txBody>
      </p:sp>
      <p:sp>
        <p:nvSpPr>
          <p:cNvPr id="26" name="CaixaDeTexto 25"/>
          <p:cNvSpPr txBox="1"/>
          <p:nvPr/>
        </p:nvSpPr>
        <p:spPr>
          <a:xfrm>
            <a:off x="6292516"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t>
            </a:r>
            <a:r>
              <a:rPr lang="en-US" sz="1400" b="1" dirty="0" smtClean="0"/>
              <a:t>availability &gt; 98%, </a:t>
            </a:r>
            <a:r>
              <a:rPr lang="en-US" sz="1400" dirty="0" smtClean="0"/>
              <a:t>price per call &lt; 0.2$, provenance = certified, freshness = no, total response time &lt; 10s, total cost &lt; 5$}</a:t>
            </a:r>
            <a:endParaRPr lang="fr-FR" sz="1400" dirty="0"/>
          </a:p>
        </p:txBody>
      </p:sp>
      <p:grpSp>
        <p:nvGrpSpPr>
          <p:cNvPr id="34" name="Grupo 33"/>
          <p:cNvGrpSpPr/>
          <p:nvPr/>
        </p:nvGrpSpPr>
        <p:grpSpPr>
          <a:xfrm>
            <a:off x="1066800" y="2005930"/>
            <a:ext cx="3619500" cy="3332077"/>
            <a:chOff x="1066800" y="2054058"/>
            <a:chExt cx="3619500" cy="3332077"/>
          </a:xfrm>
        </p:grpSpPr>
        <p:grpSp>
          <p:nvGrpSpPr>
            <p:cNvPr id="13" name="Grupo 12"/>
            <p:cNvGrpSpPr/>
            <p:nvPr/>
          </p:nvGrpSpPr>
          <p:grpSpPr>
            <a:xfrm>
              <a:off x="1066800" y="2054058"/>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2890471"/>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2956830"/>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3078786"/>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3311358"/>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3610115"/>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4017818"/>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ector reto 34"/>
            <p:cNvCxnSpPr/>
            <p:nvPr/>
          </p:nvCxnSpPr>
          <p:spPr>
            <a:xfrm flipV="1">
              <a:off x="2181878" y="2890748"/>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2871535"/>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2789766"/>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4682749"/>
              <a:ext cx="434734" cy="369332"/>
            </a:xfrm>
            <a:prstGeom prst="rect">
              <a:avLst/>
            </a:prstGeom>
            <a:noFill/>
          </p:spPr>
          <p:txBody>
            <a:bodyPr wrap="none" rtlCol="0">
              <a:spAutoFit/>
            </a:bodyPr>
            <a:lstStyle/>
            <a:p>
              <a:r>
                <a:rPr lang="fr-FR" dirty="0" smtClean="0"/>
                <a:t>A3</a:t>
              </a:r>
              <a:endParaRPr lang="fr-FR" dirty="0"/>
            </a:p>
          </p:txBody>
        </p:sp>
      </p:grpSp>
      <p:grpSp>
        <p:nvGrpSpPr>
          <p:cNvPr id="36" name="Grupo 35"/>
          <p:cNvGrpSpPr/>
          <p:nvPr/>
        </p:nvGrpSpPr>
        <p:grpSpPr>
          <a:xfrm>
            <a:off x="7383381" y="2005930"/>
            <a:ext cx="3619500" cy="3332077"/>
            <a:chOff x="7419475" y="1969814"/>
            <a:chExt cx="3619500" cy="3332077"/>
          </a:xfrm>
        </p:grpSpPr>
        <p:grpSp>
          <p:nvGrpSpPr>
            <p:cNvPr id="38" name="Grupo 37"/>
            <p:cNvGrpSpPr/>
            <p:nvPr/>
          </p:nvGrpSpPr>
          <p:grpSpPr>
            <a:xfrm>
              <a:off x="7419475" y="1969814"/>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8556766" y="2806227"/>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8606862" y="2872586"/>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8723547" y="2994542"/>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8847049" y="3227114"/>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9000251" y="3525871"/>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9193050" y="3933574"/>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8534553" y="2806504"/>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CaixaDeTexto 58"/>
            <p:cNvSpPr txBox="1"/>
            <p:nvPr/>
          </p:nvSpPr>
          <p:spPr>
            <a:xfrm>
              <a:off x="7943864" y="2795308"/>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10106217" y="2713539"/>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9017221" y="4606522"/>
              <a:ext cx="434734" cy="369332"/>
            </a:xfrm>
            <a:prstGeom prst="rect">
              <a:avLst/>
            </a:prstGeom>
            <a:noFill/>
          </p:spPr>
          <p:txBody>
            <a:bodyPr wrap="none" rtlCol="0">
              <a:spAutoFit/>
            </a:bodyPr>
            <a:lstStyle/>
            <a:p>
              <a:r>
                <a:rPr lang="fr-FR" dirty="0" smtClean="0"/>
                <a:t>A3</a:t>
              </a:r>
              <a:endParaRPr lang="fr-FR" dirty="0"/>
            </a:p>
          </p:txBody>
        </p:sp>
      </p:grpSp>
      <p:cxnSp>
        <p:nvCxnSpPr>
          <p:cNvPr id="32" name="Conector reto 31"/>
          <p:cNvCxnSpPr>
            <a:stCxn id="2" idx="2"/>
          </p:cNvCxnSpPr>
          <p:nvPr/>
        </p:nvCxnSpPr>
        <p:spPr>
          <a:xfrm>
            <a:off x="6096000" y="906442"/>
            <a:ext cx="0" cy="4688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312737" y="906442"/>
            <a:ext cx="5594684" cy="954107"/>
          </a:xfrm>
          <a:prstGeom prst="rect">
            <a:avLst/>
          </a:prstGeom>
          <a:noFill/>
          <a:ln>
            <a:solidFill>
              <a:schemeClr val="tx1"/>
            </a:solidFill>
          </a:ln>
        </p:spPr>
        <p:txBody>
          <a:bodyPr wrap="square" rtlCol="0">
            <a:spAutoFit/>
          </a:bodyPr>
          <a:lstStyle/>
          <a:p>
            <a:r>
              <a:rPr lang="en-US" sz="1400" dirty="0" smtClean="0"/>
              <a:t>Q</a:t>
            </a:r>
            <a:r>
              <a:rPr lang="en-US" sz="1400" baseline="-25000" dirty="0" smtClean="0"/>
              <a:t>n</a:t>
            </a:r>
            <a:r>
              <a:rPr lang="en-US" sz="1400" dirty="0" smtClean="0"/>
              <a:t> (disease?, doctor?; p_information!) :=  A1 (disease?; p!), A3 (doctor?; p!), A2 (p?; p_information!),</a:t>
            </a:r>
          </a:p>
          <a:p>
            <a:r>
              <a:rPr lang="en-US" sz="1400" dirty="0" smtClean="0"/>
              <a:t>{availability &gt; 97%, response time &lt; 3s, price per call &lt; 0.2$, provenance = certified, freshness = no,  total response time &lt; 10s, total cost &lt; 5$}</a:t>
            </a:r>
            <a:endParaRPr lang="fr-FR" sz="1400" dirty="0"/>
          </a:p>
        </p:txBody>
      </p:sp>
      <p:sp>
        <p:nvSpPr>
          <p:cNvPr id="63" name="Retângulo 62"/>
          <p:cNvSpPr/>
          <p:nvPr/>
        </p:nvSpPr>
        <p:spPr>
          <a:xfrm>
            <a:off x="312737" y="5419776"/>
            <a:ext cx="11574463" cy="11614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Both queries are equivalent in terms of the data which is retrieved. However, the quality of the data retrieved is different considering that in the second query there are quality requirements which are less restrict (absence of response time) than in the first query, but also quality requirements which are more restrict (availability</a:t>
            </a:r>
            <a:r>
              <a:rPr lang="en-US"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29028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Equivalent queries</a:t>
            </a:r>
            <a:endParaRPr lang="fr-FR" dirty="0"/>
          </a:p>
        </p:txBody>
      </p:sp>
      <p:grpSp>
        <p:nvGrpSpPr>
          <p:cNvPr id="13" name="Grupo 12"/>
          <p:cNvGrpSpPr/>
          <p:nvPr/>
        </p:nvGrpSpPr>
        <p:grpSpPr>
          <a:xfrm>
            <a:off x="1066800" y="3413626"/>
            <a:ext cx="3619500" cy="3332077"/>
            <a:chOff x="1066800" y="3413626"/>
            <a:chExt cx="3619500" cy="3332077"/>
          </a:xfrm>
        </p:grpSpPr>
        <p:grpSp>
          <p:nvGrpSpPr>
            <p:cNvPr id="8" name="Grupo 7"/>
            <p:cNvGrpSpPr/>
            <p:nvPr/>
          </p:nvGrpSpPr>
          <p:grpSpPr>
            <a:xfrm>
              <a:off x="1066800" y="3413626"/>
              <a:ext cx="3619500" cy="2514600"/>
              <a:chOff x="1066800" y="3401594"/>
              <a:chExt cx="3619500" cy="2514600"/>
            </a:xfrm>
          </p:grpSpPr>
          <p:sp>
            <p:nvSpPr>
              <p:cNvPr id="5" name="Elipse 4"/>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ipse 5"/>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ipse 6"/>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9" name="Conector reto 38"/>
          <p:cNvCxnSpPr/>
          <p:nvPr/>
        </p:nvCxnSpPr>
        <p:spPr>
          <a:xfrm flipV="1">
            <a:off x="2204091" y="4250039"/>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ector reto 39"/>
          <p:cNvCxnSpPr/>
          <p:nvPr/>
        </p:nvCxnSpPr>
        <p:spPr>
          <a:xfrm flipV="1">
            <a:off x="2254187" y="4316398"/>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Conector reto 40"/>
          <p:cNvCxnSpPr/>
          <p:nvPr/>
        </p:nvCxnSpPr>
        <p:spPr>
          <a:xfrm flipV="1">
            <a:off x="2370872" y="4438354"/>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Conector reto 41"/>
          <p:cNvCxnSpPr>
            <a:endCxn id="5" idx="6"/>
          </p:cNvCxnSpPr>
          <p:nvPr/>
        </p:nvCxnSpPr>
        <p:spPr>
          <a:xfrm flipV="1">
            <a:off x="2494374" y="4670926"/>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to 42"/>
          <p:cNvCxnSpPr/>
          <p:nvPr/>
        </p:nvCxnSpPr>
        <p:spPr>
          <a:xfrm flipV="1">
            <a:off x="2647576" y="4969683"/>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to 43"/>
          <p:cNvCxnSpPr/>
          <p:nvPr/>
        </p:nvCxnSpPr>
        <p:spPr>
          <a:xfrm flipV="1">
            <a:off x="2840375" y="5377386"/>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CaixaDeTexto 3"/>
          <p:cNvSpPr txBox="1"/>
          <p:nvPr/>
        </p:nvSpPr>
        <p:spPr>
          <a:xfrm>
            <a:off x="938462" y="1515975"/>
            <a:ext cx="3525253" cy="1815882"/>
          </a:xfrm>
          <a:prstGeom prst="rect">
            <a:avLst/>
          </a:prstGeom>
          <a:noFill/>
        </p:spPr>
        <p:txBody>
          <a:bodyPr wrap="square" rtlCol="0">
            <a:spAutoFit/>
          </a:bodyPr>
          <a:lstStyle/>
          <a:p>
            <a:r>
              <a:rPr lang="en-US" sz="1400" dirty="0" err="1" smtClean="0"/>
              <a:t>Q</a:t>
            </a:r>
            <a:r>
              <a:rPr lang="en-US" sz="1400" baseline="-25000" dirty="0" err="1" smtClean="0"/>
              <a:t>p</a:t>
            </a:r>
            <a:r>
              <a:rPr lang="en-US" sz="1400" dirty="0" smtClean="0"/>
              <a:t> (disease?, doctor?; p_information!) :=</a:t>
            </a:r>
          </a:p>
          <a:p>
            <a:r>
              <a:rPr lang="en-US" sz="1400" dirty="0" smtClean="0"/>
              <a:t>       A1 (disease?; p!),</a:t>
            </a:r>
          </a:p>
          <a:p>
            <a:r>
              <a:rPr lang="en-US" sz="1400" dirty="0" smtClean="0"/>
              <a:t>       A3 (doctor?; p!),</a:t>
            </a:r>
          </a:p>
          <a:p>
            <a:r>
              <a:rPr lang="en-US" sz="1400" dirty="0" smtClean="0"/>
              <a:t>       A2 (p?; p_information!),</a:t>
            </a:r>
          </a:p>
          <a:p>
            <a:r>
              <a:rPr lang="en-US" sz="1400" dirty="0" smtClean="0"/>
              <a:t>{ availability &gt; 97%, response time &lt; 3s,</a:t>
            </a:r>
          </a:p>
          <a:p>
            <a:r>
              <a:rPr lang="en-US" sz="1400" dirty="0" smtClean="0"/>
              <a:t>  price per call &lt; 0.2$, provenance = certified,</a:t>
            </a:r>
          </a:p>
          <a:p>
            <a:r>
              <a:rPr lang="en-US" sz="1400" dirty="0" smtClean="0"/>
              <a:t>  freshness = no,  total response time &lt; 10s,</a:t>
            </a:r>
          </a:p>
          <a:p>
            <a:r>
              <a:rPr lang="en-US" sz="1400" dirty="0" smtClean="0"/>
              <a:t>  total cost &lt; 5$}</a:t>
            </a:r>
            <a:endParaRPr lang="fr-FR" sz="1400" dirty="0"/>
          </a:p>
        </p:txBody>
      </p:sp>
      <p:sp>
        <p:nvSpPr>
          <p:cNvPr id="26" name="CaixaDeTexto 25"/>
          <p:cNvSpPr txBox="1"/>
          <p:nvPr/>
        </p:nvSpPr>
        <p:spPr>
          <a:xfrm>
            <a:off x="5946143" y="1510539"/>
            <a:ext cx="3525253" cy="1815882"/>
          </a:xfrm>
          <a:prstGeom prst="rect">
            <a:avLst/>
          </a:prstGeom>
          <a:noFill/>
        </p:spPr>
        <p:txBody>
          <a:bodyPr wrap="square" rtlCol="0">
            <a:spAutoFit/>
          </a:bodyPr>
          <a:lstStyle/>
          <a:p>
            <a:r>
              <a:rPr lang="en-US" sz="1400" dirty="0" smtClean="0"/>
              <a:t>Q</a:t>
            </a:r>
            <a:r>
              <a:rPr lang="en-US" sz="1400" baseline="-25000" dirty="0" smtClean="0"/>
              <a:t>n</a:t>
            </a:r>
            <a:r>
              <a:rPr lang="en-US" sz="1400" dirty="0" smtClean="0"/>
              <a:t> (disease?, doctor?; p_information!) :=</a:t>
            </a:r>
          </a:p>
          <a:p>
            <a:r>
              <a:rPr lang="en-US" sz="1400" dirty="0" smtClean="0"/>
              <a:t>       A1 (disease?; p!),</a:t>
            </a:r>
          </a:p>
          <a:p>
            <a:r>
              <a:rPr lang="en-US" sz="1400" dirty="0" smtClean="0"/>
              <a:t>       A3 (doctor?; p!),</a:t>
            </a:r>
          </a:p>
          <a:p>
            <a:r>
              <a:rPr lang="en-US" sz="1400" dirty="0" smtClean="0"/>
              <a:t>       A2 (p?; p_information!),</a:t>
            </a:r>
          </a:p>
          <a:p>
            <a:r>
              <a:rPr lang="en-US" sz="1400" dirty="0" smtClean="0"/>
              <a:t>{ availability &gt; 97%, response time &lt; 3s,</a:t>
            </a:r>
          </a:p>
          <a:p>
            <a:r>
              <a:rPr lang="en-US" sz="1400" dirty="0" smtClean="0"/>
              <a:t>  price per call &lt; 0.2$, provenance = certified,</a:t>
            </a:r>
          </a:p>
          <a:p>
            <a:r>
              <a:rPr lang="en-US" sz="1400" dirty="0" smtClean="0"/>
              <a:t>  freshness = no,  total response time &lt; 10s,</a:t>
            </a:r>
          </a:p>
          <a:p>
            <a:r>
              <a:rPr lang="en-US" sz="1400" dirty="0" smtClean="0"/>
              <a:t>  total cost &lt; 5$}</a:t>
            </a:r>
            <a:endParaRPr lang="fr-FR" sz="1400" dirty="0"/>
          </a:p>
        </p:txBody>
      </p:sp>
      <p:cxnSp>
        <p:nvCxnSpPr>
          <p:cNvPr id="35" name="Conector reto 34"/>
          <p:cNvCxnSpPr/>
          <p:nvPr/>
        </p:nvCxnSpPr>
        <p:spPr>
          <a:xfrm flipV="1">
            <a:off x="2181878" y="4250316"/>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8" name="Grupo 37"/>
          <p:cNvGrpSpPr/>
          <p:nvPr/>
        </p:nvGrpSpPr>
        <p:grpSpPr>
          <a:xfrm>
            <a:off x="6096000" y="3413626"/>
            <a:ext cx="3619500" cy="3332077"/>
            <a:chOff x="1066800" y="3413626"/>
            <a:chExt cx="3619500" cy="3332077"/>
          </a:xfrm>
        </p:grpSpPr>
        <p:grpSp>
          <p:nvGrpSpPr>
            <p:cNvPr id="45" name="Grupo 44"/>
            <p:cNvGrpSpPr/>
            <p:nvPr/>
          </p:nvGrpSpPr>
          <p:grpSpPr>
            <a:xfrm>
              <a:off x="1066800" y="3413626"/>
              <a:ext cx="3619500" cy="2514600"/>
              <a:chOff x="1066800" y="3401594"/>
              <a:chExt cx="3619500" cy="2514600"/>
            </a:xfrm>
          </p:grpSpPr>
          <p:sp>
            <p:nvSpPr>
              <p:cNvPr id="47" name="Elipse 46"/>
              <p:cNvSpPr/>
              <p:nvPr/>
            </p:nvSpPr>
            <p:spPr>
              <a:xfrm>
                <a:off x="10668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ipse 47"/>
              <p:cNvSpPr/>
              <p:nvPr/>
            </p:nvSpPr>
            <p:spPr>
              <a:xfrm>
                <a:off x="2171700" y="3401594"/>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ipse 45"/>
            <p:cNvSpPr/>
            <p:nvPr/>
          </p:nvSpPr>
          <p:spPr>
            <a:xfrm>
              <a:off x="1631282" y="4231103"/>
              <a:ext cx="2514600" cy="25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9" name="Conector reto 48"/>
          <p:cNvCxnSpPr/>
          <p:nvPr/>
        </p:nvCxnSpPr>
        <p:spPr>
          <a:xfrm flipV="1">
            <a:off x="7233291" y="4250039"/>
            <a:ext cx="882822" cy="66528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to 49"/>
          <p:cNvCxnSpPr/>
          <p:nvPr/>
        </p:nvCxnSpPr>
        <p:spPr>
          <a:xfrm flipV="1">
            <a:off x="7283387" y="4316398"/>
            <a:ext cx="1099302" cy="8284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V="1">
            <a:off x="7400072" y="4438354"/>
            <a:ext cx="1175417" cy="885774"/>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to 52"/>
          <p:cNvCxnSpPr>
            <a:endCxn id="47" idx="6"/>
          </p:cNvCxnSpPr>
          <p:nvPr/>
        </p:nvCxnSpPr>
        <p:spPr>
          <a:xfrm flipV="1">
            <a:off x="7523574" y="4670926"/>
            <a:ext cx="1087026" cy="84086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p:cNvCxnSpPr/>
          <p:nvPr/>
        </p:nvCxnSpPr>
        <p:spPr>
          <a:xfrm flipV="1">
            <a:off x="7676776" y="4969683"/>
            <a:ext cx="902909" cy="680419"/>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Conector reto 54"/>
          <p:cNvCxnSpPr/>
          <p:nvPr/>
        </p:nvCxnSpPr>
        <p:spPr>
          <a:xfrm flipV="1">
            <a:off x="7869575" y="5377386"/>
            <a:ext cx="523725" cy="394672"/>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ector reto 55"/>
          <p:cNvCxnSpPr/>
          <p:nvPr/>
        </p:nvCxnSpPr>
        <p:spPr>
          <a:xfrm flipV="1">
            <a:off x="7211078" y="4250316"/>
            <a:ext cx="519210" cy="39126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631282" y="4231103"/>
            <a:ext cx="434734" cy="369332"/>
          </a:xfrm>
          <a:prstGeom prst="rect">
            <a:avLst/>
          </a:prstGeom>
          <a:noFill/>
        </p:spPr>
        <p:txBody>
          <a:bodyPr wrap="none" rtlCol="0">
            <a:spAutoFit/>
          </a:bodyPr>
          <a:lstStyle/>
          <a:p>
            <a:r>
              <a:rPr lang="fr-FR" dirty="0" smtClean="0"/>
              <a:t>A1</a:t>
            </a:r>
            <a:endParaRPr lang="fr-FR" dirty="0"/>
          </a:p>
        </p:txBody>
      </p:sp>
      <p:sp>
        <p:nvSpPr>
          <p:cNvPr id="57" name="CaixaDeTexto 56"/>
          <p:cNvSpPr txBox="1"/>
          <p:nvPr/>
        </p:nvSpPr>
        <p:spPr>
          <a:xfrm>
            <a:off x="3793635" y="4149334"/>
            <a:ext cx="434734" cy="369332"/>
          </a:xfrm>
          <a:prstGeom prst="rect">
            <a:avLst/>
          </a:prstGeom>
          <a:noFill/>
        </p:spPr>
        <p:txBody>
          <a:bodyPr wrap="none" rtlCol="0">
            <a:spAutoFit/>
          </a:bodyPr>
          <a:lstStyle/>
          <a:p>
            <a:r>
              <a:rPr lang="fr-FR" dirty="0" smtClean="0"/>
              <a:t>A2</a:t>
            </a:r>
            <a:endParaRPr lang="fr-FR" dirty="0"/>
          </a:p>
        </p:txBody>
      </p:sp>
      <p:sp>
        <p:nvSpPr>
          <p:cNvPr id="58" name="CaixaDeTexto 57"/>
          <p:cNvSpPr txBox="1"/>
          <p:nvPr/>
        </p:nvSpPr>
        <p:spPr>
          <a:xfrm>
            <a:off x="2704639" y="6042317"/>
            <a:ext cx="434734" cy="369332"/>
          </a:xfrm>
          <a:prstGeom prst="rect">
            <a:avLst/>
          </a:prstGeom>
          <a:noFill/>
        </p:spPr>
        <p:txBody>
          <a:bodyPr wrap="none" rtlCol="0">
            <a:spAutoFit/>
          </a:bodyPr>
          <a:lstStyle/>
          <a:p>
            <a:r>
              <a:rPr lang="fr-FR" dirty="0" smtClean="0"/>
              <a:t>A3</a:t>
            </a:r>
            <a:endParaRPr lang="fr-FR" dirty="0"/>
          </a:p>
        </p:txBody>
      </p:sp>
      <p:sp>
        <p:nvSpPr>
          <p:cNvPr id="59" name="CaixaDeTexto 58"/>
          <p:cNvSpPr txBox="1"/>
          <p:nvPr/>
        </p:nvSpPr>
        <p:spPr>
          <a:xfrm>
            <a:off x="6620389" y="4239120"/>
            <a:ext cx="434734" cy="369332"/>
          </a:xfrm>
          <a:prstGeom prst="rect">
            <a:avLst/>
          </a:prstGeom>
          <a:noFill/>
        </p:spPr>
        <p:txBody>
          <a:bodyPr wrap="none" rtlCol="0">
            <a:spAutoFit/>
          </a:bodyPr>
          <a:lstStyle/>
          <a:p>
            <a:r>
              <a:rPr lang="fr-FR" dirty="0" smtClean="0"/>
              <a:t>A1</a:t>
            </a:r>
            <a:endParaRPr lang="fr-FR" dirty="0"/>
          </a:p>
        </p:txBody>
      </p:sp>
      <p:sp>
        <p:nvSpPr>
          <p:cNvPr id="60" name="CaixaDeTexto 59"/>
          <p:cNvSpPr txBox="1"/>
          <p:nvPr/>
        </p:nvSpPr>
        <p:spPr>
          <a:xfrm>
            <a:off x="8782742" y="4157351"/>
            <a:ext cx="434734" cy="369332"/>
          </a:xfrm>
          <a:prstGeom prst="rect">
            <a:avLst/>
          </a:prstGeom>
          <a:noFill/>
        </p:spPr>
        <p:txBody>
          <a:bodyPr wrap="none" rtlCol="0">
            <a:spAutoFit/>
          </a:bodyPr>
          <a:lstStyle/>
          <a:p>
            <a:r>
              <a:rPr lang="fr-FR" dirty="0" smtClean="0"/>
              <a:t>A2</a:t>
            </a:r>
            <a:endParaRPr lang="fr-FR" dirty="0"/>
          </a:p>
        </p:txBody>
      </p:sp>
      <p:sp>
        <p:nvSpPr>
          <p:cNvPr id="61" name="CaixaDeTexto 60"/>
          <p:cNvSpPr txBox="1"/>
          <p:nvPr/>
        </p:nvSpPr>
        <p:spPr>
          <a:xfrm>
            <a:off x="7693746" y="6050334"/>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96975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Query subset</a:t>
            </a:r>
            <a:endParaRPr lang="fr-FR" dirty="0"/>
          </a:p>
        </p:txBody>
      </p:sp>
      <p:sp>
        <p:nvSpPr>
          <p:cNvPr id="4" name="CaixaDeTexto 3"/>
          <p:cNvSpPr txBox="1"/>
          <p:nvPr/>
        </p:nvSpPr>
        <p:spPr>
          <a:xfrm>
            <a:off x="938462" y="1515975"/>
            <a:ext cx="3525253" cy="1815882"/>
          </a:xfrm>
          <a:prstGeom prst="rect">
            <a:avLst/>
          </a:prstGeom>
          <a:noFill/>
        </p:spPr>
        <p:txBody>
          <a:bodyPr wrap="square" rtlCol="0">
            <a:spAutoFit/>
          </a:bodyPr>
          <a:lstStyle/>
          <a:p>
            <a:r>
              <a:rPr lang="en-US" sz="1400" dirty="0" err="1" smtClean="0"/>
              <a:t>Q</a:t>
            </a:r>
            <a:r>
              <a:rPr lang="en-US" sz="1400" baseline="-25000" dirty="0" err="1" smtClean="0"/>
              <a:t>p</a:t>
            </a:r>
            <a:r>
              <a:rPr lang="en-US" sz="1400" dirty="0" smtClean="0"/>
              <a:t> (disease?, doctor?; p_information!) :=</a:t>
            </a:r>
          </a:p>
          <a:p>
            <a:r>
              <a:rPr lang="en-US" sz="1400" dirty="0" smtClean="0"/>
              <a:t>       A1 (disease?; p!),</a:t>
            </a:r>
          </a:p>
          <a:p>
            <a:r>
              <a:rPr lang="en-US" sz="1400" dirty="0" smtClean="0"/>
              <a:t>       A3 (doctor?; p!),</a:t>
            </a:r>
          </a:p>
          <a:p>
            <a:r>
              <a:rPr lang="en-US" sz="1400" dirty="0" smtClean="0"/>
              <a:t>       A2 (p?; p_information!),</a:t>
            </a:r>
          </a:p>
          <a:p>
            <a:r>
              <a:rPr lang="en-US" sz="1400" dirty="0" smtClean="0"/>
              <a:t>{ availability &gt; 97%, response time &lt; 3s,</a:t>
            </a:r>
          </a:p>
          <a:p>
            <a:r>
              <a:rPr lang="en-US" sz="1400" dirty="0" smtClean="0"/>
              <a:t>  price per call &lt; 0.2$, provenance = certified,</a:t>
            </a:r>
          </a:p>
          <a:p>
            <a:r>
              <a:rPr lang="en-US" sz="1400" dirty="0" smtClean="0"/>
              <a:t>  freshness = no,  total response time &lt; 10s,</a:t>
            </a:r>
          </a:p>
          <a:p>
            <a:r>
              <a:rPr lang="en-US" sz="1400" dirty="0" smtClean="0"/>
              <a:t>  total cost &lt; 5$}</a:t>
            </a:r>
            <a:endParaRPr lang="fr-FR" sz="1400" dirty="0"/>
          </a:p>
        </p:txBody>
      </p:sp>
      <p:sp>
        <p:nvSpPr>
          <p:cNvPr id="26" name="CaixaDeTexto 25"/>
          <p:cNvSpPr txBox="1"/>
          <p:nvPr/>
        </p:nvSpPr>
        <p:spPr>
          <a:xfrm>
            <a:off x="5946143" y="1378187"/>
            <a:ext cx="3525253" cy="2031325"/>
          </a:xfrm>
          <a:prstGeom prst="rect">
            <a:avLst/>
          </a:prstGeom>
          <a:noFill/>
        </p:spPr>
        <p:txBody>
          <a:bodyPr wrap="square" rtlCol="0">
            <a:spAutoFit/>
          </a:bodyPr>
          <a:lstStyle/>
          <a:p>
            <a:r>
              <a:rPr lang="en-US" sz="1400" dirty="0" smtClean="0"/>
              <a:t>Q</a:t>
            </a:r>
            <a:r>
              <a:rPr lang="en-US" sz="1400" baseline="-25000" dirty="0" smtClean="0"/>
              <a:t>n</a:t>
            </a:r>
            <a:r>
              <a:rPr lang="en-US" sz="1400" dirty="0" smtClean="0"/>
              <a:t> (disease?, doctor?; p_information!) :=</a:t>
            </a:r>
          </a:p>
          <a:p>
            <a:r>
              <a:rPr lang="en-US" sz="1400" dirty="0" smtClean="0"/>
              <a:t>       A1 (disease?; p!),</a:t>
            </a:r>
          </a:p>
          <a:p>
            <a:r>
              <a:rPr lang="en-US" sz="1400" dirty="0" smtClean="0"/>
              <a:t>       A3 (doctor?; p!),</a:t>
            </a:r>
          </a:p>
          <a:p>
            <a:r>
              <a:rPr lang="en-US" sz="1400" dirty="0"/>
              <a:t> </a:t>
            </a:r>
            <a:r>
              <a:rPr lang="en-US" sz="1400" dirty="0" smtClean="0"/>
              <a:t>      </a:t>
            </a:r>
            <a:r>
              <a:rPr lang="fr-FR" sz="1400" dirty="0" smtClean="0"/>
              <a:t>A4 </a:t>
            </a:r>
            <a:r>
              <a:rPr lang="fr-FR" sz="1400" dirty="0"/>
              <a:t>(hospital?; p</a:t>
            </a:r>
            <a:r>
              <a:rPr lang="fr-FR" sz="1400" dirty="0" smtClean="0"/>
              <a:t>!),</a:t>
            </a:r>
            <a:endParaRPr lang="en-US" sz="1400" dirty="0" smtClean="0"/>
          </a:p>
          <a:p>
            <a:r>
              <a:rPr lang="en-US" sz="1400" dirty="0" smtClean="0"/>
              <a:t>       A2 (p?; p_information!),</a:t>
            </a:r>
          </a:p>
          <a:p>
            <a:r>
              <a:rPr lang="en-US" sz="1400" dirty="0" smtClean="0"/>
              <a:t>{ availability &gt; 97%, response time &lt; 3s,</a:t>
            </a:r>
          </a:p>
          <a:p>
            <a:r>
              <a:rPr lang="en-US" sz="1400" dirty="0" smtClean="0"/>
              <a:t>  price per call &lt; 0.2$, provenance = certified,</a:t>
            </a:r>
          </a:p>
          <a:p>
            <a:r>
              <a:rPr lang="en-US" sz="1400" dirty="0" smtClean="0"/>
              <a:t>  freshness = no,  total response time &lt; 10s,</a:t>
            </a:r>
          </a:p>
          <a:p>
            <a:r>
              <a:rPr lang="en-US" sz="1400" dirty="0" smtClean="0"/>
              <a:t>  total cost &lt; 5$}</a:t>
            </a:r>
            <a:endParaRPr lang="fr-FR" sz="1400" dirty="0"/>
          </a:p>
        </p:txBody>
      </p:sp>
      <p:grpSp>
        <p:nvGrpSpPr>
          <p:cNvPr id="36" name="Grupo 35"/>
          <p:cNvGrpSpPr/>
          <p:nvPr/>
        </p:nvGrpSpPr>
        <p:grpSpPr>
          <a:xfrm>
            <a:off x="5978360" y="3424319"/>
            <a:ext cx="3619500" cy="3365500"/>
            <a:chOff x="5918200" y="2197100"/>
            <a:chExt cx="3619500" cy="3365500"/>
          </a:xfrm>
          <a:noFill/>
        </p:grpSpPr>
        <p:sp>
          <p:nvSpPr>
            <p:cNvPr id="37" name="Elipse 36"/>
            <p:cNvSpPr/>
            <p:nvPr/>
          </p:nvSpPr>
          <p:spPr>
            <a:xfrm>
              <a:off x="5918200" y="2197100"/>
              <a:ext cx="2514600" cy="25146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ipse 51"/>
            <p:cNvSpPr/>
            <p:nvPr/>
          </p:nvSpPr>
          <p:spPr>
            <a:xfrm>
              <a:off x="7023100" y="2197100"/>
              <a:ext cx="2514600" cy="25146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ipse 61"/>
            <p:cNvSpPr/>
            <p:nvPr/>
          </p:nvSpPr>
          <p:spPr>
            <a:xfrm>
              <a:off x="7023100" y="3048000"/>
              <a:ext cx="2514600" cy="25146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ipse 62"/>
            <p:cNvSpPr/>
            <p:nvPr/>
          </p:nvSpPr>
          <p:spPr>
            <a:xfrm>
              <a:off x="5918200" y="3048000"/>
              <a:ext cx="2514600" cy="25146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64" name="Conector reto 63"/>
          <p:cNvCxnSpPr>
            <a:endCxn id="63" idx="7"/>
          </p:cNvCxnSpPr>
          <p:nvPr/>
        </p:nvCxnSpPr>
        <p:spPr>
          <a:xfrm flipV="1">
            <a:off x="7235660" y="4643474"/>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Conector reto 64"/>
          <p:cNvCxnSpPr/>
          <p:nvPr/>
        </p:nvCxnSpPr>
        <p:spPr>
          <a:xfrm flipV="1">
            <a:off x="7388060" y="4795874"/>
            <a:ext cx="889045" cy="66997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Conector reto 65"/>
          <p:cNvCxnSpPr/>
          <p:nvPr/>
        </p:nvCxnSpPr>
        <p:spPr>
          <a:xfrm flipV="1">
            <a:off x="7540460" y="5017808"/>
            <a:ext cx="796775" cy="600436"/>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ector reto 66"/>
          <p:cNvCxnSpPr/>
          <p:nvPr/>
        </p:nvCxnSpPr>
        <p:spPr>
          <a:xfrm flipV="1">
            <a:off x="7692860" y="5325114"/>
            <a:ext cx="591215" cy="44553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Conector reto 67"/>
          <p:cNvCxnSpPr/>
          <p:nvPr/>
        </p:nvCxnSpPr>
        <p:spPr>
          <a:xfrm flipV="1">
            <a:off x="7172205" y="4512484"/>
            <a:ext cx="763506" cy="575365"/>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Conector reto 68"/>
          <p:cNvCxnSpPr/>
          <p:nvPr/>
        </p:nvCxnSpPr>
        <p:spPr>
          <a:xfrm flipV="1">
            <a:off x="7388060" y="4429162"/>
            <a:ext cx="380870" cy="287018"/>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CaixaDeTexto 69"/>
          <p:cNvSpPr txBox="1"/>
          <p:nvPr/>
        </p:nvSpPr>
        <p:spPr>
          <a:xfrm>
            <a:off x="6463973" y="3950363"/>
            <a:ext cx="434734" cy="369332"/>
          </a:xfrm>
          <a:prstGeom prst="rect">
            <a:avLst/>
          </a:prstGeom>
          <a:noFill/>
        </p:spPr>
        <p:txBody>
          <a:bodyPr wrap="none" rtlCol="0">
            <a:spAutoFit/>
          </a:bodyPr>
          <a:lstStyle/>
          <a:p>
            <a:r>
              <a:rPr lang="fr-FR" dirty="0" smtClean="0"/>
              <a:t>A1</a:t>
            </a:r>
            <a:endParaRPr lang="fr-FR" dirty="0"/>
          </a:p>
        </p:txBody>
      </p:sp>
      <p:sp>
        <p:nvSpPr>
          <p:cNvPr id="71" name="CaixaDeTexto 70"/>
          <p:cNvSpPr txBox="1"/>
          <p:nvPr/>
        </p:nvSpPr>
        <p:spPr>
          <a:xfrm>
            <a:off x="8626326" y="3868594"/>
            <a:ext cx="434734" cy="369332"/>
          </a:xfrm>
          <a:prstGeom prst="rect">
            <a:avLst/>
          </a:prstGeom>
          <a:noFill/>
        </p:spPr>
        <p:txBody>
          <a:bodyPr wrap="none" rtlCol="0">
            <a:spAutoFit/>
          </a:bodyPr>
          <a:lstStyle/>
          <a:p>
            <a:r>
              <a:rPr lang="fr-FR" dirty="0" smtClean="0"/>
              <a:t>A2</a:t>
            </a:r>
            <a:endParaRPr lang="fr-FR" dirty="0"/>
          </a:p>
        </p:txBody>
      </p:sp>
      <p:sp>
        <p:nvSpPr>
          <p:cNvPr id="72" name="CaixaDeTexto 71"/>
          <p:cNvSpPr txBox="1"/>
          <p:nvPr/>
        </p:nvSpPr>
        <p:spPr>
          <a:xfrm>
            <a:off x="6471989" y="5991718"/>
            <a:ext cx="434734" cy="369332"/>
          </a:xfrm>
          <a:prstGeom prst="rect">
            <a:avLst/>
          </a:prstGeom>
          <a:noFill/>
        </p:spPr>
        <p:txBody>
          <a:bodyPr wrap="none" rtlCol="0">
            <a:spAutoFit/>
          </a:bodyPr>
          <a:lstStyle/>
          <a:p>
            <a:r>
              <a:rPr lang="fr-FR" dirty="0" smtClean="0"/>
              <a:t>A4</a:t>
            </a:r>
            <a:endParaRPr lang="fr-FR" dirty="0"/>
          </a:p>
        </p:txBody>
      </p:sp>
      <p:sp>
        <p:nvSpPr>
          <p:cNvPr id="73" name="CaixaDeTexto 72"/>
          <p:cNvSpPr txBox="1"/>
          <p:nvPr/>
        </p:nvSpPr>
        <p:spPr>
          <a:xfrm>
            <a:off x="8634342" y="5921981"/>
            <a:ext cx="434734" cy="369332"/>
          </a:xfrm>
          <a:prstGeom prst="rect">
            <a:avLst/>
          </a:prstGeom>
          <a:noFill/>
        </p:spPr>
        <p:txBody>
          <a:bodyPr wrap="none" rtlCol="0">
            <a:spAutoFit/>
          </a:bodyPr>
          <a:lstStyle/>
          <a:p>
            <a:r>
              <a:rPr lang="fr-FR" dirty="0" smtClean="0"/>
              <a:t>A3</a:t>
            </a:r>
            <a:endParaRPr lang="fr-FR" dirty="0"/>
          </a:p>
        </p:txBody>
      </p:sp>
    </p:spTree>
    <p:extLst>
      <p:ext uri="{BB962C8B-B14F-4D97-AF65-F5344CB8AC3E}">
        <p14:creationId xmlns:p14="http://schemas.microsoft.com/office/powerpoint/2010/main" val="1691217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1558</Words>
  <Application>Microsoft Office PowerPoint</Application>
  <PresentationFormat>Widescreen</PresentationFormat>
  <Paragraphs>139</Paragraphs>
  <Slides>10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Arial</vt:lpstr>
      <vt:lpstr>Calibri</vt:lpstr>
      <vt:lpstr>Calibri Light</vt:lpstr>
      <vt:lpstr>Tema do Office</vt:lpstr>
      <vt:lpstr>Query taxonomy</vt:lpstr>
      <vt:lpstr>Equivalent queries (Case 1)</vt:lpstr>
      <vt:lpstr>Equivalent queries (Case 2)</vt:lpstr>
      <vt:lpstr>Equivalent queries (Case 3)</vt:lpstr>
      <vt:lpstr>Equivalent queries (Case 4)</vt:lpstr>
      <vt:lpstr>Equivalent queries (Case 5)</vt:lpstr>
      <vt:lpstr>Equivalent queries (Case 6)</vt:lpstr>
      <vt:lpstr>Equivalent queries</vt:lpstr>
      <vt:lpstr>Query subset</vt:lpstr>
      <vt:lpstr>Query superset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14</cp:revision>
  <dcterms:created xsi:type="dcterms:W3CDTF">2016-11-18T12:16:58Z</dcterms:created>
  <dcterms:modified xsi:type="dcterms:W3CDTF">2016-11-18T18:04:59Z</dcterms:modified>
</cp:coreProperties>
</file>