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77" r:id="rId7"/>
    <p:sldId id="260" r:id="rId8"/>
    <p:sldId id="261" r:id="rId9"/>
    <p:sldId id="278" r:id="rId10"/>
    <p:sldId id="262" r:id="rId11"/>
    <p:sldId id="279" r:id="rId12"/>
    <p:sldId id="263" r:id="rId13"/>
    <p:sldId id="280" r:id="rId14"/>
    <p:sldId id="264" r:id="rId15"/>
    <p:sldId id="281" r:id="rId16"/>
    <p:sldId id="265" r:id="rId17"/>
    <p:sldId id="266" r:id="rId18"/>
    <p:sldId id="282" r:id="rId19"/>
    <p:sldId id="267" r:id="rId20"/>
    <p:sldId id="268" r:id="rId21"/>
    <p:sldId id="283" r:id="rId22"/>
    <p:sldId id="269" r:id="rId23"/>
    <p:sldId id="270" r:id="rId24"/>
    <p:sldId id="284" r:id="rId25"/>
    <p:sldId id="271" r:id="rId26"/>
    <p:sldId id="285" r:id="rId27"/>
    <p:sldId id="272" r:id="rId28"/>
    <p:sldId id="286" r:id="rId29"/>
    <p:sldId id="273" r:id="rId30"/>
    <p:sldId id="287" r:id="rId31"/>
    <p:sldId id="274" r:id="rId32"/>
    <p:sldId id="288" r:id="rId33"/>
    <p:sldId id="275" r:id="rId34"/>
    <p:sldId id="289" r:id="rId35"/>
    <p:sldId id="291"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6" d="100"/>
          <a:sy n="76"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DD67BCE3-38AA-4441-8933-A9DA541823E9}" type="datetimeFigureOut">
              <a:rPr lang="fr-FR" smtClean="0"/>
              <a:t>15/11/2016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271011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DD67BCE3-38AA-4441-8933-A9DA541823E9}" type="datetimeFigureOut">
              <a:rPr lang="fr-FR" smtClean="0"/>
              <a:t>15/11/2016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371330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DD67BCE3-38AA-4441-8933-A9DA541823E9}" type="datetimeFigureOut">
              <a:rPr lang="fr-FR" smtClean="0"/>
              <a:t>15/11/2016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54283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DD67BCE3-38AA-4441-8933-A9DA541823E9}" type="datetimeFigureOut">
              <a:rPr lang="fr-FR" smtClean="0"/>
              <a:t>15/11/2016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285024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D67BCE3-38AA-4441-8933-A9DA541823E9}" type="datetimeFigureOut">
              <a:rPr lang="fr-FR" smtClean="0"/>
              <a:t>15/11/2016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390489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DD67BCE3-38AA-4441-8933-A9DA541823E9}" type="datetimeFigureOut">
              <a:rPr lang="fr-FR" smtClean="0"/>
              <a:t>15/11/2016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304032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DD67BCE3-38AA-4441-8933-A9DA541823E9}" type="datetimeFigureOut">
              <a:rPr lang="fr-FR" smtClean="0"/>
              <a:t>15/11/2016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287365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DD67BCE3-38AA-4441-8933-A9DA541823E9}" type="datetimeFigureOut">
              <a:rPr lang="fr-FR" smtClean="0"/>
              <a:t>15/11/2016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54601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D67BCE3-38AA-4441-8933-A9DA541823E9}" type="datetimeFigureOut">
              <a:rPr lang="fr-FR" smtClean="0"/>
              <a:t>15/11/2016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253714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D67BCE3-38AA-4441-8933-A9DA541823E9}" type="datetimeFigureOut">
              <a:rPr lang="fr-FR" smtClean="0"/>
              <a:t>15/11/2016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2499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D67BCE3-38AA-4441-8933-A9DA541823E9}" type="datetimeFigureOut">
              <a:rPr lang="fr-FR" smtClean="0"/>
              <a:t>15/11/2016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E3EFDFF-448B-4E0E-B7B2-7A0DDE3B8C62}" type="slidenum">
              <a:rPr lang="fr-FR" smtClean="0"/>
              <a:t>‹nº›</a:t>
            </a:fld>
            <a:endParaRPr lang="fr-FR"/>
          </a:p>
        </p:txBody>
      </p:sp>
    </p:spTree>
    <p:extLst>
      <p:ext uri="{BB962C8B-B14F-4D97-AF65-F5344CB8AC3E}">
        <p14:creationId xmlns:p14="http://schemas.microsoft.com/office/powerpoint/2010/main" val="347072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7BCE3-38AA-4441-8933-A9DA541823E9}" type="datetimeFigureOut">
              <a:rPr lang="fr-FR" smtClean="0"/>
              <a:t>15/11/2016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EFDFF-448B-4E0E-B7B2-7A0DDE3B8C62}" type="slidenum">
              <a:rPr lang="fr-FR" smtClean="0"/>
              <a:t>‹nº›</a:t>
            </a:fld>
            <a:endParaRPr lang="fr-FR"/>
          </a:p>
        </p:txBody>
      </p:sp>
    </p:spTree>
    <p:extLst>
      <p:ext uri="{BB962C8B-B14F-4D97-AF65-F5344CB8AC3E}">
        <p14:creationId xmlns:p14="http://schemas.microsoft.com/office/powerpoint/2010/main" val="411052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fr-FR" dirty="0" smtClean="0">
                <a:latin typeface="Baskerville Old Face" panose="02020602080505020303" pitchFamily="18" charset="0"/>
              </a:rPr>
              <a:t>Query tanoxomy</a:t>
            </a:r>
            <a:endParaRPr lang="fr-FR" dirty="0">
              <a:latin typeface="Baskerville Old Face" panose="02020602080505020303" pitchFamily="18" charset="0"/>
            </a:endParaRPr>
          </a:p>
        </p:txBody>
      </p:sp>
      <p:sp>
        <p:nvSpPr>
          <p:cNvPr id="3" name="Subtítulo 2"/>
          <p:cNvSpPr>
            <a:spLocks noGrp="1"/>
          </p:cNvSpPr>
          <p:nvPr>
            <p:ph type="subTitle" idx="1"/>
          </p:nvPr>
        </p:nvSpPr>
        <p:spPr/>
        <p:txBody>
          <a:bodyPr/>
          <a:lstStyle/>
          <a:p>
            <a:r>
              <a:rPr lang="fr-FR" dirty="0" smtClean="0">
                <a:latin typeface="Baskerville Old Face" panose="02020602080505020303" pitchFamily="18" charset="0"/>
              </a:rPr>
              <a:t>Meeting 18/11</a:t>
            </a:r>
            <a:endParaRPr lang="fr-FR" dirty="0">
              <a:latin typeface="Baskerville Old Face" panose="02020602080505020303" pitchFamily="18" charset="0"/>
            </a:endParaRPr>
          </a:p>
        </p:txBody>
      </p:sp>
    </p:spTree>
    <p:extLst>
      <p:ext uri="{BB962C8B-B14F-4D97-AF65-F5344CB8AC3E}">
        <p14:creationId xmlns:p14="http://schemas.microsoft.com/office/powerpoint/2010/main" val="2554466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4: equivalent queries and part of the user requirements more less restrict and part less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646331"/>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contains its particular results because the new requirements can be part more restrict and part less restricts than the previous ones.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4214510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and requirements) to the new query, the previous integration plan is replayed.</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2807189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5: equivalent queries and different user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646331"/>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contains its particular results because the new requirements are different compared to the previous ones.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
        <p:nvSpPr>
          <p:cNvPr id="4" name="Retângulo 3"/>
          <p:cNvSpPr/>
          <p:nvPr/>
        </p:nvSpPr>
        <p:spPr>
          <a:xfrm>
            <a:off x="7505367" y="190500"/>
            <a:ext cx="4407233"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latin typeface="Baskerville Old Face" panose="02020602080505020303" pitchFamily="18" charset="0"/>
              </a:rPr>
              <a:t>I think that this case of « different » user requirements is in fact another case of more restrict user requirements.</a:t>
            </a:r>
            <a:endParaRPr lang="fr-FR"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173267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and requirements) to the new query, the previous integration plan is replayed.</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3966384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lstStyle/>
          <a:p>
            <a:r>
              <a:rPr lang="fr-FR" dirty="0" smtClean="0">
                <a:latin typeface="Baskerville Old Face" panose="02020602080505020303" pitchFamily="18" charset="0"/>
              </a:rPr>
              <a:t>Case 6: Query subset and equivalent user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860967" y="31242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ipse 15"/>
          <p:cNvSpPr/>
          <p:nvPr/>
        </p:nvSpPr>
        <p:spPr>
          <a:xfrm>
            <a:off x="8594420" y="3518932"/>
            <a:ext cx="1573050" cy="1636237"/>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369332"/>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result is a subset of the previous one.</a:t>
            </a:r>
            <a:endParaRPr lang="en-US" dirty="0">
              <a:latin typeface="Baskerville Old Face" panose="02020602080505020303" pitchFamily="18" charset="0"/>
            </a:endParaRPr>
          </a:p>
        </p:txBody>
      </p:sp>
      <p:sp>
        <p:nvSpPr>
          <p:cNvPr id="22" name="CaixaDeTexto 21"/>
          <p:cNvSpPr txBox="1"/>
          <p:nvPr/>
        </p:nvSpPr>
        <p:spPr>
          <a:xfrm>
            <a:off x="8822233" y="26834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3" name="CaixaDeTexto 22"/>
          <p:cNvSpPr txBox="1"/>
          <p:nvPr/>
        </p:nvSpPr>
        <p:spPr>
          <a:xfrm>
            <a:off x="9154761" y="3140998"/>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554682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to the new query, the previous integration plan is extended to include the missing part. </a:t>
            </a:r>
            <a:r>
              <a:rPr lang="en-US" dirty="0" smtClean="0">
                <a:latin typeface="Baskerville Old Face" panose="02020602080505020303" pitchFamily="18" charset="0"/>
              </a:rPr>
              <a:t>Once a new composition is produced satisfying the requirements, this new integration plan is executed. </a:t>
            </a:r>
            <a:endParaRPr lang="en-US" dirty="0" smtClean="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Then the composition is extended to include the missing part.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1286253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lstStyle/>
          <a:p>
            <a:r>
              <a:rPr lang="fr-FR" dirty="0" smtClean="0">
                <a:latin typeface="Baskerville Old Face" panose="02020602080505020303" pitchFamily="18" charset="0"/>
              </a:rPr>
              <a:t>Case 7: Query subset and user requirements more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860967" y="31242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ipse 15"/>
          <p:cNvSpPr/>
          <p:nvPr/>
        </p:nvSpPr>
        <p:spPr>
          <a:xfrm>
            <a:off x="8594420" y="3518932"/>
            <a:ext cx="1573050" cy="1636237"/>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369332"/>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result is a subset of the previous one.</a:t>
            </a:r>
            <a:endParaRPr lang="en-US" dirty="0">
              <a:latin typeface="Baskerville Old Face" panose="02020602080505020303" pitchFamily="18" charset="0"/>
            </a:endParaRPr>
          </a:p>
        </p:txBody>
      </p:sp>
      <p:sp>
        <p:nvSpPr>
          <p:cNvPr id="22" name="CaixaDeTexto 21"/>
          <p:cNvSpPr txBox="1"/>
          <p:nvPr/>
        </p:nvSpPr>
        <p:spPr>
          <a:xfrm>
            <a:off x="8822233" y="26834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3" name="CaixaDeTexto 22"/>
          <p:cNvSpPr txBox="1"/>
          <p:nvPr/>
        </p:nvSpPr>
        <p:spPr>
          <a:xfrm>
            <a:off x="9154761" y="3140998"/>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1859047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7: query subset and user requirements more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contains its particular results because the new requirements are more restrict compared to the previous ones in the sense that there are requirements in the new set that do not exists in the previous one.</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1148821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and requirements) to the new query, the previous integration plan is extended to include the missing part. </a:t>
            </a:r>
            <a:r>
              <a:rPr lang="en-US" dirty="0" smtClean="0">
                <a:latin typeface="Baskerville Old Face" panose="02020602080505020303" pitchFamily="18" charset="0"/>
              </a:rPr>
              <a:t>Once a new composition is produced satisfying the requirements, this new integration plan is executed. </a:t>
            </a:r>
            <a:endParaRPr lang="en-US" dirty="0" smtClean="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Then the composition is extended to include the missing part.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13813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8: query subset and user requirements less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710535"/>
            <a:ext cx="11530934" cy="1200329"/>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can contain its particular results because the new requirements are less restrict compared to the previous ones in the sense that the evaluation of the new requirements are contained in the evaluation of the previous one. This fact can include more data services covered by the less restrict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2649594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lstStyle/>
          <a:p>
            <a:r>
              <a:rPr lang="fr-FR" dirty="0" smtClean="0">
                <a:latin typeface="Baskerville Old Face" panose="02020602080505020303" pitchFamily="18" charset="0"/>
              </a:rPr>
              <a:t>Case 1: equivalent queries and equivalent user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860967" y="31242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8594420" y="2619931"/>
            <a:ext cx="946093"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 </a:t>
            </a:r>
            <a:r>
              <a:rPr lang="fr-FR" dirty="0" smtClean="0">
                <a:latin typeface="Times New Roman" panose="02020603050405020304" pitchFamily="18" charset="0"/>
                <a:cs typeface="Times New Roman" panose="02020603050405020304" pitchFamily="18" charset="0"/>
              </a:rPr>
              <a:t>≡ </a:t>
            </a:r>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dirty="0">
              <a:latin typeface="Baskerville Old Face" panose="02020602080505020303" pitchFamily="18" charset="0"/>
            </a:endParaRPr>
          </a:p>
        </p:txBody>
      </p:sp>
      <p:sp>
        <p:nvSpPr>
          <p:cNvPr id="16" name="Elipse 15"/>
          <p:cNvSpPr/>
          <p:nvPr/>
        </p:nvSpPr>
        <p:spPr>
          <a:xfrm>
            <a:off x="7860967" y="31242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CaixaDeTexto 27"/>
          <p:cNvSpPr txBox="1"/>
          <p:nvPr/>
        </p:nvSpPr>
        <p:spPr>
          <a:xfrm>
            <a:off x="171783" y="5850235"/>
            <a:ext cx="11530934" cy="369332"/>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result is equivalent to the previous one.</a:t>
            </a:r>
            <a:endParaRPr lang="en-US" dirty="0">
              <a:latin typeface="Baskerville Old Face" panose="02020602080505020303" pitchFamily="18" charset="0"/>
            </a:endParaRPr>
          </a:p>
        </p:txBody>
      </p:sp>
    </p:spTree>
    <p:extLst>
      <p:ext uri="{BB962C8B-B14F-4D97-AF65-F5344CB8AC3E}">
        <p14:creationId xmlns:p14="http://schemas.microsoft.com/office/powerpoint/2010/main" val="2824185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8: query subset and user requirements less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7105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can contain its particular results because the new requirements are less restrict compared to the previous ones in the sense that there are requirements in the previous set that do not exists in the new one. This fact can include more data services covered by the less restrict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104126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to the new query, the previous integration plan is extended to include the missing part. </a:t>
            </a:r>
            <a:r>
              <a:rPr lang="en-US" dirty="0" smtClean="0">
                <a:latin typeface="Baskerville Old Face" panose="02020602080505020303" pitchFamily="18" charset="0"/>
              </a:rPr>
              <a:t>Once a new composition is produced satisfying the requirements, this new integration plan is executed. </a:t>
            </a:r>
            <a:endParaRPr lang="en-US" dirty="0" smtClean="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Then the composition is extended to include the missing part.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1872724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9: query subset and part of user requirements more restrict and part less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7105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can contain its particular results because the new requirements can be more restrict (adding new requirements) or less restrict. This fact can include more data services covered by the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2586830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10: query subset and different user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7105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can contain its particular results because the new requirements can add new restrictions compared to the previous ones. This fact can include more data services covered by the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
        <p:nvSpPr>
          <p:cNvPr id="25" name="Retângulo 24"/>
          <p:cNvSpPr/>
          <p:nvPr/>
        </p:nvSpPr>
        <p:spPr>
          <a:xfrm>
            <a:off x="7505367" y="190500"/>
            <a:ext cx="4407233"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latin typeface="Baskerville Old Face" panose="02020602080505020303" pitchFamily="18" charset="0"/>
              </a:rPr>
              <a:t>I think that this case of « different » user requirements is in fact another case of more restrict user requirements.</a:t>
            </a:r>
            <a:endParaRPr lang="fr-FR"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885647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and requirements) to the new query, the previous integration plan is extended to include the missing part. </a:t>
            </a:r>
            <a:r>
              <a:rPr lang="en-US" dirty="0" smtClean="0">
                <a:latin typeface="Baskerville Old Face" panose="02020602080505020303" pitchFamily="18" charset="0"/>
              </a:rPr>
              <a:t>Once a new composition is produced satisfying the requirements, this new integration plan is executed. </a:t>
            </a:r>
            <a:endParaRPr lang="en-US" dirty="0" smtClean="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Then the composition is extended to include the missing part.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3039634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lstStyle/>
          <a:p>
            <a:r>
              <a:rPr lang="fr-FR" dirty="0" smtClean="0">
                <a:latin typeface="Baskerville Old Face" panose="02020602080505020303" pitchFamily="18" charset="0"/>
              </a:rPr>
              <a:t>Case 11: query superset and equivalent user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860967" y="31242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ipse 15"/>
          <p:cNvSpPr/>
          <p:nvPr/>
        </p:nvSpPr>
        <p:spPr>
          <a:xfrm>
            <a:off x="8594420" y="3518932"/>
            <a:ext cx="1573050" cy="1636237"/>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369332"/>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result is a superset of the previous one.</a:t>
            </a:r>
            <a:endParaRPr lang="en-US" dirty="0">
              <a:latin typeface="Baskerville Old Face" panose="02020602080505020303" pitchFamily="18" charset="0"/>
            </a:endParaRPr>
          </a:p>
        </p:txBody>
      </p:sp>
      <p:sp>
        <p:nvSpPr>
          <p:cNvPr id="22" name="CaixaDeTexto 21"/>
          <p:cNvSpPr txBox="1"/>
          <p:nvPr/>
        </p:nvSpPr>
        <p:spPr>
          <a:xfrm>
            <a:off x="8822233" y="26834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
        <p:nvSpPr>
          <p:cNvPr id="23" name="CaixaDeTexto 22"/>
          <p:cNvSpPr txBox="1"/>
          <p:nvPr/>
        </p:nvSpPr>
        <p:spPr>
          <a:xfrm>
            <a:off x="9154761" y="3140998"/>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313995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which are interesting to the new query can be enforced (available resources) to the new query, the part of the previous integration plan which is interesting to the new query could be played. </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a:t>
            </a:r>
            <a:r>
              <a:rPr lang="en-US" dirty="0" smtClean="0">
                <a:latin typeface="Baskerville Old Face" panose="02020602080505020303" pitchFamily="18" charset="0"/>
              </a:rPr>
              <a:t>which are interesting to the new query </a:t>
            </a:r>
            <a:r>
              <a:rPr lang="en-US" dirty="0" smtClean="0">
                <a:latin typeface="Baskerville Old Face" panose="02020602080505020303" pitchFamily="18" charset="0"/>
              </a:rPr>
              <a:t>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1898890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12: query superset and more restrict user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7105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can contain its particular results because the new requirements can add new restrictions compared to the previous ones. This fact can change the data services used covered by the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1693283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which are interesting to the new query can be enforced (available resources and requirements) to the new query, the part of the previous integration plan which is interesting to the new query could be played. </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a:t>
            </a:r>
            <a:r>
              <a:rPr lang="en-US" dirty="0" smtClean="0">
                <a:latin typeface="Baskerville Old Face" panose="02020602080505020303" pitchFamily="18" charset="0"/>
              </a:rPr>
              <a:t>which are interesting to the new query </a:t>
            </a:r>
            <a:r>
              <a:rPr lang="en-US" dirty="0" smtClean="0">
                <a:latin typeface="Baskerville Old Face" panose="02020602080505020303" pitchFamily="18" charset="0"/>
              </a:rPr>
              <a:t>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4180067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lstStyle/>
          <a:p>
            <a:r>
              <a:rPr lang="fr-FR" dirty="0" smtClean="0">
                <a:latin typeface="Baskerville Old Face" panose="02020602080505020303" pitchFamily="18" charset="0"/>
              </a:rPr>
              <a:t>Case 13: query superset and less restrict user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860967" y="31242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ipse 15"/>
          <p:cNvSpPr/>
          <p:nvPr/>
        </p:nvSpPr>
        <p:spPr>
          <a:xfrm>
            <a:off x="8594420" y="3518932"/>
            <a:ext cx="1573050" cy="1636237"/>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369332"/>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result is a superset of the previous one.</a:t>
            </a:r>
            <a:endParaRPr lang="en-US" dirty="0">
              <a:latin typeface="Baskerville Old Face" panose="02020602080505020303" pitchFamily="18" charset="0"/>
            </a:endParaRPr>
          </a:p>
        </p:txBody>
      </p:sp>
      <p:sp>
        <p:nvSpPr>
          <p:cNvPr id="22" name="CaixaDeTexto 21"/>
          <p:cNvSpPr txBox="1"/>
          <p:nvPr/>
        </p:nvSpPr>
        <p:spPr>
          <a:xfrm>
            <a:off x="8822233" y="26834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
        <p:nvSpPr>
          <p:cNvPr id="23" name="CaixaDeTexto 22"/>
          <p:cNvSpPr txBox="1"/>
          <p:nvPr/>
        </p:nvSpPr>
        <p:spPr>
          <a:xfrm>
            <a:off x="9154761" y="3140998"/>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3294197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to the new query, the previous integration plan is replayed</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14800359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which are interesting to the new query can be enforced (available resources) to the new query, the part of the previous integration plan which is interesting to the new query could be played. </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a:t>
            </a:r>
            <a:r>
              <a:rPr lang="en-US" dirty="0" smtClean="0">
                <a:latin typeface="Baskerville Old Face" panose="02020602080505020303" pitchFamily="18" charset="0"/>
              </a:rPr>
              <a:t>which are interesting to the new query </a:t>
            </a:r>
            <a:r>
              <a:rPr lang="en-US" dirty="0" smtClean="0">
                <a:latin typeface="Baskerville Old Face" panose="02020602080505020303" pitchFamily="18" charset="0"/>
              </a:rPr>
              <a:t>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175663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14: query superset and part of the requirements more restrict and part less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7105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can contain its particular results because the new requirements can add new restrictions compared to the previous ones. This fact can change the data services used covered by the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1606748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which are interesting to the new query can be enforced (available resources and requirements) to the new query, the part of the previous integration plan which is interesting to the new query could be played. </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a:t>
            </a:r>
            <a:r>
              <a:rPr lang="en-US" dirty="0" smtClean="0">
                <a:latin typeface="Baskerville Old Face" panose="02020602080505020303" pitchFamily="18" charset="0"/>
              </a:rPr>
              <a:t>which are interesting to the new query </a:t>
            </a:r>
            <a:r>
              <a:rPr lang="en-US" dirty="0" smtClean="0">
                <a:latin typeface="Baskerville Old Face" panose="02020602080505020303" pitchFamily="18" charset="0"/>
              </a:rPr>
              <a:t>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1378787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15: query superset and different requirements</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7105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can contain its particular results because the new requirements add new restrictions compared to the previous ones. This fact can change the data services used covered by the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
        <p:nvSpPr>
          <p:cNvPr id="25" name="Retângulo 24"/>
          <p:cNvSpPr/>
          <p:nvPr/>
        </p:nvSpPr>
        <p:spPr>
          <a:xfrm>
            <a:off x="7505367" y="190500"/>
            <a:ext cx="4407233"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latin typeface="Baskerville Old Face" panose="02020602080505020303" pitchFamily="18" charset="0"/>
              </a:rPr>
              <a:t>I think that this case of « different » user requirements is in fact another case of more restrict user requirements.</a:t>
            </a:r>
            <a:endParaRPr lang="fr-FR"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479004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which are interesting to the new query can be enforced (available resources and requirements) to the new query, the part of the previous integration plan which is interesting to the new query could be played. </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a:t>
            </a:r>
            <a:r>
              <a:rPr lang="en-US" dirty="0" smtClean="0">
                <a:latin typeface="Baskerville Old Face" panose="02020602080505020303" pitchFamily="18" charset="0"/>
              </a:rPr>
              <a:t>which are interesting to the new query </a:t>
            </a:r>
            <a:r>
              <a:rPr lang="en-US" dirty="0" smtClean="0">
                <a:latin typeface="Baskerville Old Face" panose="02020602080505020303" pitchFamily="18" charset="0"/>
              </a:rPr>
              <a:t>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354482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a:bodyPr>
          <a:lstStyle/>
          <a:p>
            <a:pPr marL="0" indent="0">
              <a:buNone/>
            </a:pPr>
            <a:r>
              <a:rPr lang="en-US" dirty="0" smtClean="0">
                <a:latin typeface="Baskerville Old Face" panose="02020602080505020303" pitchFamily="18" charset="0"/>
              </a:rPr>
              <a:t>I think we should include the cases in which the queries shares abstract definitions but they are not equivalent, subset or superset .</a:t>
            </a:r>
            <a:endParaRPr lang="en-US" dirty="0">
              <a:latin typeface="Baskerville Old Face" panose="02020602080505020303" pitchFamily="18" charset="0"/>
            </a:endParaRPr>
          </a:p>
        </p:txBody>
      </p:sp>
    </p:spTree>
    <p:extLst>
      <p:ext uri="{BB962C8B-B14F-4D97-AF65-F5344CB8AC3E}">
        <p14:creationId xmlns:p14="http://schemas.microsoft.com/office/powerpoint/2010/main" val="1989798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lstStyle/>
          <a:p>
            <a:r>
              <a:rPr lang="fr-FR" dirty="0" smtClean="0">
                <a:latin typeface="Baskerville Old Face" panose="02020602080505020303" pitchFamily="18" charset="0"/>
              </a:rPr>
              <a:t>Case 2: equivalent queries and user requirements more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860967" y="31242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ipse 15"/>
          <p:cNvSpPr/>
          <p:nvPr/>
        </p:nvSpPr>
        <p:spPr>
          <a:xfrm>
            <a:off x="8594420" y="3518932"/>
            <a:ext cx="1573050" cy="1636237"/>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result is a subset of the previous one because the new requirements are more restricts than the previous ones in the sense that there is no additional requirement in the new set but only requirements that its evaluation are contained in the evaluation of the requirements of the previous integration request.</a:t>
            </a:r>
            <a:endParaRPr lang="en-US" dirty="0">
              <a:latin typeface="Baskerville Old Face" panose="02020602080505020303" pitchFamily="18" charset="0"/>
            </a:endParaRPr>
          </a:p>
        </p:txBody>
      </p:sp>
      <p:sp>
        <p:nvSpPr>
          <p:cNvPr id="22" name="CaixaDeTexto 21"/>
          <p:cNvSpPr txBox="1"/>
          <p:nvPr/>
        </p:nvSpPr>
        <p:spPr>
          <a:xfrm>
            <a:off x="8822233" y="26834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3" name="CaixaDeTexto 22"/>
          <p:cNvSpPr txBox="1"/>
          <p:nvPr/>
        </p:nvSpPr>
        <p:spPr>
          <a:xfrm>
            <a:off x="9154761" y="3140998"/>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1365488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2: equivalent queries and user requirements more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contains its particular results because the new requirements are more restricts than the previous ones in the sense that there is additional requirements in the new set of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291740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and requirements) to the new query, the previous integration plan is replayed.</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885752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lstStyle/>
          <a:p>
            <a:r>
              <a:rPr lang="fr-FR" dirty="0" smtClean="0">
                <a:latin typeface="Baskerville Old Face" panose="02020602080505020303" pitchFamily="18" charset="0"/>
              </a:rPr>
              <a:t>Case 3: equivalent queries and user requirements less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860967" y="31242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ipse 15"/>
          <p:cNvSpPr/>
          <p:nvPr/>
        </p:nvSpPr>
        <p:spPr>
          <a:xfrm>
            <a:off x="8594420" y="3518932"/>
            <a:ext cx="1573050" cy="1636237"/>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result is a superset of the previous one because the new requirements are less restricts than the previous ones in the sense that both queries have the same requirements and the new set only have requirements that its evaluation contains the evaluation of the previous query requirements.</a:t>
            </a:r>
            <a:endParaRPr lang="en-US" dirty="0">
              <a:latin typeface="Baskerville Old Face" panose="02020602080505020303" pitchFamily="18" charset="0"/>
            </a:endParaRPr>
          </a:p>
        </p:txBody>
      </p:sp>
      <p:sp>
        <p:nvSpPr>
          <p:cNvPr id="22" name="CaixaDeTexto 21"/>
          <p:cNvSpPr txBox="1"/>
          <p:nvPr/>
        </p:nvSpPr>
        <p:spPr>
          <a:xfrm>
            <a:off x="8822233" y="26834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
        <p:nvSpPr>
          <p:cNvPr id="23" name="CaixaDeTexto 22"/>
          <p:cNvSpPr txBox="1"/>
          <p:nvPr/>
        </p:nvSpPr>
        <p:spPr>
          <a:xfrm>
            <a:off x="9154761" y="3140998"/>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3504732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8585200" y="3111798"/>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ítulo 1"/>
          <p:cNvSpPr>
            <a:spLocks noGrp="1"/>
          </p:cNvSpPr>
          <p:nvPr>
            <p:ph type="title"/>
          </p:nvPr>
        </p:nvSpPr>
        <p:spPr/>
        <p:txBody>
          <a:bodyPr/>
          <a:lstStyle/>
          <a:p>
            <a:r>
              <a:rPr lang="fr-FR" dirty="0" smtClean="0">
                <a:latin typeface="Baskerville Old Face" panose="02020602080505020303" pitchFamily="18" charset="0"/>
              </a:rPr>
              <a:t>Query taxonomy</a:t>
            </a:r>
            <a:endParaRPr lang="fr-FR" dirty="0">
              <a:latin typeface="Baskerville Old Face" panose="02020602080505020303" pitchFamily="18" charset="0"/>
            </a:endParaRPr>
          </a:p>
        </p:txBody>
      </p:sp>
      <p:sp>
        <p:nvSpPr>
          <p:cNvPr id="3" name="Espaço Reservado para Conteúdo 2"/>
          <p:cNvSpPr>
            <a:spLocks noGrp="1"/>
          </p:cNvSpPr>
          <p:nvPr>
            <p:ph idx="1"/>
          </p:nvPr>
        </p:nvSpPr>
        <p:spPr>
          <a:xfrm>
            <a:off x="838200" y="1813223"/>
            <a:ext cx="10515600" cy="4351338"/>
          </a:xfrm>
        </p:spPr>
        <p:txBody>
          <a:bodyPr/>
          <a:lstStyle/>
          <a:p>
            <a:r>
              <a:rPr lang="fr-FR" dirty="0" smtClean="0">
                <a:latin typeface="Baskerville Old Face" panose="02020602080505020303" pitchFamily="18" charset="0"/>
              </a:rPr>
              <a:t>Case 3: equivalent queries and user requirements less restrict</a:t>
            </a:r>
            <a:endParaRPr lang="fr-FR" dirty="0">
              <a:latin typeface="Baskerville Old Face" panose="02020602080505020303" pitchFamily="18" charset="0"/>
            </a:endParaRPr>
          </a:p>
        </p:txBody>
      </p:sp>
      <p:grpSp>
        <p:nvGrpSpPr>
          <p:cNvPr id="19" name="Grupo 18"/>
          <p:cNvGrpSpPr/>
          <p:nvPr/>
        </p:nvGrpSpPr>
        <p:grpSpPr>
          <a:xfrm>
            <a:off x="286083" y="2594531"/>
            <a:ext cx="5308600" cy="3133169"/>
            <a:chOff x="419100" y="2696131"/>
            <a:chExt cx="5308600" cy="3133169"/>
          </a:xfrm>
        </p:grpSpPr>
        <p:grpSp>
          <p:nvGrpSpPr>
            <p:cNvPr id="10" name="Grupo 9"/>
            <p:cNvGrpSpPr/>
            <p:nvPr/>
          </p:nvGrpSpPr>
          <p:grpSpPr>
            <a:xfrm>
              <a:off x="622300" y="2721531"/>
              <a:ext cx="2413000" cy="2917269"/>
              <a:chOff x="3111500" y="2721531"/>
              <a:chExt cx="2413000" cy="2917269"/>
            </a:xfrm>
          </p:grpSpPr>
          <p:sp>
            <p:nvSpPr>
              <p:cNvPr id="5" name="Elipse 4"/>
              <p:cNvSpPr/>
              <p:nvPr/>
            </p:nvSpPr>
            <p:spPr>
              <a:xfrm>
                <a:off x="3111500" y="32258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4087007"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grpSp>
        <p:grpSp>
          <p:nvGrpSpPr>
            <p:cNvPr id="11" name="Grupo 10"/>
            <p:cNvGrpSpPr/>
            <p:nvPr/>
          </p:nvGrpSpPr>
          <p:grpSpPr>
            <a:xfrm>
              <a:off x="3149600" y="2721531"/>
              <a:ext cx="2413000" cy="2917269"/>
              <a:chOff x="5638800" y="2721531"/>
              <a:chExt cx="2413000" cy="2917269"/>
            </a:xfrm>
          </p:grpSpPr>
          <p:sp>
            <p:nvSpPr>
              <p:cNvPr id="6" name="Elipse 5"/>
              <p:cNvSpPr/>
              <p:nvPr/>
            </p:nvSpPr>
            <p:spPr>
              <a:xfrm>
                <a:off x="5638800" y="3225800"/>
                <a:ext cx="2413000" cy="24130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aixaDeTexto 7"/>
              <p:cNvSpPr txBox="1"/>
              <p:nvPr/>
            </p:nvSpPr>
            <p:spPr>
              <a:xfrm>
                <a:off x="6619116" y="2721531"/>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grpSp>
        <p:sp>
          <p:nvSpPr>
            <p:cNvPr id="9" name="Retângulo 8"/>
            <p:cNvSpPr/>
            <p:nvPr/>
          </p:nvSpPr>
          <p:spPr>
            <a:xfrm>
              <a:off x="419100" y="26961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Elipse 12"/>
          <p:cNvSpPr/>
          <p:nvPr/>
        </p:nvSpPr>
        <p:spPr>
          <a:xfrm>
            <a:off x="7505367" y="3124200"/>
            <a:ext cx="2413000" cy="241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tângulo 17"/>
          <p:cNvSpPr/>
          <p:nvPr/>
        </p:nvSpPr>
        <p:spPr>
          <a:xfrm>
            <a:off x="6394117" y="2594531"/>
            <a:ext cx="5308600" cy="313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Seta para a direita 19"/>
          <p:cNvSpPr/>
          <p:nvPr/>
        </p:nvSpPr>
        <p:spPr>
          <a:xfrm>
            <a:off x="5771817" y="3797300"/>
            <a:ext cx="5080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ixaDeTexto 20"/>
          <p:cNvSpPr txBox="1"/>
          <p:nvPr/>
        </p:nvSpPr>
        <p:spPr>
          <a:xfrm>
            <a:off x="171783" y="5850235"/>
            <a:ext cx="11530934" cy="923330"/>
          </a:xfrm>
          <a:prstGeom prst="rect">
            <a:avLst/>
          </a:prstGeom>
          <a:noFill/>
        </p:spPr>
        <p:txBody>
          <a:bodyPr wrap="square" rtlCol="0">
            <a:spAutoFit/>
          </a:bodyPr>
          <a:lstStyle/>
          <a:p>
            <a:pPr algn="just"/>
            <a:r>
              <a:rPr lang="en-US" dirty="0" smtClean="0">
                <a:latin typeface="Baskerville Old Face" panose="02020602080505020303" pitchFamily="18" charset="0"/>
              </a:rPr>
              <a:t>The new integration request shares results of the previous but it also contains its particular results because the new requirements are less restricts than the previous ones in the sense that there is additional requirements in the previous set of requirements.</a:t>
            </a:r>
            <a:endParaRPr lang="en-US" dirty="0">
              <a:latin typeface="Baskerville Old Face" panose="02020602080505020303" pitchFamily="18" charset="0"/>
            </a:endParaRPr>
          </a:p>
        </p:txBody>
      </p:sp>
      <p:sp>
        <p:nvSpPr>
          <p:cNvPr id="23" name="CaixaDeTexto 22"/>
          <p:cNvSpPr txBox="1"/>
          <p:nvPr/>
        </p:nvSpPr>
        <p:spPr>
          <a:xfrm>
            <a:off x="8564710"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p</a:t>
            </a:r>
            <a:endParaRPr lang="fr-FR" baseline="-25000" dirty="0">
              <a:latin typeface="Baskerville Old Face" panose="02020602080505020303" pitchFamily="18" charset="0"/>
            </a:endParaRPr>
          </a:p>
        </p:txBody>
      </p:sp>
      <p:sp>
        <p:nvSpPr>
          <p:cNvPr id="24" name="CaixaDeTexto 23"/>
          <p:cNvSpPr txBox="1"/>
          <p:nvPr/>
        </p:nvSpPr>
        <p:spPr>
          <a:xfrm>
            <a:off x="9648816" y="2724230"/>
            <a:ext cx="452368" cy="369332"/>
          </a:xfrm>
          <a:prstGeom prst="rect">
            <a:avLst/>
          </a:prstGeom>
          <a:noFill/>
        </p:spPr>
        <p:txBody>
          <a:bodyPr wrap="none" rtlCol="0">
            <a:spAutoFit/>
          </a:bodyPr>
          <a:lstStyle/>
          <a:p>
            <a:r>
              <a:rPr lang="fr-FR" dirty="0" smtClean="0">
                <a:latin typeface="Baskerville Old Face" panose="02020602080505020303" pitchFamily="18" charset="0"/>
              </a:rPr>
              <a:t>Q</a:t>
            </a:r>
            <a:r>
              <a:rPr lang="fr-FR" baseline="-25000" dirty="0" smtClean="0">
                <a:latin typeface="Baskerville Old Face" panose="02020602080505020303" pitchFamily="18" charset="0"/>
              </a:rPr>
              <a:t>n</a:t>
            </a:r>
            <a:endParaRPr lang="fr-FR" baseline="-25000" dirty="0">
              <a:latin typeface="Baskerville Old Face" panose="02020602080505020303" pitchFamily="18" charset="0"/>
            </a:endParaRPr>
          </a:p>
        </p:txBody>
      </p:sp>
    </p:spTree>
    <p:extLst>
      <p:ext uri="{BB962C8B-B14F-4D97-AF65-F5344CB8AC3E}">
        <p14:creationId xmlns:p14="http://schemas.microsoft.com/office/powerpoint/2010/main" val="1084197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latin typeface="Baskerville Old Face" panose="02020602080505020303" pitchFamily="18" charset="0"/>
              </a:rPr>
              <a:t>Solution</a:t>
            </a:r>
            <a:endParaRPr lang="fr-FR" dirty="0">
              <a:latin typeface="Baskerville Old Face" panose="02020602080505020303" pitchFamily="18" charset="0"/>
            </a:endParaRPr>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b="1" u="sng" dirty="0" smtClean="0">
                <a:latin typeface="Baskerville Old Face" panose="02020602080505020303" pitchFamily="18" charset="0"/>
              </a:rPr>
              <a:t>If</a:t>
            </a:r>
            <a:r>
              <a:rPr lang="en-US" dirty="0" smtClean="0">
                <a:latin typeface="Baskerville Old Face" panose="02020602080505020303" pitchFamily="18" charset="0"/>
              </a:rPr>
              <a:t> the involved data services can be enforced (available resources) to the new query, the previous integration plan is replayed.</a:t>
            </a:r>
          </a:p>
          <a:p>
            <a:pPr marL="0" indent="0">
              <a:buNone/>
            </a:pPr>
            <a:endParaRPr lang="en-US" dirty="0" smtClean="0">
              <a:latin typeface="Baskerville Old Face" panose="02020602080505020303" pitchFamily="18" charset="0"/>
            </a:endParaRPr>
          </a:p>
          <a:p>
            <a:pPr marL="0" indent="0">
              <a:buNone/>
            </a:pPr>
            <a:r>
              <a:rPr lang="en-US" b="1" u="sng" dirty="0" smtClean="0">
                <a:latin typeface="Baskerville Old Face" panose="02020602080505020303" pitchFamily="18" charset="0"/>
              </a:rPr>
              <a:t>Else if</a:t>
            </a:r>
            <a:r>
              <a:rPr lang="en-US" dirty="0" smtClean="0">
                <a:latin typeface="Baskerville Old Face" panose="02020602080505020303" pitchFamily="18" charset="0"/>
              </a:rPr>
              <a:t> part of the services cannot be enforced, they are substituted. Once a new composition is produced satisfying the requirements, this new integration plan is executed.</a:t>
            </a:r>
          </a:p>
          <a:p>
            <a:pPr marL="0" indent="0">
              <a:buNone/>
            </a:pPr>
            <a:endParaRPr lang="en-US" dirty="0">
              <a:latin typeface="Baskerville Old Face" panose="02020602080505020303" pitchFamily="18" charset="0"/>
            </a:endParaRPr>
          </a:p>
          <a:p>
            <a:pPr marL="0" indent="0">
              <a:buNone/>
            </a:pPr>
            <a:r>
              <a:rPr lang="en-US" b="1" u="sng" dirty="0" smtClean="0">
                <a:latin typeface="Baskerville Old Face" panose="02020602080505020303" pitchFamily="18" charset="0"/>
              </a:rPr>
              <a:t>Else</a:t>
            </a:r>
            <a:r>
              <a:rPr lang="en-US" dirty="0" smtClean="0">
                <a:latin typeface="Baskerville Old Face" panose="02020602080505020303" pitchFamily="18" charset="0"/>
              </a:rPr>
              <a:t> the new query is submitted to the our rewriting approach.</a:t>
            </a: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Finally, a new integration SLA is created to the new integration request.</a:t>
            </a:r>
            <a:endParaRPr lang="en-US" dirty="0">
              <a:latin typeface="Baskerville Old Face" panose="02020602080505020303" pitchFamily="18" charset="0"/>
            </a:endParaRPr>
          </a:p>
        </p:txBody>
      </p:sp>
    </p:spTree>
    <p:extLst>
      <p:ext uri="{BB962C8B-B14F-4D97-AF65-F5344CB8AC3E}">
        <p14:creationId xmlns:p14="http://schemas.microsoft.com/office/powerpoint/2010/main" val="3491006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2944</TotalTime>
  <Words>2494</Words>
  <Application>Microsoft Office PowerPoint</Application>
  <PresentationFormat>Widescreen</PresentationFormat>
  <Paragraphs>251</Paragraphs>
  <Slides>35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35</vt:i4>
      </vt:variant>
    </vt:vector>
  </HeadingPairs>
  <TitlesOfParts>
    <vt:vector size="41" baseType="lpstr">
      <vt:lpstr>Arial</vt:lpstr>
      <vt:lpstr>Baskerville Old Face</vt:lpstr>
      <vt:lpstr>Calibri</vt:lpstr>
      <vt:lpstr>Calibri Light</vt:lpstr>
      <vt:lpstr>Times New Roman</vt:lpstr>
      <vt:lpstr>Tema do Office</vt:lpstr>
      <vt:lpstr>Query tanoxomy</vt:lpstr>
      <vt:lpstr>Query taxonomy</vt:lpstr>
      <vt:lpstr>Solution</vt:lpstr>
      <vt:lpstr>Query taxonomy</vt:lpstr>
      <vt:lpstr>Query taxonomy</vt:lpstr>
      <vt:lpstr>Solution</vt:lpstr>
      <vt:lpstr>Query taxonomy</vt:lpstr>
      <vt:lpstr>Query taxonomy</vt:lpstr>
      <vt:lpstr>Solution</vt:lpstr>
      <vt:lpstr>Query taxonomy</vt:lpstr>
      <vt:lpstr>Solution</vt:lpstr>
      <vt:lpstr>Query taxonomy</vt:lpstr>
      <vt:lpstr>Solution</vt:lpstr>
      <vt:lpstr>Query taxonomy</vt:lpstr>
      <vt:lpstr>Solution</vt:lpstr>
      <vt:lpstr>Query taxonomy</vt:lpstr>
      <vt:lpstr>Query taxonomy</vt:lpstr>
      <vt:lpstr>Solution</vt:lpstr>
      <vt:lpstr>Query taxonomy</vt:lpstr>
      <vt:lpstr>Query taxonomy</vt:lpstr>
      <vt:lpstr>Solution</vt:lpstr>
      <vt:lpstr>Query taxonomy</vt:lpstr>
      <vt:lpstr>Query taxonomy</vt:lpstr>
      <vt:lpstr>Solution</vt:lpstr>
      <vt:lpstr>Query taxonomy</vt:lpstr>
      <vt:lpstr>Solution</vt:lpstr>
      <vt:lpstr>Query taxonomy</vt:lpstr>
      <vt:lpstr>Solution</vt:lpstr>
      <vt:lpstr>Query taxonomy</vt:lpstr>
      <vt:lpstr>Solution</vt:lpstr>
      <vt:lpstr>Query taxonomy</vt:lpstr>
      <vt:lpstr>Solution</vt:lpstr>
      <vt:lpstr>Query taxonomy</vt:lpstr>
      <vt:lpstr>Solution</vt:lpstr>
      <vt:lpstr>Query taxonomy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40</cp:revision>
  <dcterms:created xsi:type="dcterms:W3CDTF">2016-11-15T12:38:47Z</dcterms:created>
  <dcterms:modified xsi:type="dcterms:W3CDTF">2016-11-17T13:43:03Z</dcterms:modified>
</cp:coreProperties>
</file>