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62" r:id="rId5"/>
    <p:sldId id="263"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p:scale>
          <a:sx n="80" d="100"/>
          <a:sy n="80" d="100"/>
        </p:scale>
        <p:origin x="336" y="-18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fr-F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21/11/2016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10223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21/11/2016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220846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fr-F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21/11/2016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203379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21/11/2016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167121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fr-F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EB6BBF5-0DAB-4A11-B454-40959D6B7F1B}" type="datetimeFigureOut">
              <a:rPr lang="fr-FR" smtClean="0"/>
              <a:t>21/11/2016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2764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Data 4"/>
          <p:cNvSpPr>
            <a:spLocks noGrp="1"/>
          </p:cNvSpPr>
          <p:nvPr>
            <p:ph type="dt" sz="half" idx="10"/>
          </p:nvPr>
        </p:nvSpPr>
        <p:spPr/>
        <p:txBody>
          <a:bodyPr/>
          <a:lstStyle/>
          <a:p>
            <a:fld id="{5EB6BBF5-0DAB-4A11-B454-40959D6B7F1B}" type="datetimeFigureOut">
              <a:rPr lang="fr-FR" smtClean="0"/>
              <a:t>21/11/2016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160933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fr-F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7" name="Espaço Reservado para Data 6"/>
          <p:cNvSpPr>
            <a:spLocks noGrp="1"/>
          </p:cNvSpPr>
          <p:nvPr>
            <p:ph type="dt" sz="half" idx="10"/>
          </p:nvPr>
        </p:nvSpPr>
        <p:spPr/>
        <p:txBody>
          <a:bodyPr/>
          <a:lstStyle/>
          <a:p>
            <a:fld id="{5EB6BBF5-0DAB-4A11-B454-40959D6B7F1B}" type="datetimeFigureOut">
              <a:rPr lang="fr-FR" smtClean="0"/>
              <a:t>21/11/2016</a:t>
            </a:fld>
            <a:endParaRPr lang="fr-FR"/>
          </a:p>
        </p:txBody>
      </p:sp>
      <p:sp>
        <p:nvSpPr>
          <p:cNvPr id="8" name="Espaço Reservado para Rodapé 7"/>
          <p:cNvSpPr>
            <a:spLocks noGrp="1"/>
          </p:cNvSpPr>
          <p:nvPr>
            <p:ph type="ftr" sz="quarter" idx="11"/>
          </p:nvPr>
        </p:nvSpPr>
        <p:spPr/>
        <p:txBody>
          <a:bodyPr/>
          <a:lstStyle/>
          <a:p>
            <a:endParaRPr lang="fr-FR"/>
          </a:p>
        </p:txBody>
      </p:sp>
      <p:sp>
        <p:nvSpPr>
          <p:cNvPr id="9" name="Espaço Reservado para Número de Slide 8"/>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56540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Data 2"/>
          <p:cNvSpPr>
            <a:spLocks noGrp="1"/>
          </p:cNvSpPr>
          <p:nvPr>
            <p:ph type="dt" sz="half" idx="10"/>
          </p:nvPr>
        </p:nvSpPr>
        <p:spPr/>
        <p:txBody>
          <a:bodyPr/>
          <a:lstStyle/>
          <a:p>
            <a:fld id="{5EB6BBF5-0DAB-4A11-B454-40959D6B7F1B}" type="datetimeFigureOut">
              <a:rPr lang="fr-FR" smtClean="0"/>
              <a:t>21/11/2016</a:t>
            </a:fld>
            <a:endParaRPr lang="fr-FR"/>
          </a:p>
        </p:txBody>
      </p:sp>
      <p:sp>
        <p:nvSpPr>
          <p:cNvPr id="4" name="Espaço Reservado para Rodapé 3"/>
          <p:cNvSpPr>
            <a:spLocks noGrp="1"/>
          </p:cNvSpPr>
          <p:nvPr>
            <p:ph type="ftr" sz="quarter" idx="11"/>
          </p:nvPr>
        </p:nvSpPr>
        <p:spPr/>
        <p:txBody>
          <a:bodyPr/>
          <a:lstStyle/>
          <a:p>
            <a:endParaRPr lang="fr-FR"/>
          </a:p>
        </p:txBody>
      </p:sp>
      <p:sp>
        <p:nvSpPr>
          <p:cNvPr id="5" name="Espaço Reservado para Número de Slide 4"/>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20001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EB6BBF5-0DAB-4A11-B454-40959D6B7F1B}" type="datetimeFigureOut">
              <a:rPr lang="fr-FR" smtClean="0"/>
              <a:t>21/11/2016</a:t>
            </a:fld>
            <a:endParaRPr lang="fr-FR"/>
          </a:p>
        </p:txBody>
      </p:sp>
      <p:sp>
        <p:nvSpPr>
          <p:cNvPr id="3" name="Espaço Reservado para Rodapé 2"/>
          <p:cNvSpPr>
            <a:spLocks noGrp="1"/>
          </p:cNvSpPr>
          <p:nvPr>
            <p:ph type="ftr" sz="quarter" idx="11"/>
          </p:nvPr>
        </p:nvSpPr>
        <p:spPr/>
        <p:txBody>
          <a:bodyPr/>
          <a:lstStyle/>
          <a:p>
            <a:endParaRPr lang="fr-FR"/>
          </a:p>
        </p:txBody>
      </p:sp>
      <p:sp>
        <p:nvSpPr>
          <p:cNvPr id="4" name="Espaço Reservado para Número de Slide 3"/>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76318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EB6BBF5-0DAB-4A11-B454-40959D6B7F1B}" type="datetimeFigureOut">
              <a:rPr lang="fr-FR" smtClean="0"/>
              <a:t>21/11/2016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400263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EB6BBF5-0DAB-4A11-B454-40959D6B7F1B}" type="datetimeFigureOut">
              <a:rPr lang="fr-FR" smtClean="0"/>
              <a:t>21/11/2016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11946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fr-F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6BBF5-0DAB-4A11-B454-40959D6B7F1B}" type="datetimeFigureOut">
              <a:rPr lang="fr-FR" smtClean="0"/>
              <a:t>21/11/2016</a:t>
            </a:fld>
            <a:endParaRPr lang="fr-F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48F98-D6CF-4C86-B1E9-4456EF3BFEDA}" type="slidenum">
              <a:rPr lang="fr-FR" smtClean="0"/>
              <a:t>‹nº›</a:t>
            </a:fld>
            <a:endParaRPr lang="fr-FR"/>
          </a:p>
        </p:txBody>
      </p:sp>
    </p:spTree>
    <p:extLst>
      <p:ext uri="{BB962C8B-B14F-4D97-AF65-F5344CB8AC3E}">
        <p14:creationId xmlns:p14="http://schemas.microsoft.com/office/powerpoint/2010/main" val="684657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fr-FR" b="1" dirty="0" smtClean="0"/>
              <a:t>Query taxonomy</a:t>
            </a:r>
            <a:endParaRPr lang="fr-FR" b="1" dirty="0"/>
          </a:p>
        </p:txBody>
      </p:sp>
    </p:spTree>
    <p:extLst>
      <p:ext uri="{BB962C8B-B14F-4D97-AF65-F5344CB8AC3E}">
        <p14:creationId xmlns:p14="http://schemas.microsoft.com/office/powerpoint/2010/main" val="1727629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8)</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98%, response time &lt; 2s</a:t>
            </a:r>
            <a:r>
              <a:rPr lang="en-US" sz="1400" dirty="0" smtClean="0"/>
              <a:t>, price per call &lt; 0.2$,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with a quality better than the first query once its requirements are more restrict (availability and response time).</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1179661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9)</a:t>
            </a:r>
            <a:endParaRPr lang="fr-FR" b="1" u="sng" dirty="0"/>
          </a:p>
        </p:txBody>
      </p:sp>
      <p:sp>
        <p:nvSpPr>
          <p:cNvPr id="26" name="CaixaDeTexto 25"/>
          <p:cNvSpPr txBox="1"/>
          <p:nvPr/>
        </p:nvSpPr>
        <p:spPr>
          <a:xfrm>
            <a:off x="6292516" y="906442"/>
            <a:ext cx="5594684" cy="1169551"/>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a:t>
            </a:r>
            <a:r>
              <a:rPr lang="en-US" sz="1400" b="1" dirty="0" smtClean="0"/>
              <a:t>data type = “text”</a:t>
            </a:r>
            <a:r>
              <a:rPr lang="en-US" sz="1400" dirty="0" smtClean="0"/>
              <a:t>, price per call &lt; 0.2$,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with a quality better than the first query once its requirements are more restrict (restriction added by the new requirement ‘data type’).</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084384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10)</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a:t>
            </a:r>
            <a:r>
              <a:rPr lang="en-US" sz="1400" b="1" dirty="0" smtClean="0"/>
              <a:t>price per call &lt; 0.3$</a:t>
            </a:r>
            <a:r>
              <a:rPr lang="en-US" sz="1400" dirty="0" smtClean="0"/>
              <a:t>,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with a quality lower than the first query once its requirements are less restrict (price per call).</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431831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a:t>
            </a:r>
            <a:r>
              <a:rPr lang="fr-FR" b="1" u="sng" dirty="0" smtClean="0"/>
              <a:t>11)</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with a quality lower than the first query once its requirements are less restrict (the absence of the price per call requirement).</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740963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a:t>
            </a:r>
            <a:r>
              <a:rPr lang="fr-FR" b="1" u="sng" dirty="0" smtClean="0"/>
              <a:t>12)</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98%</a:t>
            </a:r>
            <a:r>
              <a:rPr lang="en-US" sz="1400" dirty="0" smtClean="0"/>
              <a:t>, response time &lt; 3s,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However the quality of the data retrieved is different considering that there are requirements which are more restrict (such as availability) and requirements less restrict (such as the absence of the price per call requirement).</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089742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13)</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a:t>
            </a:r>
            <a:r>
              <a:rPr lang="en-US" sz="1400" dirty="0" smtClean="0"/>
              <a:t>disease?; p_information</a:t>
            </a:r>
            <a:r>
              <a:rPr lang="en-US" sz="1400" dirty="0" smtClean="0"/>
              <a:t>!) :=  A1 (disease?; p</a:t>
            </a:r>
            <a:r>
              <a:rPr lang="en-US" sz="1400" dirty="0" smtClean="0"/>
              <a:t>!), </a:t>
            </a:r>
            <a:r>
              <a:rPr lang="en-US" sz="1400" dirty="0" smtClean="0"/>
              <a:t>A2 (p?; </a:t>
            </a:r>
            <a:r>
              <a:rPr lang="en-US" sz="1400" dirty="0" smtClean="0"/>
              <a:t>p_information</a:t>
            </a:r>
            <a:r>
              <a:rPr lang="en-US" sz="1400" dirty="0" smtClean="0"/>
              <a:t>!),</a:t>
            </a:r>
          </a:p>
          <a:p>
            <a:r>
              <a:rPr lang="en-US" sz="1400" dirty="0" smtClean="0"/>
              <a:t>{availability &gt; </a:t>
            </a:r>
            <a:r>
              <a:rPr lang="en-US" sz="1400" dirty="0" smtClean="0"/>
              <a:t>97%, response time &lt; 3s, price </a:t>
            </a:r>
            <a:r>
              <a:rPr lang="en-US" sz="1400" dirty="0" smtClean="0"/>
              <a:t>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a:t>
            </a:r>
            <a:r>
              <a:rPr lang="en-US" dirty="0" smtClean="0">
                <a:solidFill>
                  <a:schemeClr val="tx1"/>
                </a:solidFill>
              </a:rPr>
              <a:t>terms of the data which is retrieved. However, the quality of the data retrieved is </a:t>
            </a:r>
            <a:r>
              <a:rPr lang="en-US" dirty="0" smtClean="0">
                <a:solidFill>
                  <a:schemeClr val="tx1"/>
                </a:solidFill>
              </a:rPr>
              <a:t>equivalent considering </a:t>
            </a:r>
            <a:r>
              <a:rPr lang="en-US" dirty="0" smtClean="0">
                <a:solidFill>
                  <a:schemeClr val="tx1"/>
                </a:solidFill>
              </a:rPr>
              <a:t>that </a:t>
            </a:r>
            <a:r>
              <a:rPr lang="en-US" dirty="0" smtClean="0">
                <a:solidFill>
                  <a:schemeClr val="tx1"/>
                </a:solidFill>
              </a:rPr>
              <a:t>both queries have the same requirements.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154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14)</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a:t>
            </a:r>
            <a:r>
              <a:rPr lang="en-US" sz="1400" dirty="0" smtClean="0"/>
              <a:t>disease?; p_information</a:t>
            </a:r>
            <a:r>
              <a:rPr lang="en-US" sz="1400" dirty="0" smtClean="0"/>
              <a:t>!) :=  A1 (disease?; p</a:t>
            </a:r>
            <a:r>
              <a:rPr lang="en-US" sz="1400" dirty="0" smtClean="0"/>
              <a:t>!), </a:t>
            </a:r>
            <a:r>
              <a:rPr lang="en-US" sz="1400" dirty="0" smtClean="0"/>
              <a:t>A2 (p?; </a:t>
            </a:r>
            <a:r>
              <a:rPr lang="en-US" sz="1400" dirty="0" smtClean="0"/>
              <a:t>p_information</a:t>
            </a:r>
            <a:r>
              <a:rPr lang="en-US" sz="1400" dirty="0" smtClean="0"/>
              <a:t>!),</a:t>
            </a:r>
          </a:p>
          <a:p>
            <a:r>
              <a:rPr lang="en-US" sz="1400" dirty="0" smtClean="0"/>
              <a:t>{</a:t>
            </a:r>
            <a:r>
              <a:rPr lang="en-US" sz="1400" b="1" dirty="0" smtClean="0"/>
              <a:t>availability &gt; 98%, </a:t>
            </a:r>
            <a:r>
              <a:rPr lang="en-US" sz="1400" b="1" dirty="0" smtClean="0"/>
              <a:t>response time &lt; 2s</a:t>
            </a:r>
            <a:r>
              <a:rPr lang="en-US" sz="1400" dirty="0" smtClean="0"/>
              <a:t>, price </a:t>
            </a:r>
            <a:r>
              <a:rPr lang="en-US" sz="1400" dirty="0" smtClean="0"/>
              <a:t>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a:t>
            </a:r>
            <a:r>
              <a:rPr lang="en-US" dirty="0" smtClean="0">
                <a:solidFill>
                  <a:schemeClr val="tx1"/>
                </a:solidFill>
              </a:rPr>
              <a:t>terms of the data which is retrieved. However, the quality of the data retrieved </a:t>
            </a:r>
            <a:r>
              <a:rPr lang="en-US" dirty="0" smtClean="0">
                <a:solidFill>
                  <a:schemeClr val="tx1"/>
                </a:solidFill>
              </a:rPr>
              <a:t>in the second query is better considering </a:t>
            </a:r>
            <a:r>
              <a:rPr lang="en-US" dirty="0" smtClean="0">
                <a:solidFill>
                  <a:schemeClr val="tx1"/>
                </a:solidFill>
              </a:rPr>
              <a:t>that </a:t>
            </a:r>
            <a:r>
              <a:rPr lang="en-US" dirty="0" smtClean="0">
                <a:solidFill>
                  <a:schemeClr val="tx1"/>
                </a:solidFill>
              </a:rPr>
              <a:t>requirements in the second query are more restrict than in the first one (availability and response time).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040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15)</a:t>
            </a:r>
            <a:endParaRPr lang="fr-FR" b="1" u="sng" dirty="0"/>
          </a:p>
        </p:txBody>
      </p:sp>
      <p:sp>
        <p:nvSpPr>
          <p:cNvPr id="26" name="CaixaDeTexto 25"/>
          <p:cNvSpPr txBox="1"/>
          <p:nvPr/>
        </p:nvSpPr>
        <p:spPr>
          <a:xfrm>
            <a:off x="6292515" y="906442"/>
            <a:ext cx="5699187"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a:t>
            </a:r>
            <a:r>
              <a:rPr lang="en-US" sz="1400" dirty="0" smtClean="0"/>
              <a:t>disease?; p_information</a:t>
            </a:r>
            <a:r>
              <a:rPr lang="en-US" sz="1400" dirty="0" smtClean="0"/>
              <a:t>!) :=  A1 (disease?; p</a:t>
            </a:r>
            <a:r>
              <a:rPr lang="en-US" sz="1400" dirty="0" smtClean="0"/>
              <a:t>!), </a:t>
            </a:r>
            <a:r>
              <a:rPr lang="en-US" sz="1400" dirty="0" smtClean="0"/>
              <a:t>A2 (p?; </a:t>
            </a:r>
            <a:r>
              <a:rPr lang="en-US" sz="1400" dirty="0" smtClean="0"/>
              <a:t>p_information</a:t>
            </a:r>
            <a:r>
              <a:rPr lang="en-US" sz="1400" dirty="0" smtClean="0"/>
              <a:t>!),</a:t>
            </a:r>
          </a:p>
          <a:p>
            <a:r>
              <a:rPr lang="en-US" sz="1400" dirty="0" smtClean="0"/>
              <a:t>{availability &gt; 98%, </a:t>
            </a:r>
            <a:r>
              <a:rPr lang="en-US" sz="1400" dirty="0" smtClean="0"/>
              <a:t>response time &lt; 2s, </a:t>
            </a:r>
            <a:r>
              <a:rPr lang="en-US" sz="1400" b="1" dirty="0" smtClean="0"/>
              <a:t>data type = ‘</a:t>
            </a:r>
            <a:r>
              <a:rPr lang="en-US" sz="1400" b="1" dirty="0"/>
              <a:t>t</a:t>
            </a:r>
            <a:r>
              <a:rPr lang="en-US" sz="1400" b="1" dirty="0" smtClean="0"/>
              <a:t>ext’, </a:t>
            </a:r>
            <a:r>
              <a:rPr lang="en-US" sz="1400" dirty="0" smtClean="0"/>
              <a:t>price </a:t>
            </a:r>
            <a:r>
              <a:rPr lang="en-US" sz="1400" dirty="0" smtClean="0"/>
              <a:t>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a:t>
            </a:r>
            <a:r>
              <a:rPr lang="en-US" dirty="0" smtClean="0">
                <a:solidFill>
                  <a:schemeClr val="tx1"/>
                </a:solidFill>
              </a:rPr>
              <a:t>terms of the data which is retrieved. However, the quality of the data retrieved </a:t>
            </a:r>
            <a:r>
              <a:rPr lang="en-US" dirty="0" smtClean="0">
                <a:solidFill>
                  <a:schemeClr val="tx1"/>
                </a:solidFill>
              </a:rPr>
              <a:t>in the second query is better considering </a:t>
            </a:r>
            <a:r>
              <a:rPr lang="en-US" dirty="0" smtClean="0">
                <a:solidFill>
                  <a:schemeClr val="tx1"/>
                </a:solidFill>
              </a:rPr>
              <a:t>that </a:t>
            </a:r>
            <a:r>
              <a:rPr lang="en-US" dirty="0" smtClean="0">
                <a:solidFill>
                  <a:schemeClr val="tx1"/>
                </a:solidFill>
              </a:rPr>
              <a:t>requirements in the second query are more restrict than in the first one (the requirement data type adds new quality restrictions to the data collected that do not exists in the first query).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50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16)</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a:t>
            </a:r>
            <a:r>
              <a:rPr lang="en-US" sz="1400" dirty="0" smtClean="0"/>
              <a:t>disease?; p_information</a:t>
            </a:r>
            <a:r>
              <a:rPr lang="en-US" sz="1400" dirty="0" smtClean="0"/>
              <a:t>!) :=  A1 (disease?; p</a:t>
            </a:r>
            <a:r>
              <a:rPr lang="en-US" sz="1400" dirty="0" smtClean="0"/>
              <a:t>!), </a:t>
            </a:r>
            <a:r>
              <a:rPr lang="en-US" sz="1400" dirty="0" smtClean="0"/>
              <a:t>A2 (p?; </a:t>
            </a:r>
            <a:r>
              <a:rPr lang="en-US" sz="1400" dirty="0" smtClean="0"/>
              <a:t>p_information</a:t>
            </a:r>
            <a:r>
              <a:rPr lang="en-US" sz="1400" dirty="0" smtClean="0"/>
              <a:t>!),</a:t>
            </a:r>
          </a:p>
          <a:p>
            <a:r>
              <a:rPr lang="en-US" sz="1400" dirty="0" smtClean="0"/>
              <a:t>{availability &gt; </a:t>
            </a:r>
            <a:r>
              <a:rPr lang="en-US" sz="1400" dirty="0" smtClean="0"/>
              <a:t>97%, </a:t>
            </a:r>
            <a:r>
              <a:rPr lang="en-US" sz="1400" b="1" dirty="0" smtClean="0"/>
              <a:t>response time &lt; 4s, </a:t>
            </a:r>
            <a:r>
              <a:rPr lang="en-US" sz="1400" dirty="0" smtClean="0"/>
              <a:t>price </a:t>
            </a:r>
            <a:r>
              <a:rPr lang="en-US" sz="1400" dirty="0" smtClean="0"/>
              <a:t>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a:t>
            </a:r>
            <a:r>
              <a:rPr lang="en-US" dirty="0" smtClean="0">
                <a:solidFill>
                  <a:schemeClr val="tx1"/>
                </a:solidFill>
              </a:rPr>
              <a:t>terms of the data which is retrieved. However, the quality of the data retrieved </a:t>
            </a:r>
            <a:r>
              <a:rPr lang="en-US" dirty="0" smtClean="0">
                <a:solidFill>
                  <a:schemeClr val="tx1"/>
                </a:solidFill>
              </a:rPr>
              <a:t>in the second query is lower considering </a:t>
            </a:r>
            <a:r>
              <a:rPr lang="en-US" dirty="0" smtClean="0">
                <a:solidFill>
                  <a:schemeClr val="tx1"/>
                </a:solidFill>
              </a:rPr>
              <a:t>that </a:t>
            </a:r>
            <a:r>
              <a:rPr lang="en-US" dirty="0" smtClean="0">
                <a:solidFill>
                  <a:schemeClr val="tx1"/>
                </a:solidFill>
              </a:rPr>
              <a:t>requirements in the second query are less restrict than in the first one (response time).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593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17)</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a:t>
            </a:r>
            <a:r>
              <a:rPr lang="en-US" sz="1400" dirty="0" smtClean="0"/>
              <a:t>disease?; p_information</a:t>
            </a:r>
            <a:r>
              <a:rPr lang="en-US" sz="1400" dirty="0" smtClean="0"/>
              <a:t>!) :=  A1 (disease?; p</a:t>
            </a:r>
            <a:r>
              <a:rPr lang="en-US" sz="1400" dirty="0" smtClean="0"/>
              <a:t>!), </a:t>
            </a:r>
            <a:r>
              <a:rPr lang="en-US" sz="1400" dirty="0" smtClean="0"/>
              <a:t>A2 (p?; </a:t>
            </a:r>
            <a:r>
              <a:rPr lang="en-US" sz="1400" dirty="0" smtClean="0"/>
              <a:t>p_information</a:t>
            </a:r>
            <a:r>
              <a:rPr lang="en-US" sz="1400" dirty="0" smtClean="0"/>
              <a:t>!),</a:t>
            </a:r>
          </a:p>
          <a:p>
            <a:r>
              <a:rPr lang="en-US" sz="1400" dirty="0" smtClean="0"/>
              <a:t>{availability &gt; </a:t>
            </a:r>
            <a:r>
              <a:rPr lang="en-US" sz="1400" dirty="0" smtClean="0"/>
              <a:t>97%, price </a:t>
            </a:r>
            <a:r>
              <a:rPr lang="en-US" sz="1400" dirty="0" smtClean="0"/>
              <a:t>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a:t>
            </a:r>
            <a:r>
              <a:rPr lang="en-US" dirty="0" smtClean="0">
                <a:solidFill>
                  <a:schemeClr val="tx1"/>
                </a:solidFill>
              </a:rPr>
              <a:t>terms of the data which is retrieved. However, the quality of the data retrieved </a:t>
            </a:r>
            <a:r>
              <a:rPr lang="en-US" dirty="0" smtClean="0">
                <a:solidFill>
                  <a:schemeClr val="tx1"/>
                </a:solidFill>
              </a:rPr>
              <a:t>in the second query is lower considering </a:t>
            </a:r>
            <a:r>
              <a:rPr lang="en-US" dirty="0" smtClean="0">
                <a:solidFill>
                  <a:schemeClr val="tx1"/>
                </a:solidFill>
              </a:rPr>
              <a:t>that </a:t>
            </a:r>
            <a:r>
              <a:rPr lang="en-US" dirty="0" smtClean="0">
                <a:solidFill>
                  <a:schemeClr val="tx1"/>
                </a:solidFill>
              </a:rPr>
              <a:t>requirements in the second query are less restrict than in the first one (the absence of the response time requirements makes the requirements of the second set query as less restrict than the requirements of the first query).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75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marL="0" indent="0" algn="just">
              <a:buNone/>
            </a:pPr>
            <a:r>
              <a:rPr lang="en-US" dirty="0" smtClean="0"/>
              <a:t>Doctor Marcel wants to search for patients infected by pneumonia that were treated by doctor Paul using services with availability higher than 97%, response time less than 3 seconds, price per call less than 2 cents, certified data providers, fresh data or not, the overall response time less than 10 seconds and the total cost less than 5 dollars.</a:t>
            </a:r>
            <a:endParaRPr lang="fr-FR" dirty="0"/>
          </a:p>
        </p:txBody>
      </p:sp>
      <p:sp>
        <p:nvSpPr>
          <p:cNvPr id="4" name="Título 1"/>
          <p:cNvSpPr txBox="1">
            <a:spLocks/>
          </p:cNvSpPr>
          <p:nvPr/>
        </p:nvSpPr>
        <p:spPr>
          <a:xfrm>
            <a:off x="838200" y="280902"/>
            <a:ext cx="10515600" cy="625540"/>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u="sng" dirty="0" smtClean="0"/>
              <a:t>Query example</a:t>
            </a:r>
            <a:endParaRPr lang="fr-FR" b="1" u="sng" dirty="0"/>
          </a:p>
        </p:txBody>
      </p:sp>
      <p:sp>
        <p:nvSpPr>
          <p:cNvPr id="6" name="Retângulo 5"/>
          <p:cNvSpPr/>
          <p:nvPr/>
        </p:nvSpPr>
        <p:spPr>
          <a:xfrm>
            <a:off x="838200" y="4001294"/>
            <a:ext cx="8486274" cy="1477328"/>
          </a:xfrm>
          <a:prstGeom prst="rect">
            <a:avLst/>
          </a:prstGeom>
          <a:ln>
            <a:solidFill>
              <a:schemeClr val="tx1"/>
            </a:solidFill>
          </a:ln>
        </p:spPr>
        <p:txBody>
          <a:bodyPr wrap="square">
            <a:spAutoFit/>
          </a:bodyPr>
          <a:lstStyle/>
          <a:p>
            <a:r>
              <a:rPr lang="en-US" i="1" u="sng" dirty="0" smtClean="0">
                <a:solidFill>
                  <a:srgbClr val="000000"/>
                </a:solidFill>
                <a:effectLst/>
              </a:rPr>
              <a:t>Abstract service description</a:t>
            </a:r>
          </a:p>
          <a:p>
            <a:pPr marL="285750" indent="-285750">
              <a:buFont typeface="Arial" panose="020B0604020202020204" pitchFamily="34" charset="0"/>
              <a:buChar char="•"/>
            </a:pPr>
            <a:r>
              <a:rPr lang="en-US" i="1" dirty="0" smtClean="0">
                <a:solidFill>
                  <a:srgbClr val="000000"/>
                </a:solidFill>
                <a:effectLst/>
              </a:rPr>
              <a:t>A</a:t>
            </a:r>
            <a:r>
              <a:rPr lang="en-US" sz="800" i="0" dirty="0" smtClean="0">
                <a:solidFill>
                  <a:srgbClr val="000000"/>
                </a:solidFill>
                <a:effectLst/>
              </a:rPr>
              <a:t>1</a:t>
            </a:r>
            <a:r>
              <a:rPr lang="en-US" i="0" dirty="0" smtClean="0">
                <a:solidFill>
                  <a:srgbClr val="000000"/>
                </a:solidFill>
                <a:effectLst/>
              </a:rPr>
              <a:t>(</a:t>
            </a:r>
            <a:r>
              <a:rPr lang="en-US" i="1" dirty="0" smtClean="0">
                <a:solidFill>
                  <a:srgbClr val="000000"/>
                </a:solidFill>
                <a:effectLst/>
              </a:rPr>
              <a:t>x</a:t>
            </a:r>
            <a:r>
              <a:rPr lang="en-US" i="0" dirty="0" smtClean="0">
                <a:solidFill>
                  <a:srgbClr val="000000"/>
                </a:solidFill>
                <a:effectLst/>
              </a:rPr>
              <a:t>?; </a:t>
            </a:r>
            <a:r>
              <a:rPr lang="en-US" i="1" dirty="0" smtClean="0">
                <a:solidFill>
                  <a:srgbClr val="000000"/>
                </a:solidFill>
                <a:effectLst/>
              </a:rPr>
              <a:t>y</a:t>
            </a:r>
            <a:r>
              <a:rPr lang="en-US" i="0" dirty="0" smtClean="0">
                <a:solidFill>
                  <a:srgbClr val="000000"/>
                </a:solidFill>
                <a:effectLst/>
              </a:rPr>
              <a:t>!) Given a disease </a:t>
            </a:r>
            <a:r>
              <a:rPr lang="en-US" i="1" dirty="0" smtClean="0">
                <a:solidFill>
                  <a:srgbClr val="000000"/>
                </a:solidFill>
                <a:effectLst/>
              </a:rPr>
              <a:t>x</a:t>
            </a:r>
            <a:r>
              <a:rPr lang="en-US" i="0" dirty="0" smtClean="0">
                <a:solidFill>
                  <a:srgbClr val="000000"/>
                </a:solidFill>
                <a:effectLst/>
              </a:rPr>
              <a:t>, </a:t>
            </a:r>
            <a:r>
              <a:rPr lang="en-US" i="1" dirty="0" smtClean="0">
                <a:solidFill>
                  <a:srgbClr val="000000"/>
                </a:solidFill>
                <a:effectLst/>
              </a:rPr>
              <a:t>A</a:t>
            </a:r>
            <a:r>
              <a:rPr lang="en-US" sz="800" i="0" dirty="0" smtClean="0">
                <a:solidFill>
                  <a:srgbClr val="000000"/>
                </a:solidFill>
                <a:effectLst/>
              </a:rPr>
              <a:t>1 </a:t>
            </a:r>
            <a:r>
              <a:rPr lang="en-US" i="0" dirty="0" smtClean="0">
                <a:solidFill>
                  <a:srgbClr val="000000"/>
                </a:solidFill>
                <a:effectLst/>
              </a:rPr>
              <a:t>returns the list of patients </a:t>
            </a:r>
            <a:r>
              <a:rPr lang="en-US" i="1" dirty="0" smtClean="0">
                <a:solidFill>
                  <a:srgbClr val="000000"/>
                </a:solidFill>
                <a:effectLst/>
              </a:rPr>
              <a:t>p </a:t>
            </a:r>
            <a:r>
              <a:rPr lang="en-US" i="0" dirty="0" smtClean="0">
                <a:solidFill>
                  <a:srgbClr val="000000"/>
                </a:solidFill>
                <a:effectLst/>
              </a:rPr>
              <a:t>that were infected by it.</a:t>
            </a:r>
          </a:p>
          <a:p>
            <a:pPr marL="285750" indent="-285750">
              <a:buFont typeface="Arial" panose="020B0604020202020204" pitchFamily="34" charset="0"/>
              <a:buChar char="•"/>
            </a:pPr>
            <a:r>
              <a:rPr lang="en-US" i="1" dirty="0" smtClean="0">
                <a:solidFill>
                  <a:srgbClr val="000000"/>
                </a:solidFill>
                <a:effectLst/>
              </a:rPr>
              <a:t>A</a:t>
            </a:r>
            <a:r>
              <a:rPr lang="en-US" sz="800" i="0" dirty="0" smtClean="0">
                <a:solidFill>
                  <a:srgbClr val="000000"/>
                </a:solidFill>
                <a:effectLst/>
              </a:rPr>
              <a:t>2</a:t>
            </a:r>
            <a:r>
              <a:rPr lang="en-US" i="0" dirty="0" smtClean="0">
                <a:solidFill>
                  <a:srgbClr val="000000"/>
                </a:solidFill>
                <a:effectLst/>
              </a:rPr>
              <a:t>(</a:t>
            </a:r>
            <a:r>
              <a:rPr lang="en-US" i="1" dirty="0" smtClean="0">
                <a:solidFill>
                  <a:srgbClr val="000000"/>
                </a:solidFill>
                <a:effectLst/>
              </a:rPr>
              <a:t>z</a:t>
            </a:r>
            <a:r>
              <a:rPr lang="en-US" i="0" dirty="0" smtClean="0">
                <a:solidFill>
                  <a:srgbClr val="000000"/>
                </a:solidFill>
                <a:effectLst/>
              </a:rPr>
              <a:t>?; </a:t>
            </a:r>
            <a:r>
              <a:rPr lang="en-US" i="1" dirty="0" smtClean="0">
                <a:solidFill>
                  <a:srgbClr val="000000"/>
                </a:solidFill>
                <a:effectLst/>
              </a:rPr>
              <a:t>w</a:t>
            </a:r>
            <a:r>
              <a:rPr lang="en-US" i="0" dirty="0" smtClean="0">
                <a:solidFill>
                  <a:srgbClr val="000000"/>
                </a:solidFill>
                <a:effectLst/>
              </a:rPr>
              <a:t>!) Given a patient id </a:t>
            </a:r>
            <a:r>
              <a:rPr lang="en-US" i="1" dirty="0" smtClean="0">
                <a:solidFill>
                  <a:srgbClr val="000000"/>
                </a:solidFill>
                <a:effectLst/>
              </a:rPr>
              <a:t>z</a:t>
            </a:r>
            <a:r>
              <a:rPr lang="en-US" i="0" dirty="0" smtClean="0">
                <a:solidFill>
                  <a:srgbClr val="000000"/>
                </a:solidFill>
                <a:effectLst/>
              </a:rPr>
              <a:t>, </a:t>
            </a:r>
            <a:r>
              <a:rPr lang="en-US" i="1" dirty="0" smtClean="0">
                <a:solidFill>
                  <a:srgbClr val="000000"/>
                </a:solidFill>
                <a:effectLst/>
              </a:rPr>
              <a:t>A</a:t>
            </a:r>
            <a:r>
              <a:rPr lang="en-US" sz="800" i="0" dirty="0" smtClean="0">
                <a:solidFill>
                  <a:srgbClr val="000000"/>
                </a:solidFill>
                <a:effectLst/>
              </a:rPr>
              <a:t>2 </a:t>
            </a:r>
            <a:r>
              <a:rPr lang="en-US" i="0" dirty="0" smtClean="0">
                <a:solidFill>
                  <a:srgbClr val="000000"/>
                </a:solidFill>
                <a:effectLst/>
              </a:rPr>
              <a:t>returns his/her personal information </a:t>
            </a:r>
            <a:r>
              <a:rPr lang="en-US" i="1" dirty="0" smtClean="0">
                <a:solidFill>
                  <a:srgbClr val="000000"/>
                </a:solidFill>
                <a:effectLst/>
              </a:rPr>
              <a:t>w</a:t>
            </a:r>
            <a:r>
              <a:rPr lang="en-US" i="0" dirty="0" smtClean="0">
                <a:solidFill>
                  <a:srgbClr val="000000"/>
                </a:solidFill>
                <a:effectLst/>
              </a:rPr>
              <a:t>.</a:t>
            </a:r>
          </a:p>
          <a:p>
            <a:pPr marL="285750" indent="-285750">
              <a:buFont typeface="Arial" panose="020B0604020202020204" pitchFamily="34" charset="0"/>
              <a:buChar char="•"/>
            </a:pPr>
            <a:r>
              <a:rPr lang="en-US" i="1" dirty="0" smtClean="0">
                <a:solidFill>
                  <a:srgbClr val="000000"/>
                </a:solidFill>
                <a:effectLst/>
              </a:rPr>
              <a:t>A</a:t>
            </a:r>
            <a:r>
              <a:rPr lang="en-US" sz="800" i="0" dirty="0" smtClean="0">
                <a:solidFill>
                  <a:srgbClr val="000000"/>
                </a:solidFill>
                <a:effectLst/>
              </a:rPr>
              <a:t>3</a:t>
            </a:r>
            <a:r>
              <a:rPr lang="en-US" i="0" dirty="0" smtClean="0">
                <a:solidFill>
                  <a:srgbClr val="000000"/>
                </a:solidFill>
                <a:effectLst/>
              </a:rPr>
              <a:t>(</a:t>
            </a:r>
            <a:r>
              <a:rPr lang="en-US" i="1" dirty="0" smtClean="0">
                <a:solidFill>
                  <a:srgbClr val="000000"/>
                </a:solidFill>
                <a:effectLst/>
              </a:rPr>
              <a:t>d</a:t>
            </a:r>
            <a:r>
              <a:rPr lang="en-US" i="0" dirty="0" smtClean="0">
                <a:solidFill>
                  <a:srgbClr val="000000"/>
                </a:solidFill>
                <a:effectLst/>
              </a:rPr>
              <a:t>?; </a:t>
            </a:r>
            <a:r>
              <a:rPr lang="en-US" i="1" dirty="0" smtClean="0">
                <a:solidFill>
                  <a:srgbClr val="000000"/>
                </a:solidFill>
                <a:effectLst/>
              </a:rPr>
              <a:t>y</a:t>
            </a:r>
            <a:r>
              <a:rPr lang="en-US" i="0" dirty="0" smtClean="0">
                <a:solidFill>
                  <a:srgbClr val="000000"/>
                </a:solidFill>
                <a:effectLst/>
              </a:rPr>
              <a:t>!) Given a doctor id </a:t>
            </a:r>
            <a:r>
              <a:rPr lang="en-US" i="1" dirty="0" smtClean="0">
                <a:solidFill>
                  <a:srgbClr val="000000"/>
                </a:solidFill>
                <a:effectLst/>
              </a:rPr>
              <a:t>d</a:t>
            </a:r>
            <a:r>
              <a:rPr lang="en-US" i="0" dirty="0" smtClean="0">
                <a:solidFill>
                  <a:srgbClr val="000000"/>
                </a:solidFill>
                <a:effectLst/>
              </a:rPr>
              <a:t>, </a:t>
            </a:r>
            <a:r>
              <a:rPr lang="en-US" i="1" dirty="0" smtClean="0">
                <a:solidFill>
                  <a:srgbClr val="000000"/>
                </a:solidFill>
                <a:effectLst/>
              </a:rPr>
              <a:t>A</a:t>
            </a:r>
            <a:r>
              <a:rPr lang="en-US" sz="800" i="0" dirty="0" smtClean="0">
                <a:solidFill>
                  <a:srgbClr val="000000"/>
                </a:solidFill>
                <a:effectLst/>
              </a:rPr>
              <a:t>3 </a:t>
            </a:r>
            <a:r>
              <a:rPr lang="en-US" i="0" dirty="0" smtClean="0">
                <a:solidFill>
                  <a:srgbClr val="000000"/>
                </a:solidFill>
                <a:effectLst/>
              </a:rPr>
              <a:t>returns the list of patients </a:t>
            </a:r>
            <a:r>
              <a:rPr lang="en-US" i="1" dirty="0" smtClean="0">
                <a:solidFill>
                  <a:srgbClr val="000000"/>
                </a:solidFill>
                <a:effectLst/>
              </a:rPr>
              <a:t>y </a:t>
            </a:r>
            <a:r>
              <a:rPr lang="en-US" i="0" dirty="0" smtClean="0">
                <a:solidFill>
                  <a:srgbClr val="000000"/>
                </a:solidFill>
                <a:effectLst/>
              </a:rPr>
              <a:t>that were treated by </a:t>
            </a:r>
            <a:r>
              <a:rPr lang="en-US" i="1" dirty="0" smtClean="0">
                <a:solidFill>
                  <a:srgbClr val="000000"/>
                </a:solidFill>
                <a:effectLst/>
              </a:rPr>
              <a:t>d</a:t>
            </a:r>
            <a:r>
              <a:rPr lang="en-US" i="0" dirty="0" smtClean="0">
                <a:solidFill>
                  <a:srgbClr val="000000"/>
                </a:solidFill>
                <a:effectLst/>
              </a:rPr>
              <a:t>.</a:t>
            </a:r>
          </a:p>
          <a:p>
            <a:pPr marL="285750" indent="-285750">
              <a:buFont typeface="Arial" panose="020B0604020202020204" pitchFamily="34" charset="0"/>
              <a:buChar char="•"/>
            </a:pPr>
            <a:r>
              <a:rPr lang="en-US" i="1" dirty="0" smtClean="0">
                <a:solidFill>
                  <a:srgbClr val="000000"/>
                </a:solidFill>
                <a:effectLst/>
              </a:rPr>
              <a:t>A</a:t>
            </a:r>
            <a:r>
              <a:rPr lang="en-US" sz="800" i="0" dirty="0" smtClean="0">
                <a:solidFill>
                  <a:srgbClr val="000000"/>
                </a:solidFill>
                <a:effectLst/>
              </a:rPr>
              <a:t>4</a:t>
            </a:r>
            <a:r>
              <a:rPr lang="en-US" i="0" dirty="0" smtClean="0">
                <a:solidFill>
                  <a:srgbClr val="000000"/>
                </a:solidFill>
                <a:effectLst/>
              </a:rPr>
              <a:t>(</a:t>
            </a:r>
            <a:r>
              <a:rPr lang="en-US" i="1" dirty="0" smtClean="0">
                <a:solidFill>
                  <a:srgbClr val="000000"/>
                </a:solidFill>
                <a:effectLst/>
              </a:rPr>
              <a:t>h</a:t>
            </a:r>
            <a:r>
              <a:rPr lang="en-US" i="0" dirty="0" smtClean="0">
                <a:solidFill>
                  <a:srgbClr val="000000"/>
                </a:solidFill>
                <a:effectLst/>
              </a:rPr>
              <a:t>?; </a:t>
            </a:r>
            <a:r>
              <a:rPr lang="en-US" i="1" dirty="0" smtClean="0">
                <a:solidFill>
                  <a:srgbClr val="000000"/>
                </a:solidFill>
                <a:effectLst/>
              </a:rPr>
              <a:t>y</a:t>
            </a:r>
            <a:r>
              <a:rPr lang="en-US" i="0" dirty="0" smtClean="0">
                <a:solidFill>
                  <a:srgbClr val="000000"/>
                </a:solidFill>
                <a:effectLst/>
              </a:rPr>
              <a:t>!) Given a hospital </a:t>
            </a:r>
            <a:r>
              <a:rPr lang="en-US" i="1" dirty="0" smtClean="0">
                <a:solidFill>
                  <a:srgbClr val="000000"/>
                </a:solidFill>
                <a:effectLst/>
              </a:rPr>
              <a:t>h</a:t>
            </a:r>
            <a:r>
              <a:rPr lang="en-US" i="0" dirty="0" smtClean="0">
                <a:solidFill>
                  <a:srgbClr val="000000"/>
                </a:solidFill>
                <a:effectLst/>
              </a:rPr>
              <a:t>, </a:t>
            </a:r>
            <a:r>
              <a:rPr lang="en-US" i="1" dirty="0" smtClean="0">
                <a:solidFill>
                  <a:srgbClr val="000000"/>
                </a:solidFill>
                <a:effectLst/>
              </a:rPr>
              <a:t>A</a:t>
            </a:r>
            <a:r>
              <a:rPr lang="en-US" sz="800" i="0" dirty="0" smtClean="0">
                <a:solidFill>
                  <a:srgbClr val="000000"/>
                </a:solidFill>
                <a:effectLst/>
              </a:rPr>
              <a:t>4 </a:t>
            </a:r>
            <a:r>
              <a:rPr lang="en-US" i="0" dirty="0" smtClean="0">
                <a:solidFill>
                  <a:srgbClr val="000000"/>
                </a:solidFill>
                <a:effectLst/>
              </a:rPr>
              <a:t>returns the list of patients </a:t>
            </a:r>
            <a:r>
              <a:rPr lang="en-US" i="1" dirty="0" smtClean="0">
                <a:solidFill>
                  <a:srgbClr val="000000"/>
                </a:solidFill>
                <a:effectLst/>
              </a:rPr>
              <a:t>y </a:t>
            </a:r>
            <a:r>
              <a:rPr lang="en-US" i="0" dirty="0" smtClean="0">
                <a:solidFill>
                  <a:srgbClr val="000000"/>
                </a:solidFill>
                <a:effectLst/>
              </a:rPr>
              <a:t>that were treated in it.</a:t>
            </a:r>
            <a:endParaRPr lang="fr-FR" dirty="0"/>
          </a:p>
        </p:txBody>
      </p:sp>
    </p:spTree>
    <p:extLst>
      <p:ext uri="{BB962C8B-B14F-4D97-AF65-F5344CB8AC3E}">
        <p14:creationId xmlns:p14="http://schemas.microsoft.com/office/powerpoint/2010/main" val="3588765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superset (Case 18)</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a:t>
            </a:r>
            <a:r>
              <a:rPr lang="en-US" sz="1400" dirty="0" smtClean="0"/>
              <a:t>disease?; p_information</a:t>
            </a:r>
            <a:r>
              <a:rPr lang="en-US" sz="1400" dirty="0" smtClean="0"/>
              <a:t>!) :=  A1 (disease?; p</a:t>
            </a:r>
            <a:r>
              <a:rPr lang="en-US" sz="1400" dirty="0" smtClean="0"/>
              <a:t>!), </a:t>
            </a:r>
            <a:r>
              <a:rPr lang="en-US" sz="1400" dirty="0" smtClean="0"/>
              <a:t>A2 (p?; </a:t>
            </a:r>
            <a:r>
              <a:rPr lang="en-US" sz="1400" dirty="0" smtClean="0"/>
              <a:t>p_information</a:t>
            </a:r>
            <a:r>
              <a:rPr lang="en-US" sz="1400" dirty="0" smtClean="0"/>
              <a:t>!),</a:t>
            </a:r>
          </a:p>
          <a:p>
            <a:r>
              <a:rPr lang="en-US" sz="1400" dirty="0" smtClean="0"/>
              <a:t>{</a:t>
            </a:r>
            <a:r>
              <a:rPr lang="en-US" sz="1400" b="1" dirty="0" smtClean="0"/>
              <a:t>availability &gt; </a:t>
            </a:r>
            <a:r>
              <a:rPr lang="en-US" sz="1400" b="1" dirty="0" smtClean="0"/>
              <a:t>98%, </a:t>
            </a:r>
            <a:r>
              <a:rPr lang="en-US" sz="1400" dirty="0" smtClean="0"/>
              <a:t>price </a:t>
            </a:r>
            <a:r>
              <a:rPr lang="en-US" sz="1400" dirty="0" smtClean="0"/>
              <a:t>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first query in </a:t>
            </a:r>
            <a:r>
              <a:rPr lang="en-US" dirty="0" smtClean="0">
                <a:solidFill>
                  <a:schemeClr val="tx1"/>
                </a:solidFill>
              </a:rPr>
              <a:t>terms of the data which is retrieved. However, the quality of the data retrieved </a:t>
            </a:r>
            <a:r>
              <a:rPr lang="en-US" dirty="0" smtClean="0">
                <a:solidFill>
                  <a:schemeClr val="tx1"/>
                </a:solidFill>
              </a:rPr>
              <a:t>is different considering </a:t>
            </a:r>
            <a:r>
              <a:rPr lang="en-US" dirty="0" smtClean="0">
                <a:solidFill>
                  <a:schemeClr val="tx1"/>
                </a:solidFill>
              </a:rPr>
              <a:t>that </a:t>
            </a:r>
            <a:r>
              <a:rPr lang="en-US" dirty="0" smtClean="0">
                <a:solidFill>
                  <a:schemeClr val="tx1"/>
                </a:solidFill>
              </a:rPr>
              <a:t>there are requirements more restrict (availability) and requirements less restrict (the absence of the response time requirements makes the requirements of the second set query as less restrict than the requirements of the first </a:t>
            </a:r>
            <a:r>
              <a:rPr lang="en-US" dirty="0">
                <a:solidFill>
                  <a:schemeClr val="tx1"/>
                </a:solidFill>
              </a:rPr>
              <a:t>query) than the first </a:t>
            </a:r>
            <a:r>
              <a:rPr lang="en-US" dirty="0" smtClean="0">
                <a:solidFill>
                  <a:schemeClr val="tx1"/>
                </a:solidFill>
              </a:rPr>
              <a:t>query. </a:t>
            </a:r>
            <a:endParaRPr lang="en-US" dirty="0">
              <a:solidFill>
                <a:schemeClr val="tx1"/>
              </a:solidFill>
            </a:endParaRPr>
          </a:p>
        </p:txBody>
      </p:sp>
      <p:cxnSp>
        <p:nvCxnSpPr>
          <p:cNvPr id="52" name="Conector reto 51"/>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610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Different queries(Case 19)</a:t>
            </a:r>
            <a:endParaRPr lang="fr-FR" b="1" u="sng" dirty="0"/>
          </a:p>
        </p:txBody>
      </p:sp>
      <p:sp>
        <p:nvSpPr>
          <p:cNvPr id="26" name="CaixaDeTexto 25"/>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a:t>
            </a:r>
            <a:r>
              <a:rPr lang="en-US" sz="1400" dirty="0" smtClean="0"/>
              <a:t>disease?; p_information</a:t>
            </a:r>
            <a:r>
              <a:rPr lang="en-US" sz="1400" dirty="0" smtClean="0"/>
              <a:t>!) :=  </a:t>
            </a:r>
            <a:r>
              <a:rPr lang="en-US" sz="1400" dirty="0" smtClean="0"/>
              <a:t>A3 </a:t>
            </a:r>
            <a:r>
              <a:rPr lang="en-US" sz="1400" dirty="0" smtClean="0"/>
              <a:t>(</a:t>
            </a:r>
            <a:r>
              <a:rPr lang="en-US" sz="1400" dirty="0" smtClean="0"/>
              <a:t>doctor?; </a:t>
            </a:r>
            <a:r>
              <a:rPr lang="en-US" sz="1400" dirty="0" smtClean="0"/>
              <a:t>p</a:t>
            </a:r>
            <a:r>
              <a:rPr lang="en-US" sz="1400" dirty="0" smtClean="0"/>
              <a:t>!), </a:t>
            </a:r>
            <a:r>
              <a:rPr lang="en-US" sz="1400" dirty="0" smtClean="0"/>
              <a:t>A2 (p?; </a:t>
            </a:r>
            <a:r>
              <a:rPr lang="en-US" sz="1400" dirty="0" smtClean="0"/>
              <a:t>p_information</a:t>
            </a:r>
            <a:r>
              <a:rPr lang="en-US" sz="1400" dirty="0" smtClean="0"/>
              <a:t>!),</a:t>
            </a:r>
          </a:p>
          <a:p>
            <a:r>
              <a:rPr lang="en-US" sz="1400" dirty="0" smtClean="0"/>
              <a:t>{availability &gt; </a:t>
            </a:r>
            <a:r>
              <a:rPr lang="en-US" sz="1400" dirty="0" smtClean="0"/>
              <a:t>97%, response time &lt; 3s, price </a:t>
            </a:r>
            <a:r>
              <a:rPr lang="en-US" sz="1400" dirty="0" smtClean="0"/>
              <a:t>per call &lt; 0.2$, provenance = certified, freshness = no, total response time &lt; 10s, total cost &lt; 5$}</a:t>
            </a:r>
            <a:endParaRPr lang="fr-FR" sz="1400" dirty="0"/>
          </a:p>
        </p:txBody>
      </p:sp>
      <p:grpSp>
        <p:nvGrpSpPr>
          <p:cNvPr id="38" name="Grupo 37"/>
          <p:cNvGrpSpPr/>
          <p:nvPr/>
        </p:nvGrpSpPr>
        <p:grpSpPr>
          <a:xfrm>
            <a:off x="7383381" y="2005930"/>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12721" y="2834982"/>
            <a:ext cx="903140" cy="6805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570768" y="2900706"/>
            <a:ext cx="1109913" cy="8364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p:nvPr/>
        </p:nvCxnSpPr>
        <p:spPr>
          <a:xfrm flipV="1">
            <a:off x="8810955" y="3157559"/>
            <a:ext cx="1223633" cy="94653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8964157" y="3305175"/>
            <a:ext cx="1243696" cy="93723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56956" y="3490548"/>
            <a:ext cx="1159541" cy="8738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498459" y="2825218"/>
            <a:ext cx="542302" cy="4086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101" name="Conector reto 100"/>
          <p:cNvCxnSpPr>
            <a:endCxn id="48" idx="2"/>
          </p:cNvCxnSpPr>
          <p:nvPr/>
        </p:nvCxnSpPr>
        <p:spPr>
          <a:xfrm flipH="1" flipV="1">
            <a:off x="8488281" y="3263230"/>
            <a:ext cx="927580" cy="99565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50906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queries are different in </a:t>
            </a:r>
            <a:r>
              <a:rPr lang="en-US" dirty="0" smtClean="0">
                <a:solidFill>
                  <a:schemeClr val="tx1"/>
                </a:solidFill>
              </a:rPr>
              <a:t>terms of the data which is retrieved. However, the quality of the data retrieved </a:t>
            </a:r>
            <a:r>
              <a:rPr lang="en-US" dirty="0" smtClean="0">
                <a:solidFill>
                  <a:schemeClr val="tx1"/>
                </a:solidFill>
              </a:rPr>
              <a:t>is equivalent</a:t>
            </a:r>
            <a:r>
              <a:rPr lang="en-US" dirty="0" smtClean="0">
                <a:solidFill>
                  <a:schemeClr val="tx1"/>
                </a:solidFill>
              </a:rPr>
              <a:t>. </a:t>
            </a:r>
            <a:endParaRPr lang="en-US" dirty="0">
              <a:solidFill>
                <a:schemeClr val="tx1"/>
              </a:solidFill>
            </a:endParaRPr>
          </a:p>
        </p:txBody>
      </p:sp>
      <p:cxnSp>
        <p:nvCxnSpPr>
          <p:cNvPr id="52" name="Conector reto 51"/>
          <p:cNvCxnSpPr/>
          <p:nvPr/>
        </p:nvCxnSpPr>
        <p:spPr>
          <a:xfrm flipV="1">
            <a:off x="9358313" y="3664974"/>
            <a:ext cx="1050225" cy="79143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9979095" y="4138613"/>
            <a:ext cx="485927" cy="35819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3" name="Grupo 82"/>
          <p:cNvGrpSpPr/>
          <p:nvPr/>
        </p:nvGrpSpPr>
        <p:grpSpPr>
          <a:xfrm>
            <a:off x="1066800" y="2005930"/>
            <a:ext cx="3619500" cy="3332077"/>
            <a:chOff x="1066800" y="2054058"/>
            <a:chExt cx="3619500" cy="3332077"/>
          </a:xfrm>
        </p:grpSpPr>
        <p:grpSp>
          <p:nvGrpSpPr>
            <p:cNvPr id="84" name="Grupo 83"/>
            <p:cNvGrpSpPr/>
            <p:nvPr/>
          </p:nvGrpSpPr>
          <p:grpSpPr>
            <a:xfrm>
              <a:off x="1066800" y="2054058"/>
              <a:ext cx="3619500" cy="3332077"/>
              <a:chOff x="1066800" y="3413626"/>
              <a:chExt cx="3619500" cy="3332077"/>
            </a:xfrm>
          </p:grpSpPr>
          <p:grpSp>
            <p:nvGrpSpPr>
              <p:cNvPr id="95" name="Grupo 94"/>
              <p:cNvGrpSpPr/>
              <p:nvPr/>
            </p:nvGrpSpPr>
            <p:grpSpPr>
              <a:xfrm>
                <a:off x="1066800" y="3413626"/>
                <a:ext cx="3619500" cy="2514600"/>
                <a:chOff x="1066800" y="3401594"/>
                <a:chExt cx="3619500" cy="2514600"/>
              </a:xfrm>
            </p:grpSpPr>
            <p:sp>
              <p:nvSpPr>
                <p:cNvPr id="97" name="Elipse 9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Elipse 9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6" name="Elipse 9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5" name="Conector reto 84"/>
            <p:cNvCxnSpPr/>
            <p:nvPr/>
          </p:nvCxnSpPr>
          <p:spPr>
            <a:xfrm flipV="1">
              <a:off x="1661604" y="2890471"/>
              <a:ext cx="1425309" cy="107408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1631282" y="2956830"/>
              <a:ext cx="1722207" cy="12978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1755058" y="3078786"/>
              <a:ext cx="1791231" cy="1349841"/>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Conector reto 87"/>
            <p:cNvCxnSpPr>
              <a:endCxn id="97" idx="6"/>
            </p:cNvCxnSpPr>
            <p:nvPr/>
          </p:nvCxnSpPr>
          <p:spPr>
            <a:xfrm flipV="1">
              <a:off x="2013155" y="3311358"/>
              <a:ext cx="1568245" cy="121310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2308123" y="3610116"/>
              <a:ext cx="1242362" cy="93622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p:nvPr/>
          </p:nvCxnSpPr>
          <p:spPr>
            <a:xfrm flipV="1">
              <a:off x="1746493" y="2890748"/>
              <a:ext cx="954595" cy="71936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CaixaDeTexto 91"/>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93" name="CaixaDeTexto 92"/>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94" name="CaixaDeTexto 93"/>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cxnSp>
        <p:nvCxnSpPr>
          <p:cNvPr id="99" name="Conector reto 98"/>
          <p:cNvCxnSpPr/>
          <p:nvPr/>
        </p:nvCxnSpPr>
        <p:spPr>
          <a:xfrm flipV="1">
            <a:off x="9615837" y="3882559"/>
            <a:ext cx="846626" cy="63800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Retângulo 99"/>
          <p:cNvSpPr/>
          <p:nvPr/>
        </p:nvSpPr>
        <p:spPr>
          <a:xfrm>
            <a:off x="298574" y="6083629"/>
            <a:ext cx="10017923" cy="41026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Even if the queries are different they can share part of the results according to the abstract services used.</a:t>
            </a:r>
            <a:endParaRPr lang="en-US" dirty="0">
              <a:solidFill>
                <a:schemeClr val="tx1"/>
              </a:solidFill>
            </a:endParaRPr>
          </a:p>
        </p:txBody>
      </p:sp>
      <p:cxnSp>
        <p:nvCxnSpPr>
          <p:cNvPr id="33" name="Conector de seta reta 32"/>
          <p:cNvCxnSpPr>
            <a:stCxn id="100" idx="0"/>
          </p:cNvCxnSpPr>
          <p:nvPr/>
        </p:nvCxnSpPr>
        <p:spPr>
          <a:xfrm flipV="1">
            <a:off x="5307536" y="3916432"/>
            <a:ext cx="3205185" cy="21671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flipH="1" flipV="1">
            <a:off x="8554290" y="3637682"/>
            <a:ext cx="676996" cy="726680"/>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a:xfrm flipH="1" flipV="1">
            <a:off x="8550846" y="3003942"/>
            <a:ext cx="1028512" cy="1103993"/>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Conector reto 108"/>
          <p:cNvCxnSpPr/>
          <p:nvPr/>
        </p:nvCxnSpPr>
        <p:spPr>
          <a:xfrm flipH="1" flipV="1">
            <a:off x="8772271" y="2901570"/>
            <a:ext cx="934291" cy="1002856"/>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Conector reto 110"/>
          <p:cNvCxnSpPr/>
          <p:nvPr/>
        </p:nvCxnSpPr>
        <p:spPr>
          <a:xfrm flipH="1" flipV="1">
            <a:off x="9041774" y="2831997"/>
            <a:ext cx="788290" cy="846141"/>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Conector reto 112"/>
          <p:cNvCxnSpPr/>
          <p:nvPr/>
        </p:nvCxnSpPr>
        <p:spPr>
          <a:xfrm flipH="1" flipV="1">
            <a:off x="9410038" y="2842641"/>
            <a:ext cx="487946" cy="52375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70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1)</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47366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smtClean="0">
                <a:solidFill>
                  <a:schemeClr val="tx1"/>
                </a:solidFill>
              </a:rPr>
              <a:t>Both queries are equivalent in terms of the data wich is retrieved and in terms of data quality.</a:t>
            </a:r>
            <a:endParaRPr lang="fr-FR" dirty="0">
              <a:solidFill>
                <a:schemeClr val="tx1"/>
              </a:solidFill>
            </a:endParaRPr>
          </a:p>
        </p:txBody>
      </p:sp>
      <p:sp>
        <p:nvSpPr>
          <p:cNvPr id="64" name="Retângulo 63"/>
          <p:cNvSpPr/>
          <p:nvPr/>
        </p:nvSpPr>
        <p:spPr>
          <a:xfrm>
            <a:off x="2647576" y="6112042"/>
            <a:ext cx="6509380" cy="60157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smtClean="0">
                <a:solidFill>
                  <a:schemeClr val="tx1"/>
                </a:solidFill>
              </a:rPr>
              <a:t>I am not sure but I think data retrieved is not the best concept to be used here. Maybe ‘in terms of the data model’. I do not know.</a:t>
            </a:r>
            <a:endParaRPr lang="fr-FR" dirty="0">
              <a:solidFill>
                <a:schemeClr val="tx1"/>
              </a:solidFill>
            </a:endParaRPr>
          </a:p>
        </p:txBody>
      </p:sp>
      <p:sp>
        <p:nvSpPr>
          <p:cNvPr id="65" name="Retângulo 64"/>
          <p:cNvSpPr/>
          <p:nvPr/>
        </p:nvSpPr>
        <p:spPr>
          <a:xfrm>
            <a:off x="4415590" y="5474367"/>
            <a:ext cx="2081463" cy="3028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5601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2)</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98%</a:t>
            </a:r>
            <a:r>
              <a:rPr lang="en-US" sz="1400" dirty="0" smtClean="0"/>
              <a:t>, response time &lt; 3s, </a:t>
            </a:r>
            <a:r>
              <a:rPr lang="en-US" sz="1400" b="1" dirty="0" smtClean="0"/>
              <a:t>price per call &lt; 0.1$</a:t>
            </a:r>
            <a:r>
              <a:rPr lang="en-US" sz="1400" dirty="0" smtClean="0"/>
              <a:t>, provenance = certified, </a:t>
            </a:r>
            <a:r>
              <a:rPr lang="en-US" sz="1400" b="1" dirty="0" smtClean="0"/>
              <a:t>freshness = yes</a:t>
            </a:r>
            <a:r>
              <a:rPr lang="en-US" sz="1400" dirty="0" smtClean="0"/>
              <a:t>,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better quality considering that the quality requirements defined by the user are more restrict than in the first query. Availability, price per call and freshness requirements in the second query are more restrictive.</a:t>
            </a:r>
            <a:endParaRPr lang="en-US" dirty="0">
              <a:solidFill>
                <a:schemeClr val="tx1"/>
              </a:solidFill>
            </a:endParaRPr>
          </a:p>
        </p:txBody>
      </p:sp>
    </p:spTree>
    <p:extLst>
      <p:ext uri="{BB962C8B-B14F-4D97-AF65-F5344CB8AC3E}">
        <p14:creationId xmlns:p14="http://schemas.microsoft.com/office/powerpoint/2010/main" val="734453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3)</a:t>
            </a:r>
            <a:endParaRPr lang="fr-FR" b="1" u="sng" dirty="0"/>
          </a:p>
        </p:txBody>
      </p:sp>
      <p:sp>
        <p:nvSpPr>
          <p:cNvPr id="26" name="CaixaDeTexto 25"/>
          <p:cNvSpPr txBox="1"/>
          <p:nvPr/>
        </p:nvSpPr>
        <p:spPr>
          <a:xfrm>
            <a:off x="6292516" y="906442"/>
            <a:ext cx="5594684" cy="1169551"/>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response time &lt; 3s, price per call &lt; 0.2$, provenance = certified, freshness = no,  </a:t>
            </a:r>
            <a:r>
              <a:rPr lang="en-US" sz="1400" b="1" dirty="0" smtClean="0"/>
              <a:t>veracity = “trustworthy”</a:t>
            </a:r>
            <a:r>
              <a:rPr lang="en-US" sz="1400" dirty="0" smtClean="0"/>
              <a:t>,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better quality considering that the quality requirements defined by the user are more restrict than in the first query. The veracity requirement adds new requirements concerning data quality making the second query are more restrictive.</a:t>
            </a:r>
            <a:endParaRPr lang="en-US" dirty="0">
              <a:solidFill>
                <a:schemeClr val="tx1"/>
              </a:solidFill>
            </a:endParaRPr>
          </a:p>
        </p:txBody>
      </p:sp>
    </p:spTree>
    <p:extLst>
      <p:ext uri="{BB962C8B-B14F-4D97-AF65-F5344CB8AC3E}">
        <p14:creationId xmlns:p14="http://schemas.microsoft.com/office/powerpoint/2010/main" val="3949814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4)</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a:t>
            </a:r>
            <a:r>
              <a:rPr lang="en-US" sz="1400" b="1" dirty="0" smtClean="0"/>
              <a:t>response time &lt; 5s</a:t>
            </a:r>
            <a:r>
              <a:rPr lang="en-US" sz="1400" dirty="0" smtClean="0"/>
              <a:t>,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lower quality considering that the quality requirements defined by the user are less restrict than in the first query. The response time requirement in the second query is less restrictive.</a:t>
            </a:r>
            <a:endParaRPr lang="en-US" dirty="0">
              <a:solidFill>
                <a:schemeClr val="tx1"/>
              </a:solidFill>
            </a:endParaRPr>
          </a:p>
        </p:txBody>
      </p:sp>
    </p:spTree>
    <p:extLst>
      <p:ext uri="{BB962C8B-B14F-4D97-AF65-F5344CB8AC3E}">
        <p14:creationId xmlns:p14="http://schemas.microsoft.com/office/powerpoint/2010/main" val="1510223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5)</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lower quality considering that the quality requirements defined by the user are less restrict than in the first query. The absence of the response time requirement in the second query make it less restrictive.</a:t>
            </a:r>
            <a:endParaRPr lang="en-US" dirty="0">
              <a:solidFill>
                <a:schemeClr val="tx1"/>
              </a:solidFill>
            </a:endParaRPr>
          </a:p>
        </p:txBody>
      </p:sp>
    </p:spTree>
    <p:extLst>
      <p:ext uri="{BB962C8B-B14F-4D97-AF65-F5344CB8AC3E}">
        <p14:creationId xmlns:p14="http://schemas.microsoft.com/office/powerpoint/2010/main" val="2757277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6)</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98%, </a:t>
            </a:r>
            <a:r>
              <a:rPr lang="en-US" sz="1400" dirty="0" smtClean="0"/>
              <a:t>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quality of the data retrieved is different considering that in the second query there are quality requirements which are less restrict (absence of response time) than in the first query, but also quality requirements which are more restrict (availability). </a:t>
            </a:r>
            <a:endParaRPr lang="en-US" dirty="0">
              <a:solidFill>
                <a:schemeClr val="tx1"/>
              </a:solidFill>
            </a:endParaRPr>
          </a:p>
        </p:txBody>
      </p:sp>
    </p:spTree>
    <p:extLst>
      <p:ext uri="{BB962C8B-B14F-4D97-AF65-F5344CB8AC3E}">
        <p14:creationId xmlns:p14="http://schemas.microsoft.com/office/powerpoint/2010/main" val="2902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Query Subset (Case 7)</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The second query is a subset of the previous query in terms of the data retrieved. However, the quality of the data retrieved is equivalent among the sets once they have the same requirements.</a:t>
            </a:r>
            <a:endParaRPr lang="en-US" dirty="0">
              <a:solidFill>
                <a:schemeClr val="tx1"/>
              </a:solidFill>
            </a:endParaRPr>
          </a:p>
        </p:txBody>
      </p:sp>
      <p:sp>
        <p:nvSpPr>
          <p:cNvPr id="64" name="Elipse 63"/>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a:endCxn id="67"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78" name="Elipse 77"/>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ipse 79"/>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ipse 80"/>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2" name="Conector reto 81"/>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CaixaDeTexto 87"/>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89" name="CaixaDeTexto 88"/>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90" name="CaixaDeTexto 89"/>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91" name="CaixaDeTexto 90"/>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77660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3717</Words>
  <Application>Microsoft Office PowerPoint</Application>
  <PresentationFormat>Widescreen</PresentationFormat>
  <Paragraphs>250</Paragraphs>
  <Slides>21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Calibri Light</vt:lpstr>
      <vt:lpstr>Tema do Office</vt:lpstr>
      <vt:lpstr>Query taxonomy</vt:lpstr>
      <vt:lpstr>Apresentação do PowerPoint</vt:lpstr>
      <vt:lpstr>Equivalent queries (Case 1)</vt:lpstr>
      <vt:lpstr>Equivalent queries (Case 2)</vt:lpstr>
      <vt:lpstr>Equivalent queries (Case 3)</vt:lpstr>
      <vt:lpstr>Equivalent queries (Case 4)</vt:lpstr>
      <vt:lpstr>Equivalent queries (Case 5)</vt:lpstr>
      <vt:lpstr>Equivalent queries (Case 6)</vt:lpstr>
      <vt:lpstr>Query Subset (Case 7)</vt:lpstr>
      <vt:lpstr>Query Subset (Case 8)</vt:lpstr>
      <vt:lpstr>Query Subset (Case 9)</vt:lpstr>
      <vt:lpstr>Query Subset (Case 10)</vt:lpstr>
      <vt:lpstr>Query Subset (Case 11)</vt:lpstr>
      <vt:lpstr>Query Subset (Case 12)</vt:lpstr>
      <vt:lpstr>Query superset (Case 13)</vt:lpstr>
      <vt:lpstr>Query superset (Case 14)</vt:lpstr>
      <vt:lpstr>Query superset (Case 15)</vt:lpstr>
      <vt:lpstr>Query superset (Case 16)</vt:lpstr>
      <vt:lpstr>Query superset (Case 17)</vt:lpstr>
      <vt:lpstr>Query superset (Case 18)</vt:lpstr>
      <vt:lpstr>Different queries(Case 19)</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41</cp:revision>
  <dcterms:created xsi:type="dcterms:W3CDTF">2016-11-18T12:16:58Z</dcterms:created>
  <dcterms:modified xsi:type="dcterms:W3CDTF">2016-11-21T08:42:50Z</dcterms:modified>
</cp:coreProperties>
</file>