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2"/>
  </p:notesMasterIdLst>
  <p:handoutMasterIdLst>
    <p:handoutMasterId r:id="rId33"/>
  </p:handoutMasterIdLst>
  <p:sldIdLst>
    <p:sldId id="256" r:id="rId2"/>
    <p:sldId id="318" r:id="rId3"/>
    <p:sldId id="274" r:id="rId4"/>
    <p:sldId id="275" r:id="rId5"/>
    <p:sldId id="317" r:id="rId6"/>
    <p:sldId id="327" r:id="rId7"/>
    <p:sldId id="331" r:id="rId8"/>
    <p:sldId id="332" r:id="rId9"/>
    <p:sldId id="333" r:id="rId10"/>
    <p:sldId id="334" r:id="rId11"/>
    <p:sldId id="335" r:id="rId12"/>
    <p:sldId id="336" r:id="rId13"/>
    <p:sldId id="337" r:id="rId14"/>
    <p:sldId id="323" r:id="rId15"/>
    <p:sldId id="324" r:id="rId16"/>
    <p:sldId id="328" r:id="rId17"/>
    <p:sldId id="329" r:id="rId18"/>
    <p:sldId id="330" r:id="rId19"/>
    <p:sldId id="338" r:id="rId20"/>
    <p:sldId id="339" r:id="rId21"/>
    <p:sldId id="341" r:id="rId22"/>
    <p:sldId id="340" r:id="rId23"/>
    <p:sldId id="295" r:id="rId24"/>
    <p:sldId id="310" r:id="rId25"/>
    <p:sldId id="309" r:id="rId26"/>
    <p:sldId id="287" r:id="rId27"/>
    <p:sldId id="319" r:id="rId28"/>
    <p:sldId id="322" r:id="rId29"/>
    <p:sldId id="321" r:id="rId30"/>
    <p:sldId id="325"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HEDIRA GUEGAN Ons Chirine" initials="GGOC"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6FF"/>
    <a:srgbClr val="FFD1FA"/>
    <a:srgbClr val="AFEA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2" autoAdjust="0"/>
    <p:restoredTop sz="62116" autoAdjust="0"/>
  </p:normalViewPr>
  <p:slideViewPr>
    <p:cSldViewPr snapToGrid="0">
      <p:cViewPr varScale="1">
        <p:scale>
          <a:sx n="73" d="100"/>
          <a:sy n="73" d="100"/>
        </p:scale>
        <p:origin x="1722" y="66"/>
      </p:cViewPr>
      <p:guideLst/>
    </p:cSldViewPr>
  </p:slideViewPr>
  <p:outlineViewPr>
    <p:cViewPr>
      <p:scale>
        <a:sx n="33" d="100"/>
        <a:sy n="33" d="100"/>
      </p:scale>
      <p:origin x="0" y="-37968"/>
    </p:cViewPr>
  </p:outlineViewPr>
  <p:notesTextViewPr>
    <p:cViewPr>
      <p:scale>
        <a:sx n="1" d="1"/>
        <a:sy n="1" d="1"/>
      </p:scale>
      <p:origin x="0" y="0"/>
    </p:cViewPr>
  </p:notesTextViewPr>
  <p:sorterViewPr>
    <p:cViewPr varScale="1">
      <p:scale>
        <a:sx n="1" d="1"/>
        <a:sy n="1" d="1"/>
      </p:scale>
      <p:origin x="0" y="-18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8C671-E635-7D47-B8F4-71116E85B8EA}" type="datetimeFigureOut">
              <a:rPr lang="en-GB" smtClean="0"/>
              <a:t>24/03/2017</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1D66E-EB32-B249-A132-491512F715EF}" type="slidenum">
              <a:rPr lang="en-GB" smtClean="0"/>
              <a:t>‹nº›</a:t>
            </a:fld>
            <a:endParaRPr lang="en-GB"/>
          </a:p>
        </p:txBody>
      </p:sp>
    </p:spTree>
    <p:extLst>
      <p:ext uri="{BB962C8B-B14F-4D97-AF65-F5344CB8AC3E}">
        <p14:creationId xmlns:p14="http://schemas.microsoft.com/office/powerpoint/2010/main" val="8279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5C88-5603-E746-ACCE-B4903132F887}" type="datetimeFigureOut">
              <a:rPr lang="en-GB" smtClean="0"/>
              <a:t>24/03/2017</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4803-17EE-EE40-895C-4C828993EABA}" type="slidenum">
              <a:rPr lang="en-GB" smtClean="0"/>
              <a:t>‹nº›</a:t>
            </a:fld>
            <a:endParaRPr lang="en-GB"/>
          </a:p>
        </p:txBody>
      </p:sp>
    </p:spTree>
    <p:extLst>
      <p:ext uri="{BB962C8B-B14F-4D97-AF65-F5344CB8AC3E}">
        <p14:creationId xmlns:p14="http://schemas.microsoft.com/office/powerpoint/2010/main" val="199581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Good</a:t>
            </a:r>
            <a:r>
              <a:rPr lang="fr-FR" baseline="0" dirty="0" smtClean="0"/>
              <a:t> morning,  my name is Daniel Aguiar and today I will present my thesis work entitled « </a:t>
            </a:r>
            <a:r>
              <a:rPr lang="fr-FR" b="1" baseline="0" dirty="0" smtClean="0"/>
              <a:t>Trusted SLA-Guided Data Integration on Multi-Cloud Environment</a:t>
            </a:r>
            <a:r>
              <a:rPr lang="fr-FR" baseline="0" dirty="0" smtClean="0"/>
              <a:t> » supervised by Chirine Ghedira-Guegan, Genoveva Vargas-Solar and Nadia Bennani.</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1</a:t>
            </a:fld>
            <a:endParaRPr lang="en-GB"/>
          </a:p>
        </p:txBody>
      </p:sp>
    </p:spTree>
    <p:extLst>
      <p:ext uri="{BB962C8B-B14F-4D97-AF65-F5344CB8AC3E}">
        <p14:creationId xmlns:p14="http://schemas.microsoft.com/office/powerpoint/2010/main" val="2328026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noProof="0" dirty="0" smtClean="0"/>
              <a:t>Similarly, the query can be also expressed in terms of abstract services and it user preferences can be associated to them</a:t>
            </a:r>
          </a:p>
          <a:p>
            <a:endParaRPr lang="en-US" baseline="0" noProof="0" dirty="0" smtClean="0"/>
          </a:p>
          <a:p>
            <a:r>
              <a:rPr lang="en-US" baseline="0" noProof="0" dirty="0" smtClean="0"/>
              <a:t>For instance, our previous query example can be expressed in the following </a:t>
            </a:r>
            <a:r>
              <a:rPr lang="en-US" baseline="0" noProof="0" dirty="0" err="1" smtClean="0"/>
              <a:t>datalog</a:t>
            </a:r>
            <a:r>
              <a:rPr lang="en-US" baseline="0" noProof="0" dirty="0" smtClean="0"/>
              <a:t> like manner:</a:t>
            </a:r>
          </a:p>
          <a:p>
            <a:endParaRPr lang="en-US" baseline="0" noProof="0" dirty="0" smtClean="0"/>
          </a:p>
          <a:p>
            <a:r>
              <a:rPr lang="en-US" b="0" baseline="0" noProof="0" dirty="0" smtClean="0"/>
              <a:t>The left-side is called the head and the right-side is the body. In the head definition, there are a set of comma-separated input variables (identified by the question mark) and output variables (identified by exclamation mark). These variables are called head variables and they can be used by any abstract service in the body definition. In the body definition, the query is expressed as a sequence of abstract services, a set of constraints and user preferences. Abstract services (such as A1, A2 and A3) also have input and output variables. Variables that appear only in abstract services are called local variables (such as ‘p’). ‘Dis’ is a constraint used while executing the query. Between brackets are the user preferences.</a:t>
            </a:r>
          </a:p>
        </p:txBody>
      </p:sp>
      <p:sp>
        <p:nvSpPr>
          <p:cNvPr id="4" name="Slide Number Placeholder 3"/>
          <p:cNvSpPr>
            <a:spLocks noGrp="1"/>
          </p:cNvSpPr>
          <p:nvPr>
            <p:ph type="sldNum" sz="quarter" idx="10"/>
          </p:nvPr>
        </p:nvSpPr>
        <p:spPr/>
        <p:txBody>
          <a:bodyPr/>
          <a:lstStyle/>
          <a:p>
            <a:fld id="{E6F8DC79-C430-E548-A754-84842F9135C3}" type="slidenum">
              <a:rPr lang="pt-BR" smtClean="0"/>
              <a:t>10</a:t>
            </a:fld>
            <a:endParaRPr lang="pt-BR"/>
          </a:p>
        </p:txBody>
      </p:sp>
    </p:spTree>
    <p:extLst>
      <p:ext uri="{BB962C8B-B14F-4D97-AF65-F5344CB8AC3E}">
        <p14:creationId xmlns:p14="http://schemas.microsoft.com/office/powerpoint/2010/main" val="566661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b="1" dirty="0" smtClean="0">
                <a:latin typeface="Calibri"/>
              </a:rPr>
              <a:t>Given the query</a:t>
            </a:r>
            <a:r>
              <a:rPr lang="fr-FR" b="1" baseline="0" dirty="0" smtClean="0">
                <a:latin typeface="Calibri"/>
              </a:rPr>
              <a:t>, the different concrete services can be combined in order to produce results</a:t>
            </a:r>
            <a:r>
              <a:rPr lang="fr-FR" baseline="0" dirty="0" smtClean="0">
                <a:latin typeface="Calibri"/>
              </a:rPr>
              <a:t>. Such as composing:</a:t>
            </a:r>
          </a:p>
          <a:p>
            <a:endParaRPr lang="fr-FR" baseline="0" dirty="0" smtClean="0">
              <a:latin typeface="Calibri"/>
            </a:endParaRPr>
          </a:p>
          <a:p>
            <a:r>
              <a:rPr lang="fr-FR" baseline="0" dirty="0" smtClean="0">
                <a:latin typeface="Calibri"/>
              </a:rPr>
              <a:t>...S1 (which retrieves infected patients), S3 (which retrieves DNA) and S5 (which retrieves personal information)</a:t>
            </a:r>
          </a:p>
          <a:p>
            <a:r>
              <a:rPr lang="fr-FR" baseline="0" dirty="0" smtClean="0">
                <a:latin typeface="+mn-lt"/>
              </a:rPr>
              <a:t>...S2 (which retrieves infected patients), S3 (which retrieves DNA) and S5 (which retrieves personal information)</a:t>
            </a:r>
          </a:p>
          <a:p>
            <a:r>
              <a:rPr lang="fr-FR" baseline="0" dirty="0" smtClean="0">
                <a:latin typeface="+mn-lt"/>
              </a:rPr>
              <a:t>...S4 (which retrieves infected patients and DNA) and S5 (which retrieves personal information) or</a:t>
            </a:r>
          </a:p>
          <a:p>
            <a:r>
              <a:rPr lang="fr-FR" baseline="0" dirty="0" smtClean="0">
                <a:latin typeface="+mn-lt"/>
              </a:rPr>
              <a:t>...S6 (which returns all desired data)</a:t>
            </a:r>
          </a:p>
          <a:p>
            <a:endParaRPr lang="fr-FR" baseline="0" dirty="0" smtClean="0">
              <a:latin typeface="+mn-lt"/>
            </a:endParaRPr>
          </a:p>
          <a:p>
            <a:r>
              <a:rPr lang="fr-FR" baseline="0" dirty="0" smtClean="0">
                <a:latin typeface="+mn-lt"/>
              </a:rPr>
              <a:t>Here, it is interesting to highlight that a filtering process is necessary to guarantee that the user preferences and requirements are satisfied.</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11</a:t>
            </a:fld>
            <a:endParaRPr lang="pt-BR"/>
          </a:p>
        </p:txBody>
      </p:sp>
    </p:spTree>
    <p:extLst>
      <p:ext uri="{BB962C8B-B14F-4D97-AF65-F5344CB8AC3E}">
        <p14:creationId xmlns:p14="http://schemas.microsoft.com/office/powerpoint/2010/main" val="2096006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r>
              <a:rPr lang="fr-FR" dirty="0" smtClean="0"/>
              <a:t>Considering this</a:t>
            </a:r>
            <a:r>
              <a:rPr lang="fr-FR" baseline="0" dirty="0" smtClean="0"/>
              <a:t> context, in our vision, data integration deals</a:t>
            </a:r>
            <a:r>
              <a:rPr lang="fr-FR" u="none" baseline="0" dirty="0" smtClean="0"/>
              <a:t> with a combinatorial problem</a:t>
            </a:r>
            <a:r>
              <a:rPr lang="fr-FR" baseline="0" dirty="0" smtClean="0"/>
              <a:t> </a:t>
            </a:r>
            <a:r>
              <a:rPr lang="en-US" dirty="0" smtClean="0">
                <a:solidFill>
                  <a:schemeClr val="bg1"/>
                </a:solidFill>
              </a:rPr>
              <a:t>where a query result is a data collection integrated by composing different data providers and data processing (cloud) services that fulfill quality constraints and SLAs specified by a data consumer.</a:t>
            </a:r>
          </a:p>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12</a:t>
            </a:fld>
            <a:endParaRPr lang="pt-BR"/>
          </a:p>
        </p:txBody>
      </p:sp>
    </p:spTree>
    <p:extLst>
      <p:ext uri="{BB962C8B-B14F-4D97-AF65-F5344CB8AC3E}">
        <p14:creationId xmlns:p14="http://schemas.microsoft.com/office/powerpoint/2010/main" val="712346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baseline="0" dirty="0" smtClean="0"/>
              <a:t>In consequence, our objective is to </a:t>
            </a:r>
            <a:r>
              <a:rPr lang="en-US" baseline="0" dirty="0" smtClean="0"/>
              <a:t>guide the integration process explicitly considering data providers quality and infrastructure properties such as reliability, computing, storage and memory capacity,  and cost.</a:t>
            </a:r>
          </a:p>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13</a:t>
            </a:fld>
            <a:endParaRPr lang="pt-BR"/>
          </a:p>
        </p:txBody>
      </p:sp>
    </p:spTree>
    <p:extLst>
      <p:ext uri="{BB962C8B-B14F-4D97-AF65-F5344CB8AC3E}">
        <p14:creationId xmlns:p14="http://schemas.microsoft.com/office/powerpoint/2010/main" val="901823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To achieve our objectives we have proposed a data integration approach</a:t>
            </a:r>
            <a:r>
              <a:rPr lang="fr-FR" baseline="0" dirty="0" smtClean="0"/>
              <a:t> which concerns the following workflow:</a:t>
            </a:r>
          </a:p>
          <a:p>
            <a:endParaRPr lang="fr-FR" baseline="0" dirty="0" smtClean="0"/>
          </a:p>
          <a:p>
            <a:r>
              <a:rPr lang="fr-FR" baseline="0" dirty="0" smtClean="0"/>
              <a:t>First, we search for previous queries in our history. The queries are matched with respect to the quality requirements and similar queries are identified in accordance with our query taxonomy.</a:t>
            </a:r>
          </a:p>
          <a:p>
            <a:endParaRPr lang="fr-FR" baseline="0" dirty="0" smtClean="0"/>
          </a:p>
          <a:p>
            <a:r>
              <a:rPr lang="fr-FR" baseline="0" dirty="0" smtClean="0"/>
              <a:t>Then, if a match is found, we can reuse the results (data services and compositions) according to the type of query and the reusable aspects associated to this type. </a:t>
            </a:r>
          </a:p>
          <a:p>
            <a:endParaRPr lang="fr-FR" baseline="0" dirty="0" smtClean="0"/>
          </a:p>
          <a:p>
            <a:r>
              <a:rPr lang="fr-FR" baseline="0" dirty="0" smtClean="0"/>
              <a:t>If no match is found, the entire rewriting process is done according to the user requirements and SLAs.</a:t>
            </a:r>
          </a:p>
          <a:p>
            <a:endParaRPr lang="fr-FR" baseline="0" dirty="0" smtClean="0"/>
          </a:p>
          <a:p>
            <a:r>
              <a:rPr lang="fr-FR" baseline="0" dirty="0" smtClean="0"/>
              <a:t>And, finally, the results for this new query is stored to possibly be reused in a next query.</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14</a:t>
            </a:fld>
            <a:endParaRPr lang="en-GB"/>
          </a:p>
        </p:txBody>
      </p:sp>
    </p:spTree>
    <p:extLst>
      <p:ext uri="{BB962C8B-B14F-4D97-AF65-F5344CB8AC3E}">
        <p14:creationId xmlns:p14="http://schemas.microsoft.com/office/powerpoint/2010/main" val="2336511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The results and contribution achieved</a:t>
            </a:r>
            <a:r>
              <a:rPr lang="fr-FR" baseline="0" dirty="0" smtClean="0"/>
              <a:t> while developing our approach are sumarized following:</a:t>
            </a:r>
          </a:p>
          <a:p>
            <a:endParaRPr lang="fr-FR" baseline="0" dirty="0" smtClean="0"/>
          </a:p>
          <a:p>
            <a:r>
              <a:rPr lang="fr-FR" baseline="0" dirty="0" smtClean="0"/>
              <a:t>First, we have designed a data integration metamodel adapted to the multi-cloud context. This model describes the challenges and problems associated to the SLA guided data integration, and it was done based on our corpus of state of the art that was built using a systematic mapping methodology. As result this methodology work, we had a paper published in DEXA 2015.</a:t>
            </a:r>
          </a:p>
          <a:p>
            <a:endParaRPr lang="fr-FR" baseline="0" dirty="0" smtClean="0"/>
          </a:p>
          <a:p>
            <a:r>
              <a:rPr lang="fr-FR" baseline="0" dirty="0" smtClean="0"/>
              <a:t>We have designed and implemented a query rewriting algorithm which takes into consideration user requirements and SLAs called Rhone.</a:t>
            </a:r>
          </a:p>
          <a:p>
            <a:endParaRPr lang="fr-FR" baseline="0" dirty="0" smtClean="0"/>
          </a:p>
          <a:p>
            <a:r>
              <a:rPr lang="fr-FR" dirty="0" smtClean="0"/>
              <a:t>A set of</a:t>
            </a:r>
            <a:r>
              <a:rPr lang="fr-FR" baseline="0" dirty="0" smtClean="0"/>
              <a:t> queries that can be treated by our approach were formalized, </a:t>
            </a:r>
          </a:p>
          <a:p>
            <a:endParaRPr lang="fr-FR" baseline="0" dirty="0" smtClean="0"/>
          </a:p>
          <a:p>
            <a:r>
              <a:rPr lang="fr-FR" baseline="0" dirty="0" smtClean="0"/>
              <a:t>and based on them we have formalized a reusability approach for reducing the overhead of query rewriting process </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15</a:t>
            </a:fld>
            <a:endParaRPr lang="en-GB"/>
          </a:p>
        </p:txBody>
      </p:sp>
    </p:spTree>
    <p:extLst>
      <p:ext uri="{BB962C8B-B14F-4D97-AF65-F5344CB8AC3E}">
        <p14:creationId xmlns:p14="http://schemas.microsoft.com/office/powerpoint/2010/main" val="3310911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We</a:t>
            </a:r>
            <a:r>
              <a:rPr lang="fr-FR" baseline="0" dirty="0" smtClean="0">
                <a:latin typeface="Calibri"/>
              </a:rPr>
              <a:t> have proposed and designed a service-based query rewriting algorithm taking into account our approach and hypotesis.</a:t>
            </a:r>
          </a:p>
          <a:p>
            <a:endParaRPr lang="fr-FR" baseline="0" dirty="0" smtClean="0">
              <a:latin typeface="Calibri"/>
            </a:endParaRPr>
          </a:p>
          <a:p>
            <a:r>
              <a:rPr lang="fr-FR" baseline="0" dirty="0" smtClean="0">
                <a:latin typeface="Calibri"/>
              </a:rPr>
              <a:t>It consists in 4 steps: </a:t>
            </a:r>
            <a:r>
              <a:rPr lang="fr-FR" baseline="0" dirty="0" err="1" smtClean="0">
                <a:latin typeface="Calibri"/>
              </a:rPr>
              <a:t>including</a:t>
            </a:r>
            <a:r>
              <a:rPr lang="fr-FR" baseline="0" dirty="0" smtClean="0">
                <a:latin typeface="Calibri"/>
              </a:rPr>
              <a:t> service </a:t>
            </a:r>
            <a:r>
              <a:rPr lang="fr-FR" baseline="0" dirty="0" err="1" smtClean="0">
                <a:latin typeface="Calibri"/>
              </a:rPr>
              <a:t>matching</a:t>
            </a:r>
            <a:r>
              <a:rPr lang="fr-FR" baseline="0" dirty="0" smtClean="0">
                <a:latin typeface="Calibri"/>
              </a:rPr>
              <a:t> and service </a:t>
            </a:r>
            <a:r>
              <a:rPr lang="fr-FR" baseline="0" dirty="0" err="1" smtClean="0">
                <a:latin typeface="Calibri"/>
              </a:rPr>
              <a:t>combination</a:t>
            </a:r>
            <a:r>
              <a:rPr lang="fr-FR" baseline="0" dirty="0" smtClean="0">
                <a:latin typeface="Calibri"/>
              </a:rPr>
              <a:t> </a:t>
            </a:r>
            <a:r>
              <a:rPr lang="fr-FR" baseline="0" dirty="0" err="1" smtClean="0">
                <a:latin typeface="Calibri"/>
              </a:rPr>
              <a:t>ensuring</a:t>
            </a:r>
            <a:r>
              <a:rPr lang="fr-FR" baseline="0" dirty="0" smtClean="0">
                <a:latin typeface="Calibri"/>
              </a:rPr>
              <a:t> </a:t>
            </a:r>
            <a:r>
              <a:rPr lang="fr-FR" baseline="0" dirty="0" err="1" smtClean="0">
                <a:latin typeface="Calibri"/>
              </a:rPr>
              <a:t>that</a:t>
            </a:r>
            <a:r>
              <a:rPr lang="fr-FR" baseline="0" dirty="0" smtClean="0">
                <a:latin typeface="Calibri"/>
              </a:rPr>
              <a:t> </a:t>
            </a:r>
            <a:r>
              <a:rPr lang="fr-FR" baseline="0" dirty="0" err="1" smtClean="0">
                <a:latin typeface="Calibri"/>
              </a:rPr>
              <a:t>they</a:t>
            </a:r>
            <a:r>
              <a:rPr lang="fr-FR" baseline="0" dirty="0" smtClean="0">
                <a:latin typeface="Calibri"/>
              </a:rPr>
              <a:t> </a:t>
            </a:r>
            <a:r>
              <a:rPr lang="fr-FR" baseline="0" dirty="0" err="1" smtClean="0">
                <a:latin typeface="Calibri"/>
              </a:rPr>
              <a:t>fulfill</a:t>
            </a:r>
            <a:r>
              <a:rPr lang="fr-FR" baseline="0" dirty="0" smtClean="0">
                <a:latin typeface="Calibri"/>
              </a:rPr>
              <a:t> </a:t>
            </a:r>
            <a:r>
              <a:rPr lang="fr-FR" baseline="0" dirty="0" err="1" smtClean="0">
                <a:latin typeface="Calibri"/>
              </a:rPr>
              <a:t>quality</a:t>
            </a:r>
            <a:r>
              <a:rPr lang="fr-FR" baseline="0" dirty="0" smtClean="0">
                <a:latin typeface="Calibri"/>
              </a:rPr>
              <a:t> </a:t>
            </a:r>
            <a:r>
              <a:rPr lang="fr-FR" baseline="0" dirty="0" err="1" smtClean="0">
                <a:latin typeface="Calibri"/>
              </a:rPr>
              <a:t>requirements</a:t>
            </a:r>
            <a:r>
              <a:rPr lang="fr-FR" baseline="0" dirty="0" smtClean="0">
                <a:latin typeface="Calibri"/>
              </a:rPr>
              <a:t>.</a:t>
            </a:r>
          </a:p>
          <a:p>
            <a:endParaRPr lang="fr-FR" baseline="0" dirty="0" smtClean="0">
              <a:latin typeface="Calibri"/>
            </a:endParaRPr>
          </a:p>
          <a:p>
            <a:r>
              <a:rPr lang="fr-FR" baseline="0" dirty="0" smtClean="0">
                <a:latin typeface="Calibri"/>
              </a:rPr>
              <a:t>Our algorithm customizes:</a:t>
            </a:r>
          </a:p>
          <a:p>
            <a:r>
              <a:rPr lang="fr-FR" baseline="0" dirty="0" smtClean="0">
                <a:latin typeface="Calibri"/>
              </a:rPr>
              <a:t>The data providers services look up. The data integration </a:t>
            </a:r>
            <a:r>
              <a:rPr lang="en-US" sz="1200" dirty="0" smtClean="0">
                <a:solidFill>
                  <a:schemeClr val="tx1"/>
                </a:solidFill>
              </a:rPr>
              <a:t>considering different data consumers requirements and expectations</a:t>
            </a:r>
          </a:p>
          <a:p>
            <a:r>
              <a:rPr lang="fr-FR" baseline="0" dirty="0" smtClean="0">
                <a:latin typeface="Calibri"/>
              </a:rPr>
              <a:t>And the requirements and expectations depend </a:t>
            </a:r>
            <a:r>
              <a:rPr lang="en-US" baseline="0" dirty="0" smtClean="0">
                <a:latin typeface="+mn-lt"/>
              </a:rPr>
              <a:t>on the context in which they consume data (e.g., mobile devices with few physical capacities, critical decision making)</a:t>
            </a:r>
          </a:p>
          <a:p>
            <a:endParaRPr lang="fr-FR" baseline="0" dirty="0" smtClean="0">
              <a:latin typeface="Calibri"/>
            </a:endParaRPr>
          </a:p>
          <a:p>
            <a:r>
              <a:rPr lang="fr-FR" baseline="0" dirty="0" smtClean="0">
                <a:latin typeface="Calibri"/>
              </a:rPr>
              <a:t>In the </a:t>
            </a:r>
            <a:r>
              <a:rPr lang="fr-FR" baseline="0" dirty="0" err="1" smtClean="0">
                <a:latin typeface="Calibri"/>
              </a:rPr>
              <a:t>following</a:t>
            </a:r>
            <a:r>
              <a:rPr lang="fr-FR" baseline="0" dirty="0" smtClean="0">
                <a:latin typeface="Calibri"/>
              </a:rPr>
              <a:t> I </a:t>
            </a:r>
            <a:r>
              <a:rPr lang="fr-FR" baseline="0" dirty="0" err="1" smtClean="0">
                <a:latin typeface="Calibri"/>
              </a:rPr>
              <a:t>briefly</a:t>
            </a:r>
            <a:r>
              <a:rPr lang="fr-FR" baseline="0" dirty="0" smtClean="0">
                <a:latin typeface="Calibri"/>
              </a:rPr>
              <a:t> </a:t>
            </a:r>
            <a:r>
              <a:rPr lang="fr-FR" baseline="0" dirty="0" err="1" smtClean="0">
                <a:latin typeface="Calibri"/>
              </a:rPr>
              <a:t>describe</a:t>
            </a:r>
            <a:r>
              <a:rPr lang="fr-FR" baseline="0" dirty="0" smtClean="0">
                <a:latin typeface="Calibri"/>
              </a:rPr>
              <a:t> the </a:t>
            </a:r>
            <a:r>
              <a:rPr lang="fr-FR" baseline="0" dirty="0" err="1" smtClean="0">
                <a:latin typeface="Calibri"/>
              </a:rPr>
              <a:t>general</a:t>
            </a:r>
            <a:r>
              <a:rPr lang="fr-FR" baseline="0" dirty="0" smtClean="0">
                <a:latin typeface="Calibri"/>
              </a:rPr>
              <a:t> </a:t>
            </a:r>
            <a:r>
              <a:rPr lang="fr-FR" baseline="0" dirty="0" err="1" smtClean="0">
                <a:latin typeface="Calibri"/>
              </a:rPr>
              <a:t>principle</a:t>
            </a:r>
            <a:r>
              <a:rPr lang="fr-FR" baseline="0" dirty="0" smtClean="0">
                <a:latin typeface="Calibri"/>
              </a:rPr>
              <a:t> of the </a:t>
            </a:r>
            <a:r>
              <a:rPr lang="fr-FR" baseline="0" dirty="0" err="1" smtClean="0">
                <a:latin typeface="Calibri"/>
              </a:rPr>
              <a:t>steps</a:t>
            </a:r>
            <a:r>
              <a:rPr lang="fr-FR" baseline="0" dirty="0" smtClean="0">
                <a:latin typeface="Calibri"/>
              </a:rPr>
              <a:t>.</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1260269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While selecting candidate</a:t>
            </a:r>
            <a:r>
              <a:rPr lang="fr-FR" baseline="0" dirty="0" smtClean="0">
                <a:latin typeface="Calibri"/>
              </a:rPr>
              <a:t> concrete services we deal with a concrete service matching.</a:t>
            </a:r>
          </a:p>
          <a:p>
            <a:endParaRPr lang="fr-FR" dirty="0" smtClean="0">
              <a:latin typeface="Calibri"/>
            </a:endParaRPr>
          </a:p>
          <a:p>
            <a:r>
              <a:rPr lang="fr-FR" dirty="0" smtClean="0">
                <a:latin typeface="Calibri"/>
              </a:rPr>
              <a:t>For</a:t>
            </a:r>
            <a:r>
              <a:rPr lang="fr-FR" baseline="0" dirty="0" smtClean="0">
                <a:latin typeface="Calibri"/>
              </a:rPr>
              <a:t> instance, in this step considering a query with preferences and a set of concrete services.</a:t>
            </a:r>
          </a:p>
          <a:p>
            <a:endParaRPr lang="fr-FR" baseline="0" dirty="0" smtClean="0">
              <a:latin typeface="Calibri"/>
            </a:endParaRPr>
          </a:p>
          <a:p>
            <a:r>
              <a:rPr lang="fr-FR" baseline="0" dirty="0" smtClean="0">
                <a:latin typeface="Calibri"/>
              </a:rPr>
              <a:t>We have to choose those services that match data required with data produced.</a:t>
            </a:r>
          </a:p>
          <a:p>
            <a:endParaRPr lang="fr-FR" baseline="0" dirty="0" smtClean="0">
              <a:latin typeface="Calibri"/>
            </a:endParaRPr>
          </a:p>
          <a:p>
            <a:r>
              <a:rPr lang="fr-FR" baseline="0" dirty="0" smtClean="0">
                <a:latin typeface="Calibri"/>
              </a:rPr>
              <a:t>Click</a:t>
            </a:r>
          </a:p>
          <a:p>
            <a:endParaRPr lang="fr-FR" baseline="0" dirty="0" smtClean="0">
              <a:latin typeface="Calibri"/>
            </a:endParaRPr>
          </a:p>
          <a:p>
            <a:r>
              <a:rPr lang="fr-FR" baseline="0" dirty="0" smtClean="0">
                <a:latin typeface="Calibri"/>
              </a:rPr>
              <a:t>As you can see we select services that can produce a result for the user query.</a:t>
            </a:r>
          </a:p>
          <a:p>
            <a:endParaRPr lang="fr-FR" baseline="0" dirty="0" smtClean="0">
              <a:latin typeface="Calibri"/>
            </a:endParaRPr>
          </a:p>
          <a:p>
            <a:r>
              <a:rPr lang="fr-FR" baseline="0" dirty="0" smtClean="0">
                <a:latin typeface="Calibri"/>
              </a:rPr>
              <a:t>And, consequently, the service S7 is discarded once it can not produce a result to the query.</a:t>
            </a:r>
          </a:p>
          <a:p>
            <a:endParaRPr lang="fr-FR" baseline="0" dirty="0" smtClean="0">
              <a:latin typeface="Calibri"/>
            </a:endParaRPr>
          </a:p>
          <a:p>
            <a:r>
              <a:rPr lang="fr-FR" baseline="0" dirty="0" smtClean="0">
                <a:latin typeface="Calibri"/>
              </a:rPr>
              <a:t>Click</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41492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we</a:t>
            </a:r>
            <a:r>
              <a:rPr lang="es-ES_tradnl" dirty="0" smtClean="0"/>
              <a:t> </a:t>
            </a:r>
            <a:r>
              <a:rPr lang="es-ES_tradnl" dirty="0" err="1" smtClean="0"/>
              <a:t>also</a:t>
            </a:r>
            <a:r>
              <a:rPr lang="es-ES_tradnl" dirty="0" smtClean="0"/>
              <a:t> </a:t>
            </a:r>
            <a:r>
              <a:rPr lang="es-ES_tradnl" dirty="0" err="1" smtClean="0"/>
              <a:t>deal</a:t>
            </a:r>
            <a:r>
              <a:rPr lang="es-ES_tradnl" dirty="0" smtClean="0"/>
              <a:t> </a:t>
            </a:r>
            <a:r>
              <a:rPr lang="es-ES_tradnl" dirty="0" err="1" smtClean="0"/>
              <a:t>with</a:t>
            </a:r>
            <a:r>
              <a:rPr lang="es-ES_tradnl" dirty="0" smtClean="0"/>
              <a:t> a </a:t>
            </a:r>
            <a:r>
              <a:rPr lang="es-ES_tradnl" dirty="0" err="1" smtClean="0"/>
              <a:t>matching</a:t>
            </a:r>
            <a:r>
              <a:rPr lang="es-ES_tradnl" dirty="0" smtClean="0"/>
              <a:t> of </a:t>
            </a:r>
            <a:r>
              <a:rPr lang="es-ES_tradnl" dirty="0" err="1" smtClean="0"/>
              <a:t>quality</a:t>
            </a:r>
            <a:r>
              <a:rPr lang="es-ES_tradnl" dirty="0" smtClean="0"/>
              <a:t> </a:t>
            </a:r>
            <a:r>
              <a:rPr lang="es-ES_tradnl" dirty="0" err="1" smtClean="0"/>
              <a:t>features</a:t>
            </a:r>
            <a:r>
              <a:rPr lang="es-ES_tradnl" baseline="0" dirty="0" smtClean="0"/>
              <a:t> </a:t>
            </a:r>
            <a:r>
              <a:rPr lang="es-ES_tradnl" baseline="0" dirty="0" err="1" smtClean="0"/>
              <a:t>according</a:t>
            </a:r>
            <a:r>
              <a:rPr lang="es-ES_tradnl" baseline="0" dirty="0" smtClean="0"/>
              <a:t> to </a:t>
            </a:r>
            <a:r>
              <a:rPr lang="es-ES_tradnl" baseline="0" dirty="0" err="1" smtClean="0"/>
              <a:t>the</a:t>
            </a:r>
            <a:r>
              <a:rPr lang="es-ES_tradnl" baseline="0" dirty="0" smtClean="0"/>
              <a:t> </a:t>
            </a:r>
            <a:r>
              <a:rPr lang="es-ES_tradnl" baseline="0" dirty="0" err="1" smtClean="0"/>
              <a:t>user</a:t>
            </a:r>
            <a:r>
              <a:rPr lang="es-ES_tradnl" baseline="0" dirty="0" smtClean="0"/>
              <a:t> </a:t>
            </a:r>
            <a:r>
              <a:rPr lang="es-ES_tradnl" baseline="0" dirty="0" err="1" smtClean="0"/>
              <a:t>preferences</a:t>
            </a:r>
            <a:r>
              <a:rPr lang="es-ES_tradnl" baseline="0" dirty="0" smtClean="0"/>
              <a:t> and </a:t>
            </a:r>
            <a:r>
              <a:rPr lang="es-ES_tradnl" baseline="0" dirty="0" err="1" smtClean="0"/>
              <a:t>requirements</a:t>
            </a:r>
            <a:endParaRPr lang="es-ES_tradnl" baseline="0" dirty="0" smtClean="0"/>
          </a:p>
          <a:p>
            <a:endParaRPr lang="es-ES_tradnl" baseline="0" dirty="0" smtClean="0"/>
          </a:p>
          <a:p>
            <a:r>
              <a:rPr lang="es-ES_tradnl" baseline="0" dirty="0" smtClean="0"/>
              <a:t>In </a:t>
            </a:r>
            <a:r>
              <a:rPr lang="es-ES_tradnl" baseline="0" dirty="0" err="1" smtClean="0"/>
              <a:t>our</a:t>
            </a:r>
            <a:r>
              <a:rPr lang="es-ES_tradnl" baseline="0" dirty="0" smtClean="0"/>
              <a:t> </a:t>
            </a:r>
            <a:r>
              <a:rPr lang="es-ES_tradnl" baseline="0" dirty="0" err="1" smtClean="0"/>
              <a:t>example</a:t>
            </a:r>
            <a:r>
              <a:rPr lang="es-ES_tradnl" baseline="0" dirty="0" smtClean="0"/>
              <a:t> </a:t>
            </a:r>
            <a:r>
              <a:rPr lang="es-ES_tradnl" baseline="0" dirty="0" err="1" smtClean="0"/>
              <a:t>the</a:t>
            </a:r>
            <a:r>
              <a:rPr lang="es-ES_tradnl" baseline="0" dirty="0" smtClean="0"/>
              <a:t> </a:t>
            </a:r>
            <a:r>
              <a:rPr lang="es-ES_tradnl" baseline="0" dirty="0" err="1" smtClean="0"/>
              <a:t>quality</a:t>
            </a:r>
            <a:r>
              <a:rPr lang="es-ES_tradnl" baseline="0" dirty="0" smtClean="0"/>
              <a:t> </a:t>
            </a:r>
            <a:r>
              <a:rPr lang="es-ES_tradnl" baseline="0" dirty="0" err="1" smtClean="0"/>
              <a:t>feature</a:t>
            </a:r>
            <a:r>
              <a:rPr lang="es-ES_tradnl" baseline="0" dirty="0" smtClean="0"/>
              <a:t> “Price per </a:t>
            </a:r>
            <a:r>
              <a:rPr lang="es-ES_tradnl" baseline="0" dirty="0" err="1" smtClean="0"/>
              <a:t>call</a:t>
            </a:r>
            <a:r>
              <a:rPr lang="es-ES_tradnl" baseline="0" dirty="0" smtClean="0"/>
              <a:t>” </a:t>
            </a:r>
            <a:r>
              <a:rPr lang="es-ES_tradnl" baseline="0" dirty="0" err="1" smtClean="0"/>
              <a:t>guaranteed</a:t>
            </a:r>
            <a:r>
              <a:rPr lang="es-ES_tradnl" baseline="0" dirty="0" smtClean="0"/>
              <a:t> </a:t>
            </a:r>
            <a:r>
              <a:rPr lang="es-ES_tradnl" baseline="0" dirty="0" err="1" smtClean="0"/>
              <a:t>by</a:t>
            </a:r>
            <a:r>
              <a:rPr lang="es-ES_tradnl" baseline="0" dirty="0" smtClean="0"/>
              <a:t> </a:t>
            </a:r>
            <a:r>
              <a:rPr lang="es-ES_tradnl" baseline="0" dirty="0" err="1" smtClean="0"/>
              <a:t>the</a:t>
            </a:r>
            <a:r>
              <a:rPr lang="es-ES_tradnl" baseline="0" dirty="0" smtClean="0"/>
              <a:t> </a:t>
            </a:r>
            <a:r>
              <a:rPr lang="es-ES_tradnl" baseline="0" dirty="0" err="1" smtClean="0"/>
              <a:t>services</a:t>
            </a:r>
            <a:r>
              <a:rPr lang="es-ES_tradnl" baseline="0" dirty="0" smtClean="0"/>
              <a:t> S1 and S6 do </a:t>
            </a:r>
            <a:r>
              <a:rPr lang="es-ES_tradnl" baseline="0" dirty="0" err="1" smtClean="0"/>
              <a:t>not</a:t>
            </a:r>
            <a:r>
              <a:rPr lang="es-ES_tradnl" baseline="0" dirty="0" smtClean="0"/>
              <a:t> </a:t>
            </a:r>
            <a:r>
              <a:rPr lang="es-ES_tradnl" baseline="0" dirty="0" err="1" smtClean="0"/>
              <a:t>cover</a:t>
            </a:r>
            <a:r>
              <a:rPr lang="es-ES_tradnl" baseline="0" dirty="0" smtClean="0"/>
              <a:t> </a:t>
            </a:r>
            <a:r>
              <a:rPr lang="es-ES_tradnl" baseline="0" dirty="0" err="1" smtClean="0"/>
              <a:t>the</a:t>
            </a:r>
            <a:r>
              <a:rPr lang="es-ES_tradnl" baseline="0" dirty="0" smtClean="0"/>
              <a:t> </a:t>
            </a:r>
            <a:r>
              <a:rPr lang="es-ES_tradnl" baseline="0" dirty="0" err="1" smtClean="0"/>
              <a:t>user</a:t>
            </a:r>
            <a:r>
              <a:rPr lang="es-ES_tradnl" baseline="0" dirty="0" smtClean="0"/>
              <a:t> </a:t>
            </a:r>
            <a:r>
              <a:rPr lang="es-ES_tradnl" baseline="0" dirty="0" err="1" smtClean="0"/>
              <a:t>requirement</a:t>
            </a:r>
            <a:r>
              <a:rPr lang="es-ES_tradnl" baseline="0" dirty="0" smtClean="0"/>
              <a:t>. </a:t>
            </a:r>
            <a:r>
              <a:rPr lang="es-ES_tradnl" baseline="0" dirty="0" err="1" smtClean="0"/>
              <a:t>Thus</a:t>
            </a:r>
            <a:r>
              <a:rPr lang="es-ES_tradnl" baseline="0" dirty="0" smtClean="0"/>
              <a:t>, </a:t>
            </a:r>
            <a:r>
              <a:rPr lang="es-ES_tradnl" baseline="0" dirty="0" err="1" smtClean="0"/>
              <a:t>they</a:t>
            </a:r>
            <a:r>
              <a:rPr lang="es-ES_tradnl" baseline="0" dirty="0" smtClean="0"/>
              <a:t> are </a:t>
            </a:r>
            <a:r>
              <a:rPr lang="es-ES_tradnl" baseline="0" dirty="0" err="1" smtClean="0"/>
              <a:t>discarded</a:t>
            </a:r>
            <a:r>
              <a:rPr lang="es-ES_tradnl" baseline="0" dirty="0" smtClean="0"/>
              <a:t>.</a:t>
            </a:r>
          </a:p>
          <a:p>
            <a:endParaRPr lang="es-ES_tradnl" baseline="0" dirty="0" smtClean="0"/>
          </a:p>
          <a:p>
            <a:r>
              <a:rPr lang="es-ES_tradnl" baseline="0" dirty="0" smtClean="0"/>
              <a:t>Once </a:t>
            </a:r>
            <a:r>
              <a:rPr lang="es-ES_tradnl" baseline="0" dirty="0" err="1" smtClean="0"/>
              <a:t>this</a:t>
            </a:r>
            <a:r>
              <a:rPr lang="es-ES_tradnl" baseline="0" dirty="0" smtClean="0"/>
              <a:t> </a:t>
            </a:r>
            <a:r>
              <a:rPr lang="es-ES_tradnl" baseline="0" dirty="0" err="1" smtClean="0"/>
              <a:t>process</a:t>
            </a:r>
            <a:r>
              <a:rPr lang="es-ES_tradnl" baseline="0" dirty="0" smtClean="0"/>
              <a:t> </a:t>
            </a:r>
            <a:r>
              <a:rPr lang="es-ES_tradnl" baseline="0" dirty="0" err="1" smtClean="0"/>
              <a:t>is</a:t>
            </a:r>
            <a:r>
              <a:rPr lang="es-ES_tradnl" baseline="0" dirty="0" smtClean="0"/>
              <a:t> </a:t>
            </a:r>
            <a:r>
              <a:rPr lang="es-ES_tradnl" baseline="0" dirty="0" err="1" smtClean="0"/>
              <a:t>finished</a:t>
            </a:r>
            <a:r>
              <a:rPr lang="es-ES_tradnl" baseline="0" dirty="0" smtClean="0"/>
              <a:t> </a:t>
            </a:r>
            <a:r>
              <a:rPr lang="es-ES_tradnl" baseline="0" dirty="0" err="1" smtClean="0"/>
              <a:t>we</a:t>
            </a:r>
            <a:r>
              <a:rPr lang="es-ES_tradnl" baseline="0" dirty="0" smtClean="0"/>
              <a:t> </a:t>
            </a:r>
            <a:r>
              <a:rPr lang="es-ES_tradnl" baseline="0" dirty="0" err="1" smtClean="0"/>
              <a:t>have</a:t>
            </a:r>
            <a:r>
              <a:rPr lang="es-ES_tradnl" baseline="0" dirty="0" smtClean="0"/>
              <a:t> a final </a:t>
            </a:r>
            <a:r>
              <a:rPr lang="es-ES_tradnl" baseline="0" dirty="0" err="1" smtClean="0"/>
              <a:t>list</a:t>
            </a:r>
            <a:r>
              <a:rPr lang="es-ES_tradnl" baseline="0" dirty="0" smtClean="0"/>
              <a:t> of </a:t>
            </a:r>
            <a:r>
              <a:rPr lang="es-ES_tradnl" baseline="0" dirty="0" err="1" smtClean="0"/>
              <a:t>candidate</a:t>
            </a:r>
            <a:r>
              <a:rPr lang="es-ES_tradnl" baseline="0" dirty="0" smtClean="0"/>
              <a:t> concrete </a:t>
            </a:r>
            <a:r>
              <a:rPr lang="es-ES_tradnl" baseline="0" dirty="0" err="1" smtClean="0"/>
              <a:t>services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635444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Considering</a:t>
            </a:r>
            <a:r>
              <a:rPr lang="fr-FR" baseline="0" dirty="0" smtClean="0">
                <a:latin typeface="Calibri"/>
              </a:rPr>
              <a:t> our candidate concrete services, CSDs for S2, S3 and S5 are created. </a:t>
            </a:r>
          </a:p>
          <a:p>
            <a:endParaRPr lang="fr-FR" baseline="0" dirty="0" smtClean="0">
              <a:latin typeface="Calibri"/>
            </a:endParaRPr>
          </a:p>
          <a:p>
            <a:r>
              <a:rPr lang="fr-FR" baseline="0" dirty="0" smtClean="0">
                <a:latin typeface="Calibri"/>
              </a:rPr>
              <a:t>A CSD for S4 cannot be created once the variables mapping is not possible. </a:t>
            </a:r>
          </a:p>
          <a:p>
            <a:endParaRPr lang="fr-FR" baseline="0" dirty="0" smtClean="0">
              <a:latin typeface="Calibri"/>
            </a:endParaRPr>
          </a:p>
          <a:p>
            <a:r>
              <a:rPr lang="fr-FR" baseline="0" dirty="0" smtClean="0">
                <a:latin typeface="Calibri"/>
              </a:rPr>
              <a:t>Click</a:t>
            </a:r>
          </a:p>
          <a:p>
            <a:endParaRPr lang="fr-FR" baseline="0" dirty="0" smtClean="0">
              <a:latin typeface="Calibri"/>
            </a:endParaRPr>
          </a:p>
          <a:p>
            <a:r>
              <a:rPr lang="fr-FR" baseline="0" dirty="0" smtClean="0">
                <a:latin typeface="Calibri"/>
              </a:rPr>
              <a:t>Given these 3 CSDs the combinations are produced taking into account the part of the query that it covers. In this case, 3 combiantions are generated.</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19</a:t>
            </a:fld>
            <a:endParaRPr lang="pt-BR"/>
          </a:p>
        </p:txBody>
      </p:sp>
    </p:spTree>
    <p:extLst>
      <p:ext uri="{BB962C8B-B14F-4D97-AF65-F5344CB8AC3E}">
        <p14:creationId xmlns:p14="http://schemas.microsoft.com/office/powerpoint/2010/main" val="358484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Briefly presenting myself, </a:t>
            </a:r>
          </a:p>
          <a:p>
            <a:endParaRPr lang="fr-FR" dirty="0" smtClean="0"/>
          </a:p>
          <a:p>
            <a:r>
              <a:rPr lang="fr-FR" dirty="0" smtClean="0"/>
              <a:t>Currently,</a:t>
            </a:r>
            <a:r>
              <a:rPr lang="fr-FR" baseline="0" dirty="0" smtClean="0"/>
              <a:t> </a:t>
            </a:r>
            <a:r>
              <a:rPr lang="fr-FR" dirty="0" smtClean="0"/>
              <a:t>I am in the third year</a:t>
            </a:r>
            <a:r>
              <a:rPr lang="fr-FR" baseline="0" dirty="0" smtClean="0"/>
              <a:t> of PhD attached to the doctoral school InfoMaths at Lyon1 and working in the Magellan research center at Lyon3. My thesis is funded by the ARC 6 project.</a:t>
            </a:r>
          </a:p>
          <a:p>
            <a:endParaRPr lang="fr-FR" baseline="0" dirty="0" smtClean="0"/>
          </a:p>
          <a:p>
            <a:r>
              <a:rPr lang="fr-FR" baseline="0" dirty="0" smtClean="0"/>
              <a:t>In 2013, I concluded my master in systems and computing at the federal university of rio grande do norte, Brazil. During this time I had a CAPES scholarship and I made a 4-months interniship at UDELAR, Uruguay. Furthermore, I have worked to in a project  funded by the National Research Network in Brazil.</a:t>
            </a:r>
          </a:p>
          <a:p>
            <a:endParaRPr lang="fr-FR" baseline="0" dirty="0" smtClean="0"/>
          </a:p>
          <a:p>
            <a:r>
              <a:rPr lang="fr-FR" baseline="0" dirty="0" smtClean="0"/>
              <a:t>In 2011, I graduted in systems analysis in Federal Institute of Rio Grande do Norte, Brazil.</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2</a:t>
            </a:fld>
            <a:endParaRPr lang="en-GB"/>
          </a:p>
        </p:txBody>
      </p:sp>
    </p:spTree>
    <p:extLst>
      <p:ext uri="{BB962C8B-B14F-4D97-AF65-F5344CB8AC3E}">
        <p14:creationId xmlns:p14="http://schemas.microsoft.com/office/powerpoint/2010/main" val="3648928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Looking</a:t>
            </a:r>
            <a:r>
              <a:rPr lang="fr-FR" baseline="0" dirty="0" smtClean="0">
                <a:latin typeface="Calibri"/>
              </a:rPr>
              <a:t> to the combination produced. We have to verify if they cover the entire query and exactly what the user expects.  </a:t>
            </a:r>
          </a:p>
          <a:p>
            <a:endParaRPr lang="fr-FR" baseline="0" dirty="0" smtClean="0">
              <a:latin typeface="Calibri"/>
            </a:endParaRPr>
          </a:p>
          <a:p>
            <a:r>
              <a:rPr lang="fr-FR" baseline="0" dirty="0" smtClean="0">
                <a:latin typeface="Calibri"/>
              </a:rPr>
              <a:t>Click</a:t>
            </a:r>
          </a:p>
          <a:p>
            <a:r>
              <a:rPr lang="fr-FR" baseline="0" dirty="0" smtClean="0">
                <a:latin typeface="Calibri"/>
              </a:rPr>
              <a:t>In this sense, only p3 is a valid rewrite of the query. Why?</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20</a:t>
            </a:fld>
            <a:endParaRPr lang="pt-BR"/>
          </a:p>
        </p:txBody>
      </p:sp>
    </p:spTree>
    <p:extLst>
      <p:ext uri="{BB962C8B-B14F-4D97-AF65-F5344CB8AC3E}">
        <p14:creationId xmlns:p14="http://schemas.microsoft.com/office/powerpoint/2010/main" val="1138755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21</a:t>
            </a:fld>
            <a:endParaRPr lang="pt-BR"/>
          </a:p>
        </p:txBody>
      </p:sp>
    </p:spTree>
    <p:extLst>
      <p:ext uri="{BB962C8B-B14F-4D97-AF65-F5344CB8AC3E}">
        <p14:creationId xmlns:p14="http://schemas.microsoft.com/office/powerpoint/2010/main" val="3970469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baseline="0" noProof="0" dirty="0" smtClean="0"/>
              <a:t>We have performed experiments in order to validate our algorithm.</a:t>
            </a:r>
          </a:p>
          <a:p>
            <a:r>
              <a:rPr lang="en-US" baseline="0" noProof="0" dirty="0" smtClean="0"/>
              <a:t>The first version is implemented in Java.</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noProof="0" dirty="0" smtClean="0"/>
              <a:t>The idea behind the experiments is to evaluate the </a:t>
            </a:r>
            <a:r>
              <a:rPr lang="en-US" sz="1200" dirty="0" smtClean="0">
                <a:solidFill>
                  <a:schemeClr val="tx1"/>
                </a:solidFill>
              </a:rPr>
              <a:t>algorithm’s behavior.</a:t>
            </a:r>
          </a:p>
          <a:p>
            <a:r>
              <a:rPr lang="en-US" baseline="0" noProof="0" dirty="0" smtClean="0"/>
              <a:t>To do so, the experiments were executed in a local environment including a service registry of 100 concrete services.</a:t>
            </a:r>
          </a:p>
          <a:p>
            <a:r>
              <a:rPr lang="en-US" baseline="0" noProof="0" dirty="0" smtClean="0"/>
              <a:t>And we have compared two approaches: a traditional (without considering preferences and SLA) versus a preference-guided.</a:t>
            </a:r>
          </a:p>
          <a:p>
            <a:endParaRPr lang="en-US" baseline="0" noProof="0" dirty="0" smtClean="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22</a:t>
            </a:fld>
            <a:endParaRPr lang="pt-BR"/>
          </a:p>
        </p:txBody>
      </p:sp>
    </p:spTree>
    <p:extLst>
      <p:ext uri="{BB962C8B-B14F-4D97-AF65-F5344CB8AC3E}">
        <p14:creationId xmlns:p14="http://schemas.microsoft.com/office/powerpoint/2010/main" val="523262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23</a:t>
            </a:fld>
            <a:endParaRPr lang="pt-BR"/>
          </a:p>
        </p:txBody>
      </p:sp>
    </p:spTree>
    <p:extLst>
      <p:ext uri="{BB962C8B-B14F-4D97-AF65-F5344CB8AC3E}">
        <p14:creationId xmlns:p14="http://schemas.microsoft.com/office/powerpoint/2010/main" val="1393770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30</a:t>
            </a:fld>
            <a:endParaRPr lang="pt-BR"/>
          </a:p>
        </p:txBody>
      </p:sp>
    </p:spTree>
    <p:extLst>
      <p:ext uri="{BB962C8B-B14F-4D97-AF65-F5344CB8AC3E}">
        <p14:creationId xmlns:p14="http://schemas.microsoft.com/office/powerpoint/2010/main" val="659394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The research</a:t>
            </a:r>
            <a:r>
              <a:rPr lang="fr-FR" baseline="0" dirty="0" smtClean="0"/>
              <a:t> context of this thesis is data integration. </a:t>
            </a:r>
            <a:r>
              <a:rPr lang="en-US" dirty="0" smtClean="0"/>
              <a:t>The very classic vision of data integration is defined as follows: Given a set of heterogeneous data sources known in advance, provide solutions for retrieving data and answering queries.</a:t>
            </a:r>
          </a:p>
          <a:p>
            <a:endParaRPr lang="en-US" dirty="0" smtClean="0"/>
          </a:p>
          <a:p>
            <a:r>
              <a:rPr lang="en-US" dirty="0" smtClean="0"/>
              <a:t>This problem is well known in the database domain. Several works have been proposed</a:t>
            </a:r>
            <a:r>
              <a:rPr lang="en-US" baseline="0" dirty="0" smtClean="0"/>
              <a:t> concerning, for example, </a:t>
            </a:r>
            <a:r>
              <a:rPr lang="en-US" dirty="0" smtClean="0"/>
              <a:t>data models equivalence and transformation, schema matching and integration, and query rewriting algorithm such as </a:t>
            </a:r>
            <a:r>
              <a:rPr lang="en-US" dirty="0" err="1" smtClean="0"/>
              <a:t>MiniCon</a:t>
            </a:r>
            <a:r>
              <a:rPr lang="en-US" dirty="0" smtClean="0"/>
              <a:t>.</a:t>
            </a:r>
          </a:p>
          <a:p>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3</a:t>
            </a:fld>
            <a:endParaRPr lang="en-GB"/>
          </a:p>
        </p:txBody>
      </p:sp>
    </p:spTree>
    <p:extLst>
      <p:ext uri="{BB962C8B-B14F-4D97-AF65-F5344CB8AC3E}">
        <p14:creationId xmlns:p14="http://schemas.microsoft.com/office/powerpoint/2010/main" val="2123572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The emergence of data services changed the data integration problem. Particularly, the hypothesis that assumed that data sources were known in advance.</a:t>
            </a:r>
          </a:p>
          <a:p>
            <a:endParaRPr lang="en-US" dirty="0" smtClean="0"/>
          </a:p>
          <a:p>
            <a:r>
              <a:rPr lang="en-US" dirty="0" smtClean="0"/>
              <a:t>The data integration problem in the presence of services as data providers redefined the problem as follows: Given a query expressing data requirements, look up data services that can fulfill those requirements. The assumptions were that services exported their API and that they can export data under a pivot model that can be used for integrating results.</a:t>
            </a:r>
          </a:p>
          <a:p>
            <a:endParaRPr lang="en-US" dirty="0" smtClean="0"/>
          </a:p>
          <a:p>
            <a:r>
              <a:rPr lang="en-US" dirty="0" smtClean="0"/>
              <a:t>Thus, the query rewriting problem was redefined as a matching and a service composition problem and has led to fruitful results on query rewriting and service matching.</a:t>
            </a:r>
          </a:p>
          <a:p>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4</a:t>
            </a:fld>
            <a:endParaRPr lang="en-GB"/>
          </a:p>
        </p:txBody>
      </p:sp>
    </p:spTree>
    <p:extLst>
      <p:ext uri="{BB962C8B-B14F-4D97-AF65-F5344CB8AC3E}">
        <p14:creationId xmlns:p14="http://schemas.microsoft.com/office/powerpoint/2010/main" val="314597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3951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2792070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Consider the following example consisting of services that provide biological</a:t>
            </a:r>
            <a:r>
              <a:rPr lang="en-US" baseline="0" dirty="0" smtClean="0">
                <a:latin typeface="Calibri"/>
              </a:rPr>
              <a:t> data to Health professionals</a:t>
            </a:r>
          </a:p>
          <a:p>
            <a:endParaRPr lang="en-US" baseline="0" dirty="0" smtClean="0">
              <a:latin typeface="Calibri"/>
            </a:endParaRPr>
          </a:p>
          <a:p>
            <a:r>
              <a:rPr lang="is-IS" baseline="0" dirty="0" smtClean="0">
                <a:latin typeface="Calibri"/>
              </a:rPr>
              <a:t>… </a:t>
            </a:r>
            <a:r>
              <a:rPr lang="en-US" baseline="0" dirty="0" smtClean="0">
                <a:latin typeface="Calibri"/>
              </a:rPr>
              <a:t>data provider A provides information about infected </a:t>
            </a:r>
            <a:r>
              <a:rPr lang="en-US" baseline="0" dirty="0" smtClean="0">
                <a:latin typeface="+mn-lt"/>
              </a:rPr>
              <a:t>patients </a:t>
            </a:r>
          </a:p>
          <a:p>
            <a:r>
              <a:rPr lang="en-US" baseline="0" dirty="0" smtClean="0">
                <a:latin typeface="+mn-lt"/>
              </a:rPr>
              <a:t>… data provider B provides DNA information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 data provider C provides personal information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Besides each provider exports its own Service Level Agreement specifying what a consumer can expect from its service…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In this example SLA’s define the availability and the price per call for each service. Thus data provider A is available 97% of the time and the price per call costs 0,15</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Whereas data provider C is 99,9% of the time available and the price per call is 0,5 cents</a:t>
            </a:r>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126193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A data</a:t>
            </a:r>
            <a:r>
              <a:rPr lang="en-US" baseline="0" dirty="0" smtClean="0">
                <a:latin typeface="Calibri"/>
              </a:rPr>
              <a:t> consumer could define her data requirements with associated restrictions as follows</a:t>
            </a:r>
          </a:p>
          <a:p>
            <a:r>
              <a:rPr lang="en-US" dirty="0">
                <a:latin typeface="Calibri"/>
              </a:rPr>
              <a:t/>
            </a:r>
            <a:br>
              <a:rPr lang="en-US" dirty="0">
                <a:latin typeface="Calibri"/>
              </a:rPr>
            </a:br>
            <a:endParaRPr lang="en-US" baseline="0" noProof="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solidFill>
                  <a:schemeClr val="bg1"/>
                </a:solidFill>
              </a:rPr>
              <a:t>Retrieve personal and DNA information from patients that were infected by flu, </a:t>
            </a:r>
            <a:r>
              <a:rPr lang="en-US" sz="1200" i="1" dirty="0" smtClean="0">
                <a:solidFill>
                  <a:schemeClr val="bg1"/>
                </a:solidFill>
                <a:effectLst>
                  <a:outerShdw blurRad="38100" dist="38100" dir="2700000" algn="tl">
                    <a:srgbClr val="000000">
                      <a:alpha val="43137"/>
                    </a:srgbClr>
                  </a:outerShdw>
                </a:effectLst>
              </a:rPr>
              <a:t>using services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solidFill>
                  <a:schemeClr val="bg1"/>
                </a:solidFill>
                <a:effectLst>
                  <a:outerShdw blurRad="38100" dist="38100" dir="2700000" algn="tl">
                    <a:srgbClr val="000000">
                      <a:alpha val="43137"/>
                    </a:srgbClr>
                  </a:outerShdw>
                </a:effectLst>
              </a:rPr>
              <a:t>with </a:t>
            </a:r>
            <a:r>
              <a:rPr lang="en-US" sz="1200" b="1" i="1" dirty="0" smtClean="0">
                <a:solidFill>
                  <a:schemeClr val="tx2">
                    <a:lumMod val="40000"/>
                    <a:lumOff val="60000"/>
                  </a:schemeClr>
                </a:solidFill>
                <a:effectLst>
                  <a:outerShdw blurRad="38100" dist="38100" dir="2700000" algn="tl">
                    <a:srgbClr val="000000">
                      <a:alpha val="43137"/>
                    </a:srgbClr>
                  </a:outerShdw>
                </a:effectLst>
              </a:rPr>
              <a:t>availability higher than 98%</a:t>
            </a:r>
            <a:r>
              <a:rPr lang="en-US" sz="1200" i="1" dirty="0" smtClean="0">
                <a:solidFill>
                  <a:schemeClr val="bg1"/>
                </a:solidFill>
                <a:effectLst>
                  <a:outerShdw blurRad="38100" dist="38100" dir="2700000" algn="tl">
                    <a:srgbClr val="000000">
                      <a:alpha val="43137"/>
                    </a:srgbClr>
                  </a:outerShdw>
                </a:effectLst>
              </a:rPr>
              <a:t>, </a:t>
            </a:r>
            <a:r>
              <a:rPr lang="en-US" sz="1200" b="1" i="1" dirty="0" smtClean="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1200" i="1" dirty="0" smtClean="0">
                <a:solidFill>
                  <a:schemeClr val="bg1"/>
                </a:solidFill>
                <a:effectLst>
                  <a:outerShdw blurRad="38100" dist="38100" dir="2700000" algn="tl">
                    <a:srgbClr val="000000">
                      <a:alpha val="43137"/>
                    </a:srgbClr>
                  </a:outerShdw>
                </a:effectLst>
              </a:rPr>
              <a:t>&amp; </a:t>
            </a:r>
            <a:r>
              <a:rPr lang="en-US" sz="1200" b="1" i="1" dirty="0" smtClean="0">
                <a:solidFill>
                  <a:schemeClr val="accent5">
                    <a:lumMod val="40000"/>
                    <a:lumOff val="60000"/>
                  </a:schemeClr>
                </a:solidFill>
                <a:effectLst>
                  <a:outerShdw blurRad="38100" dist="38100" dir="2700000" algn="tl">
                    <a:srgbClr val="000000">
                      <a:alpha val="43137"/>
                    </a:srgbClr>
                  </a:outerShdw>
                </a:effectLst>
              </a:rPr>
              <a:t>total cost less than 5$</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i="1" dirty="0" smtClean="0">
              <a:solidFill>
                <a:schemeClr val="accent5">
                  <a:lumMod val="40000"/>
                  <a:lumOff val="60000"/>
                </a:schemeClr>
              </a:solidFill>
              <a:effectLst>
                <a:outerShdw blurRad="38100" dist="38100" dir="2700000" algn="tl">
                  <a:srgbClr val="000000">
                    <a:alpha val="43137"/>
                  </a:srgbClr>
                </a:outerShdw>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1" dirty="0" smtClean="0">
                <a:solidFill>
                  <a:schemeClr val="accent5">
                    <a:lumMod val="40000"/>
                    <a:lumOff val="60000"/>
                  </a:schemeClr>
                </a:solidFill>
                <a:effectLst>
                  <a:outerShdw blurRad="38100" dist="38100" dir="2700000" algn="tl">
                    <a:srgbClr val="000000">
                      <a:alpha val="43137"/>
                    </a:srgbClr>
                  </a:outerShdw>
                </a:effectLst>
              </a:rPr>
              <a:t>In order to express</a:t>
            </a:r>
            <a:r>
              <a:rPr lang="en-US" sz="1200" b="1" i="1" baseline="0" dirty="0" smtClean="0">
                <a:solidFill>
                  <a:schemeClr val="accent5">
                    <a:lumMod val="40000"/>
                    <a:lumOff val="60000"/>
                  </a:schemeClr>
                </a:solidFill>
                <a:effectLst>
                  <a:outerShdw blurRad="38100" dist="38100" dir="2700000" algn="tl">
                    <a:srgbClr val="000000">
                      <a:alpha val="43137"/>
                    </a:srgbClr>
                  </a:outerShdw>
                </a:effectLst>
              </a:rPr>
              <a:t> the query the consumer has an abstract view of services and this abstract view has associated a list of possible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1" baseline="0" dirty="0" smtClean="0">
                <a:solidFill>
                  <a:schemeClr val="accent5">
                    <a:lumMod val="40000"/>
                    <a:lumOff val="60000"/>
                  </a:schemeClr>
                </a:solidFill>
                <a:effectLst>
                  <a:outerShdw blurRad="38100" dist="38100" dir="2700000" algn="tl">
                    <a:srgbClr val="000000">
                      <a:alpha val="43137"/>
                    </a:srgbClr>
                  </a:outerShdw>
                </a:effectLst>
              </a:rPr>
              <a:t>Concrete services definitions that the consumer does not need to know. Particularly because there can be a lot and it could be painful to manually choose them</a:t>
            </a:r>
            <a:endParaRPr lang="en-US" sz="1200" b="1" i="1" dirty="0" smtClean="0">
              <a:solidFill>
                <a:schemeClr val="accent5">
                  <a:lumMod val="40000"/>
                  <a:lumOff val="60000"/>
                </a:schemeClr>
              </a:solidFill>
            </a:endParaRPr>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8</a:t>
            </a:fld>
            <a:endParaRPr lang="pt-BR"/>
          </a:p>
        </p:txBody>
      </p:sp>
    </p:spTree>
    <p:extLst>
      <p:ext uri="{BB962C8B-B14F-4D97-AF65-F5344CB8AC3E}">
        <p14:creationId xmlns:p14="http://schemas.microsoft.com/office/powerpoint/2010/main" val="1509623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noProof="0" dirty="0" smtClean="0">
                <a:latin typeface="Calibri"/>
              </a:rPr>
              <a:t>We use the following declarative expressions for formally describing this abstract – concrete services association</a:t>
            </a:r>
          </a:p>
          <a:p>
            <a:endParaRPr lang="en-US" baseline="0" noProof="0" dirty="0" smtClean="0">
              <a:latin typeface="Calibri"/>
            </a:endParaRPr>
          </a:p>
          <a:p>
            <a:r>
              <a:rPr lang="en-US" baseline="0" noProof="0" dirty="0" smtClean="0">
                <a:latin typeface="Calibri"/>
              </a:rPr>
              <a:t>In our example, given these 7 concrete services, the abstract service A1 returns infected patients given a disease, A2 returns the DNA information and A3 the patient personal information… between brackets we can also see the quality features associated to each concrete service</a:t>
            </a:r>
            <a:endParaRPr lang="en-US" baseline="0" noProof="0" dirty="0"/>
          </a:p>
          <a:p>
            <a:r>
              <a:rPr lang="en-US" dirty="0" smtClean="0">
                <a:latin typeface="Calibri"/>
              </a:rPr>
              <a:t> A4??</a:t>
            </a:r>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9</a:t>
            </a:fld>
            <a:endParaRPr lang="pt-BR"/>
          </a:p>
        </p:txBody>
      </p:sp>
    </p:spTree>
    <p:extLst>
      <p:ext uri="{BB962C8B-B14F-4D97-AF65-F5344CB8AC3E}">
        <p14:creationId xmlns:p14="http://schemas.microsoft.com/office/powerpoint/2010/main" val="32334758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5B01EC2-1E5D-4939-9F09-86D27964C9BF}" type="datetime1">
              <a:rPr lang="fr-FR" smtClean="0"/>
              <a:t>24/03/2017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125655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B4893A5-B812-41B4-8A7A-727A1A389182}" type="datetime1">
              <a:rPr lang="fr-FR" smtClean="0"/>
              <a:t>24/03/2017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9121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B38E4B-7430-4B72-8D73-A0A47BE4E57C}" type="datetime1">
              <a:rPr lang="fr-FR" smtClean="0"/>
              <a:t>24/03/2017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669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5A0BBFD-990B-45E8-A1E6-40B808A7D247}" type="datetime1">
              <a:rPr lang="fr-FR" smtClean="0"/>
              <a:t>24/03/2017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5658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66B1BF2D-34E4-474F-A590-8386FB6A0F1F}" type="datetime1">
              <a:rPr lang="fr-FR" smtClean="0"/>
              <a:t>24/03/2017</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25353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BE7D789-34AE-4625-89AA-6CEFC990C8FC}" type="datetime1">
              <a:rPr lang="fr-FR" smtClean="0"/>
              <a:t>24/03/2017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1365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7196C9BA-8406-424A-A37C-4700EC61E29B}" type="datetime1">
              <a:rPr lang="fr-FR" smtClean="0"/>
              <a:t>24/03/2017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33851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6ECCC50-1462-49C6-8485-6E9FEC58DF8C}" type="datetime1">
              <a:rPr lang="fr-FR" smtClean="0"/>
              <a:t>24/03/2017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6699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DFB04-FEA5-47A8-89CD-F13246BA5622}" type="datetime1">
              <a:rPr lang="fr-FR" smtClean="0"/>
              <a:t>24/03/2017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2162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EDB326-11F4-4A20-A985-C63A3BB444B9}" type="datetime1">
              <a:rPr lang="fr-FR" smtClean="0"/>
              <a:t>24/03/2017</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3177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CC9A7FF-D0CF-4BBD-AE51-F2DF0EE06049}" type="datetime1">
              <a:rPr lang="fr-FR" smtClean="0"/>
              <a:t>24/03/2017</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2076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64CFD64-8AF7-4ED0-8012-FCD854E81FEC}" type="datetime1">
              <a:rPr lang="fr-FR" smtClean="0"/>
              <a:t>24/03/2017</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30F588-6E05-4442-ACBF-46277343984D}" type="slidenum">
              <a:rPr lang="fr-FR" smtClean="0"/>
              <a:t>‹nº›</a:t>
            </a:fld>
            <a:endParaRPr lang="fr-FR"/>
          </a:p>
        </p:txBody>
      </p:sp>
    </p:spTree>
    <p:extLst>
      <p:ext uri="{BB962C8B-B14F-4D97-AF65-F5344CB8AC3E}">
        <p14:creationId xmlns:p14="http://schemas.microsoft.com/office/powerpoint/2010/main" val="30133225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emf"/></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7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8.emf"/><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pPr algn="ctr"/>
            <a:r>
              <a:rPr lang="fr-FR" sz="5400" dirty="0" smtClean="0"/>
              <a:t>Trusted sla-guided data integration on multi-cloud environments</a:t>
            </a:r>
            <a:endParaRPr lang="fr-FR" sz="5400" dirty="0"/>
          </a:p>
        </p:txBody>
      </p:sp>
      <p:sp>
        <p:nvSpPr>
          <p:cNvPr id="7" name="Subtítulo 6"/>
          <p:cNvSpPr>
            <a:spLocks noGrp="1"/>
          </p:cNvSpPr>
          <p:nvPr>
            <p:ph type="subTitle" idx="1"/>
          </p:nvPr>
        </p:nvSpPr>
        <p:spPr>
          <a:xfrm>
            <a:off x="945862" y="4420115"/>
            <a:ext cx="8523601" cy="1784742"/>
          </a:xfrm>
        </p:spPr>
        <p:txBody>
          <a:bodyPr>
            <a:noAutofit/>
          </a:bodyPr>
          <a:lstStyle/>
          <a:p>
            <a:r>
              <a:rPr lang="en-US" sz="1800" b="1" i="1" dirty="0" smtClean="0">
                <a:solidFill>
                  <a:srgbClr val="FF0066"/>
                </a:solidFill>
              </a:rPr>
              <a:t>Daniel Aguiar da Silva Carvalho</a:t>
            </a:r>
            <a:r>
              <a:rPr lang="en-US" sz="1800" dirty="0" smtClean="0"/>
              <a:t>, Magellan, IAE, Université Jean Moulin Lyon3</a:t>
            </a:r>
          </a:p>
          <a:p>
            <a:pPr algn="r"/>
            <a:r>
              <a:rPr lang="en-US" sz="1400" cap="small" dirty="0" smtClean="0"/>
              <a:t>Advisors</a:t>
            </a:r>
          </a:p>
          <a:p>
            <a:pPr algn="r"/>
            <a:r>
              <a:rPr lang="en-US" sz="1400" dirty="0" smtClean="0"/>
              <a:t>Chirine Ghedira Guegan, </a:t>
            </a:r>
            <a:r>
              <a:rPr lang="en-US" sz="1400" dirty="0"/>
              <a:t>LIRIS, </a:t>
            </a:r>
            <a:r>
              <a:rPr lang="en-US" sz="1400" dirty="0" smtClean="0"/>
              <a:t>UMR5205, IAE, Université Jean Moulin Lyon3, France </a:t>
            </a:r>
          </a:p>
          <a:p>
            <a:pPr algn="r"/>
            <a:r>
              <a:rPr lang="en-US" sz="1400" dirty="0" smtClean="0"/>
              <a:t>Genoveva Vargas-Solar, CNRS, LIG-LAFMIA, France</a:t>
            </a:r>
          </a:p>
          <a:p>
            <a:pPr algn="r"/>
            <a:r>
              <a:rPr lang="en-US" sz="1400" dirty="0" smtClean="0"/>
              <a:t>Nadia Bennani, </a:t>
            </a:r>
            <a:r>
              <a:rPr lang="en-US" sz="1400" dirty="0"/>
              <a:t>LIRIS, </a:t>
            </a:r>
            <a:r>
              <a:rPr lang="en-US" sz="1400" dirty="0" smtClean="0"/>
              <a:t>UMR5205, INSA-Lyon, - France</a:t>
            </a:r>
            <a:endParaRPr lang="en-US" sz="1400" dirty="0"/>
          </a:p>
        </p:txBody>
      </p:sp>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7892" y="6266006"/>
            <a:ext cx="1527887" cy="386015"/>
          </a:xfrm>
          <a:prstGeom prst="rect">
            <a:avLst/>
          </a:prstGeom>
        </p:spPr>
      </p:pic>
      <p:pic>
        <p:nvPicPr>
          <p:cNvPr id="8" name="Image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1426" y="6204857"/>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120" y="6218099"/>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E6EA3CC4-8551-494F-ABBC-9218E824A79B}" type="datetime1">
              <a:rPr lang="fr-FR" smtClean="0"/>
              <a:t>24/03/2017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a:t>
            </a:fld>
            <a:endParaRPr lang="fr-FR"/>
          </a:p>
        </p:txBody>
      </p:sp>
    </p:spTree>
    <p:extLst>
      <p:ext uri="{BB962C8B-B14F-4D97-AF65-F5344CB8AC3E}">
        <p14:creationId xmlns:p14="http://schemas.microsoft.com/office/powerpoint/2010/main" val="1273461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921253" y="214132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upo 32"/>
          <p:cNvGrpSpPr/>
          <p:nvPr/>
        </p:nvGrpSpPr>
        <p:grpSpPr>
          <a:xfrm>
            <a:off x="2622778" y="2399343"/>
            <a:ext cx="640084" cy="487685"/>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ZoneTexte 23"/>
          <p:cNvSpPr txBox="1"/>
          <p:nvPr/>
        </p:nvSpPr>
        <p:spPr>
          <a:xfrm>
            <a:off x="675428" y="3867965"/>
            <a:ext cx="3435428" cy="379656"/>
          </a:xfrm>
          <a:prstGeom prst="rect">
            <a:avLst/>
          </a:prstGeom>
          <a:noFill/>
        </p:spPr>
        <p:txBody>
          <a:bodyPr wrap="none" rtlCol="0">
            <a:spAutoFit/>
          </a:bodyPr>
          <a:lstStyle/>
          <a:p>
            <a:r>
              <a:rPr lang="fr-FR" sz="1867" b="1" dirty="0">
                <a:latin typeface="+mj-lt"/>
              </a:rPr>
              <a:t>Data provider A: infected patient </a:t>
            </a:r>
            <a:endParaRPr lang="en-US" sz="1867" b="1" dirty="0">
              <a:latin typeface="+mj-lt"/>
            </a:endParaRPr>
          </a:p>
        </p:txBody>
      </p:sp>
      <p:sp>
        <p:nvSpPr>
          <p:cNvPr id="47" name="Nuage 46"/>
          <p:cNvSpPr/>
          <p:nvPr/>
        </p:nvSpPr>
        <p:spPr>
          <a:xfrm>
            <a:off x="4718901" y="355426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o 8"/>
          <p:cNvGrpSpPr/>
          <p:nvPr/>
        </p:nvGrpSpPr>
        <p:grpSpPr>
          <a:xfrm>
            <a:off x="6399334" y="4073151"/>
            <a:ext cx="640087" cy="487685"/>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Nuage 53"/>
          <p:cNvSpPr/>
          <p:nvPr/>
        </p:nvSpPr>
        <p:spPr>
          <a:xfrm>
            <a:off x="8609348" y="2188681"/>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10346492" y="2450158"/>
            <a:ext cx="640085" cy="487685"/>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ZoneTexte 23"/>
          <p:cNvSpPr txBox="1"/>
          <p:nvPr/>
        </p:nvSpPr>
        <p:spPr>
          <a:xfrm>
            <a:off x="4336121" y="5276735"/>
            <a:ext cx="3546612" cy="379656"/>
          </a:xfrm>
          <a:prstGeom prst="rect">
            <a:avLst/>
          </a:prstGeom>
          <a:noFill/>
        </p:spPr>
        <p:txBody>
          <a:bodyPr wrap="none" rtlCol="0">
            <a:spAutoFit/>
          </a:bodyPr>
          <a:lstStyle/>
          <a:p>
            <a:r>
              <a:rPr lang="fr-FR" sz="1867" b="1" dirty="0">
                <a:latin typeface="+mj-lt"/>
              </a:rPr>
              <a:t>Data provider B: DNA information </a:t>
            </a:r>
            <a:endParaRPr lang="en-US" sz="1867" b="1" dirty="0">
              <a:latin typeface="+mj-lt"/>
            </a:endParaRPr>
          </a:p>
        </p:txBody>
      </p:sp>
      <p:sp>
        <p:nvSpPr>
          <p:cNvPr id="66" name="ZoneTexte 23"/>
          <p:cNvSpPr txBox="1"/>
          <p:nvPr/>
        </p:nvSpPr>
        <p:spPr>
          <a:xfrm>
            <a:off x="8151208" y="3845815"/>
            <a:ext cx="3968202" cy="379656"/>
          </a:xfrm>
          <a:prstGeom prst="rect">
            <a:avLst/>
          </a:prstGeom>
          <a:noFill/>
        </p:spPr>
        <p:txBody>
          <a:bodyPr wrap="none" rtlCol="0">
            <a:spAutoFit/>
          </a:bodyPr>
          <a:lstStyle/>
          <a:p>
            <a:r>
              <a:rPr lang="fr-FR" sz="1867" b="1" dirty="0">
                <a:latin typeface="+mj-lt"/>
              </a:rPr>
              <a:t>Data provider C: Personal information </a:t>
            </a:r>
            <a:endParaRPr lang="en-US" sz="1867" b="1" dirty="0">
              <a:latin typeface="+mj-lt"/>
            </a:endParaRPr>
          </a:p>
        </p:txBody>
      </p:sp>
      <p:sp>
        <p:nvSpPr>
          <p:cNvPr id="68" name="Parchemin vertical 77"/>
          <p:cNvSpPr/>
          <p:nvPr/>
        </p:nvSpPr>
        <p:spPr>
          <a:xfrm>
            <a:off x="1362873" y="2654140"/>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mj-lt"/>
              </a:rPr>
              <a:t>SLA</a:t>
            </a:r>
            <a:endParaRPr lang="en-US" sz="7200" dirty="0">
              <a:solidFill>
                <a:schemeClr val="tx1"/>
              </a:solidFill>
              <a:latin typeface="+mj-lt"/>
            </a:endParaRPr>
          </a:p>
        </p:txBody>
      </p:sp>
      <p:sp>
        <p:nvSpPr>
          <p:cNvPr id="79" name="Parchemin vertical 77"/>
          <p:cNvSpPr/>
          <p:nvPr/>
        </p:nvSpPr>
        <p:spPr>
          <a:xfrm>
            <a:off x="5249561" y="4288638"/>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mj-lt"/>
              </a:rPr>
              <a:t>SLA</a:t>
            </a:r>
            <a:endParaRPr lang="en-US" sz="7200" dirty="0">
              <a:solidFill>
                <a:schemeClr val="tx1"/>
              </a:solidFill>
              <a:latin typeface="+mj-lt"/>
            </a:endParaRPr>
          </a:p>
        </p:txBody>
      </p:sp>
      <p:sp>
        <p:nvSpPr>
          <p:cNvPr id="80" name="Parchemin vertical 77"/>
          <p:cNvSpPr/>
          <p:nvPr/>
        </p:nvSpPr>
        <p:spPr>
          <a:xfrm>
            <a:off x="9132750" y="2633042"/>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mj-lt"/>
              </a:rPr>
              <a:t>SLA</a:t>
            </a:r>
            <a:endParaRPr lang="en-US" sz="72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5800" y="1696680"/>
            <a:ext cx="968880" cy="968880"/>
          </a:xfrm>
          <a:prstGeom prst="rect">
            <a:avLst/>
          </a:prstGeom>
          <a:noFill/>
          <a:extLst>
            <a:ext uri="{909E8E84-426E-40DD-AFC4-6F175D3DCCD1}">
              <a14:hiddenFill xmlns:a14="http://schemas.microsoft.com/office/drawing/2010/main">
                <a:solidFill>
                  <a:srgbClr val="FFFFFF"/>
                </a:solidFill>
              </a14:hiddenFill>
            </a:ext>
          </a:extLst>
        </p:spPr>
      </p:pic>
      <p:sp>
        <p:nvSpPr>
          <p:cNvPr id="48" name="Espace réservé du contenu 4"/>
          <p:cNvSpPr txBox="1">
            <a:spLocks/>
          </p:cNvSpPr>
          <p:nvPr/>
        </p:nvSpPr>
        <p:spPr>
          <a:xfrm>
            <a:off x="222478" y="4235572"/>
            <a:ext cx="4160020" cy="71742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dirty="0">
                <a:solidFill>
                  <a:schemeClr val="tx1"/>
                </a:solidFill>
              </a:rPr>
              <a:t>S1 (a?; b!) := A1 (a?; b!) [availability &gt; 98%, price per call = 0,2$]</a:t>
            </a:r>
          </a:p>
          <a:p>
            <a:pPr marL="0" indent="0" algn="just">
              <a:buNone/>
            </a:pPr>
            <a:r>
              <a:rPr lang="en-US" sz="1200" dirty="0">
                <a:solidFill>
                  <a:schemeClr val="tx1"/>
                </a:solidFill>
              </a:rPr>
              <a:t>S2 (a?; b!) := A1 (a?; b!) [availability &gt; 98%, price per call = 0,1$]</a:t>
            </a:r>
          </a:p>
          <a:p>
            <a:pPr marL="0" indent="0" algn="just">
              <a:buNone/>
            </a:pPr>
            <a:endParaRPr lang="en-US" sz="1200" dirty="0">
              <a:solidFill>
                <a:schemeClr val="tx1"/>
              </a:solidFill>
            </a:endParaRPr>
          </a:p>
          <a:p>
            <a:pPr marL="0" indent="0" algn="just">
              <a:buNone/>
            </a:pPr>
            <a:endParaRPr lang="en-US" sz="1200" dirty="0">
              <a:solidFill>
                <a:schemeClr val="tx1"/>
              </a:solidFill>
            </a:endParaRPr>
          </a:p>
        </p:txBody>
      </p:sp>
      <p:sp>
        <p:nvSpPr>
          <p:cNvPr id="52" name="Espace réservé du contenu 4"/>
          <p:cNvSpPr txBox="1">
            <a:spLocks/>
          </p:cNvSpPr>
          <p:nvPr/>
        </p:nvSpPr>
        <p:spPr>
          <a:xfrm>
            <a:off x="3588372" y="5622556"/>
            <a:ext cx="4984128" cy="69683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dirty="0">
                <a:solidFill>
                  <a:schemeClr val="tx1"/>
                </a:solidFill>
              </a:rPr>
              <a:t>S3 (a?; b!) := A2 (a?; b!) [availability &gt; 99%, price per call = 0,1$]</a:t>
            </a:r>
          </a:p>
          <a:p>
            <a:pPr marL="0" indent="0" algn="just">
              <a:buNone/>
            </a:pPr>
            <a:r>
              <a:rPr lang="en-US" sz="1200" dirty="0">
                <a:solidFill>
                  <a:schemeClr val="tx1"/>
                </a:solidFill>
              </a:rPr>
              <a:t>S4 (a?; b!) := A1 (a?; p!), A2 (p?; b!) [availability &gt; 98%, price per call = 0,1$]</a:t>
            </a:r>
          </a:p>
          <a:p>
            <a:pPr marL="0" indent="0" algn="just">
              <a:buNone/>
            </a:pPr>
            <a:endParaRPr lang="en-US" sz="1200" dirty="0">
              <a:solidFill>
                <a:schemeClr val="tx1"/>
              </a:solidFill>
            </a:endParaRPr>
          </a:p>
        </p:txBody>
      </p:sp>
      <p:sp>
        <p:nvSpPr>
          <p:cNvPr id="53" name="Espace réservé du contenu 4"/>
          <p:cNvSpPr txBox="1">
            <a:spLocks/>
          </p:cNvSpPr>
          <p:nvPr/>
        </p:nvSpPr>
        <p:spPr>
          <a:xfrm>
            <a:off x="7527248" y="4218560"/>
            <a:ext cx="4664752" cy="123690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dirty="0">
                <a:solidFill>
                  <a:schemeClr val="tx1"/>
                </a:solidFill>
              </a:rPr>
              <a:t>S5 (a?; b!) := A3 (a?; b!) [availability &gt; 98%, price per call = 0,0$]</a:t>
            </a:r>
          </a:p>
          <a:p>
            <a:pPr marL="0" indent="0" algn="just">
              <a:buNone/>
            </a:pPr>
            <a:r>
              <a:rPr lang="en-US" sz="1200" dirty="0">
                <a:solidFill>
                  <a:schemeClr val="tx1"/>
                </a:solidFill>
              </a:rPr>
              <a:t>S6 (a?; b!, c!) := A1 (a?; p!), A2 (p?; b!), A3 (p?; c!) [availability &gt; 99%, price per call = 0,2$]</a:t>
            </a:r>
          </a:p>
          <a:p>
            <a:pPr marL="0" indent="0" algn="just">
              <a:buNone/>
            </a:pPr>
            <a:r>
              <a:rPr lang="en-US" sz="1200" dirty="0">
                <a:solidFill>
                  <a:schemeClr val="tx1"/>
                </a:solidFill>
              </a:rPr>
              <a:t>S7 (a?; b!) := A4 (a?; b!) [availability &gt; 99%, price per call = 0,2$]</a:t>
            </a:r>
          </a:p>
          <a:p>
            <a:pPr marL="0" indent="0" algn="just">
              <a:buNone/>
            </a:pPr>
            <a:endParaRPr lang="en-US" sz="1200" dirty="0">
              <a:solidFill>
                <a:schemeClr val="tx1"/>
              </a:solidFill>
            </a:endParaRPr>
          </a:p>
        </p:txBody>
      </p:sp>
      <p:sp>
        <p:nvSpPr>
          <p:cNvPr id="2" name="Titre 1"/>
          <p:cNvSpPr>
            <a:spLocks noGrp="1"/>
          </p:cNvSpPr>
          <p:nvPr>
            <p:ph type="title"/>
          </p:nvPr>
        </p:nvSpPr>
        <p:spPr/>
        <p:txBody>
          <a:bodyPr/>
          <a:lstStyle/>
          <a:p>
            <a:r>
              <a:rPr lang="en-GB" dirty="0" smtClean="0"/>
              <a:t>Query with associated preferences</a:t>
            </a:r>
            <a:endParaRPr lang="en-GB" dirty="0"/>
          </a:p>
        </p:txBody>
      </p:sp>
      <p:sp>
        <p:nvSpPr>
          <p:cNvPr id="43" name="Retângulo 1"/>
          <p:cNvSpPr/>
          <p:nvPr/>
        </p:nvSpPr>
        <p:spPr>
          <a:xfrm>
            <a:off x="363542" y="3061834"/>
            <a:ext cx="11525876" cy="135934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i="1" dirty="0">
                <a:solidFill>
                  <a:schemeClr val="bg1"/>
                </a:solidFill>
              </a:rPr>
              <a:t>Retrieve personal and DNA information from patients that were infected by flu, </a:t>
            </a:r>
            <a:r>
              <a:rPr lang="en-US" sz="2667" i="1" dirty="0">
                <a:solidFill>
                  <a:schemeClr val="bg1"/>
                </a:solidFill>
                <a:effectLst>
                  <a:outerShdw blurRad="38100" dist="38100" dir="2700000" algn="tl">
                    <a:srgbClr val="000000">
                      <a:alpha val="43137"/>
                    </a:srgbClr>
                  </a:outerShdw>
                </a:effectLst>
              </a:rPr>
              <a:t>using services with </a:t>
            </a:r>
            <a:r>
              <a:rPr lang="en-US" sz="2667"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667" i="1" dirty="0">
                <a:solidFill>
                  <a:schemeClr val="bg1"/>
                </a:solidFill>
                <a:effectLst>
                  <a:outerShdw blurRad="38100" dist="38100" dir="2700000" algn="tl">
                    <a:srgbClr val="000000">
                      <a:alpha val="43137"/>
                    </a:srgbClr>
                  </a:outerShdw>
                </a:effectLst>
              </a:rPr>
              <a:t>, </a:t>
            </a:r>
            <a:r>
              <a:rPr lang="en-US" sz="2667"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667" i="1" dirty="0">
                <a:solidFill>
                  <a:schemeClr val="bg1"/>
                </a:solidFill>
                <a:effectLst>
                  <a:outerShdw blurRad="38100" dist="38100" dir="2700000" algn="tl">
                    <a:srgbClr val="000000">
                      <a:alpha val="43137"/>
                    </a:srgbClr>
                  </a:outerShdw>
                </a:effectLst>
              </a:rPr>
              <a:t>&amp; </a:t>
            </a:r>
            <a:r>
              <a:rPr lang="en-US" sz="2667" b="1" i="1" dirty="0">
                <a:solidFill>
                  <a:schemeClr val="accent5">
                    <a:lumMod val="40000"/>
                    <a:lumOff val="60000"/>
                  </a:schemeClr>
                </a:solidFill>
                <a:effectLst>
                  <a:outerShdw blurRad="38100" dist="38100" dir="2700000" algn="tl">
                    <a:srgbClr val="000000">
                      <a:alpha val="43137"/>
                    </a:srgbClr>
                  </a:outerShdw>
                </a:effectLst>
              </a:rPr>
              <a:t>total cost less than 5$</a:t>
            </a:r>
            <a:endParaRPr lang="en-US" sz="2667" b="1" i="1" dirty="0">
              <a:solidFill>
                <a:schemeClr val="accent5">
                  <a:lumMod val="40000"/>
                  <a:lumOff val="60000"/>
                </a:schemeClr>
              </a:solidFill>
            </a:endParaRPr>
          </a:p>
        </p:txBody>
      </p:sp>
      <p:sp>
        <p:nvSpPr>
          <p:cNvPr id="44" name="Retângulo 1"/>
          <p:cNvSpPr/>
          <p:nvPr/>
        </p:nvSpPr>
        <p:spPr>
          <a:xfrm>
            <a:off x="363542" y="3071658"/>
            <a:ext cx="11525876" cy="131631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133" i="1" dirty="0">
                <a:solidFill>
                  <a:schemeClr val="bg1"/>
                </a:solidFill>
                <a:latin typeface="Consolas" charset="0"/>
                <a:ea typeface="Consolas" charset="0"/>
                <a:cs typeface="Consolas" charset="0"/>
              </a:rPr>
              <a:t>Q(dis?; </a:t>
            </a:r>
            <a:r>
              <a:rPr lang="en-US" sz="2133" i="1" dirty="0" err="1">
                <a:solidFill>
                  <a:schemeClr val="bg1"/>
                </a:solidFill>
                <a:latin typeface="Consolas" charset="0"/>
                <a:ea typeface="Consolas" charset="0"/>
                <a:cs typeface="Consolas" charset="0"/>
              </a:rPr>
              <a:t>dna</a:t>
            </a:r>
            <a:r>
              <a:rPr lang="en-US" sz="2133" i="1" dirty="0">
                <a:solidFill>
                  <a:schemeClr val="bg1"/>
                </a:solidFill>
                <a:latin typeface="Consolas" charset="0"/>
                <a:ea typeface="Consolas" charset="0"/>
                <a:cs typeface="Consolas" charset="0"/>
              </a:rPr>
              <a:t>!, info!) := </a:t>
            </a:r>
          </a:p>
          <a:p>
            <a:pPr algn="ctr"/>
            <a:r>
              <a:rPr lang="en-US" sz="2133" i="1" dirty="0">
                <a:solidFill>
                  <a:schemeClr val="bg1"/>
                </a:solidFill>
                <a:latin typeface="Consolas" charset="0"/>
                <a:ea typeface="Consolas" charset="0"/>
                <a:cs typeface="Consolas" charset="0"/>
              </a:rPr>
              <a:t>A1 (dis?; p!), A2 (p?; </a:t>
            </a:r>
            <a:r>
              <a:rPr lang="en-US" sz="2133" i="1" dirty="0" err="1">
                <a:solidFill>
                  <a:schemeClr val="bg1"/>
                </a:solidFill>
                <a:latin typeface="Consolas" charset="0"/>
                <a:ea typeface="Consolas" charset="0"/>
                <a:cs typeface="Consolas" charset="0"/>
              </a:rPr>
              <a:t>dna</a:t>
            </a:r>
            <a:r>
              <a:rPr lang="en-US" sz="2133" i="1" dirty="0">
                <a:solidFill>
                  <a:schemeClr val="bg1"/>
                </a:solidFill>
                <a:latin typeface="Consolas" charset="0"/>
                <a:ea typeface="Consolas" charset="0"/>
                <a:cs typeface="Consolas" charset="0"/>
              </a:rPr>
              <a:t>!), A3 (p?; info!), </a:t>
            </a:r>
          </a:p>
          <a:p>
            <a:pPr algn="ctr"/>
            <a:r>
              <a:rPr lang="en-US" sz="2133" i="1" dirty="0">
                <a:solidFill>
                  <a:schemeClr val="bg1"/>
                </a:solidFill>
                <a:latin typeface="Consolas" charset="0"/>
                <a:ea typeface="Consolas" charset="0"/>
                <a:cs typeface="Consolas" charset="0"/>
              </a:rPr>
              <a:t>dis= “flu” , </a:t>
            </a:r>
            <a:r>
              <a:rPr lang="en-US" sz="2133" b="1" i="1" dirty="0">
                <a:solidFill>
                  <a:schemeClr val="bg1"/>
                </a:solidFill>
                <a:latin typeface="Consolas" charset="0"/>
                <a:ea typeface="Consolas" charset="0"/>
                <a:cs typeface="Consolas" charset="0"/>
              </a:rPr>
              <a:t>[</a:t>
            </a:r>
            <a:r>
              <a:rPr lang="en-US" sz="2133" b="1" i="1" dirty="0">
                <a:solidFill>
                  <a:schemeClr val="accent5">
                    <a:lumMod val="40000"/>
                    <a:lumOff val="60000"/>
                  </a:schemeClr>
                </a:solidFill>
                <a:latin typeface="Consolas" charset="0"/>
                <a:ea typeface="Consolas" charset="0"/>
                <a:cs typeface="Consolas" charset="0"/>
              </a:rPr>
              <a:t>availability &gt; 99%</a:t>
            </a:r>
            <a:r>
              <a:rPr lang="en-US" sz="2133" b="1" i="1" dirty="0">
                <a:solidFill>
                  <a:schemeClr val="bg1"/>
                </a:solidFill>
                <a:latin typeface="Consolas" charset="0"/>
                <a:ea typeface="Consolas" charset="0"/>
                <a:cs typeface="Consolas" charset="0"/>
              </a:rPr>
              <a:t>, </a:t>
            </a:r>
            <a:r>
              <a:rPr lang="en-US" sz="2133" b="1" i="1" dirty="0">
                <a:solidFill>
                  <a:schemeClr val="accent3">
                    <a:lumMod val="60000"/>
                    <a:lumOff val="40000"/>
                  </a:schemeClr>
                </a:solidFill>
                <a:latin typeface="Consolas" charset="0"/>
                <a:ea typeface="Consolas" charset="0"/>
                <a:cs typeface="Consolas" charset="0"/>
              </a:rPr>
              <a:t>price per call &lt; 0,2$</a:t>
            </a:r>
            <a:r>
              <a:rPr lang="en-US" sz="2133" b="1" i="1" dirty="0">
                <a:solidFill>
                  <a:schemeClr val="bg1"/>
                </a:solidFill>
                <a:latin typeface="Consolas" charset="0"/>
                <a:ea typeface="Consolas" charset="0"/>
                <a:cs typeface="Consolas" charset="0"/>
              </a:rPr>
              <a:t>, </a:t>
            </a:r>
            <a:r>
              <a:rPr lang="en-US" sz="2133" b="1" i="1" dirty="0">
                <a:solidFill>
                  <a:schemeClr val="accent5">
                    <a:lumMod val="60000"/>
                    <a:lumOff val="40000"/>
                  </a:schemeClr>
                </a:solidFill>
                <a:latin typeface="Consolas" charset="0"/>
                <a:ea typeface="Consolas" charset="0"/>
                <a:cs typeface="Consolas" charset="0"/>
              </a:rPr>
              <a:t>total cost &lt; 5$</a:t>
            </a:r>
            <a:r>
              <a:rPr lang="en-US" sz="2133" b="1" i="1" dirty="0">
                <a:solidFill>
                  <a:schemeClr val="accent6">
                    <a:lumMod val="60000"/>
                    <a:lumOff val="40000"/>
                  </a:schemeClr>
                </a:solidFill>
                <a:latin typeface="Consolas" charset="0"/>
                <a:ea typeface="Consolas" charset="0"/>
                <a:cs typeface="Consolas" charset="0"/>
              </a:rPr>
              <a:t>]</a:t>
            </a:r>
          </a:p>
        </p:txBody>
      </p:sp>
    </p:spTree>
    <p:extLst>
      <p:ext uri="{BB962C8B-B14F-4D97-AF65-F5344CB8AC3E}">
        <p14:creationId xmlns:p14="http://schemas.microsoft.com/office/powerpoint/2010/main" val="1369250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b">
            <a:noAutofit/>
          </a:bodyPr>
          <a:lstStyle/>
          <a:p>
            <a:r>
              <a:rPr lang="en-GB" sz="5333" dirty="0"/>
              <a:t>Combining services for answering queries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11</a:t>
            </a:fld>
            <a:endParaRPr lang="en-GB" dirty="0"/>
          </a:p>
        </p:txBody>
      </p:sp>
      <p:sp>
        <p:nvSpPr>
          <p:cNvPr id="9" name="ZoneTexte 23"/>
          <p:cNvSpPr txBox="1"/>
          <p:nvPr/>
        </p:nvSpPr>
        <p:spPr>
          <a:xfrm>
            <a:off x="748469" y="3852969"/>
            <a:ext cx="3435428" cy="379656"/>
          </a:xfrm>
          <a:prstGeom prst="rect">
            <a:avLst/>
          </a:prstGeom>
          <a:noFill/>
        </p:spPr>
        <p:txBody>
          <a:bodyPr wrap="none" rtlCol="0">
            <a:spAutoFit/>
          </a:bodyPr>
          <a:lstStyle/>
          <a:p>
            <a:r>
              <a:rPr lang="fr-FR" sz="1867" b="1" dirty="0">
                <a:latin typeface="+mj-lt"/>
              </a:rPr>
              <a:t>Data provider A: infected patient </a:t>
            </a:r>
            <a:endParaRPr lang="en-US" sz="1867" b="1" dirty="0">
              <a:latin typeface="+mj-lt"/>
            </a:endParaRPr>
          </a:p>
        </p:txBody>
      </p:sp>
      <p:sp>
        <p:nvSpPr>
          <p:cNvPr id="10" name="ZoneTexte 23"/>
          <p:cNvSpPr txBox="1"/>
          <p:nvPr/>
        </p:nvSpPr>
        <p:spPr>
          <a:xfrm>
            <a:off x="4336121" y="5276735"/>
            <a:ext cx="3546612" cy="379656"/>
          </a:xfrm>
          <a:prstGeom prst="rect">
            <a:avLst/>
          </a:prstGeom>
          <a:noFill/>
        </p:spPr>
        <p:txBody>
          <a:bodyPr wrap="none" rtlCol="0">
            <a:spAutoFit/>
          </a:bodyPr>
          <a:lstStyle/>
          <a:p>
            <a:r>
              <a:rPr lang="fr-FR" sz="1867" b="1" dirty="0">
                <a:latin typeface="+mj-lt"/>
              </a:rPr>
              <a:t>Data provider B: DNA information </a:t>
            </a:r>
            <a:endParaRPr lang="en-US" sz="1867" b="1" dirty="0">
              <a:latin typeface="+mj-lt"/>
            </a:endParaRPr>
          </a:p>
        </p:txBody>
      </p:sp>
      <p:sp>
        <p:nvSpPr>
          <p:cNvPr id="11" name="ZoneTexte 23"/>
          <p:cNvSpPr txBox="1"/>
          <p:nvPr/>
        </p:nvSpPr>
        <p:spPr>
          <a:xfrm>
            <a:off x="8151208" y="3893312"/>
            <a:ext cx="3968202" cy="379656"/>
          </a:xfrm>
          <a:prstGeom prst="rect">
            <a:avLst/>
          </a:prstGeom>
          <a:noFill/>
        </p:spPr>
        <p:txBody>
          <a:bodyPr wrap="none" rtlCol="0">
            <a:spAutoFit/>
          </a:bodyPr>
          <a:lstStyle/>
          <a:p>
            <a:r>
              <a:rPr lang="fr-FR" sz="1867" b="1" dirty="0">
                <a:latin typeface="+mj-lt"/>
              </a:rPr>
              <a:t>Data provider C: Personal information </a:t>
            </a:r>
            <a:endParaRPr lang="en-US" sz="1867" b="1" dirty="0">
              <a:latin typeface="+mj-lt"/>
            </a:endParaRPr>
          </a:p>
        </p:txBody>
      </p:sp>
      <p:sp>
        <p:nvSpPr>
          <p:cNvPr id="12" name="Espace réservé du contenu 4"/>
          <p:cNvSpPr txBox="1">
            <a:spLocks/>
          </p:cNvSpPr>
          <p:nvPr/>
        </p:nvSpPr>
        <p:spPr>
          <a:xfrm>
            <a:off x="222478" y="4235572"/>
            <a:ext cx="4160020" cy="71742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dirty="0">
                <a:solidFill>
                  <a:schemeClr val="tx1"/>
                </a:solidFill>
              </a:rPr>
              <a:t>S1 (a?; b!) := A1 (a?; b!) [availability &gt; 98%, price per call = 0,2$]</a:t>
            </a:r>
          </a:p>
          <a:p>
            <a:pPr marL="0" indent="0" algn="just">
              <a:buNone/>
            </a:pPr>
            <a:r>
              <a:rPr lang="en-US" sz="1200" dirty="0">
                <a:solidFill>
                  <a:schemeClr val="tx1"/>
                </a:solidFill>
              </a:rPr>
              <a:t>S2 (a?; b!) := A1 (a?; b!) [availability &gt; 98%, price per call = 0,1$]</a:t>
            </a:r>
          </a:p>
          <a:p>
            <a:pPr marL="0" indent="0" algn="just">
              <a:buNone/>
            </a:pPr>
            <a:endParaRPr lang="en-US" sz="1200" dirty="0">
              <a:solidFill>
                <a:schemeClr val="tx1"/>
              </a:solidFill>
            </a:endParaRPr>
          </a:p>
          <a:p>
            <a:pPr marL="0" indent="0" algn="just">
              <a:buNone/>
            </a:pPr>
            <a:endParaRPr lang="en-US" sz="1200" dirty="0">
              <a:solidFill>
                <a:schemeClr val="tx1"/>
              </a:solidFill>
            </a:endParaRPr>
          </a:p>
        </p:txBody>
      </p:sp>
      <p:sp>
        <p:nvSpPr>
          <p:cNvPr id="13" name="Espace réservé du contenu 4"/>
          <p:cNvSpPr txBox="1">
            <a:spLocks/>
          </p:cNvSpPr>
          <p:nvPr/>
        </p:nvSpPr>
        <p:spPr>
          <a:xfrm>
            <a:off x="3588372" y="5622556"/>
            <a:ext cx="4984128" cy="69683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dirty="0">
                <a:solidFill>
                  <a:schemeClr val="tx1"/>
                </a:solidFill>
              </a:rPr>
              <a:t>S3 (a?; b!) := A2 (a?; b!) [availability &gt; 99%, price per call = 0,1$]</a:t>
            </a:r>
          </a:p>
          <a:p>
            <a:pPr marL="0" indent="0" algn="just">
              <a:buNone/>
            </a:pPr>
            <a:r>
              <a:rPr lang="en-US" sz="1200" dirty="0">
                <a:solidFill>
                  <a:schemeClr val="tx1"/>
                </a:solidFill>
              </a:rPr>
              <a:t>S4 (a?; b!) := A1 (a?; p!), A2 (p?; b!) [availability &gt; 98%, price per call = 0,1$]</a:t>
            </a:r>
          </a:p>
          <a:p>
            <a:pPr marL="0" indent="0" algn="just">
              <a:buNone/>
            </a:pPr>
            <a:endParaRPr lang="en-US" sz="1200" dirty="0">
              <a:solidFill>
                <a:schemeClr val="tx1"/>
              </a:solidFill>
            </a:endParaRPr>
          </a:p>
        </p:txBody>
      </p:sp>
      <p:sp>
        <p:nvSpPr>
          <p:cNvPr id="14" name="Espace réservé du contenu 4"/>
          <p:cNvSpPr txBox="1">
            <a:spLocks/>
          </p:cNvSpPr>
          <p:nvPr/>
        </p:nvSpPr>
        <p:spPr>
          <a:xfrm>
            <a:off x="7527248" y="4218560"/>
            <a:ext cx="4664752" cy="123690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dirty="0">
                <a:solidFill>
                  <a:schemeClr val="tx1"/>
                </a:solidFill>
              </a:rPr>
              <a:t>S5 (a?; b!) := A3 (a?; b!) [availability &gt; 98%, price per call = 0,0$]</a:t>
            </a:r>
          </a:p>
          <a:p>
            <a:pPr marL="0" indent="0" algn="just">
              <a:buNone/>
            </a:pPr>
            <a:r>
              <a:rPr lang="en-US" sz="1200" dirty="0">
                <a:solidFill>
                  <a:schemeClr val="tx1"/>
                </a:solidFill>
              </a:rPr>
              <a:t>S6 (a?; b!, c!) := A1 (a?; p!), A2 (p?; b!), A3 (p?; c!) [availability &gt; 99%, price per call = 0,2$]</a:t>
            </a:r>
          </a:p>
          <a:p>
            <a:pPr marL="0" indent="0" algn="just">
              <a:buNone/>
            </a:pPr>
            <a:r>
              <a:rPr lang="en-US" sz="1200" dirty="0">
                <a:solidFill>
                  <a:schemeClr val="tx1"/>
                </a:solidFill>
              </a:rPr>
              <a:t>S7 (a?; b!) := A4 (a?; b!) [availability &gt; 99%, price per call = 0,2$]</a:t>
            </a:r>
          </a:p>
          <a:p>
            <a:pPr marL="0" indent="0" algn="just">
              <a:buNone/>
            </a:pPr>
            <a:endParaRPr lang="en-US" sz="1200" dirty="0">
              <a:solidFill>
                <a:schemeClr val="tx1"/>
              </a:solidFill>
            </a:endParaRPr>
          </a:p>
        </p:txBody>
      </p:sp>
      <p:sp>
        <p:nvSpPr>
          <p:cNvPr id="15" name="Espace réservé du contenu 4"/>
          <p:cNvSpPr txBox="1">
            <a:spLocks/>
          </p:cNvSpPr>
          <p:nvPr/>
        </p:nvSpPr>
        <p:spPr>
          <a:xfrm>
            <a:off x="1097281" y="1806794"/>
            <a:ext cx="11094720" cy="65353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400"/>
              </a:spcBef>
              <a:buNone/>
            </a:pPr>
            <a:r>
              <a:rPr lang="en-US" sz="1600" b="1" dirty="0">
                <a:solidFill>
                  <a:schemeClr val="bg2">
                    <a:lumMod val="50000"/>
                  </a:schemeClr>
                </a:solidFill>
              </a:rPr>
              <a:t>Q(dis?; dna!, info!) := A1 (dis?; p!), A2 (p?; dna!), A3 (p?; info!), d= “flu , [ availability &gt; 99%, price per call &lt; 0,2$, total cost &lt; 5$]</a:t>
            </a:r>
          </a:p>
          <a:p>
            <a:pPr marL="0" indent="0" algn="ctr">
              <a:lnSpc>
                <a:spcPct val="150000"/>
              </a:lnSpc>
              <a:spcBef>
                <a:spcPts val="400"/>
              </a:spcBef>
              <a:buNone/>
            </a:pPr>
            <a:endParaRPr lang="en-US" sz="1600" b="1" dirty="0">
              <a:solidFill>
                <a:schemeClr val="bg2">
                  <a:lumMod val="50000"/>
                </a:schemeClr>
              </a:solidFill>
            </a:endParaRPr>
          </a:p>
          <a:p>
            <a:pPr marL="0" indent="0" algn="ctr">
              <a:lnSpc>
                <a:spcPct val="150000"/>
              </a:lnSpc>
              <a:spcBef>
                <a:spcPts val="400"/>
              </a:spcBef>
              <a:buNone/>
            </a:pPr>
            <a:endParaRPr lang="en-US" sz="1600" b="1" dirty="0">
              <a:solidFill>
                <a:schemeClr val="bg2">
                  <a:lumMod val="50000"/>
                </a:schemeClr>
              </a:solidFill>
            </a:endParaRPr>
          </a:p>
          <a:p>
            <a:pPr marL="0" indent="0" algn="ctr">
              <a:lnSpc>
                <a:spcPct val="150000"/>
              </a:lnSpc>
              <a:spcBef>
                <a:spcPts val="400"/>
              </a:spcBef>
              <a:buNone/>
            </a:pPr>
            <a:endParaRPr lang="en-US" sz="1600" b="1" dirty="0">
              <a:solidFill>
                <a:schemeClr val="bg2">
                  <a:lumMod val="50000"/>
                </a:schemeClr>
              </a:solidFill>
            </a:endParaRPr>
          </a:p>
        </p:txBody>
      </p:sp>
      <p:sp>
        <p:nvSpPr>
          <p:cNvPr id="16" name="Espace réservé du contenu 4"/>
          <p:cNvSpPr txBox="1">
            <a:spLocks/>
          </p:cNvSpPr>
          <p:nvPr/>
        </p:nvSpPr>
        <p:spPr>
          <a:xfrm>
            <a:off x="1882349" y="2272119"/>
            <a:ext cx="8427305" cy="193768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400"/>
              </a:spcBef>
              <a:buNone/>
            </a:pPr>
            <a:r>
              <a:rPr lang="en-US" sz="1600" b="1" dirty="0">
                <a:solidFill>
                  <a:srgbClr val="C00000"/>
                </a:solidFill>
              </a:rPr>
              <a:t>S1, S3, S5</a:t>
            </a:r>
          </a:p>
          <a:p>
            <a:pPr marL="0" indent="0" algn="ctr">
              <a:lnSpc>
                <a:spcPct val="150000"/>
              </a:lnSpc>
              <a:spcBef>
                <a:spcPts val="400"/>
              </a:spcBef>
              <a:buNone/>
            </a:pPr>
            <a:r>
              <a:rPr lang="en-US" sz="1600" b="1" dirty="0">
                <a:solidFill>
                  <a:srgbClr val="C00000"/>
                </a:solidFill>
              </a:rPr>
              <a:t>S2, S3, S5</a:t>
            </a:r>
          </a:p>
          <a:p>
            <a:pPr marL="0" indent="0" algn="ctr">
              <a:lnSpc>
                <a:spcPct val="150000"/>
              </a:lnSpc>
              <a:spcBef>
                <a:spcPts val="400"/>
              </a:spcBef>
              <a:buNone/>
            </a:pPr>
            <a:r>
              <a:rPr lang="en-US" sz="1600" b="1" dirty="0">
                <a:solidFill>
                  <a:srgbClr val="C00000"/>
                </a:solidFill>
              </a:rPr>
              <a:t>S4, S5</a:t>
            </a:r>
          </a:p>
          <a:p>
            <a:pPr marL="0" indent="0" algn="ctr">
              <a:lnSpc>
                <a:spcPct val="150000"/>
              </a:lnSpc>
              <a:spcBef>
                <a:spcPts val="400"/>
              </a:spcBef>
              <a:buNone/>
            </a:pPr>
            <a:r>
              <a:rPr lang="en-US" sz="1600" b="1" dirty="0">
                <a:solidFill>
                  <a:srgbClr val="C00000"/>
                </a:solidFill>
              </a:rPr>
              <a:t>S6</a:t>
            </a:r>
          </a:p>
          <a:p>
            <a:pPr marL="0" indent="0" algn="ctr">
              <a:lnSpc>
                <a:spcPct val="150000"/>
              </a:lnSpc>
              <a:spcBef>
                <a:spcPts val="400"/>
              </a:spcBef>
              <a:buNone/>
            </a:pPr>
            <a:endParaRPr lang="en-US" sz="1600" b="1" dirty="0">
              <a:solidFill>
                <a:srgbClr val="C00000"/>
              </a:solidFill>
            </a:endParaRPr>
          </a:p>
          <a:p>
            <a:pPr marL="0" indent="0" algn="ctr">
              <a:lnSpc>
                <a:spcPct val="150000"/>
              </a:lnSpc>
              <a:spcBef>
                <a:spcPts val="400"/>
              </a:spcBef>
              <a:buNone/>
            </a:pPr>
            <a:endParaRPr lang="en-US" sz="1600" b="1" dirty="0">
              <a:solidFill>
                <a:srgbClr val="C00000"/>
              </a:solidFill>
            </a:endParaRPr>
          </a:p>
          <a:p>
            <a:pPr marL="0" indent="0" algn="ctr">
              <a:lnSpc>
                <a:spcPct val="150000"/>
              </a:lnSpc>
              <a:spcBef>
                <a:spcPts val="400"/>
              </a:spcBef>
              <a:buNone/>
            </a:pPr>
            <a:endParaRPr lang="en-US" sz="1600" b="1" dirty="0">
              <a:solidFill>
                <a:srgbClr val="C00000"/>
              </a:solidFill>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2" t="9692" b="6713"/>
          <a:stretch/>
        </p:blipFill>
        <p:spPr bwMode="auto">
          <a:xfrm>
            <a:off x="1567095" y="2438767"/>
            <a:ext cx="1569533" cy="142356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3041" y="2431260"/>
            <a:ext cx="2536896" cy="144906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5431413" y="4520012"/>
            <a:ext cx="1297288" cy="846819"/>
            <a:chOff x="4028956" y="3959979"/>
            <a:chExt cx="972966" cy="635114"/>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nvGrpSpPr>
            <p:cNvPr id="21" name="Grupo 20"/>
            <p:cNvGrpSpPr/>
            <p:nvPr/>
          </p:nvGrpSpPr>
          <p:grpSpPr>
            <a:xfrm>
              <a:off x="4028956" y="3959979"/>
              <a:ext cx="972966" cy="592502"/>
              <a:chOff x="190630" y="3619270"/>
              <a:chExt cx="1490483" cy="907649"/>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Tree>
    <p:extLst>
      <p:ext uri="{BB962C8B-B14F-4D97-AF65-F5344CB8AC3E}">
        <p14:creationId xmlns:p14="http://schemas.microsoft.com/office/powerpoint/2010/main" val="1933843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fade">
                                      <p:cBhvr>
                                        <p:cTn id="41" dur="50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xEl>
                                              <p:pRg st="1" end="1"/>
                                            </p:txEl>
                                          </p:spTgt>
                                        </p:tgtEl>
                                        <p:attrNameLst>
                                          <p:attrName>style.visibility</p:attrName>
                                        </p:attrNameLst>
                                      </p:cBhvr>
                                      <p:to>
                                        <p:strVal val="visible"/>
                                      </p:to>
                                    </p:set>
                                    <p:animEffect transition="in" filter="fade">
                                      <p:cBhvr>
                                        <p:cTn id="46" dur="500"/>
                                        <p:tgtEl>
                                          <p:spTgt spid="16">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animEffect transition="in" filter="fade">
                                      <p:cBhvr>
                                        <p:cTn id="51" dur="500"/>
                                        <p:tgtEl>
                                          <p:spTgt spid="16">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6">
                                            <p:txEl>
                                              <p:pRg st="3" end="3"/>
                                            </p:txEl>
                                          </p:spTgt>
                                        </p:tgtEl>
                                        <p:attrNameLst>
                                          <p:attrName>style.visibility</p:attrName>
                                        </p:attrNameLst>
                                      </p:cBhvr>
                                      <p:to>
                                        <p:strVal val="visible"/>
                                      </p:to>
                                    </p:set>
                                    <p:animEffect transition="in" filter="fade">
                                      <p:cBhvr>
                                        <p:cTn id="56"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Vision: Data integration</a:t>
            </a:r>
            <a:endParaRPr lang="en-GB" dirty="0"/>
          </a:p>
        </p:txBody>
      </p:sp>
      <p:sp>
        <p:nvSpPr>
          <p:cNvPr id="3" name="Rectangle 2"/>
          <p:cNvSpPr/>
          <p:nvPr/>
        </p:nvSpPr>
        <p:spPr>
          <a:xfrm>
            <a:off x="1097281" y="2734463"/>
            <a:ext cx="10176361" cy="1323439"/>
          </a:xfrm>
          <a:prstGeom prst="rect">
            <a:avLst/>
          </a:prstGeom>
          <a:solidFill>
            <a:schemeClr val="accent6">
              <a:lumMod val="50000"/>
            </a:schemeClr>
          </a:solidFill>
        </p:spPr>
        <p:txBody>
          <a:bodyPr wrap="square">
            <a:spAutoFit/>
          </a:bodyPr>
          <a:lstStyle/>
          <a:p>
            <a:pPr algn="just"/>
            <a:r>
              <a:rPr lang="en-US" sz="2000" dirty="0" smtClean="0">
                <a:solidFill>
                  <a:schemeClr val="bg1"/>
                </a:solidFill>
              </a:rPr>
              <a:t>A </a:t>
            </a:r>
            <a:r>
              <a:rPr lang="en-US" sz="2000" dirty="0">
                <a:solidFill>
                  <a:schemeClr val="bg1"/>
                </a:solidFill>
              </a:rPr>
              <a:t>combinatorial problem where a query result is a data collection integrated by </a:t>
            </a:r>
          </a:p>
          <a:p>
            <a:pPr marL="380990" indent="-380990" algn="just">
              <a:buFont typeface="Arial" charset="0"/>
              <a:buChar char="•"/>
            </a:pPr>
            <a:r>
              <a:rPr lang="en-US" sz="2000" dirty="0">
                <a:solidFill>
                  <a:schemeClr val="bg1"/>
                </a:solidFill>
              </a:rPr>
              <a:t>composing different data providers </a:t>
            </a:r>
          </a:p>
          <a:p>
            <a:pPr marL="380990" indent="-380990" algn="just">
              <a:buFont typeface="Arial" charset="0"/>
              <a:buChar char="•"/>
            </a:pPr>
            <a:r>
              <a:rPr lang="en-US" sz="2000" dirty="0">
                <a:solidFill>
                  <a:schemeClr val="bg1"/>
                </a:solidFill>
              </a:rPr>
              <a:t>data processing (cloud) services</a:t>
            </a:r>
          </a:p>
          <a:p>
            <a:pPr algn="just"/>
            <a:r>
              <a:rPr lang="en-US" sz="2000" dirty="0">
                <a:solidFill>
                  <a:schemeClr val="bg1"/>
                </a:solidFill>
              </a:rPr>
              <a:t>that fulfill quality constraints and SLAs specified by a data consumer</a:t>
            </a:r>
          </a:p>
        </p:txBody>
      </p:sp>
    </p:spTree>
    <p:extLst>
      <p:ext uri="{BB962C8B-B14F-4D97-AF65-F5344CB8AC3E}">
        <p14:creationId xmlns:p14="http://schemas.microsoft.com/office/powerpoint/2010/main" val="251499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Objective</a:t>
            </a:r>
            <a:endParaRPr lang="en-GB" dirty="0"/>
          </a:p>
        </p:txBody>
      </p:sp>
      <p:sp>
        <p:nvSpPr>
          <p:cNvPr id="3" name="Rectangle 2"/>
          <p:cNvSpPr/>
          <p:nvPr/>
        </p:nvSpPr>
        <p:spPr>
          <a:xfrm>
            <a:off x="1097280" y="2732102"/>
            <a:ext cx="10058400" cy="183207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Guide the </a:t>
            </a:r>
            <a:r>
              <a:rPr lang="fr-FR" sz="2000" dirty="0" err="1"/>
              <a:t>integration</a:t>
            </a:r>
            <a:r>
              <a:rPr lang="fr-FR" sz="2000" dirty="0"/>
              <a:t> </a:t>
            </a:r>
            <a:r>
              <a:rPr lang="fr-FR" sz="2000" dirty="0" err="1"/>
              <a:t>process</a:t>
            </a:r>
            <a:r>
              <a:rPr lang="fr-FR" sz="2000" dirty="0"/>
              <a:t> </a:t>
            </a:r>
            <a:r>
              <a:rPr lang="fr-FR" sz="2000" dirty="0" err="1"/>
              <a:t>explicitly</a:t>
            </a:r>
            <a:r>
              <a:rPr lang="fr-FR" sz="2000" dirty="0"/>
              <a:t> </a:t>
            </a:r>
            <a:r>
              <a:rPr lang="fr-FR" sz="2000" dirty="0" err="1"/>
              <a:t>considering</a:t>
            </a:r>
            <a:r>
              <a:rPr lang="fr-FR" sz="2000" dirty="0"/>
              <a:t> </a:t>
            </a:r>
          </a:p>
          <a:p>
            <a:pPr algn="ctr"/>
            <a:r>
              <a:rPr lang="fr-FR" sz="2000" b="1" dirty="0"/>
              <a:t>data providers </a:t>
            </a:r>
            <a:r>
              <a:rPr lang="fr-FR" sz="2000" b="1" dirty="0" err="1"/>
              <a:t>quality</a:t>
            </a:r>
            <a:r>
              <a:rPr lang="fr-FR" sz="2000" b="1" dirty="0"/>
              <a:t> </a:t>
            </a:r>
            <a:r>
              <a:rPr lang="fr-FR" sz="2000" dirty="0"/>
              <a:t>&amp;</a:t>
            </a:r>
          </a:p>
          <a:p>
            <a:pPr algn="ctr"/>
            <a:r>
              <a:rPr lang="fr-FR" sz="2000" b="1" dirty="0"/>
              <a:t>infrastructure </a:t>
            </a:r>
            <a:r>
              <a:rPr lang="fr-FR" sz="2000" b="1" dirty="0" err="1"/>
              <a:t>properties</a:t>
            </a:r>
            <a:r>
              <a:rPr lang="fr-FR" sz="2000" b="1" dirty="0"/>
              <a:t> </a:t>
            </a:r>
          </a:p>
          <a:p>
            <a:pPr algn="ctr"/>
            <a:r>
              <a:rPr lang="fr-FR" sz="2000" dirty="0"/>
              <a:t> (</a:t>
            </a:r>
            <a:r>
              <a:rPr lang="fr-FR" sz="2000" i="1" dirty="0" err="1"/>
              <a:t>reliability</a:t>
            </a:r>
            <a:r>
              <a:rPr lang="fr-FR" sz="2000" i="1" dirty="0"/>
              <a:t>, </a:t>
            </a:r>
            <a:r>
              <a:rPr lang="fr-FR" sz="2000" i="1" dirty="0" err="1"/>
              <a:t>computing</a:t>
            </a:r>
            <a:r>
              <a:rPr lang="fr-FR" sz="2000" i="1" dirty="0"/>
              <a:t>, </a:t>
            </a:r>
            <a:r>
              <a:rPr lang="fr-FR" sz="2000" i="1" dirty="0" err="1"/>
              <a:t>storage</a:t>
            </a:r>
            <a:r>
              <a:rPr lang="fr-FR" sz="2000" i="1" dirty="0"/>
              <a:t> &amp; memory </a:t>
            </a:r>
            <a:r>
              <a:rPr lang="fr-FR" sz="2000" i="1" dirty="0" err="1"/>
              <a:t>capacity</a:t>
            </a:r>
            <a:r>
              <a:rPr lang="fr-FR" sz="2000" i="1" dirty="0"/>
              <a:t>,  </a:t>
            </a:r>
            <a:r>
              <a:rPr lang="fr-FR" sz="2000" i="1" dirty="0" err="1"/>
              <a:t>cost</a:t>
            </a:r>
            <a:r>
              <a:rPr lang="fr-FR" sz="2000" dirty="0"/>
              <a:t>)</a:t>
            </a:r>
          </a:p>
        </p:txBody>
      </p:sp>
    </p:spTree>
    <p:extLst>
      <p:ext uri="{BB962C8B-B14F-4D97-AF65-F5344CB8AC3E}">
        <p14:creationId xmlns:p14="http://schemas.microsoft.com/office/powerpoint/2010/main" val="18736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err="1" smtClean="0"/>
              <a:t>Approach</a:t>
            </a:r>
            <a:r>
              <a:rPr lang="fr-FR" dirty="0" smtClean="0"/>
              <a:t>: data </a:t>
            </a:r>
            <a:r>
              <a:rPr lang="fr-FR" dirty="0" err="1" smtClean="0"/>
              <a:t>integration</a:t>
            </a:r>
            <a:r>
              <a:rPr lang="fr-FR" dirty="0" smtClean="0"/>
              <a:t> workflow</a:t>
            </a:r>
            <a:endParaRPr lang="fr-FR" dirty="0"/>
          </a:p>
        </p:txBody>
      </p:sp>
      <p:sp>
        <p:nvSpPr>
          <p:cNvPr id="10" name="Forma livre 9"/>
          <p:cNvSpPr/>
          <p:nvPr/>
        </p:nvSpPr>
        <p:spPr>
          <a:xfrm>
            <a:off x="1406850" y="3258943"/>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a:solidFill>
                  <a:schemeClr val="accent1">
                    <a:lumMod val="75000"/>
                  </a:schemeClr>
                </a:solidFill>
                <a:latin typeface="+mj-lt"/>
              </a:rPr>
              <a:t>Search for previous queries</a:t>
            </a:r>
          </a:p>
        </p:txBody>
      </p:sp>
      <p:sp>
        <p:nvSpPr>
          <p:cNvPr id="15" name="Espaço Reservado para Data 14"/>
          <p:cNvSpPr>
            <a:spLocks noGrp="1"/>
          </p:cNvSpPr>
          <p:nvPr>
            <p:ph type="dt" sz="half" idx="10"/>
          </p:nvPr>
        </p:nvSpPr>
        <p:spPr/>
        <p:txBody>
          <a:bodyPr/>
          <a:lstStyle/>
          <a:p>
            <a:fld id="{4C33F87C-A24D-4BA8-8B00-48814F68C8F3}" type="datetime1">
              <a:rPr lang="fr-FR" smtClean="0"/>
              <a:t>24/03/2017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14</a:t>
            </a:fld>
            <a:endParaRPr lang="fr-FR"/>
          </a:p>
        </p:txBody>
      </p:sp>
      <p:sp>
        <p:nvSpPr>
          <p:cNvPr id="3" name="CaixaDeTexto 2"/>
          <p:cNvSpPr txBox="1"/>
          <p:nvPr/>
        </p:nvSpPr>
        <p:spPr>
          <a:xfrm>
            <a:off x="1621454" y="4548430"/>
            <a:ext cx="2288820" cy="1169551"/>
          </a:xfrm>
          <a:prstGeom prst="rect">
            <a:avLst/>
          </a:prstGeom>
          <a:noFill/>
        </p:spPr>
        <p:txBody>
          <a:bodyPr wrap="square" rtlCol="0">
            <a:spAutoFit/>
          </a:bodyPr>
          <a:lstStyle/>
          <a:p>
            <a:r>
              <a:rPr lang="fr-FR" sz="1400" dirty="0" smtClean="0"/>
              <a:t>- With respect to quality requirements</a:t>
            </a:r>
          </a:p>
          <a:p>
            <a:endParaRPr lang="fr-FR" sz="1400" dirty="0" smtClean="0"/>
          </a:p>
          <a:p>
            <a:r>
              <a:rPr lang="fr-FR" sz="1400" dirty="0" smtClean="0"/>
              <a:t>- According to our query taxonomy</a:t>
            </a:r>
            <a:endParaRPr lang="fr-FR" sz="1400" dirty="0"/>
          </a:p>
        </p:txBody>
      </p:sp>
      <p:sp>
        <p:nvSpPr>
          <p:cNvPr id="23" name="Arco 22"/>
          <p:cNvSpPr/>
          <p:nvPr/>
        </p:nvSpPr>
        <p:spPr>
          <a:xfrm rot="5400000" flipV="1">
            <a:off x="1419809" y="4299696"/>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24" name="Fluxograma: Decisão 23"/>
          <p:cNvSpPr/>
          <p:nvPr/>
        </p:nvSpPr>
        <p:spPr>
          <a:xfrm>
            <a:off x="4184116" y="3734442"/>
            <a:ext cx="270588" cy="214604"/>
          </a:xfrm>
          <a:prstGeom prst="flowChartDecis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de seta reta 27"/>
          <p:cNvCxnSpPr>
            <a:endCxn id="24" idx="1"/>
          </p:cNvCxnSpPr>
          <p:nvPr/>
        </p:nvCxnSpPr>
        <p:spPr>
          <a:xfrm>
            <a:off x="3910274" y="3841744"/>
            <a:ext cx="2738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upo 33"/>
          <p:cNvGrpSpPr/>
          <p:nvPr/>
        </p:nvGrpSpPr>
        <p:grpSpPr>
          <a:xfrm>
            <a:off x="4728547" y="2093659"/>
            <a:ext cx="2503424" cy="1165602"/>
            <a:chOff x="3664856" y="2093659"/>
            <a:chExt cx="2503424" cy="1165602"/>
          </a:xfrm>
        </p:grpSpPr>
        <p:sp>
          <p:nvSpPr>
            <p:cNvPr id="20" name="Forma livre 19"/>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smtClean="0">
                  <a:solidFill>
                    <a:schemeClr val="accent1">
                      <a:lumMod val="75000"/>
                    </a:schemeClr>
                  </a:solidFill>
                  <a:latin typeface="+mj-lt"/>
                </a:rPr>
                <a:t>Reusing previous</a:t>
              </a:r>
            </a:p>
            <a:p>
              <a:pPr lvl="0" algn="ctr" defTabSz="1022350">
                <a:lnSpc>
                  <a:spcPct val="90000"/>
                </a:lnSpc>
                <a:spcBef>
                  <a:spcPct val="0"/>
                </a:spcBef>
                <a:spcAft>
                  <a:spcPct val="35000"/>
                </a:spcAft>
              </a:pPr>
              <a:r>
                <a:rPr lang="fr-FR" sz="2400" b="1" dirty="0" smtClean="0">
                  <a:solidFill>
                    <a:schemeClr val="accent1">
                      <a:lumMod val="75000"/>
                    </a:schemeClr>
                  </a:solidFill>
                  <a:latin typeface="+mj-lt"/>
                </a:rPr>
                <a:t>results</a:t>
              </a:r>
              <a:endParaRPr lang="fr-FR" sz="2400" b="1" dirty="0">
                <a:solidFill>
                  <a:schemeClr val="accent1">
                    <a:lumMod val="75000"/>
                  </a:schemeClr>
                </a:solidFill>
                <a:latin typeface="+mj-lt"/>
              </a:endParaRPr>
            </a:p>
          </p:txBody>
        </p:sp>
        <p:sp>
          <p:nvSpPr>
            <p:cNvPr id="31" name="Retângulo 30"/>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1">
                    <a:lumMod val="75000"/>
                  </a:schemeClr>
                </a:solidFill>
                <a:latin typeface="+mj-lt"/>
              </a:endParaRPr>
            </a:p>
          </p:txBody>
        </p:sp>
      </p:grpSp>
      <p:cxnSp>
        <p:nvCxnSpPr>
          <p:cNvPr id="36" name="Conector angulado 35"/>
          <p:cNvCxnSpPr>
            <a:stCxn id="24" idx="0"/>
            <a:endCxn id="31" idx="1"/>
          </p:cNvCxnSpPr>
          <p:nvPr/>
        </p:nvCxnSpPr>
        <p:spPr>
          <a:xfrm rot="5400000" flipH="1" flipV="1">
            <a:off x="3994908" y="3000804"/>
            <a:ext cx="1058141" cy="409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Grupo 36"/>
          <p:cNvGrpSpPr/>
          <p:nvPr/>
        </p:nvGrpSpPr>
        <p:grpSpPr>
          <a:xfrm>
            <a:off x="4728546" y="4424545"/>
            <a:ext cx="2503424" cy="1165602"/>
            <a:chOff x="3664856" y="2093659"/>
            <a:chExt cx="2503424" cy="1165602"/>
          </a:xfrm>
        </p:grpSpPr>
        <p:sp>
          <p:nvSpPr>
            <p:cNvPr id="38" name="Forma livre 37"/>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smtClean="0">
                  <a:solidFill>
                    <a:schemeClr val="accent1">
                      <a:lumMod val="75000"/>
                    </a:schemeClr>
                  </a:solidFill>
                  <a:latin typeface="+mj-lt"/>
                </a:rPr>
                <a:t>Processing the complete rewriting</a:t>
              </a:r>
              <a:endParaRPr lang="fr-FR" sz="2400" b="1" dirty="0">
                <a:solidFill>
                  <a:schemeClr val="accent1">
                    <a:lumMod val="75000"/>
                  </a:schemeClr>
                </a:solidFill>
                <a:latin typeface="+mj-lt"/>
              </a:endParaRPr>
            </a:p>
          </p:txBody>
        </p:sp>
        <p:sp>
          <p:nvSpPr>
            <p:cNvPr id="39" name="Retângulo 38"/>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1">
                    <a:lumMod val="75000"/>
                  </a:schemeClr>
                </a:solidFill>
                <a:latin typeface="+mj-lt"/>
              </a:endParaRPr>
            </a:p>
          </p:txBody>
        </p:sp>
      </p:grpSp>
      <p:cxnSp>
        <p:nvCxnSpPr>
          <p:cNvPr id="41" name="Conector angulado 40"/>
          <p:cNvCxnSpPr>
            <a:stCxn id="24" idx="2"/>
            <a:endCxn id="39" idx="1"/>
          </p:cNvCxnSpPr>
          <p:nvPr/>
        </p:nvCxnSpPr>
        <p:spPr>
          <a:xfrm rot="16200000" flipH="1">
            <a:off x="3994908" y="4273548"/>
            <a:ext cx="1058141" cy="4091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Grupo 41"/>
          <p:cNvGrpSpPr/>
          <p:nvPr/>
        </p:nvGrpSpPr>
        <p:grpSpPr>
          <a:xfrm>
            <a:off x="8050242" y="3256011"/>
            <a:ext cx="2503424" cy="1165602"/>
            <a:chOff x="3664856" y="2093659"/>
            <a:chExt cx="2503424" cy="1165602"/>
          </a:xfrm>
        </p:grpSpPr>
        <p:sp>
          <p:nvSpPr>
            <p:cNvPr id="43" name="Forma livre 42"/>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smtClean="0">
                  <a:solidFill>
                    <a:schemeClr val="accent1">
                      <a:lumMod val="75000"/>
                    </a:schemeClr>
                  </a:solidFill>
                  <a:latin typeface="+mj-lt"/>
                </a:rPr>
                <a:t>Storing results</a:t>
              </a:r>
              <a:endParaRPr lang="fr-FR" sz="2400" b="1" dirty="0">
                <a:solidFill>
                  <a:schemeClr val="accent1">
                    <a:lumMod val="75000"/>
                  </a:schemeClr>
                </a:solidFill>
                <a:latin typeface="+mj-lt"/>
              </a:endParaRPr>
            </a:p>
          </p:txBody>
        </p:sp>
        <p:sp>
          <p:nvSpPr>
            <p:cNvPr id="44" name="Retângulo 43"/>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1">
                    <a:lumMod val="75000"/>
                  </a:schemeClr>
                </a:solidFill>
                <a:latin typeface="+mj-lt"/>
              </a:endParaRPr>
            </a:p>
          </p:txBody>
        </p:sp>
      </p:grpSp>
      <p:cxnSp>
        <p:nvCxnSpPr>
          <p:cNvPr id="46" name="Conector angulado 45"/>
          <p:cNvCxnSpPr>
            <a:stCxn id="31" idx="3"/>
            <a:endCxn id="44" idx="1"/>
          </p:cNvCxnSpPr>
          <p:nvPr/>
        </p:nvCxnSpPr>
        <p:spPr>
          <a:xfrm>
            <a:off x="7231971" y="2676301"/>
            <a:ext cx="818271" cy="11623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angulado 47"/>
          <p:cNvCxnSpPr>
            <a:stCxn id="39" idx="3"/>
            <a:endCxn id="44" idx="1"/>
          </p:cNvCxnSpPr>
          <p:nvPr/>
        </p:nvCxnSpPr>
        <p:spPr>
          <a:xfrm flipV="1">
            <a:off x="7231970" y="3838653"/>
            <a:ext cx="818272" cy="11685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aixaDeTexto 48"/>
          <p:cNvSpPr txBox="1"/>
          <p:nvPr/>
        </p:nvSpPr>
        <p:spPr>
          <a:xfrm>
            <a:off x="4943149" y="5717981"/>
            <a:ext cx="2372051" cy="523220"/>
          </a:xfrm>
          <a:prstGeom prst="rect">
            <a:avLst/>
          </a:prstGeom>
          <a:noFill/>
        </p:spPr>
        <p:txBody>
          <a:bodyPr wrap="square" rtlCol="0">
            <a:spAutoFit/>
          </a:bodyPr>
          <a:lstStyle/>
          <a:p>
            <a:r>
              <a:rPr lang="fr-FR" sz="1400" dirty="0" smtClean="0"/>
              <a:t>Service-based query rewriting according to SLA</a:t>
            </a:r>
          </a:p>
        </p:txBody>
      </p:sp>
      <p:sp>
        <p:nvSpPr>
          <p:cNvPr id="50" name="Arco 49"/>
          <p:cNvSpPr/>
          <p:nvPr/>
        </p:nvSpPr>
        <p:spPr>
          <a:xfrm rot="5400000" flipV="1">
            <a:off x="4741505" y="5469247"/>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51" name="CaixaDeTexto 50"/>
          <p:cNvSpPr txBox="1"/>
          <p:nvPr/>
        </p:nvSpPr>
        <p:spPr>
          <a:xfrm>
            <a:off x="4943149" y="3363634"/>
            <a:ext cx="2372051" cy="738664"/>
          </a:xfrm>
          <a:prstGeom prst="rect">
            <a:avLst/>
          </a:prstGeom>
          <a:noFill/>
        </p:spPr>
        <p:txBody>
          <a:bodyPr wrap="square" rtlCol="0">
            <a:spAutoFit/>
          </a:bodyPr>
          <a:lstStyle/>
          <a:p>
            <a:r>
              <a:rPr lang="fr-FR" sz="1400" dirty="0" smtClean="0"/>
              <a:t>With respect to our query taxonomy and reusability approach</a:t>
            </a:r>
          </a:p>
        </p:txBody>
      </p:sp>
      <p:sp>
        <p:nvSpPr>
          <p:cNvPr id="52" name="Arco 51"/>
          <p:cNvSpPr/>
          <p:nvPr/>
        </p:nvSpPr>
        <p:spPr>
          <a:xfrm rot="5400000" flipV="1">
            <a:off x="4741505" y="3114900"/>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53" name="CaixaDeTexto 52"/>
          <p:cNvSpPr txBox="1"/>
          <p:nvPr/>
        </p:nvSpPr>
        <p:spPr>
          <a:xfrm>
            <a:off x="8264844" y="4498814"/>
            <a:ext cx="2372051" cy="523220"/>
          </a:xfrm>
          <a:prstGeom prst="rect">
            <a:avLst/>
          </a:prstGeom>
          <a:noFill/>
        </p:spPr>
        <p:txBody>
          <a:bodyPr wrap="square" rtlCol="0">
            <a:spAutoFit/>
          </a:bodyPr>
          <a:lstStyle/>
          <a:p>
            <a:r>
              <a:rPr lang="fr-FR" sz="1400" dirty="0" smtClean="0"/>
              <a:t>Storing results in our query history</a:t>
            </a:r>
          </a:p>
        </p:txBody>
      </p:sp>
      <p:sp>
        <p:nvSpPr>
          <p:cNvPr id="54" name="Arco 53"/>
          <p:cNvSpPr/>
          <p:nvPr/>
        </p:nvSpPr>
        <p:spPr>
          <a:xfrm rot="5400000" flipV="1">
            <a:off x="8063200" y="4250080"/>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Tree>
    <p:extLst>
      <p:ext uri="{BB962C8B-B14F-4D97-AF65-F5344CB8AC3E}">
        <p14:creationId xmlns:p14="http://schemas.microsoft.com/office/powerpoint/2010/main" val="360445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23" grpId="0" animBg="1"/>
      <p:bldP spid="24" grpId="0" animBg="1"/>
      <p:bldP spid="49" grpId="0"/>
      <p:bldP spid="50" grpId="0" animBg="1"/>
      <p:bldP spid="51" grpId="0"/>
      <p:bldP spid="52" grpId="0" animBg="1"/>
      <p:bldP spid="53" grpId="0"/>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a:t>
            </a:r>
            <a:endParaRPr lang="fr-FR" dirty="0"/>
          </a:p>
        </p:txBody>
      </p:sp>
      <p:sp>
        <p:nvSpPr>
          <p:cNvPr id="15" name="Espaço Reservado para Data 14"/>
          <p:cNvSpPr>
            <a:spLocks noGrp="1"/>
          </p:cNvSpPr>
          <p:nvPr>
            <p:ph type="dt" sz="half" idx="10"/>
          </p:nvPr>
        </p:nvSpPr>
        <p:spPr/>
        <p:txBody>
          <a:bodyPr/>
          <a:lstStyle/>
          <a:p>
            <a:fld id="{4C33F87C-A24D-4BA8-8B00-48814F68C8F3}" type="datetime1">
              <a:rPr lang="fr-FR" smtClean="0"/>
              <a:t>24/03/2017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15</a:t>
            </a:fld>
            <a:endParaRPr lang="fr-FR"/>
          </a:p>
        </p:txBody>
      </p:sp>
      <p:sp>
        <p:nvSpPr>
          <p:cNvPr id="53" name="CaixaDeTexto 52"/>
          <p:cNvSpPr txBox="1"/>
          <p:nvPr/>
        </p:nvSpPr>
        <p:spPr>
          <a:xfrm>
            <a:off x="5045822" y="2475836"/>
            <a:ext cx="7146178" cy="307777"/>
          </a:xfrm>
          <a:prstGeom prst="rect">
            <a:avLst/>
          </a:prstGeom>
          <a:noFill/>
        </p:spPr>
        <p:txBody>
          <a:bodyPr wrap="square" rtlCol="0">
            <a:spAutoFit/>
          </a:bodyPr>
          <a:lstStyle/>
          <a:p>
            <a:r>
              <a:rPr lang="fr-FR" sz="1400" dirty="0" smtClean="0"/>
              <a:t>Building the corpus of State of the Art using the systematic mapping </a:t>
            </a:r>
            <a:r>
              <a:rPr lang="fr-FR" sz="1400" dirty="0" smtClean="0"/>
              <a:t>methodology</a:t>
            </a:r>
            <a:r>
              <a:rPr lang="fr-FR" sz="1400" baseline="30000" dirty="0" smtClean="0"/>
              <a:t>1</a:t>
            </a:r>
            <a:endParaRPr lang="fr-FR" sz="1400" baseline="30000" dirty="0" smtClean="0"/>
          </a:p>
        </p:txBody>
      </p:sp>
      <p:sp>
        <p:nvSpPr>
          <p:cNvPr id="30" name="Forma livre 29"/>
          <p:cNvSpPr/>
          <p:nvPr/>
        </p:nvSpPr>
        <p:spPr>
          <a:xfrm>
            <a:off x="1066882" y="2393689"/>
            <a:ext cx="2707096" cy="57328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smtClean="0">
                <a:solidFill>
                  <a:schemeClr val="accent1">
                    <a:lumMod val="75000"/>
                  </a:schemeClr>
                </a:solidFill>
                <a:latin typeface="+mj-lt"/>
              </a:rPr>
              <a:t>Data Integration Metamodel</a:t>
            </a:r>
            <a:endParaRPr lang="fr-FR" sz="2000" b="1" dirty="0">
              <a:solidFill>
                <a:schemeClr val="accent1">
                  <a:lumMod val="75000"/>
                </a:schemeClr>
              </a:solidFill>
              <a:latin typeface="+mj-lt"/>
            </a:endParaRPr>
          </a:p>
        </p:txBody>
      </p:sp>
      <p:sp>
        <p:nvSpPr>
          <p:cNvPr id="32" name="Forma livre 31"/>
          <p:cNvSpPr/>
          <p:nvPr/>
        </p:nvSpPr>
        <p:spPr>
          <a:xfrm>
            <a:off x="1066882" y="3295271"/>
            <a:ext cx="2707096" cy="576389"/>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err="1" smtClean="0">
                <a:solidFill>
                  <a:schemeClr val="accent1">
                    <a:lumMod val="75000"/>
                  </a:schemeClr>
                </a:solidFill>
                <a:latin typeface="+mj-lt"/>
              </a:rPr>
              <a:t>Rhone</a:t>
            </a:r>
            <a:r>
              <a:rPr lang="fr-FR" sz="2000" b="1" dirty="0" smtClean="0">
                <a:solidFill>
                  <a:schemeClr val="accent1">
                    <a:lumMod val="75000"/>
                  </a:schemeClr>
                </a:solidFill>
                <a:latin typeface="+mj-lt"/>
              </a:rPr>
              <a:t> </a:t>
            </a:r>
            <a:r>
              <a:rPr lang="fr-FR" sz="2000" b="1" dirty="0" err="1" smtClean="0">
                <a:solidFill>
                  <a:schemeClr val="accent1">
                    <a:lumMod val="75000"/>
                  </a:schemeClr>
                </a:solidFill>
                <a:latin typeface="+mj-lt"/>
              </a:rPr>
              <a:t>Query</a:t>
            </a:r>
            <a:r>
              <a:rPr lang="fr-FR" sz="2000" b="1" dirty="0" smtClean="0">
                <a:solidFill>
                  <a:schemeClr val="accent1">
                    <a:lumMod val="75000"/>
                  </a:schemeClr>
                </a:solidFill>
                <a:latin typeface="+mj-lt"/>
              </a:rPr>
              <a:t> </a:t>
            </a:r>
          </a:p>
          <a:p>
            <a:pPr lvl="0" algn="ctr" defTabSz="1022350">
              <a:lnSpc>
                <a:spcPct val="90000"/>
              </a:lnSpc>
              <a:spcBef>
                <a:spcPct val="0"/>
              </a:spcBef>
              <a:spcAft>
                <a:spcPct val="35000"/>
              </a:spcAft>
            </a:pPr>
            <a:r>
              <a:rPr lang="fr-FR" sz="2000" b="1" dirty="0" smtClean="0">
                <a:solidFill>
                  <a:schemeClr val="accent1">
                    <a:lumMod val="75000"/>
                  </a:schemeClr>
                </a:solidFill>
                <a:latin typeface="+mj-lt"/>
              </a:rPr>
              <a:t>Rewriting </a:t>
            </a:r>
            <a:r>
              <a:rPr lang="fr-FR" sz="2000" b="1" dirty="0" err="1" smtClean="0">
                <a:solidFill>
                  <a:schemeClr val="accent1">
                    <a:lumMod val="75000"/>
                  </a:schemeClr>
                </a:solidFill>
                <a:latin typeface="+mj-lt"/>
              </a:rPr>
              <a:t>Algorithm</a:t>
            </a:r>
            <a:endParaRPr lang="fr-FR" sz="2000" b="1" dirty="0">
              <a:solidFill>
                <a:schemeClr val="accent1">
                  <a:lumMod val="75000"/>
                </a:schemeClr>
              </a:solidFill>
              <a:latin typeface="+mj-lt"/>
            </a:endParaRPr>
          </a:p>
        </p:txBody>
      </p:sp>
      <p:sp>
        <p:nvSpPr>
          <p:cNvPr id="33" name="Forma livre 32"/>
          <p:cNvSpPr/>
          <p:nvPr/>
        </p:nvSpPr>
        <p:spPr>
          <a:xfrm>
            <a:off x="1066882" y="4205195"/>
            <a:ext cx="2707096" cy="574306"/>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smtClean="0">
                <a:solidFill>
                  <a:schemeClr val="accent1">
                    <a:lumMod val="75000"/>
                  </a:schemeClr>
                </a:solidFill>
                <a:latin typeface="+mj-lt"/>
              </a:rPr>
              <a:t>Query Taxonomy</a:t>
            </a:r>
          </a:p>
        </p:txBody>
      </p:sp>
      <p:sp>
        <p:nvSpPr>
          <p:cNvPr id="35" name="Forma livre 34"/>
          <p:cNvSpPr/>
          <p:nvPr/>
        </p:nvSpPr>
        <p:spPr>
          <a:xfrm>
            <a:off x="1066882" y="5129668"/>
            <a:ext cx="2707096" cy="574306"/>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err="1" smtClean="0">
                <a:solidFill>
                  <a:schemeClr val="accent1">
                    <a:lumMod val="75000"/>
                  </a:schemeClr>
                </a:solidFill>
                <a:latin typeface="+mj-lt"/>
              </a:rPr>
              <a:t>Query</a:t>
            </a:r>
            <a:r>
              <a:rPr lang="fr-FR" sz="2000" b="1" dirty="0" smtClean="0">
                <a:solidFill>
                  <a:schemeClr val="accent1">
                    <a:lumMod val="75000"/>
                  </a:schemeClr>
                </a:solidFill>
                <a:latin typeface="+mj-lt"/>
              </a:rPr>
              <a:t> Rewriting </a:t>
            </a:r>
            <a:r>
              <a:rPr lang="fr-FR" sz="2000" b="1" dirty="0" err="1" smtClean="0">
                <a:solidFill>
                  <a:schemeClr val="accent1">
                    <a:lumMod val="75000"/>
                  </a:schemeClr>
                </a:solidFill>
                <a:latin typeface="+mj-lt"/>
              </a:rPr>
              <a:t>Reuse</a:t>
            </a:r>
            <a:r>
              <a:rPr lang="fr-FR" sz="2000" b="1" dirty="0" smtClean="0">
                <a:solidFill>
                  <a:schemeClr val="accent1">
                    <a:lumMod val="75000"/>
                  </a:schemeClr>
                </a:solidFill>
                <a:latin typeface="+mj-lt"/>
              </a:rPr>
              <a:t> </a:t>
            </a:r>
            <a:r>
              <a:rPr lang="fr-FR" sz="2000" b="1" dirty="0" err="1" smtClean="0">
                <a:solidFill>
                  <a:schemeClr val="accent1">
                    <a:lumMod val="75000"/>
                  </a:schemeClr>
                </a:solidFill>
                <a:latin typeface="+mj-lt"/>
              </a:rPr>
              <a:t>Strategies</a:t>
            </a:r>
            <a:endParaRPr lang="fr-FR" sz="2000" b="1" dirty="0">
              <a:solidFill>
                <a:schemeClr val="accent1">
                  <a:lumMod val="75000"/>
                </a:schemeClr>
              </a:solidFill>
              <a:latin typeface="+mj-lt"/>
            </a:endParaRPr>
          </a:p>
        </p:txBody>
      </p:sp>
      <p:cxnSp>
        <p:nvCxnSpPr>
          <p:cNvPr id="5" name="Conector de seta reta 4"/>
          <p:cNvCxnSpPr/>
          <p:nvPr/>
        </p:nvCxnSpPr>
        <p:spPr>
          <a:xfrm>
            <a:off x="4019187" y="2647854"/>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40" name="CaixaDeTexto 4"/>
          <p:cNvSpPr txBox="1"/>
          <p:nvPr/>
        </p:nvSpPr>
        <p:spPr>
          <a:xfrm>
            <a:off x="1069848" y="6023177"/>
            <a:ext cx="10217912" cy="577081"/>
          </a:xfrm>
          <a:prstGeom prst="rect">
            <a:avLst/>
          </a:prstGeom>
          <a:noFill/>
        </p:spPr>
        <p:txBody>
          <a:bodyPr wrap="square" rtlCol="0">
            <a:spAutoFit/>
          </a:bodyPr>
          <a:lstStyle/>
          <a:p>
            <a:r>
              <a:rPr lang="en-US" sz="1050" baseline="30000" dirty="0" smtClean="0"/>
              <a:t>1 </a:t>
            </a:r>
            <a:r>
              <a:rPr lang="en-US" sz="1050" dirty="0" smtClean="0"/>
              <a:t>D</a:t>
            </a:r>
            <a:r>
              <a:rPr lang="en-US" sz="1050" dirty="0"/>
              <a:t>. A. S. Carvalho, P. A. Souza Neto, G. Vargas-Solar, N. Bennani, C. Ghedira, </a:t>
            </a:r>
            <a:r>
              <a:rPr lang="en-US" sz="1050" b="1" dirty="0"/>
              <a:t>Can Data Integration Quality be Enhanced on Multi-cloud using SLA?</a:t>
            </a:r>
            <a:r>
              <a:rPr lang="en-US" sz="1050" dirty="0"/>
              <a:t>, In 26th Int. Conf. on Database and Expert Systems Applications, Spain, 2015.</a:t>
            </a:r>
          </a:p>
          <a:p>
            <a:endParaRPr lang="fr-FR" sz="1050" dirty="0"/>
          </a:p>
        </p:txBody>
      </p:sp>
      <p:sp>
        <p:nvSpPr>
          <p:cNvPr id="45" name="CaixaDeTexto 44"/>
          <p:cNvSpPr txBox="1"/>
          <p:nvPr/>
        </p:nvSpPr>
        <p:spPr>
          <a:xfrm>
            <a:off x="5045822" y="2791158"/>
            <a:ext cx="6080760" cy="307777"/>
          </a:xfrm>
          <a:prstGeom prst="rect">
            <a:avLst/>
          </a:prstGeom>
          <a:noFill/>
        </p:spPr>
        <p:txBody>
          <a:bodyPr wrap="square" rtlCol="0">
            <a:spAutoFit/>
          </a:bodyPr>
          <a:lstStyle/>
          <a:p>
            <a:r>
              <a:rPr lang="fr-FR" sz="1400" dirty="0" smtClean="0"/>
              <a:t>Describing the challenges and </a:t>
            </a:r>
            <a:r>
              <a:rPr lang="fr-FR" sz="1400" dirty="0" err="1" smtClean="0"/>
              <a:t>problems</a:t>
            </a:r>
            <a:r>
              <a:rPr lang="fr-FR" sz="1400" dirty="0" smtClean="0"/>
              <a:t> of SLA </a:t>
            </a:r>
            <a:r>
              <a:rPr lang="fr-FR" sz="1400" dirty="0" err="1" smtClean="0"/>
              <a:t>guided</a:t>
            </a:r>
            <a:r>
              <a:rPr lang="fr-FR" sz="1400" dirty="0" smtClean="0"/>
              <a:t> data </a:t>
            </a:r>
            <a:r>
              <a:rPr lang="fr-FR" sz="1400" dirty="0" err="1" smtClean="0"/>
              <a:t>integration</a:t>
            </a:r>
            <a:endParaRPr lang="fr-FR" sz="1400" baseline="30000" dirty="0" smtClean="0"/>
          </a:p>
        </p:txBody>
      </p:sp>
      <p:sp>
        <p:nvSpPr>
          <p:cNvPr id="56" name="CaixaDeTexto 55"/>
          <p:cNvSpPr txBox="1"/>
          <p:nvPr/>
        </p:nvSpPr>
        <p:spPr>
          <a:xfrm>
            <a:off x="5045822" y="3341437"/>
            <a:ext cx="6080760" cy="523220"/>
          </a:xfrm>
          <a:prstGeom prst="rect">
            <a:avLst/>
          </a:prstGeom>
          <a:noFill/>
        </p:spPr>
        <p:txBody>
          <a:bodyPr wrap="square" rtlCol="0">
            <a:spAutoFit/>
          </a:bodyPr>
          <a:lstStyle/>
          <a:p>
            <a:r>
              <a:rPr lang="fr-FR" sz="1400" dirty="0" smtClean="0"/>
              <a:t>Rewriting approach taking into consideration user requirements and Service Level Agreements</a:t>
            </a:r>
            <a:endParaRPr lang="fr-FR" sz="1400" baseline="30000" dirty="0" smtClean="0"/>
          </a:p>
        </p:txBody>
      </p:sp>
      <p:cxnSp>
        <p:nvCxnSpPr>
          <p:cNvPr id="57" name="Conector de seta reta 56"/>
          <p:cNvCxnSpPr/>
          <p:nvPr/>
        </p:nvCxnSpPr>
        <p:spPr>
          <a:xfrm>
            <a:off x="4019187" y="3603047"/>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58" name="CaixaDeTexto 57"/>
          <p:cNvSpPr txBox="1"/>
          <p:nvPr/>
        </p:nvSpPr>
        <p:spPr>
          <a:xfrm>
            <a:off x="5045822" y="4217061"/>
            <a:ext cx="6080760" cy="523220"/>
          </a:xfrm>
          <a:prstGeom prst="rect">
            <a:avLst/>
          </a:prstGeom>
          <a:noFill/>
        </p:spPr>
        <p:txBody>
          <a:bodyPr wrap="square" rtlCol="0">
            <a:spAutoFit/>
          </a:bodyPr>
          <a:lstStyle/>
          <a:p>
            <a:r>
              <a:rPr lang="fr-FR" sz="1400" dirty="0" smtClean="0"/>
              <a:t>Indentification and formalization of queries to be treated by our approach</a:t>
            </a:r>
            <a:endParaRPr lang="fr-FR" sz="1400" baseline="30000" dirty="0" smtClean="0"/>
          </a:p>
        </p:txBody>
      </p:sp>
      <p:cxnSp>
        <p:nvCxnSpPr>
          <p:cNvPr id="59" name="Conector de seta reta 58"/>
          <p:cNvCxnSpPr/>
          <p:nvPr/>
        </p:nvCxnSpPr>
        <p:spPr>
          <a:xfrm>
            <a:off x="4019187" y="4478671"/>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0" name="CaixaDeTexto 59"/>
          <p:cNvSpPr txBox="1"/>
          <p:nvPr/>
        </p:nvSpPr>
        <p:spPr>
          <a:xfrm>
            <a:off x="5045822" y="5135276"/>
            <a:ext cx="6080760" cy="523220"/>
          </a:xfrm>
          <a:prstGeom prst="rect">
            <a:avLst/>
          </a:prstGeom>
          <a:noFill/>
        </p:spPr>
        <p:txBody>
          <a:bodyPr wrap="square" rtlCol="0">
            <a:spAutoFit/>
          </a:bodyPr>
          <a:lstStyle/>
          <a:p>
            <a:r>
              <a:rPr lang="fr-FR" sz="1400" dirty="0" smtClean="0"/>
              <a:t>Formalization of a reusability approach for reducing the query rewriting overhead</a:t>
            </a:r>
            <a:endParaRPr lang="fr-FR" sz="1400" baseline="30000" dirty="0" smtClean="0"/>
          </a:p>
        </p:txBody>
      </p:sp>
      <p:cxnSp>
        <p:nvCxnSpPr>
          <p:cNvPr id="61" name="Conector de seta reta 60"/>
          <p:cNvCxnSpPr/>
          <p:nvPr/>
        </p:nvCxnSpPr>
        <p:spPr>
          <a:xfrm flipV="1">
            <a:off x="4019187" y="5396886"/>
            <a:ext cx="910254" cy="6385"/>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11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500"/>
                                        <p:tgtEl>
                                          <p:spTgt spid="5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fade">
                                      <p:cBhvr>
                                        <p:cTn id="57" dur="500"/>
                                        <p:tgtEl>
                                          <p:spTgt spid="6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30" grpId="0" animBg="1"/>
      <p:bldP spid="32" grpId="0" animBg="1"/>
      <p:bldP spid="33" grpId="0" animBg="1"/>
      <p:bldP spid="35" grpId="0" animBg="1"/>
      <p:bldP spid="40" grpId="0"/>
      <p:bldP spid="45" grpId="0"/>
      <p:bldP spid="56" grpId="0"/>
      <p:bldP spid="58"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a:t>
            </a:r>
            <a:r>
              <a:rPr lang="en-GB" b="1" dirty="0" smtClean="0"/>
              <a:t>Rhone: Rewriting 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16</a:t>
            </a:fld>
            <a:endParaRPr lang="en-GB" dirty="0"/>
          </a:p>
        </p:txBody>
      </p:sp>
      <p:sp>
        <p:nvSpPr>
          <p:cNvPr id="8" name="Seta para a direita 7"/>
          <p:cNvSpPr/>
          <p:nvPr/>
        </p:nvSpPr>
        <p:spPr>
          <a:xfrm>
            <a:off x="3010880" y="2109805"/>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Selecting candidate concrete services</a:t>
            </a:r>
          </a:p>
        </p:txBody>
      </p:sp>
      <p:sp>
        <p:nvSpPr>
          <p:cNvPr id="16" name="Forma livre 15"/>
          <p:cNvSpPr/>
          <p:nvPr/>
        </p:nvSpPr>
        <p:spPr>
          <a:xfrm>
            <a:off x="4304883"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Creating candidate service descriptions (CSD)</a:t>
            </a:r>
          </a:p>
        </p:txBody>
      </p:sp>
      <p:sp>
        <p:nvSpPr>
          <p:cNvPr id="17" name="Forma livre 16"/>
          <p:cNvSpPr/>
          <p:nvPr/>
        </p:nvSpPr>
        <p:spPr>
          <a:xfrm>
            <a:off x="6139686"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Combinig CSDs</a:t>
            </a:r>
          </a:p>
        </p:txBody>
      </p:sp>
      <p:sp>
        <p:nvSpPr>
          <p:cNvPr id="18" name="Forma livre 17"/>
          <p:cNvSpPr/>
          <p:nvPr/>
        </p:nvSpPr>
        <p:spPr>
          <a:xfrm>
            <a:off x="7974490"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Producing rewritings</a:t>
            </a:r>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4354286"/>
            <a:ext cx="10058400" cy="2105076"/>
          </a:xfrm>
          <a:prstGeom prst="rect">
            <a:avLst/>
          </a:prstGeom>
        </p:spPr>
        <p:txBody>
          <a:bodyPr>
            <a:normAutofit fontScale="925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2400" dirty="0">
                <a:solidFill>
                  <a:schemeClr val="tx1"/>
                </a:solidFill>
              </a:rPr>
              <a:t> </a:t>
            </a:r>
            <a:r>
              <a:rPr lang="en-US" sz="2667" b="1" dirty="0">
                <a:solidFill>
                  <a:schemeClr val="tx1"/>
                </a:solidFill>
              </a:rPr>
              <a:t>A rewriting algorithm </a:t>
            </a:r>
            <a:r>
              <a:rPr lang="en-US" sz="2400" b="1" dirty="0">
                <a:solidFill>
                  <a:schemeClr val="tx1"/>
                </a:solidFill>
              </a:rPr>
              <a:t>customizing </a:t>
            </a:r>
          </a:p>
          <a:p>
            <a:pPr lvl="1" algn="just">
              <a:buFont typeface="Wingdings" charset="2"/>
              <a:buChar char="§"/>
            </a:pPr>
            <a:r>
              <a:rPr lang="en-US" sz="2133" dirty="0">
                <a:solidFill>
                  <a:schemeClr val="tx1"/>
                </a:solidFill>
              </a:rPr>
              <a:t>data providers (services) </a:t>
            </a:r>
            <a:r>
              <a:rPr lang="en-US" sz="2133" b="1" dirty="0">
                <a:solidFill>
                  <a:schemeClr val="tx1"/>
                </a:solidFill>
              </a:rPr>
              <a:t>look up </a:t>
            </a:r>
          </a:p>
          <a:p>
            <a:pPr lvl="1" algn="just">
              <a:buFont typeface="Wingdings" charset="2"/>
              <a:buChar char="§"/>
            </a:pPr>
            <a:r>
              <a:rPr lang="en-US" sz="2133" dirty="0">
                <a:solidFill>
                  <a:schemeClr val="tx1"/>
                </a:solidFill>
              </a:rPr>
              <a:t>data integration considering different data consumers requirements and expectations </a:t>
            </a:r>
          </a:p>
          <a:p>
            <a:pPr lvl="1" algn="just">
              <a:buFont typeface="Wingdings" charset="2"/>
              <a:buChar char="§"/>
            </a:pPr>
            <a:r>
              <a:rPr lang="en-US" sz="2133" dirty="0">
                <a:solidFill>
                  <a:schemeClr val="tx1"/>
                </a:solidFill>
              </a:rPr>
              <a:t>requirements &amp; expectations depend on the context in which they consume data (e.g., mobile devices with few physical capacities, critical decision making)</a:t>
            </a:r>
          </a:p>
        </p:txBody>
      </p:sp>
      <p:sp>
        <p:nvSpPr>
          <p:cNvPr id="11" name="CaixaDeTexto 7"/>
          <p:cNvSpPr txBox="1"/>
          <p:nvPr/>
        </p:nvSpPr>
        <p:spPr>
          <a:xfrm>
            <a:off x="1097280" y="6441630"/>
            <a:ext cx="10217912" cy="369332"/>
          </a:xfrm>
          <a:prstGeom prst="rect">
            <a:avLst/>
          </a:prstGeom>
          <a:noFill/>
        </p:spPr>
        <p:txBody>
          <a:bodyPr wrap="square" rtlCol="0">
            <a:spAutoFit/>
          </a:bodyPr>
          <a:lstStyle/>
          <a:p>
            <a:pPr algn="just"/>
            <a:r>
              <a:rPr lang="en-US" sz="900" baseline="30000" dirty="0" smtClean="0"/>
              <a:t>1</a:t>
            </a:r>
            <a:r>
              <a:rPr lang="en-US" sz="900" dirty="0" smtClean="0"/>
              <a:t> D</a:t>
            </a:r>
            <a:r>
              <a:rPr lang="en-US" sz="900" dirty="0"/>
              <a:t>. A. S. Carvalho, P. A. S. Neto, C. Ghedira, G. Vargas-Solar, N. Bennani. </a:t>
            </a:r>
            <a:r>
              <a:rPr lang="en-US" sz="900" b="1" dirty="0"/>
              <a:t>Rhone: a quality-based query rewriting algorithm for data </a:t>
            </a:r>
            <a:r>
              <a:rPr lang="en-US" sz="900" b="1" dirty="0" smtClean="0"/>
              <a:t>integration</a:t>
            </a:r>
            <a:r>
              <a:rPr lang="en-US" sz="900" dirty="0" smtClean="0"/>
              <a:t>. East-European </a:t>
            </a:r>
            <a:r>
              <a:rPr lang="en-US" sz="900" dirty="0"/>
              <a:t>Conference on Advances in Databases and Information Systems, Aug 2016, Prague, France. ADBIS East-European Conference on Advances in Databases and Information Systems, 2016</a:t>
            </a:r>
            <a:r>
              <a:rPr lang="en-US" sz="900" dirty="0" smtClean="0"/>
              <a:t>.</a:t>
            </a:r>
            <a:endParaRPr lang="en-US" sz="900" dirty="0"/>
          </a:p>
        </p:txBody>
      </p:sp>
    </p:spTree>
    <p:extLst>
      <p:ext uri="{BB962C8B-B14F-4D97-AF65-F5344CB8AC3E}">
        <p14:creationId xmlns:p14="http://schemas.microsoft.com/office/powerpoint/2010/main" val="13500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Espace réservé du contenu 4"/>
          <p:cNvSpPr txBox="1">
            <a:spLocks/>
          </p:cNvSpPr>
          <p:nvPr/>
        </p:nvSpPr>
        <p:spPr>
          <a:xfrm>
            <a:off x="5828732" y="5037810"/>
            <a:ext cx="6139045" cy="52785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S7</a:t>
            </a:r>
            <a:r>
              <a:rPr lang="en-US" sz="1600" dirty="0">
                <a:solidFill>
                  <a:schemeClr val="accent3">
                    <a:lumMod val="75000"/>
                  </a:schemeClr>
                </a:solidFill>
                <a:latin typeface="Consolas" charset="0"/>
                <a:ea typeface="Consolas" charset="0"/>
                <a:cs typeface="Consolas" charset="0"/>
              </a:rPr>
              <a:t> (a?; b!) := A4 (a?; b!) [availability &gt; 99%,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50" name="Espace réservé du contenu 4"/>
          <p:cNvSpPr txBox="1">
            <a:spLocks/>
          </p:cNvSpPr>
          <p:nvPr/>
        </p:nvSpPr>
        <p:spPr>
          <a:xfrm>
            <a:off x="5840362" y="4458958"/>
            <a:ext cx="6139044" cy="74434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S6</a:t>
            </a:r>
            <a:r>
              <a:rPr lang="en-US" sz="1600" dirty="0">
                <a:solidFill>
                  <a:schemeClr val="accent3">
                    <a:lumMod val="75000"/>
                  </a:schemeClr>
                </a:solidFill>
                <a:latin typeface="Consolas" charset="0"/>
                <a:ea typeface="Consolas" charset="0"/>
                <a:cs typeface="Consolas" charset="0"/>
              </a:rPr>
              <a:t> (a?; b!, c!) := A1 (a?; p!), A2 (p?; b!), A3 (p?; c!) [availability &gt; 99%,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2" name="Titre 1"/>
          <p:cNvSpPr>
            <a:spLocks noGrp="1"/>
          </p:cNvSpPr>
          <p:nvPr>
            <p:ph type="title"/>
          </p:nvPr>
        </p:nvSpPr>
        <p:spPr/>
        <p:txBody>
          <a:bodyPr>
            <a:normAutofit/>
          </a:bodyPr>
          <a:lstStyle/>
          <a:p>
            <a:r>
              <a:rPr lang="en-GB" b="1" dirty="0" smtClean="0"/>
              <a:t>Concrete service matching</a:t>
            </a:r>
            <a:endParaRPr lang="en-GB" dirty="0"/>
          </a:p>
        </p:txBody>
      </p:sp>
      <p:sp>
        <p:nvSpPr>
          <p:cNvPr id="111" name="Espace réservé du contenu 110"/>
          <p:cNvSpPr>
            <a:spLocks noGrp="1"/>
          </p:cNvSpPr>
          <p:nvPr>
            <p:ph sz="half" idx="1"/>
          </p:nvPr>
        </p:nvSpPr>
        <p:spPr/>
        <p:txBody>
          <a:bodyPr/>
          <a:lstStyle/>
          <a:p>
            <a:pPr>
              <a:buFont typeface="Wingdings" charset="2"/>
              <a:buChar char="§"/>
            </a:pPr>
            <a:r>
              <a:rPr lang="en-GB" dirty="0" smtClean="0"/>
              <a:t> </a:t>
            </a:r>
            <a:r>
              <a:rPr lang="en-GB" dirty="0"/>
              <a:t>A </a:t>
            </a:r>
            <a:r>
              <a:rPr lang="en-GB" b="1" dirty="0"/>
              <a:t>query with preferences</a:t>
            </a:r>
          </a:p>
          <a:p>
            <a:pPr>
              <a:buFont typeface="Wingdings" charset="2"/>
              <a:buChar char="§"/>
            </a:pPr>
            <a:r>
              <a:rPr lang="en-GB" dirty="0" smtClean="0"/>
              <a:t> A set of </a:t>
            </a:r>
            <a:r>
              <a:rPr lang="en-GB" b="1" dirty="0" smtClean="0"/>
              <a:t>concrete services </a:t>
            </a:r>
            <a:r>
              <a:rPr lang="en-GB" dirty="0" smtClean="0"/>
              <a:t>&amp;</a:t>
            </a:r>
          </a:p>
          <a:p>
            <a:pPr>
              <a:buFont typeface="Wingdings" charset="2"/>
              <a:buChar char="§"/>
            </a:pPr>
            <a:r>
              <a:rPr lang="en-GB" dirty="0" smtClean="0"/>
              <a:t> Choose those services that </a:t>
            </a:r>
            <a:r>
              <a:rPr lang="en-GB" b="1" dirty="0" smtClean="0"/>
              <a:t>match data required with data produced</a:t>
            </a:r>
            <a:endParaRPr lang="en-GB" b="1"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sp>
        <p:nvSpPr>
          <p:cNvPr id="11" name="Titre 4"/>
          <p:cNvSpPr txBox="1">
            <a:spLocks/>
          </p:cNvSpPr>
          <p:nvPr/>
        </p:nvSpPr>
        <p:spPr>
          <a:xfrm>
            <a:off x="27708" y="13851"/>
            <a:ext cx="10058400"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667" b="1" dirty="0"/>
          </a:p>
        </p:txBody>
      </p:sp>
      <p:sp>
        <p:nvSpPr>
          <p:cNvPr id="12" name="Espace réservé du contenu 4"/>
          <p:cNvSpPr txBox="1">
            <a:spLocks/>
          </p:cNvSpPr>
          <p:nvPr/>
        </p:nvSpPr>
        <p:spPr>
          <a:xfrm>
            <a:off x="5840363" y="1837572"/>
            <a:ext cx="6139043" cy="480673"/>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S1</a:t>
            </a:r>
            <a:r>
              <a:rPr lang="en-US" sz="1600" dirty="0">
                <a:solidFill>
                  <a:schemeClr val="accent3">
                    <a:lumMod val="75000"/>
                  </a:schemeClr>
                </a:solidFill>
                <a:latin typeface="Consolas" charset="0"/>
                <a:ea typeface="Consolas" charset="0"/>
                <a:cs typeface="Consolas" charset="0"/>
              </a:rPr>
              <a:t> (a?; b!) := A1 (a?; b!) [availability &gt; 98%,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13" name="Espace réservé du contenu 4"/>
          <p:cNvSpPr txBox="1">
            <a:spLocks/>
          </p:cNvSpPr>
          <p:nvPr/>
        </p:nvSpPr>
        <p:spPr>
          <a:xfrm>
            <a:off x="953194" y="5538778"/>
            <a:ext cx="9709265" cy="90622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rgbClr val="0070C0"/>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chemeClr val="bg1">
                    <a:lumMod val="85000"/>
                  </a:schemeClr>
                </a:solidFill>
                <a:latin typeface="Consolas" charset="0"/>
                <a:ea typeface="Consolas" charset="0"/>
                <a:cs typeface="Consolas" charset="0"/>
              </a:rPr>
              <a:t>d= “flu”,  [ availability &gt; 98%, price per call &lt; 0,2$, total cost &lt; 5$]</a:t>
            </a:r>
          </a:p>
          <a:p>
            <a:pPr marL="0" indent="0">
              <a:lnSpc>
                <a:spcPct val="50000"/>
              </a:lnSpc>
              <a:spcBef>
                <a:spcPts val="400"/>
              </a:spcBef>
              <a:buNone/>
            </a:pPr>
            <a:endParaRPr lang="en-US" sz="1867" dirty="0">
              <a:solidFill>
                <a:schemeClr val="bg1">
                  <a:lumMod val="85000"/>
                </a:schemeClr>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17" name="Retângulo 16"/>
          <p:cNvSpPr/>
          <p:nvPr/>
        </p:nvSpPr>
        <p:spPr>
          <a:xfrm>
            <a:off x="1042697" y="5743412"/>
            <a:ext cx="1794715" cy="27129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2">
                  <a:lumMod val="75000"/>
                </a:schemeClr>
              </a:solidFill>
            </a:endParaRPr>
          </a:p>
        </p:txBody>
      </p:sp>
      <p:cxnSp>
        <p:nvCxnSpPr>
          <p:cNvPr id="19" name="Conector em curva 18"/>
          <p:cNvCxnSpPr>
            <a:stCxn id="17" idx="0"/>
            <a:endCxn id="44" idx="1"/>
          </p:cNvCxnSpPr>
          <p:nvPr/>
        </p:nvCxnSpPr>
        <p:spPr>
          <a:xfrm rot="5400000" flipH="1" flipV="1">
            <a:off x="2308690" y="2211741"/>
            <a:ext cx="3163039" cy="3900308"/>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a:endCxn id="48" idx="1"/>
          </p:cNvCxnSpPr>
          <p:nvPr/>
        </p:nvCxnSpPr>
        <p:spPr>
          <a:xfrm rot="5400000" flipH="1" flipV="1">
            <a:off x="2901036" y="2804087"/>
            <a:ext cx="1978344" cy="3900308"/>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2936769" y="5738371"/>
            <a:ext cx="1775955" cy="259907"/>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rgbClr val="0070C0"/>
              </a:solidFill>
            </a:endParaRPr>
          </a:p>
        </p:txBody>
      </p:sp>
      <p:cxnSp>
        <p:nvCxnSpPr>
          <p:cNvPr id="33" name="Conector em curva 32"/>
          <p:cNvCxnSpPr>
            <a:stCxn id="31" idx="0"/>
            <a:endCxn id="46" idx="1"/>
          </p:cNvCxnSpPr>
          <p:nvPr/>
        </p:nvCxnSpPr>
        <p:spPr>
          <a:xfrm rot="5400000" flipH="1" flipV="1">
            <a:off x="3536440" y="3434449"/>
            <a:ext cx="2592229" cy="2015617"/>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a:endCxn id="48" idx="1"/>
          </p:cNvCxnSpPr>
          <p:nvPr/>
        </p:nvCxnSpPr>
        <p:spPr>
          <a:xfrm rot="5400000" flipH="1" flipV="1">
            <a:off x="3845905" y="3743912"/>
            <a:ext cx="1973303" cy="2015616"/>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4920740" y="5723323"/>
            <a:ext cx="1884613" cy="24910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rgbClr val="0070C0"/>
              </a:solidFill>
            </a:endParaRPr>
          </a:p>
        </p:txBody>
      </p:sp>
      <p:cxnSp>
        <p:nvCxnSpPr>
          <p:cNvPr id="45" name="Conector em curva 44"/>
          <p:cNvCxnSpPr>
            <a:endCxn id="49" idx="1"/>
          </p:cNvCxnSpPr>
          <p:nvPr/>
        </p:nvCxnSpPr>
        <p:spPr>
          <a:xfrm rot="16200000" flipV="1">
            <a:off x="5486324" y="4626079"/>
            <a:ext cx="1497683" cy="789608"/>
          </a:xfrm>
          <a:prstGeom prst="curvedConnector4">
            <a:avLst>
              <a:gd name="adj1" fmla="val 39396"/>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em curva 35"/>
          <p:cNvCxnSpPr>
            <a:stCxn id="17" idx="0"/>
            <a:endCxn id="12" idx="1"/>
          </p:cNvCxnSpPr>
          <p:nvPr/>
        </p:nvCxnSpPr>
        <p:spPr>
          <a:xfrm rot="5400000" flipH="1" flipV="1">
            <a:off x="2057456" y="1960507"/>
            <a:ext cx="3665504" cy="3900308"/>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S2</a:t>
            </a:r>
            <a:r>
              <a:rPr lang="en-US" sz="1600" dirty="0">
                <a:solidFill>
                  <a:schemeClr val="accent3">
                    <a:lumMod val="75000"/>
                  </a:schemeClr>
                </a:solidFill>
                <a:latin typeface="Consolas" charset="0"/>
                <a:ea typeface="Consolas" charset="0"/>
                <a:cs typeface="Consolas" charset="0"/>
              </a:rPr>
              <a:t> (a?; b!) := A1 (a?;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6"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S3</a:t>
            </a:r>
            <a:r>
              <a:rPr lang="en-US" sz="1600" dirty="0">
                <a:solidFill>
                  <a:schemeClr val="accent3">
                    <a:lumMod val="75000"/>
                  </a:schemeClr>
                </a:solidFill>
                <a:latin typeface="Consolas" charset="0"/>
                <a:ea typeface="Consolas" charset="0"/>
                <a:cs typeface="Consolas" charset="0"/>
              </a:rPr>
              <a:t> (a?; b!) := A2 (a?; b!) [availability &gt; 99%,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8"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S4</a:t>
            </a:r>
            <a:r>
              <a:rPr lang="en-US" sz="1600" dirty="0">
                <a:solidFill>
                  <a:schemeClr val="accent3">
                    <a:lumMod val="75000"/>
                  </a:schemeClr>
                </a:solidFill>
                <a:latin typeface="Consolas" charset="0"/>
                <a:ea typeface="Consolas" charset="0"/>
                <a:cs typeface="Consolas" charset="0"/>
              </a:rPr>
              <a:t> (a?; b!) := A1 (a?; p!), A2 (p?;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9"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S5</a:t>
            </a:r>
            <a:r>
              <a:rPr lang="en-US" sz="1600" dirty="0">
                <a:solidFill>
                  <a:schemeClr val="accent3">
                    <a:lumMod val="75000"/>
                  </a:schemeClr>
                </a:solidFill>
                <a:latin typeface="Consolas" charset="0"/>
                <a:ea typeface="Consolas" charset="0"/>
                <a:cs typeface="Consolas" charset="0"/>
              </a:rPr>
              <a:t> (a?; b!) := A3 (a?; b!) [availability &gt; 98%, price per call = 0,0$]</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cxnSp>
        <p:nvCxnSpPr>
          <p:cNvPr id="55" name="Conector em curva 54"/>
          <p:cNvCxnSpPr>
            <a:stCxn id="17" idx="0"/>
            <a:endCxn id="50" idx="1"/>
          </p:cNvCxnSpPr>
          <p:nvPr/>
        </p:nvCxnSpPr>
        <p:spPr>
          <a:xfrm rot="5400000" flipH="1" flipV="1">
            <a:off x="3434068" y="3337119"/>
            <a:ext cx="912280" cy="3900307"/>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31" idx="0"/>
            <a:endCxn id="50" idx="1"/>
          </p:cNvCxnSpPr>
          <p:nvPr/>
        </p:nvCxnSpPr>
        <p:spPr>
          <a:xfrm rot="5400000" flipH="1" flipV="1">
            <a:off x="4378935" y="4276946"/>
            <a:ext cx="907239" cy="2015615"/>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em curva 66"/>
          <p:cNvCxnSpPr>
            <a:endCxn id="50" idx="1"/>
          </p:cNvCxnSpPr>
          <p:nvPr/>
        </p:nvCxnSpPr>
        <p:spPr>
          <a:xfrm rot="16200000" flipV="1">
            <a:off x="5765869" y="4905624"/>
            <a:ext cx="938592" cy="789608"/>
          </a:xfrm>
          <a:prstGeom prst="curvedConnector4">
            <a:avLst>
              <a:gd name="adj1" fmla="val 30174"/>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981246" y="5336156"/>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p>
        </p:txBody>
      </p:sp>
    </p:spTree>
    <p:extLst>
      <p:ext uri="{BB962C8B-B14F-4D97-AF65-F5344CB8AC3E}">
        <p14:creationId xmlns:p14="http://schemas.microsoft.com/office/powerpoint/2010/main" val="151385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11">
                                            <p:txEl>
                                              <p:pRg st="0" end="0"/>
                                            </p:txEl>
                                          </p:spTgt>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111">
                                            <p:txEl>
                                              <p:pRg st="1" end="1"/>
                                            </p:txEl>
                                          </p:spTgt>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111">
                                            <p:txEl>
                                              <p:pRg st="2" end="2"/>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par>
                                <p:cTn id="55" presetID="10"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mph" presetSubtype="2" fill="hold" grpId="0" nodeType="clickEffect">
                                  <p:stCondLst>
                                    <p:cond delay="0"/>
                                  </p:stCondLst>
                                  <p:iterate type="lt">
                                    <p:tmPct val="0"/>
                                  </p:iterate>
                                  <p:childTnLst>
                                    <p:animClr clrSpc="rgb" dir="cw">
                                      <p:cBhvr override="childStyle">
                                        <p:cTn id="61" dur="2000" fill="hold"/>
                                        <p:tgtEl>
                                          <p:spTgt spid="52"/>
                                        </p:tgtEl>
                                        <p:attrNameLst>
                                          <p:attrName>style.color</p:attrName>
                                        </p:attrNameLst>
                                      </p:cBhvr>
                                      <p:to>
                                        <a:srgbClr val="D6D6D6"/>
                                      </p:to>
                                    </p:animClr>
                                  </p:childTnLst>
                                </p:cTn>
                              </p:par>
                              <p:par>
                                <p:cTn id="62" presetID="41" presetClass="exit" presetSubtype="0" fill="hold" grpId="1" nodeType="withEffect">
                                  <p:stCondLst>
                                    <p:cond delay="0"/>
                                  </p:stCondLst>
                                  <p:iterate type="lt">
                                    <p:tmPct val="10000"/>
                                  </p:iterate>
                                  <p:childTnLst>
                                    <p:anim calcmode="lin" valueType="num">
                                      <p:cBhvr>
                                        <p:cTn id="63" dur="500"/>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64" dur="500"/>
                                        <p:tgtEl>
                                          <p:spTgt spid="52"/>
                                        </p:tgtEl>
                                        <p:attrNameLst>
                                          <p:attrName>ppt_y</p:attrName>
                                        </p:attrNameLst>
                                      </p:cBhvr>
                                      <p:tavLst>
                                        <p:tav tm="0">
                                          <p:val>
                                            <p:strVal val="ppt_y"/>
                                          </p:val>
                                        </p:tav>
                                        <p:tav tm="100000">
                                          <p:val>
                                            <p:strVal val="ppt_y"/>
                                          </p:val>
                                        </p:tav>
                                      </p:tavLst>
                                    </p:anim>
                                    <p:anim calcmode="lin" valueType="num">
                                      <p:cBhvr>
                                        <p:cTn id="65" dur="500"/>
                                        <p:tgtEl>
                                          <p:spTgt spid="52"/>
                                        </p:tgtEl>
                                        <p:attrNameLst>
                                          <p:attrName>ppt_h</p:attrName>
                                        </p:attrNameLst>
                                      </p:cBhvr>
                                      <p:tavLst>
                                        <p:tav tm="0">
                                          <p:val>
                                            <p:strVal val="ppt_h"/>
                                          </p:val>
                                        </p:tav>
                                        <p:tav tm="50000">
                                          <p:val>
                                            <p:strVal val="ppt_h+.01"/>
                                          </p:val>
                                        </p:tav>
                                        <p:tav tm="100000">
                                          <p:val>
                                            <p:strVal val="ppt_h/10"/>
                                          </p:val>
                                        </p:tav>
                                      </p:tavLst>
                                    </p:anim>
                                    <p:anim calcmode="lin" valueType="num">
                                      <p:cBhvr>
                                        <p:cTn id="66" dur="500"/>
                                        <p:tgtEl>
                                          <p:spTgt spid="52"/>
                                        </p:tgtEl>
                                        <p:attrNameLst>
                                          <p:attrName>ppt_w</p:attrName>
                                        </p:attrNameLst>
                                      </p:cBhvr>
                                      <p:tavLst>
                                        <p:tav tm="0">
                                          <p:val>
                                            <p:strVal val="ppt_w"/>
                                          </p:val>
                                        </p:tav>
                                        <p:tav tm="50000">
                                          <p:val>
                                            <p:strVal val="ppt_w+.01"/>
                                          </p:val>
                                        </p:tav>
                                        <p:tav tm="100000">
                                          <p:val>
                                            <p:strVal val="ppt_w/10"/>
                                          </p:val>
                                        </p:tav>
                                      </p:tavLst>
                                    </p:anim>
                                    <p:animEffect transition="out" filter="fade">
                                      <p:cBhvr>
                                        <p:cTn id="67" dur="500" tmFilter="0,0; .5, 0; 1, 1"/>
                                        <p:tgtEl>
                                          <p:spTgt spid="52"/>
                                        </p:tgtEl>
                                      </p:cBhvr>
                                    </p:animEffect>
                                    <p:set>
                                      <p:cBhvr>
                                        <p:cTn id="68"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2" grpId="1"/>
      <p:bldP spid="111" grpId="0" build="allAtOnce"/>
      <p:bldP spid="13" grpId="0"/>
      <p:bldP spid="17" grpId="0" animBg="1"/>
      <p:bldP spid="31" grpId="0" animBg="1"/>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Matching quality features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18</a:t>
            </a:fld>
            <a:endParaRPr lang="en-GB" dirty="0"/>
          </a:p>
        </p:txBody>
      </p:sp>
      <p:sp>
        <p:nvSpPr>
          <p:cNvPr id="17" name="Retângulo 16"/>
          <p:cNvSpPr/>
          <p:nvPr/>
        </p:nvSpPr>
        <p:spPr>
          <a:xfrm>
            <a:off x="6158315" y="6090523"/>
            <a:ext cx="2198285" cy="202448"/>
          </a:xfrm>
          <a:prstGeom prst="rect">
            <a:avLst/>
          </a:pr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26" name="Retângulo 25"/>
          <p:cNvSpPr/>
          <p:nvPr/>
        </p:nvSpPr>
        <p:spPr>
          <a:xfrm>
            <a:off x="5929512" y="2074996"/>
            <a:ext cx="2585224" cy="284673"/>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8" name="Titre 1"/>
          <p:cNvSpPr txBox="1">
            <a:spLocks/>
          </p:cNvSpPr>
          <p:nvPr/>
        </p:nvSpPr>
        <p:spPr>
          <a:xfrm>
            <a:off x="1097280" y="286604"/>
            <a:ext cx="10058400" cy="1450757"/>
          </a:xfrm>
          <a:prstGeom prst="rect">
            <a:avLst/>
          </a:prstGeom>
        </p:spPr>
        <p:txBody>
          <a:bodyP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4800" dirty="0"/>
          </a:p>
        </p:txBody>
      </p:sp>
      <p:sp>
        <p:nvSpPr>
          <p:cNvPr id="37" name="Retângulo 36"/>
          <p:cNvSpPr/>
          <p:nvPr/>
        </p:nvSpPr>
        <p:spPr>
          <a:xfrm>
            <a:off x="8720642" y="4681905"/>
            <a:ext cx="2491841" cy="355905"/>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24" name="Espace réservé du contenu 4"/>
          <p:cNvSpPr txBox="1">
            <a:spLocks/>
          </p:cNvSpPr>
          <p:nvPr/>
        </p:nvSpPr>
        <p:spPr>
          <a:xfrm>
            <a:off x="953194" y="5538778"/>
            <a:ext cx="9709265" cy="90622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chemeClr val="bg1">
                    <a:lumMod val="85000"/>
                  </a:schemeClr>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rgbClr val="0070C0"/>
                </a:solidFill>
                <a:latin typeface="Consolas" charset="0"/>
                <a:ea typeface="Consolas" charset="0"/>
                <a:cs typeface="Consolas" charset="0"/>
              </a:rPr>
              <a:t>d= “flu”,  [ availability &gt; 98%, price per call &lt; 0,2$, total cost &lt; 5$]</a:t>
            </a:r>
          </a:p>
          <a:p>
            <a:pPr marL="0" indent="0">
              <a:lnSpc>
                <a:spcPct val="50000"/>
              </a:lnSpc>
              <a:spcBef>
                <a:spcPts val="400"/>
              </a:spcBef>
              <a:buNone/>
            </a:pPr>
            <a:endParaRPr lang="en-US" sz="1867" dirty="0">
              <a:solidFill>
                <a:schemeClr val="bg1">
                  <a:lumMod val="85000"/>
                </a:schemeClr>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25" name="Rectangle 24"/>
          <p:cNvSpPr/>
          <p:nvPr/>
        </p:nvSpPr>
        <p:spPr>
          <a:xfrm>
            <a:off x="981246" y="5336156"/>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p>
        </p:txBody>
      </p:sp>
      <p:sp>
        <p:nvSpPr>
          <p:cNvPr id="27" name="Espace réservé du contenu 4"/>
          <p:cNvSpPr txBox="1">
            <a:spLocks/>
          </p:cNvSpPr>
          <p:nvPr/>
        </p:nvSpPr>
        <p:spPr>
          <a:xfrm>
            <a:off x="5828732" y="5037810"/>
            <a:ext cx="6139045" cy="52785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bg1">
                    <a:lumMod val="75000"/>
                  </a:schemeClr>
                </a:solidFill>
                <a:latin typeface="Consolas" charset="0"/>
                <a:ea typeface="Consolas" charset="0"/>
                <a:cs typeface="Consolas" charset="0"/>
              </a:rPr>
              <a:t>S7</a:t>
            </a:r>
            <a:r>
              <a:rPr lang="en-US" sz="1600" dirty="0">
                <a:solidFill>
                  <a:schemeClr val="bg1">
                    <a:lumMod val="75000"/>
                  </a:schemeClr>
                </a:solidFill>
                <a:latin typeface="Consolas" charset="0"/>
                <a:ea typeface="Consolas" charset="0"/>
                <a:cs typeface="Consolas" charset="0"/>
              </a:rPr>
              <a:t> (a?; b!) := A4 (a?; b!) [availability &gt; 99%, price per call = 0,2$]</a:t>
            </a:r>
          </a:p>
          <a:p>
            <a:pPr marL="0" indent="0" algn="just">
              <a:buNone/>
            </a:pPr>
            <a:endParaRPr lang="en-US" sz="1600" dirty="0">
              <a:solidFill>
                <a:schemeClr val="bg1">
                  <a:lumMod val="75000"/>
                </a:schemeClr>
              </a:solidFill>
              <a:latin typeface="Consolas" charset="0"/>
              <a:ea typeface="Consolas" charset="0"/>
              <a:cs typeface="Consolas" charset="0"/>
            </a:endParaRPr>
          </a:p>
          <a:p>
            <a:pPr marL="0" indent="0" algn="just">
              <a:buNone/>
            </a:pPr>
            <a:endParaRPr lang="en-US" sz="1600" dirty="0">
              <a:solidFill>
                <a:schemeClr val="bg1">
                  <a:lumMod val="75000"/>
                </a:schemeClr>
              </a:solidFill>
              <a:latin typeface="Consolas" charset="0"/>
              <a:ea typeface="Consolas" charset="0"/>
              <a:cs typeface="Consolas" charset="0"/>
            </a:endParaRPr>
          </a:p>
        </p:txBody>
      </p:sp>
      <p:sp>
        <p:nvSpPr>
          <p:cNvPr id="32" name="Espace réservé du contenu 4"/>
          <p:cNvSpPr txBox="1">
            <a:spLocks/>
          </p:cNvSpPr>
          <p:nvPr/>
        </p:nvSpPr>
        <p:spPr>
          <a:xfrm>
            <a:off x="5840362" y="4458958"/>
            <a:ext cx="6139044" cy="74434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S6</a:t>
            </a:r>
            <a:r>
              <a:rPr lang="en-US" sz="1600" dirty="0">
                <a:solidFill>
                  <a:schemeClr val="accent3">
                    <a:lumMod val="75000"/>
                  </a:schemeClr>
                </a:solidFill>
                <a:latin typeface="Consolas" charset="0"/>
                <a:ea typeface="Consolas" charset="0"/>
                <a:cs typeface="Consolas" charset="0"/>
              </a:rPr>
              <a:t> (a?; b!, c!) := A1 (a?; p!), A2 (p?; b!), A3 (p?; c!) [availability &gt; 99%,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1" name="Espace réservé du contenu 4"/>
          <p:cNvSpPr txBox="1">
            <a:spLocks/>
          </p:cNvSpPr>
          <p:nvPr/>
        </p:nvSpPr>
        <p:spPr>
          <a:xfrm>
            <a:off x="5840363" y="1837572"/>
            <a:ext cx="6139043" cy="480673"/>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S1</a:t>
            </a:r>
            <a:r>
              <a:rPr lang="en-US" sz="1600" dirty="0">
                <a:solidFill>
                  <a:schemeClr val="accent3">
                    <a:lumMod val="75000"/>
                  </a:schemeClr>
                </a:solidFill>
                <a:latin typeface="Consolas" charset="0"/>
                <a:ea typeface="Consolas" charset="0"/>
                <a:cs typeface="Consolas" charset="0"/>
              </a:rPr>
              <a:t> (a?; b!) := A1 (a?; b!) [availability &gt; 98%,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2"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S2</a:t>
            </a:r>
            <a:r>
              <a:rPr lang="en-US" sz="1600" dirty="0">
                <a:solidFill>
                  <a:schemeClr val="accent3">
                    <a:lumMod val="75000"/>
                  </a:schemeClr>
                </a:solidFill>
                <a:latin typeface="Consolas" charset="0"/>
                <a:ea typeface="Consolas" charset="0"/>
                <a:cs typeface="Consolas" charset="0"/>
              </a:rPr>
              <a:t> (a?; b!) := A1 (a?;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3"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S3</a:t>
            </a:r>
            <a:r>
              <a:rPr lang="en-US" sz="1600" dirty="0">
                <a:solidFill>
                  <a:schemeClr val="accent3">
                    <a:lumMod val="75000"/>
                  </a:schemeClr>
                </a:solidFill>
                <a:latin typeface="Consolas" charset="0"/>
                <a:ea typeface="Consolas" charset="0"/>
                <a:cs typeface="Consolas" charset="0"/>
              </a:rPr>
              <a:t> (a?; b!) := A2 (a?; b!) [availability &gt; 99%,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4"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S4</a:t>
            </a:r>
            <a:r>
              <a:rPr lang="en-US" sz="1600" dirty="0">
                <a:solidFill>
                  <a:schemeClr val="accent3">
                    <a:lumMod val="75000"/>
                  </a:schemeClr>
                </a:solidFill>
                <a:latin typeface="Consolas" charset="0"/>
                <a:ea typeface="Consolas" charset="0"/>
                <a:cs typeface="Consolas" charset="0"/>
              </a:rPr>
              <a:t> (a?; b!) := A1 (a?; p!), A2 (p?;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5"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S5</a:t>
            </a:r>
            <a:r>
              <a:rPr lang="en-US" sz="1600" dirty="0">
                <a:solidFill>
                  <a:schemeClr val="accent3">
                    <a:lumMod val="75000"/>
                  </a:schemeClr>
                </a:solidFill>
                <a:latin typeface="Consolas" charset="0"/>
                <a:ea typeface="Consolas" charset="0"/>
                <a:cs typeface="Consolas" charset="0"/>
              </a:rPr>
              <a:t> (a?; b!) := A3 (a?; b!) [availability &gt; 98%, price per call = 0,0$]</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6" name="Espace réservé du contenu 110"/>
          <p:cNvSpPr txBox="1">
            <a:spLocks/>
          </p:cNvSpPr>
          <p:nvPr/>
        </p:nvSpPr>
        <p:spPr>
          <a:xfrm>
            <a:off x="1097279" y="1845735"/>
            <a:ext cx="4937760" cy="4023360"/>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buFont typeface="Wingdings" charset="2"/>
              <a:buChar char="§"/>
            </a:pPr>
            <a:r>
              <a:rPr lang="en-GB" sz="2000" dirty="0"/>
              <a:t> A </a:t>
            </a:r>
            <a:r>
              <a:rPr lang="en-GB" sz="2000" b="1" dirty="0"/>
              <a:t>query with preferences</a:t>
            </a:r>
          </a:p>
          <a:p>
            <a:pPr>
              <a:buFont typeface="Wingdings" charset="2"/>
              <a:buChar char="§"/>
            </a:pPr>
            <a:r>
              <a:rPr lang="en-GB" sz="2000" dirty="0"/>
              <a:t> A set of </a:t>
            </a:r>
            <a:r>
              <a:rPr lang="en-GB" sz="2000" b="1" dirty="0"/>
              <a:t>concrete services </a:t>
            </a:r>
            <a:r>
              <a:rPr lang="en-GB" sz="2000" dirty="0"/>
              <a:t>that </a:t>
            </a:r>
            <a:r>
              <a:rPr lang="en-GB" sz="2000" b="1" dirty="0"/>
              <a:t>match data required with data produced</a:t>
            </a:r>
          </a:p>
          <a:p>
            <a:pPr>
              <a:buFont typeface="Wingdings" charset="2"/>
              <a:buChar char="§"/>
            </a:pPr>
            <a:r>
              <a:rPr lang="en-GB" sz="2000" b="1" dirty="0"/>
              <a:t> </a:t>
            </a:r>
            <a:r>
              <a:rPr lang="en-GB" sz="2000" dirty="0"/>
              <a:t>Choose services tha</a:t>
            </a:r>
            <a:r>
              <a:rPr lang="en-GB" sz="2000" b="1" dirty="0"/>
              <a:t>t match preferences</a:t>
            </a:r>
          </a:p>
        </p:txBody>
      </p:sp>
    </p:spTree>
    <p:extLst>
      <p:ext uri="{BB962C8B-B14F-4D97-AF65-F5344CB8AC3E}">
        <p14:creationId xmlns:p14="http://schemas.microsoft.com/office/powerpoint/2010/main" val="158391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xit" presetSubtype="0" fill="hold" grpId="0" nodeType="clickEffect">
                                  <p:stCondLst>
                                    <p:cond delay="0"/>
                                  </p:stCondLst>
                                  <p:iterate type="lt">
                                    <p:tmPct val="10000"/>
                                  </p:iterate>
                                  <p:childTnLst>
                                    <p:anim calcmode="lin" valueType="num">
                                      <p:cBhvr>
                                        <p:cTn id="25" dur="500"/>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26" dur="500"/>
                                        <p:tgtEl>
                                          <p:spTgt spid="27"/>
                                        </p:tgtEl>
                                        <p:attrNameLst>
                                          <p:attrName>ppt_y</p:attrName>
                                        </p:attrNameLst>
                                      </p:cBhvr>
                                      <p:tavLst>
                                        <p:tav tm="0">
                                          <p:val>
                                            <p:strVal val="ppt_y"/>
                                          </p:val>
                                        </p:tav>
                                        <p:tav tm="100000">
                                          <p:val>
                                            <p:strVal val="ppt_y"/>
                                          </p:val>
                                        </p:tav>
                                      </p:tavLst>
                                    </p:anim>
                                    <p:anim calcmode="lin" valueType="num">
                                      <p:cBhvr>
                                        <p:cTn id="27" dur="500"/>
                                        <p:tgtEl>
                                          <p:spTgt spid="27"/>
                                        </p:tgtEl>
                                        <p:attrNameLst>
                                          <p:attrName>ppt_h</p:attrName>
                                        </p:attrNameLst>
                                      </p:cBhvr>
                                      <p:tavLst>
                                        <p:tav tm="0">
                                          <p:val>
                                            <p:strVal val="ppt_h"/>
                                          </p:val>
                                        </p:tav>
                                        <p:tav tm="50000">
                                          <p:val>
                                            <p:strVal val="ppt_h+.01"/>
                                          </p:val>
                                        </p:tav>
                                        <p:tav tm="100000">
                                          <p:val>
                                            <p:strVal val="ppt_h/10"/>
                                          </p:val>
                                        </p:tav>
                                      </p:tavLst>
                                    </p:anim>
                                    <p:anim calcmode="lin" valueType="num">
                                      <p:cBhvr>
                                        <p:cTn id="28" dur="500"/>
                                        <p:tgtEl>
                                          <p:spTgt spid="27"/>
                                        </p:tgtEl>
                                        <p:attrNameLst>
                                          <p:attrName>ppt_w</p:attrName>
                                        </p:attrNameLst>
                                      </p:cBhvr>
                                      <p:tavLst>
                                        <p:tav tm="0">
                                          <p:val>
                                            <p:strVal val="ppt_w"/>
                                          </p:val>
                                        </p:tav>
                                        <p:tav tm="50000">
                                          <p:val>
                                            <p:strVal val="ppt_w+.01"/>
                                          </p:val>
                                        </p:tav>
                                        <p:tav tm="100000">
                                          <p:val>
                                            <p:strVal val="ppt_w/10"/>
                                          </p:val>
                                        </p:tav>
                                      </p:tavLst>
                                    </p:anim>
                                    <p:animEffect transition="out" filter="fade">
                                      <p:cBhvr>
                                        <p:cTn id="29" dur="500" tmFilter="0,0; .5, 0; 1, 1"/>
                                        <p:tgtEl>
                                          <p:spTgt spid="27"/>
                                        </p:tgtEl>
                                      </p:cBhvr>
                                    </p:animEffect>
                                    <p:set>
                                      <p:cBhvr>
                                        <p:cTn id="30" dur="1" fill="hold">
                                          <p:stCondLst>
                                            <p:cond delay="499"/>
                                          </p:stCondLst>
                                        </p:cTn>
                                        <p:tgtEl>
                                          <p:spTgt spid="27"/>
                                        </p:tgtEl>
                                        <p:attrNameLst>
                                          <p:attrName>style.visibility</p:attrName>
                                        </p:attrNameLst>
                                      </p:cBhvr>
                                      <p:to>
                                        <p:strVal val="hidden"/>
                                      </p:to>
                                    </p:set>
                                  </p:childTnLst>
                                </p:cTn>
                              </p:par>
                              <p:par>
                                <p:cTn id="31" presetID="41" presetClass="exit" presetSubtype="0" fill="hold" grpId="0" nodeType="withEffect">
                                  <p:stCondLst>
                                    <p:cond delay="0"/>
                                  </p:stCondLst>
                                  <p:iterate type="lt">
                                    <p:tmPct val="10000"/>
                                  </p:iterate>
                                  <p:childTnLst>
                                    <p:anim calcmode="lin" valueType="num">
                                      <p:cBhvr>
                                        <p:cTn id="32" dur="500"/>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3" dur="500"/>
                                        <p:tgtEl>
                                          <p:spTgt spid="32"/>
                                        </p:tgtEl>
                                        <p:attrNameLst>
                                          <p:attrName>ppt_y</p:attrName>
                                        </p:attrNameLst>
                                      </p:cBhvr>
                                      <p:tavLst>
                                        <p:tav tm="0">
                                          <p:val>
                                            <p:strVal val="ppt_y"/>
                                          </p:val>
                                        </p:tav>
                                        <p:tav tm="100000">
                                          <p:val>
                                            <p:strVal val="ppt_y"/>
                                          </p:val>
                                        </p:tav>
                                      </p:tavLst>
                                    </p:anim>
                                    <p:anim calcmode="lin" valueType="num">
                                      <p:cBhvr>
                                        <p:cTn id="34" dur="500"/>
                                        <p:tgtEl>
                                          <p:spTgt spid="32"/>
                                        </p:tgtEl>
                                        <p:attrNameLst>
                                          <p:attrName>ppt_h</p:attrName>
                                        </p:attrNameLst>
                                      </p:cBhvr>
                                      <p:tavLst>
                                        <p:tav tm="0">
                                          <p:val>
                                            <p:strVal val="ppt_h"/>
                                          </p:val>
                                        </p:tav>
                                        <p:tav tm="50000">
                                          <p:val>
                                            <p:strVal val="ppt_h+.01"/>
                                          </p:val>
                                        </p:tav>
                                        <p:tav tm="100000">
                                          <p:val>
                                            <p:strVal val="ppt_h/10"/>
                                          </p:val>
                                        </p:tav>
                                      </p:tavLst>
                                    </p:anim>
                                    <p:anim calcmode="lin" valueType="num">
                                      <p:cBhvr>
                                        <p:cTn id="35" dur="500"/>
                                        <p:tgtEl>
                                          <p:spTgt spid="32"/>
                                        </p:tgtEl>
                                        <p:attrNameLst>
                                          <p:attrName>ppt_w</p:attrName>
                                        </p:attrNameLst>
                                      </p:cBhvr>
                                      <p:tavLst>
                                        <p:tav tm="0">
                                          <p:val>
                                            <p:strVal val="ppt_w"/>
                                          </p:val>
                                        </p:tav>
                                        <p:tav tm="50000">
                                          <p:val>
                                            <p:strVal val="ppt_w+.01"/>
                                          </p:val>
                                        </p:tav>
                                        <p:tav tm="100000">
                                          <p:val>
                                            <p:strVal val="ppt_w/10"/>
                                          </p:val>
                                        </p:tav>
                                      </p:tavLst>
                                    </p:anim>
                                    <p:animEffect transition="out" filter="fade">
                                      <p:cBhvr>
                                        <p:cTn id="36" dur="500" tmFilter="0,0; .5, 0; 1, 1"/>
                                        <p:tgtEl>
                                          <p:spTgt spid="32"/>
                                        </p:tgtEl>
                                      </p:cBhvr>
                                    </p:animEffect>
                                    <p:set>
                                      <p:cBhvr>
                                        <p:cTn id="37" dur="1" fill="hold">
                                          <p:stCondLst>
                                            <p:cond delay="499"/>
                                          </p:stCondLst>
                                        </p:cTn>
                                        <p:tgtEl>
                                          <p:spTgt spid="32"/>
                                        </p:tgtEl>
                                        <p:attrNameLst>
                                          <p:attrName>style.visibility</p:attrName>
                                        </p:attrNameLst>
                                      </p:cBhvr>
                                      <p:to>
                                        <p:strVal val="hidden"/>
                                      </p:to>
                                    </p:set>
                                  </p:childTnLst>
                                </p:cTn>
                              </p:par>
                              <p:par>
                                <p:cTn id="38" presetID="41" presetClass="exit" presetSubtype="0" fill="hold" grpId="0" nodeType="withEffect">
                                  <p:stCondLst>
                                    <p:cond delay="0"/>
                                  </p:stCondLst>
                                  <p:iterate type="lt">
                                    <p:tmPct val="10000"/>
                                  </p:iterate>
                                  <p:childTnLst>
                                    <p:anim calcmode="lin" valueType="num">
                                      <p:cBhvr>
                                        <p:cTn id="39" dur="500"/>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40" dur="500"/>
                                        <p:tgtEl>
                                          <p:spTgt spid="41"/>
                                        </p:tgtEl>
                                        <p:attrNameLst>
                                          <p:attrName>ppt_y</p:attrName>
                                        </p:attrNameLst>
                                      </p:cBhvr>
                                      <p:tavLst>
                                        <p:tav tm="0">
                                          <p:val>
                                            <p:strVal val="ppt_y"/>
                                          </p:val>
                                        </p:tav>
                                        <p:tav tm="100000">
                                          <p:val>
                                            <p:strVal val="ppt_y"/>
                                          </p:val>
                                        </p:tav>
                                      </p:tavLst>
                                    </p:anim>
                                    <p:anim calcmode="lin" valueType="num">
                                      <p:cBhvr>
                                        <p:cTn id="41" dur="500"/>
                                        <p:tgtEl>
                                          <p:spTgt spid="41"/>
                                        </p:tgtEl>
                                        <p:attrNameLst>
                                          <p:attrName>ppt_h</p:attrName>
                                        </p:attrNameLst>
                                      </p:cBhvr>
                                      <p:tavLst>
                                        <p:tav tm="0">
                                          <p:val>
                                            <p:strVal val="ppt_h"/>
                                          </p:val>
                                        </p:tav>
                                        <p:tav tm="50000">
                                          <p:val>
                                            <p:strVal val="ppt_h+.01"/>
                                          </p:val>
                                        </p:tav>
                                        <p:tav tm="100000">
                                          <p:val>
                                            <p:strVal val="ppt_h/10"/>
                                          </p:val>
                                        </p:tav>
                                      </p:tavLst>
                                    </p:anim>
                                    <p:anim calcmode="lin" valueType="num">
                                      <p:cBhvr>
                                        <p:cTn id="42" dur="500"/>
                                        <p:tgtEl>
                                          <p:spTgt spid="41"/>
                                        </p:tgtEl>
                                        <p:attrNameLst>
                                          <p:attrName>ppt_w</p:attrName>
                                        </p:attrNameLst>
                                      </p:cBhvr>
                                      <p:tavLst>
                                        <p:tav tm="0">
                                          <p:val>
                                            <p:strVal val="ppt_w"/>
                                          </p:val>
                                        </p:tav>
                                        <p:tav tm="50000">
                                          <p:val>
                                            <p:strVal val="ppt_w+.01"/>
                                          </p:val>
                                        </p:tav>
                                        <p:tav tm="100000">
                                          <p:val>
                                            <p:strVal val="ppt_w/10"/>
                                          </p:val>
                                        </p:tav>
                                      </p:tavLst>
                                    </p:anim>
                                    <p:animEffect transition="out" filter="fade">
                                      <p:cBhvr>
                                        <p:cTn id="43" dur="500" tmFilter="0,0; .5, 0; 1, 1"/>
                                        <p:tgtEl>
                                          <p:spTgt spid="41"/>
                                        </p:tgtEl>
                                      </p:cBhvr>
                                    </p:animEffect>
                                    <p:set>
                                      <p:cBhvr>
                                        <p:cTn id="44" dur="1" fill="hold">
                                          <p:stCondLst>
                                            <p:cond delay="499"/>
                                          </p:stCondLst>
                                        </p:cTn>
                                        <p:tgtEl>
                                          <p:spTgt spid="4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3" presetClass="emph" presetSubtype="2" fill="hold" grpId="0" nodeType="withEffect">
                                  <p:stCondLst>
                                    <p:cond delay="0"/>
                                  </p:stCondLst>
                                  <p:childTnLst>
                                    <p:animClr clrSpc="rgb" dir="cw">
                                      <p:cBhvr override="childStyle">
                                        <p:cTn id="50" dur="2000" fill="hold"/>
                                        <p:tgtEl>
                                          <p:spTgt spid="42"/>
                                        </p:tgtEl>
                                        <p:attrNameLst>
                                          <p:attrName>style.color</p:attrName>
                                        </p:attrNameLst>
                                      </p:cBhvr>
                                      <p:to>
                                        <a:srgbClr val="0432FF"/>
                                      </p:to>
                                    </p:animClr>
                                  </p:childTnLst>
                                </p:cTn>
                              </p:par>
                              <p:par>
                                <p:cTn id="51" presetID="3" presetClass="emph" presetSubtype="2" fill="hold" grpId="0" nodeType="withEffect">
                                  <p:stCondLst>
                                    <p:cond delay="0"/>
                                  </p:stCondLst>
                                  <p:childTnLst>
                                    <p:animClr clrSpc="rgb" dir="cw">
                                      <p:cBhvr override="childStyle">
                                        <p:cTn id="52" dur="2000" fill="hold"/>
                                        <p:tgtEl>
                                          <p:spTgt spid="43"/>
                                        </p:tgtEl>
                                        <p:attrNameLst>
                                          <p:attrName>style.color</p:attrName>
                                        </p:attrNameLst>
                                      </p:cBhvr>
                                      <p:to>
                                        <a:srgbClr val="0432FF"/>
                                      </p:to>
                                    </p:animClr>
                                  </p:childTnLst>
                                </p:cTn>
                              </p:par>
                              <p:par>
                                <p:cTn id="53" presetID="3" presetClass="emph" presetSubtype="2" fill="hold" grpId="0" nodeType="withEffect">
                                  <p:stCondLst>
                                    <p:cond delay="0"/>
                                  </p:stCondLst>
                                  <p:childTnLst>
                                    <p:animClr clrSpc="rgb" dir="cw">
                                      <p:cBhvr override="childStyle">
                                        <p:cTn id="54" dur="2000" fill="hold"/>
                                        <p:tgtEl>
                                          <p:spTgt spid="44"/>
                                        </p:tgtEl>
                                        <p:attrNameLst>
                                          <p:attrName>style.color</p:attrName>
                                        </p:attrNameLst>
                                      </p:cBhvr>
                                      <p:to>
                                        <a:srgbClr val="0432FF"/>
                                      </p:to>
                                    </p:animClr>
                                  </p:childTnLst>
                                </p:cTn>
                              </p:par>
                              <p:par>
                                <p:cTn id="55" presetID="3" presetClass="emph" presetSubtype="2" fill="hold" grpId="0" nodeType="withEffect">
                                  <p:stCondLst>
                                    <p:cond delay="0"/>
                                  </p:stCondLst>
                                  <p:childTnLst>
                                    <p:animClr clrSpc="rgb" dir="cw">
                                      <p:cBhvr override="childStyle">
                                        <p:cTn id="56" dur="2000" fill="hold"/>
                                        <p:tgtEl>
                                          <p:spTgt spid="45"/>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26" grpId="1" animBg="1"/>
      <p:bldP spid="37" grpId="0" animBg="1"/>
      <p:bldP spid="37" grpId="1" animBg="1"/>
      <p:bldP spid="27" grpId="0"/>
      <p:bldP spid="32" grpId="0"/>
      <p:bldP spid="41" grpId="0"/>
      <p:bldP spid="42" grpId="0"/>
      <p:bldP spid="43" grpId="0"/>
      <p:bldP spid="44" grpId="0"/>
      <p:bldP spid="45" grpId="0"/>
      <p:bldP spid="46"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5333" dirty="0"/>
              <a:t>Matching &amp; combining concrete services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19</a:t>
            </a:fld>
            <a:endParaRPr lang="en-GB" dirty="0"/>
          </a:p>
        </p:txBody>
      </p:sp>
      <p:sp>
        <p:nvSpPr>
          <p:cNvPr id="24" name="Titre 4"/>
          <p:cNvSpPr txBox="1">
            <a:spLocks/>
          </p:cNvSpPr>
          <p:nvPr/>
        </p:nvSpPr>
        <p:spPr>
          <a:xfrm>
            <a:off x="1441313" y="2861270"/>
            <a:ext cx="3573139" cy="1248841"/>
          </a:xfrm>
          <a:prstGeom prst="rect">
            <a:avLst/>
          </a:prstGeom>
        </p:spPr>
        <p:txBody>
          <a:bodyPr vert="horz" lIns="121920" tIns="60960" rIns="121920" bIns="6096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1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2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CSD</a:t>
            </a:r>
            <a:r>
              <a:rPr lang="en-GB" sz="1867" b="1" i="1" baseline="-25000" dirty="0">
                <a:solidFill>
                  <a:srgbClr val="0A6212"/>
                </a:solidFill>
                <a:latin typeface="Consolas" charset="0"/>
                <a:ea typeface="Consolas" charset="0"/>
                <a:cs typeface="Consolas" charset="0"/>
              </a:rPr>
              <a:t>5  </a:t>
            </a:r>
            <a:r>
              <a:rPr lang="en-GB" sz="1867" b="1" i="1" dirty="0">
                <a:solidFill>
                  <a:srgbClr val="0A6212"/>
                </a:solidFill>
                <a:latin typeface="Consolas" charset="0"/>
                <a:ea typeface="Consolas" charset="0"/>
                <a:cs typeface="Consolas" charset="0"/>
              </a:rPr>
              <a:t>} </a:t>
            </a:r>
            <a:endParaRPr lang="en-GB" sz="1867" b="1" dirty="0">
              <a:solidFill>
                <a:srgbClr val="0A6212"/>
              </a:solidFill>
              <a:latin typeface="Consolas" charset="0"/>
              <a:ea typeface="Consolas" charset="0"/>
              <a:cs typeface="Consolas" charset="0"/>
            </a:endParaRPr>
          </a:p>
          <a:p>
            <a:endParaRPr lang="en-GB" sz="1867" b="1" dirty="0">
              <a:solidFill>
                <a:srgbClr val="0A6212"/>
              </a:solidFill>
              <a:latin typeface="Consolas" charset="0"/>
              <a:ea typeface="Consolas" charset="0"/>
              <a:cs typeface="Consolas" charset="0"/>
            </a:endParaRPr>
          </a:p>
        </p:txBody>
      </p:sp>
      <p:sp>
        <p:nvSpPr>
          <p:cNvPr id="25" name="Titre 4"/>
          <p:cNvSpPr txBox="1">
            <a:spLocks/>
          </p:cNvSpPr>
          <p:nvPr/>
        </p:nvSpPr>
        <p:spPr>
          <a:xfrm>
            <a:off x="1097279" y="2423083"/>
            <a:ext cx="1598043"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rPr>
              <a:t>Combinations</a:t>
            </a:r>
            <a:endParaRPr lang="en-GB" sz="1867" b="1" dirty="0">
              <a:solidFill>
                <a:srgbClr val="0A6212"/>
              </a:solidFill>
            </a:endParaRPr>
          </a:p>
        </p:txBody>
      </p:sp>
      <p:sp>
        <p:nvSpPr>
          <p:cNvPr id="32"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S2</a:t>
            </a:r>
            <a:r>
              <a:rPr lang="en-US" sz="1600" dirty="0">
                <a:solidFill>
                  <a:srgbClr val="0432FF"/>
                </a:solidFill>
                <a:latin typeface="Consolas" charset="0"/>
                <a:ea typeface="Consolas" charset="0"/>
                <a:cs typeface="Consolas" charset="0"/>
              </a:rPr>
              <a:t> (a?; b!) := A1 (a?; b!) [availability &gt; 98%, price per call = 0,1$]</a:t>
            </a:r>
          </a:p>
          <a:p>
            <a:pPr marL="0" indent="0" algn="just">
              <a:buNone/>
            </a:pPr>
            <a:endParaRPr lang="en-US" sz="1600" dirty="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S3</a:t>
            </a:r>
            <a:r>
              <a:rPr lang="en-US" sz="1600" dirty="0">
                <a:solidFill>
                  <a:srgbClr val="0432FF"/>
                </a:solidFill>
                <a:latin typeface="Consolas" charset="0"/>
                <a:ea typeface="Consolas" charset="0"/>
                <a:cs typeface="Consolas" charset="0"/>
              </a:rPr>
              <a:t> (a?; b!) := A2 (a?; b!) [availability &gt; 99%,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S4</a:t>
            </a:r>
            <a:r>
              <a:rPr lang="en-US" sz="1600" dirty="0">
                <a:solidFill>
                  <a:srgbClr val="0432FF"/>
                </a:solidFill>
                <a:latin typeface="Consolas" charset="0"/>
                <a:ea typeface="Consolas" charset="0"/>
                <a:cs typeface="Consolas" charset="0"/>
              </a:rPr>
              <a:t> (a?; b!) := A1 (a?; p!), A2 (p?; b!) [availability &gt; 98%,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S5</a:t>
            </a:r>
            <a:r>
              <a:rPr lang="en-US" sz="1600" dirty="0">
                <a:solidFill>
                  <a:srgbClr val="0432FF"/>
                </a:solidFill>
                <a:latin typeface="Consolas" charset="0"/>
                <a:ea typeface="Consolas" charset="0"/>
                <a:cs typeface="Consolas" charset="0"/>
              </a:rPr>
              <a:t> (a?; b!) := A3 (a?; b!) [availability &gt; 98%, price per call = 0,0$]</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9900460" y="6459786"/>
            <a:ext cx="1312025" cy="365125"/>
          </a:xfrm>
          <a:prstGeom prst="rect">
            <a:avLst/>
          </a:prstGeom>
        </p:spPr>
        <p:txBody>
          <a:bodyPr vert="horz" lIns="121920" tIns="60960" rIns="121920" bIns="6096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z="1051"/>
              <a:pPr/>
              <a:t>19</a:t>
            </a:fld>
            <a:endParaRPr lang="en-GB" sz="1051" dirty="0"/>
          </a:p>
        </p:txBody>
      </p:sp>
      <p:sp>
        <p:nvSpPr>
          <p:cNvPr id="57" name="Espace réservé du contenu 4"/>
          <p:cNvSpPr txBox="1">
            <a:spLocks/>
          </p:cNvSpPr>
          <p:nvPr/>
        </p:nvSpPr>
        <p:spPr>
          <a:xfrm>
            <a:off x="5845562" y="4793446"/>
            <a:ext cx="6346439" cy="155802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rgbClr val="0070C0"/>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rgbClr val="0070C0"/>
                </a:solidFill>
                <a:latin typeface="Consolas" charset="0"/>
                <a:ea typeface="Consolas" charset="0"/>
                <a:cs typeface="Consolas" charset="0"/>
              </a:rPr>
              <a:t>dis= “flu”,  [ 	availability &gt; 98%, </a:t>
            </a:r>
          </a:p>
          <a:p>
            <a:pPr marL="0" indent="0">
              <a:lnSpc>
                <a:spcPct val="100000"/>
              </a:lnSpc>
              <a:spcBef>
                <a:spcPts val="400"/>
              </a:spcBef>
              <a:buNone/>
            </a:pPr>
            <a:r>
              <a:rPr lang="en-US" sz="1867" dirty="0">
                <a:solidFill>
                  <a:srgbClr val="0070C0"/>
                </a:solidFill>
                <a:latin typeface="Consolas" charset="0"/>
                <a:ea typeface="Consolas" charset="0"/>
                <a:cs typeface="Consolas" charset="0"/>
              </a:rPr>
              <a:t>		price per call &lt; 0,2$, </a:t>
            </a:r>
          </a:p>
          <a:p>
            <a:pPr marL="0" indent="0">
              <a:lnSpc>
                <a:spcPct val="100000"/>
              </a:lnSpc>
              <a:spcBef>
                <a:spcPts val="400"/>
              </a:spcBef>
              <a:buNone/>
            </a:pPr>
            <a:r>
              <a:rPr lang="en-US" sz="1867" dirty="0">
                <a:solidFill>
                  <a:srgbClr val="0070C0"/>
                </a:solidFill>
                <a:latin typeface="Consolas" charset="0"/>
                <a:ea typeface="Consolas" charset="0"/>
                <a:cs typeface="Consolas" charset="0"/>
              </a:rPr>
              <a:t>		total cost &lt; 5$]</a:t>
            </a: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58" name="Rectangle 57"/>
          <p:cNvSpPr/>
          <p:nvPr/>
        </p:nvSpPr>
        <p:spPr>
          <a:xfrm>
            <a:off x="5840362" y="4588261"/>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p>
        </p:txBody>
      </p:sp>
      <p:grpSp>
        <p:nvGrpSpPr>
          <p:cNvPr id="6" name="Grouper 5"/>
          <p:cNvGrpSpPr/>
          <p:nvPr/>
        </p:nvGrpSpPr>
        <p:grpSpPr>
          <a:xfrm>
            <a:off x="5769063" y="2862724"/>
            <a:ext cx="6210343" cy="554845"/>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6" name="Titre 4"/>
            <p:cNvSpPr txBox="1">
              <a:spLocks/>
            </p:cNvSpPr>
            <p:nvPr/>
          </p:nvSpPr>
          <p:spPr>
            <a:xfrm>
              <a:off x="4326797" y="2116869"/>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3</a:t>
              </a:r>
              <a:endParaRPr lang="en-GB" sz="24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5769058" y="2292371"/>
            <a:ext cx="6210348" cy="612676"/>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49" name="Titre 4"/>
            <p:cNvSpPr txBox="1">
              <a:spLocks/>
            </p:cNvSpPr>
            <p:nvPr/>
          </p:nvSpPr>
          <p:spPr>
            <a:xfrm>
              <a:off x="4326793" y="171927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2</a:t>
              </a:r>
              <a:endParaRPr lang="en-GB" sz="24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5791200" y="3919568"/>
            <a:ext cx="6217701" cy="631453"/>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7" name="Titre 4"/>
            <p:cNvSpPr txBox="1">
              <a:spLocks/>
            </p:cNvSpPr>
            <p:nvPr/>
          </p:nvSpPr>
          <p:spPr>
            <a:xfrm>
              <a:off x="4345970" y="290829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5</a:t>
              </a:r>
              <a:endParaRPr lang="en-GB" sz="2400" b="1" dirty="0">
                <a:solidFill>
                  <a:schemeClr val="accent6">
                    <a:lumMod val="50000"/>
                  </a:schemeClr>
                </a:solidFill>
                <a:latin typeface="Consolas" charset="0"/>
                <a:ea typeface="Consolas" charset="0"/>
                <a:cs typeface="Consolas" charset="0"/>
              </a:endParaRPr>
            </a:p>
          </p:txBody>
        </p:sp>
      </p:grpSp>
    </p:spTree>
    <p:extLst>
      <p:ext uri="{BB962C8B-B14F-4D97-AF65-F5344CB8AC3E}">
        <p14:creationId xmlns:p14="http://schemas.microsoft.com/office/powerpoint/2010/main" val="81444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 presetClass="entr" presetSubtype="0" fill="hold" grpId="1"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4">
                                            <p:txEl>
                                              <p:pRg st="2" end="2"/>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lt">
                                    <p:tmAbs val="0"/>
                                  </p:iterate>
                                  <p:childTnLst>
                                    <p:set>
                                      <p:cBhvr>
                                        <p:cTn id="24"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build="allAtOnce"/>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5A0BBFD-990B-45E8-A1E6-40B808A7D247}" type="datetime1">
              <a:rPr lang="fr-FR" smtClean="0"/>
              <a:t>24/03/2017</a:t>
            </a:fld>
            <a:endParaRPr lang="fr-FR"/>
          </a:p>
        </p:txBody>
      </p:sp>
      <p:sp>
        <p:nvSpPr>
          <p:cNvPr id="5" name="Espace réservé du numéro de diapositive 4"/>
          <p:cNvSpPr>
            <a:spLocks noGrp="1"/>
          </p:cNvSpPr>
          <p:nvPr>
            <p:ph type="sldNum" sz="quarter" idx="12"/>
          </p:nvPr>
        </p:nvSpPr>
        <p:spPr/>
        <p:txBody>
          <a:bodyPr/>
          <a:lstStyle/>
          <a:p>
            <a:fld id="{CE30F588-6E05-4442-ACBF-46277343984D}" type="slidenum">
              <a:rPr lang="fr-FR" smtClean="0"/>
              <a:t>2</a:t>
            </a:fld>
            <a:endParaRPr lang="fr-FR"/>
          </a:p>
        </p:txBody>
      </p:sp>
      <p:sp>
        <p:nvSpPr>
          <p:cNvPr id="9" name="ZoneTexte 8"/>
          <p:cNvSpPr txBox="1"/>
          <p:nvPr/>
        </p:nvSpPr>
        <p:spPr>
          <a:xfrm>
            <a:off x="701975" y="4419276"/>
            <a:ext cx="1653209" cy="338554"/>
          </a:xfrm>
          <a:prstGeom prst="rect">
            <a:avLst/>
          </a:prstGeom>
          <a:noFill/>
        </p:spPr>
        <p:txBody>
          <a:bodyPr wrap="none" rtlCol="0">
            <a:spAutoFit/>
          </a:bodyPr>
          <a:lstStyle/>
          <a:p>
            <a:r>
              <a:rPr lang="en-US" sz="1600" i="1" dirty="0" smtClean="0">
                <a:solidFill>
                  <a:schemeClr val="bg1">
                    <a:lumMod val="65000"/>
                  </a:schemeClr>
                </a:solidFill>
                <a:latin typeface="Rockwell Condensed" charset="0"/>
                <a:ea typeface="Rockwell Condensed" charset="0"/>
                <a:cs typeface="Rockwell Condensed" charset="0"/>
              </a:rPr>
              <a:t>Projects </a:t>
            </a:r>
            <a:r>
              <a:rPr lang="en-US" sz="1600" i="1" smtClean="0">
                <a:solidFill>
                  <a:schemeClr val="bg1">
                    <a:lumMod val="65000"/>
                  </a:schemeClr>
                </a:solidFill>
                <a:latin typeface="Rockwell Condensed" charset="0"/>
                <a:ea typeface="Rockwell Condensed" charset="0"/>
                <a:cs typeface="Rockwell Condensed" charset="0"/>
              </a:rPr>
              <a:t>&amp; Internships</a:t>
            </a:r>
            <a:endParaRPr lang="en-US" sz="1600" i="1" dirty="0">
              <a:solidFill>
                <a:schemeClr val="bg1">
                  <a:lumMod val="65000"/>
                </a:schemeClr>
              </a:solidFill>
              <a:latin typeface="Rockwell Condensed" charset="0"/>
              <a:ea typeface="Rockwell Condensed" charset="0"/>
              <a:cs typeface="Rockwell Condensed" charset="0"/>
            </a:endParaRPr>
          </a:p>
        </p:txBody>
      </p:sp>
      <p:sp>
        <p:nvSpPr>
          <p:cNvPr id="11" name="Rectangle 10"/>
          <p:cNvSpPr/>
          <p:nvPr/>
        </p:nvSpPr>
        <p:spPr>
          <a:xfrm>
            <a:off x="727376" y="1868516"/>
            <a:ext cx="1738859" cy="4407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2014-2017</a:t>
            </a:r>
            <a:endParaRPr lang="en-US"/>
          </a:p>
        </p:txBody>
      </p:sp>
      <p:sp>
        <p:nvSpPr>
          <p:cNvPr id="12" name="Rectangle 11"/>
          <p:cNvSpPr/>
          <p:nvPr/>
        </p:nvSpPr>
        <p:spPr>
          <a:xfrm>
            <a:off x="2838133" y="1765737"/>
            <a:ext cx="7610007" cy="646331"/>
          </a:xfrm>
          <a:prstGeom prst="rect">
            <a:avLst/>
          </a:prstGeom>
        </p:spPr>
        <p:txBody>
          <a:bodyPr wrap="square">
            <a:spAutoFit/>
          </a:bodyPr>
          <a:lstStyle/>
          <a:p>
            <a:r>
              <a:rPr lang="en-US" b="1" dirty="0"/>
              <a:t>3</a:t>
            </a:r>
            <a:r>
              <a:rPr lang="en-US" b="1" baseline="30000" dirty="0"/>
              <a:t>rd</a:t>
            </a:r>
            <a:r>
              <a:rPr lang="en-US" b="1" dirty="0"/>
              <a:t> year of PhD</a:t>
            </a:r>
            <a:r>
              <a:rPr lang="en-US" dirty="0"/>
              <a:t> </a:t>
            </a:r>
          </a:p>
          <a:p>
            <a:r>
              <a:rPr lang="en-US" dirty="0" err="1" smtClean="0"/>
              <a:t>InfoMaths</a:t>
            </a:r>
            <a:r>
              <a:rPr lang="en-US" dirty="0" smtClean="0"/>
              <a:t> </a:t>
            </a:r>
            <a:r>
              <a:rPr lang="en-US" dirty="0"/>
              <a:t>doctoral </a:t>
            </a:r>
            <a:r>
              <a:rPr lang="en-US" dirty="0" smtClean="0"/>
              <a:t>school, </a:t>
            </a:r>
            <a:r>
              <a:rPr lang="en-US" dirty="0"/>
              <a:t>University Lyon </a:t>
            </a:r>
            <a:r>
              <a:rPr lang="en-US" dirty="0" smtClean="0"/>
              <a:t>1, Magellan </a:t>
            </a:r>
            <a:r>
              <a:rPr lang="en-US" dirty="0"/>
              <a:t>Lab, </a:t>
            </a:r>
            <a:r>
              <a:rPr lang="en-US" dirty="0" smtClean="0"/>
              <a:t>Lyon3</a:t>
            </a:r>
            <a:endParaRPr lang="en-US" dirty="0"/>
          </a:p>
        </p:txBody>
      </p:sp>
      <p:sp>
        <p:nvSpPr>
          <p:cNvPr id="13" name="Rectangle 12"/>
          <p:cNvSpPr/>
          <p:nvPr/>
        </p:nvSpPr>
        <p:spPr>
          <a:xfrm>
            <a:off x="742366" y="3639849"/>
            <a:ext cx="1738859" cy="4407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2013</a:t>
            </a:r>
            <a:endParaRPr lang="en-US" dirty="0"/>
          </a:p>
        </p:txBody>
      </p:sp>
      <p:sp>
        <p:nvSpPr>
          <p:cNvPr id="14" name="ZoneTexte 13"/>
          <p:cNvSpPr txBox="1"/>
          <p:nvPr/>
        </p:nvSpPr>
        <p:spPr>
          <a:xfrm>
            <a:off x="879775" y="1504127"/>
            <a:ext cx="1507785" cy="400110"/>
          </a:xfrm>
          <a:prstGeom prst="rect">
            <a:avLst/>
          </a:prstGeom>
          <a:noFill/>
        </p:spPr>
        <p:txBody>
          <a:bodyPr wrap="none" rtlCol="0">
            <a:spAutoFit/>
          </a:bodyPr>
          <a:lstStyle/>
          <a:p>
            <a:r>
              <a:rPr lang="en-US" sz="2000" dirty="0" smtClean="0">
                <a:latin typeface="Rockwell Condensed" charset="0"/>
                <a:ea typeface="Rockwell Condensed" charset="0"/>
                <a:cs typeface="Rockwell Condensed" charset="0"/>
              </a:rPr>
              <a:t>Current position</a:t>
            </a:r>
            <a:endParaRPr lang="en-US" sz="2000" dirty="0">
              <a:latin typeface="Rockwell Condensed" charset="0"/>
              <a:ea typeface="Rockwell Condensed" charset="0"/>
              <a:cs typeface="Rockwell Condensed" charset="0"/>
            </a:endParaRPr>
          </a:p>
        </p:txBody>
      </p:sp>
      <p:sp>
        <p:nvSpPr>
          <p:cNvPr id="15" name="Rectangle 14"/>
          <p:cNvSpPr/>
          <p:nvPr/>
        </p:nvSpPr>
        <p:spPr>
          <a:xfrm>
            <a:off x="2853123" y="3547623"/>
            <a:ext cx="6006059" cy="646331"/>
          </a:xfrm>
          <a:prstGeom prst="rect">
            <a:avLst/>
          </a:prstGeom>
        </p:spPr>
        <p:txBody>
          <a:bodyPr wrap="square">
            <a:spAutoFit/>
          </a:bodyPr>
          <a:lstStyle/>
          <a:p>
            <a:r>
              <a:rPr lang="en-US" dirty="0"/>
              <a:t>Master </a:t>
            </a:r>
            <a:r>
              <a:rPr lang="en-US" dirty="0" smtClean="0"/>
              <a:t>in</a:t>
            </a:r>
            <a:r>
              <a:rPr lang="en-US" b="1" dirty="0" smtClean="0">
                <a:solidFill>
                  <a:srgbClr val="FF0066"/>
                </a:solidFill>
              </a:rPr>
              <a:t> </a:t>
            </a:r>
            <a:r>
              <a:rPr lang="en-US" b="1" dirty="0" smtClean="0"/>
              <a:t>Systems </a:t>
            </a:r>
            <a:r>
              <a:rPr lang="en-US" b="1" dirty="0"/>
              <a:t>and </a:t>
            </a:r>
            <a:r>
              <a:rPr lang="en-US" b="1" dirty="0" smtClean="0"/>
              <a:t>Computing</a:t>
            </a:r>
          </a:p>
          <a:p>
            <a:r>
              <a:rPr lang="en-US" dirty="0" smtClean="0"/>
              <a:t>Federal </a:t>
            </a:r>
            <a:r>
              <a:rPr lang="en-US" dirty="0"/>
              <a:t>University of Rio Grande do Norte, Brazil</a:t>
            </a:r>
          </a:p>
        </p:txBody>
      </p:sp>
      <p:sp>
        <p:nvSpPr>
          <p:cNvPr id="16" name="Rectangle 15"/>
          <p:cNvSpPr/>
          <p:nvPr/>
        </p:nvSpPr>
        <p:spPr>
          <a:xfrm>
            <a:off x="742366" y="5413731"/>
            <a:ext cx="1738859" cy="4407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2011</a:t>
            </a:r>
            <a:endParaRPr lang="en-US" dirty="0"/>
          </a:p>
        </p:txBody>
      </p:sp>
      <p:sp>
        <p:nvSpPr>
          <p:cNvPr id="17" name="Rectangle 16"/>
          <p:cNvSpPr/>
          <p:nvPr/>
        </p:nvSpPr>
        <p:spPr>
          <a:xfrm>
            <a:off x="2808152" y="5369843"/>
            <a:ext cx="6096000" cy="646331"/>
          </a:xfrm>
          <a:prstGeom prst="rect">
            <a:avLst/>
          </a:prstGeom>
        </p:spPr>
        <p:txBody>
          <a:bodyPr>
            <a:spAutoFit/>
          </a:bodyPr>
          <a:lstStyle/>
          <a:p>
            <a:r>
              <a:rPr lang="en-US" b="1" dirty="0"/>
              <a:t> </a:t>
            </a:r>
            <a:r>
              <a:rPr lang="en-US" b="1" dirty="0" smtClean="0"/>
              <a:t>XXX </a:t>
            </a:r>
            <a:r>
              <a:rPr lang="en-US" dirty="0" smtClean="0"/>
              <a:t>degree </a:t>
            </a:r>
            <a:r>
              <a:rPr lang="en-US" b="1" dirty="0"/>
              <a:t>System </a:t>
            </a:r>
            <a:r>
              <a:rPr lang="en-US" b="1" dirty="0" smtClean="0"/>
              <a:t>analysis</a:t>
            </a:r>
            <a:endParaRPr lang="en-US" dirty="0"/>
          </a:p>
          <a:p>
            <a:r>
              <a:rPr lang="en-US" dirty="0" smtClean="0"/>
              <a:t>Federal </a:t>
            </a:r>
            <a:r>
              <a:rPr lang="en-US" dirty="0"/>
              <a:t>Institute of Rio Grande do Norte, Brazil</a:t>
            </a:r>
          </a:p>
        </p:txBody>
      </p:sp>
      <p:sp>
        <p:nvSpPr>
          <p:cNvPr id="18" name="Rectangle 17"/>
          <p:cNvSpPr/>
          <p:nvPr/>
        </p:nvSpPr>
        <p:spPr>
          <a:xfrm>
            <a:off x="8523691" y="4358471"/>
            <a:ext cx="2918556" cy="646331"/>
          </a:xfrm>
          <a:prstGeom prst="rect">
            <a:avLst/>
          </a:prstGeom>
        </p:spPr>
        <p:txBody>
          <a:bodyPr wrap="none">
            <a:spAutoFit/>
          </a:bodyPr>
          <a:lstStyle/>
          <a:p>
            <a:r>
              <a:rPr lang="en-US" i="1" dirty="0"/>
              <a:t>4-months Internship </a:t>
            </a:r>
          </a:p>
          <a:p>
            <a:r>
              <a:rPr lang="en-US" i="1" dirty="0" smtClean="0"/>
              <a:t>UDELAR</a:t>
            </a:r>
            <a:r>
              <a:rPr lang="en-US" i="1" dirty="0"/>
              <a:t>, </a:t>
            </a:r>
            <a:r>
              <a:rPr lang="en-US" i="1" dirty="0" smtClean="0"/>
              <a:t>Uruguay (CAPES)</a:t>
            </a:r>
            <a:endParaRPr lang="en-US" i="1" dirty="0"/>
          </a:p>
        </p:txBody>
      </p:sp>
      <p:cxnSp>
        <p:nvCxnSpPr>
          <p:cNvPr id="20" name="Connecteur droit avec flèche 19"/>
          <p:cNvCxnSpPr/>
          <p:nvPr/>
        </p:nvCxnSpPr>
        <p:spPr>
          <a:xfrm>
            <a:off x="789324" y="4825308"/>
            <a:ext cx="7695105" cy="464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523691" y="5011608"/>
            <a:ext cx="3742307" cy="369332"/>
          </a:xfrm>
          <a:prstGeom prst="rect">
            <a:avLst/>
          </a:prstGeom>
        </p:spPr>
        <p:txBody>
          <a:bodyPr wrap="none">
            <a:spAutoFit/>
          </a:bodyPr>
          <a:lstStyle/>
          <a:p>
            <a:r>
              <a:rPr lang="en-US" i="1" dirty="0"/>
              <a:t>National Research Network, Brazil</a:t>
            </a:r>
          </a:p>
        </p:txBody>
      </p:sp>
      <p:cxnSp>
        <p:nvCxnSpPr>
          <p:cNvPr id="23" name="Connecteur droit avec flèche 22"/>
          <p:cNvCxnSpPr/>
          <p:nvPr/>
        </p:nvCxnSpPr>
        <p:spPr>
          <a:xfrm>
            <a:off x="742366" y="2848682"/>
            <a:ext cx="7695105" cy="464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585762" y="2705412"/>
            <a:ext cx="2887329" cy="369332"/>
          </a:xfrm>
          <a:prstGeom prst="rect">
            <a:avLst/>
          </a:prstGeom>
        </p:spPr>
        <p:txBody>
          <a:bodyPr wrap="none">
            <a:spAutoFit/>
          </a:bodyPr>
          <a:lstStyle/>
          <a:p>
            <a:r>
              <a:rPr lang="en-US" i="1" smtClean="0"/>
              <a:t>Project Multi-cloud, ARC-6</a:t>
            </a:r>
            <a:endParaRPr lang="en-US" i="1" dirty="0"/>
          </a:p>
        </p:txBody>
      </p:sp>
      <p:sp>
        <p:nvSpPr>
          <p:cNvPr id="26" name="Rectangle 25"/>
          <p:cNvSpPr/>
          <p:nvPr/>
        </p:nvSpPr>
        <p:spPr>
          <a:xfrm>
            <a:off x="727376" y="666540"/>
            <a:ext cx="7476662" cy="646331"/>
          </a:xfrm>
          <a:prstGeom prst="rect">
            <a:avLst/>
          </a:prstGeom>
        </p:spPr>
        <p:txBody>
          <a:bodyPr wrap="none">
            <a:spAutoFit/>
          </a:bodyPr>
          <a:lstStyle/>
          <a:p>
            <a:r>
              <a:rPr lang="en-US" sz="3600" b="1" dirty="0">
                <a:solidFill>
                  <a:schemeClr val="accent1">
                    <a:lumMod val="75000"/>
                  </a:schemeClr>
                </a:solidFill>
              </a:rPr>
              <a:t>Daniel </a:t>
            </a:r>
            <a:r>
              <a:rPr lang="en-US" sz="3600" b="1" dirty="0" err="1">
                <a:solidFill>
                  <a:schemeClr val="accent1">
                    <a:lumMod val="75000"/>
                  </a:schemeClr>
                </a:solidFill>
              </a:rPr>
              <a:t>Aguiar</a:t>
            </a:r>
            <a:r>
              <a:rPr lang="en-US" sz="3600" b="1" dirty="0">
                <a:solidFill>
                  <a:schemeClr val="accent1">
                    <a:lumMod val="75000"/>
                  </a:schemeClr>
                </a:solidFill>
              </a:rPr>
              <a:t> da Silva </a:t>
            </a:r>
            <a:r>
              <a:rPr lang="en-US" sz="3600" b="1" dirty="0" err="1">
                <a:solidFill>
                  <a:schemeClr val="accent1">
                    <a:lumMod val="75000"/>
                  </a:schemeClr>
                </a:solidFill>
              </a:rPr>
              <a:t>Carvalho</a:t>
            </a:r>
            <a:endParaRPr lang="en-US" sz="3600" b="1" dirty="0">
              <a:solidFill>
                <a:schemeClr val="accent1">
                  <a:lumMod val="75000"/>
                </a:schemeClr>
              </a:solidFill>
            </a:endParaRPr>
          </a:p>
        </p:txBody>
      </p:sp>
      <p:sp>
        <p:nvSpPr>
          <p:cNvPr id="27" name="ZoneTexte 26"/>
          <p:cNvSpPr txBox="1"/>
          <p:nvPr/>
        </p:nvSpPr>
        <p:spPr>
          <a:xfrm>
            <a:off x="1089635" y="3175452"/>
            <a:ext cx="973343" cy="400110"/>
          </a:xfrm>
          <a:prstGeom prst="rect">
            <a:avLst/>
          </a:prstGeom>
          <a:noFill/>
        </p:spPr>
        <p:txBody>
          <a:bodyPr wrap="none" rtlCol="0">
            <a:spAutoFit/>
          </a:bodyPr>
          <a:lstStyle/>
          <a:p>
            <a:r>
              <a:rPr lang="en-US" sz="2000" smtClean="0">
                <a:latin typeface="Rockwell Condensed" charset="0"/>
                <a:ea typeface="Rockwell Condensed" charset="0"/>
                <a:cs typeface="Rockwell Condensed" charset="0"/>
              </a:rPr>
              <a:t>Education</a:t>
            </a:r>
            <a:endParaRPr lang="en-US" sz="2000" dirty="0">
              <a:latin typeface="Rockwell Condensed" charset="0"/>
              <a:ea typeface="Rockwell Condensed" charset="0"/>
              <a:cs typeface="Rockwell Condensed" charset="0"/>
            </a:endParaRPr>
          </a:p>
        </p:txBody>
      </p:sp>
      <p:sp>
        <p:nvSpPr>
          <p:cNvPr id="28" name="ZoneTexte 27"/>
          <p:cNvSpPr txBox="1"/>
          <p:nvPr/>
        </p:nvSpPr>
        <p:spPr>
          <a:xfrm>
            <a:off x="701974" y="2471872"/>
            <a:ext cx="1653209" cy="338554"/>
          </a:xfrm>
          <a:prstGeom prst="rect">
            <a:avLst/>
          </a:prstGeom>
          <a:noFill/>
        </p:spPr>
        <p:txBody>
          <a:bodyPr wrap="none" rtlCol="0">
            <a:spAutoFit/>
          </a:bodyPr>
          <a:lstStyle/>
          <a:p>
            <a:r>
              <a:rPr lang="en-US" sz="1600" i="1" dirty="0" smtClean="0">
                <a:solidFill>
                  <a:schemeClr val="bg1">
                    <a:lumMod val="65000"/>
                  </a:schemeClr>
                </a:solidFill>
                <a:latin typeface="Rockwell Condensed" charset="0"/>
                <a:ea typeface="Rockwell Condensed" charset="0"/>
                <a:cs typeface="Rockwell Condensed" charset="0"/>
              </a:rPr>
              <a:t>Projects </a:t>
            </a:r>
            <a:r>
              <a:rPr lang="en-US" sz="1600" i="1" smtClean="0">
                <a:solidFill>
                  <a:schemeClr val="bg1">
                    <a:lumMod val="65000"/>
                  </a:schemeClr>
                </a:solidFill>
                <a:latin typeface="Rockwell Condensed" charset="0"/>
                <a:ea typeface="Rockwell Condensed" charset="0"/>
                <a:cs typeface="Rockwell Condensed" charset="0"/>
              </a:rPr>
              <a:t>&amp; Internships</a:t>
            </a:r>
            <a:endParaRPr lang="en-US" sz="1600" i="1" dirty="0">
              <a:solidFill>
                <a:schemeClr val="bg1">
                  <a:lumMod val="65000"/>
                </a:schemeClr>
              </a:solidFill>
              <a:latin typeface="Rockwell Condensed" charset="0"/>
              <a:ea typeface="Rockwell Condensed" charset="0"/>
              <a:cs typeface="Rockwell Condensed" charset="0"/>
            </a:endParaRPr>
          </a:p>
        </p:txBody>
      </p:sp>
    </p:spTree>
    <p:extLst>
      <p:ext uri="{BB962C8B-B14F-4D97-AF65-F5344CB8AC3E}">
        <p14:creationId xmlns:p14="http://schemas.microsoft.com/office/powerpoint/2010/main" val="513866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5333" dirty="0"/>
              <a:t>Validating combinations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20</a:t>
            </a:fld>
            <a:endParaRPr lang="en-GB" dirty="0"/>
          </a:p>
        </p:txBody>
      </p:sp>
      <p:sp>
        <p:nvSpPr>
          <p:cNvPr id="24" name="Titre 4"/>
          <p:cNvSpPr txBox="1">
            <a:spLocks/>
          </p:cNvSpPr>
          <p:nvPr/>
        </p:nvSpPr>
        <p:spPr>
          <a:xfrm>
            <a:off x="1441313" y="2861270"/>
            <a:ext cx="3573139" cy="1248841"/>
          </a:xfrm>
          <a:prstGeom prst="rect">
            <a:avLst/>
          </a:prstGeom>
        </p:spPr>
        <p:txBody>
          <a:bodyPr vert="horz" lIns="121920" tIns="60960" rIns="121920" bIns="6096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1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2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CSD</a:t>
            </a:r>
            <a:r>
              <a:rPr lang="en-GB" sz="1867" b="1" i="1" baseline="-25000" dirty="0">
                <a:solidFill>
                  <a:srgbClr val="0A6212"/>
                </a:solidFill>
                <a:latin typeface="Consolas" charset="0"/>
                <a:ea typeface="Consolas" charset="0"/>
                <a:cs typeface="Consolas" charset="0"/>
              </a:rPr>
              <a:t>5  </a:t>
            </a:r>
            <a:r>
              <a:rPr lang="en-GB" sz="1867" b="1" i="1" dirty="0">
                <a:solidFill>
                  <a:srgbClr val="0A6212"/>
                </a:solidFill>
                <a:latin typeface="Consolas" charset="0"/>
                <a:ea typeface="Consolas" charset="0"/>
                <a:cs typeface="Consolas" charset="0"/>
              </a:rPr>
              <a:t>} </a:t>
            </a:r>
            <a:endParaRPr lang="en-GB" sz="1867" b="1" dirty="0">
              <a:solidFill>
                <a:srgbClr val="0A6212"/>
              </a:solidFill>
              <a:latin typeface="Consolas" charset="0"/>
              <a:ea typeface="Consolas" charset="0"/>
              <a:cs typeface="Consolas" charset="0"/>
            </a:endParaRPr>
          </a:p>
          <a:p>
            <a:endParaRPr lang="en-GB" sz="1867" b="1" dirty="0">
              <a:solidFill>
                <a:srgbClr val="0A6212"/>
              </a:solidFill>
              <a:latin typeface="Consolas" charset="0"/>
              <a:ea typeface="Consolas" charset="0"/>
              <a:cs typeface="Consolas" charset="0"/>
            </a:endParaRPr>
          </a:p>
        </p:txBody>
      </p:sp>
      <p:sp>
        <p:nvSpPr>
          <p:cNvPr id="25" name="Titre 4"/>
          <p:cNvSpPr txBox="1">
            <a:spLocks/>
          </p:cNvSpPr>
          <p:nvPr/>
        </p:nvSpPr>
        <p:spPr>
          <a:xfrm>
            <a:off x="1097279" y="2423083"/>
            <a:ext cx="1598043"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rPr>
              <a:t>Combinations</a:t>
            </a:r>
            <a:endParaRPr lang="en-GB" sz="1867" b="1" dirty="0">
              <a:solidFill>
                <a:srgbClr val="0A6212"/>
              </a:solidFill>
            </a:endParaRPr>
          </a:p>
        </p:txBody>
      </p:sp>
      <p:sp>
        <p:nvSpPr>
          <p:cNvPr id="32"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S2</a:t>
            </a:r>
            <a:r>
              <a:rPr lang="en-US" sz="1600" dirty="0">
                <a:solidFill>
                  <a:srgbClr val="0432FF"/>
                </a:solidFill>
                <a:latin typeface="Consolas" charset="0"/>
                <a:ea typeface="Consolas" charset="0"/>
                <a:cs typeface="Consolas" charset="0"/>
              </a:rPr>
              <a:t> (a?; b!) := A1 (a?; b!) [availability &gt; 98%, price per call = 0,1$]</a:t>
            </a:r>
          </a:p>
          <a:p>
            <a:pPr marL="0" indent="0" algn="just">
              <a:buNone/>
            </a:pPr>
            <a:endParaRPr lang="en-US" sz="1600" dirty="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S3</a:t>
            </a:r>
            <a:r>
              <a:rPr lang="en-US" sz="1600" dirty="0">
                <a:solidFill>
                  <a:srgbClr val="0432FF"/>
                </a:solidFill>
                <a:latin typeface="Consolas" charset="0"/>
                <a:ea typeface="Consolas" charset="0"/>
                <a:cs typeface="Consolas" charset="0"/>
              </a:rPr>
              <a:t> (a?; b!) := A2 (a?; b!) [availability &gt; 99%,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S4</a:t>
            </a:r>
            <a:r>
              <a:rPr lang="en-US" sz="1600" dirty="0">
                <a:solidFill>
                  <a:srgbClr val="0432FF"/>
                </a:solidFill>
                <a:latin typeface="Consolas" charset="0"/>
                <a:ea typeface="Consolas" charset="0"/>
                <a:cs typeface="Consolas" charset="0"/>
              </a:rPr>
              <a:t> (a?; b!) := A1 (a?; p!), A2 (p?; b!) [availability &gt; 98%,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S5</a:t>
            </a:r>
            <a:r>
              <a:rPr lang="en-US" sz="1600" dirty="0">
                <a:solidFill>
                  <a:srgbClr val="0432FF"/>
                </a:solidFill>
                <a:latin typeface="Consolas" charset="0"/>
                <a:ea typeface="Consolas" charset="0"/>
                <a:cs typeface="Consolas" charset="0"/>
              </a:rPr>
              <a:t> (a?; b!) := A3 (a?; b!) [availability &gt; 98%, price per call = 0,0$]</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9900460" y="6459786"/>
            <a:ext cx="1312025" cy="365125"/>
          </a:xfrm>
          <a:prstGeom prst="rect">
            <a:avLst/>
          </a:prstGeom>
        </p:spPr>
        <p:txBody>
          <a:bodyPr vert="horz" lIns="121920" tIns="60960" rIns="121920" bIns="6096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z="1051"/>
              <a:pPr/>
              <a:t>20</a:t>
            </a:fld>
            <a:endParaRPr lang="en-GB" sz="1051" dirty="0"/>
          </a:p>
        </p:txBody>
      </p:sp>
      <p:sp>
        <p:nvSpPr>
          <p:cNvPr id="57" name="Espace réservé du contenu 4"/>
          <p:cNvSpPr txBox="1">
            <a:spLocks/>
          </p:cNvSpPr>
          <p:nvPr/>
        </p:nvSpPr>
        <p:spPr>
          <a:xfrm>
            <a:off x="5845562" y="4793446"/>
            <a:ext cx="6346439" cy="155802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rgbClr val="0070C0"/>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rgbClr val="0070C0"/>
                </a:solidFill>
                <a:latin typeface="Consolas" charset="0"/>
                <a:ea typeface="Consolas" charset="0"/>
                <a:cs typeface="Consolas" charset="0"/>
              </a:rPr>
              <a:t>dis= “flu”,  [ 	availability &gt; 98%, </a:t>
            </a:r>
          </a:p>
          <a:p>
            <a:pPr marL="0" indent="0">
              <a:lnSpc>
                <a:spcPct val="100000"/>
              </a:lnSpc>
              <a:spcBef>
                <a:spcPts val="400"/>
              </a:spcBef>
              <a:buNone/>
            </a:pPr>
            <a:r>
              <a:rPr lang="en-US" sz="1867" dirty="0">
                <a:solidFill>
                  <a:srgbClr val="0070C0"/>
                </a:solidFill>
                <a:latin typeface="Consolas" charset="0"/>
                <a:ea typeface="Consolas" charset="0"/>
                <a:cs typeface="Consolas" charset="0"/>
              </a:rPr>
              <a:t>		price per call &lt; 0,2$, </a:t>
            </a:r>
          </a:p>
          <a:p>
            <a:pPr marL="0" indent="0">
              <a:lnSpc>
                <a:spcPct val="100000"/>
              </a:lnSpc>
              <a:spcBef>
                <a:spcPts val="400"/>
              </a:spcBef>
              <a:buNone/>
            </a:pPr>
            <a:r>
              <a:rPr lang="en-US" sz="1867" dirty="0">
                <a:solidFill>
                  <a:srgbClr val="0070C0"/>
                </a:solidFill>
                <a:latin typeface="Consolas" charset="0"/>
                <a:ea typeface="Consolas" charset="0"/>
                <a:cs typeface="Consolas" charset="0"/>
              </a:rPr>
              <a:t>		total cost &lt; 5$]</a:t>
            </a: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58" name="Rectangle 57"/>
          <p:cNvSpPr/>
          <p:nvPr/>
        </p:nvSpPr>
        <p:spPr>
          <a:xfrm>
            <a:off x="5840362" y="4588261"/>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p>
        </p:txBody>
      </p:sp>
      <p:grpSp>
        <p:nvGrpSpPr>
          <p:cNvPr id="6" name="Grouper 5"/>
          <p:cNvGrpSpPr/>
          <p:nvPr/>
        </p:nvGrpSpPr>
        <p:grpSpPr>
          <a:xfrm>
            <a:off x="5769063" y="2862724"/>
            <a:ext cx="6210343" cy="554845"/>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6" name="Titre 4"/>
            <p:cNvSpPr txBox="1">
              <a:spLocks/>
            </p:cNvSpPr>
            <p:nvPr/>
          </p:nvSpPr>
          <p:spPr>
            <a:xfrm>
              <a:off x="4326797" y="2116869"/>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3</a:t>
              </a:r>
              <a:endParaRPr lang="en-GB" sz="24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5769058" y="2292371"/>
            <a:ext cx="6210348" cy="612676"/>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49" name="Titre 4"/>
            <p:cNvSpPr txBox="1">
              <a:spLocks/>
            </p:cNvSpPr>
            <p:nvPr/>
          </p:nvSpPr>
          <p:spPr>
            <a:xfrm>
              <a:off x="4326793" y="171927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2</a:t>
              </a:r>
              <a:endParaRPr lang="en-GB" sz="24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5791200" y="3919568"/>
            <a:ext cx="6217701" cy="631453"/>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7" name="Titre 4"/>
            <p:cNvSpPr txBox="1">
              <a:spLocks/>
            </p:cNvSpPr>
            <p:nvPr/>
          </p:nvSpPr>
          <p:spPr>
            <a:xfrm>
              <a:off x="4345970" y="290829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5</a:t>
              </a:r>
              <a:endParaRPr lang="en-GB" sz="2400" b="1" dirty="0">
                <a:solidFill>
                  <a:schemeClr val="accent6">
                    <a:lumMod val="50000"/>
                  </a:schemeClr>
                </a:solidFill>
                <a:latin typeface="Consolas" charset="0"/>
                <a:ea typeface="Consolas" charset="0"/>
                <a:cs typeface="Consolas" charset="0"/>
              </a:endParaRPr>
            </a:p>
          </p:txBody>
        </p:sp>
      </p:grpSp>
    </p:spTree>
    <p:extLst>
      <p:ext uri="{BB962C8B-B14F-4D97-AF65-F5344CB8AC3E}">
        <p14:creationId xmlns:p14="http://schemas.microsoft.com/office/powerpoint/2010/main" val="201364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4">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Reusing queries</a:t>
            </a:r>
            <a:endParaRPr lang="en-GB" dirty="0"/>
          </a:p>
        </p:txBody>
      </p:sp>
      <p:sp>
        <p:nvSpPr>
          <p:cNvPr id="3" name="Espaço Reservado para Data 2"/>
          <p:cNvSpPr>
            <a:spLocks noGrp="1"/>
          </p:cNvSpPr>
          <p:nvPr>
            <p:ph type="dt" sz="half" idx="10"/>
          </p:nvPr>
        </p:nvSpPr>
        <p:spPr/>
        <p:txBody>
          <a:bodyPr/>
          <a:lstStyle/>
          <a:p>
            <a:fld id="{49BE99D9-0A58-4A80-A82A-B142BA7335E0}" type="datetime1">
              <a:rPr lang="fr-FR" smtClean="0"/>
              <a:t>24/03/2017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21</a:t>
            </a:fld>
            <a:endParaRPr lang="fr-FR"/>
          </a:p>
        </p:txBody>
      </p:sp>
      <p:sp>
        <p:nvSpPr>
          <p:cNvPr id="15" name="Cilindro 14"/>
          <p:cNvSpPr/>
          <p:nvPr/>
        </p:nvSpPr>
        <p:spPr>
          <a:xfrm>
            <a:off x="691272" y="2270760"/>
            <a:ext cx="2554847" cy="3654420"/>
          </a:xfrm>
          <a:prstGeom prst="can">
            <a:avLst>
              <a:gd name="adj" fmla="val 10684"/>
            </a:avLst>
          </a:prstGeom>
          <a:ln>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6" name="CaixaDeTexto 15"/>
          <p:cNvSpPr txBox="1"/>
          <p:nvPr/>
        </p:nvSpPr>
        <p:spPr>
          <a:xfrm>
            <a:off x="1291779" y="5965007"/>
            <a:ext cx="1353832" cy="307777"/>
          </a:xfrm>
          <a:prstGeom prst="rect">
            <a:avLst/>
          </a:prstGeom>
          <a:noFill/>
          <a:ln>
            <a:noFill/>
          </a:ln>
        </p:spPr>
        <p:txBody>
          <a:bodyPr wrap="none" rtlCol="0">
            <a:spAutoFit/>
          </a:bodyPr>
          <a:lstStyle/>
          <a:p>
            <a:r>
              <a:rPr lang="fr-FR" sz="1400" dirty="0" smtClean="0"/>
              <a:t>Query History</a:t>
            </a:r>
            <a:endParaRPr lang="fr-FR" sz="1400" dirty="0"/>
          </a:p>
        </p:txBody>
      </p:sp>
      <p:sp>
        <p:nvSpPr>
          <p:cNvPr id="17" name="CaixaDeTexto 16"/>
          <p:cNvSpPr txBox="1"/>
          <p:nvPr/>
        </p:nvSpPr>
        <p:spPr>
          <a:xfrm>
            <a:off x="987238" y="2819256"/>
            <a:ext cx="2096203" cy="307777"/>
          </a:xfrm>
          <a:prstGeom prst="rect">
            <a:avLst/>
          </a:prstGeom>
          <a:noFill/>
          <a:effectLst/>
        </p:spPr>
        <p:txBody>
          <a:bodyPr wrap="square" rtlCol="0">
            <a:spAutoFit/>
          </a:bodyPr>
          <a:lstStyle/>
          <a:p>
            <a:r>
              <a:rPr lang="fr-FR" sz="1400" dirty="0" smtClean="0"/>
              <a:t>Q</a:t>
            </a:r>
            <a:r>
              <a:rPr lang="fr-FR" sz="1400" baseline="-25000" dirty="0" smtClean="0"/>
              <a:t>1</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18" name="CaixaDeTexto 17"/>
          <p:cNvSpPr txBox="1"/>
          <p:nvPr/>
        </p:nvSpPr>
        <p:spPr>
          <a:xfrm>
            <a:off x="987238" y="3129016"/>
            <a:ext cx="2096202" cy="307777"/>
          </a:xfrm>
          <a:prstGeom prst="rect">
            <a:avLst/>
          </a:prstGeom>
          <a:noFill/>
          <a:effectLst/>
        </p:spPr>
        <p:txBody>
          <a:bodyPr wrap="square" rtlCol="0">
            <a:spAutoFit/>
          </a:bodyPr>
          <a:lstStyle/>
          <a:p>
            <a:r>
              <a:rPr lang="fr-FR" sz="1400" dirty="0" smtClean="0"/>
              <a:t>Q</a:t>
            </a:r>
            <a:r>
              <a:rPr lang="fr-FR" sz="1400" baseline="-25000" dirty="0"/>
              <a:t>3</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19" name="CaixaDeTexto 18"/>
          <p:cNvSpPr txBox="1"/>
          <p:nvPr/>
        </p:nvSpPr>
        <p:spPr>
          <a:xfrm>
            <a:off x="987238" y="3438776"/>
            <a:ext cx="2096202" cy="307777"/>
          </a:xfrm>
          <a:prstGeom prst="rect">
            <a:avLst/>
          </a:prstGeom>
          <a:noFill/>
          <a:effectLst/>
        </p:spPr>
        <p:txBody>
          <a:bodyPr wrap="square" rtlCol="0">
            <a:spAutoFit/>
          </a:bodyPr>
          <a:lstStyle/>
          <a:p>
            <a:r>
              <a:rPr lang="fr-FR" sz="1400" dirty="0" smtClean="0"/>
              <a:t>Q</a:t>
            </a:r>
            <a:r>
              <a:rPr lang="fr-FR" sz="1400" baseline="-25000" dirty="0"/>
              <a:t>4</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20" name="CaixaDeTexto 19"/>
          <p:cNvSpPr txBox="1"/>
          <p:nvPr/>
        </p:nvSpPr>
        <p:spPr>
          <a:xfrm>
            <a:off x="987238" y="3748536"/>
            <a:ext cx="2096202" cy="307777"/>
          </a:xfrm>
          <a:prstGeom prst="rect">
            <a:avLst/>
          </a:prstGeom>
          <a:noFill/>
          <a:effectLst/>
        </p:spPr>
        <p:txBody>
          <a:bodyPr wrap="square" rtlCol="0">
            <a:spAutoFit/>
          </a:bodyPr>
          <a:lstStyle/>
          <a:p>
            <a:r>
              <a:rPr lang="fr-FR" sz="1400" dirty="0" smtClean="0"/>
              <a:t>Q</a:t>
            </a:r>
            <a:r>
              <a:rPr lang="fr-FR" sz="1400" baseline="-25000" dirty="0"/>
              <a:t>5</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21" name="CaixaDeTexto 20"/>
          <p:cNvSpPr txBox="1"/>
          <p:nvPr/>
        </p:nvSpPr>
        <p:spPr>
          <a:xfrm>
            <a:off x="987238" y="4058296"/>
            <a:ext cx="2096202" cy="307777"/>
          </a:xfrm>
          <a:prstGeom prst="rect">
            <a:avLst/>
          </a:prstGeom>
          <a:noFill/>
          <a:effectLst/>
        </p:spPr>
        <p:txBody>
          <a:bodyPr wrap="square" rtlCol="0">
            <a:spAutoFit/>
          </a:bodyPr>
          <a:lstStyle/>
          <a:p>
            <a:r>
              <a:rPr lang="fr-FR" sz="1400" dirty="0" smtClean="0"/>
              <a:t>Q</a:t>
            </a:r>
            <a:r>
              <a:rPr lang="fr-FR" sz="1400" baseline="-25000" dirty="0"/>
              <a:t>6</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22" name="CaixaDeTexto 21"/>
          <p:cNvSpPr txBox="1"/>
          <p:nvPr/>
        </p:nvSpPr>
        <p:spPr>
          <a:xfrm>
            <a:off x="987238" y="4368056"/>
            <a:ext cx="2096202" cy="307777"/>
          </a:xfrm>
          <a:prstGeom prst="rect">
            <a:avLst/>
          </a:prstGeom>
          <a:noFill/>
          <a:effectLst/>
        </p:spPr>
        <p:txBody>
          <a:bodyPr wrap="square" rtlCol="0">
            <a:spAutoFit/>
          </a:bodyPr>
          <a:lstStyle/>
          <a:p>
            <a:r>
              <a:rPr lang="fr-FR" sz="1400" dirty="0" smtClean="0"/>
              <a:t>Q</a:t>
            </a:r>
            <a:r>
              <a:rPr lang="fr-FR" sz="1400" baseline="-25000" dirty="0"/>
              <a:t>7</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23" name="CaixaDeTexto 22"/>
          <p:cNvSpPr txBox="1"/>
          <p:nvPr/>
        </p:nvSpPr>
        <p:spPr>
          <a:xfrm>
            <a:off x="987238" y="4677816"/>
            <a:ext cx="2096202" cy="307777"/>
          </a:xfrm>
          <a:prstGeom prst="rect">
            <a:avLst/>
          </a:prstGeom>
          <a:noFill/>
          <a:effectLst/>
        </p:spPr>
        <p:txBody>
          <a:bodyPr wrap="square" rtlCol="0">
            <a:spAutoFit/>
          </a:bodyPr>
          <a:lstStyle/>
          <a:p>
            <a:r>
              <a:rPr lang="fr-FR" sz="1400" dirty="0" smtClean="0"/>
              <a:t>Q</a:t>
            </a:r>
            <a:r>
              <a:rPr lang="fr-FR" sz="1400" baseline="-25000" dirty="0"/>
              <a:t>8</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24" name="CaixaDeTexto 23"/>
          <p:cNvSpPr txBox="1"/>
          <p:nvPr/>
        </p:nvSpPr>
        <p:spPr>
          <a:xfrm>
            <a:off x="987238" y="4987578"/>
            <a:ext cx="2096202" cy="307777"/>
          </a:xfrm>
          <a:prstGeom prst="rect">
            <a:avLst/>
          </a:prstGeom>
          <a:noFill/>
          <a:effectLst/>
        </p:spPr>
        <p:txBody>
          <a:bodyPr wrap="square" rtlCol="0">
            <a:spAutoFit/>
          </a:bodyPr>
          <a:lstStyle/>
          <a:p>
            <a:r>
              <a:rPr lang="fr-FR" sz="1400" dirty="0" smtClean="0"/>
              <a:t>Q</a:t>
            </a:r>
            <a:r>
              <a:rPr lang="fr-FR" sz="1400" baseline="-25000" dirty="0"/>
              <a:t>9</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26" name="CaixaDeTexto 25"/>
          <p:cNvSpPr txBox="1"/>
          <p:nvPr/>
        </p:nvSpPr>
        <p:spPr>
          <a:xfrm>
            <a:off x="1014098" y="5359698"/>
            <a:ext cx="401072" cy="338554"/>
          </a:xfrm>
          <a:prstGeom prst="rect">
            <a:avLst/>
          </a:prstGeom>
          <a:noFill/>
        </p:spPr>
        <p:txBody>
          <a:bodyPr wrap="none" rtlCol="0">
            <a:spAutoFit/>
          </a:bodyPr>
          <a:lstStyle/>
          <a:p>
            <a:r>
              <a:rPr lang="fr-FR" sz="1600" b="1" dirty="0" smtClean="0"/>
              <a:t>...</a:t>
            </a:r>
            <a:endParaRPr lang="fr-FR" sz="1600" b="1" dirty="0"/>
          </a:p>
        </p:txBody>
      </p:sp>
      <p:sp>
        <p:nvSpPr>
          <p:cNvPr id="27" name="CaixaDeTexto 26"/>
          <p:cNvSpPr txBox="1"/>
          <p:nvPr/>
        </p:nvSpPr>
        <p:spPr>
          <a:xfrm>
            <a:off x="4265611" y="3410491"/>
            <a:ext cx="2401004" cy="307777"/>
          </a:xfrm>
          <a:prstGeom prst="rect">
            <a:avLst/>
          </a:prstGeom>
          <a:noFill/>
          <a:effectLst/>
        </p:spPr>
        <p:txBody>
          <a:bodyPr wrap="square" rtlCol="0">
            <a:spAutoFit/>
          </a:bodyPr>
          <a:lstStyle/>
          <a:p>
            <a:r>
              <a:rPr lang="fr-FR" sz="1400" dirty="0" smtClean="0"/>
              <a:t>Q</a:t>
            </a:r>
            <a:r>
              <a:rPr lang="fr-FR" sz="1400" baseline="-25000" dirty="0" smtClean="0"/>
              <a:t>2</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cxnSp>
        <p:nvCxnSpPr>
          <p:cNvPr id="32" name="Conector em curva 31"/>
          <p:cNvCxnSpPr/>
          <p:nvPr/>
        </p:nvCxnSpPr>
        <p:spPr>
          <a:xfrm rot="5400000">
            <a:off x="3547993" y="1624096"/>
            <a:ext cx="775391" cy="193610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CaixaDeTexto 32"/>
          <p:cNvSpPr txBox="1"/>
          <p:nvPr/>
        </p:nvSpPr>
        <p:spPr>
          <a:xfrm>
            <a:off x="4891954" y="3679294"/>
            <a:ext cx="1252688" cy="307777"/>
          </a:xfrm>
          <a:prstGeom prst="rect">
            <a:avLst/>
          </a:prstGeom>
          <a:noFill/>
          <a:effectLst/>
        </p:spPr>
        <p:txBody>
          <a:bodyPr wrap="square" rtlCol="0">
            <a:spAutoFit/>
          </a:bodyPr>
          <a:lstStyle/>
          <a:p>
            <a:r>
              <a:rPr lang="fr-FR" sz="1400" dirty="0" smtClean="0">
                <a:solidFill>
                  <a:srgbClr val="FF0000"/>
                </a:solidFill>
              </a:rPr>
              <a:t>reuse results</a:t>
            </a:r>
            <a:endParaRPr lang="fr-FR" sz="1400" dirty="0">
              <a:solidFill>
                <a:srgbClr val="FF0000"/>
              </a:solidFill>
            </a:endParaRPr>
          </a:p>
        </p:txBody>
      </p:sp>
      <p:sp>
        <p:nvSpPr>
          <p:cNvPr id="34" name="CaixaDeTexto 33"/>
          <p:cNvSpPr txBox="1"/>
          <p:nvPr/>
        </p:nvSpPr>
        <p:spPr>
          <a:xfrm>
            <a:off x="4317796" y="4765318"/>
            <a:ext cx="2401004" cy="307777"/>
          </a:xfrm>
          <a:prstGeom prst="rect">
            <a:avLst/>
          </a:prstGeom>
          <a:noFill/>
          <a:effectLst/>
        </p:spPr>
        <p:txBody>
          <a:bodyPr wrap="square" rtlCol="0">
            <a:spAutoFit/>
          </a:bodyPr>
          <a:lstStyle/>
          <a:p>
            <a:r>
              <a:rPr lang="fr-FR" sz="1400" dirty="0" smtClean="0"/>
              <a:t>Q</a:t>
            </a:r>
            <a:r>
              <a:rPr lang="fr-FR" sz="1400" baseline="-25000" dirty="0" smtClean="0"/>
              <a:t>2</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35" name="Seta para baixo 34"/>
          <p:cNvSpPr/>
          <p:nvPr/>
        </p:nvSpPr>
        <p:spPr>
          <a:xfrm>
            <a:off x="5433726" y="4079470"/>
            <a:ext cx="169144" cy="465631"/>
          </a:xfrm>
          <a:prstGeom prst="downArrow">
            <a:avLst/>
          </a:prstGeom>
          <a:solidFill>
            <a:srgbClr val="FF0000"/>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CaixaDeTexto 35"/>
          <p:cNvSpPr txBox="1"/>
          <p:nvPr/>
        </p:nvSpPr>
        <p:spPr>
          <a:xfrm>
            <a:off x="7208044" y="2863213"/>
            <a:ext cx="3139114" cy="307777"/>
          </a:xfrm>
          <a:prstGeom prst="rect">
            <a:avLst/>
          </a:prstGeom>
          <a:noFill/>
          <a:effectLst/>
        </p:spPr>
        <p:txBody>
          <a:bodyPr wrap="square" rtlCol="0">
            <a:spAutoFit/>
          </a:bodyPr>
          <a:lstStyle/>
          <a:p>
            <a:r>
              <a:rPr lang="fr-FR" sz="1400" dirty="0" smtClean="0">
                <a:solidFill>
                  <a:srgbClr val="FF0000"/>
                </a:solidFill>
              </a:rPr>
              <a:t>Supposing that Q</a:t>
            </a:r>
            <a:r>
              <a:rPr lang="fr-FR" sz="1400" baseline="-25000" dirty="0" smtClean="0">
                <a:solidFill>
                  <a:srgbClr val="FF0000"/>
                </a:solidFill>
              </a:rPr>
              <a:t>2</a:t>
            </a:r>
            <a:r>
              <a:rPr lang="fr-FR" sz="1400" dirty="0" smtClean="0">
                <a:solidFill>
                  <a:srgbClr val="FF0000"/>
                </a:solidFill>
              </a:rPr>
              <a:t> is a subset of Q</a:t>
            </a:r>
            <a:r>
              <a:rPr lang="fr-FR" sz="1400" baseline="-25000" dirty="0" smtClean="0">
                <a:solidFill>
                  <a:srgbClr val="FF0000"/>
                </a:solidFill>
              </a:rPr>
              <a:t>1</a:t>
            </a:r>
            <a:r>
              <a:rPr lang="fr-FR" sz="1400" dirty="0" smtClean="0">
                <a:solidFill>
                  <a:srgbClr val="FF0000"/>
                </a:solidFill>
              </a:rPr>
              <a:t>:  </a:t>
            </a:r>
            <a:endParaRPr lang="fr-FR" sz="1400" dirty="0">
              <a:solidFill>
                <a:srgbClr val="FF0000"/>
              </a:solidFill>
            </a:endParaRPr>
          </a:p>
        </p:txBody>
      </p:sp>
      <p:sp>
        <p:nvSpPr>
          <p:cNvPr id="37" name="CaixaDeTexto 36"/>
          <p:cNvSpPr txBox="1"/>
          <p:nvPr/>
        </p:nvSpPr>
        <p:spPr>
          <a:xfrm>
            <a:off x="7208043" y="3170990"/>
            <a:ext cx="4212431" cy="307777"/>
          </a:xfrm>
          <a:prstGeom prst="rect">
            <a:avLst/>
          </a:prstGeom>
          <a:noFill/>
          <a:effectLst/>
        </p:spPr>
        <p:txBody>
          <a:bodyPr wrap="square" rtlCol="0">
            <a:spAutoFit/>
          </a:bodyPr>
          <a:lstStyle/>
          <a:p>
            <a:r>
              <a:rPr lang="fr-FR" sz="1400" dirty="0" smtClean="0">
                <a:solidFill>
                  <a:srgbClr val="FF0000"/>
                </a:solidFill>
              </a:rPr>
              <a:t>This means Q</a:t>
            </a:r>
            <a:r>
              <a:rPr lang="fr-FR" sz="1400" baseline="-25000" dirty="0" smtClean="0">
                <a:solidFill>
                  <a:srgbClr val="FF0000"/>
                </a:solidFill>
              </a:rPr>
              <a:t>2</a:t>
            </a:r>
            <a:r>
              <a:rPr lang="fr-FR" sz="1400" dirty="0" smtClean="0">
                <a:solidFill>
                  <a:srgbClr val="FF0000"/>
                </a:solidFill>
              </a:rPr>
              <a:t>.A </a:t>
            </a:r>
            <a:r>
              <a:rPr lang="fr-FR" sz="1400" dirty="0" smtClean="0">
                <a:solidFill>
                  <a:srgbClr val="FF0000"/>
                </a:solidFill>
                <a:latin typeface="Cambria" panose="02040503050406030204" pitchFamily="18" charset="0"/>
              </a:rPr>
              <a:t>⊂</a:t>
            </a:r>
            <a:r>
              <a:rPr lang="fr-FR" sz="1400" dirty="0" smtClean="0">
                <a:solidFill>
                  <a:srgbClr val="FF0000"/>
                </a:solidFill>
              </a:rPr>
              <a:t> Q</a:t>
            </a:r>
            <a:r>
              <a:rPr lang="fr-FR" sz="1400" baseline="-25000" dirty="0" smtClean="0">
                <a:solidFill>
                  <a:srgbClr val="FF0000"/>
                </a:solidFill>
              </a:rPr>
              <a:t>1</a:t>
            </a:r>
            <a:r>
              <a:rPr lang="fr-FR" sz="1400" dirty="0" smtClean="0">
                <a:solidFill>
                  <a:srgbClr val="FF0000"/>
                </a:solidFill>
              </a:rPr>
              <a:t>.A and Q</a:t>
            </a:r>
            <a:r>
              <a:rPr lang="fr-FR" sz="1400" baseline="-25000" dirty="0" smtClean="0">
                <a:solidFill>
                  <a:srgbClr val="FF0000"/>
                </a:solidFill>
              </a:rPr>
              <a:t>2</a:t>
            </a:r>
            <a:r>
              <a:rPr lang="fr-FR" sz="1400" dirty="0" smtClean="0">
                <a:solidFill>
                  <a:srgbClr val="FF0000"/>
                </a:solidFill>
              </a:rPr>
              <a:t>.R </a:t>
            </a:r>
            <a:r>
              <a:rPr lang="fr-FR" sz="1400" dirty="0" smtClean="0">
                <a:solidFill>
                  <a:srgbClr val="FF0000"/>
                </a:solidFill>
                <a:latin typeface="Cambria" panose="02040503050406030204" pitchFamily="18" charset="0"/>
              </a:rPr>
              <a:t>⊲</a:t>
            </a:r>
            <a:r>
              <a:rPr lang="fr-FR" sz="1400" dirty="0" smtClean="0">
                <a:solidFill>
                  <a:srgbClr val="FF0000"/>
                </a:solidFill>
              </a:rPr>
              <a:t> Q</a:t>
            </a:r>
            <a:r>
              <a:rPr lang="fr-FR" sz="1400" baseline="-25000" dirty="0" smtClean="0">
                <a:solidFill>
                  <a:srgbClr val="FF0000"/>
                </a:solidFill>
              </a:rPr>
              <a:t>1</a:t>
            </a:r>
            <a:r>
              <a:rPr lang="fr-FR" sz="1400" dirty="0" smtClean="0">
                <a:solidFill>
                  <a:srgbClr val="FF0000"/>
                </a:solidFill>
              </a:rPr>
              <a:t>.R </a:t>
            </a:r>
            <a:endParaRPr lang="fr-FR" sz="1400" dirty="0">
              <a:solidFill>
                <a:srgbClr val="FF0000"/>
              </a:solidFill>
            </a:endParaRPr>
          </a:p>
        </p:txBody>
      </p:sp>
      <p:sp>
        <p:nvSpPr>
          <p:cNvPr id="44" name="CaixaDeTexto 43"/>
          <p:cNvSpPr txBox="1"/>
          <p:nvPr/>
        </p:nvSpPr>
        <p:spPr>
          <a:xfrm>
            <a:off x="7208043" y="3746553"/>
            <a:ext cx="4212431" cy="307777"/>
          </a:xfrm>
          <a:prstGeom prst="rect">
            <a:avLst/>
          </a:prstGeom>
          <a:noFill/>
          <a:effectLst/>
        </p:spPr>
        <p:txBody>
          <a:bodyPr wrap="square" rtlCol="0">
            <a:spAutoFit/>
          </a:bodyPr>
          <a:lstStyle/>
          <a:p>
            <a:r>
              <a:rPr lang="fr-FR" sz="1400" dirty="0" smtClean="0">
                <a:solidFill>
                  <a:srgbClr val="FF0000"/>
                </a:solidFill>
              </a:rPr>
              <a:t>Q</a:t>
            </a:r>
            <a:r>
              <a:rPr lang="fr-FR" sz="1400" baseline="-25000" dirty="0" smtClean="0">
                <a:solidFill>
                  <a:srgbClr val="FF0000"/>
                </a:solidFill>
              </a:rPr>
              <a:t>2</a:t>
            </a:r>
            <a:r>
              <a:rPr lang="fr-FR" sz="1400" dirty="0" smtClean="0">
                <a:solidFill>
                  <a:srgbClr val="FF0000"/>
                </a:solidFill>
              </a:rPr>
              <a:t>.C </a:t>
            </a:r>
            <a:r>
              <a:rPr lang="fr-FR" sz="1400" dirty="0" smtClean="0">
                <a:solidFill>
                  <a:srgbClr val="FF0000"/>
                </a:solidFill>
                <a:latin typeface="Cambria" panose="02040503050406030204" pitchFamily="18" charset="0"/>
              </a:rPr>
              <a:t>⟵</a:t>
            </a:r>
            <a:r>
              <a:rPr lang="fr-FR" sz="1400" dirty="0" smtClean="0">
                <a:solidFill>
                  <a:srgbClr val="FF0000"/>
                </a:solidFill>
              </a:rPr>
              <a:t> {c</a:t>
            </a:r>
            <a:r>
              <a:rPr lang="fr-FR" sz="1400" baseline="-25000" dirty="0" smtClean="0">
                <a:solidFill>
                  <a:srgbClr val="FF0000"/>
                </a:solidFill>
              </a:rPr>
              <a:t>i</a:t>
            </a:r>
            <a:r>
              <a:rPr lang="fr-FR" sz="1400" dirty="0" smtClean="0">
                <a:solidFill>
                  <a:srgbClr val="FF0000"/>
                </a:solidFill>
              </a:rPr>
              <a:t>} st. {</a:t>
            </a:r>
            <a:r>
              <a:rPr lang="fr-FR" sz="1400" dirty="0" smtClean="0">
                <a:solidFill>
                  <a:srgbClr val="FF0000"/>
                </a:solidFill>
                <a:latin typeface="Cambria Math" panose="02040503050406030204" pitchFamily="18" charset="0"/>
                <a:ea typeface="Cambria Math" panose="02040503050406030204" pitchFamily="18" charset="0"/>
              </a:rPr>
              <a:t>⩝</a:t>
            </a:r>
            <a:r>
              <a:rPr lang="fr-FR" sz="1400" dirty="0" smtClean="0">
                <a:solidFill>
                  <a:srgbClr val="FF0000"/>
                </a:solidFill>
              </a:rPr>
              <a:t>c</a:t>
            </a:r>
            <a:r>
              <a:rPr lang="fr-FR" sz="1400" baseline="-25000" dirty="0" smtClean="0">
                <a:solidFill>
                  <a:srgbClr val="FF0000"/>
                </a:solidFill>
              </a:rPr>
              <a:t>i</a:t>
            </a:r>
            <a:r>
              <a:rPr lang="fr-FR" sz="1400" dirty="0">
                <a:solidFill>
                  <a:srgbClr val="FF0000"/>
                </a:solidFill>
              </a:rPr>
              <a:t> </a:t>
            </a:r>
            <a:r>
              <a:rPr lang="fr-FR" sz="1400" dirty="0" smtClean="0">
                <a:solidFill>
                  <a:srgbClr val="FF0000"/>
                </a:solidFill>
                <a:latin typeface="Cambria Math" panose="02040503050406030204" pitchFamily="18" charset="0"/>
                <a:ea typeface="Cambria Math" panose="02040503050406030204" pitchFamily="18" charset="0"/>
              </a:rPr>
              <a:t>∊ </a:t>
            </a:r>
            <a:r>
              <a:rPr lang="fr-FR" sz="1400" dirty="0" smtClean="0">
                <a:solidFill>
                  <a:srgbClr val="FF0000"/>
                </a:solidFill>
              </a:rPr>
              <a:t>Q</a:t>
            </a:r>
            <a:r>
              <a:rPr lang="fr-FR" sz="1400" baseline="-25000" dirty="0" smtClean="0">
                <a:solidFill>
                  <a:srgbClr val="FF0000"/>
                </a:solidFill>
              </a:rPr>
              <a:t>1</a:t>
            </a:r>
            <a:r>
              <a:rPr lang="fr-FR" sz="1400" dirty="0" smtClean="0">
                <a:solidFill>
                  <a:srgbClr val="FF0000"/>
                </a:solidFill>
              </a:rPr>
              <a:t>.C, </a:t>
            </a:r>
            <a:r>
              <a:rPr lang="fr-FR" sz="1400" dirty="0" smtClean="0">
                <a:solidFill>
                  <a:srgbClr val="FF0000"/>
                </a:solidFill>
                <a:latin typeface="Cambria Math" panose="02040503050406030204" pitchFamily="18" charset="0"/>
                <a:ea typeface="Cambria Math" panose="02040503050406030204" pitchFamily="18" charset="0"/>
              </a:rPr>
              <a:t>∄</a:t>
            </a:r>
            <a:r>
              <a:rPr lang="fr-FR" sz="1400" dirty="0" smtClean="0">
                <a:solidFill>
                  <a:srgbClr val="FF0000"/>
                </a:solidFill>
              </a:rPr>
              <a:t>ds </a:t>
            </a:r>
            <a:r>
              <a:rPr lang="fr-FR" sz="1400" dirty="0">
                <a:solidFill>
                  <a:srgbClr val="FF0000"/>
                </a:solidFill>
                <a:latin typeface="Cambria Math" panose="02040503050406030204" pitchFamily="18" charset="0"/>
                <a:ea typeface="Cambria Math" panose="02040503050406030204" pitchFamily="18" charset="0"/>
              </a:rPr>
              <a:t>∊</a:t>
            </a:r>
            <a:r>
              <a:rPr lang="fr-FR" sz="1400" dirty="0" smtClean="0">
                <a:solidFill>
                  <a:srgbClr val="FF0000"/>
                </a:solidFill>
              </a:rPr>
              <a:t> c</a:t>
            </a:r>
            <a:r>
              <a:rPr lang="fr-FR" sz="1400" baseline="-25000" dirty="0" smtClean="0">
                <a:solidFill>
                  <a:srgbClr val="FF0000"/>
                </a:solidFill>
              </a:rPr>
              <a:t>i </a:t>
            </a:r>
            <a:r>
              <a:rPr lang="fr-FR" sz="1400" dirty="0" smtClean="0">
                <a:solidFill>
                  <a:srgbClr val="FF0000"/>
                </a:solidFill>
              </a:rPr>
              <a:t>| ds  is </a:t>
            </a:r>
            <a:r>
              <a:rPr lang="fr-FR" sz="1400" i="1" dirty="0" smtClean="0">
                <a:solidFill>
                  <a:srgbClr val="FF0000"/>
                </a:solidFill>
              </a:rPr>
              <a:t>offline</a:t>
            </a:r>
            <a:r>
              <a:rPr lang="fr-FR" sz="1400" dirty="0" smtClean="0">
                <a:solidFill>
                  <a:srgbClr val="FF0000"/>
                </a:solidFill>
              </a:rPr>
              <a:t>}</a:t>
            </a:r>
            <a:endParaRPr lang="fr-FR" sz="1400" dirty="0">
              <a:solidFill>
                <a:srgbClr val="FF0000"/>
              </a:solidFill>
            </a:endParaRPr>
          </a:p>
        </p:txBody>
      </p:sp>
      <p:sp>
        <p:nvSpPr>
          <p:cNvPr id="46" name="CaixaDeTexto 45"/>
          <p:cNvSpPr txBox="1"/>
          <p:nvPr/>
        </p:nvSpPr>
        <p:spPr>
          <a:xfrm>
            <a:off x="7208043" y="3988374"/>
            <a:ext cx="4212431" cy="307777"/>
          </a:xfrm>
          <a:prstGeom prst="rect">
            <a:avLst/>
          </a:prstGeom>
          <a:noFill/>
          <a:effectLst/>
        </p:spPr>
        <p:txBody>
          <a:bodyPr wrap="square" rtlCol="0">
            <a:spAutoFit/>
          </a:bodyPr>
          <a:lstStyle/>
          <a:p>
            <a:r>
              <a:rPr lang="fr-FR" sz="1400" dirty="0" smtClean="0">
                <a:solidFill>
                  <a:srgbClr val="FF0000"/>
                </a:solidFill>
              </a:rPr>
              <a:t>Q</a:t>
            </a:r>
            <a:r>
              <a:rPr lang="fr-FR" sz="1400" baseline="-25000" dirty="0" smtClean="0">
                <a:solidFill>
                  <a:srgbClr val="FF0000"/>
                </a:solidFill>
              </a:rPr>
              <a:t>2</a:t>
            </a:r>
            <a:r>
              <a:rPr lang="fr-FR" sz="1400" dirty="0" smtClean="0">
                <a:solidFill>
                  <a:srgbClr val="FF0000"/>
                </a:solidFill>
              </a:rPr>
              <a:t>.C </a:t>
            </a:r>
            <a:r>
              <a:rPr lang="fr-FR" sz="1400" dirty="0" smtClean="0">
                <a:solidFill>
                  <a:srgbClr val="FF0000"/>
                </a:solidFill>
                <a:latin typeface="Cambria" panose="02040503050406030204" pitchFamily="18" charset="0"/>
              </a:rPr>
              <a:t>⟵</a:t>
            </a:r>
            <a:r>
              <a:rPr lang="fr-FR" sz="1400" dirty="0" smtClean="0">
                <a:solidFill>
                  <a:srgbClr val="FF0000"/>
                </a:solidFill>
              </a:rPr>
              <a:t> project(Q</a:t>
            </a:r>
            <a:r>
              <a:rPr lang="fr-FR" sz="1400" baseline="-25000" dirty="0" smtClean="0">
                <a:solidFill>
                  <a:srgbClr val="FF0000"/>
                </a:solidFill>
              </a:rPr>
              <a:t>2</a:t>
            </a:r>
            <a:r>
              <a:rPr lang="fr-FR" sz="1400" dirty="0" smtClean="0">
                <a:solidFill>
                  <a:srgbClr val="FF0000"/>
                </a:solidFill>
              </a:rPr>
              <a:t>)</a:t>
            </a:r>
            <a:endParaRPr lang="fr-FR" sz="1400" dirty="0">
              <a:solidFill>
                <a:srgbClr val="FF0000"/>
              </a:solidFill>
            </a:endParaRPr>
          </a:p>
        </p:txBody>
      </p:sp>
      <p:sp>
        <p:nvSpPr>
          <p:cNvPr id="47" name="CaixaDeTexto 46"/>
          <p:cNvSpPr txBox="1"/>
          <p:nvPr/>
        </p:nvSpPr>
        <p:spPr>
          <a:xfrm>
            <a:off x="7208043" y="4395352"/>
            <a:ext cx="4743165" cy="307777"/>
          </a:xfrm>
          <a:prstGeom prst="rect">
            <a:avLst/>
          </a:prstGeom>
          <a:noFill/>
          <a:effectLst/>
        </p:spPr>
        <p:txBody>
          <a:bodyPr wrap="square" rtlCol="0">
            <a:spAutoFit/>
          </a:bodyPr>
          <a:lstStyle/>
          <a:p>
            <a:r>
              <a:rPr lang="fr-FR" sz="1400" dirty="0" smtClean="0">
                <a:solidFill>
                  <a:srgbClr val="FF0000"/>
                </a:solidFill>
              </a:rPr>
              <a:t>Q</a:t>
            </a:r>
            <a:r>
              <a:rPr lang="fr-FR" sz="1400" baseline="-25000" dirty="0" smtClean="0">
                <a:solidFill>
                  <a:srgbClr val="FF0000"/>
                </a:solidFill>
              </a:rPr>
              <a:t>2</a:t>
            </a:r>
            <a:r>
              <a:rPr lang="fr-FR" sz="1400" dirty="0" smtClean="0">
                <a:solidFill>
                  <a:srgbClr val="FF0000"/>
                </a:solidFill>
              </a:rPr>
              <a:t>.S </a:t>
            </a:r>
            <a:r>
              <a:rPr lang="fr-FR" sz="1400" dirty="0" smtClean="0">
                <a:solidFill>
                  <a:srgbClr val="FF0000"/>
                </a:solidFill>
                <a:latin typeface="Cambria" panose="02040503050406030204" pitchFamily="18" charset="0"/>
              </a:rPr>
              <a:t>⟵</a:t>
            </a:r>
            <a:r>
              <a:rPr lang="fr-FR" sz="1400" dirty="0" smtClean="0">
                <a:solidFill>
                  <a:srgbClr val="FF0000"/>
                </a:solidFill>
              </a:rPr>
              <a:t> {ds</a:t>
            </a:r>
            <a:r>
              <a:rPr lang="fr-FR" sz="1400" baseline="-25000" dirty="0" smtClean="0">
                <a:solidFill>
                  <a:srgbClr val="FF0000"/>
                </a:solidFill>
              </a:rPr>
              <a:t>i</a:t>
            </a:r>
            <a:r>
              <a:rPr lang="fr-FR" sz="1400" dirty="0" smtClean="0">
                <a:solidFill>
                  <a:srgbClr val="FF0000"/>
                </a:solidFill>
              </a:rPr>
              <a:t>} st. {</a:t>
            </a:r>
            <a:r>
              <a:rPr lang="fr-FR" sz="1400" dirty="0" smtClean="0">
                <a:solidFill>
                  <a:srgbClr val="FF0000"/>
                </a:solidFill>
                <a:latin typeface="Cambria Math" panose="02040503050406030204" pitchFamily="18" charset="0"/>
                <a:ea typeface="Cambria Math" panose="02040503050406030204" pitchFamily="18" charset="0"/>
              </a:rPr>
              <a:t>⩝</a:t>
            </a:r>
            <a:r>
              <a:rPr lang="fr-FR" sz="1400" dirty="0" smtClean="0">
                <a:solidFill>
                  <a:srgbClr val="FF0000"/>
                </a:solidFill>
                <a:ea typeface="Cambria Math" panose="02040503050406030204" pitchFamily="18" charset="0"/>
              </a:rPr>
              <a:t>ds</a:t>
            </a:r>
            <a:r>
              <a:rPr lang="fr-FR" sz="1400" baseline="-25000" dirty="0" smtClean="0">
                <a:solidFill>
                  <a:srgbClr val="FF0000"/>
                </a:solidFill>
              </a:rPr>
              <a:t>i</a:t>
            </a:r>
            <a:r>
              <a:rPr lang="fr-FR" sz="1400" dirty="0" smtClean="0">
                <a:solidFill>
                  <a:srgbClr val="FF0000"/>
                </a:solidFill>
              </a:rPr>
              <a:t> </a:t>
            </a:r>
            <a:r>
              <a:rPr lang="fr-FR" sz="1400" dirty="0" smtClean="0">
                <a:solidFill>
                  <a:srgbClr val="FF0000"/>
                </a:solidFill>
                <a:latin typeface="Cambria Math" panose="02040503050406030204" pitchFamily="18" charset="0"/>
                <a:ea typeface="Cambria Math" panose="02040503050406030204" pitchFamily="18" charset="0"/>
              </a:rPr>
              <a:t>∊ </a:t>
            </a:r>
            <a:r>
              <a:rPr lang="fr-FR" sz="1400" dirty="0" smtClean="0">
                <a:solidFill>
                  <a:srgbClr val="FF0000"/>
                </a:solidFill>
              </a:rPr>
              <a:t>Q</a:t>
            </a:r>
            <a:r>
              <a:rPr lang="fr-FR" sz="1400" baseline="-25000" dirty="0" smtClean="0">
                <a:solidFill>
                  <a:srgbClr val="FF0000"/>
                </a:solidFill>
              </a:rPr>
              <a:t>1</a:t>
            </a:r>
            <a:r>
              <a:rPr lang="fr-FR" sz="1400" dirty="0" smtClean="0">
                <a:solidFill>
                  <a:srgbClr val="FF0000"/>
                </a:solidFill>
              </a:rPr>
              <a:t>.S, </a:t>
            </a:r>
            <a:r>
              <a:rPr lang="fr-FR" sz="1400" dirty="0" smtClean="0">
                <a:solidFill>
                  <a:srgbClr val="FF0000"/>
                </a:solidFill>
                <a:latin typeface="Cambria Math" panose="02040503050406030204" pitchFamily="18" charset="0"/>
                <a:ea typeface="Cambria Math" panose="02040503050406030204" pitchFamily="18" charset="0"/>
              </a:rPr>
              <a:t>∃</a:t>
            </a:r>
            <a:r>
              <a:rPr lang="fr-FR" sz="1400" dirty="0" smtClean="0">
                <a:solidFill>
                  <a:srgbClr val="FF0000"/>
                </a:solidFill>
              </a:rPr>
              <a:t>c </a:t>
            </a:r>
            <a:r>
              <a:rPr lang="fr-FR" sz="1400" dirty="0">
                <a:solidFill>
                  <a:srgbClr val="FF0000"/>
                </a:solidFill>
                <a:latin typeface="Cambria Math" panose="02040503050406030204" pitchFamily="18" charset="0"/>
                <a:ea typeface="Cambria Math" panose="02040503050406030204" pitchFamily="18" charset="0"/>
              </a:rPr>
              <a:t>∊</a:t>
            </a:r>
            <a:r>
              <a:rPr lang="fr-FR" sz="1400" dirty="0" smtClean="0">
                <a:solidFill>
                  <a:srgbClr val="FF0000"/>
                </a:solidFill>
              </a:rPr>
              <a:t> Q</a:t>
            </a:r>
            <a:r>
              <a:rPr lang="fr-FR" sz="1400" baseline="-25000" dirty="0" smtClean="0">
                <a:solidFill>
                  <a:srgbClr val="FF0000"/>
                </a:solidFill>
              </a:rPr>
              <a:t>2</a:t>
            </a:r>
            <a:r>
              <a:rPr lang="fr-FR" sz="1400" dirty="0" smtClean="0">
                <a:solidFill>
                  <a:srgbClr val="FF0000"/>
                </a:solidFill>
              </a:rPr>
              <a:t>.C</a:t>
            </a:r>
            <a:r>
              <a:rPr lang="fr-FR" sz="1400" baseline="-25000" dirty="0" smtClean="0">
                <a:solidFill>
                  <a:srgbClr val="FF0000"/>
                </a:solidFill>
              </a:rPr>
              <a:t> </a:t>
            </a:r>
            <a:r>
              <a:rPr lang="fr-FR" sz="1400" dirty="0" smtClean="0">
                <a:solidFill>
                  <a:srgbClr val="FF0000"/>
                </a:solidFill>
              </a:rPr>
              <a:t>| ds</a:t>
            </a:r>
            <a:r>
              <a:rPr lang="fr-FR" sz="1400" baseline="-25000" dirty="0">
                <a:solidFill>
                  <a:srgbClr val="FF0000"/>
                </a:solidFill>
              </a:rPr>
              <a:t>i</a:t>
            </a:r>
            <a:r>
              <a:rPr lang="fr-FR" sz="1400" dirty="0" smtClean="0">
                <a:solidFill>
                  <a:srgbClr val="FF0000"/>
                </a:solidFill>
              </a:rPr>
              <a:t> </a:t>
            </a:r>
            <a:r>
              <a:rPr lang="fr-FR" sz="1400" dirty="0">
                <a:solidFill>
                  <a:srgbClr val="FF0000"/>
                </a:solidFill>
                <a:latin typeface="Cambria Math" panose="02040503050406030204" pitchFamily="18" charset="0"/>
                <a:ea typeface="Cambria Math" panose="02040503050406030204" pitchFamily="18" charset="0"/>
              </a:rPr>
              <a:t>∊</a:t>
            </a:r>
            <a:r>
              <a:rPr lang="fr-FR" sz="1400" dirty="0">
                <a:solidFill>
                  <a:srgbClr val="FF0000"/>
                </a:solidFill>
              </a:rPr>
              <a:t> </a:t>
            </a:r>
            <a:r>
              <a:rPr lang="fr-FR" sz="1400" dirty="0" smtClean="0">
                <a:solidFill>
                  <a:srgbClr val="FF0000"/>
                </a:solidFill>
              </a:rPr>
              <a:t>c}</a:t>
            </a:r>
            <a:endParaRPr lang="fr-FR" sz="1400" dirty="0">
              <a:solidFill>
                <a:srgbClr val="FF0000"/>
              </a:solidFill>
            </a:endParaRPr>
          </a:p>
        </p:txBody>
      </p:sp>
      <p:sp>
        <p:nvSpPr>
          <p:cNvPr id="48" name="CaixaDeTexto 47"/>
          <p:cNvSpPr txBox="1"/>
          <p:nvPr/>
        </p:nvSpPr>
        <p:spPr>
          <a:xfrm>
            <a:off x="7208042" y="4774556"/>
            <a:ext cx="4743165" cy="307777"/>
          </a:xfrm>
          <a:prstGeom prst="rect">
            <a:avLst/>
          </a:prstGeom>
          <a:noFill/>
          <a:effectLst/>
        </p:spPr>
        <p:txBody>
          <a:bodyPr wrap="square" rtlCol="0">
            <a:spAutoFit/>
          </a:bodyPr>
          <a:lstStyle/>
          <a:p>
            <a:r>
              <a:rPr lang="fr-FR" sz="1400" dirty="0" smtClean="0">
                <a:solidFill>
                  <a:srgbClr val="FF0000"/>
                </a:solidFill>
              </a:rPr>
              <a:t>Q</a:t>
            </a:r>
            <a:r>
              <a:rPr lang="fr-FR" sz="1400" baseline="-25000" dirty="0" smtClean="0">
                <a:solidFill>
                  <a:srgbClr val="FF0000"/>
                </a:solidFill>
              </a:rPr>
              <a:t>2</a:t>
            </a:r>
            <a:r>
              <a:rPr lang="fr-FR" sz="1400" dirty="0" smtClean="0">
                <a:solidFill>
                  <a:srgbClr val="FF0000"/>
                </a:solidFill>
              </a:rPr>
              <a:t>.w </a:t>
            </a:r>
            <a:r>
              <a:rPr lang="fr-FR" sz="1400" dirty="0" smtClean="0">
                <a:solidFill>
                  <a:srgbClr val="FF0000"/>
                </a:solidFill>
                <a:latin typeface="Cambria" panose="02040503050406030204" pitchFamily="18" charset="0"/>
              </a:rPr>
              <a:t>⟵</a:t>
            </a:r>
            <a:r>
              <a:rPr lang="fr-FR" sz="1400" dirty="0" smtClean="0">
                <a:solidFill>
                  <a:srgbClr val="FF0000"/>
                </a:solidFill>
              </a:rPr>
              <a:t> max (Q</a:t>
            </a:r>
            <a:r>
              <a:rPr lang="fr-FR" sz="1400" baseline="-25000" dirty="0" smtClean="0">
                <a:solidFill>
                  <a:srgbClr val="FF0000"/>
                </a:solidFill>
              </a:rPr>
              <a:t>2</a:t>
            </a:r>
            <a:r>
              <a:rPr lang="fr-FR" sz="1400" dirty="0" smtClean="0">
                <a:solidFill>
                  <a:srgbClr val="FF0000"/>
                </a:solidFill>
              </a:rPr>
              <a:t>.C)</a:t>
            </a:r>
            <a:endParaRPr lang="fr-FR" sz="1400" dirty="0">
              <a:solidFill>
                <a:srgbClr val="FF0000"/>
              </a:solidFill>
            </a:endParaRPr>
          </a:p>
        </p:txBody>
      </p:sp>
      <p:sp>
        <p:nvSpPr>
          <p:cNvPr id="49" name="Rectangle 3"/>
          <p:cNvSpPr/>
          <p:nvPr/>
        </p:nvSpPr>
        <p:spPr>
          <a:xfrm>
            <a:off x="3766114" y="6174819"/>
            <a:ext cx="6428764" cy="369332"/>
          </a:xfrm>
          <a:prstGeom prst="rect">
            <a:avLst/>
          </a:prstGeom>
        </p:spPr>
        <p:txBody>
          <a:bodyPr wrap="square">
            <a:spAutoFit/>
          </a:bodyPr>
          <a:lstStyle/>
          <a:p>
            <a:pPr lvl="1" algn="just"/>
            <a:r>
              <a:rPr lang="en-US" i="1" dirty="0"/>
              <a:t>Rhone</a:t>
            </a:r>
            <a:r>
              <a:rPr lang="en-US" dirty="0"/>
              <a:t> </a:t>
            </a:r>
            <a:r>
              <a:rPr lang="en-US" dirty="0" smtClean="0"/>
              <a:t>was </a:t>
            </a:r>
            <a:r>
              <a:rPr lang="en-US" dirty="0"/>
              <a:t>adapted to be in accordance </a:t>
            </a:r>
            <a:r>
              <a:rPr lang="en-US" dirty="0" smtClean="0"/>
              <a:t>history.</a:t>
            </a:r>
            <a:endParaRPr lang="en-US" dirty="0"/>
          </a:p>
        </p:txBody>
      </p:sp>
      <p:cxnSp>
        <p:nvCxnSpPr>
          <p:cNvPr id="50" name="Conector em curva 49"/>
          <p:cNvCxnSpPr/>
          <p:nvPr/>
        </p:nvCxnSpPr>
        <p:spPr>
          <a:xfrm rot="5400000">
            <a:off x="4110366" y="4547712"/>
            <a:ext cx="775391" cy="193610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CaixaDeTexto 50"/>
          <p:cNvSpPr txBox="1"/>
          <p:nvPr/>
        </p:nvSpPr>
        <p:spPr>
          <a:xfrm>
            <a:off x="4891954" y="5680329"/>
            <a:ext cx="1252688" cy="307777"/>
          </a:xfrm>
          <a:prstGeom prst="rect">
            <a:avLst/>
          </a:prstGeom>
          <a:noFill/>
          <a:effectLst/>
        </p:spPr>
        <p:txBody>
          <a:bodyPr wrap="square" rtlCol="0">
            <a:spAutoFit/>
          </a:bodyPr>
          <a:lstStyle/>
          <a:p>
            <a:r>
              <a:rPr lang="fr-FR" sz="1400" dirty="0" smtClean="0">
                <a:solidFill>
                  <a:srgbClr val="FF0000"/>
                </a:solidFill>
              </a:rPr>
              <a:t>stored</a:t>
            </a:r>
            <a:endParaRPr lang="fr-FR" sz="1400" dirty="0">
              <a:solidFill>
                <a:srgbClr val="FF0000"/>
              </a:solidFill>
            </a:endParaRPr>
          </a:p>
        </p:txBody>
      </p:sp>
      <p:sp>
        <p:nvSpPr>
          <p:cNvPr id="5" name="CaixaDeTexto 4"/>
          <p:cNvSpPr txBox="1"/>
          <p:nvPr/>
        </p:nvSpPr>
        <p:spPr>
          <a:xfrm>
            <a:off x="3530010" y="1946614"/>
            <a:ext cx="7101039" cy="523220"/>
          </a:xfrm>
          <a:prstGeom prst="rect">
            <a:avLst/>
          </a:prstGeom>
          <a:noFill/>
        </p:spPr>
        <p:txBody>
          <a:bodyPr wrap="square" rtlCol="0">
            <a:spAutoFit/>
          </a:bodyPr>
          <a:lstStyle/>
          <a:p>
            <a:r>
              <a:rPr lang="en-US" sz="1400" dirty="0" smtClean="0"/>
              <a:t>Q</a:t>
            </a:r>
            <a:r>
              <a:rPr lang="en-US" sz="1400" baseline="-25000" dirty="0" smtClean="0"/>
              <a:t>1</a:t>
            </a:r>
            <a:r>
              <a:rPr lang="en-US" sz="1400" dirty="0" smtClean="0"/>
              <a:t>(dis</a:t>
            </a:r>
            <a:r>
              <a:rPr lang="en-US" sz="1400" dirty="0"/>
              <a:t>?; dna!, info!) := </a:t>
            </a:r>
            <a:r>
              <a:rPr lang="en-US" sz="1400" dirty="0" smtClean="0"/>
              <a:t>A</a:t>
            </a:r>
            <a:r>
              <a:rPr lang="en-US" sz="1400" baseline="-25000" dirty="0" smtClean="0"/>
              <a:t>1</a:t>
            </a:r>
            <a:r>
              <a:rPr lang="en-US" sz="1400" dirty="0" smtClean="0"/>
              <a:t> </a:t>
            </a:r>
            <a:r>
              <a:rPr lang="en-US" sz="1400" dirty="0"/>
              <a:t>(dis?; p!), A</a:t>
            </a:r>
            <a:r>
              <a:rPr lang="en-US" sz="1400" baseline="-25000" dirty="0"/>
              <a:t>2</a:t>
            </a:r>
            <a:r>
              <a:rPr lang="en-US" sz="1400" dirty="0"/>
              <a:t> (p?; dna!), A</a:t>
            </a:r>
            <a:r>
              <a:rPr lang="en-US" sz="1400" baseline="-25000" dirty="0"/>
              <a:t>3</a:t>
            </a:r>
            <a:r>
              <a:rPr lang="en-US" sz="1400" dirty="0"/>
              <a:t> (p?; info!), </a:t>
            </a:r>
            <a:endParaRPr lang="en-US" sz="1400" dirty="0" smtClean="0"/>
          </a:p>
          <a:p>
            <a:r>
              <a:rPr lang="en-US" sz="1400" dirty="0"/>
              <a:t>	 </a:t>
            </a:r>
            <a:r>
              <a:rPr lang="en-US" sz="1400" dirty="0" smtClean="0"/>
              <a:t>                   [</a:t>
            </a:r>
            <a:r>
              <a:rPr lang="en-US" sz="1400" dirty="0"/>
              <a:t>availability &gt; 99%, price per call &lt; 0,2$, total cost &lt; 5</a:t>
            </a:r>
            <a:r>
              <a:rPr lang="en-US" sz="1400" dirty="0" smtClean="0"/>
              <a:t>$]</a:t>
            </a:r>
            <a:endParaRPr lang="en-US" sz="1400" dirty="0"/>
          </a:p>
        </p:txBody>
      </p:sp>
      <p:sp>
        <p:nvSpPr>
          <p:cNvPr id="38" name="CaixaDeTexto 37"/>
          <p:cNvSpPr txBox="1"/>
          <p:nvPr/>
        </p:nvSpPr>
        <p:spPr>
          <a:xfrm>
            <a:off x="4498061" y="2632385"/>
            <a:ext cx="1252688" cy="307777"/>
          </a:xfrm>
          <a:prstGeom prst="rect">
            <a:avLst/>
          </a:prstGeom>
          <a:noFill/>
          <a:effectLst/>
        </p:spPr>
        <p:txBody>
          <a:bodyPr wrap="square" rtlCol="0">
            <a:spAutoFit/>
          </a:bodyPr>
          <a:lstStyle/>
          <a:p>
            <a:r>
              <a:rPr lang="fr-FR" sz="1400" dirty="0" smtClean="0">
                <a:solidFill>
                  <a:srgbClr val="FF0000"/>
                </a:solidFill>
              </a:rPr>
              <a:t>stored</a:t>
            </a:r>
            <a:endParaRPr lang="fr-FR" sz="1400" dirty="0">
              <a:solidFill>
                <a:srgbClr val="FF0000"/>
              </a:solidFill>
            </a:endParaRPr>
          </a:p>
        </p:txBody>
      </p:sp>
    </p:spTree>
    <p:extLst>
      <p:ext uri="{BB962C8B-B14F-4D97-AF65-F5344CB8AC3E}">
        <p14:creationId xmlns:p14="http://schemas.microsoft.com/office/powerpoint/2010/main" val="242267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500"/>
                                        <p:tgtEl>
                                          <p:spTgt spid="4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fade">
                                      <p:cBhvr>
                                        <p:cTn id="80" dur="500"/>
                                        <p:tgtEl>
                                          <p:spTgt spid="4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500"/>
                                        <p:tgtEl>
                                          <p:spTgt spid="3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fade">
                                      <p:cBhvr>
                                        <p:cTn id="93" dur="500"/>
                                        <p:tgtEl>
                                          <p:spTgt spid="5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fade">
                                      <p:cBhvr>
                                        <p:cTn id="96" dur="500"/>
                                        <p:tgtEl>
                                          <p:spTgt spid="51"/>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fade">
                                      <p:cBhvr>
                                        <p:cTn id="10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P spid="18" grpId="0"/>
      <p:bldP spid="19" grpId="0"/>
      <p:bldP spid="20" grpId="0"/>
      <p:bldP spid="21" grpId="0"/>
      <p:bldP spid="22" grpId="0"/>
      <p:bldP spid="23" grpId="0"/>
      <p:bldP spid="24" grpId="0"/>
      <p:bldP spid="26" grpId="0"/>
      <p:bldP spid="27" grpId="0"/>
      <p:bldP spid="33" grpId="0"/>
      <p:bldP spid="34" grpId="0"/>
      <p:bldP spid="35" grpId="0" animBg="1"/>
      <p:bldP spid="36" grpId="0"/>
      <p:bldP spid="37" grpId="0"/>
      <p:bldP spid="44" grpId="0"/>
      <p:bldP spid="46" grpId="0"/>
      <p:bldP spid="47" grpId="0"/>
      <p:bldP spid="48" grpId="0"/>
      <p:bldP spid="49" grpId="0"/>
      <p:bldP spid="51"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r>
              <a:rPr lang="en-US" sz="2667" dirty="0"/>
              <a:t> </a:t>
            </a:r>
            <a:r>
              <a:rPr lang="en-GB" sz="2667" dirty="0"/>
              <a:t>The </a:t>
            </a:r>
            <a:r>
              <a:rPr lang="en-GB" sz="2667" i="1" dirty="0"/>
              <a:t>Rhone</a:t>
            </a:r>
            <a:r>
              <a:rPr lang="en-GB" sz="2667" dirty="0"/>
              <a:t> first version is implemented in Java</a:t>
            </a:r>
            <a:endParaRPr lang="en-US" sz="2667" dirty="0"/>
          </a:p>
          <a:p>
            <a:pPr algn="just">
              <a:buFont typeface="Wingdings" charset="2"/>
              <a:buChar char="§"/>
            </a:pPr>
            <a:r>
              <a:rPr lang="en-US" sz="2667" dirty="0"/>
              <a:t> Evaluate the algorithm’s behavior</a:t>
            </a:r>
          </a:p>
          <a:p>
            <a:pPr lvl="1" algn="just">
              <a:buFont typeface="Wingdings" charset="2"/>
              <a:buChar char="§"/>
            </a:pPr>
            <a:r>
              <a:rPr lang="en-US" sz="2400" dirty="0"/>
              <a:t>performance, quality and cost</a:t>
            </a:r>
          </a:p>
          <a:p>
            <a:pPr algn="just">
              <a:buFont typeface="Wingdings" charset="2"/>
              <a:buChar char="§"/>
            </a:pPr>
            <a:r>
              <a:rPr lang="en-US" sz="2667" dirty="0"/>
              <a:t> Local environment simulating a mono-cloud</a:t>
            </a:r>
          </a:p>
          <a:p>
            <a:pPr lvl="1" algn="just">
              <a:buFont typeface="Wingdings" charset="2"/>
              <a:buChar char="§"/>
            </a:pPr>
            <a:r>
              <a:rPr lang="en-US" sz="2400" dirty="0"/>
              <a:t>including a registry of 100 services</a:t>
            </a:r>
          </a:p>
          <a:p>
            <a:pPr algn="just">
              <a:buFont typeface="Wingdings" charset="2"/>
              <a:buChar char="§"/>
            </a:pPr>
            <a:r>
              <a:rPr lang="en-GB" sz="2667" dirty="0"/>
              <a:t> Two approaches compared </a:t>
            </a:r>
          </a:p>
          <a:p>
            <a:pPr lvl="1" algn="just">
              <a:buFont typeface="Wingdings" charset="2"/>
              <a:buChar char="§"/>
            </a:pPr>
            <a:r>
              <a:rPr lang="en-GB" sz="2400" dirty="0"/>
              <a:t>Traditional (without considering preferences and SLA) versus </a:t>
            </a:r>
          </a:p>
          <a:p>
            <a:pPr lvl="1" algn="just">
              <a:buFont typeface="Wingdings" charset="2"/>
              <a:buChar char="§"/>
            </a:pPr>
            <a:r>
              <a:rPr lang="en-GB" sz="2400" dirty="0"/>
              <a:t>Preference-guided (i.e., Rhone)</a:t>
            </a:r>
            <a:endParaRPr lang="en-US" sz="2400" dirty="0"/>
          </a:p>
        </p:txBody>
      </p:sp>
    </p:spTree>
    <p:extLst>
      <p:ext uri="{BB962C8B-B14F-4D97-AF65-F5344CB8AC3E}">
        <p14:creationId xmlns:p14="http://schemas.microsoft.com/office/powerpoint/2010/main" val="845378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Implementation &amp; experiments</a:t>
            </a:r>
            <a:endParaRPr lang="en-GB" dirty="0"/>
          </a:p>
        </p:txBody>
      </p:sp>
      <p:sp>
        <p:nvSpPr>
          <p:cNvPr id="9" name="Espaço Reservado para Conteúdo 8"/>
          <p:cNvSpPr>
            <a:spLocks noGrp="1"/>
          </p:cNvSpPr>
          <p:nvPr>
            <p:ph idx="1"/>
          </p:nvPr>
        </p:nvSpPr>
        <p:spPr/>
        <p:txBody>
          <a:bodyPr/>
          <a:lstStyle/>
          <a:p>
            <a:r>
              <a:rPr lang="fr-FR" dirty="0" smtClean="0"/>
              <a:t>Cloud simulation including 100 services</a:t>
            </a:r>
          </a:p>
          <a:p>
            <a:r>
              <a:rPr lang="fr-FR" dirty="0" smtClean="0"/>
              <a:t>Expensive while combining services: O(n</a:t>
            </a:r>
            <a:r>
              <a:rPr lang="fr-FR" baseline="30000" dirty="0" smtClean="0"/>
              <a:t>k</a:t>
            </a:r>
            <a:r>
              <a:rPr lang="fr-FR" dirty="0" smtClean="0"/>
              <a:t>)</a:t>
            </a:r>
          </a:p>
          <a:p>
            <a:r>
              <a:rPr lang="en-US" dirty="0" smtClean="0"/>
              <a:t>Performance </a:t>
            </a:r>
            <a:r>
              <a:rPr lang="en-US" dirty="0"/>
              <a:t>increased </a:t>
            </a:r>
            <a:r>
              <a:rPr lang="en-US" dirty="0" smtClean="0"/>
              <a:t>reducing the </a:t>
            </a:r>
            <a:r>
              <a:rPr lang="en-US" dirty="0"/>
              <a:t>number of rewriting </a:t>
            </a:r>
            <a:r>
              <a:rPr lang="en-US" dirty="0" smtClean="0"/>
              <a:t>solutions and integration </a:t>
            </a:r>
            <a:r>
              <a:rPr lang="en-US" dirty="0"/>
              <a:t>execution time</a:t>
            </a:r>
          </a:p>
          <a:p>
            <a:r>
              <a:rPr lang="en-US" dirty="0"/>
              <a:t> Integration economic cost potentially </a:t>
            </a:r>
            <a:r>
              <a:rPr lang="en-US" dirty="0" smtClean="0"/>
              <a:t>reduced</a:t>
            </a:r>
            <a:endParaRPr lang="en-US" dirty="0"/>
          </a:p>
        </p:txBody>
      </p:sp>
      <p:pic>
        <p:nvPicPr>
          <p:cNvPr id="7" name="Imagem 11"/>
          <p:cNvPicPr>
            <a:picLocks noChangeAspect="1"/>
          </p:cNvPicPr>
          <p:nvPr/>
        </p:nvPicPr>
        <p:blipFill>
          <a:blip r:embed="rId3"/>
          <a:stretch>
            <a:fillRect/>
          </a:stretch>
        </p:blipFill>
        <p:spPr>
          <a:xfrm>
            <a:off x="914398" y="4023332"/>
            <a:ext cx="4779893" cy="2523291"/>
          </a:xfrm>
          <a:prstGeom prst="rect">
            <a:avLst/>
          </a:prstGeom>
        </p:spPr>
      </p:pic>
      <p:pic>
        <p:nvPicPr>
          <p:cNvPr id="8" name="Imagem 2"/>
          <p:cNvPicPr>
            <a:picLocks noChangeAspect="1"/>
          </p:cNvPicPr>
          <p:nvPr/>
        </p:nvPicPr>
        <p:blipFill>
          <a:blip r:embed="rId4"/>
          <a:stretch>
            <a:fillRect/>
          </a:stretch>
        </p:blipFill>
        <p:spPr>
          <a:xfrm>
            <a:off x="6339355" y="4159463"/>
            <a:ext cx="4446575" cy="2387161"/>
          </a:xfrm>
          <a:prstGeom prst="rect">
            <a:avLst/>
          </a:prstGeom>
        </p:spPr>
      </p:pic>
      <p:sp>
        <p:nvSpPr>
          <p:cNvPr id="3" name="Espaço Reservado para Data 2"/>
          <p:cNvSpPr>
            <a:spLocks noGrp="1"/>
          </p:cNvSpPr>
          <p:nvPr>
            <p:ph type="dt" sz="half" idx="10"/>
          </p:nvPr>
        </p:nvSpPr>
        <p:spPr/>
        <p:txBody>
          <a:bodyPr/>
          <a:lstStyle/>
          <a:p>
            <a:fld id="{1EF112FA-5436-41E8-9717-8377A9D3A566}" type="datetime1">
              <a:rPr lang="fr-FR" smtClean="0"/>
              <a:t>24/03/2017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23</a:t>
            </a:fld>
            <a:endParaRPr lang="fr-FR"/>
          </a:p>
        </p:txBody>
      </p:sp>
    </p:spTree>
    <p:extLst>
      <p:ext uri="{BB962C8B-B14F-4D97-AF65-F5344CB8AC3E}">
        <p14:creationId xmlns:p14="http://schemas.microsoft.com/office/powerpoint/2010/main" val="19332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fr-FR" sz="4800" dirty="0" smtClean="0"/>
              <a:t>Professional and scientific activities</a:t>
            </a:r>
            <a:endParaRPr lang="fr-FR" sz="4800" dirty="0"/>
          </a:p>
        </p:txBody>
      </p:sp>
      <p:graphicFrame>
        <p:nvGraphicFramePr>
          <p:cNvPr id="6" name="Tabela 5"/>
          <p:cNvGraphicFramePr>
            <a:graphicFrameLocks noGrp="1"/>
          </p:cNvGraphicFramePr>
          <p:nvPr>
            <p:extLst>
              <p:ext uri="{D42A27DB-BD31-4B8C-83A1-F6EECF244321}">
                <p14:modId xmlns:p14="http://schemas.microsoft.com/office/powerpoint/2010/main" val="3110661641"/>
              </p:ext>
            </p:extLst>
          </p:nvPr>
        </p:nvGraphicFramePr>
        <p:xfrm>
          <a:off x="2556456" y="1773214"/>
          <a:ext cx="8568000" cy="370840"/>
        </p:xfrm>
        <a:graphic>
          <a:graphicData uri="http://schemas.openxmlformats.org/drawingml/2006/table">
            <a:tbl>
              <a:tblPr firstRow="1" bandRow="1">
                <a:tableStyleId>{5C22544A-7EE6-4342-B048-85BDC9FD1C3A}</a:tableStyleId>
              </a:tblPr>
              <a:tblGrid>
                <a:gridCol w="1428000"/>
                <a:gridCol w="1428000"/>
                <a:gridCol w="1428000"/>
                <a:gridCol w="1428000"/>
                <a:gridCol w="1428000"/>
                <a:gridCol w="1428000"/>
              </a:tblGrid>
              <a:tr h="370840">
                <a:tc>
                  <a:txBody>
                    <a:bodyPr/>
                    <a:lstStyle/>
                    <a:p>
                      <a:pPr algn="ctr"/>
                      <a:r>
                        <a:rPr lang="fr-FR" dirty="0" smtClean="0"/>
                        <a:t>2014.2</a:t>
                      </a:r>
                      <a:endParaRPr lang="fr-FR" dirty="0"/>
                    </a:p>
                  </a:txBody>
                  <a:tcPr/>
                </a:tc>
                <a:tc>
                  <a:txBody>
                    <a:bodyPr/>
                    <a:lstStyle/>
                    <a:p>
                      <a:pPr algn="ctr"/>
                      <a:r>
                        <a:rPr lang="fr-FR" dirty="0" smtClean="0"/>
                        <a:t>2015.1</a:t>
                      </a:r>
                      <a:endParaRPr lang="fr-FR" dirty="0"/>
                    </a:p>
                  </a:txBody>
                  <a:tcPr/>
                </a:tc>
                <a:tc>
                  <a:txBody>
                    <a:bodyPr/>
                    <a:lstStyle/>
                    <a:p>
                      <a:pPr algn="ctr"/>
                      <a:r>
                        <a:rPr lang="fr-FR" dirty="0" smtClean="0"/>
                        <a:t>2015.2</a:t>
                      </a:r>
                      <a:endParaRPr lang="fr-FR" dirty="0"/>
                    </a:p>
                  </a:txBody>
                  <a:tcPr/>
                </a:tc>
                <a:tc>
                  <a:txBody>
                    <a:bodyPr/>
                    <a:lstStyle/>
                    <a:p>
                      <a:pPr algn="ctr"/>
                      <a:r>
                        <a:rPr lang="fr-FR" dirty="0" smtClean="0"/>
                        <a:t>2016.1</a:t>
                      </a:r>
                      <a:endParaRPr lang="fr-FR" dirty="0"/>
                    </a:p>
                  </a:txBody>
                  <a:tcPr/>
                </a:tc>
                <a:tc>
                  <a:txBody>
                    <a:bodyPr/>
                    <a:lstStyle/>
                    <a:p>
                      <a:pPr algn="ctr"/>
                      <a:r>
                        <a:rPr lang="fr-FR" dirty="0" smtClean="0"/>
                        <a:t>2016.2</a:t>
                      </a:r>
                      <a:endParaRPr lang="fr-FR" dirty="0"/>
                    </a:p>
                  </a:txBody>
                  <a:tcPr/>
                </a:tc>
                <a:tc>
                  <a:txBody>
                    <a:bodyPr/>
                    <a:lstStyle/>
                    <a:p>
                      <a:pPr algn="ctr"/>
                      <a:r>
                        <a:rPr lang="fr-FR" dirty="0" smtClean="0"/>
                        <a:t>2017.1</a:t>
                      </a:r>
                      <a:endParaRPr lang="fr-FR" dirty="0"/>
                    </a:p>
                  </a:txBody>
                  <a:tcPr/>
                </a:tc>
              </a:tr>
            </a:tbl>
          </a:graphicData>
        </a:graphic>
      </p:graphicFrame>
      <p:cxnSp>
        <p:nvCxnSpPr>
          <p:cNvPr id="8" name="Conector reto 7"/>
          <p:cNvCxnSpPr/>
          <p:nvPr/>
        </p:nvCxnSpPr>
        <p:spPr>
          <a:xfrm>
            <a:off x="3987876"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5414711"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6846532"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8282079"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701383" y="2240498"/>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11119539" y="2229121"/>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2565787"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505461" y="2447276"/>
            <a:ext cx="1063112" cy="369332"/>
          </a:xfrm>
          <a:prstGeom prst="rect">
            <a:avLst/>
          </a:prstGeom>
          <a:noFill/>
        </p:spPr>
        <p:txBody>
          <a:bodyPr wrap="none" rtlCol="0">
            <a:spAutoFit/>
          </a:bodyPr>
          <a:lstStyle/>
          <a:p>
            <a:r>
              <a:rPr lang="fr-FR" dirty="0" smtClean="0"/>
              <a:t>Courses</a:t>
            </a:r>
            <a:endParaRPr lang="fr-FR" dirty="0"/>
          </a:p>
        </p:txBody>
      </p:sp>
      <p:sp>
        <p:nvSpPr>
          <p:cNvPr id="16" name="Retângulo 15"/>
          <p:cNvSpPr/>
          <p:nvPr/>
        </p:nvSpPr>
        <p:spPr>
          <a:xfrm>
            <a:off x="4001335" y="2251875"/>
            <a:ext cx="1404674" cy="1774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7" name="Retângulo 16"/>
          <p:cNvSpPr/>
          <p:nvPr/>
        </p:nvSpPr>
        <p:spPr>
          <a:xfrm>
            <a:off x="6863527" y="2254985"/>
            <a:ext cx="1404000" cy="15126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8" name="Retângulo 17"/>
          <p:cNvSpPr/>
          <p:nvPr/>
        </p:nvSpPr>
        <p:spPr>
          <a:xfrm>
            <a:off x="9717627" y="2259117"/>
            <a:ext cx="1401912" cy="1701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9" name="Retângulo 18"/>
          <p:cNvSpPr/>
          <p:nvPr/>
        </p:nvSpPr>
        <p:spPr>
          <a:xfrm>
            <a:off x="6863351" y="2456923"/>
            <a:ext cx="1404000" cy="54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Workshop: Writing scientific papers</a:t>
            </a:r>
            <a:endParaRPr lang="fr-FR" sz="1600" dirty="0">
              <a:solidFill>
                <a:schemeClr val="tx1"/>
              </a:solidFill>
            </a:endParaRPr>
          </a:p>
        </p:txBody>
      </p:sp>
      <p:sp>
        <p:nvSpPr>
          <p:cNvPr id="20" name="Retângulo 19"/>
          <p:cNvSpPr/>
          <p:nvPr/>
        </p:nvSpPr>
        <p:spPr>
          <a:xfrm>
            <a:off x="4000078" y="318801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1" name="Retângulo 20"/>
          <p:cNvSpPr/>
          <p:nvPr/>
        </p:nvSpPr>
        <p:spPr>
          <a:xfrm>
            <a:off x="6863351"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2" name="Retângulo 21"/>
          <p:cNvSpPr/>
          <p:nvPr/>
        </p:nvSpPr>
        <p:spPr>
          <a:xfrm>
            <a:off x="8304462"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3" name="Retângulo 22"/>
          <p:cNvSpPr/>
          <p:nvPr/>
        </p:nvSpPr>
        <p:spPr>
          <a:xfrm>
            <a:off x="5428867" y="3579866"/>
            <a:ext cx="1404000" cy="3890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LIRIS SOC team</a:t>
            </a:r>
            <a:endParaRPr lang="fr-FR" sz="1600" dirty="0">
              <a:solidFill>
                <a:schemeClr val="tx1"/>
              </a:solidFill>
            </a:endParaRPr>
          </a:p>
        </p:txBody>
      </p:sp>
      <p:sp>
        <p:nvSpPr>
          <p:cNvPr id="24" name="Retângulo 23"/>
          <p:cNvSpPr/>
          <p:nvPr/>
        </p:nvSpPr>
        <p:spPr>
          <a:xfrm>
            <a:off x="8304462" y="3592281"/>
            <a:ext cx="1404000" cy="38908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Presentation ADBIS 2016</a:t>
            </a:r>
            <a:endParaRPr lang="fr-FR" sz="1600" dirty="0">
              <a:solidFill>
                <a:schemeClr val="tx1"/>
              </a:solidFill>
            </a:endParaRPr>
          </a:p>
        </p:txBody>
      </p:sp>
      <p:sp>
        <p:nvSpPr>
          <p:cNvPr id="26" name="Retângulo 25"/>
          <p:cNvSpPr/>
          <p:nvPr/>
        </p:nvSpPr>
        <p:spPr>
          <a:xfrm>
            <a:off x="8300922" y="3997463"/>
            <a:ext cx="1404000" cy="3890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7" name="Retângulo 26"/>
          <p:cNvSpPr/>
          <p:nvPr/>
        </p:nvSpPr>
        <p:spPr>
          <a:xfrm>
            <a:off x="5431022" y="3992000"/>
            <a:ext cx="1404000" cy="3890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9" name="CaixaDeTexto 28"/>
          <p:cNvSpPr txBox="1"/>
          <p:nvPr/>
        </p:nvSpPr>
        <p:spPr>
          <a:xfrm>
            <a:off x="1091694" y="5250920"/>
            <a:ext cx="1476879" cy="369332"/>
          </a:xfrm>
          <a:prstGeom prst="rect">
            <a:avLst/>
          </a:prstGeom>
          <a:noFill/>
        </p:spPr>
        <p:txBody>
          <a:bodyPr wrap="none" rtlCol="0">
            <a:spAutoFit/>
          </a:bodyPr>
          <a:lstStyle/>
          <a:p>
            <a:r>
              <a:rPr lang="fr-FR" dirty="0" smtClean="0"/>
              <a:t>Publications</a:t>
            </a:r>
            <a:endParaRPr lang="fr-FR" dirty="0"/>
          </a:p>
        </p:txBody>
      </p:sp>
      <p:cxnSp>
        <p:nvCxnSpPr>
          <p:cNvPr id="30" name="Conector reto 29"/>
          <p:cNvCxnSpPr/>
          <p:nvPr/>
        </p:nvCxnSpPr>
        <p:spPr>
          <a:xfrm rot="5400000">
            <a:off x="6840284" y="-1182146"/>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962299" y="3576331"/>
            <a:ext cx="1606274" cy="369332"/>
          </a:xfrm>
          <a:prstGeom prst="rect">
            <a:avLst/>
          </a:prstGeom>
          <a:noFill/>
        </p:spPr>
        <p:txBody>
          <a:bodyPr wrap="none" rtlCol="0">
            <a:spAutoFit/>
          </a:bodyPr>
          <a:lstStyle/>
          <a:p>
            <a:r>
              <a:rPr lang="fr-FR" dirty="0" smtClean="0"/>
              <a:t>Presentations</a:t>
            </a:r>
            <a:endParaRPr lang="fr-FR" dirty="0"/>
          </a:p>
        </p:txBody>
      </p:sp>
      <p:cxnSp>
        <p:nvCxnSpPr>
          <p:cNvPr id="32" name="Conector reto 31"/>
          <p:cNvCxnSpPr/>
          <p:nvPr/>
        </p:nvCxnSpPr>
        <p:spPr>
          <a:xfrm rot="5400000">
            <a:off x="6832867" y="214263"/>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Retângulo 32"/>
          <p:cNvSpPr/>
          <p:nvPr/>
        </p:nvSpPr>
        <p:spPr>
          <a:xfrm>
            <a:off x="4659925" y="6250657"/>
            <a:ext cx="5566116" cy="22468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Experimentation</a:t>
            </a:r>
            <a:endParaRPr lang="fr-FR" sz="1600" dirty="0">
              <a:solidFill>
                <a:schemeClr val="bg1"/>
              </a:solidFill>
            </a:endParaRPr>
          </a:p>
        </p:txBody>
      </p:sp>
      <p:sp>
        <p:nvSpPr>
          <p:cNvPr id="34" name="CaixaDeTexto 33"/>
          <p:cNvSpPr txBox="1"/>
          <p:nvPr/>
        </p:nvSpPr>
        <p:spPr>
          <a:xfrm>
            <a:off x="546609" y="4618741"/>
            <a:ext cx="2021964" cy="369332"/>
          </a:xfrm>
          <a:prstGeom prst="rect">
            <a:avLst/>
          </a:prstGeom>
          <a:noFill/>
        </p:spPr>
        <p:txBody>
          <a:bodyPr wrap="none" rtlCol="0">
            <a:spAutoFit/>
          </a:bodyPr>
          <a:lstStyle/>
          <a:p>
            <a:r>
              <a:rPr lang="fr-FR" dirty="0" smtClean="0"/>
              <a:t>Thematic schools</a:t>
            </a:r>
            <a:endParaRPr lang="fr-FR" dirty="0"/>
          </a:p>
        </p:txBody>
      </p:sp>
      <p:cxnSp>
        <p:nvCxnSpPr>
          <p:cNvPr id="35" name="Conector reto 34"/>
          <p:cNvCxnSpPr/>
          <p:nvPr/>
        </p:nvCxnSpPr>
        <p:spPr>
          <a:xfrm rot="5400000">
            <a:off x="6832867" y="804900"/>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rot="5400000">
            <a:off x="6832867" y="1498187"/>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7" name="Retângulo 36"/>
          <p:cNvSpPr/>
          <p:nvPr/>
        </p:nvSpPr>
        <p:spPr>
          <a:xfrm>
            <a:off x="8301945" y="5183232"/>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ADBIS 2016</a:t>
            </a:r>
            <a:endParaRPr lang="fr-FR" sz="1600" dirty="0">
              <a:solidFill>
                <a:schemeClr val="tx1"/>
              </a:solidFill>
            </a:endParaRPr>
          </a:p>
        </p:txBody>
      </p:sp>
      <p:sp>
        <p:nvSpPr>
          <p:cNvPr id="38" name="Retângulo 37"/>
          <p:cNvSpPr/>
          <p:nvPr/>
        </p:nvSpPr>
        <p:spPr>
          <a:xfrm>
            <a:off x="8301945" y="5484674"/>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ICSOC 2016</a:t>
            </a:r>
            <a:endParaRPr lang="fr-FR" sz="1600" dirty="0">
              <a:solidFill>
                <a:schemeClr val="tx1"/>
              </a:solidFill>
            </a:endParaRPr>
          </a:p>
        </p:txBody>
      </p:sp>
      <p:sp>
        <p:nvSpPr>
          <p:cNvPr id="39" name="Retângulo 38"/>
          <p:cNvSpPr/>
          <p:nvPr/>
        </p:nvSpPr>
        <p:spPr>
          <a:xfrm>
            <a:off x="5435168" y="5183232"/>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DEXA 2015</a:t>
            </a:r>
            <a:endParaRPr lang="fr-FR" sz="1600" dirty="0">
              <a:solidFill>
                <a:schemeClr val="tx1"/>
              </a:solidFill>
            </a:endParaRPr>
          </a:p>
        </p:txBody>
      </p:sp>
      <p:sp>
        <p:nvSpPr>
          <p:cNvPr id="40" name="Retângulo 39"/>
          <p:cNvSpPr/>
          <p:nvPr/>
        </p:nvSpPr>
        <p:spPr>
          <a:xfrm>
            <a:off x="5438850" y="5484674"/>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AICCSA 2015</a:t>
            </a:r>
            <a:endParaRPr lang="fr-FR" sz="1600" dirty="0">
              <a:solidFill>
                <a:schemeClr val="tx1"/>
              </a:solidFill>
            </a:endParaRPr>
          </a:p>
        </p:txBody>
      </p:sp>
      <p:sp>
        <p:nvSpPr>
          <p:cNvPr id="41" name="Espaço Reservado para Data 40"/>
          <p:cNvSpPr>
            <a:spLocks noGrp="1"/>
          </p:cNvSpPr>
          <p:nvPr>
            <p:ph type="dt" sz="half" idx="10"/>
          </p:nvPr>
        </p:nvSpPr>
        <p:spPr/>
        <p:txBody>
          <a:bodyPr/>
          <a:lstStyle/>
          <a:p>
            <a:fld id="{448735F6-84FA-4E81-BF8D-6D58AD208048}" type="datetime1">
              <a:rPr lang="fr-FR" smtClean="0"/>
              <a:t>24/03/2017</a:t>
            </a:fld>
            <a:endParaRPr lang="fr-FR"/>
          </a:p>
        </p:txBody>
      </p:sp>
      <p:sp>
        <p:nvSpPr>
          <p:cNvPr id="42" name="Espaço Reservado para Número de Slide 41"/>
          <p:cNvSpPr>
            <a:spLocks noGrp="1"/>
          </p:cNvSpPr>
          <p:nvPr>
            <p:ph type="sldNum" sz="quarter" idx="12"/>
          </p:nvPr>
        </p:nvSpPr>
        <p:spPr/>
        <p:txBody>
          <a:bodyPr/>
          <a:lstStyle/>
          <a:p>
            <a:fld id="{CE30F588-6E05-4442-ACBF-46277343984D}" type="slidenum">
              <a:rPr lang="fr-FR" smtClean="0"/>
              <a:t>24</a:t>
            </a:fld>
            <a:endParaRPr lang="fr-FR"/>
          </a:p>
        </p:txBody>
      </p:sp>
      <p:pic>
        <p:nvPicPr>
          <p:cNvPr id="3" name="Image 2"/>
          <p:cNvPicPr>
            <a:picLocks noChangeAspect="1"/>
          </p:cNvPicPr>
          <p:nvPr/>
        </p:nvPicPr>
        <p:blipFill>
          <a:blip r:embed="rId2"/>
          <a:stretch>
            <a:fillRect/>
          </a:stretch>
        </p:blipFill>
        <p:spPr>
          <a:xfrm>
            <a:off x="2200525" y="5612090"/>
            <a:ext cx="1010218" cy="833430"/>
          </a:xfrm>
          <a:prstGeom prst="rect">
            <a:avLst/>
          </a:prstGeom>
        </p:spPr>
      </p:pic>
      <p:sp>
        <p:nvSpPr>
          <p:cNvPr id="4" name="Rectangle 3"/>
          <p:cNvSpPr/>
          <p:nvPr/>
        </p:nvSpPr>
        <p:spPr>
          <a:xfrm>
            <a:off x="-3443" y="6028805"/>
            <a:ext cx="2425344" cy="646331"/>
          </a:xfrm>
          <a:prstGeom prst="rect">
            <a:avLst/>
          </a:prstGeom>
        </p:spPr>
        <p:txBody>
          <a:bodyPr wrap="none">
            <a:spAutoFit/>
          </a:bodyPr>
          <a:lstStyle/>
          <a:p>
            <a:pPr lvl="1" algn="r"/>
            <a:r>
              <a:rPr lang="en-US" i="1" dirty="0" smtClean="0"/>
              <a:t>Continuous work </a:t>
            </a:r>
          </a:p>
          <a:p>
            <a:pPr lvl="1" algn="r"/>
            <a:r>
              <a:rPr lang="en-US" i="1" dirty="0" smtClean="0"/>
              <a:t>with advisors</a:t>
            </a:r>
            <a:endParaRPr lang="en-US" i="1" dirty="0"/>
          </a:p>
        </p:txBody>
      </p:sp>
      <p:cxnSp>
        <p:nvCxnSpPr>
          <p:cNvPr id="43" name="Conector reto 35"/>
          <p:cNvCxnSpPr/>
          <p:nvPr/>
        </p:nvCxnSpPr>
        <p:spPr>
          <a:xfrm flipH="1" flipV="1">
            <a:off x="3063168" y="6133802"/>
            <a:ext cx="7355415" cy="16343"/>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5" name="Retângulo 32"/>
          <p:cNvSpPr/>
          <p:nvPr/>
        </p:nvSpPr>
        <p:spPr>
          <a:xfrm>
            <a:off x="3087162" y="6260466"/>
            <a:ext cx="1404000" cy="389086"/>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Weekly face to face meetings</a:t>
            </a:r>
            <a:endParaRPr lang="fr-FR" sz="1600" dirty="0">
              <a:solidFill>
                <a:schemeClr val="tx1"/>
              </a:solidFill>
            </a:endParaRPr>
          </a:p>
        </p:txBody>
      </p:sp>
      <p:sp>
        <p:nvSpPr>
          <p:cNvPr id="46" name="Retângulo 32"/>
          <p:cNvSpPr/>
          <p:nvPr/>
        </p:nvSpPr>
        <p:spPr>
          <a:xfrm>
            <a:off x="4152478" y="4761264"/>
            <a:ext cx="1404000" cy="389086"/>
          </a:xfrm>
          <a:prstGeom prst="rect">
            <a:avLst/>
          </a:prstGeom>
          <a:solidFill>
            <a:srgbClr val="AF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Smart cities and Big Data</a:t>
            </a:r>
            <a:endParaRPr lang="fr-FR" sz="1600" dirty="0">
              <a:solidFill>
                <a:schemeClr val="tx1"/>
              </a:solidFill>
            </a:endParaRPr>
          </a:p>
        </p:txBody>
      </p:sp>
      <p:sp>
        <p:nvSpPr>
          <p:cNvPr id="47" name="Retângulo 32"/>
          <p:cNvSpPr/>
          <p:nvPr/>
        </p:nvSpPr>
        <p:spPr>
          <a:xfrm>
            <a:off x="4659925" y="6537208"/>
            <a:ext cx="5566116" cy="2246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Formalization</a:t>
            </a:r>
            <a:r>
              <a:rPr lang="fr-FR" sz="1200" dirty="0" smtClean="0">
                <a:solidFill>
                  <a:schemeClr val="bg1"/>
                </a:solidFill>
              </a:rPr>
              <a:t> of model &amp; </a:t>
            </a:r>
            <a:r>
              <a:rPr lang="fr-FR" sz="1200" dirty="0" err="1" smtClean="0">
                <a:solidFill>
                  <a:schemeClr val="bg1"/>
                </a:solidFill>
              </a:rPr>
              <a:t>algorithms</a:t>
            </a:r>
            <a:endParaRPr lang="fr-FR" sz="1600" dirty="0">
              <a:solidFill>
                <a:schemeClr val="bg1"/>
              </a:solidFill>
            </a:endParaRPr>
          </a:p>
        </p:txBody>
      </p:sp>
    </p:spTree>
    <p:extLst>
      <p:ext uri="{BB962C8B-B14F-4D97-AF65-F5344CB8AC3E}">
        <p14:creationId xmlns:p14="http://schemas.microsoft.com/office/powerpoint/2010/main" val="179710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500"/>
                                        <p:tgtEl>
                                          <p:spTgt spid="3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500"/>
                                        <p:tgtEl>
                                          <p:spTgt spid="2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500"/>
                                        <p:tgtEl>
                                          <p:spTgt spid="39"/>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fade">
                                      <p:cBhvr>
                                        <p:cTn id="114" dur="500"/>
                                        <p:tgtEl>
                                          <p:spTgt spid="40"/>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fade">
                                      <p:cBhvr>
                                        <p:cTn id="119" dur="500"/>
                                        <p:tgtEl>
                                          <p:spTgt spid="37"/>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fade">
                                      <p:cBhvr>
                                        <p:cTn id="124" dur="500"/>
                                        <p:tgtEl>
                                          <p:spTgt spid="38"/>
                                        </p:tgtEl>
                                      </p:cBhvr>
                                    </p:animEffect>
                                  </p:childTnLst>
                                </p:cTn>
                              </p:par>
                              <p:par>
                                <p:cTn id="125" presetID="10" presetClass="entr" presetSubtype="0" fill="hold"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fade">
                                      <p:cBhvr>
                                        <p:cTn id="127" dur="500"/>
                                        <p:tgtEl>
                                          <p:spTgt spid="43"/>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fade">
                                      <p:cBhvr>
                                        <p:cTn id="130" dur="500"/>
                                        <p:tgtEl>
                                          <p:spTgt spid="4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animEffect transition="in" filter="fade">
                                      <p:cBhvr>
                                        <p:cTn id="133" dur="500"/>
                                        <p:tgtEl>
                                          <p:spTgt spid="4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animEffect transition="in" filter="fade">
                                      <p:cBhvr>
                                        <p:cTn id="13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9" grpId="0"/>
      <p:bldP spid="31" grpId="0"/>
      <p:bldP spid="33" grpId="0" animBg="1"/>
      <p:bldP spid="34" grpId="0"/>
      <p:bldP spid="37" grpId="0" animBg="1"/>
      <p:bldP spid="38" grpId="0" animBg="1"/>
      <p:bldP spid="39" grpId="0" animBg="1"/>
      <p:bldP spid="40" grpId="0" animBg="1"/>
      <p:bldP spid="45" grpId="0" animBg="1"/>
      <p:bldP spid="46" grpId="0" animBg="1"/>
      <p:bldP spid="4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Future </a:t>
            </a:r>
            <a:r>
              <a:rPr lang="fr-FR" dirty="0" err="1" smtClean="0"/>
              <a:t>work</a:t>
            </a:r>
            <a:endParaRPr lang="fr-FR" dirty="0"/>
          </a:p>
        </p:txBody>
      </p:sp>
      <p:graphicFrame>
        <p:nvGraphicFramePr>
          <p:cNvPr id="6" name="Tabela 5"/>
          <p:cNvGraphicFramePr>
            <a:graphicFrameLocks noGrp="1"/>
          </p:cNvGraphicFramePr>
          <p:nvPr>
            <p:extLst>
              <p:ext uri="{D42A27DB-BD31-4B8C-83A1-F6EECF244321}">
                <p14:modId xmlns:p14="http://schemas.microsoft.com/office/powerpoint/2010/main" val="990459273"/>
              </p:ext>
            </p:extLst>
          </p:nvPr>
        </p:nvGraphicFramePr>
        <p:xfrm>
          <a:off x="1069848" y="2636144"/>
          <a:ext cx="10058399" cy="2851150"/>
        </p:xfrm>
        <a:graphic>
          <a:graphicData uri="http://schemas.openxmlformats.org/drawingml/2006/table">
            <a:tbl>
              <a:tblPr firstRow="1" bandRow="1">
                <a:tableStyleId>{5C22544A-7EE6-4342-B048-85BDC9FD1C3A}</a:tableStyleId>
              </a:tblPr>
              <a:tblGrid>
                <a:gridCol w="5831993"/>
                <a:gridCol w="889348"/>
                <a:gridCol w="814192"/>
                <a:gridCol w="826718"/>
                <a:gridCol w="889348"/>
                <a:gridCol w="806800"/>
              </a:tblGrid>
              <a:tr h="363674">
                <a:tc>
                  <a:txBody>
                    <a:bodyPr/>
                    <a:lstStyle/>
                    <a:p>
                      <a:r>
                        <a:rPr lang="fr-FR" sz="1400" dirty="0" smtClean="0"/>
                        <a:t>Activities:</a:t>
                      </a:r>
                      <a:endParaRPr lang="fr-FR" sz="1400" dirty="0"/>
                    </a:p>
                  </a:txBody>
                  <a:tcPr marL="89674" marR="89674" marT="44835" marB="44835"/>
                </a:tc>
                <a:tc>
                  <a:txBody>
                    <a:bodyPr/>
                    <a:lstStyle/>
                    <a:p>
                      <a:pPr algn="ctr"/>
                      <a:r>
                        <a:rPr lang="fr-FR" sz="1400" dirty="0" smtClean="0"/>
                        <a:t>02/17</a:t>
                      </a:r>
                      <a:endParaRPr lang="fr-FR" sz="1400" dirty="0"/>
                    </a:p>
                  </a:txBody>
                  <a:tcPr marL="89674" marR="89674" marT="44835" marB="44835"/>
                </a:tc>
                <a:tc>
                  <a:txBody>
                    <a:bodyPr/>
                    <a:lstStyle/>
                    <a:p>
                      <a:pPr algn="ctr"/>
                      <a:r>
                        <a:rPr lang="fr-FR" sz="1400" dirty="0" smtClean="0"/>
                        <a:t>03/17</a:t>
                      </a:r>
                      <a:endParaRPr lang="fr-FR" sz="1400" dirty="0"/>
                    </a:p>
                  </a:txBody>
                  <a:tcPr marL="89674" marR="89674" marT="44835" marB="44835"/>
                </a:tc>
                <a:tc>
                  <a:txBody>
                    <a:bodyPr/>
                    <a:lstStyle/>
                    <a:p>
                      <a:pPr algn="ctr"/>
                      <a:r>
                        <a:rPr lang="fr-FR" sz="1400" dirty="0" smtClean="0"/>
                        <a:t>04/17</a:t>
                      </a:r>
                      <a:endParaRPr lang="fr-FR" sz="1400" dirty="0"/>
                    </a:p>
                  </a:txBody>
                  <a:tcPr marL="89674" marR="89674" marT="44835" marB="44835"/>
                </a:tc>
                <a:tc>
                  <a:txBody>
                    <a:bodyPr/>
                    <a:lstStyle/>
                    <a:p>
                      <a:pPr algn="ctr"/>
                      <a:r>
                        <a:rPr lang="fr-FR" sz="1400" dirty="0" smtClean="0"/>
                        <a:t>05/17</a:t>
                      </a:r>
                      <a:endParaRPr lang="fr-FR" sz="1400" dirty="0"/>
                    </a:p>
                  </a:txBody>
                  <a:tcPr marL="89674" marR="89674" marT="44835" marB="44835"/>
                </a:tc>
                <a:tc>
                  <a:txBody>
                    <a:bodyPr/>
                    <a:lstStyle/>
                    <a:p>
                      <a:pPr algn="ctr"/>
                      <a:r>
                        <a:rPr lang="fr-FR" sz="1400" dirty="0" smtClean="0"/>
                        <a:t>06/17</a:t>
                      </a:r>
                      <a:endParaRPr lang="fr-FR" sz="1400" dirty="0"/>
                    </a:p>
                  </a:txBody>
                  <a:tcPr marL="89674" marR="89674" marT="44835" marB="44835"/>
                </a:tc>
              </a:tr>
              <a:tr h="363674">
                <a:tc>
                  <a:txBody>
                    <a:bodyPr/>
                    <a:lstStyle/>
                    <a:p>
                      <a:pPr algn="l"/>
                      <a:r>
                        <a:rPr lang="fr-FR" sz="1400" dirty="0" smtClean="0"/>
                        <a:t>Improving and correcting</a:t>
                      </a:r>
                      <a:r>
                        <a:rPr lang="fr-FR" sz="1400" baseline="0" dirty="0" smtClean="0"/>
                        <a:t> the query taxonomy and reusability approach formalization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Implementing</a:t>
                      </a:r>
                      <a:r>
                        <a:rPr lang="fr-FR" sz="1400" baseline="0" dirty="0" smtClean="0"/>
                        <a:t> and including in </a:t>
                      </a:r>
                      <a:r>
                        <a:rPr lang="fr-FR" sz="1400" i="1" baseline="0" dirty="0" smtClean="0"/>
                        <a:t>Rhone </a:t>
                      </a:r>
                      <a:r>
                        <a:rPr lang="fr-FR" sz="1400" i="0" baseline="0" dirty="0" smtClean="0"/>
                        <a:t>the reusability functions</a:t>
                      </a:r>
                      <a:endParaRPr lang="fr-FR" sz="1400" i="1"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Building</a:t>
                      </a:r>
                      <a:r>
                        <a:rPr lang="fr-FR" sz="1400" baseline="0" dirty="0" smtClean="0"/>
                        <a:t> the proof of concept to the approach</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a:t>
                      </a:r>
                      <a:r>
                        <a:rPr lang="fr-FR" sz="1400" baseline="0" dirty="0" smtClean="0"/>
                        <a:t> a p</a:t>
                      </a:r>
                      <a:r>
                        <a:rPr lang="fr-FR" sz="1400" dirty="0" smtClean="0"/>
                        <a:t>aper to ER 2017 </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Concluding the work concerning the heuristic for optimizing service selection and composition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 the final thesis document</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bl>
          </a:graphicData>
        </a:graphic>
      </p:graphicFrame>
      <p:sp>
        <p:nvSpPr>
          <p:cNvPr id="7" name="Retângulo 6"/>
          <p:cNvSpPr/>
          <p:nvPr/>
        </p:nvSpPr>
        <p:spPr>
          <a:xfrm>
            <a:off x="6930885" y="3193772"/>
            <a:ext cx="2340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8" name="Retângulo 7"/>
          <p:cNvSpPr/>
          <p:nvPr/>
        </p:nvSpPr>
        <p:spPr>
          <a:xfrm>
            <a:off x="7812155" y="3643175"/>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1" name="Retângulo 10"/>
          <p:cNvSpPr/>
          <p:nvPr/>
        </p:nvSpPr>
        <p:spPr>
          <a:xfrm>
            <a:off x="7812155" y="4011728"/>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2" name="Retângulo 11"/>
          <p:cNvSpPr/>
          <p:nvPr/>
        </p:nvSpPr>
        <p:spPr>
          <a:xfrm>
            <a:off x="7812155" y="4380281"/>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3" name="Retângulo 12"/>
          <p:cNvSpPr/>
          <p:nvPr/>
        </p:nvSpPr>
        <p:spPr>
          <a:xfrm>
            <a:off x="8627164" y="4825787"/>
            <a:ext cx="1296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4" name="Retângulo 13"/>
          <p:cNvSpPr/>
          <p:nvPr/>
        </p:nvSpPr>
        <p:spPr>
          <a:xfrm flipV="1">
            <a:off x="6930884" y="5252243"/>
            <a:ext cx="4108279"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5" name="Espaço Reservado para Data 14"/>
          <p:cNvSpPr>
            <a:spLocks noGrp="1"/>
          </p:cNvSpPr>
          <p:nvPr>
            <p:ph type="dt" sz="half" idx="10"/>
          </p:nvPr>
        </p:nvSpPr>
        <p:spPr/>
        <p:txBody>
          <a:bodyPr/>
          <a:lstStyle/>
          <a:p>
            <a:fld id="{EB0B4C51-26B9-4DF8-8C4D-09D06E8FA6AB}" type="datetime1">
              <a:rPr lang="fr-FR" smtClean="0"/>
              <a:t>24/03/2017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25</a:t>
            </a:fld>
            <a:endParaRPr lang="fr-FR"/>
          </a:p>
        </p:txBody>
      </p:sp>
    </p:spTree>
    <p:extLst>
      <p:ext uri="{BB962C8B-B14F-4D97-AF65-F5344CB8AC3E}">
        <p14:creationId xmlns:p14="http://schemas.microsoft.com/office/powerpoint/2010/main" val="366455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6"/>
          <p:cNvSpPr txBox="1">
            <a:spLocks/>
          </p:cNvSpPr>
          <p:nvPr/>
        </p:nvSpPr>
        <p:spPr>
          <a:xfrm>
            <a:off x="1794949" y="2726872"/>
            <a:ext cx="9455438" cy="2498272"/>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b="1" i="1" dirty="0" smtClean="0">
                <a:solidFill>
                  <a:srgbClr val="FF0066"/>
                </a:solidFill>
              </a:rPr>
              <a:t>Daniel Aguiar da Silva Carvalho</a:t>
            </a:r>
            <a:r>
              <a:rPr lang="en-US" dirty="0" smtClean="0"/>
              <a:t>, Magellan, IAE, Université Jean Moulin Lyon3</a:t>
            </a:r>
          </a:p>
          <a:p>
            <a:pPr marL="0" indent="0" algn="r">
              <a:buNone/>
            </a:pPr>
            <a:endParaRPr lang="en-US" sz="1800" dirty="0" smtClean="0"/>
          </a:p>
          <a:p>
            <a:pPr marL="0" indent="0" algn="r">
              <a:buNone/>
            </a:pPr>
            <a:r>
              <a:rPr lang="en-US" sz="1800" cap="small" dirty="0" smtClean="0"/>
              <a:t>Advisors:</a:t>
            </a:r>
          </a:p>
          <a:p>
            <a:pPr marL="0" indent="0" algn="r">
              <a:buNone/>
            </a:pPr>
            <a:r>
              <a:rPr lang="en-US" sz="1800" dirty="0" smtClean="0"/>
              <a:t>Chirine Ghedira Guegan, </a:t>
            </a:r>
            <a:r>
              <a:rPr lang="en-US" sz="1800" dirty="0"/>
              <a:t>LIRIS, </a:t>
            </a:r>
            <a:r>
              <a:rPr lang="en-US" sz="1800" dirty="0" smtClean="0"/>
              <a:t>UMR5205, IAE, Université Jean Moulin Lyon3, France </a:t>
            </a:r>
          </a:p>
          <a:p>
            <a:pPr marL="0" indent="0" algn="r">
              <a:buNone/>
            </a:pPr>
            <a:r>
              <a:rPr lang="en-US" sz="1800" dirty="0" smtClean="0"/>
              <a:t>Genoveva Vargas-Solar, CNRS, LIG-LAFMIA, France</a:t>
            </a:r>
          </a:p>
          <a:p>
            <a:pPr marL="0" indent="0" algn="r">
              <a:buNone/>
            </a:pPr>
            <a:r>
              <a:rPr lang="en-US" sz="1800" dirty="0" smtClean="0"/>
              <a:t>Nadia Bennani, </a:t>
            </a:r>
            <a:r>
              <a:rPr lang="en-US" sz="1800" dirty="0"/>
              <a:t>LIRIS, </a:t>
            </a:r>
            <a:r>
              <a:rPr lang="en-US" sz="1800" dirty="0" smtClean="0"/>
              <a:t>UMR5205, INSA-Lyon, France</a:t>
            </a:r>
            <a:endParaRPr lang="en-US" sz="1800" dirty="0"/>
          </a:p>
        </p:txBody>
      </p:sp>
      <p:pic>
        <p:nvPicPr>
          <p:cNvPr id="5"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17019"/>
            <a:ext cx="1527887" cy="38601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155870"/>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169112"/>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8E58A52B-952E-476D-98C9-A243D138135D}" type="datetime1">
              <a:rPr lang="fr-FR" smtClean="0"/>
              <a:t>24/03/2017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26</a:t>
            </a:fld>
            <a:endParaRPr lang="fr-FR"/>
          </a:p>
        </p:txBody>
      </p:sp>
    </p:spTree>
    <p:extLst>
      <p:ext uri="{BB962C8B-B14F-4D97-AF65-F5344CB8AC3E}">
        <p14:creationId xmlns:p14="http://schemas.microsoft.com/office/powerpoint/2010/main" val="466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5" name="CaixaDeTexto 194"/>
          <p:cNvSpPr txBox="1"/>
          <p:nvPr/>
        </p:nvSpPr>
        <p:spPr>
          <a:xfrm>
            <a:off x="6925895" y="2046795"/>
            <a:ext cx="950901" cy="253916"/>
          </a:xfrm>
          <a:prstGeom prst="rect">
            <a:avLst/>
          </a:prstGeom>
          <a:noFill/>
        </p:spPr>
        <p:txBody>
          <a:bodyPr wrap="none" rtlCol="0">
            <a:spAutoFit/>
          </a:bodyPr>
          <a:lstStyle/>
          <a:p>
            <a:r>
              <a:rPr lang="fr-FR" sz="1050" dirty="0" smtClean="0"/>
              <a:t>Store results</a:t>
            </a:r>
            <a:endParaRPr lang="fr-FR" sz="1050" dirty="0"/>
          </a:p>
        </p:txBody>
      </p:sp>
      <p:sp>
        <p:nvSpPr>
          <p:cNvPr id="2" name="Título 1"/>
          <p:cNvSpPr>
            <a:spLocks noGrp="1"/>
          </p:cNvSpPr>
          <p:nvPr>
            <p:ph type="title"/>
          </p:nvPr>
        </p:nvSpPr>
        <p:spPr/>
        <p:txBody>
          <a:bodyPr/>
          <a:lstStyle/>
          <a:p>
            <a:r>
              <a:rPr lang="fr-FR" dirty="0" smtClean="0"/>
              <a:t>SLA </a:t>
            </a:r>
            <a:r>
              <a:rPr lang="fr-FR" dirty="0" err="1" smtClean="0"/>
              <a:t>guided</a:t>
            </a:r>
            <a:r>
              <a:rPr lang="fr-FR" dirty="0" smtClean="0"/>
              <a:t> data </a:t>
            </a:r>
            <a:r>
              <a:rPr lang="fr-FR" dirty="0" err="1" smtClean="0"/>
              <a:t>integration</a:t>
            </a:r>
            <a:endParaRPr lang="fr-FR" dirty="0"/>
          </a:p>
        </p:txBody>
      </p:sp>
      <p:sp>
        <p:nvSpPr>
          <p:cNvPr id="4" name="Espaço Reservado para Data 3"/>
          <p:cNvSpPr>
            <a:spLocks noGrp="1"/>
          </p:cNvSpPr>
          <p:nvPr>
            <p:ph type="dt" sz="half" idx="10"/>
          </p:nvPr>
        </p:nvSpPr>
        <p:spPr/>
        <p:txBody>
          <a:bodyPr/>
          <a:lstStyle/>
          <a:p>
            <a:fld id="{65A0BBFD-990B-45E8-A1E6-40B808A7D247}" type="datetime1">
              <a:rPr lang="fr-FR" smtClean="0"/>
              <a:t>24/03/2017</a:t>
            </a:fld>
            <a:endParaRPr lang="fr-FR" dirty="0"/>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27</a:t>
            </a:fld>
            <a:endParaRPr lang="fr-FR"/>
          </a:p>
        </p:txBody>
      </p:sp>
      <p:sp>
        <p:nvSpPr>
          <p:cNvPr id="6" name="Nuvem 5"/>
          <p:cNvSpPr/>
          <p:nvPr/>
        </p:nvSpPr>
        <p:spPr>
          <a:xfrm>
            <a:off x="429207"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7" name="Nuvem 6"/>
          <p:cNvSpPr/>
          <p:nvPr/>
        </p:nvSpPr>
        <p:spPr>
          <a:xfrm>
            <a:off x="4260171" y="4096138"/>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8" name="Nuvem 7"/>
          <p:cNvSpPr/>
          <p:nvPr/>
        </p:nvSpPr>
        <p:spPr>
          <a:xfrm>
            <a:off x="8091135"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9" name="CaixaDeTexto 8"/>
          <p:cNvSpPr txBox="1"/>
          <p:nvPr/>
        </p:nvSpPr>
        <p:spPr>
          <a:xfrm>
            <a:off x="1489257" y="5947290"/>
            <a:ext cx="1584152" cy="307777"/>
          </a:xfrm>
          <a:prstGeom prst="rect">
            <a:avLst/>
          </a:prstGeom>
          <a:noFill/>
        </p:spPr>
        <p:txBody>
          <a:bodyPr wrap="none" rtlCol="0">
            <a:spAutoFit/>
          </a:bodyPr>
          <a:lstStyle/>
          <a:p>
            <a:r>
              <a:rPr lang="fr-FR" sz="1400" dirty="0" smtClean="0"/>
              <a:t>Cloud Provider 1</a:t>
            </a:r>
            <a:endParaRPr lang="fr-FR" sz="1400" dirty="0"/>
          </a:p>
        </p:txBody>
      </p:sp>
      <p:sp>
        <p:nvSpPr>
          <p:cNvPr id="10" name="CaixaDeTexto 9"/>
          <p:cNvSpPr txBox="1"/>
          <p:nvPr/>
        </p:nvSpPr>
        <p:spPr>
          <a:xfrm>
            <a:off x="5446932" y="5947290"/>
            <a:ext cx="1584152" cy="307777"/>
          </a:xfrm>
          <a:prstGeom prst="rect">
            <a:avLst/>
          </a:prstGeom>
          <a:noFill/>
        </p:spPr>
        <p:txBody>
          <a:bodyPr wrap="none" rtlCol="0">
            <a:spAutoFit/>
          </a:bodyPr>
          <a:lstStyle/>
          <a:p>
            <a:r>
              <a:rPr lang="fr-FR" sz="1400" dirty="0" smtClean="0"/>
              <a:t>Cloud Provider 2</a:t>
            </a:r>
            <a:endParaRPr lang="fr-FR" sz="1400" dirty="0"/>
          </a:p>
        </p:txBody>
      </p:sp>
      <p:sp>
        <p:nvSpPr>
          <p:cNvPr id="11" name="CaixaDeTexto 10"/>
          <p:cNvSpPr txBox="1"/>
          <p:nvPr/>
        </p:nvSpPr>
        <p:spPr>
          <a:xfrm>
            <a:off x="9277896" y="5947290"/>
            <a:ext cx="1584152" cy="307777"/>
          </a:xfrm>
          <a:prstGeom prst="rect">
            <a:avLst/>
          </a:prstGeom>
          <a:noFill/>
        </p:spPr>
        <p:txBody>
          <a:bodyPr wrap="none" rtlCol="0">
            <a:spAutoFit/>
          </a:bodyPr>
          <a:lstStyle/>
          <a:p>
            <a:r>
              <a:rPr lang="fr-FR" sz="1400" dirty="0" smtClean="0"/>
              <a:t>Cloud Provider 3</a:t>
            </a:r>
            <a:endParaRPr lang="fr-FR" sz="1400" dirty="0"/>
          </a:p>
        </p:txBody>
      </p:sp>
      <p:grpSp>
        <p:nvGrpSpPr>
          <p:cNvPr id="15" name="Grupo 14"/>
          <p:cNvGrpSpPr/>
          <p:nvPr/>
        </p:nvGrpSpPr>
        <p:grpSpPr>
          <a:xfrm>
            <a:off x="7459253" y="2167523"/>
            <a:ext cx="1353832" cy="701035"/>
            <a:chOff x="3302566" y="3369781"/>
            <a:chExt cx="1353832" cy="701035"/>
          </a:xfrm>
        </p:grpSpPr>
        <p:sp>
          <p:nvSpPr>
            <p:cNvPr id="13" name="Cilindro 12"/>
            <p:cNvSpPr/>
            <p:nvPr/>
          </p:nvSpPr>
          <p:spPr>
            <a:xfrm>
              <a:off x="3666906" y="3369781"/>
              <a:ext cx="625151" cy="438536"/>
            </a:xfrm>
            <a:prstGeom prst="can">
              <a:avLst/>
            </a:prstGeom>
            <a:solidFill>
              <a:schemeClr val="tx2">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aixaDeTexto 13"/>
            <p:cNvSpPr txBox="1"/>
            <p:nvPr/>
          </p:nvSpPr>
          <p:spPr>
            <a:xfrm>
              <a:off x="3302566" y="3763039"/>
              <a:ext cx="1353832" cy="307777"/>
            </a:xfrm>
            <a:prstGeom prst="rect">
              <a:avLst/>
            </a:prstGeom>
            <a:noFill/>
            <a:ln>
              <a:noFill/>
            </a:ln>
          </p:spPr>
          <p:txBody>
            <a:bodyPr wrap="none" rtlCol="0">
              <a:spAutoFit/>
            </a:bodyPr>
            <a:lstStyle/>
            <a:p>
              <a:r>
                <a:rPr lang="fr-FR" sz="1400" dirty="0" smtClean="0"/>
                <a:t>Query History</a:t>
              </a:r>
              <a:endParaRPr lang="fr-FR" sz="1400" dirty="0"/>
            </a:p>
          </p:txBody>
        </p:sp>
      </p:grpSp>
      <p:grpSp>
        <p:nvGrpSpPr>
          <p:cNvPr id="19" name="Grupo 18"/>
          <p:cNvGrpSpPr/>
          <p:nvPr/>
        </p:nvGrpSpPr>
        <p:grpSpPr>
          <a:xfrm>
            <a:off x="2855185" y="2680738"/>
            <a:ext cx="587382" cy="815861"/>
            <a:chOff x="7381125" y="1163351"/>
            <a:chExt cx="587382" cy="815861"/>
          </a:xfrm>
        </p:grpSpPr>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6" name="Imagem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8" name="CaixaDeTexto 17"/>
            <p:cNvSpPr txBox="1"/>
            <p:nvPr/>
          </p:nvSpPr>
          <p:spPr>
            <a:xfrm>
              <a:off x="7388753" y="1486479"/>
              <a:ext cx="570990" cy="307777"/>
            </a:xfrm>
            <a:prstGeom prst="rect">
              <a:avLst/>
            </a:prstGeom>
            <a:noFill/>
          </p:spPr>
          <p:txBody>
            <a:bodyPr wrap="none" rtlCol="0">
              <a:spAutoFit/>
            </a:bodyPr>
            <a:lstStyle/>
            <a:p>
              <a:r>
                <a:rPr lang="fr-FR" sz="1400" b="1" dirty="0" smtClean="0"/>
                <a:t>SLA</a:t>
              </a:r>
              <a:r>
                <a:rPr lang="fr-FR" sz="1400" b="1" baseline="-25000" dirty="0" smtClean="0"/>
                <a:t>I</a:t>
              </a:r>
              <a:endParaRPr lang="fr-FR" sz="1400" b="1" baseline="-25000" dirty="0"/>
            </a:p>
          </p:txBody>
        </p:sp>
      </p:grpSp>
      <p:sp>
        <p:nvSpPr>
          <p:cNvPr id="24" name="Retângulo 23"/>
          <p:cNvSpPr/>
          <p:nvPr/>
        </p:nvSpPr>
        <p:spPr>
          <a:xfrm>
            <a:off x="630946" y="5038725"/>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5" name="Retângulo 24"/>
          <p:cNvSpPr/>
          <p:nvPr/>
        </p:nvSpPr>
        <p:spPr>
          <a:xfrm>
            <a:off x="4498002"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B</a:t>
            </a:r>
            <a:endParaRPr lang="fr-FR" sz="1400" dirty="0"/>
          </a:p>
        </p:txBody>
      </p:sp>
      <p:sp>
        <p:nvSpPr>
          <p:cNvPr id="26" name="Retângulo 25"/>
          <p:cNvSpPr/>
          <p:nvPr/>
        </p:nvSpPr>
        <p:spPr>
          <a:xfrm>
            <a:off x="2305928" y="5038724"/>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7" name="Retângulo 26"/>
          <p:cNvSpPr/>
          <p:nvPr/>
        </p:nvSpPr>
        <p:spPr>
          <a:xfrm>
            <a:off x="616980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8" name="Retângulo 27"/>
          <p:cNvSpPr/>
          <p:nvPr/>
        </p:nvSpPr>
        <p:spPr>
          <a:xfrm>
            <a:off x="822694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9" name="Retângulo 28"/>
          <p:cNvSpPr/>
          <p:nvPr/>
        </p:nvSpPr>
        <p:spPr>
          <a:xfrm>
            <a:off x="9906915" y="5040566"/>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D</a:t>
            </a:r>
            <a:endParaRPr lang="fr-FR" sz="1400" dirty="0"/>
          </a:p>
        </p:txBody>
      </p:sp>
      <p:grpSp>
        <p:nvGrpSpPr>
          <p:cNvPr id="30" name="Grupo 29"/>
          <p:cNvGrpSpPr/>
          <p:nvPr/>
        </p:nvGrpSpPr>
        <p:grpSpPr>
          <a:xfrm>
            <a:off x="364584" y="5104342"/>
            <a:ext cx="594648" cy="815861"/>
            <a:chOff x="7381125" y="1163351"/>
            <a:chExt cx="594648" cy="815861"/>
          </a:xfrm>
        </p:grpSpPr>
        <p:pic>
          <p:nvPicPr>
            <p:cNvPr id="31" name="Imagem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2" name="Imagem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3" name="CaixaDeTexto 32"/>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34" name="Grupo 33"/>
          <p:cNvGrpSpPr/>
          <p:nvPr/>
        </p:nvGrpSpPr>
        <p:grpSpPr>
          <a:xfrm>
            <a:off x="2078502" y="5108155"/>
            <a:ext cx="594648" cy="815861"/>
            <a:chOff x="7381125" y="1163351"/>
            <a:chExt cx="594648" cy="815861"/>
          </a:xfrm>
        </p:grpSpPr>
        <p:pic>
          <p:nvPicPr>
            <p:cNvPr id="35" name="Imagem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6" name="Imagem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7" name="CaixaDeTexto 36"/>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38" name="Grupo 37"/>
          <p:cNvGrpSpPr/>
          <p:nvPr/>
        </p:nvGrpSpPr>
        <p:grpSpPr>
          <a:xfrm>
            <a:off x="4326273" y="5177240"/>
            <a:ext cx="594648" cy="815861"/>
            <a:chOff x="7381125" y="1163351"/>
            <a:chExt cx="594648" cy="815861"/>
          </a:xfrm>
        </p:grpSpPr>
        <p:pic>
          <p:nvPicPr>
            <p:cNvPr id="39" name="Imagem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0" name="Imagem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1" name="CaixaDeTexto 40"/>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42" name="Grupo 41"/>
          <p:cNvGrpSpPr/>
          <p:nvPr/>
        </p:nvGrpSpPr>
        <p:grpSpPr>
          <a:xfrm>
            <a:off x="5990759" y="5139583"/>
            <a:ext cx="594648" cy="815861"/>
            <a:chOff x="7381125" y="1163351"/>
            <a:chExt cx="594648" cy="815861"/>
          </a:xfrm>
        </p:grpSpPr>
        <p:pic>
          <p:nvPicPr>
            <p:cNvPr id="43" name="Imagem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4" name="Imagem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5" name="CaixaDeTexto 44"/>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46" name="Grupo 45"/>
          <p:cNvGrpSpPr/>
          <p:nvPr/>
        </p:nvGrpSpPr>
        <p:grpSpPr>
          <a:xfrm>
            <a:off x="8079926" y="5225533"/>
            <a:ext cx="594648" cy="815861"/>
            <a:chOff x="7381125" y="1163351"/>
            <a:chExt cx="594648" cy="815861"/>
          </a:xfrm>
        </p:grpSpPr>
        <p:pic>
          <p:nvPicPr>
            <p:cNvPr id="47" name="Imagem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8" name="Imagem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9" name="CaixaDeTexto 48"/>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50" name="Grupo 49"/>
          <p:cNvGrpSpPr/>
          <p:nvPr/>
        </p:nvGrpSpPr>
        <p:grpSpPr>
          <a:xfrm>
            <a:off x="9744412" y="5187876"/>
            <a:ext cx="594648" cy="815861"/>
            <a:chOff x="7381125" y="1163351"/>
            <a:chExt cx="594648" cy="815861"/>
          </a:xfrm>
        </p:grpSpPr>
        <p:pic>
          <p:nvPicPr>
            <p:cNvPr id="51" name="Imagem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52" name="Imagem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53" name="CaixaDeTexto 52"/>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56" name="Grupo 55"/>
          <p:cNvGrpSpPr/>
          <p:nvPr/>
        </p:nvGrpSpPr>
        <p:grpSpPr>
          <a:xfrm>
            <a:off x="672403" y="4402618"/>
            <a:ext cx="615186" cy="657846"/>
            <a:chOff x="1009905" y="2681586"/>
            <a:chExt cx="615186" cy="657846"/>
          </a:xfrm>
        </p:grpSpPr>
        <p:pic>
          <p:nvPicPr>
            <p:cNvPr id="54"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 name="CaixaDeTexto 54"/>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57" name="Grupo 56"/>
          <p:cNvGrpSpPr/>
          <p:nvPr/>
        </p:nvGrpSpPr>
        <p:grpSpPr>
          <a:xfrm>
            <a:off x="2765341" y="4402618"/>
            <a:ext cx="615186" cy="657846"/>
            <a:chOff x="1009905" y="2681586"/>
            <a:chExt cx="615186" cy="657846"/>
          </a:xfrm>
        </p:grpSpPr>
        <p:pic>
          <p:nvPicPr>
            <p:cNvPr id="58"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CaixaDeTexto 58"/>
            <p:cNvSpPr txBox="1"/>
            <p:nvPr/>
          </p:nvSpPr>
          <p:spPr>
            <a:xfrm>
              <a:off x="1128985" y="3031655"/>
              <a:ext cx="377026" cy="307777"/>
            </a:xfrm>
            <a:prstGeom prst="rect">
              <a:avLst/>
            </a:prstGeom>
            <a:noFill/>
          </p:spPr>
          <p:txBody>
            <a:bodyPr wrap="none" rtlCol="0">
              <a:spAutoFit/>
            </a:bodyPr>
            <a:lstStyle/>
            <a:p>
              <a:r>
                <a:rPr lang="fr-FR" sz="1400" dirty="0" smtClean="0"/>
                <a:t>S2</a:t>
              </a:r>
              <a:endParaRPr lang="fr-FR" sz="1400" dirty="0"/>
            </a:p>
          </p:txBody>
        </p:sp>
      </p:grpSp>
      <p:grpSp>
        <p:nvGrpSpPr>
          <p:cNvPr id="60" name="Grupo 59"/>
          <p:cNvGrpSpPr/>
          <p:nvPr/>
        </p:nvGrpSpPr>
        <p:grpSpPr>
          <a:xfrm>
            <a:off x="8242492" y="4402618"/>
            <a:ext cx="615186" cy="657846"/>
            <a:chOff x="1009905" y="2681586"/>
            <a:chExt cx="615186" cy="657846"/>
          </a:xfrm>
        </p:grpSpPr>
        <p:pic>
          <p:nvPicPr>
            <p:cNvPr id="61"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2" name="CaixaDeTexto 61"/>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63" name="Grupo 62"/>
          <p:cNvGrpSpPr/>
          <p:nvPr/>
        </p:nvGrpSpPr>
        <p:grpSpPr>
          <a:xfrm>
            <a:off x="9002750" y="4402618"/>
            <a:ext cx="615186" cy="657846"/>
            <a:chOff x="1009905" y="2681586"/>
            <a:chExt cx="615186" cy="657846"/>
          </a:xfrm>
        </p:grpSpPr>
        <p:pic>
          <p:nvPicPr>
            <p:cNvPr id="64"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 name="CaixaDeTexto 64"/>
            <p:cNvSpPr txBox="1"/>
            <p:nvPr/>
          </p:nvSpPr>
          <p:spPr>
            <a:xfrm>
              <a:off x="1128985" y="3031655"/>
              <a:ext cx="377026" cy="307777"/>
            </a:xfrm>
            <a:prstGeom prst="rect">
              <a:avLst/>
            </a:prstGeom>
            <a:noFill/>
          </p:spPr>
          <p:txBody>
            <a:bodyPr wrap="none" rtlCol="0">
              <a:spAutoFit/>
            </a:bodyPr>
            <a:lstStyle/>
            <a:p>
              <a:r>
                <a:rPr lang="fr-FR" sz="1400" dirty="0" smtClean="0"/>
                <a:t>S3</a:t>
              </a:r>
              <a:endParaRPr lang="fr-FR" sz="1400" dirty="0"/>
            </a:p>
          </p:txBody>
        </p:sp>
      </p:grpSp>
      <p:grpSp>
        <p:nvGrpSpPr>
          <p:cNvPr id="66" name="Grupo 65"/>
          <p:cNvGrpSpPr/>
          <p:nvPr/>
        </p:nvGrpSpPr>
        <p:grpSpPr>
          <a:xfrm>
            <a:off x="10339060" y="4402618"/>
            <a:ext cx="615186" cy="657846"/>
            <a:chOff x="1009905" y="2681586"/>
            <a:chExt cx="615186" cy="657846"/>
          </a:xfrm>
        </p:grpSpPr>
        <p:pic>
          <p:nvPicPr>
            <p:cNvPr id="67"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 name="CaixaDeTexto 67"/>
            <p:cNvSpPr txBox="1"/>
            <p:nvPr/>
          </p:nvSpPr>
          <p:spPr>
            <a:xfrm>
              <a:off x="1128985" y="3031655"/>
              <a:ext cx="377026" cy="307777"/>
            </a:xfrm>
            <a:prstGeom prst="rect">
              <a:avLst/>
            </a:prstGeom>
            <a:noFill/>
          </p:spPr>
          <p:txBody>
            <a:bodyPr wrap="none" rtlCol="0">
              <a:spAutoFit/>
            </a:bodyPr>
            <a:lstStyle/>
            <a:p>
              <a:r>
                <a:rPr lang="fr-FR" sz="1400" dirty="0" smtClean="0"/>
                <a:t>S4</a:t>
              </a:r>
              <a:endParaRPr lang="fr-FR" sz="1400" dirty="0"/>
            </a:p>
          </p:txBody>
        </p:sp>
      </p:grpSp>
      <p:grpSp>
        <p:nvGrpSpPr>
          <p:cNvPr id="69" name="Grupo 68"/>
          <p:cNvGrpSpPr/>
          <p:nvPr/>
        </p:nvGrpSpPr>
        <p:grpSpPr>
          <a:xfrm>
            <a:off x="4497257" y="4402618"/>
            <a:ext cx="615186" cy="657846"/>
            <a:chOff x="1009905" y="2681586"/>
            <a:chExt cx="615186" cy="657846"/>
          </a:xfrm>
        </p:grpSpPr>
        <p:pic>
          <p:nvPicPr>
            <p:cNvPr id="70"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 name="CaixaDeTexto 70"/>
            <p:cNvSpPr txBox="1"/>
            <p:nvPr/>
          </p:nvSpPr>
          <p:spPr>
            <a:xfrm>
              <a:off x="1128985" y="3031655"/>
              <a:ext cx="377026" cy="307777"/>
            </a:xfrm>
            <a:prstGeom prst="rect">
              <a:avLst/>
            </a:prstGeom>
            <a:noFill/>
          </p:spPr>
          <p:txBody>
            <a:bodyPr wrap="none" rtlCol="0">
              <a:spAutoFit/>
            </a:bodyPr>
            <a:lstStyle/>
            <a:p>
              <a:r>
                <a:rPr lang="fr-FR" sz="1400" dirty="0" smtClean="0"/>
                <a:t>S5</a:t>
              </a:r>
              <a:endParaRPr lang="fr-FR" sz="1400" dirty="0"/>
            </a:p>
          </p:txBody>
        </p:sp>
      </p:grpSp>
      <p:grpSp>
        <p:nvGrpSpPr>
          <p:cNvPr id="72" name="Grupo 71"/>
          <p:cNvGrpSpPr/>
          <p:nvPr/>
        </p:nvGrpSpPr>
        <p:grpSpPr>
          <a:xfrm>
            <a:off x="5231361" y="4402618"/>
            <a:ext cx="615186" cy="657846"/>
            <a:chOff x="1009905" y="2681586"/>
            <a:chExt cx="615186" cy="657846"/>
          </a:xfrm>
        </p:grpSpPr>
        <p:pic>
          <p:nvPicPr>
            <p:cNvPr id="73"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4" name="CaixaDeTexto 73"/>
            <p:cNvSpPr txBox="1"/>
            <p:nvPr/>
          </p:nvSpPr>
          <p:spPr>
            <a:xfrm>
              <a:off x="1128985" y="3031655"/>
              <a:ext cx="377026" cy="307777"/>
            </a:xfrm>
            <a:prstGeom prst="rect">
              <a:avLst/>
            </a:prstGeom>
            <a:noFill/>
          </p:spPr>
          <p:txBody>
            <a:bodyPr wrap="none" rtlCol="0">
              <a:spAutoFit/>
            </a:bodyPr>
            <a:lstStyle/>
            <a:p>
              <a:r>
                <a:rPr lang="fr-FR" sz="1400" dirty="0" smtClean="0"/>
                <a:t>S6</a:t>
              </a:r>
              <a:endParaRPr lang="fr-FR" sz="1400" dirty="0"/>
            </a:p>
          </p:txBody>
        </p:sp>
      </p:grpSp>
      <p:grpSp>
        <p:nvGrpSpPr>
          <p:cNvPr id="75" name="Grupo 74"/>
          <p:cNvGrpSpPr/>
          <p:nvPr/>
        </p:nvGrpSpPr>
        <p:grpSpPr>
          <a:xfrm>
            <a:off x="1441087" y="4402618"/>
            <a:ext cx="615186" cy="657846"/>
            <a:chOff x="1009905" y="2681586"/>
            <a:chExt cx="615186" cy="657846"/>
          </a:xfrm>
        </p:grpSpPr>
        <p:pic>
          <p:nvPicPr>
            <p:cNvPr id="76"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7" name="CaixaDeTexto 76"/>
            <p:cNvSpPr txBox="1"/>
            <p:nvPr/>
          </p:nvSpPr>
          <p:spPr>
            <a:xfrm>
              <a:off x="1128985" y="3031655"/>
              <a:ext cx="377026" cy="307777"/>
            </a:xfrm>
            <a:prstGeom prst="rect">
              <a:avLst/>
            </a:prstGeom>
            <a:noFill/>
          </p:spPr>
          <p:txBody>
            <a:bodyPr wrap="none" rtlCol="0">
              <a:spAutoFit/>
            </a:bodyPr>
            <a:lstStyle/>
            <a:p>
              <a:r>
                <a:rPr lang="fr-FR" sz="1400" dirty="0" smtClean="0"/>
                <a:t>S7</a:t>
              </a:r>
              <a:endParaRPr lang="fr-FR" sz="1400" dirty="0"/>
            </a:p>
          </p:txBody>
        </p:sp>
      </p:grpSp>
      <p:grpSp>
        <p:nvGrpSpPr>
          <p:cNvPr id="78" name="Grupo 77"/>
          <p:cNvGrpSpPr/>
          <p:nvPr/>
        </p:nvGrpSpPr>
        <p:grpSpPr>
          <a:xfrm>
            <a:off x="6300065" y="4402618"/>
            <a:ext cx="615186" cy="657846"/>
            <a:chOff x="1009905" y="2681586"/>
            <a:chExt cx="615186" cy="657846"/>
          </a:xfrm>
        </p:grpSpPr>
        <p:pic>
          <p:nvPicPr>
            <p:cNvPr id="79"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 name="CaixaDeTexto 79"/>
            <p:cNvSpPr txBox="1"/>
            <p:nvPr/>
          </p:nvSpPr>
          <p:spPr>
            <a:xfrm>
              <a:off x="1128985" y="3031655"/>
              <a:ext cx="377026" cy="307777"/>
            </a:xfrm>
            <a:prstGeom prst="rect">
              <a:avLst/>
            </a:prstGeom>
            <a:noFill/>
          </p:spPr>
          <p:txBody>
            <a:bodyPr wrap="none" rtlCol="0">
              <a:spAutoFit/>
            </a:bodyPr>
            <a:lstStyle/>
            <a:p>
              <a:r>
                <a:rPr lang="fr-FR" sz="1400" dirty="0" smtClean="0"/>
                <a:t>S8</a:t>
              </a:r>
              <a:endParaRPr lang="fr-FR" sz="1400" dirty="0"/>
            </a:p>
          </p:txBody>
        </p:sp>
      </p:grpSp>
      <p:grpSp>
        <p:nvGrpSpPr>
          <p:cNvPr id="81" name="Grupo 80"/>
          <p:cNvGrpSpPr/>
          <p:nvPr/>
        </p:nvGrpSpPr>
        <p:grpSpPr>
          <a:xfrm>
            <a:off x="6986544" y="4402618"/>
            <a:ext cx="615186" cy="657846"/>
            <a:chOff x="1009905" y="2681586"/>
            <a:chExt cx="615186" cy="657846"/>
          </a:xfrm>
        </p:grpSpPr>
        <p:pic>
          <p:nvPicPr>
            <p:cNvPr id="82"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3" name="CaixaDeTexto 82"/>
            <p:cNvSpPr txBox="1"/>
            <p:nvPr/>
          </p:nvSpPr>
          <p:spPr>
            <a:xfrm>
              <a:off x="1128985" y="3031655"/>
              <a:ext cx="377026" cy="307777"/>
            </a:xfrm>
            <a:prstGeom prst="rect">
              <a:avLst/>
            </a:prstGeom>
            <a:noFill/>
          </p:spPr>
          <p:txBody>
            <a:bodyPr wrap="none" rtlCol="0">
              <a:spAutoFit/>
            </a:bodyPr>
            <a:lstStyle/>
            <a:p>
              <a:r>
                <a:rPr lang="fr-FR" sz="1400" dirty="0" smtClean="0"/>
                <a:t>S9</a:t>
              </a:r>
              <a:endParaRPr lang="fr-FR" sz="1400" dirty="0"/>
            </a:p>
          </p:txBody>
        </p:sp>
      </p:grpSp>
      <p:grpSp>
        <p:nvGrpSpPr>
          <p:cNvPr id="84" name="Grupo 83"/>
          <p:cNvGrpSpPr/>
          <p:nvPr/>
        </p:nvGrpSpPr>
        <p:grpSpPr>
          <a:xfrm>
            <a:off x="290443" y="3647084"/>
            <a:ext cx="588236" cy="815861"/>
            <a:chOff x="7381125" y="1163351"/>
            <a:chExt cx="588236" cy="815861"/>
          </a:xfrm>
        </p:grpSpPr>
        <p:pic>
          <p:nvPicPr>
            <p:cNvPr id="85" name="Imagem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86" name="Imagem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87" name="CaixaDeTexto 86"/>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88" name="Grupo 87"/>
          <p:cNvGrpSpPr/>
          <p:nvPr/>
        </p:nvGrpSpPr>
        <p:grpSpPr>
          <a:xfrm>
            <a:off x="1099833" y="3647084"/>
            <a:ext cx="588236" cy="815861"/>
            <a:chOff x="7381125" y="1163351"/>
            <a:chExt cx="588236" cy="815861"/>
          </a:xfrm>
        </p:grpSpPr>
        <p:pic>
          <p:nvPicPr>
            <p:cNvPr id="89" name="Imagem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0" name="Imagem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1" name="CaixaDeTexto 90"/>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92" name="Grupo 91"/>
          <p:cNvGrpSpPr/>
          <p:nvPr/>
        </p:nvGrpSpPr>
        <p:grpSpPr>
          <a:xfrm>
            <a:off x="2356857" y="3645270"/>
            <a:ext cx="588236" cy="815861"/>
            <a:chOff x="7381125" y="1163351"/>
            <a:chExt cx="588236" cy="815861"/>
          </a:xfrm>
        </p:grpSpPr>
        <p:pic>
          <p:nvPicPr>
            <p:cNvPr id="93" name="Imagem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4" name="Imagem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5" name="CaixaDeTexto 94"/>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96" name="Grupo 95"/>
          <p:cNvGrpSpPr/>
          <p:nvPr/>
        </p:nvGrpSpPr>
        <p:grpSpPr>
          <a:xfrm>
            <a:off x="4101651" y="3627908"/>
            <a:ext cx="588236" cy="815861"/>
            <a:chOff x="7381125" y="1163351"/>
            <a:chExt cx="588236" cy="815861"/>
          </a:xfrm>
        </p:grpSpPr>
        <p:pic>
          <p:nvPicPr>
            <p:cNvPr id="97" name="Imagem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8" name="Imagem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9" name="CaixaDeTexto 98"/>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00" name="Grupo 99"/>
          <p:cNvGrpSpPr/>
          <p:nvPr/>
        </p:nvGrpSpPr>
        <p:grpSpPr>
          <a:xfrm>
            <a:off x="4911041" y="3627908"/>
            <a:ext cx="588236" cy="815861"/>
            <a:chOff x="7381125" y="1163351"/>
            <a:chExt cx="588236" cy="815861"/>
          </a:xfrm>
        </p:grpSpPr>
        <p:pic>
          <p:nvPicPr>
            <p:cNvPr id="101" name="Imagem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02" name="Imagem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03" name="CaixaDeTexto 102"/>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12" name="Grupo 111"/>
          <p:cNvGrpSpPr/>
          <p:nvPr/>
        </p:nvGrpSpPr>
        <p:grpSpPr>
          <a:xfrm>
            <a:off x="5865853" y="3631173"/>
            <a:ext cx="588236" cy="815861"/>
            <a:chOff x="7381125" y="1163351"/>
            <a:chExt cx="588236" cy="815861"/>
          </a:xfrm>
        </p:grpSpPr>
        <p:pic>
          <p:nvPicPr>
            <p:cNvPr id="113" name="Imagem 1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14" name="Imagem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15" name="CaixaDeTexto 114"/>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16" name="Grupo 115"/>
          <p:cNvGrpSpPr/>
          <p:nvPr/>
        </p:nvGrpSpPr>
        <p:grpSpPr>
          <a:xfrm>
            <a:off x="6675243" y="3631173"/>
            <a:ext cx="588236" cy="815861"/>
            <a:chOff x="7381125" y="1163351"/>
            <a:chExt cx="588236" cy="815861"/>
          </a:xfrm>
        </p:grpSpPr>
        <p:pic>
          <p:nvPicPr>
            <p:cNvPr id="117" name="Imagem 1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18" name="Imagem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19" name="CaixaDeTexto 118"/>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0" name="Grupo 119"/>
          <p:cNvGrpSpPr/>
          <p:nvPr/>
        </p:nvGrpSpPr>
        <p:grpSpPr>
          <a:xfrm>
            <a:off x="7837767" y="3631173"/>
            <a:ext cx="588236" cy="815861"/>
            <a:chOff x="7381125" y="1163351"/>
            <a:chExt cx="588236" cy="815861"/>
          </a:xfrm>
        </p:grpSpPr>
        <p:pic>
          <p:nvPicPr>
            <p:cNvPr id="121" name="Imagem 1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22" name="Imagem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23" name="CaixaDeTexto 122"/>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4" name="Grupo 123"/>
          <p:cNvGrpSpPr/>
          <p:nvPr/>
        </p:nvGrpSpPr>
        <p:grpSpPr>
          <a:xfrm>
            <a:off x="8647157" y="3631173"/>
            <a:ext cx="588236" cy="815861"/>
            <a:chOff x="7381125" y="1163351"/>
            <a:chExt cx="588236" cy="815861"/>
          </a:xfrm>
        </p:grpSpPr>
        <p:pic>
          <p:nvPicPr>
            <p:cNvPr id="125" name="Imagem 1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26" name="Imagem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27" name="CaixaDeTexto 126"/>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8" name="Grupo 127"/>
          <p:cNvGrpSpPr/>
          <p:nvPr/>
        </p:nvGrpSpPr>
        <p:grpSpPr>
          <a:xfrm>
            <a:off x="9937800" y="3631173"/>
            <a:ext cx="588236" cy="815861"/>
            <a:chOff x="7381125" y="1163351"/>
            <a:chExt cx="588236" cy="815861"/>
          </a:xfrm>
        </p:grpSpPr>
        <p:pic>
          <p:nvPicPr>
            <p:cNvPr id="129" name="Imagem 1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30" name="Imagem 1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31" name="CaixaDeTexto 130"/>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pic>
        <p:nvPicPr>
          <p:cNvPr id="132" name="Imagem 1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192" y="1937150"/>
            <a:ext cx="855846" cy="855846"/>
          </a:xfrm>
          <a:prstGeom prst="rect">
            <a:avLst/>
          </a:prstGeom>
        </p:spPr>
      </p:pic>
      <p:cxnSp>
        <p:nvCxnSpPr>
          <p:cNvPr id="134" name="Conector de seta reta 133"/>
          <p:cNvCxnSpPr>
            <a:stCxn id="132" idx="3"/>
          </p:cNvCxnSpPr>
          <p:nvPr/>
        </p:nvCxnSpPr>
        <p:spPr>
          <a:xfrm>
            <a:off x="2770038" y="2365073"/>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6" name="CaixaDeTexto 135"/>
          <p:cNvSpPr txBox="1"/>
          <p:nvPr/>
        </p:nvSpPr>
        <p:spPr>
          <a:xfrm>
            <a:off x="2792611" y="1999886"/>
            <a:ext cx="2248629" cy="307777"/>
          </a:xfrm>
          <a:prstGeom prst="rect">
            <a:avLst/>
          </a:prstGeom>
          <a:noFill/>
        </p:spPr>
        <p:txBody>
          <a:bodyPr wrap="none" rtlCol="0">
            <a:spAutoFit/>
          </a:bodyPr>
          <a:lstStyle/>
          <a:p>
            <a:r>
              <a:rPr lang="fr-FR" sz="1400" dirty="0" smtClean="0"/>
              <a:t>Query with requirements</a:t>
            </a:r>
            <a:endParaRPr lang="fr-FR" sz="1400" dirty="0"/>
          </a:p>
        </p:txBody>
      </p:sp>
      <p:cxnSp>
        <p:nvCxnSpPr>
          <p:cNvPr id="138" name="Conector de seta reta 137"/>
          <p:cNvCxnSpPr/>
          <p:nvPr/>
        </p:nvCxnSpPr>
        <p:spPr>
          <a:xfrm flipH="1">
            <a:off x="2772534" y="2586604"/>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9" name="CaixaDeTexto 138"/>
          <p:cNvSpPr txBox="1"/>
          <p:nvPr/>
        </p:nvSpPr>
        <p:spPr>
          <a:xfrm>
            <a:off x="3500689" y="2637992"/>
            <a:ext cx="768159" cy="307777"/>
          </a:xfrm>
          <a:prstGeom prst="rect">
            <a:avLst/>
          </a:prstGeom>
          <a:noFill/>
        </p:spPr>
        <p:txBody>
          <a:bodyPr wrap="none" rtlCol="0">
            <a:spAutoFit/>
          </a:bodyPr>
          <a:lstStyle/>
          <a:p>
            <a:r>
              <a:rPr lang="fr-FR" sz="1400" dirty="0" smtClean="0"/>
              <a:t>Results</a:t>
            </a:r>
            <a:endParaRPr lang="fr-FR" sz="1400" dirty="0"/>
          </a:p>
        </p:txBody>
      </p:sp>
      <p:cxnSp>
        <p:nvCxnSpPr>
          <p:cNvPr id="172" name="Conector em curva 171"/>
          <p:cNvCxnSpPr>
            <a:endCxn id="58" idx="3"/>
          </p:cNvCxnSpPr>
          <p:nvPr/>
        </p:nvCxnSpPr>
        <p:spPr>
          <a:xfrm rot="10800000" flipV="1">
            <a:off x="3072935" y="2682456"/>
            <a:ext cx="2277507" cy="1720162"/>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6" name="Conector em curva 175"/>
          <p:cNvCxnSpPr>
            <a:endCxn id="61" idx="3"/>
          </p:cNvCxnSpPr>
          <p:nvPr/>
        </p:nvCxnSpPr>
        <p:spPr>
          <a:xfrm>
            <a:off x="6242665" y="2625687"/>
            <a:ext cx="2307420" cy="1776931"/>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8" name="Conector em curva 177"/>
          <p:cNvCxnSpPr>
            <a:stCxn id="12" idx="2"/>
            <a:endCxn id="70" idx="3"/>
          </p:cNvCxnSpPr>
          <p:nvPr/>
        </p:nvCxnSpPr>
        <p:spPr>
          <a:xfrm rot="5400000">
            <a:off x="4561041" y="2926265"/>
            <a:ext cx="1720162" cy="1232544"/>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2" name="Conector em curva 181"/>
          <p:cNvCxnSpPr>
            <a:endCxn id="64" idx="3"/>
          </p:cNvCxnSpPr>
          <p:nvPr/>
        </p:nvCxnSpPr>
        <p:spPr>
          <a:xfrm>
            <a:off x="5715444" y="2569948"/>
            <a:ext cx="3594899" cy="1832670"/>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3" name="Conector em curva 182"/>
          <p:cNvCxnSpPr>
            <a:stCxn id="12" idx="2"/>
          </p:cNvCxnSpPr>
          <p:nvPr/>
        </p:nvCxnSpPr>
        <p:spPr>
          <a:xfrm rot="16200000" flipH="1">
            <a:off x="5829956" y="2889894"/>
            <a:ext cx="1684113" cy="1269236"/>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2" name="Retângulo 11"/>
          <p:cNvSpPr/>
          <p:nvPr/>
        </p:nvSpPr>
        <p:spPr>
          <a:xfrm>
            <a:off x="5081006" y="2228850"/>
            <a:ext cx="1912775" cy="4536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DIaaS</a:t>
            </a:r>
            <a:endParaRPr lang="fr-FR" sz="1400" dirty="0"/>
          </a:p>
        </p:txBody>
      </p:sp>
      <p:cxnSp>
        <p:nvCxnSpPr>
          <p:cNvPr id="193" name="Conector de seta reta 192"/>
          <p:cNvCxnSpPr>
            <a:stCxn id="12" idx="3"/>
          </p:cNvCxnSpPr>
          <p:nvPr/>
        </p:nvCxnSpPr>
        <p:spPr>
          <a:xfrm>
            <a:off x="6993781" y="2455653"/>
            <a:ext cx="829812"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4" name="Conector de seta reta 193"/>
          <p:cNvCxnSpPr/>
          <p:nvPr/>
        </p:nvCxnSpPr>
        <p:spPr>
          <a:xfrm>
            <a:off x="6986544" y="2296341"/>
            <a:ext cx="829812"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059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par>
                                <p:cTn id="54" presetID="10" presetClass="entr" presetSubtype="0"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par>
                                <p:cTn id="68" presetID="10" presetClass="entr" presetSubtype="0" fill="hold"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fade">
                                      <p:cBhvr>
                                        <p:cTn id="70" dur="500"/>
                                        <p:tgtEl>
                                          <p:spTgt spid="75"/>
                                        </p:tgtEl>
                                      </p:cBhvr>
                                    </p:animEffect>
                                  </p:childTnLst>
                                </p:cTn>
                              </p:par>
                              <p:par>
                                <p:cTn id="71" presetID="10"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500"/>
                                        <p:tgtEl>
                                          <p:spTgt spid="57"/>
                                        </p:tgtEl>
                                      </p:cBhvr>
                                    </p:animEffect>
                                  </p:childTnLst>
                                </p:cTn>
                              </p:par>
                              <p:par>
                                <p:cTn id="74" presetID="10" presetClass="entr" presetSubtype="0" fill="hold" nodeType="with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fade">
                                      <p:cBhvr>
                                        <p:cTn id="76" dur="500"/>
                                        <p:tgtEl>
                                          <p:spTgt spid="69"/>
                                        </p:tgtEl>
                                      </p:cBhvr>
                                    </p:animEffect>
                                  </p:childTnLst>
                                </p:cTn>
                              </p:par>
                              <p:par>
                                <p:cTn id="77" presetID="10" presetClass="entr" presetSubtype="0"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fade">
                                      <p:cBhvr>
                                        <p:cTn id="79" dur="500"/>
                                        <p:tgtEl>
                                          <p:spTgt spid="72"/>
                                        </p:tgtEl>
                                      </p:cBhvr>
                                    </p:animEffect>
                                  </p:childTnLst>
                                </p:cTn>
                              </p:par>
                              <p:par>
                                <p:cTn id="80" presetID="10" presetClass="entr" presetSubtype="0" fill="hold" nodeType="with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fade">
                                      <p:cBhvr>
                                        <p:cTn id="82" dur="500"/>
                                        <p:tgtEl>
                                          <p:spTgt spid="78"/>
                                        </p:tgtEl>
                                      </p:cBhvr>
                                    </p:animEffect>
                                  </p:childTnLst>
                                </p:cTn>
                              </p:par>
                              <p:par>
                                <p:cTn id="83" presetID="10" presetClass="entr" presetSubtype="0" fill="hold" nodeType="withEffect">
                                  <p:stCondLst>
                                    <p:cond delay="0"/>
                                  </p:stCondLst>
                                  <p:childTnLst>
                                    <p:set>
                                      <p:cBhvr>
                                        <p:cTn id="84" dur="1" fill="hold">
                                          <p:stCondLst>
                                            <p:cond delay="0"/>
                                          </p:stCondLst>
                                        </p:cTn>
                                        <p:tgtEl>
                                          <p:spTgt spid="81"/>
                                        </p:tgtEl>
                                        <p:attrNameLst>
                                          <p:attrName>style.visibility</p:attrName>
                                        </p:attrNameLst>
                                      </p:cBhvr>
                                      <p:to>
                                        <p:strVal val="visible"/>
                                      </p:to>
                                    </p:set>
                                    <p:animEffect transition="in" filter="fade">
                                      <p:cBhvr>
                                        <p:cTn id="85" dur="500"/>
                                        <p:tgtEl>
                                          <p:spTgt spid="81"/>
                                        </p:tgtEl>
                                      </p:cBhvr>
                                    </p:animEffect>
                                  </p:childTnLst>
                                </p:cTn>
                              </p:par>
                              <p:par>
                                <p:cTn id="86" presetID="10" presetClass="entr" presetSubtype="0" fill="hold" nodeType="with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fade">
                                      <p:cBhvr>
                                        <p:cTn id="88" dur="500"/>
                                        <p:tgtEl>
                                          <p:spTgt spid="60"/>
                                        </p:tgtEl>
                                      </p:cBhvr>
                                    </p:animEffect>
                                  </p:childTnLst>
                                </p:cTn>
                              </p:par>
                              <p:par>
                                <p:cTn id="89" presetID="10" presetClass="entr" presetSubtype="0" fill="hold" nodeType="with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par>
                                <p:cTn id="92" presetID="10" presetClass="entr" presetSubtype="0" fill="hold" nodeType="with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fad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fade">
                                      <p:cBhvr>
                                        <p:cTn id="99" dur="500"/>
                                        <p:tgtEl>
                                          <p:spTgt spid="84"/>
                                        </p:tgtEl>
                                      </p:cBhvr>
                                    </p:animEffect>
                                  </p:childTnLst>
                                </p:cTn>
                              </p:par>
                              <p:par>
                                <p:cTn id="100" presetID="10" presetClass="entr" presetSubtype="0" fill="hold" nodeType="with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fade">
                                      <p:cBhvr>
                                        <p:cTn id="102" dur="500"/>
                                        <p:tgtEl>
                                          <p:spTgt spid="88"/>
                                        </p:tgtEl>
                                      </p:cBhvr>
                                    </p:animEffect>
                                  </p:childTnLst>
                                </p:cTn>
                              </p:par>
                              <p:par>
                                <p:cTn id="103" presetID="10" presetClass="entr" presetSubtype="0" fill="hold" nodeType="withEffect">
                                  <p:stCondLst>
                                    <p:cond delay="0"/>
                                  </p:stCondLst>
                                  <p:childTnLst>
                                    <p:set>
                                      <p:cBhvr>
                                        <p:cTn id="104" dur="1" fill="hold">
                                          <p:stCondLst>
                                            <p:cond delay="0"/>
                                          </p:stCondLst>
                                        </p:cTn>
                                        <p:tgtEl>
                                          <p:spTgt spid="92"/>
                                        </p:tgtEl>
                                        <p:attrNameLst>
                                          <p:attrName>style.visibility</p:attrName>
                                        </p:attrNameLst>
                                      </p:cBhvr>
                                      <p:to>
                                        <p:strVal val="visible"/>
                                      </p:to>
                                    </p:set>
                                    <p:animEffect transition="in" filter="fade">
                                      <p:cBhvr>
                                        <p:cTn id="105" dur="500"/>
                                        <p:tgtEl>
                                          <p:spTgt spid="92"/>
                                        </p:tgtEl>
                                      </p:cBhvr>
                                    </p:animEffect>
                                  </p:childTnLst>
                                </p:cTn>
                              </p:par>
                              <p:par>
                                <p:cTn id="106" presetID="10" presetClass="entr" presetSubtype="0" fill="hold" nodeType="withEffect">
                                  <p:stCondLst>
                                    <p:cond delay="0"/>
                                  </p:stCondLst>
                                  <p:childTnLst>
                                    <p:set>
                                      <p:cBhvr>
                                        <p:cTn id="107" dur="1" fill="hold">
                                          <p:stCondLst>
                                            <p:cond delay="0"/>
                                          </p:stCondLst>
                                        </p:cTn>
                                        <p:tgtEl>
                                          <p:spTgt spid="96"/>
                                        </p:tgtEl>
                                        <p:attrNameLst>
                                          <p:attrName>style.visibility</p:attrName>
                                        </p:attrNameLst>
                                      </p:cBhvr>
                                      <p:to>
                                        <p:strVal val="visible"/>
                                      </p:to>
                                    </p:set>
                                    <p:animEffect transition="in" filter="fade">
                                      <p:cBhvr>
                                        <p:cTn id="108" dur="500"/>
                                        <p:tgtEl>
                                          <p:spTgt spid="96"/>
                                        </p:tgtEl>
                                      </p:cBhvr>
                                    </p:animEffect>
                                  </p:childTnLst>
                                </p:cTn>
                              </p:par>
                              <p:par>
                                <p:cTn id="109" presetID="10" presetClass="entr" presetSubtype="0" fill="hold" nodeType="withEffect">
                                  <p:stCondLst>
                                    <p:cond delay="0"/>
                                  </p:stCondLst>
                                  <p:childTnLst>
                                    <p:set>
                                      <p:cBhvr>
                                        <p:cTn id="110" dur="1" fill="hold">
                                          <p:stCondLst>
                                            <p:cond delay="0"/>
                                          </p:stCondLst>
                                        </p:cTn>
                                        <p:tgtEl>
                                          <p:spTgt spid="100"/>
                                        </p:tgtEl>
                                        <p:attrNameLst>
                                          <p:attrName>style.visibility</p:attrName>
                                        </p:attrNameLst>
                                      </p:cBhvr>
                                      <p:to>
                                        <p:strVal val="visible"/>
                                      </p:to>
                                    </p:set>
                                    <p:animEffect transition="in" filter="fade">
                                      <p:cBhvr>
                                        <p:cTn id="111" dur="500"/>
                                        <p:tgtEl>
                                          <p:spTgt spid="100"/>
                                        </p:tgtEl>
                                      </p:cBhvr>
                                    </p:animEffect>
                                  </p:childTnLst>
                                </p:cTn>
                              </p:par>
                              <p:par>
                                <p:cTn id="112" presetID="10" presetClass="entr" presetSubtype="0" fill="hold" nodeType="withEffect">
                                  <p:stCondLst>
                                    <p:cond delay="0"/>
                                  </p:stCondLst>
                                  <p:childTnLst>
                                    <p:set>
                                      <p:cBhvr>
                                        <p:cTn id="113" dur="1" fill="hold">
                                          <p:stCondLst>
                                            <p:cond delay="0"/>
                                          </p:stCondLst>
                                        </p:cTn>
                                        <p:tgtEl>
                                          <p:spTgt spid="112"/>
                                        </p:tgtEl>
                                        <p:attrNameLst>
                                          <p:attrName>style.visibility</p:attrName>
                                        </p:attrNameLst>
                                      </p:cBhvr>
                                      <p:to>
                                        <p:strVal val="visible"/>
                                      </p:to>
                                    </p:set>
                                    <p:animEffect transition="in" filter="fade">
                                      <p:cBhvr>
                                        <p:cTn id="114" dur="500"/>
                                        <p:tgtEl>
                                          <p:spTgt spid="112"/>
                                        </p:tgtEl>
                                      </p:cBhvr>
                                    </p:animEffect>
                                  </p:childTnLst>
                                </p:cTn>
                              </p:par>
                              <p:par>
                                <p:cTn id="115" presetID="10" presetClass="entr" presetSubtype="0" fill="hold" nodeType="withEffect">
                                  <p:stCondLst>
                                    <p:cond delay="0"/>
                                  </p:stCondLst>
                                  <p:childTnLst>
                                    <p:set>
                                      <p:cBhvr>
                                        <p:cTn id="116" dur="1" fill="hold">
                                          <p:stCondLst>
                                            <p:cond delay="0"/>
                                          </p:stCondLst>
                                        </p:cTn>
                                        <p:tgtEl>
                                          <p:spTgt spid="116"/>
                                        </p:tgtEl>
                                        <p:attrNameLst>
                                          <p:attrName>style.visibility</p:attrName>
                                        </p:attrNameLst>
                                      </p:cBhvr>
                                      <p:to>
                                        <p:strVal val="visible"/>
                                      </p:to>
                                    </p:set>
                                    <p:animEffect transition="in" filter="fade">
                                      <p:cBhvr>
                                        <p:cTn id="117" dur="500"/>
                                        <p:tgtEl>
                                          <p:spTgt spid="116"/>
                                        </p:tgtEl>
                                      </p:cBhvr>
                                    </p:animEffect>
                                  </p:childTnLst>
                                </p:cTn>
                              </p:par>
                              <p:par>
                                <p:cTn id="118" presetID="10" presetClass="entr" presetSubtype="0" fill="hold" nodeType="withEffect">
                                  <p:stCondLst>
                                    <p:cond delay="0"/>
                                  </p:stCondLst>
                                  <p:childTnLst>
                                    <p:set>
                                      <p:cBhvr>
                                        <p:cTn id="119" dur="1" fill="hold">
                                          <p:stCondLst>
                                            <p:cond delay="0"/>
                                          </p:stCondLst>
                                        </p:cTn>
                                        <p:tgtEl>
                                          <p:spTgt spid="120"/>
                                        </p:tgtEl>
                                        <p:attrNameLst>
                                          <p:attrName>style.visibility</p:attrName>
                                        </p:attrNameLst>
                                      </p:cBhvr>
                                      <p:to>
                                        <p:strVal val="visible"/>
                                      </p:to>
                                    </p:set>
                                    <p:animEffect transition="in" filter="fade">
                                      <p:cBhvr>
                                        <p:cTn id="120" dur="500"/>
                                        <p:tgtEl>
                                          <p:spTgt spid="120"/>
                                        </p:tgtEl>
                                      </p:cBhvr>
                                    </p:animEffect>
                                  </p:childTnLst>
                                </p:cTn>
                              </p:par>
                              <p:par>
                                <p:cTn id="121" presetID="10" presetClass="entr" presetSubtype="0" fill="hold" nodeType="withEffect">
                                  <p:stCondLst>
                                    <p:cond delay="0"/>
                                  </p:stCondLst>
                                  <p:childTnLst>
                                    <p:set>
                                      <p:cBhvr>
                                        <p:cTn id="122" dur="1" fill="hold">
                                          <p:stCondLst>
                                            <p:cond delay="0"/>
                                          </p:stCondLst>
                                        </p:cTn>
                                        <p:tgtEl>
                                          <p:spTgt spid="124"/>
                                        </p:tgtEl>
                                        <p:attrNameLst>
                                          <p:attrName>style.visibility</p:attrName>
                                        </p:attrNameLst>
                                      </p:cBhvr>
                                      <p:to>
                                        <p:strVal val="visible"/>
                                      </p:to>
                                    </p:set>
                                    <p:animEffect transition="in" filter="fade">
                                      <p:cBhvr>
                                        <p:cTn id="123" dur="500"/>
                                        <p:tgtEl>
                                          <p:spTgt spid="124"/>
                                        </p:tgtEl>
                                      </p:cBhvr>
                                    </p:animEffect>
                                  </p:childTnLst>
                                </p:cTn>
                              </p:par>
                              <p:par>
                                <p:cTn id="124" presetID="10" presetClass="entr" presetSubtype="0" fill="hold" nodeType="withEffect">
                                  <p:stCondLst>
                                    <p:cond delay="0"/>
                                  </p:stCondLst>
                                  <p:childTnLst>
                                    <p:set>
                                      <p:cBhvr>
                                        <p:cTn id="125" dur="1" fill="hold">
                                          <p:stCondLst>
                                            <p:cond delay="0"/>
                                          </p:stCondLst>
                                        </p:cTn>
                                        <p:tgtEl>
                                          <p:spTgt spid="128"/>
                                        </p:tgtEl>
                                        <p:attrNameLst>
                                          <p:attrName>style.visibility</p:attrName>
                                        </p:attrNameLst>
                                      </p:cBhvr>
                                      <p:to>
                                        <p:strVal val="visible"/>
                                      </p:to>
                                    </p:set>
                                    <p:animEffect transition="in" filter="fade">
                                      <p:cBhvr>
                                        <p:cTn id="126" dur="500"/>
                                        <p:tgtEl>
                                          <p:spTgt spid="12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32"/>
                                        </p:tgtEl>
                                        <p:attrNameLst>
                                          <p:attrName>style.visibility</p:attrName>
                                        </p:attrNameLst>
                                      </p:cBhvr>
                                      <p:to>
                                        <p:strVal val="visible"/>
                                      </p:to>
                                    </p:set>
                                    <p:animEffect transition="in" filter="fade">
                                      <p:cBhvr>
                                        <p:cTn id="131" dur="500"/>
                                        <p:tgtEl>
                                          <p:spTgt spid="132"/>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34"/>
                                        </p:tgtEl>
                                        <p:attrNameLst>
                                          <p:attrName>style.visibility</p:attrName>
                                        </p:attrNameLst>
                                      </p:cBhvr>
                                      <p:to>
                                        <p:strVal val="visible"/>
                                      </p:to>
                                    </p:set>
                                    <p:animEffect transition="in" filter="fade">
                                      <p:cBhvr>
                                        <p:cTn id="136" dur="500"/>
                                        <p:tgtEl>
                                          <p:spTgt spid="134"/>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fade">
                                      <p:cBhvr>
                                        <p:cTn id="139" dur="500"/>
                                        <p:tgtEl>
                                          <p:spTgt spid="12"/>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36"/>
                                        </p:tgtEl>
                                        <p:attrNameLst>
                                          <p:attrName>style.visibility</p:attrName>
                                        </p:attrNameLst>
                                      </p:cBhvr>
                                      <p:to>
                                        <p:strVal val="visible"/>
                                      </p:to>
                                    </p:set>
                                    <p:animEffect transition="in" filter="fade">
                                      <p:cBhvr>
                                        <p:cTn id="142" dur="500"/>
                                        <p:tgtEl>
                                          <p:spTgt spid="136"/>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193"/>
                                        </p:tgtEl>
                                        <p:attrNameLst>
                                          <p:attrName>style.visibility</p:attrName>
                                        </p:attrNameLst>
                                      </p:cBhvr>
                                      <p:to>
                                        <p:strVal val="visible"/>
                                      </p:to>
                                    </p:set>
                                    <p:animEffect transition="in" filter="fade">
                                      <p:cBhvr>
                                        <p:cTn id="147" dur="500"/>
                                        <p:tgtEl>
                                          <p:spTgt spid="193"/>
                                        </p:tgtEl>
                                      </p:cBhvr>
                                    </p:animEffect>
                                  </p:childTnLst>
                                </p:cTn>
                              </p:par>
                              <p:par>
                                <p:cTn id="148" presetID="10" presetClass="entr" presetSubtype="0" fill="hold" nodeType="with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500"/>
                                        <p:tgtEl>
                                          <p:spTgt spid="15"/>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172"/>
                                        </p:tgtEl>
                                        <p:attrNameLst>
                                          <p:attrName>style.visibility</p:attrName>
                                        </p:attrNameLst>
                                      </p:cBhvr>
                                      <p:to>
                                        <p:strVal val="visible"/>
                                      </p:to>
                                    </p:set>
                                    <p:animEffect transition="in" filter="fade">
                                      <p:cBhvr>
                                        <p:cTn id="155" dur="500"/>
                                        <p:tgtEl>
                                          <p:spTgt spid="172"/>
                                        </p:tgtEl>
                                      </p:cBhvr>
                                    </p:animEffect>
                                  </p:childTnLst>
                                </p:cTn>
                              </p:par>
                              <p:par>
                                <p:cTn id="156" presetID="10" presetClass="entr" presetSubtype="0" fill="hold" nodeType="withEffect">
                                  <p:stCondLst>
                                    <p:cond delay="0"/>
                                  </p:stCondLst>
                                  <p:childTnLst>
                                    <p:set>
                                      <p:cBhvr>
                                        <p:cTn id="157" dur="1" fill="hold">
                                          <p:stCondLst>
                                            <p:cond delay="0"/>
                                          </p:stCondLst>
                                        </p:cTn>
                                        <p:tgtEl>
                                          <p:spTgt spid="178"/>
                                        </p:tgtEl>
                                        <p:attrNameLst>
                                          <p:attrName>style.visibility</p:attrName>
                                        </p:attrNameLst>
                                      </p:cBhvr>
                                      <p:to>
                                        <p:strVal val="visible"/>
                                      </p:to>
                                    </p:set>
                                    <p:animEffect transition="in" filter="fade">
                                      <p:cBhvr>
                                        <p:cTn id="158" dur="500"/>
                                        <p:tgtEl>
                                          <p:spTgt spid="178"/>
                                        </p:tgtEl>
                                      </p:cBhvr>
                                    </p:animEffect>
                                  </p:childTnLst>
                                </p:cTn>
                              </p:par>
                              <p:par>
                                <p:cTn id="159" presetID="10" presetClass="entr" presetSubtype="0" fill="hold" nodeType="withEffect">
                                  <p:stCondLst>
                                    <p:cond delay="0"/>
                                  </p:stCondLst>
                                  <p:childTnLst>
                                    <p:set>
                                      <p:cBhvr>
                                        <p:cTn id="160" dur="1" fill="hold">
                                          <p:stCondLst>
                                            <p:cond delay="0"/>
                                          </p:stCondLst>
                                        </p:cTn>
                                        <p:tgtEl>
                                          <p:spTgt spid="183"/>
                                        </p:tgtEl>
                                        <p:attrNameLst>
                                          <p:attrName>style.visibility</p:attrName>
                                        </p:attrNameLst>
                                      </p:cBhvr>
                                      <p:to>
                                        <p:strVal val="visible"/>
                                      </p:to>
                                    </p:set>
                                    <p:animEffect transition="in" filter="fade">
                                      <p:cBhvr>
                                        <p:cTn id="161" dur="500"/>
                                        <p:tgtEl>
                                          <p:spTgt spid="183"/>
                                        </p:tgtEl>
                                      </p:cBhvr>
                                    </p:animEffect>
                                  </p:childTnLst>
                                </p:cTn>
                              </p:par>
                              <p:par>
                                <p:cTn id="162" presetID="10" presetClass="entr" presetSubtype="0" fill="hold" nodeType="withEffect">
                                  <p:stCondLst>
                                    <p:cond delay="0"/>
                                  </p:stCondLst>
                                  <p:childTnLst>
                                    <p:set>
                                      <p:cBhvr>
                                        <p:cTn id="163" dur="1" fill="hold">
                                          <p:stCondLst>
                                            <p:cond delay="0"/>
                                          </p:stCondLst>
                                        </p:cTn>
                                        <p:tgtEl>
                                          <p:spTgt spid="176"/>
                                        </p:tgtEl>
                                        <p:attrNameLst>
                                          <p:attrName>style.visibility</p:attrName>
                                        </p:attrNameLst>
                                      </p:cBhvr>
                                      <p:to>
                                        <p:strVal val="visible"/>
                                      </p:to>
                                    </p:set>
                                    <p:animEffect transition="in" filter="fade">
                                      <p:cBhvr>
                                        <p:cTn id="164" dur="500"/>
                                        <p:tgtEl>
                                          <p:spTgt spid="176"/>
                                        </p:tgtEl>
                                      </p:cBhvr>
                                    </p:animEffect>
                                  </p:childTnLst>
                                </p:cTn>
                              </p:par>
                              <p:par>
                                <p:cTn id="165" presetID="10" presetClass="entr" presetSubtype="0" fill="hold" nodeType="withEffect">
                                  <p:stCondLst>
                                    <p:cond delay="0"/>
                                  </p:stCondLst>
                                  <p:childTnLst>
                                    <p:set>
                                      <p:cBhvr>
                                        <p:cTn id="166" dur="1" fill="hold">
                                          <p:stCondLst>
                                            <p:cond delay="0"/>
                                          </p:stCondLst>
                                        </p:cTn>
                                        <p:tgtEl>
                                          <p:spTgt spid="182"/>
                                        </p:tgtEl>
                                        <p:attrNameLst>
                                          <p:attrName>style.visibility</p:attrName>
                                        </p:attrNameLst>
                                      </p:cBhvr>
                                      <p:to>
                                        <p:strVal val="visible"/>
                                      </p:to>
                                    </p:set>
                                    <p:animEffect transition="in" filter="fade">
                                      <p:cBhvr>
                                        <p:cTn id="167" dur="500"/>
                                        <p:tgtEl>
                                          <p:spTgt spid="182"/>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194"/>
                                        </p:tgtEl>
                                        <p:attrNameLst>
                                          <p:attrName>style.visibility</p:attrName>
                                        </p:attrNameLst>
                                      </p:cBhvr>
                                      <p:to>
                                        <p:strVal val="visible"/>
                                      </p:to>
                                    </p:set>
                                    <p:animEffect transition="in" filter="fade">
                                      <p:cBhvr>
                                        <p:cTn id="172" dur="500"/>
                                        <p:tgtEl>
                                          <p:spTgt spid="194"/>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95"/>
                                        </p:tgtEl>
                                        <p:attrNameLst>
                                          <p:attrName>style.visibility</p:attrName>
                                        </p:attrNameLst>
                                      </p:cBhvr>
                                      <p:to>
                                        <p:strVal val="visible"/>
                                      </p:to>
                                    </p:set>
                                    <p:animEffect transition="in" filter="fade">
                                      <p:cBhvr>
                                        <p:cTn id="175" dur="500"/>
                                        <p:tgtEl>
                                          <p:spTgt spid="195"/>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nodeType="clickEffect">
                                  <p:stCondLst>
                                    <p:cond delay="0"/>
                                  </p:stCondLst>
                                  <p:childTnLst>
                                    <p:set>
                                      <p:cBhvr>
                                        <p:cTn id="179" dur="1" fill="hold">
                                          <p:stCondLst>
                                            <p:cond delay="0"/>
                                          </p:stCondLst>
                                        </p:cTn>
                                        <p:tgtEl>
                                          <p:spTgt spid="19"/>
                                        </p:tgtEl>
                                        <p:attrNameLst>
                                          <p:attrName>style.visibility</p:attrName>
                                        </p:attrNameLst>
                                      </p:cBhvr>
                                      <p:to>
                                        <p:strVal val="visible"/>
                                      </p:to>
                                    </p:set>
                                    <p:animEffect transition="in" filter="fade">
                                      <p:cBhvr>
                                        <p:cTn id="180" dur="500"/>
                                        <p:tgtEl>
                                          <p:spTgt spid="19"/>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39"/>
                                        </p:tgtEl>
                                        <p:attrNameLst>
                                          <p:attrName>style.visibility</p:attrName>
                                        </p:attrNameLst>
                                      </p:cBhvr>
                                      <p:to>
                                        <p:strVal val="visible"/>
                                      </p:to>
                                    </p:set>
                                    <p:animEffect transition="in" filter="fade">
                                      <p:cBhvr>
                                        <p:cTn id="183" dur="500"/>
                                        <p:tgtEl>
                                          <p:spTgt spid="139"/>
                                        </p:tgtEl>
                                      </p:cBhvr>
                                    </p:animEffect>
                                  </p:childTnLst>
                                </p:cTn>
                              </p:par>
                              <p:par>
                                <p:cTn id="184" presetID="10" presetClass="entr" presetSubtype="0" fill="hold" nodeType="withEffect">
                                  <p:stCondLst>
                                    <p:cond delay="0"/>
                                  </p:stCondLst>
                                  <p:childTnLst>
                                    <p:set>
                                      <p:cBhvr>
                                        <p:cTn id="185" dur="1" fill="hold">
                                          <p:stCondLst>
                                            <p:cond delay="0"/>
                                          </p:stCondLst>
                                        </p:cTn>
                                        <p:tgtEl>
                                          <p:spTgt spid="138"/>
                                        </p:tgtEl>
                                        <p:attrNameLst>
                                          <p:attrName>style.visibility</p:attrName>
                                        </p:attrNameLst>
                                      </p:cBhvr>
                                      <p:to>
                                        <p:strVal val="visible"/>
                                      </p:to>
                                    </p:set>
                                    <p:animEffect transition="in" filter="fade">
                                      <p:cBhvr>
                                        <p:cTn id="186"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6" grpId="0" animBg="1"/>
      <p:bldP spid="7" grpId="0" animBg="1"/>
      <p:bldP spid="8" grpId="0" animBg="1"/>
      <p:bldP spid="9" grpId="0"/>
      <p:bldP spid="10" grpId="0"/>
      <p:bldP spid="11" grpId="0"/>
      <p:bldP spid="24" grpId="0" animBg="1"/>
      <p:bldP spid="25" grpId="0" animBg="1"/>
      <p:bldP spid="26" grpId="0" animBg="1"/>
      <p:bldP spid="27" grpId="0" animBg="1"/>
      <p:bldP spid="28" grpId="0" animBg="1"/>
      <p:bldP spid="29" grpId="0" animBg="1"/>
      <p:bldP spid="136" grpId="0"/>
      <p:bldP spid="139" grpId="0"/>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5" name="CaixaDeTexto 194"/>
          <p:cNvSpPr txBox="1"/>
          <p:nvPr/>
        </p:nvSpPr>
        <p:spPr>
          <a:xfrm>
            <a:off x="6925895" y="2046795"/>
            <a:ext cx="950901" cy="253916"/>
          </a:xfrm>
          <a:prstGeom prst="rect">
            <a:avLst/>
          </a:prstGeom>
          <a:noFill/>
        </p:spPr>
        <p:txBody>
          <a:bodyPr wrap="none" rtlCol="0">
            <a:spAutoFit/>
          </a:bodyPr>
          <a:lstStyle/>
          <a:p>
            <a:r>
              <a:rPr lang="fr-FR" sz="1050" dirty="0" smtClean="0"/>
              <a:t>Store results</a:t>
            </a:r>
            <a:endParaRPr lang="fr-FR" sz="1050" dirty="0"/>
          </a:p>
        </p:txBody>
      </p:sp>
      <p:sp>
        <p:nvSpPr>
          <p:cNvPr id="2" name="Título 1"/>
          <p:cNvSpPr>
            <a:spLocks noGrp="1"/>
          </p:cNvSpPr>
          <p:nvPr>
            <p:ph type="title"/>
          </p:nvPr>
        </p:nvSpPr>
        <p:spPr/>
        <p:txBody>
          <a:bodyPr/>
          <a:lstStyle/>
          <a:p>
            <a:r>
              <a:rPr lang="fr-FR" dirty="0"/>
              <a:t>SLA </a:t>
            </a:r>
            <a:r>
              <a:rPr lang="fr-FR" dirty="0" err="1"/>
              <a:t>guided</a:t>
            </a:r>
            <a:r>
              <a:rPr lang="fr-FR" dirty="0"/>
              <a:t> data </a:t>
            </a:r>
            <a:r>
              <a:rPr lang="fr-FR" dirty="0" err="1" smtClean="0"/>
              <a:t>integration</a:t>
            </a:r>
            <a:endParaRPr lang="fr-FR" dirty="0"/>
          </a:p>
        </p:txBody>
      </p:sp>
      <p:sp>
        <p:nvSpPr>
          <p:cNvPr id="4" name="Espaço Reservado para Data 3"/>
          <p:cNvSpPr>
            <a:spLocks noGrp="1"/>
          </p:cNvSpPr>
          <p:nvPr>
            <p:ph type="dt" sz="half" idx="10"/>
          </p:nvPr>
        </p:nvSpPr>
        <p:spPr/>
        <p:txBody>
          <a:bodyPr/>
          <a:lstStyle/>
          <a:p>
            <a:fld id="{65A0BBFD-990B-45E8-A1E6-40B808A7D247}" type="datetime1">
              <a:rPr lang="fr-FR" smtClean="0"/>
              <a:t>24/03/2017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28</a:t>
            </a:fld>
            <a:endParaRPr lang="fr-FR"/>
          </a:p>
        </p:txBody>
      </p:sp>
      <p:sp>
        <p:nvSpPr>
          <p:cNvPr id="6" name="Nuvem 5"/>
          <p:cNvSpPr/>
          <p:nvPr/>
        </p:nvSpPr>
        <p:spPr>
          <a:xfrm>
            <a:off x="429207"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7" name="Nuvem 6"/>
          <p:cNvSpPr/>
          <p:nvPr/>
        </p:nvSpPr>
        <p:spPr>
          <a:xfrm>
            <a:off x="4260171" y="4096138"/>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8" name="Nuvem 7"/>
          <p:cNvSpPr/>
          <p:nvPr/>
        </p:nvSpPr>
        <p:spPr>
          <a:xfrm>
            <a:off x="8091135"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9" name="CaixaDeTexto 8"/>
          <p:cNvSpPr txBox="1"/>
          <p:nvPr/>
        </p:nvSpPr>
        <p:spPr>
          <a:xfrm>
            <a:off x="1489257" y="5947290"/>
            <a:ext cx="1584152" cy="307777"/>
          </a:xfrm>
          <a:prstGeom prst="rect">
            <a:avLst/>
          </a:prstGeom>
          <a:noFill/>
        </p:spPr>
        <p:txBody>
          <a:bodyPr wrap="none" rtlCol="0">
            <a:spAutoFit/>
          </a:bodyPr>
          <a:lstStyle/>
          <a:p>
            <a:r>
              <a:rPr lang="fr-FR" sz="1400" dirty="0" smtClean="0"/>
              <a:t>Cloud Provider 1</a:t>
            </a:r>
            <a:endParaRPr lang="fr-FR" sz="1400" dirty="0"/>
          </a:p>
        </p:txBody>
      </p:sp>
      <p:sp>
        <p:nvSpPr>
          <p:cNvPr id="10" name="CaixaDeTexto 9"/>
          <p:cNvSpPr txBox="1"/>
          <p:nvPr/>
        </p:nvSpPr>
        <p:spPr>
          <a:xfrm>
            <a:off x="5446932" y="5947290"/>
            <a:ext cx="1584152" cy="307777"/>
          </a:xfrm>
          <a:prstGeom prst="rect">
            <a:avLst/>
          </a:prstGeom>
          <a:noFill/>
        </p:spPr>
        <p:txBody>
          <a:bodyPr wrap="none" rtlCol="0">
            <a:spAutoFit/>
          </a:bodyPr>
          <a:lstStyle/>
          <a:p>
            <a:r>
              <a:rPr lang="fr-FR" sz="1400" dirty="0" smtClean="0"/>
              <a:t>Cloud Provider 2</a:t>
            </a:r>
            <a:endParaRPr lang="fr-FR" sz="1400" dirty="0"/>
          </a:p>
        </p:txBody>
      </p:sp>
      <p:sp>
        <p:nvSpPr>
          <p:cNvPr id="11" name="CaixaDeTexto 10"/>
          <p:cNvSpPr txBox="1"/>
          <p:nvPr/>
        </p:nvSpPr>
        <p:spPr>
          <a:xfrm>
            <a:off x="9277896" y="5947290"/>
            <a:ext cx="1584152" cy="307777"/>
          </a:xfrm>
          <a:prstGeom prst="rect">
            <a:avLst/>
          </a:prstGeom>
          <a:noFill/>
        </p:spPr>
        <p:txBody>
          <a:bodyPr wrap="none" rtlCol="0">
            <a:spAutoFit/>
          </a:bodyPr>
          <a:lstStyle/>
          <a:p>
            <a:r>
              <a:rPr lang="fr-FR" sz="1400" dirty="0" smtClean="0"/>
              <a:t>Cloud Provider 3</a:t>
            </a:r>
            <a:endParaRPr lang="fr-FR" sz="1400" dirty="0"/>
          </a:p>
        </p:txBody>
      </p:sp>
      <p:grpSp>
        <p:nvGrpSpPr>
          <p:cNvPr id="15" name="Grupo 14"/>
          <p:cNvGrpSpPr/>
          <p:nvPr/>
        </p:nvGrpSpPr>
        <p:grpSpPr>
          <a:xfrm>
            <a:off x="7459253" y="2167523"/>
            <a:ext cx="1353832" cy="701035"/>
            <a:chOff x="3302566" y="3369781"/>
            <a:chExt cx="1353832" cy="701035"/>
          </a:xfrm>
        </p:grpSpPr>
        <p:sp>
          <p:nvSpPr>
            <p:cNvPr id="13" name="Cilindro 12"/>
            <p:cNvSpPr/>
            <p:nvPr/>
          </p:nvSpPr>
          <p:spPr>
            <a:xfrm>
              <a:off x="3666906" y="3369781"/>
              <a:ext cx="625151" cy="438536"/>
            </a:xfrm>
            <a:prstGeom prst="can">
              <a:avLst/>
            </a:prstGeom>
            <a:solidFill>
              <a:schemeClr val="tx2">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aixaDeTexto 13"/>
            <p:cNvSpPr txBox="1"/>
            <p:nvPr/>
          </p:nvSpPr>
          <p:spPr>
            <a:xfrm>
              <a:off x="3302566" y="3763039"/>
              <a:ext cx="1353832" cy="307777"/>
            </a:xfrm>
            <a:prstGeom prst="rect">
              <a:avLst/>
            </a:prstGeom>
            <a:noFill/>
            <a:ln>
              <a:noFill/>
            </a:ln>
          </p:spPr>
          <p:txBody>
            <a:bodyPr wrap="none" rtlCol="0">
              <a:spAutoFit/>
            </a:bodyPr>
            <a:lstStyle/>
            <a:p>
              <a:r>
                <a:rPr lang="fr-FR" sz="1400" dirty="0" smtClean="0"/>
                <a:t>Query History</a:t>
              </a:r>
              <a:endParaRPr lang="fr-FR" sz="1400" dirty="0"/>
            </a:p>
          </p:txBody>
        </p:sp>
      </p:grpSp>
      <p:grpSp>
        <p:nvGrpSpPr>
          <p:cNvPr id="19" name="Grupo 18"/>
          <p:cNvGrpSpPr/>
          <p:nvPr/>
        </p:nvGrpSpPr>
        <p:grpSpPr>
          <a:xfrm>
            <a:off x="2855185" y="2680738"/>
            <a:ext cx="587382" cy="815861"/>
            <a:chOff x="7381125" y="1163351"/>
            <a:chExt cx="587382" cy="815861"/>
          </a:xfrm>
        </p:grpSpPr>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6" name="Imagem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8" name="CaixaDeTexto 17"/>
            <p:cNvSpPr txBox="1"/>
            <p:nvPr/>
          </p:nvSpPr>
          <p:spPr>
            <a:xfrm>
              <a:off x="7388753" y="1486479"/>
              <a:ext cx="570990" cy="307777"/>
            </a:xfrm>
            <a:prstGeom prst="rect">
              <a:avLst/>
            </a:prstGeom>
            <a:noFill/>
          </p:spPr>
          <p:txBody>
            <a:bodyPr wrap="none" rtlCol="0">
              <a:spAutoFit/>
            </a:bodyPr>
            <a:lstStyle/>
            <a:p>
              <a:r>
                <a:rPr lang="fr-FR" sz="1400" b="1" dirty="0" smtClean="0"/>
                <a:t>SLA</a:t>
              </a:r>
              <a:r>
                <a:rPr lang="fr-FR" sz="1400" b="1" baseline="-25000" dirty="0" smtClean="0"/>
                <a:t>I</a:t>
              </a:r>
              <a:endParaRPr lang="fr-FR" sz="1400" b="1" baseline="-25000" dirty="0"/>
            </a:p>
          </p:txBody>
        </p:sp>
      </p:grpSp>
      <p:sp>
        <p:nvSpPr>
          <p:cNvPr id="24" name="Retângulo 23"/>
          <p:cNvSpPr/>
          <p:nvPr/>
        </p:nvSpPr>
        <p:spPr>
          <a:xfrm>
            <a:off x="630946" y="5038725"/>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5" name="Retângulo 24"/>
          <p:cNvSpPr/>
          <p:nvPr/>
        </p:nvSpPr>
        <p:spPr>
          <a:xfrm>
            <a:off x="4498002"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B</a:t>
            </a:r>
            <a:endParaRPr lang="fr-FR" sz="1400" dirty="0"/>
          </a:p>
        </p:txBody>
      </p:sp>
      <p:sp>
        <p:nvSpPr>
          <p:cNvPr id="26" name="Retângulo 25"/>
          <p:cNvSpPr/>
          <p:nvPr/>
        </p:nvSpPr>
        <p:spPr>
          <a:xfrm>
            <a:off x="2305928" y="5038724"/>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7" name="Retângulo 26"/>
          <p:cNvSpPr/>
          <p:nvPr/>
        </p:nvSpPr>
        <p:spPr>
          <a:xfrm>
            <a:off x="616980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8" name="Retângulo 27"/>
          <p:cNvSpPr/>
          <p:nvPr/>
        </p:nvSpPr>
        <p:spPr>
          <a:xfrm>
            <a:off x="822694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9" name="Retângulo 28"/>
          <p:cNvSpPr/>
          <p:nvPr/>
        </p:nvSpPr>
        <p:spPr>
          <a:xfrm>
            <a:off x="9906915" y="5040566"/>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D</a:t>
            </a:r>
            <a:endParaRPr lang="fr-FR" sz="1400" dirty="0"/>
          </a:p>
        </p:txBody>
      </p:sp>
      <p:grpSp>
        <p:nvGrpSpPr>
          <p:cNvPr id="30" name="Grupo 29"/>
          <p:cNvGrpSpPr/>
          <p:nvPr/>
        </p:nvGrpSpPr>
        <p:grpSpPr>
          <a:xfrm>
            <a:off x="364584" y="5104342"/>
            <a:ext cx="594648" cy="815861"/>
            <a:chOff x="7381125" y="1163351"/>
            <a:chExt cx="594648" cy="815861"/>
          </a:xfrm>
        </p:grpSpPr>
        <p:pic>
          <p:nvPicPr>
            <p:cNvPr id="31" name="Imagem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2" name="Imagem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3" name="CaixaDeTexto 32"/>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34" name="Grupo 33"/>
          <p:cNvGrpSpPr/>
          <p:nvPr/>
        </p:nvGrpSpPr>
        <p:grpSpPr>
          <a:xfrm>
            <a:off x="2078502" y="5108155"/>
            <a:ext cx="594648" cy="815861"/>
            <a:chOff x="7381125" y="1163351"/>
            <a:chExt cx="594648" cy="815861"/>
          </a:xfrm>
        </p:grpSpPr>
        <p:pic>
          <p:nvPicPr>
            <p:cNvPr id="35" name="Imagem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6" name="Imagem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7" name="CaixaDeTexto 36"/>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38" name="Grupo 37"/>
          <p:cNvGrpSpPr/>
          <p:nvPr/>
        </p:nvGrpSpPr>
        <p:grpSpPr>
          <a:xfrm>
            <a:off x="4326273" y="5177240"/>
            <a:ext cx="594648" cy="815861"/>
            <a:chOff x="7381125" y="1163351"/>
            <a:chExt cx="594648" cy="815861"/>
          </a:xfrm>
        </p:grpSpPr>
        <p:pic>
          <p:nvPicPr>
            <p:cNvPr id="39" name="Imagem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0" name="Imagem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1" name="CaixaDeTexto 40"/>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42" name="Grupo 41"/>
          <p:cNvGrpSpPr/>
          <p:nvPr/>
        </p:nvGrpSpPr>
        <p:grpSpPr>
          <a:xfrm>
            <a:off x="5990759" y="5139583"/>
            <a:ext cx="594648" cy="815861"/>
            <a:chOff x="7381125" y="1163351"/>
            <a:chExt cx="594648" cy="815861"/>
          </a:xfrm>
        </p:grpSpPr>
        <p:pic>
          <p:nvPicPr>
            <p:cNvPr id="43" name="Imagem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4" name="Imagem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5" name="CaixaDeTexto 44"/>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46" name="Grupo 45"/>
          <p:cNvGrpSpPr/>
          <p:nvPr/>
        </p:nvGrpSpPr>
        <p:grpSpPr>
          <a:xfrm>
            <a:off x="8079926" y="5225533"/>
            <a:ext cx="594648" cy="815861"/>
            <a:chOff x="7381125" y="1163351"/>
            <a:chExt cx="594648" cy="815861"/>
          </a:xfrm>
        </p:grpSpPr>
        <p:pic>
          <p:nvPicPr>
            <p:cNvPr id="47" name="Imagem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8" name="Imagem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9" name="CaixaDeTexto 48"/>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50" name="Grupo 49"/>
          <p:cNvGrpSpPr/>
          <p:nvPr/>
        </p:nvGrpSpPr>
        <p:grpSpPr>
          <a:xfrm>
            <a:off x="9744412" y="5187876"/>
            <a:ext cx="594648" cy="815861"/>
            <a:chOff x="7381125" y="1163351"/>
            <a:chExt cx="594648" cy="815861"/>
          </a:xfrm>
        </p:grpSpPr>
        <p:pic>
          <p:nvPicPr>
            <p:cNvPr id="51" name="Imagem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52" name="Imagem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53" name="CaixaDeTexto 52"/>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56" name="Grupo 55"/>
          <p:cNvGrpSpPr/>
          <p:nvPr/>
        </p:nvGrpSpPr>
        <p:grpSpPr>
          <a:xfrm>
            <a:off x="672403" y="4402618"/>
            <a:ext cx="615186" cy="657846"/>
            <a:chOff x="1009905" y="2681586"/>
            <a:chExt cx="615186" cy="657846"/>
          </a:xfrm>
        </p:grpSpPr>
        <p:pic>
          <p:nvPicPr>
            <p:cNvPr id="54"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 name="CaixaDeTexto 54"/>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57" name="Grupo 56"/>
          <p:cNvGrpSpPr/>
          <p:nvPr/>
        </p:nvGrpSpPr>
        <p:grpSpPr>
          <a:xfrm>
            <a:off x="2765341" y="4402618"/>
            <a:ext cx="615186" cy="657846"/>
            <a:chOff x="1009905" y="2681586"/>
            <a:chExt cx="615186" cy="657846"/>
          </a:xfrm>
        </p:grpSpPr>
        <p:pic>
          <p:nvPicPr>
            <p:cNvPr id="58"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CaixaDeTexto 58"/>
            <p:cNvSpPr txBox="1"/>
            <p:nvPr/>
          </p:nvSpPr>
          <p:spPr>
            <a:xfrm>
              <a:off x="1128985" y="3031655"/>
              <a:ext cx="377026" cy="307777"/>
            </a:xfrm>
            <a:prstGeom prst="rect">
              <a:avLst/>
            </a:prstGeom>
            <a:noFill/>
          </p:spPr>
          <p:txBody>
            <a:bodyPr wrap="none" rtlCol="0">
              <a:spAutoFit/>
            </a:bodyPr>
            <a:lstStyle/>
            <a:p>
              <a:r>
                <a:rPr lang="fr-FR" sz="1400" dirty="0" smtClean="0"/>
                <a:t>S2</a:t>
              </a:r>
              <a:endParaRPr lang="fr-FR" sz="1400" dirty="0"/>
            </a:p>
          </p:txBody>
        </p:sp>
      </p:grpSp>
      <p:grpSp>
        <p:nvGrpSpPr>
          <p:cNvPr id="60" name="Grupo 59"/>
          <p:cNvGrpSpPr/>
          <p:nvPr/>
        </p:nvGrpSpPr>
        <p:grpSpPr>
          <a:xfrm>
            <a:off x="8242492" y="4402618"/>
            <a:ext cx="615186" cy="657846"/>
            <a:chOff x="1009905" y="2681586"/>
            <a:chExt cx="615186" cy="657846"/>
          </a:xfrm>
        </p:grpSpPr>
        <p:pic>
          <p:nvPicPr>
            <p:cNvPr id="61"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2" name="CaixaDeTexto 61"/>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63" name="Grupo 62"/>
          <p:cNvGrpSpPr/>
          <p:nvPr/>
        </p:nvGrpSpPr>
        <p:grpSpPr>
          <a:xfrm>
            <a:off x="9002750" y="4402618"/>
            <a:ext cx="615186" cy="657846"/>
            <a:chOff x="1009905" y="2681586"/>
            <a:chExt cx="615186" cy="657846"/>
          </a:xfrm>
        </p:grpSpPr>
        <p:pic>
          <p:nvPicPr>
            <p:cNvPr id="64"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 name="CaixaDeTexto 64"/>
            <p:cNvSpPr txBox="1"/>
            <p:nvPr/>
          </p:nvSpPr>
          <p:spPr>
            <a:xfrm>
              <a:off x="1128985" y="3031655"/>
              <a:ext cx="377026" cy="307777"/>
            </a:xfrm>
            <a:prstGeom prst="rect">
              <a:avLst/>
            </a:prstGeom>
            <a:noFill/>
          </p:spPr>
          <p:txBody>
            <a:bodyPr wrap="none" rtlCol="0">
              <a:spAutoFit/>
            </a:bodyPr>
            <a:lstStyle/>
            <a:p>
              <a:r>
                <a:rPr lang="fr-FR" sz="1400" dirty="0" smtClean="0"/>
                <a:t>S3</a:t>
              </a:r>
              <a:endParaRPr lang="fr-FR" sz="1400" dirty="0"/>
            </a:p>
          </p:txBody>
        </p:sp>
      </p:grpSp>
      <p:grpSp>
        <p:nvGrpSpPr>
          <p:cNvPr id="66" name="Grupo 65"/>
          <p:cNvGrpSpPr/>
          <p:nvPr/>
        </p:nvGrpSpPr>
        <p:grpSpPr>
          <a:xfrm>
            <a:off x="10339060" y="4402618"/>
            <a:ext cx="615186" cy="657846"/>
            <a:chOff x="1009905" y="2681586"/>
            <a:chExt cx="615186" cy="657846"/>
          </a:xfrm>
        </p:grpSpPr>
        <p:pic>
          <p:nvPicPr>
            <p:cNvPr id="67"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 name="CaixaDeTexto 67"/>
            <p:cNvSpPr txBox="1"/>
            <p:nvPr/>
          </p:nvSpPr>
          <p:spPr>
            <a:xfrm>
              <a:off x="1128985" y="3031655"/>
              <a:ext cx="377026" cy="307777"/>
            </a:xfrm>
            <a:prstGeom prst="rect">
              <a:avLst/>
            </a:prstGeom>
            <a:noFill/>
          </p:spPr>
          <p:txBody>
            <a:bodyPr wrap="none" rtlCol="0">
              <a:spAutoFit/>
            </a:bodyPr>
            <a:lstStyle/>
            <a:p>
              <a:r>
                <a:rPr lang="fr-FR" sz="1400" dirty="0" smtClean="0"/>
                <a:t>S4</a:t>
              </a:r>
              <a:endParaRPr lang="fr-FR" sz="1400" dirty="0"/>
            </a:p>
          </p:txBody>
        </p:sp>
      </p:grpSp>
      <p:grpSp>
        <p:nvGrpSpPr>
          <p:cNvPr id="69" name="Grupo 68"/>
          <p:cNvGrpSpPr/>
          <p:nvPr/>
        </p:nvGrpSpPr>
        <p:grpSpPr>
          <a:xfrm>
            <a:off x="4497257" y="4402618"/>
            <a:ext cx="615186" cy="657846"/>
            <a:chOff x="1009905" y="2681586"/>
            <a:chExt cx="615186" cy="657846"/>
          </a:xfrm>
        </p:grpSpPr>
        <p:pic>
          <p:nvPicPr>
            <p:cNvPr id="70"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 name="CaixaDeTexto 70"/>
            <p:cNvSpPr txBox="1"/>
            <p:nvPr/>
          </p:nvSpPr>
          <p:spPr>
            <a:xfrm>
              <a:off x="1128985" y="3031655"/>
              <a:ext cx="377026" cy="307777"/>
            </a:xfrm>
            <a:prstGeom prst="rect">
              <a:avLst/>
            </a:prstGeom>
            <a:noFill/>
          </p:spPr>
          <p:txBody>
            <a:bodyPr wrap="none" rtlCol="0">
              <a:spAutoFit/>
            </a:bodyPr>
            <a:lstStyle/>
            <a:p>
              <a:r>
                <a:rPr lang="fr-FR" sz="1400" dirty="0" smtClean="0"/>
                <a:t>S5</a:t>
              </a:r>
              <a:endParaRPr lang="fr-FR" sz="1400" dirty="0"/>
            </a:p>
          </p:txBody>
        </p:sp>
      </p:grpSp>
      <p:grpSp>
        <p:nvGrpSpPr>
          <p:cNvPr id="72" name="Grupo 71"/>
          <p:cNvGrpSpPr/>
          <p:nvPr/>
        </p:nvGrpSpPr>
        <p:grpSpPr>
          <a:xfrm>
            <a:off x="5231361" y="4402618"/>
            <a:ext cx="615186" cy="657846"/>
            <a:chOff x="1009905" y="2681586"/>
            <a:chExt cx="615186" cy="657846"/>
          </a:xfrm>
        </p:grpSpPr>
        <p:pic>
          <p:nvPicPr>
            <p:cNvPr id="73"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4" name="CaixaDeTexto 73"/>
            <p:cNvSpPr txBox="1"/>
            <p:nvPr/>
          </p:nvSpPr>
          <p:spPr>
            <a:xfrm>
              <a:off x="1128985" y="3031655"/>
              <a:ext cx="377026" cy="307777"/>
            </a:xfrm>
            <a:prstGeom prst="rect">
              <a:avLst/>
            </a:prstGeom>
            <a:noFill/>
          </p:spPr>
          <p:txBody>
            <a:bodyPr wrap="none" rtlCol="0">
              <a:spAutoFit/>
            </a:bodyPr>
            <a:lstStyle/>
            <a:p>
              <a:r>
                <a:rPr lang="fr-FR" sz="1400" dirty="0" smtClean="0"/>
                <a:t>S6</a:t>
              </a:r>
              <a:endParaRPr lang="fr-FR" sz="1400" dirty="0"/>
            </a:p>
          </p:txBody>
        </p:sp>
      </p:grpSp>
      <p:grpSp>
        <p:nvGrpSpPr>
          <p:cNvPr id="75" name="Grupo 74"/>
          <p:cNvGrpSpPr/>
          <p:nvPr/>
        </p:nvGrpSpPr>
        <p:grpSpPr>
          <a:xfrm>
            <a:off x="1441087" y="4402618"/>
            <a:ext cx="615186" cy="657846"/>
            <a:chOff x="1009905" y="2681586"/>
            <a:chExt cx="615186" cy="657846"/>
          </a:xfrm>
        </p:grpSpPr>
        <p:pic>
          <p:nvPicPr>
            <p:cNvPr id="76"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7" name="CaixaDeTexto 76"/>
            <p:cNvSpPr txBox="1"/>
            <p:nvPr/>
          </p:nvSpPr>
          <p:spPr>
            <a:xfrm>
              <a:off x="1128985" y="3031655"/>
              <a:ext cx="377026" cy="307777"/>
            </a:xfrm>
            <a:prstGeom prst="rect">
              <a:avLst/>
            </a:prstGeom>
            <a:noFill/>
          </p:spPr>
          <p:txBody>
            <a:bodyPr wrap="none" rtlCol="0">
              <a:spAutoFit/>
            </a:bodyPr>
            <a:lstStyle/>
            <a:p>
              <a:r>
                <a:rPr lang="fr-FR" sz="1400" dirty="0" smtClean="0"/>
                <a:t>S7</a:t>
              </a:r>
              <a:endParaRPr lang="fr-FR" sz="1400" dirty="0"/>
            </a:p>
          </p:txBody>
        </p:sp>
      </p:grpSp>
      <p:grpSp>
        <p:nvGrpSpPr>
          <p:cNvPr id="78" name="Grupo 77"/>
          <p:cNvGrpSpPr/>
          <p:nvPr/>
        </p:nvGrpSpPr>
        <p:grpSpPr>
          <a:xfrm>
            <a:off x="6300065" y="4402618"/>
            <a:ext cx="615186" cy="657846"/>
            <a:chOff x="1009905" y="2681586"/>
            <a:chExt cx="615186" cy="657846"/>
          </a:xfrm>
        </p:grpSpPr>
        <p:pic>
          <p:nvPicPr>
            <p:cNvPr id="79"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 name="CaixaDeTexto 79"/>
            <p:cNvSpPr txBox="1"/>
            <p:nvPr/>
          </p:nvSpPr>
          <p:spPr>
            <a:xfrm>
              <a:off x="1128985" y="3031655"/>
              <a:ext cx="377026" cy="307777"/>
            </a:xfrm>
            <a:prstGeom prst="rect">
              <a:avLst/>
            </a:prstGeom>
            <a:noFill/>
          </p:spPr>
          <p:txBody>
            <a:bodyPr wrap="none" rtlCol="0">
              <a:spAutoFit/>
            </a:bodyPr>
            <a:lstStyle/>
            <a:p>
              <a:r>
                <a:rPr lang="fr-FR" sz="1400" dirty="0" smtClean="0"/>
                <a:t>S8</a:t>
              </a:r>
              <a:endParaRPr lang="fr-FR" sz="1400" dirty="0"/>
            </a:p>
          </p:txBody>
        </p:sp>
      </p:grpSp>
      <p:grpSp>
        <p:nvGrpSpPr>
          <p:cNvPr id="81" name="Grupo 80"/>
          <p:cNvGrpSpPr/>
          <p:nvPr/>
        </p:nvGrpSpPr>
        <p:grpSpPr>
          <a:xfrm>
            <a:off x="6986544" y="4402618"/>
            <a:ext cx="615186" cy="657846"/>
            <a:chOff x="1009905" y="2681586"/>
            <a:chExt cx="615186" cy="657846"/>
          </a:xfrm>
        </p:grpSpPr>
        <p:pic>
          <p:nvPicPr>
            <p:cNvPr id="82"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3" name="CaixaDeTexto 82"/>
            <p:cNvSpPr txBox="1"/>
            <p:nvPr/>
          </p:nvSpPr>
          <p:spPr>
            <a:xfrm>
              <a:off x="1128985" y="3031655"/>
              <a:ext cx="377026" cy="307777"/>
            </a:xfrm>
            <a:prstGeom prst="rect">
              <a:avLst/>
            </a:prstGeom>
            <a:noFill/>
          </p:spPr>
          <p:txBody>
            <a:bodyPr wrap="none" rtlCol="0">
              <a:spAutoFit/>
            </a:bodyPr>
            <a:lstStyle/>
            <a:p>
              <a:r>
                <a:rPr lang="fr-FR" sz="1400" dirty="0" smtClean="0"/>
                <a:t>S9</a:t>
              </a:r>
              <a:endParaRPr lang="fr-FR" sz="1400" dirty="0"/>
            </a:p>
          </p:txBody>
        </p:sp>
      </p:grpSp>
      <p:grpSp>
        <p:nvGrpSpPr>
          <p:cNvPr id="84" name="Grupo 83"/>
          <p:cNvGrpSpPr/>
          <p:nvPr/>
        </p:nvGrpSpPr>
        <p:grpSpPr>
          <a:xfrm>
            <a:off x="290443" y="3647084"/>
            <a:ext cx="588236" cy="815861"/>
            <a:chOff x="7381125" y="1163351"/>
            <a:chExt cx="588236" cy="815861"/>
          </a:xfrm>
        </p:grpSpPr>
        <p:pic>
          <p:nvPicPr>
            <p:cNvPr id="85" name="Imagem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86" name="Imagem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87" name="CaixaDeTexto 86"/>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88" name="Grupo 87"/>
          <p:cNvGrpSpPr/>
          <p:nvPr/>
        </p:nvGrpSpPr>
        <p:grpSpPr>
          <a:xfrm>
            <a:off x="1099833" y="3647084"/>
            <a:ext cx="588236" cy="815861"/>
            <a:chOff x="7381125" y="1163351"/>
            <a:chExt cx="588236" cy="815861"/>
          </a:xfrm>
        </p:grpSpPr>
        <p:pic>
          <p:nvPicPr>
            <p:cNvPr id="89" name="Imagem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0" name="Imagem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1" name="CaixaDeTexto 90"/>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92" name="Grupo 91"/>
          <p:cNvGrpSpPr/>
          <p:nvPr/>
        </p:nvGrpSpPr>
        <p:grpSpPr>
          <a:xfrm>
            <a:off x="2356857" y="3645270"/>
            <a:ext cx="588236" cy="815861"/>
            <a:chOff x="7381125" y="1163351"/>
            <a:chExt cx="588236" cy="815861"/>
          </a:xfrm>
        </p:grpSpPr>
        <p:pic>
          <p:nvPicPr>
            <p:cNvPr id="93" name="Imagem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4" name="Imagem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5" name="CaixaDeTexto 94"/>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96" name="Grupo 95"/>
          <p:cNvGrpSpPr/>
          <p:nvPr/>
        </p:nvGrpSpPr>
        <p:grpSpPr>
          <a:xfrm>
            <a:off x="4101651" y="3627908"/>
            <a:ext cx="588236" cy="815861"/>
            <a:chOff x="7381125" y="1163351"/>
            <a:chExt cx="588236" cy="815861"/>
          </a:xfrm>
        </p:grpSpPr>
        <p:pic>
          <p:nvPicPr>
            <p:cNvPr id="97" name="Imagem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8" name="Imagem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9" name="CaixaDeTexto 98"/>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00" name="Grupo 99"/>
          <p:cNvGrpSpPr/>
          <p:nvPr/>
        </p:nvGrpSpPr>
        <p:grpSpPr>
          <a:xfrm>
            <a:off x="4911041" y="3627908"/>
            <a:ext cx="588236" cy="815861"/>
            <a:chOff x="7381125" y="1163351"/>
            <a:chExt cx="588236" cy="815861"/>
          </a:xfrm>
        </p:grpSpPr>
        <p:pic>
          <p:nvPicPr>
            <p:cNvPr id="101" name="Imagem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02" name="Imagem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03" name="CaixaDeTexto 102"/>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12" name="Grupo 111"/>
          <p:cNvGrpSpPr/>
          <p:nvPr/>
        </p:nvGrpSpPr>
        <p:grpSpPr>
          <a:xfrm>
            <a:off x="5865853" y="3631173"/>
            <a:ext cx="588236" cy="815861"/>
            <a:chOff x="7381125" y="1163351"/>
            <a:chExt cx="588236" cy="815861"/>
          </a:xfrm>
        </p:grpSpPr>
        <p:pic>
          <p:nvPicPr>
            <p:cNvPr id="113" name="Imagem 1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14" name="Imagem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15" name="CaixaDeTexto 114"/>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16" name="Grupo 115"/>
          <p:cNvGrpSpPr/>
          <p:nvPr/>
        </p:nvGrpSpPr>
        <p:grpSpPr>
          <a:xfrm>
            <a:off x="6675243" y="3631173"/>
            <a:ext cx="588236" cy="815861"/>
            <a:chOff x="7381125" y="1163351"/>
            <a:chExt cx="588236" cy="815861"/>
          </a:xfrm>
        </p:grpSpPr>
        <p:pic>
          <p:nvPicPr>
            <p:cNvPr id="117" name="Imagem 1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18" name="Imagem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19" name="CaixaDeTexto 118"/>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0" name="Grupo 119"/>
          <p:cNvGrpSpPr/>
          <p:nvPr/>
        </p:nvGrpSpPr>
        <p:grpSpPr>
          <a:xfrm>
            <a:off x="7837767" y="3631173"/>
            <a:ext cx="588236" cy="815861"/>
            <a:chOff x="7381125" y="1163351"/>
            <a:chExt cx="588236" cy="815861"/>
          </a:xfrm>
        </p:grpSpPr>
        <p:pic>
          <p:nvPicPr>
            <p:cNvPr id="121" name="Imagem 1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22" name="Imagem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23" name="CaixaDeTexto 122"/>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4" name="Grupo 123"/>
          <p:cNvGrpSpPr/>
          <p:nvPr/>
        </p:nvGrpSpPr>
        <p:grpSpPr>
          <a:xfrm>
            <a:off x="8647157" y="3631173"/>
            <a:ext cx="588236" cy="815861"/>
            <a:chOff x="7381125" y="1163351"/>
            <a:chExt cx="588236" cy="815861"/>
          </a:xfrm>
        </p:grpSpPr>
        <p:pic>
          <p:nvPicPr>
            <p:cNvPr id="125" name="Imagem 1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26" name="Imagem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27" name="CaixaDeTexto 126"/>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8" name="Grupo 127"/>
          <p:cNvGrpSpPr/>
          <p:nvPr/>
        </p:nvGrpSpPr>
        <p:grpSpPr>
          <a:xfrm>
            <a:off x="9937800" y="3631173"/>
            <a:ext cx="588236" cy="815861"/>
            <a:chOff x="7381125" y="1163351"/>
            <a:chExt cx="588236" cy="815861"/>
          </a:xfrm>
        </p:grpSpPr>
        <p:pic>
          <p:nvPicPr>
            <p:cNvPr id="129" name="Imagem 1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30" name="Imagem 1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31" name="CaixaDeTexto 130"/>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pic>
        <p:nvPicPr>
          <p:cNvPr id="132" name="Imagem 1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192" y="1937150"/>
            <a:ext cx="855846" cy="855846"/>
          </a:xfrm>
          <a:prstGeom prst="rect">
            <a:avLst/>
          </a:prstGeom>
        </p:spPr>
      </p:pic>
      <p:cxnSp>
        <p:nvCxnSpPr>
          <p:cNvPr id="134" name="Conector de seta reta 133"/>
          <p:cNvCxnSpPr>
            <a:stCxn id="132" idx="3"/>
          </p:cNvCxnSpPr>
          <p:nvPr/>
        </p:nvCxnSpPr>
        <p:spPr>
          <a:xfrm>
            <a:off x="2770038" y="2365073"/>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6" name="CaixaDeTexto 135"/>
          <p:cNvSpPr txBox="1"/>
          <p:nvPr/>
        </p:nvSpPr>
        <p:spPr>
          <a:xfrm>
            <a:off x="2792611" y="1999886"/>
            <a:ext cx="2248629" cy="307777"/>
          </a:xfrm>
          <a:prstGeom prst="rect">
            <a:avLst/>
          </a:prstGeom>
          <a:noFill/>
        </p:spPr>
        <p:txBody>
          <a:bodyPr wrap="none" rtlCol="0">
            <a:spAutoFit/>
          </a:bodyPr>
          <a:lstStyle/>
          <a:p>
            <a:r>
              <a:rPr lang="fr-FR" sz="1400" dirty="0" smtClean="0"/>
              <a:t>Query with requirements</a:t>
            </a:r>
            <a:endParaRPr lang="fr-FR" sz="1400" dirty="0"/>
          </a:p>
        </p:txBody>
      </p:sp>
      <p:cxnSp>
        <p:nvCxnSpPr>
          <p:cNvPr id="138" name="Conector de seta reta 137"/>
          <p:cNvCxnSpPr/>
          <p:nvPr/>
        </p:nvCxnSpPr>
        <p:spPr>
          <a:xfrm flipH="1">
            <a:off x="2772534" y="2586604"/>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9" name="CaixaDeTexto 138"/>
          <p:cNvSpPr txBox="1"/>
          <p:nvPr/>
        </p:nvSpPr>
        <p:spPr>
          <a:xfrm>
            <a:off x="3500689" y="2637992"/>
            <a:ext cx="768159" cy="307777"/>
          </a:xfrm>
          <a:prstGeom prst="rect">
            <a:avLst/>
          </a:prstGeom>
          <a:noFill/>
        </p:spPr>
        <p:txBody>
          <a:bodyPr wrap="none" rtlCol="0">
            <a:spAutoFit/>
          </a:bodyPr>
          <a:lstStyle/>
          <a:p>
            <a:r>
              <a:rPr lang="fr-FR" sz="1400" dirty="0" smtClean="0"/>
              <a:t>Results</a:t>
            </a:r>
            <a:endParaRPr lang="fr-FR" sz="1400" dirty="0"/>
          </a:p>
        </p:txBody>
      </p:sp>
      <p:cxnSp>
        <p:nvCxnSpPr>
          <p:cNvPr id="172" name="Conector em curva 171"/>
          <p:cNvCxnSpPr>
            <a:endCxn id="58" idx="3"/>
          </p:cNvCxnSpPr>
          <p:nvPr/>
        </p:nvCxnSpPr>
        <p:spPr>
          <a:xfrm rot="10800000" flipV="1">
            <a:off x="3072935" y="2682456"/>
            <a:ext cx="2277507" cy="1720162"/>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6" name="Conector em curva 175"/>
          <p:cNvCxnSpPr>
            <a:endCxn id="61" idx="3"/>
          </p:cNvCxnSpPr>
          <p:nvPr/>
        </p:nvCxnSpPr>
        <p:spPr>
          <a:xfrm>
            <a:off x="6242665" y="2625687"/>
            <a:ext cx="2307420" cy="1776931"/>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8" name="Conector em curva 177"/>
          <p:cNvCxnSpPr>
            <a:stCxn id="12" idx="2"/>
            <a:endCxn id="70" idx="3"/>
          </p:cNvCxnSpPr>
          <p:nvPr/>
        </p:nvCxnSpPr>
        <p:spPr>
          <a:xfrm rot="5400000">
            <a:off x="4561041" y="2926265"/>
            <a:ext cx="1720162" cy="1232544"/>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2" name="Conector em curva 181"/>
          <p:cNvCxnSpPr>
            <a:endCxn id="64" idx="3"/>
          </p:cNvCxnSpPr>
          <p:nvPr/>
        </p:nvCxnSpPr>
        <p:spPr>
          <a:xfrm>
            <a:off x="5715444" y="2569948"/>
            <a:ext cx="3594899" cy="1832670"/>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3" name="Conector em curva 182"/>
          <p:cNvCxnSpPr>
            <a:stCxn id="12" idx="2"/>
          </p:cNvCxnSpPr>
          <p:nvPr/>
        </p:nvCxnSpPr>
        <p:spPr>
          <a:xfrm rot="16200000" flipH="1">
            <a:off x="5829956" y="2889894"/>
            <a:ext cx="1684113" cy="1269236"/>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2" name="Retângulo 11"/>
          <p:cNvSpPr/>
          <p:nvPr/>
        </p:nvSpPr>
        <p:spPr>
          <a:xfrm>
            <a:off x="5081006" y="2228850"/>
            <a:ext cx="1912775" cy="4536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DIaaS</a:t>
            </a:r>
            <a:endParaRPr lang="fr-FR" sz="1400" dirty="0"/>
          </a:p>
        </p:txBody>
      </p:sp>
      <p:cxnSp>
        <p:nvCxnSpPr>
          <p:cNvPr id="193" name="Conector de seta reta 192"/>
          <p:cNvCxnSpPr>
            <a:stCxn id="12" idx="3"/>
          </p:cNvCxnSpPr>
          <p:nvPr/>
        </p:nvCxnSpPr>
        <p:spPr>
          <a:xfrm>
            <a:off x="6993781" y="2455653"/>
            <a:ext cx="829812"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4" name="Conector de seta reta 193"/>
          <p:cNvCxnSpPr/>
          <p:nvPr/>
        </p:nvCxnSpPr>
        <p:spPr>
          <a:xfrm>
            <a:off x="6986544" y="2296341"/>
            <a:ext cx="829812"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33" name="CaixaDeTexto 132"/>
          <p:cNvSpPr txBox="1"/>
          <p:nvPr/>
        </p:nvSpPr>
        <p:spPr>
          <a:xfrm>
            <a:off x="92377" y="3148038"/>
            <a:ext cx="4413388" cy="430887"/>
          </a:xfrm>
          <a:prstGeom prst="rect">
            <a:avLst/>
          </a:prstGeom>
          <a:noFill/>
          <a:effectLst>
            <a:outerShdw blurRad="50800" dist="38100" dir="2700000" algn="tl" rotWithShape="0">
              <a:prstClr val="black">
                <a:alpha val="40000"/>
              </a:prstClr>
            </a:outerShdw>
          </a:effectLst>
        </p:spPr>
        <p:txBody>
          <a:bodyPr wrap="none" rtlCol="0">
            <a:spAutoFit/>
          </a:bodyPr>
          <a:lstStyle/>
          <a:p>
            <a:r>
              <a:rPr lang="fr-FR" sz="1100" b="1" dirty="0" smtClean="0"/>
              <a:t>S1 (x; y):= A1 (x; y)</a:t>
            </a:r>
          </a:p>
          <a:p>
            <a:r>
              <a:rPr lang="fr-FR" sz="1100" b="1" dirty="0" smtClean="0"/>
              <a:t> {availability &gt; 98%, response time &lt; 1s, price per call = 0.1$}</a:t>
            </a:r>
            <a:endParaRPr lang="fr-FR" sz="1100" b="1" dirty="0"/>
          </a:p>
        </p:txBody>
      </p:sp>
      <p:sp>
        <p:nvSpPr>
          <p:cNvPr id="135" name="CaixaDeTexto 134"/>
          <p:cNvSpPr txBox="1"/>
          <p:nvPr/>
        </p:nvSpPr>
        <p:spPr>
          <a:xfrm>
            <a:off x="3939941" y="2849270"/>
            <a:ext cx="4413388" cy="430887"/>
          </a:xfrm>
          <a:prstGeom prst="rect">
            <a:avLst/>
          </a:prstGeom>
          <a:noFill/>
          <a:effectLst>
            <a:outerShdw blurRad="50800" dist="38100" dir="2700000" algn="tl" rotWithShape="0">
              <a:prstClr val="black">
                <a:alpha val="40000"/>
              </a:prstClr>
            </a:outerShdw>
          </a:effectLst>
        </p:spPr>
        <p:txBody>
          <a:bodyPr wrap="none" rtlCol="0">
            <a:spAutoFit/>
          </a:bodyPr>
          <a:lstStyle/>
          <a:p>
            <a:r>
              <a:rPr lang="fr-FR" sz="1100" b="1" dirty="0" smtClean="0"/>
              <a:t>S2 (x; y):= A2 (x; y)</a:t>
            </a:r>
          </a:p>
          <a:p>
            <a:r>
              <a:rPr lang="fr-FR" sz="1100" b="1" dirty="0" smtClean="0"/>
              <a:t> {availability &gt; 97%, response time &lt; 2s, price per call = 0.1$}</a:t>
            </a:r>
            <a:endParaRPr lang="fr-FR" sz="1100" b="1" dirty="0"/>
          </a:p>
        </p:txBody>
      </p:sp>
      <p:sp>
        <p:nvSpPr>
          <p:cNvPr id="137" name="CaixaDeTexto 136"/>
          <p:cNvSpPr txBox="1"/>
          <p:nvPr/>
        </p:nvSpPr>
        <p:spPr>
          <a:xfrm>
            <a:off x="7761049" y="3210901"/>
            <a:ext cx="4413388" cy="430887"/>
          </a:xfrm>
          <a:prstGeom prst="rect">
            <a:avLst/>
          </a:prstGeom>
          <a:noFill/>
          <a:effectLst>
            <a:outerShdw blurRad="50800" dist="38100" dir="2700000" algn="tl" rotWithShape="0">
              <a:prstClr val="black">
                <a:alpha val="40000"/>
              </a:prstClr>
            </a:outerShdw>
          </a:effectLst>
        </p:spPr>
        <p:txBody>
          <a:bodyPr wrap="none" rtlCol="0">
            <a:spAutoFit/>
          </a:bodyPr>
          <a:lstStyle/>
          <a:p>
            <a:r>
              <a:rPr lang="fr-FR" sz="1100" b="1" dirty="0" smtClean="0"/>
              <a:t>S3 (x; y):= A1 </a:t>
            </a:r>
            <a:r>
              <a:rPr lang="fr-FR" sz="1100" b="1" dirty="0"/>
              <a:t>(</a:t>
            </a:r>
            <a:r>
              <a:rPr lang="fr-FR" sz="1100" b="1" dirty="0" smtClean="0"/>
              <a:t>x; </a:t>
            </a:r>
            <a:r>
              <a:rPr lang="fr-FR" sz="1100" b="1" dirty="0"/>
              <a:t>s</a:t>
            </a:r>
            <a:r>
              <a:rPr lang="fr-FR" sz="1100" b="1" dirty="0" smtClean="0"/>
              <a:t>), A2 (s; y)</a:t>
            </a:r>
          </a:p>
          <a:p>
            <a:r>
              <a:rPr lang="fr-FR" sz="1100" b="1" dirty="0" smtClean="0"/>
              <a:t> {availability &gt; 98%, response time &lt; 2s, price per call = 0.3$}</a:t>
            </a:r>
            <a:endParaRPr lang="fr-FR" sz="1100" b="1" dirty="0"/>
          </a:p>
        </p:txBody>
      </p:sp>
      <p:sp>
        <p:nvSpPr>
          <p:cNvPr id="140" name="CaixaDeTexto 139"/>
          <p:cNvSpPr txBox="1"/>
          <p:nvPr/>
        </p:nvSpPr>
        <p:spPr>
          <a:xfrm>
            <a:off x="2577454" y="1660902"/>
            <a:ext cx="5922999" cy="2616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t>Q (a; </a:t>
            </a:r>
            <a:r>
              <a:rPr lang="fr-FR" sz="1100" b="1" dirty="0"/>
              <a:t>b</a:t>
            </a:r>
            <a:r>
              <a:rPr lang="fr-FR" sz="1100" b="1" dirty="0" smtClean="0"/>
              <a:t>):= A1 (a; c), A2 (c; b) {availability &gt; 96%, response time &lt; 2s, total cost &lt; 1$}</a:t>
            </a:r>
            <a:endParaRPr lang="fr-FR" sz="1100" b="1" dirty="0"/>
          </a:p>
        </p:txBody>
      </p:sp>
      <p:sp>
        <p:nvSpPr>
          <p:cNvPr id="141" name="CaixaDeTexto 140"/>
          <p:cNvSpPr txBox="1"/>
          <p:nvPr/>
        </p:nvSpPr>
        <p:spPr>
          <a:xfrm>
            <a:off x="8889966" y="2281843"/>
            <a:ext cx="2798965" cy="2616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t>H := &lt; </a:t>
            </a:r>
            <a:r>
              <a:rPr lang="fr-FR" sz="1100" b="1" i="1" dirty="0" smtClean="0"/>
              <a:t>s</a:t>
            </a:r>
            <a:r>
              <a:rPr lang="fr-FR" sz="1100" b="1" dirty="0" smtClean="0"/>
              <a:t>, </a:t>
            </a:r>
            <a:r>
              <a:rPr lang="fr-FR" sz="1100" b="1" i="1" dirty="0" smtClean="0"/>
              <a:t>t</a:t>
            </a:r>
            <a:r>
              <a:rPr lang="fr-FR" sz="1100" b="1" dirty="0" smtClean="0"/>
              <a:t>, </a:t>
            </a:r>
            <a:r>
              <a:rPr lang="fr-FR" sz="1100" b="1" i="1" dirty="0" smtClean="0"/>
              <a:t>A</a:t>
            </a:r>
            <a:r>
              <a:rPr lang="fr-FR" sz="1100" b="1" dirty="0" smtClean="0"/>
              <a:t>, </a:t>
            </a:r>
            <a:r>
              <a:rPr lang="fr-FR" sz="1100" b="1" i="1" dirty="0" smtClean="0"/>
              <a:t>R</a:t>
            </a:r>
            <a:r>
              <a:rPr lang="fr-FR" sz="1100" b="1" dirty="0" smtClean="0"/>
              <a:t>, </a:t>
            </a:r>
            <a:r>
              <a:rPr lang="fr-FR" sz="1100" b="1" i="1" dirty="0" smtClean="0"/>
              <a:t>C</a:t>
            </a:r>
            <a:r>
              <a:rPr lang="fr-FR" sz="1100" b="1" dirty="0" smtClean="0"/>
              <a:t>, </a:t>
            </a:r>
            <a:r>
              <a:rPr lang="fr-FR" sz="1100" b="1" i="1" dirty="0" smtClean="0"/>
              <a:t>w </a:t>
            </a:r>
            <a:r>
              <a:rPr lang="fr-FR" sz="1100" b="1" dirty="0" smtClean="0"/>
              <a:t>&gt;</a:t>
            </a:r>
            <a:endParaRPr lang="fr-FR" sz="1100" b="1" dirty="0"/>
          </a:p>
        </p:txBody>
      </p:sp>
    </p:spTree>
    <p:extLst>
      <p:ext uri="{BB962C8B-B14F-4D97-AF65-F5344CB8AC3E}">
        <p14:creationId xmlns:p14="http://schemas.microsoft.com/office/powerpoint/2010/main" val="2748549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2"/>
                                        </p:tgtEl>
                                      </p:cBhvr>
                                    </p:animEffect>
                                    <p:set>
                                      <p:cBhvr>
                                        <p:cTn id="7" dur="1" fill="hold">
                                          <p:stCondLst>
                                            <p:cond delay="499"/>
                                          </p:stCondLst>
                                        </p:cTn>
                                        <p:tgtEl>
                                          <p:spTgt spid="17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78"/>
                                        </p:tgtEl>
                                      </p:cBhvr>
                                    </p:animEffect>
                                    <p:set>
                                      <p:cBhvr>
                                        <p:cTn id="10" dur="1" fill="hold">
                                          <p:stCondLst>
                                            <p:cond delay="499"/>
                                          </p:stCondLst>
                                        </p:cTn>
                                        <p:tgtEl>
                                          <p:spTgt spid="17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83"/>
                                        </p:tgtEl>
                                      </p:cBhvr>
                                    </p:animEffect>
                                    <p:set>
                                      <p:cBhvr>
                                        <p:cTn id="13" dur="1" fill="hold">
                                          <p:stCondLst>
                                            <p:cond delay="499"/>
                                          </p:stCondLst>
                                        </p:cTn>
                                        <p:tgtEl>
                                          <p:spTgt spid="18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76"/>
                                        </p:tgtEl>
                                      </p:cBhvr>
                                    </p:animEffect>
                                    <p:set>
                                      <p:cBhvr>
                                        <p:cTn id="16" dur="1" fill="hold">
                                          <p:stCondLst>
                                            <p:cond delay="499"/>
                                          </p:stCondLst>
                                        </p:cTn>
                                        <p:tgtEl>
                                          <p:spTgt spid="17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82"/>
                                        </p:tgtEl>
                                      </p:cBhvr>
                                    </p:animEffect>
                                    <p:set>
                                      <p:cBhvr>
                                        <p:cTn id="19" dur="1" fill="hold">
                                          <p:stCondLst>
                                            <p:cond delay="499"/>
                                          </p:stCondLst>
                                        </p:cTn>
                                        <p:tgtEl>
                                          <p:spTgt spid="18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fade">
                                      <p:cBhvr>
                                        <p:cTn id="27" dur="500"/>
                                        <p:tgtEl>
                                          <p:spTgt spid="1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3"/>
                                        </p:tgtEl>
                                        <p:attrNameLst>
                                          <p:attrName>style.visibility</p:attrName>
                                        </p:attrNameLst>
                                      </p:cBhvr>
                                      <p:to>
                                        <p:strVal val="visible"/>
                                      </p:to>
                                    </p:set>
                                    <p:animEffect transition="in" filter="fade">
                                      <p:cBhvr>
                                        <p:cTn id="30" dur="500"/>
                                        <p:tgtEl>
                                          <p:spTgt spid="1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5"/>
                                        </p:tgtEl>
                                        <p:attrNameLst>
                                          <p:attrName>style.visibility</p:attrName>
                                        </p:attrNameLst>
                                      </p:cBhvr>
                                      <p:to>
                                        <p:strVal val="visible"/>
                                      </p:to>
                                    </p:set>
                                    <p:animEffect transition="in" filter="fade">
                                      <p:cBhvr>
                                        <p:cTn id="33" dur="500"/>
                                        <p:tgtEl>
                                          <p:spTgt spid="1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0"/>
                                        </p:tgtEl>
                                        <p:attrNameLst>
                                          <p:attrName>style.visibility</p:attrName>
                                        </p:attrNameLst>
                                      </p:cBhvr>
                                      <p:to>
                                        <p:strVal val="visible"/>
                                      </p:to>
                                    </p:set>
                                    <p:animEffect transition="in" filter="fade">
                                      <p:cBhvr>
                                        <p:cTn id="38" dur="500"/>
                                        <p:tgtEl>
                                          <p:spTgt spid="1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1"/>
                                        </p:tgtEl>
                                        <p:attrNameLst>
                                          <p:attrName>style.visibility</p:attrName>
                                        </p:attrNameLst>
                                      </p:cBhvr>
                                      <p:to>
                                        <p:strVal val="visible"/>
                                      </p:to>
                                    </p:set>
                                    <p:animEffect transition="in" filter="fade">
                                      <p:cBhvr>
                                        <p:cTn id="43"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5" grpId="0"/>
      <p:bldP spid="137" grpId="0"/>
      <p:bldP spid="140" grpId="0"/>
      <p:bldP spid="141"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ítulo 1"/>
          <p:cNvSpPr>
            <a:spLocks noGrp="1"/>
          </p:cNvSpPr>
          <p:nvPr>
            <p:ph type="title"/>
          </p:nvPr>
        </p:nvSpPr>
        <p:spPr/>
        <p:txBody>
          <a:bodyPr/>
          <a:lstStyle/>
          <a:p>
            <a:r>
              <a:rPr lang="fr-FR" dirty="0" smtClean="0"/>
              <a:t>Aspects to </a:t>
            </a:r>
            <a:r>
              <a:rPr lang="fr-FR" dirty="0" err="1" smtClean="0"/>
              <a:t>consider</a:t>
            </a:r>
            <a:r>
              <a:rPr lang="fr-FR" dirty="0" smtClean="0"/>
              <a:t> &amp; objective</a:t>
            </a:r>
            <a:endParaRPr lang="fr-FR" dirty="0">
              <a:solidFill>
                <a:srgbClr val="FF0000"/>
              </a:solidFill>
            </a:endParaRPr>
          </a:p>
        </p:txBody>
      </p:sp>
      <p:sp>
        <p:nvSpPr>
          <p:cNvPr id="7" name="Espaço Reservado para Conteúdo 2"/>
          <p:cNvSpPr>
            <a:spLocks noGrp="1"/>
          </p:cNvSpPr>
          <p:nvPr>
            <p:ph idx="1"/>
          </p:nvPr>
        </p:nvSpPr>
        <p:spPr>
          <a:xfrm>
            <a:off x="1069848" y="2121408"/>
            <a:ext cx="10058400" cy="2403667"/>
          </a:xfrm>
        </p:spPr>
        <p:txBody>
          <a:bodyPr>
            <a:noAutofit/>
          </a:bodyPr>
          <a:lstStyle/>
          <a:p>
            <a:pPr lvl="1" algn="just">
              <a:lnSpc>
                <a:spcPct val="100000"/>
              </a:lnSpc>
              <a:spcBef>
                <a:spcPts val="0"/>
              </a:spcBef>
              <a:spcAft>
                <a:spcPts val="0"/>
              </a:spcAft>
            </a:pPr>
            <a:r>
              <a:rPr lang="en-US" sz="2000" dirty="0" smtClean="0"/>
              <a:t>Which </a:t>
            </a:r>
            <a:r>
              <a:rPr lang="en-US" sz="2000" dirty="0"/>
              <a:t>services should I select ? Are the requirements being respected?	</a:t>
            </a:r>
            <a:endParaRPr lang="en-US" sz="2000" dirty="0" smtClean="0"/>
          </a:p>
          <a:p>
            <a:pPr lvl="1" algn="just">
              <a:lnSpc>
                <a:spcPct val="100000"/>
              </a:lnSpc>
              <a:spcBef>
                <a:spcPts val="0"/>
              </a:spcBef>
              <a:spcAft>
                <a:spcPts val="0"/>
              </a:spcAft>
            </a:pPr>
            <a:endParaRPr lang="en-US" sz="2000" dirty="0"/>
          </a:p>
          <a:p>
            <a:pPr lvl="1" algn="just">
              <a:lnSpc>
                <a:spcPct val="100000"/>
              </a:lnSpc>
              <a:spcBef>
                <a:spcPts val="0"/>
              </a:spcBef>
              <a:spcAft>
                <a:spcPts val="0"/>
              </a:spcAft>
            </a:pPr>
            <a:r>
              <a:rPr lang="en-US" sz="2000" dirty="0"/>
              <a:t>How to be sure that all SLAs  are being respected</a:t>
            </a:r>
            <a:r>
              <a:rPr lang="en-US" sz="2000" dirty="0" smtClean="0"/>
              <a:t>?</a:t>
            </a:r>
          </a:p>
          <a:p>
            <a:pPr lvl="1" algn="just">
              <a:lnSpc>
                <a:spcPct val="100000"/>
              </a:lnSpc>
              <a:spcBef>
                <a:spcPts val="0"/>
              </a:spcBef>
              <a:spcAft>
                <a:spcPts val="0"/>
              </a:spcAft>
            </a:pPr>
            <a:endParaRPr lang="en-US" sz="2000" dirty="0"/>
          </a:p>
          <a:p>
            <a:pPr lvl="1" algn="just">
              <a:lnSpc>
                <a:spcPct val="100000"/>
              </a:lnSpc>
              <a:spcBef>
                <a:spcPts val="0"/>
              </a:spcBef>
              <a:spcAft>
                <a:spcPts val="0"/>
              </a:spcAft>
            </a:pPr>
            <a:r>
              <a:rPr lang="en-US" sz="2000" dirty="0"/>
              <a:t>How to integrate different SLAs associated to services involved with user’s </a:t>
            </a:r>
            <a:r>
              <a:rPr lang="en-US" sz="2000" dirty="0" smtClean="0"/>
              <a:t>requirements?</a:t>
            </a:r>
          </a:p>
          <a:p>
            <a:pPr lvl="1" algn="just">
              <a:lnSpc>
                <a:spcPct val="100000"/>
              </a:lnSpc>
              <a:spcBef>
                <a:spcPts val="0"/>
              </a:spcBef>
              <a:spcAft>
                <a:spcPts val="0"/>
              </a:spcAft>
            </a:pPr>
            <a:endParaRPr lang="en-US" sz="2000" dirty="0"/>
          </a:p>
          <a:p>
            <a:pPr lvl="1" algn="just">
              <a:lnSpc>
                <a:spcPct val="100000"/>
              </a:lnSpc>
              <a:spcBef>
                <a:spcPts val="0"/>
              </a:spcBef>
              <a:spcAft>
                <a:spcPts val="0"/>
              </a:spcAft>
            </a:pPr>
            <a:r>
              <a:rPr lang="en-US" sz="2000" dirty="0"/>
              <a:t>How results can be  reused  for a next query</a:t>
            </a:r>
            <a:r>
              <a:rPr lang="en-US" sz="2000" dirty="0" smtClean="0"/>
              <a:t>?</a:t>
            </a:r>
            <a:endParaRPr lang="en-US" sz="2000" dirty="0"/>
          </a:p>
        </p:txBody>
      </p:sp>
      <p:sp>
        <p:nvSpPr>
          <p:cNvPr id="2" name="Espaço Reservado para Data 1"/>
          <p:cNvSpPr>
            <a:spLocks noGrp="1"/>
          </p:cNvSpPr>
          <p:nvPr>
            <p:ph type="dt" sz="half" idx="10"/>
          </p:nvPr>
        </p:nvSpPr>
        <p:spPr/>
        <p:txBody>
          <a:bodyPr/>
          <a:lstStyle/>
          <a:p>
            <a:fld id="{11AF9D6B-8211-45E1-B3D2-D5887BD6023F}" type="datetime1">
              <a:rPr lang="fr-FR" smtClean="0"/>
              <a:t>24/03/2017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29</a:t>
            </a:fld>
            <a:endParaRPr lang="fr-FR"/>
          </a:p>
        </p:txBody>
      </p:sp>
      <p:sp>
        <p:nvSpPr>
          <p:cNvPr id="5" name="Rectangle 4"/>
          <p:cNvSpPr/>
          <p:nvPr/>
        </p:nvSpPr>
        <p:spPr>
          <a:xfrm>
            <a:off x="1069848" y="4810307"/>
            <a:ext cx="10058400" cy="1177245"/>
          </a:xfrm>
          <a:prstGeom prst="rect">
            <a:avLst/>
          </a:prstGeom>
          <a:solidFill>
            <a:schemeClr val="accent5">
              <a:lumMod val="75000"/>
            </a:schemeClr>
          </a:solidFill>
        </p:spPr>
        <p:txBody>
          <a:bodyPr wrap="square" anchor="ctr">
            <a:spAutoFit/>
          </a:bodyPr>
          <a:lstStyle/>
          <a:p>
            <a:pPr algn="ctr"/>
            <a:r>
              <a:rPr lang="en-US" sz="2000" b="1" dirty="0" smtClean="0">
                <a:solidFill>
                  <a:schemeClr val="bg2"/>
                </a:solidFill>
              </a:rPr>
              <a:t>Objective</a:t>
            </a:r>
          </a:p>
          <a:p>
            <a:pPr algn="ctr"/>
            <a:r>
              <a:rPr lang="en-US" sz="2000" dirty="0" smtClean="0">
                <a:solidFill>
                  <a:schemeClr val="bg1"/>
                </a:solidFill>
              </a:rPr>
              <a:t>Propose </a:t>
            </a:r>
            <a:r>
              <a:rPr lang="en-US" sz="2000" dirty="0">
                <a:solidFill>
                  <a:schemeClr val="bg1"/>
                </a:solidFill>
              </a:rPr>
              <a:t>a data integration </a:t>
            </a:r>
            <a:r>
              <a:rPr lang="en-US" sz="2000" dirty="0" smtClean="0">
                <a:solidFill>
                  <a:schemeClr val="bg1"/>
                </a:solidFill>
              </a:rPr>
              <a:t>approach </a:t>
            </a:r>
            <a:r>
              <a:rPr lang="en-US" sz="2000" dirty="0">
                <a:solidFill>
                  <a:schemeClr val="bg1"/>
                </a:solidFill>
              </a:rPr>
              <a:t>in a multi-cloud environment guided by user requirements and SLA exported by different </a:t>
            </a:r>
            <a:r>
              <a:rPr lang="en-US" sz="2000" dirty="0" smtClean="0">
                <a:solidFill>
                  <a:schemeClr val="bg1"/>
                </a:solidFill>
              </a:rPr>
              <a:t>clouds</a:t>
            </a:r>
          </a:p>
          <a:p>
            <a:pPr algn="ctr"/>
            <a:endParaRPr lang="en-US" sz="1100" dirty="0">
              <a:solidFill>
                <a:schemeClr val="bg1"/>
              </a:solidFill>
            </a:endParaRPr>
          </a:p>
        </p:txBody>
      </p:sp>
    </p:spTree>
    <p:extLst>
      <p:ext uri="{BB962C8B-B14F-4D97-AF65-F5344CB8AC3E}">
        <p14:creationId xmlns:p14="http://schemas.microsoft.com/office/powerpoint/2010/main" val="438404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Research context: data integration</a:t>
            </a:r>
            <a:endParaRPr lang="fr-FR" dirty="0"/>
          </a:p>
        </p:txBody>
      </p:sp>
      <p:grpSp>
        <p:nvGrpSpPr>
          <p:cNvPr id="56" name="Grupo 55"/>
          <p:cNvGrpSpPr/>
          <p:nvPr/>
        </p:nvGrpSpPr>
        <p:grpSpPr>
          <a:xfrm>
            <a:off x="4159228" y="2570200"/>
            <a:ext cx="3873545" cy="3450137"/>
            <a:chOff x="4137491" y="2292038"/>
            <a:chExt cx="3873545" cy="3450137"/>
          </a:xfrm>
        </p:grpSpPr>
        <p:grpSp>
          <p:nvGrpSpPr>
            <p:cNvPr id="43" name="Grupo 42"/>
            <p:cNvGrpSpPr/>
            <p:nvPr/>
          </p:nvGrpSpPr>
          <p:grpSpPr>
            <a:xfrm>
              <a:off x="4189915" y="4582371"/>
              <a:ext cx="1338243" cy="865052"/>
              <a:chOff x="4238555" y="4543461"/>
              <a:chExt cx="1338243" cy="865052"/>
            </a:xfrm>
          </p:grpSpPr>
          <p:sp>
            <p:nvSpPr>
              <p:cNvPr id="6" name="Cylindre 3"/>
              <p:cNvSpPr/>
              <p:nvPr/>
            </p:nvSpPr>
            <p:spPr>
              <a:xfrm>
                <a:off x="444198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9" name="ZoneTexte 32"/>
              <p:cNvSpPr txBox="1"/>
              <p:nvPr/>
            </p:nvSpPr>
            <p:spPr>
              <a:xfrm>
                <a:off x="4238555"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A</a:t>
                </a:r>
              </a:p>
            </p:txBody>
          </p:sp>
        </p:grpSp>
        <p:grpSp>
          <p:nvGrpSpPr>
            <p:cNvPr id="42" name="Grupo 41"/>
            <p:cNvGrpSpPr/>
            <p:nvPr/>
          </p:nvGrpSpPr>
          <p:grpSpPr>
            <a:xfrm>
              <a:off x="5236366" y="4582371"/>
              <a:ext cx="1338243" cy="865052"/>
              <a:chOff x="5236366" y="4543461"/>
              <a:chExt cx="1338243" cy="865052"/>
            </a:xfrm>
          </p:grpSpPr>
          <p:sp>
            <p:nvSpPr>
              <p:cNvPr id="7" name="Cylindre 48"/>
              <p:cNvSpPr/>
              <p:nvPr/>
            </p:nvSpPr>
            <p:spPr>
              <a:xfrm>
                <a:off x="541875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0" name="ZoneTexte 51"/>
              <p:cNvSpPr txBox="1"/>
              <p:nvPr/>
            </p:nvSpPr>
            <p:spPr>
              <a:xfrm>
                <a:off x="5236366"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B</a:t>
                </a:r>
              </a:p>
            </p:txBody>
          </p:sp>
        </p:grpSp>
        <p:grpSp>
          <p:nvGrpSpPr>
            <p:cNvPr id="41" name="Grupo 40"/>
            <p:cNvGrpSpPr/>
            <p:nvPr/>
          </p:nvGrpSpPr>
          <p:grpSpPr>
            <a:xfrm>
              <a:off x="6257193" y="4582371"/>
              <a:ext cx="1338243" cy="865052"/>
              <a:chOff x="6208553" y="4543461"/>
              <a:chExt cx="1338243" cy="865052"/>
            </a:xfrm>
          </p:grpSpPr>
          <p:sp>
            <p:nvSpPr>
              <p:cNvPr id="8" name="Cylindre 49"/>
              <p:cNvSpPr/>
              <p:nvPr/>
            </p:nvSpPr>
            <p:spPr>
              <a:xfrm>
                <a:off x="6397954"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1" name="ZoneTexte 54"/>
              <p:cNvSpPr txBox="1"/>
              <p:nvPr/>
            </p:nvSpPr>
            <p:spPr>
              <a:xfrm>
                <a:off x="6208553"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C</a:t>
                </a:r>
              </a:p>
            </p:txBody>
          </p:sp>
        </p:grpSp>
        <p:grpSp>
          <p:nvGrpSpPr>
            <p:cNvPr id="12" name="Groupe 5"/>
            <p:cNvGrpSpPr/>
            <p:nvPr/>
          </p:nvGrpSpPr>
          <p:grpSpPr>
            <a:xfrm>
              <a:off x="4876787" y="2997317"/>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22350" y="241851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397051" y="241462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137491" y="5465176"/>
              <a:ext cx="3499227"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Heterogeneous</a:t>
              </a:r>
              <a:r>
                <a:rPr lang="fr-FR" sz="1200" i="1" dirty="0" smtClean="0">
                  <a:solidFill>
                    <a:schemeClr val="tx1">
                      <a:lumMod val="65000"/>
                      <a:lumOff val="35000"/>
                    </a:schemeClr>
                  </a:solidFill>
                  <a:ea typeface="Consolas" charset="0"/>
                  <a:cs typeface="Consolas" charset="0"/>
                </a:rPr>
                <a:t> data sources </a:t>
              </a:r>
              <a:r>
                <a:rPr lang="en-GB" sz="1200" i="1" dirty="0" smtClean="0">
                  <a:solidFill>
                    <a:schemeClr val="tx1">
                      <a:lumMod val="65000"/>
                      <a:lumOff val="35000"/>
                    </a:schemeClr>
                  </a:solidFill>
                  <a:ea typeface="Consolas" charset="0"/>
                  <a:cs typeface="Consolas" charset="0"/>
                </a:rPr>
                <a:t>known in advance</a:t>
              </a:r>
              <a:endParaRPr lang="fr-FR" sz="1200" i="1" dirty="0" smtClean="0">
                <a:solidFill>
                  <a:schemeClr val="tx1">
                    <a:lumMod val="65000"/>
                    <a:lumOff val="35000"/>
                  </a:schemeClr>
                </a:solidFill>
                <a:ea typeface="Consolas" charset="0"/>
                <a:cs typeface="Consolas" charset="0"/>
              </a:endParaRPr>
            </a:p>
          </p:txBody>
        </p:sp>
        <p:sp>
          <p:nvSpPr>
            <p:cNvPr id="28" name="ZoneTexte 28"/>
            <p:cNvSpPr txBox="1"/>
            <p:nvPr/>
          </p:nvSpPr>
          <p:spPr>
            <a:xfrm>
              <a:off x="5109134" y="4323180"/>
              <a:ext cx="1555939"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schemata</a:t>
              </a:r>
            </a:p>
          </p:txBody>
        </p:sp>
        <p:sp>
          <p:nvSpPr>
            <p:cNvPr id="29" name="ZoneTexte 29"/>
            <p:cNvSpPr txBox="1"/>
            <p:nvPr/>
          </p:nvSpPr>
          <p:spPr>
            <a:xfrm>
              <a:off x="6099048" y="2749424"/>
              <a:ext cx="1911988" cy="276999"/>
            </a:xfrm>
            <a:prstGeom prst="rect">
              <a:avLst/>
            </a:prstGeom>
            <a:noFill/>
          </p:spPr>
          <p:txBody>
            <a:bodyPr wrap="square" rtlCol="0">
              <a:spAutoFit/>
            </a:bodyPr>
            <a:lstStyle/>
            <a:p>
              <a:pPr algn="ctr"/>
              <a:r>
                <a:rPr lang="fr-FR" sz="1200" i="1" dirty="0" smtClean="0">
                  <a:solidFill>
                    <a:schemeClr val="tx1">
                      <a:lumMod val="65000"/>
                      <a:lumOff val="35000"/>
                    </a:schemeClr>
                  </a:solidFill>
                  <a:ea typeface="Consolas" charset="0"/>
                  <a:cs typeface="Consolas" charset="0"/>
                </a:rPr>
                <a:t>Global schema</a:t>
              </a:r>
            </a:p>
          </p:txBody>
        </p:sp>
        <p:cxnSp>
          <p:nvCxnSpPr>
            <p:cNvPr id="37" name="Conector de seta reta 36"/>
            <p:cNvCxnSpPr/>
            <p:nvPr/>
          </p:nvCxnSpPr>
          <p:spPr>
            <a:xfrm>
              <a:off x="5661303" y="229203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05533" y="229203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65057" y="3738217"/>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14733" y="3738216"/>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397589" y="3723157"/>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36960" y="3755375"/>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8" name="ZoneTexte 25"/>
          <p:cNvSpPr txBox="1"/>
          <p:nvPr/>
        </p:nvSpPr>
        <p:spPr>
          <a:xfrm>
            <a:off x="7955675" y="3838606"/>
            <a:ext cx="3583520" cy="738664"/>
          </a:xfrm>
          <a:prstGeom prst="rect">
            <a:avLst/>
          </a:prstGeom>
          <a:noFill/>
        </p:spPr>
        <p:txBody>
          <a:bodyPr wrap="squar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59" name="Rectangle 8"/>
          <p:cNvSpPr/>
          <p:nvPr/>
        </p:nvSpPr>
        <p:spPr>
          <a:xfrm>
            <a:off x="1065143" y="3833918"/>
            <a:ext cx="162230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60" name="Rectangle 9"/>
          <p:cNvSpPr/>
          <p:nvPr/>
        </p:nvSpPr>
        <p:spPr>
          <a:xfrm>
            <a:off x="1065142" y="4071318"/>
            <a:ext cx="3450525"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61" name="Rectangle 11"/>
          <p:cNvSpPr/>
          <p:nvPr/>
        </p:nvSpPr>
        <p:spPr>
          <a:xfrm>
            <a:off x="1065143" y="2874955"/>
            <a:ext cx="3278944" cy="738664"/>
          </a:xfrm>
          <a:prstGeom prst="rect">
            <a:avLst/>
          </a:prstGeom>
        </p:spPr>
        <p:txBody>
          <a:bodyPr wrap="square">
            <a:spAutoFit/>
          </a:bodyPr>
          <a:lstStyle/>
          <a:p>
            <a:r>
              <a:rPr lang="en-GB" sz="1400" b="1" dirty="0">
                <a:solidFill>
                  <a:srgbClr val="1A1A1A"/>
                </a:solidFill>
                <a:ea typeface="Calibri" charset="0"/>
                <a:cs typeface="Calibri" charset="0"/>
              </a:rPr>
              <a:t>Data integration: the teenage </a:t>
            </a:r>
            <a:r>
              <a:rPr lang="en-GB" sz="1400" b="1" dirty="0" smtClean="0">
                <a:solidFill>
                  <a:srgbClr val="1A1A1A"/>
                </a:solidFill>
                <a:ea typeface="Calibri" charset="0"/>
                <a:cs typeface="Calibri" charset="0"/>
              </a:rPr>
              <a:t>years</a:t>
            </a:r>
            <a:r>
              <a:rPr lang="en-GB" sz="1400" dirty="0" smtClean="0">
                <a:solidFill>
                  <a:srgbClr val="1A1A1A"/>
                </a:solidFill>
                <a:ea typeface="Calibri" charset="0"/>
                <a:cs typeface="Calibri" charset="0"/>
              </a:rPr>
              <a:t>.</a:t>
            </a:r>
            <a:r>
              <a:rPr lang="en-GB" sz="1400" dirty="0" smtClean="0">
                <a:ea typeface="Calibri" charset="0"/>
                <a:cs typeface="Calibri" charset="0"/>
              </a:rPr>
              <a:t> </a:t>
            </a:r>
            <a:r>
              <a:rPr lang="en-GB" sz="1400" dirty="0" smtClean="0">
                <a:solidFill>
                  <a:srgbClr val="1A1A1A"/>
                </a:solidFill>
                <a:ea typeface="Calibri" charset="0"/>
                <a:cs typeface="Calibri" charset="0"/>
              </a:rPr>
              <a:t>Halevy</a:t>
            </a:r>
            <a:r>
              <a:rPr lang="en-GB" sz="1400" dirty="0">
                <a:solidFill>
                  <a:srgbClr val="1A1A1A"/>
                </a:solidFill>
                <a:ea typeface="Calibri" charset="0"/>
                <a:cs typeface="Calibri" charset="0"/>
              </a:rPr>
              <a:t>, A., </a:t>
            </a:r>
            <a:r>
              <a:rPr lang="en-GB" sz="1400" dirty="0" err="1">
                <a:solidFill>
                  <a:srgbClr val="1A1A1A"/>
                </a:solidFill>
                <a:ea typeface="Calibri" charset="0"/>
                <a:cs typeface="Calibri" charset="0"/>
              </a:rPr>
              <a:t>Rajaraman</a:t>
            </a:r>
            <a:r>
              <a:rPr lang="en-GB" sz="1400" dirty="0">
                <a:solidFill>
                  <a:srgbClr val="1A1A1A"/>
                </a:solidFill>
                <a:ea typeface="Calibri" charset="0"/>
                <a:cs typeface="Calibri" charset="0"/>
              </a:rPr>
              <a:t>, A., &amp; </a:t>
            </a:r>
            <a:r>
              <a:rPr lang="en-GB" sz="1400" dirty="0" err="1">
                <a:solidFill>
                  <a:srgbClr val="1A1A1A"/>
                </a:solidFill>
                <a:ea typeface="Calibri" charset="0"/>
                <a:cs typeface="Calibri" charset="0"/>
              </a:rPr>
              <a:t>Ordille</a:t>
            </a:r>
            <a:r>
              <a:rPr lang="en-GB" sz="1400" dirty="0">
                <a:solidFill>
                  <a:srgbClr val="1A1A1A"/>
                </a:solidFill>
                <a:ea typeface="Calibri" charset="0"/>
                <a:cs typeface="Calibri" charset="0"/>
              </a:rPr>
              <a:t>, J. </a:t>
            </a:r>
            <a:r>
              <a:rPr lang="en-GB" sz="1400" dirty="0" smtClean="0">
                <a:solidFill>
                  <a:srgbClr val="1A1A1A"/>
                </a:solidFill>
                <a:ea typeface="Calibri" charset="0"/>
                <a:cs typeface="Calibri" charset="0"/>
              </a:rPr>
              <a:t>(VLDB 2006</a:t>
            </a:r>
            <a:r>
              <a:rPr lang="en-GB" sz="1400" dirty="0">
                <a:solidFill>
                  <a:srgbClr val="1A1A1A"/>
                </a:solidFill>
                <a:ea typeface="Calibri" charset="0"/>
                <a:cs typeface="Calibri" charset="0"/>
              </a:rPr>
              <a:t>, September</a:t>
            </a:r>
            <a:r>
              <a:rPr lang="en-GB" sz="1400" dirty="0" smtClean="0">
                <a:solidFill>
                  <a:srgbClr val="1A1A1A"/>
                </a:solidFill>
                <a:ea typeface="Calibri" charset="0"/>
                <a:cs typeface="Calibri" charset="0"/>
              </a:rPr>
              <a:t>)</a:t>
            </a:r>
            <a:endParaRPr lang="en-GB" sz="1400" dirty="0">
              <a:ea typeface="Calibri" charset="0"/>
              <a:cs typeface="Calibri" charset="0"/>
            </a:endParaRPr>
          </a:p>
        </p:txBody>
      </p:sp>
      <p:sp>
        <p:nvSpPr>
          <p:cNvPr id="62" name="Rectangle 12"/>
          <p:cNvSpPr/>
          <p:nvPr/>
        </p:nvSpPr>
        <p:spPr>
          <a:xfrm>
            <a:off x="7955675" y="2874505"/>
            <a:ext cx="3458378" cy="523220"/>
          </a:xfrm>
          <a:prstGeom prst="rect">
            <a:avLst/>
          </a:prstGeom>
        </p:spPr>
        <p:txBody>
          <a:bodyPr wrap="square">
            <a:spAutoFit/>
          </a:bodyPr>
          <a:lstStyle/>
          <a:p>
            <a:r>
              <a:rPr lang="en-GB" sz="1400" b="1" dirty="0">
                <a:solidFill>
                  <a:srgbClr val="1A1A1A"/>
                </a:solidFill>
                <a:ea typeface="Calibri" charset="0"/>
                <a:cs typeface="Calibri" charset="0"/>
              </a:rPr>
              <a:t>Schema integration: Past, present, and future</a:t>
            </a:r>
            <a:r>
              <a:rPr lang="en-GB" sz="1400" dirty="0">
                <a:solidFill>
                  <a:srgbClr val="1A1A1A"/>
                </a:solidFill>
                <a:ea typeface="Calibri" charset="0"/>
                <a:cs typeface="Calibri" charset="0"/>
              </a:rPr>
              <a:t> </a:t>
            </a:r>
            <a:r>
              <a:rPr lang="en-GB" sz="1400" dirty="0" smtClean="0">
                <a:ea typeface="Calibri" charset="0"/>
                <a:cs typeface="Calibri" charset="0"/>
              </a:rPr>
              <a:t>(</a:t>
            </a:r>
            <a:r>
              <a:rPr lang="en-GB" sz="1400" dirty="0" smtClean="0">
                <a:solidFill>
                  <a:srgbClr val="1A1A1A"/>
                </a:solidFill>
                <a:ea typeface="Calibri" charset="0"/>
                <a:cs typeface="Calibri" charset="0"/>
              </a:rPr>
              <a:t>Ram</a:t>
            </a:r>
            <a:r>
              <a:rPr lang="en-GB" sz="1400" dirty="0">
                <a:solidFill>
                  <a:srgbClr val="1A1A1A"/>
                </a:solidFill>
                <a:ea typeface="Calibri" charset="0"/>
                <a:cs typeface="Calibri" charset="0"/>
              </a:rPr>
              <a:t>, S., &amp; Ramesh, V. </a:t>
            </a:r>
            <a:r>
              <a:rPr lang="en-GB" sz="1400" dirty="0" smtClean="0">
                <a:solidFill>
                  <a:srgbClr val="1A1A1A"/>
                </a:solidFill>
                <a:ea typeface="Calibri" charset="0"/>
                <a:cs typeface="Calibri" charset="0"/>
              </a:rPr>
              <a:t>1999)</a:t>
            </a:r>
            <a:endParaRPr lang="en-GB" sz="1400" dirty="0">
              <a:ea typeface="Calibri" charset="0"/>
              <a:cs typeface="Calibri" charset="0"/>
            </a:endParaRPr>
          </a:p>
        </p:txBody>
      </p:sp>
      <p:sp>
        <p:nvSpPr>
          <p:cNvPr id="3" name="Espaço Reservado para Data 2"/>
          <p:cNvSpPr>
            <a:spLocks noGrp="1"/>
          </p:cNvSpPr>
          <p:nvPr>
            <p:ph type="dt" sz="half" idx="10"/>
          </p:nvPr>
        </p:nvSpPr>
        <p:spPr/>
        <p:txBody>
          <a:bodyPr/>
          <a:lstStyle/>
          <a:p>
            <a:fld id="{352BBD97-40EA-42CF-B481-FFADFB786514}" type="datetime1">
              <a:rPr lang="fr-FR" smtClean="0"/>
              <a:t>24/03/2017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3</a:t>
            </a:fld>
            <a:endParaRPr lang="fr-FR"/>
          </a:p>
        </p:txBody>
      </p:sp>
    </p:spTree>
    <p:extLst>
      <p:ext uri="{BB962C8B-B14F-4D97-AF65-F5344CB8AC3E}">
        <p14:creationId xmlns:p14="http://schemas.microsoft.com/office/powerpoint/2010/main" val="346121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 name="Retângulo 83"/>
          <p:cNvSpPr/>
          <p:nvPr/>
        </p:nvSpPr>
        <p:spPr>
          <a:xfrm>
            <a:off x="3609615" y="3064250"/>
            <a:ext cx="6403560" cy="320853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lstStyle/>
          <a:p>
            <a:r>
              <a:rPr lang="en-GB" dirty="0" smtClean="0"/>
              <a:t>Selecting services &amp; Compositions</a:t>
            </a:r>
            <a:endParaRPr lang="en-GB" dirty="0"/>
          </a:p>
        </p:txBody>
      </p:sp>
      <p:sp>
        <p:nvSpPr>
          <p:cNvPr id="3" name="Espaço Reservado para Data 2"/>
          <p:cNvSpPr>
            <a:spLocks noGrp="1"/>
          </p:cNvSpPr>
          <p:nvPr>
            <p:ph type="dt" sz="half" idx="10"/>
          </p:nvPr>
        </p:nvSpPr>
        <p:spPr/>
        <p:txBody>
          <a:bodyPr/>
          <a:lstStyle/>
          <a:p>
            <a:fld id="{905ED473-C85B-404F-BCF3-08FF9A9FEB3F}" type="datetime1">
              <a:rPr lang="fr-FR" smtClean="0"/>
              <a:t>24/03/2017</a:t>
            </a:fld>
            <a:endParaRPr lang="fr-FR" dirty="0"/>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30</a:t>
            </a:fld>
            <a:endParaRPr lang="fr-FR"/>
          </a:p>
        </p:txBody>
      </p:sp>
      <p:grpSp>
        <p:nvGrpSpPr>
          <p:cNvPr id="14" name="Grupo 13"/>
          <p:cNvGrpSpPr/>
          <p:nvPr/>
        </p:nvGrpSpPr>
        <p:grpSpPr>
          <a:xfrm>
            <a:off x="1069848" y="2093976"/>
            <a:ext cx="615186" cy="657846"/>
            <a:chOff x="1009905" y="2681586"/>
            <a:chExt cx="615186" cy="657846"/>
          </a:xfrm>
        </p:grpSpPr>
        <p:pic>
          <p:nvPicPr>
            <p:cNvPr id="15"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aixaDeTexto 15"/>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17" name="Grupo 16"/>
          <p:cNvGrpSpPr/>
          <p:nvPr/>
        </p:nvGrpSpPr>
        <p:grpSpPr>
          <a:xfrm>
            <a:off x="1069848" y="2857515"/>
            <a:ext cx="615186" cy="657846"/>
            <a:chOff x="1009905" y="2681586"/>
            <a:chExt cx="615186" cy="657846"/>
          </a:xfrm>
        </p:grpSpPr>
        <p:pic>
          <p:nvPicPr>
            <p:cNvPr id="18"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CaixaDeTexto 18"/>
            <p:cNvSpPr txBox="1"/>
            <p:nvPr/>
          </p:nvSpPr>
          <p:spPr>
            <a:xfrm>
              <a:off x="1128985" y="3031655"/>
              <a:ext cx="377026" cy="307777"/>
            </a:xfrm>
            <a:prstGeom prst="rect">
              <a:avLst/>
            </a:prstGeom>
            <a:noFill/>
          </p:spPr>
          <p:txBody>
            <a:bodyPr wrap="none" rtlCol="0">
              <a:spAutoFit/>
            </a:bodyPr>
            <a:lstStyle/>
            <a:p>
              <a:r>
                <a:rPr lang="fr-FR" sz="1400" dirty="0" smtClean="0"/>
                <a:t>S3</a:t>
              </a:r>
              <a:endParaRPr lang="fr-FR" sz="1400" dirty="0"/>
            </a:p>
          </p:txBody>
        </p:sp>
      </p:grpSp>
      <p:grpSp>
        <p:nvGrpSpPr>
          <p:cNvPr id="20" name="Grupo 19"/>
          <p:cNvGrpSpPr/>
          <p:nvPr/>
        </p:nvGrpSpPr>
        <p:grpSpPr>
          <a:xfrm>
            <a:off x="1069848" y="3621053"/>
            <a:ext cx="615186" cy="657846"/>
            <a:chOff x="1009905" y="2681586"/>
            <a:chExt cx="615186" cy="657846"/>
          </a:xfrm>
        </p:grpSpPr>
        <p:pic>
          <p:nvPicPr>
            <p:cNvPr id="21"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CaixaDeTexto 21"/>
            <p:cNvSpPr txBox="1"/>
            <p:nvPr/>
          </p:nvSpPr>
          <p:spPr>
            <a:xfrm>
              <a:off x="1128985" y="3031655"/>
              <a:ext cx="377026" cy="307777"/>
            </a:xfrm>
            <a:prstGeom prst="rect">
              <a:avLst/>
            </a:prstGeom>
            <a:noFill/>
          </p:spPr>
          <p:txBody>
            <a:bodyPr wrap="none" rtlCol="0">
              <a:spAutoFit/>
            </a:bodyPr>
            <a:lstStyle/>
            <a:p>
              <a:r>
                <a:rPr lang="fr-FR" sz="1400" dirty="0" smtClean="0"/>
                <a:t>S4</a:t>
              </a:r>
              <a:endParaRPr lang="fr-FR" sz="1400" dirty="0"/>
            </a:p>
          </p:txBody>
        </p:sp>
      </p:grpSp>
      <p:grpSp>
        <p:nvGrpSpPr>
          <p:cNvPr id="23" name="Grupo 22"/>
          <p:cNvGrpSpPr/>
          <p:nvPr/>
        </p:nvGrpSpPr>
        <p:grpSpPr>
          <a:xfrm>
            <a:off x="1069849" y="4384591"/>
            <a:ext cx="615186" cy="657846"/>
            <a:chOff x="1009905" y="2681586"/>
            <a:chExt cx="615186" cy="657846"/>
          </a:xfrm>
        </p:grpSpPr>
        <p:pic>
          <p:nvPicPr>
            <p:cNvPr id="24"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CaixaDeTexto 24"/>
            <p:cNvSpPr txBox="1"/>
            <p:nvPr/>
          </p:nvSpPr>
          <p:spPr>
            <a:xfrm>
              <a:off x="1128985" y="3031655"/>
              <a:ext cx="377026" cy="307777"/>
            </a:xfrm>
            <a:prstGeom prst="rect">
              <a:avLst/>
            </a:prstGeom>
            <a:noFill/>
          </p:spPr>
          <p:txBody>
            <a:bodyPr wrap="none" rtlCol="0">
              <a:spAutoFit/>
            </a:bodyPr>
            <a:lstStyle/>
            <a:p>
              <a:r>
                <a:rPr lang="fr-FR" sz="1400" dirty="0" smtClean="0"/>
                <a:t>S5</a:t>
              </a:r>
              <a:endParaRPr lang="fr-FR" sz="1400" dirty="0"/>
            </a:p>
          </p:txBody>
        </p:sp>
      </p:grpSp>
      <p:grpSp>
        <p:nvGrpSpPr>
          <p:cNvPr id="26" name="Grupo 25"/>
          <p:cNvGrpSpPr/>
          <p:nvPr/>
        </p:nvGrpSpPr>
        <p:grpSpPr>
          <a:xfrm>
            <a:off x="2284132" y="2093976"/>
            <a:ext cx="615186" cy="657846"/>
            <a:chOff x="1009905" y="2681586"/>
            <a:chExt cx="615186" cy="657846"/>
          </a:xfrm>
        </p:grpSpPr>
        <p:pic>
          <p:nvPicPr>
            <p:cNvPr id="27"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CaixaDeTexto 27"/>
            <p:cNvSpPr txBox="1"/>
            <p:nvPr/>
          </p:nvSpPr>
          <p:spPr>
            <a:xfrm>
              <a:off x="1128985" y="3031655"/>
              <a:ext cx="377026" cy="307777"/>
            </a:xfrm>
            <a:prstGeom prst="rect">
              <a:avLst/>
            </a:prstGeom>
            <a:noFill/>
          </p:spPr>
          <p:txBody>
            <a:bodyPr wrap="none" rtlCol="0">
              <a:spAutoFit/>
            </a:bodyPr>
            <a:lstStyle/>
            <a:p>
              <a:r>
                <a:rPr lang="fr-FR" sz="1400" dirty="0" smtClean="0"/>
                <a:t>S2</a:t>
              </a:r>
              <a:endParaRPr lang="fr-FR" sz="1400" dirty="0"/>
            </a:p>
          </p:txBody>
        </p:sp>
      </p:grpSp>
      <p:grpSp>
        <p:nvGrpSpPr>
          <p:cNvPr id="29" name="Grupo 28"/>
          <p:cNvGrpSpPr/>
          <p:nvPr/>
        </p:nvGrpSpPr>
        <p:grpSpPr>
          <a:xfrm>
            <a:off x="2284132" y="2857515"/>
            <a:ext cx="615186" cy="657846"/>
            <a:chOff x="1009905" y="2681586"/>
            <a:chExt cx="615186" cy="657846"/>
          </a:xfrm>
        </p:grpSpPr>
        <p:pic>
          <p:nvPicPr>
            <p:cNvPr id="30"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 name="CaixaDeTexto 30"/>
            <p:cNvSpPr txBox="1"/>
            <p:nvPr/>
          </p:nvSpPr>
          <p:spPr>
            <a:xfrm>
              <a:off x="1128985" y="3031655"/>
              <a:ext cx="377026" cy="307777"/>
            </a:xfrm>
            <a:prstGeom prst="rect">
              <a:avLst/>
            </a:prstGeom>
            <a:noFill/>
          </p:spPr>
          <p:txBody>
            <a:bodyPr wrap="none" rtlCol="0">
              <a:spAutoFit/>
            </a:bodyPr>
            <a:lstStyle/>
            <a:p>
              <a:r>
                <a:rPr lang="fr-FR" sz="1400" dirty="0" smtClean="0"/>
                <a:t>S8</a:t>
              </a:r>
              <a:endParaRPr lang="fr-FR" sz="1400" dirty="0"/>
            </a:p>
          </p:txBody>
        </p:sp>
      </p:grpSp>
      <p:grpSp>
        <p:nvGrpSpPr>
          <p:cNvPr id="32" name="Grupo 31"/>
          <p:cNvGrpSpPr/>
          <p:nvPr/>
        </p:nvGrpSpPr>
        <p:grpSpPr>
          <a:xfrm>
            <a:off x="2284132" y="3621053"/>
            <a:ext cx="615186" cy="657846"/>
            <a:chOff x="1009905" y="2681586"/>
            <a:chExt cx="615186" cy="657846"/>
          </a:xfrm>
        </p:grpSpPr>
        <p:pic>
          <p:nvPicPr>
            <p:cNvPr id="33"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CaixaDeTexto 33"/>
            <p:cNvSpPr txBox="1"/>
            <p:nvPr/>
          </p:nvSpPr>
          <p:spPr>
            <a:xfrm>
              <a:off x="1080093" y="3031655"/>
              <a:ext cx="474810" cy="307777"/>
            </a:xfrm>
            <a:prstGeom prst="rect">
              <a:avLst/>
            </a:prstGeom>
            <a:noFill/>
          </p:spPr>
          <p:txBody>
            <a:bodyPr wrap="none" rtlCol="0">
              <a:spAutoFit/>
            </a:bodyPr>
            <a:lstStyle/>
            <a:p>
              <a:r>
                <a:rPr lang="fr-FR" sz="1400" dirty="0" smtClean="0"/>
                <a:t>S12</a:t>
              </a:r>
              <a:endParaRPr lang="fr-FR" sz="1400" dirty="0"/>
            </a:p>
          </p:txBody>
        </p:sp>
      </p:grpSp>
      <p:grpSp>
        <p:nvGrpSpPr>
          <p:cNvPr id="35" name="Grupo 34"/>
          <p:cNvGrpSpPr/>
          <p:nvPr/>
        </p:nvGrpSpPr>
        <p:grpSpPr>
          <a:xfrm>
            <a:off x="2284133" y="4384591"/>
            <a:ext cx="615186" cy="657846"/>
            <a:chOff x="1009905" y="2681586"/>
            <a:chExt cx="615186" cy="657846"/>
          </a:xfrm>
        </p:grpSpPr>
        <p:pic>
          <p:nvPicPr>
            <p:cNvPr id="36"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 name="CaixaDeTexto 36"/>
            <p:cNvSpPr txBox="1"/>
            <p:nvPr/>
          </p:nvSpPr>
          <p:spPr>
            <a:xfrm>
              <a:off x="1080092" y="3031655"/>
              <a:ext cx="474810" cy="307777"/>
            </a:xfrm>
            <a:prstGeom prst="rect">
              <a:avLst/>
            </a:prstGeom>
            <a:noFill/>
          </p:spPr>
          <p:txBody>
            <a:bodyPr wrap="none" rtlCol="0">
              <a:spAutoFit/>
            </a:bodyPr>
            <a:lstStyle/>
            <a:p>
              <a:r>
                <a:rPr lang="fr-FR" sz="1400" dirty="0" smtClean="0"/>
                <a:t>S21</a:t>
              </a:r>
              <a:endParaRPr lang="fr-FR" sz="1400" dirty="0"/>
            </a:p>
          </p:txBody>
        </p:sp>
      </p:grpSp>
      <p:sp>
        <p:nvSpPr>
          <p:cNvPr id="38" name="CaixaDeTexto 37"/>
          <p:cNvSpPr txBox="1"/>
          <p:nvPr/>
        </p:nvSpPr>
        <p:spPr>
          <a:xfrm>
            <a:off x="1164882" y="5148129"/>
            <a:ext cx="401072" cy="338554"/>
          </a:xfrm>
          <a:prstGeom prst="rect">
            <a:avLst/>
          </a:prstGeom>
          <a:noFill/>
        </p:spPr>
        <p:txBody>
          <a:bodyPr wrap="none" rtlCol="0">
            <a:spAutoFit/>
          </a:bodyPr>
          <a:lstStyle/>
          <a:p>
            <a:r>
              <a:rPr lang="fr-FR" sz="1600" b="1" dirty="0" smtClean="0"/>
              <a:t>...</a:t>
            </a:r>
            <a:endParaRPr lang="fr-FR" sz="1600" b="1" dirty="0"/>
          </a:p>
        </p:txBody>
      </p:sp>
      <p:sp>
        <p:nvSpPr>
          <p:cNvPr id="39" name="CaixaDeTexto 38"/>
          <p:cNvSpPr txBox="1"/>
          <p:nvPr/>
        </p:nvSpPr>
        <p:spPr>
          <a:xfrm>
            <a:off x="2379166" y="5148129"/>
            <a:ext cx="401072" cy="338554"/>
          </a:xfrm>
          <a:prstGeom prst="rect">
            <a:avLst/>
          </a:prstGeom>
          <a:noFill/>
        </p:spPr>
        <p:txBody>
          <a:bodyPr wrap="none" rtlCol="0">
            <a:spAutoFit/>
          </a:bodyPr>
          <a:lstStyle/>
          <a:p>
            <a:r>
              <a:rPr lang="fr-FR" sz="1600" b="1" dirty="0" smtClean="0"/>
              <a:t>...</a:t>
            </a:r>
            <a:endParaRPr lang="fr-FR" sz="1600" b="1" dirty="0"/>
          </a:p>
        </p:txBody>
      </p:sp>
      <p:cxnSp>
        <p:nvCxnSpPr>
          <p:cNvPr id="40" name="Conector reto 39"/>
          <p:cNvCxnSpPr/>
          <p:nvPr/>
        </p:nvCxnSpPr>
        <p:spPr>
          <a:xfrm>
            <a:off x="1975851" y="1883674"/>
            <a:ext cx="433" cy="3646971"/>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a:off x="3182687" y="1883674"/>
            <a:ext cx="433" cy="3646971"/>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3" name="Conector de seta reta 42"/>
          <p:cNvCxnSpPr>
            <a:stCxn id="15" idx="2"/>
            <a:endCxn id="27" idx="0"/>
          </p:cNvCxnSpPr>
          <p:nvPr/>
        </p:nvCxnSpPr>
        <p:spPr>
          <a:xfrm>
            <a:off x="1685034" y="2300711"/>
            <a:ext cx="599098"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p:cNvCxnSpPr>
            <a:stCxn id="15" idx="2"/>
            <a:endCxn id="30" idx="0"/>
          </p:cNvCxnSpPr>
          <p:nvPr/>
        </p:nvCxnSpPr>
        <p:spPr>
          <a:xfrm>
            <a:off x="1685034" y="2300711"/>
            <a:ext cx="599098" cy="763539"/>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7" name="Conector de seta reta 46"/>
          <p:cNvCxnSpPr>
            <a:stCxn id="15" idx="2"/>
            <a:endCxn id="33" idx="0"/>
          </p:cNvCxnSpPr>
          <p:nvPr/>
        </p:nvCxnSpPr>
        <p:spPr>
          <a:xfrm>
            <a:off x="1685034" y="2300711"/>
            <a:ext cx="599098" cy="1527077"/>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p:cNvCxnSpPr>
            <a:stCxn id="15" idx="2"/>
          </p:cNvCxnSpPr>
          <p:nvPr/>
        </p:nvCxnSpPr>
        <p:spPr>
          <a:xfrm>
            <a:off x="1685034" y="2300711"/>
            <a:ext cx="669286" cy="2433949"/>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50" name="Grupo 49"/>
          <p:cNvGrpSpPr/>
          <p:nvPr/>
        </p:nvGrpSpPr>
        <p:grpSpPr>
          <a:xfrm>
            <a:off x="3490535" y="2093975"/>
            <a:ext cx="615186" cy="657846"/>
            <a:chOff x="1009905" y="2681586"/>
            <a:chExt cx="615186" cy="657846"/>
          </a:xfrm>
        </p:grpSpPr>
        <p:pic>
          <p:nvPicPr>
            <p:cNvPr id="51"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CaixaDeTexto 51"/>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53" name="Grupo 52"/>
          <p:cNvGrpSpPr/>
          <p:nvPr/>
        </p:nvGrpSpPr>
        <p:grpSpPr>
          <a:xfrm>
            <a:off x="4114883" y="2093975"/>
            <a:ext cx="615186" cy="657846"/>
            <a:chOff x="1009905" y="2681586"/>
            <a:chExt cx="615186" cy="657846"/>
          </a:xfrm>
        </p:grpSpPr>
        <p:pic>
          <p:nvPicPr>
            <p:cNvPr id="54"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 name="CaixaDeTexto 54"/>
            <p:cNvSpPr txBox="1"/>
            <p:nvPr/>
          </p:nvSpPr>
          <p:spPr>
            <a:xfrm>
              <a:off x="1128985" y="3031655"/>
              <a:ext cx="377026" cy="307777"/>
            </a:xfrm>
            <a:prstGeom prst="rect">
              <a:avLst/>
            </a:prstGeom>
            <a:noFill/>
          </p:spPr>
          <p:txBody>
            <a:bodyPr wrap="none" rtlCol="0">
              <a:spAutoFit/>
            </a:bodyPr>
            <a:lstStyle/>
            <a:p>
              <a:r>
                <a:rPr lang="fr-FR" sz="1400" dirty="0" smtClean="0"/>
                <a:t>S2</a:t>
              </a:r>
              <a:endParaRPr lang="fr-FR" sz="1400" dirty="0"/>
            </a:p>
          </p:txBody>
        </p:sp>
      </p:grpSp>
      <p:grpSp>
        <p:nvGrpSpPr>
          <p:cNvPr id="56" name="Grupo 55"/>
          <p:cNvGrpSpPr/>
          <p:nvPr/>
        </p:nvGrpSpPr>
        <p:grpSpPr>
          <a:xfrm>
            <a:off x="5021743" y="2093974"/>
            <a:ext cx="615186" cy="657846"/>
            <a:chOff x="1009905" y="2681586"/>
            <a:chExt cx="615186" cy="657846"/>
          </a:xfrm>
        </p:grpSpPr>
        <p:pic>
          <p:nvPicPr>
            <p:cNvPr id="57"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 name="CaixaDeTexto 57"/>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59" name="Grupo 58"/>
          <p:cNvGrpSpPr/>
          <p:nvPr/>
        </p:nvGrpSpPr>
        <p:grpSpPr>
          <a:xfrm>
            <a:off x="5646091" y="2093974"/>
            <a:ext cx="615186" cy="657846"/>
            <a:chOff x="1009905" y="2681586"/>
            <a:chExt cx="615186" cy="657846"/>
          </a:xfrm>
        </p:grpSpPr>
        <p:pic>
          <p:nvPicPr>
            <p:cNvPr id="60"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 name="CaixaDeTexto 60"/>
            <p:cNvSpPr txBox="1"/>
            <p:nvPr/>
          </p:nvSpPr>
          <p:spPr>
            <a:xfrm>
              <a:off x="1128985" y="3031655"/>
              <a:ext cx="377026" cy="307777"/>
            </a:xfrm>
            <a:prstGeom prst="rect">
              <a:avLst/>
            </a:prstGeom>
            <a:noFill/>
          </p:spPr>
          <p:txBody>
            <a:bodyPr wrap="none" rtlCol="0">
              <a:spAutoFit/>
            </a:bodyPr>
            <a:lstStyle/>
            <a:p>
              <a:r>
                <a:rPr lang="fr-FR" sz="1400" dirty="0" smtClean="0"/>
                <a:t>S8</a:t>
              </a:r>
              <a:endParaRPr lang="fr-FR" sz="1400" dirty="0"/>
            </a:p>
          </p:txBody>
        </p:sp>
      </p:grpSp>
      <p:grpSp>
        <p:nvGrpSpPr>
          <p:cNvPr id="62" name="Grupo 61"/>
          <p:cNvGrpSpPr/>
          <p:nvPr/>
        </p:nvGrpSpPr>
        <p:grpSpPr>
          <a:xfrm>
            <a:off x="6552951" y="2075036"/>
            <a:ext cx="615186" cy="657846"/>
            <a:chOff x="1009905" y="2681586"/>
            <a:chExt cx="615186" cy="657846"/>
          </a:xfrm>
        </p:grpSpPr>
        <p:pic>
          <p:nvPicPr>
            <p:cNvPr id="63"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 name="CaixaDeTexto 63"/>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65" name="Grupo 64"/>
          <p:cNvGrpSpPr/>
          <p:nvPr/>
        </p:nvGrpSpPr>
        <p:grpSpPr>
          <a:xfrm>
            <a:off x="7177299" y="2075036"/>
            <a:ext cx="615186" cy="657846"/>
            <a:chOff x="1009905" y="2681586"/>
            <a:chExt cx="615186" cy="657846"/>
          </a:xfrm>
        </p:grpSpPr>
        <p:pic>
          <p:nvPicPr>
            <p:cNvPr id="66"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 name="CaixaDeTexto 66"/>
            <p:cNvSpPr txBox="1"/>
            <p:nvPr/>
          </p:nvSpPr>
          <p:spPr>
            <a:xfrm>
              <a:off x="1069993" y="3031655"/>
              <a:ext cx="474810" cy="307777"/>
            </a:xfrm>
            <a:prstGeom prst="rect">
              <a:avLst/>
            </a:prstGeom>
            <a:noFill/>
          </p:spPr>
          <p:txBody>
            <a:bodyPr wrap="none" rtlCol="0">
              <a:spAutoFit/>
            </a:bodyPr>
            <a:lstStyle/>
            <a:p>
              <a:r>
                <a:rPr lang="fr-FR" sz="1400" dirty="0" smtClean="0"/>
                <a:t>S12</a:t>
              </a:r>
              <a:endParaRPr lang="fr-FR" sz="1400" dirty="0"/>
            </a:p>
          </p:txBody>
        </p:sp>
      </p:grpSp>
      <p:grpSp>
        <p:nvGrpSpPr>
          <p:cNvPr id="68" name="Grupo 67"/>
          <p:cNvGrpSpPr/>
          <p:nvPr/>
        </p:nvGrpSpPr>
        <p:grpSpPr>
          <a:xfrm>
            <a:off x="8082279" y="2075035"/>
            <a:ext cx="615186" cy="657846"/>
            <a:chOff x="1009905" y="2681586"/>
            <a:chExt cx="615186" cy="657846"/>
          </a:xfrm>
        </p:grpSpPr>
        <p:pic>
          <p:nvPicPr>
            <p:cNvPr id="69"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 name="CaixaDeTexto 69"/>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71" name="Grupo 70"/>
          <p:cNvGrpSpPr/>
          <p:nvPr/>
        </p:nvGrpSpPr>
        <p:grpSpPr>
          <a:xfrm>
            <a:off x="8706627" y="2075035"/>
            <a:ext cx="615186" cy="657846"/>
            <a:chOff x="1009905" y="2681586"/>
            <a:chExt cx="615186" cy="657846"/>
          </a:xfrm>
        </p:grpSpPr>
        <p:pic>
          <p:nvPicPr>
            <p:cNvPr id="72"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CaixaDeTexto 72"/>
            <p:cNvSpPr txBox="1"/>
            <p:nvPr/>
          </p:nvSpPr>
          <p:spPr>
            <a:xfrm>
              <a:off x="1069993" y="3031655"/>
              <a:ext cx="474810" cy="307777"/>
            </a:xfrm>
            <a:prstGeom prst="rect">
              <a:avLst/>
            </a:prstGeom>
            <a:noFill/>
          </p:spPr>
          <p:txBody>
            <a:bodyPr wrap="none" rtlCol="0">
              <a:spAutoFit/>
            </a:bodyPr>
            <a:lstStyle/>
            <a:p>
              <a:r>
                <a:rPr lang="fr-FR" sz="1400" dirty="0" smtClean="0"/>
                <a:t>S21</a:t>
              </a:r>
              <a:endParaRPr lang="fr-FR" sz="1400" dirty="0"/>
            </a:p>
          </p:txBody>
        </p:sp>
      </p:grpSp>
      <p:sp>
        <p:nvSpPr>
          <p:cNvPr id="74" name="Retângulo 73"/>
          <p:cNvSpPr/>
          <p:nvPr/>
        </p:nvSpPr>
        <p:spPr>
          <a:xfrm>
            <a:off x="3475787" y="2060287"/>
            <a:ext cx="1239534" cy="657846"/>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Retângulo 74"/>
          <p:cNvSpPr/>
          <p:nvPr/>
        </p:nvSpPr>
        <p:spPr>
          <a:xfrm>
            <a:off x="5013519" y="2056614"/>
            <a:ext cx="1239534" cy="657846"/>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Retângulo 75"/>
          <p:cNvSpPr/>
          <p:nvPr/>
        </p:nvSpPr>
        <p:spPr>
          <a:xfrm>
            <a:off x="6551915" y="2061542"/>
            <a:ext cx="1239534" cy="657846"/>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Retângulo 76"/>
          <p:cNvSpPr/>
          <p:nvPr/>
        </p:nvSpPr>
        <p:spPr>
          <a:xfrm>
            <a:off x="8077698" y="2056614"/>
            <a:ext cx="1239534" cy="657846"/>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CaixaDeTexto 77"/>
          <p:cNvSpPr txBox="1"/>
          <p:nvPr/>
        </p:nvSpPr>
        <p:spPr>
          <a:xfrm>
            <a:off x="9612103" y="2232617"/>
            <a:ext cx="401072" cy="338554"/>
          </a:xfrm>
          <a:prstGeom prst="rect">
            <a:avLst/>
          </a:prstGeom>
          <a:noFill/>
        </p:spPr>
        <p:txBody>
          <a:bodyPr wrap="none" rtlCol="0">
            <a:spAutoFit/>
          </a:bodyPr>
          <a:lstStyle/>
          <a:p>
            <a:r>
              <a:rPr lang="fr-FR" sz="1600" b="1" dirty="0" smtClean="0"/>
              <a:t>...</a:t>
            </a:r>
            <a:endParaRPr lang="fr-FR" sz="1600" b="1" dirty="0"/>
          </a:p>
        </p:txBody>
      </p:sp>
      <mc:AlternateContent xmlns:mc="http://schemas.openxmlformats.org/markup-compatibility/2006" xmlns:a14="http://schemas.microsoft.com/office/drawing/2010/main">
        <mc:Choice Requires="a14">
          <p:sp>
            <p:nvSpPr>
              <p:cNvPr id="79" name="Retângulo 78"/>
              <p:cNvSpPr/>
              <p:nvPr/>
            </p:nvSpPr>
            <p:spPr>
              <a:xfrm>
                <a:off x="3677736" y="3769242"/>
                <a:ext cx="5890260" cy="369332"/>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fr-FR" i="1" smtClean="0">
                          <a:solidFill>
                            <a:schemeClr val="bg1"/>
                          </a:solidFill>
                          <a:latin typeface="Cambria Math" panose="02040503050406030204" pitchFamily="18" charset="0"/>
                        </a:rPr>
                        <m:t>𝑆</m:t>
                      </m:r>
                      <m:r>
                        <a:rPr lang="fr-FR" i="1" baseline="-25000">
                          <a:solidFill>
                            <a:schemeClr val="bg1"/>
                          </a:solidFill>
                          <a:latin typeface="Cambria Math" panose="02040503050406030204" pitchFamily="18" charset="0"/>
                        </a:rPr>
                        <m:t>𝑚𝑒𝑎𝑠𝑢𝑟𝑒</m:t>
                      </m:r>
                      <m:d>
                        <m:dPr>
                          <m:ctrlPr>
                            <a:rPr lang="fr-FR" i="1" baseline="-25000">
                              <a:solidFill>
                                <a:schemeClr val="bg1"/>
                              </a:solidFill>
                              <a:latin typeface="Cambria Math" panose="02040503050406030204" pitchFamily="18" charset="0"/>
                            </a:rPr>
                          </m:ctrlPr>
                        </m:dPr>
                        <m:e>
                          <m:r>
                            <a:rPr lang="fr-FR" i="1">
                              <a:solidFill>
                                <a:schemeClr val="bg1"/>
                              </a:solidFill>
                              <a:latin typeface="Cambria Math" panose="02040503050406030204" pitchFamily="18" charset="0"/>
                            </a:rPr>
                            <m:t>𝑀</m:t>
                          </m:r>
                        </m:e>
                      </m:d>
                      <m:r>
                        <a:rPr lang="fr-FR" i="1">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79" name="Retângulo 78"/>
              <p:cNvSpPr>
                <a:spLocks noRot="1" noChangeAspect="1" noMove="1" noResize="1" noEditPoints="1" noAdjustHandles="1" noChangeArrowheads="1" noChangeShapeType="1" noTextEdit="1"/>
              </p:cNvSpPr>
              <p:nvPr/>
            </p:nvSpPr>
            <p:spPr>
              <a:xfrm>
                <a:off x="3677736" y="3769242"/>
                <a:ext cx="5890260" cy="369332"/>
              </a:xfrm>
              <a:prstGeom prst="rect">
                <a:avLst/>
              </a:prstGeom>
              <a:blipFill rotWithShape="0">
                <a:blip r:embed="rId4"/>
                <a:stretch>
                  <a:fillRect b="-655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0" name="Retângulo 79"/>
              <p:cNvSpPr/>
              <p:nvPr/>
            </p:nvSpPr>
            <p:spPr>
              <a:xfrm>
                <a:off x="5374786" y="3300209"/>
                <a:ext cx="5890260" cy="495328"/>
              </a:xfrm>
              <a:prstGeom prst="rect">
                <a:avLst/>
              </a:prstGeom>
            </p:spPr>
            <p:txBody>
              <a:bodyPr wrap="square">
                <a:spAutoFit/>
              </a:bodyPr>
              <a:lstStyle/>
              <a:p>
                <a:pPr algn="just"/>
                <a14:m>
                  <m:oMath xmlns:m="http://schemas.openxmlformats.org/officeDocument/2006/math">
                    <m:f>
                      <m:fPr>
                        <m:ctrlPr>
                          <a:rPr lang="en-US" i="1" smtClean="0">
                            <a:solidFill>
                              <a:schemeClr val="bg1"/>
                            </a:solidFill>
                            <a:latin typeface="Cambria Math" panose="02040503050406030204" pitchFamily="18" charset="0"/>
                          </a:rPr>
                        </m:ctrlPr>
                      </m:fPr>
                      <m:num>
                        <m:r>
                          <a:rPr lang="fr-FR" i="1">
                            <a:solidFill>
                              <a:schemeClr val="bg1"/>
                            </a:solidFill>
                            <a:latin typeface="Cambria Math" panose="02040503050406030204" pitchFamily="18" charset="0"/>
                          </a:rPr>
                          <m:t>𝑀</m:t>
                        </m:r>
                        <m:r>
                          <a:rPr lang="fr-FR" i="1" baseline="-25000">
                            <a:solidFill>
                              <a:schemeClr val="bg1"/>
                            </a:solidFill>
                            <a:latin typeface="Cambria Math" panose="02040503050406030204" pitchFamily="18" charset="0"/>
                          </a:rPr>
                          <m:t>𝑎𝑐𝑡𝑢𝑎𝑙</m:t>
                        </m:r>
                        <m:r>
                          <a:rPr lang="fr-FR" i="1">
                            <a:solidFill>
                              <a:schemeClr val="bg1"/>
                            </a:solidFill>
                            <a:latin typeface="Cambria Math" panose="02040503050406030204" pitchFamily="18" charset="0"/>
                          </a:rPr>
                          <m:t> − </m:t>
                        </m:r>
                        <m:r>
                          <a:rPr lang="fr-FR" i="1">
                            <a:solidFill>
                              <a:schemeClr val="bg1"/>
                            </a:solidFill>
                            <a:latin typeface="Cambria Math" panose="02040503050406030204" pitchFamily="18" charset="0"/>
                          </a:rPr>
                          <m:t>𝑀𝑚𝑖𝑛</m:t>
                        </m:r>
                      </m:num>
                      <m:den>
                        <m:r>
                          <a:rPr lang="fr-FR" i="1" smtClean="0">
                            <a:solidFill>
                              <a:schemeClr val="bg1"/>
                            </a:solidFill>
                            <a:latin typeface="Cambria Math" panose="02040503050406030204" pitchFamily="18" charset="0"/>
                          </a:rPr>
                          <m:t>𝑀</m:t>
                        </m:r>
                        <m:r>
                          <a:rPr lang="fr-FR" i="1" baseline="-25000">
                            <a:solidFill>
                              <a:schemeClr val="bg1"/>
                            </a:solidFill>
                            <a:latin typeface="Cambria Math" panose="02040503050406030204" pitchFamily="18" charset="0"/>
                          </a:rPr>
                          <m:t>𝑚𝑎𝑥</m:t>
                        </m:r>
                        <m:r>
                          <a:rPr lang="fr-FR" i="1">
                            <a:solidFill>
                              <a:schemeClr val="bg1"/>
                            </a:solidFill>
                            <a:latin typeface="Cambria Math" panose="02040503050406030204" pitchFamily="18" charset="0"/>
                          </a:rPr>
                          <m:t> − </m:t>
                        </m:r>
                        <m:r>
                          <a:rPr lang="fr-FR" i="1">
                            <a:solidFill>
                              <a:schemeClr val="bg1"/>
                            </a:solidFill>
                            <a:latin typeface="Cambria Math" panose="02040503050406030204" pitchFamily="18" charset="0"/>
                          </a:rPr>
                          <m:t>𝑀𝑚𝑖𝑛</m:t>
                        </m:r>
                      </m:den>
                    </m:f>
                  </m:oMath>
                </a14:m>
                <a:r>
                  <a:rPr lang="en-US" dirty="0">
                    <a:solidFill>
                      <a:schemeClr val="bg1"/>
                    </a:solidFill>
                  </a:rPr>
                  <a:t> (if </a:t>
                </a:r>
                <a:r>
                  <a:rPr lang="en-US" i="1" dirty="0">
                    <a:solidFill>
                      <a:schemeClr val="bg1"/>
                    </a:solidFill>
                  </a:rPr>
                  <a:t>M</a:t>
                </a:r>
                <a:r>
                  <a:rPr lang="en-US" dirty="0">
                    <a:solidFill>
                      <a:schemeClr val="bg1"/>
                    </a:solidFill>
                  </a:rPr>
                  <a:t> is a positive measure)</a:t>
                </a:r>
              </a:p>
            </p:txBody>
          </p:sp>
        </mc:Choice>
        <mc:Fallback xmlns="">
          <p:sp>
            <p:nvSpPr>
              <p:cNvPr id="80" name="Retângulo 79"/>
              <p:cNvSpPr>
                <a:spLocks noRot="1" noChangeAspect="1" noMove="1" noResize="1" noEditPoints="1" noAdjustHandles="1" noChangeArrowheads="1" noChangeShapeType="1" noTextEdit="1"/>
              </p:cNvSpPr>
              <p:nvPr/>
            </p:nvSpPr>
            <p:spPr>
              <a:xfrm>
                <a:off x="5374786" y="3300209"/>
                <a:ext cx="5890260" cy="495328"/>
              </a:xfrm>
              <a:prstGeom prst="rect">
                <a:avLst/>
              </a:prstGeom>
              <a:blipFill rotWithShape="0">
                <a:blip r:embed="rId5"/>
                <a:stretch>
                  <a:fillRect b="-609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1" name="Retângulo 80"/>
              <p:cNvSpPr/>
              <p:nvPr/>
            </p:nvSpPr>
            <p:spPr>
              <a:xfrm>
                <a:off x="5374786" y="3993481"/>
                <a:ext cx="5890260" cy="491353"/>
              </a:xfrm>
              <a:prstGeom prst="rect">
                <a:avLst/>
              </a:prstGeom>
            </p:spPr>
            <p:txBody>
              <a:bodyPr wrap="square">
                <a:spAutoFit/>
              </a:bodyPr>
              <a:lstStyle/>
              <a:p>
                <a:pPr algn="just"/>
                <a14:m>
                  <m:oMath xmlns:m="http://schemas.openxmlformats.org/officeDocument/2006/math">
                    <m:f>
                      <m:fPr>
                        <m:ctrlPr>
                          <a:rPr lang="en-US" i="1" smtClean="0">
                            <a:solidFill>
                              <a:schemeClr val="bg1"/>
                            </a:solidFill>
                            <a:latin typeface="Cambria Math" panose="02040503050406030204" pitchFamily="18" charset="0"/>
                          </a:rPr>
                        </m:ctrlPr>
                      </m:fPr>
                      <m:num>
                        <m:r>
                          <a:rPr lang="fr-FR" i="1">
                            <a:solidFill>
                              <a:schemeClr val="bg1"/>
                            </a:solidFill>
                            <a:latin typeface="Cambria Math" panose="02040503050406030204" pitchFamily="18" charset="0"/>
                          </a:rPr>
                          <m:t>𝑀</m:t>
                        </m:r>
                        <m:r>
                          <a:rPr lang="fr-FR" b="0" i="1" baseline="-25000" smtClean="0">
                            <a:solidFill>
                              <a:schemeClr val="bg1"/>
                            </a:solidFill>
                            <a:latin typeface="Cambria Math" panose="02040503050406030204" pitchFamily="18" charset="0"/>
                          </a:rPr>
                          <m:t>𝑚𝑎𝑥</m:t>
                        </m:r>
                        <m:r>
                          <a:rPr lang="fr-FR" i="1">
                            <a:solidFill>
                              <a:schemeClr val="bg1"/>
                            </a:solidFill>
                            <a:latin typeface="Cambria Math" panose="02040503050406030204" pitchFamily="18" charset="0"/>
                          </a:rPr>
                          <m:t> − </m:t>
                        </m:r>
                        <m:r>
                          <a:rPr lang="fr-FR" i="1">
                            <a:solidFill>
                              <a:schemeClr val="bg1"/>
                            </a:solidFill>
                            <a:latin typeface="Cambria Math" panose="02040503050406030204" pitchFamily="18" charset="0"/>
                          </a:rPr>
                          <m:t>𝑀𝑎𝑐𝑡𝑢𝑎𝑙</m:t>
                        </m:r>
                      </m:num>
                      <m:den>
                        <m:r>
                          <a:rPr lang="fr-FR" i="1">
                            <a:solidFill>
                              <a:schemeClr val="bg1"/>
                            </a:solidFill>
                            <a:latin typeface="Cambria Math" panose="02040503050406030204" pitchFamily="18" charset="0"/>
                          </a:rPr>
                          <m:t>𝑀</m:t>
                        </m:r>
                        <m:r>
                          <a:rPr lang="fr-FR" i="1" baseline="-25000">
                            <a:solidFill>
                              <a:schemeClr val="bg1"/>
                            </a:solidFill>
                            <a:latin typeface="Cambria Math" panose="02040503050406030204" pitchFamily="18" charset="0"/>
                          </a:rPr>
                          <m:t>𝑚𝑎𝑥</m:t>
                        </m:r>
                        <m:r>
                          <a:rPr lang="fr-FR" i="1">
                            <a:solidFill>
                              <a:schemeClr val="bg1"/>
                            </a:solidFill>
                            <a:latin typeface="Cambria Math" panose="02040503050406030204" pitchFamily="18" charset="0"/>
                          </a:rPr>
                          <m:t> − </m:t>
                        </m:r>
                        <m:r>
                          <a:rPr lang="fr-FR" i="1">
                            <a:solidFill>
                              <a:schemeClr val="bg1"/>
                            </a:solidFill>
                            <a:latin typeface="Cambria Math" panose="02040503050406030204" pitchFamily="18" charset="0"/>
                          </a:rPr>
                          <m:t>𝑀𝑚𝑖𝑛</m:t>
                        </m:r>
                      </m:den>
                    </m:f>
                  </m:oMath>
                </a14:m>
                <a:r>
                  <a:rPr lang="en-US" dirty="0">
                    <a:solidFill>
                      <a:schemeClr val="bg1"/>
                    </a:solidFill>
                  </a:rPr>
                  <a:t> (if </a:t>
                </a:r>
                <a:r>
                  <a:rPr lang="en-US" i="1" dirty="0">
                    <a:solidFill>
                      <a:schemeClr val="bg1"/>
                    </a:solidFill>
                  </a:rPr>
                  <a:t>M</a:t>
                </a:r>
                <a:r>
                  <a:rPr lang="en-US" dirty="0">
                    <a:solidFill>
                      <a:schemeClr val="bg1"/>
                    </a:solidFill>
                  </a:rPr>
                  <a:t> is a </a:t>
                </a:r>
                <a:r>
                  <a:rPr lang="en-US" dirty="0" smtClean="0">
                    <a:solidFill>
                      <a:schemeClr val="bg1"/>
                    </a:solidFill>
                  </a:rPr>
                  <a:t>negative measure</a:t>
                </a:r>
                <a:r>
                  <a:rPr lang="en-US" dirty="0">
                    <a:solidFill>
                      <a:schemeClr val="bg1"/>
                    </a:solidFill>
                  </a:rPr>
                  <a:t>)</a:t>
                </a:r>
              </a:p>
            </p:txBody>
          </p:sp>
        </mc:Choice>
        <mc:Fallback xmlns="">
          <p:sp>
            <p:nvSpPr>
              <p:cNvPr id="81" name="Retângulo 80"/>
              <p:cNvSpPr>
                <a:spLocks noRot="1" noChangeAspect="1" noMove="1" noResize="1" noEditPoints="1" noAdjustHandles="1" noChangeArrowheads="1" noChangeShapeType="1" noTextEdit="1"/>
              </p:cNvSpPr>
              <p:nvPr/>
            </p:nvSpPr>
            <p:spPr>
              <a:xfrm>
                <a:off x="5374786" y="3993481"/>
                <a:ext cx="5890260" cy="491353"/>
              </a:xfrm>
              <a:prstGeom prst="rect">
                <a:avLst/>
              </a:prstGeom>
              <a:blipFill rotWithShape="0">
                <a:blip r:embed="rId6"/>
                <a:stretch>
                  <a:fillRect b="-7407"/>
                </a:stretch>
              </a:blipFill>
            </p:spPr>
            <p:txBody>
              <a:bodyPr/>
              <a:lstStyle/>
              <a:p>
                <a:r>
                  <a:rPr lang="fr-FR">
                    <a:noFill/>
                  </a:rPr>
                  <a:t> </a:t>
                </a:r>
              </a:p>
            </p:txBody>
          </p:sp>
        </mc:Fallback>
      </mc:AlternateContent>
      <p:sp>
        <p:nvSpPr>
          <p:cNvPr id="82" name="Chave esquerda 81"/>
          <p:cNvSpPr/>
          <p:nvPr/>
        </p:nvSpPr>
        <p:spPr>
          <a:xfrm>
            <a:off x="5110357" y="3300209"/>
            <a:ext cx="275192" cy="1353776"/>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n w="0">
                <a:solidFill>
                  <a:sysClr val="windowText" lastClr="000000"/>
                </a:solidFill>
              </a:ln>
              <a:solidFill>
                <a:schemeClr val="bg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83" name="Retângulo 82"/>
              <p:cNvSpPr/>
              <p:nvPr/>
            </p:nvSpPr>
            <p:spPr>
              <a:xfrm>
                <a:off x="3677736" y="5174947"/>
                <a:ext cx="7261351" cy="634469"/>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fr-FR" i="1" smtClean="0">
                          <a:solidFill>
                            <a:schemeClr val="bg1"/>
                          </a:solidFill>
                          <a:latin typeface="Cambria Math" panose="02040503050406030204" pitchFamily="18" charset="0"/>
                        </a:rPr>
                        <m:t>𝑆</m:t>
                      </m:r>
                      <m:r>
                        <a:rPr lang="fr-FR" b="0" i="1" baseline="-25000" smtClean="0">
                          <a:solidFill>
                            <a:schemeClr val="bg1"/>
                          </a:solidFill>
                          <a:latin typeface="Cambria Math" panose="02040503050406030204" pitchFamily="18" charset="0"/>
                        </a:rPr>
                        <m:t>𝑠𝑒𝑟𝑣𝑖𝑐𝑒</m:t>
                      </m:r>
                      <m:d>
                        <m:dPr>
                          <m:ctrlPr>
                            <a:rPr lang="fr-FR" i="1" baseline="-25000">
                              <a:solidFill>
                                <a:schemeClr val="bg1"/>
                              </a:solidFill>
                              <a:latin typeface="Cambria Math" panose="02040503050406030204" pitchFamily="18" charset="0"/>
                            </a:rPr>
                          </m:ctrlPr>
                        </m:dPr>
                        <m:e>
                          <m:r>
                            <a:rPr lang="fr-FR" b="0" i="1" smtClean="0">
                              <a:solidFill>
                                <a:schemeClr val="bg1"/>
                              </a:solidFill>
                              <a:latin typeface="Cambria Math" panose="02040503050406030204" pitchFamily="18" charset="0"/>
                            </a:rPr>
                            <m:t>𝐷𝑆</m:t>
                          </m:r>
                        </m:e>
                      </m:d>
                      <m:r>
                        <a:rPr lang="fr-FR" i="1">
                          <a:solidFill>
                            <a:schemeClr val="bg1"/>
                          </a:solidFill>
                          <a:latin typeface="Cambria Math" panose="02040503050406030204" pitchFamily="18" charset="0"/>
                        </a:rPr>
                        <m:t>=</m:t>
                      </m:r>
                      <m:f>
                        <m:fPr>
                          <m:ctrlPr>
                            <a:rPr lang="en-US" i="1" smtClean="0">
                              <a:solidFill>
                                <a:schemeClr val="bg1"/>
                              </a:solidFill>
                              <a:latin typeface="Cambria Math" panose="02040503050406030204" pitchFamily="18" charset="0"/>
                            </a:rPr>
                          </m:ctrlPr>
                        </m:fPr>
                        <m:num>
                          <m:r>
                            <a:rPr lang="fr-FR" b="0" i="1" smtClean="0">
                              <a:solidFill>
                                <a:schemeClr val="bg1"/>
                              </a:solidFill>
                              <a:latin typeface="Cambria Math" panose="02040503050406030204" pitchFamily="18" charset="0"/>
                            </a:rPr>
                            <m:t>𝑤</m:t>
                          </m:r>
                          <m:r>
                            <a:rPr lang="fr-FR" b="0" i="1" baseline="-25000" smtClean="0">
                              <a:solidFill>
                                <a:schemeClr val="bg1"/>
                              </a:solidFill>
                              <a:latin typeface="Cambria Math" panose="02040503050406030204" pitchFamily="18" charset="0"/>
                            </a:rPr>
                            <m:t>1 </m:t>
                          </m:r>
                          <m:r>
                            <a:rPr lang="fr-FR" i="1" smtClean="0">
                              <a:solidFill>
                                <a:schemeClr val="bg1"/>
                              </a:solidFill>
                              <a:latin typeface="Cambria Math" panose="02040503050406030204" pitchFamily="18" charset="0"/>
                              <a:ea typeface="Cambria Math" panose="02040503050406030204" pitchFamily="18" charset="0"/>
                            </a:rPr>
                            <m:t>∗</m:t>
                          </m:r>
                          <m:r>
                            <a:rPr lang="fr-FR" b="0" i="1" smtClean="0">
                              <a:solidFill>
                                <a:schemeClr val="bg1"/>
                              </a:solidFill>
                              <a:latin typeface="Cambria Math" panose="02040503050406030204" pitchFamily="18" charset="0"/>
                              <a:ea typeface="Cambria Math" panose="02040503050406030204" pitchFamily="18" charset="0"/>
                            </a:rPr>
                            <m:t> </m:t>
                          </m:r>
                          <m:r>
                            <a:rPr lang="fr-FR" b="0" i="1" smtClean="0">
                              <a:solidFill>
                                <a:schemeClr val="bg1"/>
                              </a:solidFill>
                              <a:latin typeface="Cambria Math" panose="02040503050406030204" pitchFamily="18" charset="0"/>
                            </a:rPr>
                            <m:t>𝑆</m:t>
                          </m:r>
                          <m:d>
                            <m:dPr>
                              <m:ctrlPr>
                                <a:rPr lang="fr-FR" b="0" i="1" smtClean="0">
                                  <a:solidFill>
                                    <a:schemeClr val="bg1"/>
                                  </a:solidFill>
                                  <a:latin typeface="Cambria Math" panose="02040503050406030204" pitchFamily="18" charset="0"/>
                                </a:rPr>
                              </m:ctrlPr>
                            </m:dPr>
                            <m:e>
                              <m:r>
                                <a:rPr lang="fr-FR" b="0" i="1" smtClean="0">
                                  <a:solidFill>
                                    <a:schemeClr val="bg1"/>
                                  </a:solidFill>
                                  <a:latin typeface="Cambria Math" panose="02040503050406030204" pitchFamily="18" charset="0"/>
                                </a:rPr>
                                <m:t>𝑀</m:t>
                              </m:r>
                              <m:r>
                                <a:rPr lang="fr-FR" b="0" i="1" baseline="-25000" smtClean="0">
                                  <a:solidFill>
                                    <a:schemeClr val="bg1"/>
                                  </a:solidFill>
                                  <a:latin typeface="Cambria Math" panose="02040503050406030204" pitchFamily="18" charset="0"/>
                                </a:rPr>
                                <m:t>1</m:t>
                              </m:r>
                            </m:e>
                          </m:d>
                          <m:r>
                            <a:rPr lang="fr-FR" i="1">
                              <a:solidFill>
                                <a:schemeClr val="bg1"/>
                              </a:solidFill>
                              <a:latin typeface="Cambria Math" panose="02040503050406030204" pitchFamily="18" charset="0"/>
                            </a:rPr>
                            <m:t>+</m:t>
                          </m:r>
                          <m:r>
                            <a:rPr lang="fr-FR" b="0" i="1" smtClean="0">
                              <a:solidFill>
                                <a:schemeClr val="bg1"/>
                              </a:solidFill>
                              <a:latin typeface="Cambria Math" panose="02040503050406030204" pitchFamily="18" charset="0"/>
                            </a:rPr>
                            <m:t> </m:t>
                          </m:r>
                          <m:r>
                            <a:rPr lang="fr-FR" i="1">
                              <a:solidFill>
                                <a:schemeClr val="bg1"/>
                              </a:solidFill>
                              <a:latin typeface="Cambria Math" panose="02040503050406030204" pitchFamily="18" charset="0"/>
                            </a:rPr>
                            <m:t>𝑤</m:t>
                          </m:r>
                          <m:r>
                            <a:rPr lang="fr-FR" b="0" i="1" baseline="-25000" smtClean="0">
                              <a:solidFill>
                                <a:schemeClr val="bg1"/>
                              </a:solidFill>
                              <a:latin typeface="Cambria Math" panose="02040503050406030204" pitchFamily="18" charset="0"/>
                            </a:rPr>
                            <m:t>2</m:t>
                          </m:r>
                          <m:r>
                            <a:rPr lang="fr-FR" i="1" baseline="-25000">
                              <a:solidFill>
                                <a:schemeClr val="bg1"/>
                              </a:solidFill>
                              <a:latin typeface="Cambria Math" panose="02040503050406030204" pitchFamily="18" charset="0"/>
                            </a:rPr>
                            <m:t> </m:t>
                          </m:r>
                          <m:r>
                            <a:rPr lang="fr-FR" i="1">
                              <a:solidFill>
                                <a:schemeClr val="bg1"/>
                              </a:solidFill>
                              <a:latin typeface="Cambria Math" panose="02040503050406030204" pitchFamily="18" charset="0"/>
                              <a:ea typeface="Cambria Math" panose="02040503050406030204" pitchFamily="18" charset="0"/>
                            </a:rPr>
                            <m:t>∗ </m:t>
                          </m:r>
                          <m:r>
                            <a:rPr lang="fr-FR" i="1">
                              <a:solidFill>
                                <a:schemeClr val="bg1"/>
                              </a:solidFill>
                              <a:latin typeface="Cambria Math" panose="02040503050406030204" pitchFamily="18" charset="0"/>
                            </a:rPr>
                            <m:t>𝑆</m:t>
                          </m:r>
                          <m:d>
                            <m:dPr>
                              <m:ctrlPr>
                                <a:rPr lang="fr-FR" i="1">
                                  <a:solidFill>
                                    <a:schemeClr val="bg1"/>
                                  </a:solidFill>
                                  <a:latin typeface="Cambria Math" panose="02040503050406030204" pitchFamily="18" charset="0"/>
                                </a:rPr>
                              </m:ctrlPr>
                            </m:dPr>
                            <m:e>
                              <m:r>
                                <a:rPr lang="fr-FR" i="1">
                                  <a:solidFill>
                                    <a:schemeClr val="bg1"/>
                                  </a:solidFill>
                                  <a:latin typeface="Cambria Math" panose="02040503050406030204" pitchFamily="18" charset="0"/>
                                </a:rPr>
                                <m:t>𝑀</m:t>
                              </m:r>
                              <m:r>
                                <a:rPr lang="fr-FR" b="0" i="1" baseline="-25000" smtClean="0">
                                  <a:solidFill>
                                    <a:schemeClr val="bg1"/>
                                  </a:solidFill>
                                  <a:latin typeface="Cambria Math" panose="02040503050406030204" pitchFamily="18" charset="0"/>
                                </a:rPr>
                                <m:t>2</m:t>
                              </m:r>
                            </m:e>
                          </m:d>
                          <m:r>
                            <a:rPr lang="fr-FR" i="1">
                              <a:solidFill>
                                <a:schemeClr val="bg1"/>
                              </a:solidFill>
                              <a:latin typeface="Cambria Math" panose="02040503050406030204" pitchFamily="18" charset="0"/>
                            </a:rPr>
                            <m:t>+</m:t>
                          </m:r>
                          <m:r>
                            <a:rPr lang="fr-FR" b="0" i="1" baseline="-25000" smtClean="0">
                              <a:solidFill>
                                <a:schemeClr val="bg1"/>
                              </a:solidFill>
                              <a:latin typeface="Cambria Math" panose="02040503050406030204" pitchFamily="18" charset="0"/>
                            </a:rPr>
                            <m:t>…</m:t>
                          </m:r>
                          <m:r>
                            <a:rPr lang="fr-FR" b="0" i="1" smtClean="0">
                              <a:solidFill>
                                <a:schemeClr val="bg1"/>
                              </a:solidFill>
                              <a:latin typeface="Cambria Math" panose="02040503050406030204" pitchFamily="18" charset="0"/>
                            </a:rPr>
                            <m:t>+ </m:t>
                          </m:r>
                          <m:r>
                            <a:rPr lang="fr-FR" i="1">
                              <a:solidFill>
                                <a:schemeClr val="bg1"/>
                              </a:solidFill>
                              <a:latin typeface="Cambria Math" panose="02040503050406030204" pitchFamily="18" charset="0"/>
                            </a:rPr>
                            <m:t>𝑤</m:t>
                          </m:r>
                          <m:r>
                            <a:rPr lang="fr-FR" b="0" i="1" baseline="-25000" smtClean="0">
                              <a:solidFill>
                                <a:schemeClr val="bg1"/>
                              </a:solidFill>
                              <a:latin typeface="Cambria Math" panose="02040503050406030204" pitchFamily="18" charset="0"/>
                            </a:rPr>
                            <m:t>𝑛</m:t>
                          </m:r>
                          <m:r>
                            <a:rPr lang="fr-FR" i="1" baseline="-25000">
                              <a:solidFill>
                                <a:schemeClr val="bg1"/>
                              </a:solidFill>
                              <a:latin typeface="Cambria Math" panose="02040503050406030204" pitchFamily="18" charset="0"/>
                            </a:rPr>
                            <m:t> </m:t>
                          </m:r>
                          <m:r>
                            <a:rPr lang="fr-FR" i="1">
                              <a:solidFill>
                                <a:schemeClr val="bg1"/>
                              </a:solidFill>
                              <a:latin typeface="Cambria Math" panose="02040503050406030204" pitchFamily="18" charset="0"/>
                              <a:ea typeface="Cambria Math" panose="02040503050406030204" pitchFamily="18" charset="0"/>
                            </a:rPr>
                            <m:t>∗ </m:t>
                          </m:r>
                          <m:r>
                            <a:rPr lang="fr-FR" i="1">
                              <a:solidFill>
                                <a:schemeClr val="bg1"/>
                              </a:solidFill>
                              <a:latin typeface="Cambria Math" panose="02040503050406030204" pitchFamily="18" charset="0"/>
                            </a:rPr>
                            <m:t>𝑆</m:t>
                          </m:r>
                          <m:d>
                            <m:dPr>
                              <m:ctrlPr>
                                <a:rPr lang="fr-FR" i="1">
                                  <a:solidFill>
                                    <a:schemeClr val="bg1"/>
                                  </a:solidFill>
                                  <a:latin typeface="Cambria Math" panose="02040503050406030204" pitchFamily="18" charset="0"/>
                                </a:rPr>
                              </m:ctrlPr>
                            </m:dPr>
                            <m:e>
                              <m:r>
                                <a:rPr lang="fr-FR" i="1">
                                  <a:solidFill>
                                    <a:schemeClr val="bg1"/>
                                  </a:solidFill>
                                  <a:latin typeface="Cambria Math" panose="02040503050406030204" pitchFamily="18" charset="0"/>
                                </a:rPr>
                                <m:t>𝑀</m:t>
                              </m:r>
                              <m:r>
                                <a:rPr lang="fr-FR" b="0" i="1" baseline="-25000" smtClean="0">
                                  <a:solidFill>
                                    <a:schemeClr val="bg1"/>
                                  </a:solidFill>
                                  <a:latin typeface="Cambria Math" panose="02040503050406030204" pitchFamily="18" charset="0"/>
                                </a:rPr>
                                <m:t>𝑛</m:t>
                              </m:r>
                            </m:e>
                          </m:d>
                        </m:num>
                        <m:den>
                          <m:r>
                            <a:rPr lang="fr-FR" i="1">
                              <a:solidFill>
                                <a:schemeClr val="bg1"/>
                              </a:solidFill>
                              <a:latin typeface="Cambria Math" panose="02040503050406030204" pitchFamily="18" charset="0"/>
                            </a:rPr>
                            <m:t>𝑤</m:t>
                          </m:r>
                          <m:r>
                            <a:rPr lang="fr-FR" b="0" i="1" baseline="-25000" smtClean="0">
                              <a:solidFill>
                                <a:schemeClr val="bg1"/>
                              </a:solidFill>
                              <a:latin typeface="Cambria Math" panose="02040503050406030204" pitchFamily="18" charset="0"/>
                            </a:rPr>
                            <m:t>1</m:t>
                          </m:r>
                          <m:r>
                            <a:rPr lang="fr-FR" i="1">
                              <a:solidFill>
                                <a:schemeClr val="bg1"/>
                              </a:solidFill>
                              <a:latin typeface="Cambria Math" panose="02040503050406030204" pitchFamily="18" charset="0"/>
                            </a:rPr>
                            <m:t>+</m:t>
                          </m:r>
                          <m:r>
                            <a:rPr lang="fr-FR" b="0" i="1" smtClean="0">
                              <a:solidFill>
                                <a:schemeClr val="bg1"/>
                              </a:solidFill>
                              <a:latin typeface="Cambria Math" panose="02040503050406030204" pitchFamily="18" charset="0"/>
                            </a:rPr>
                            <m:t> </m:t>
                          </m:r>
                          <m:r>
                            <a:rPr lang="fr-FR" i="1">
                              <a:solidFill>
                                <a:schemeClr val="bg1"/>
                              </a:solidFill>
                              <a:latin typeface="Cambria Math" panose="02040503050406030204" pitchFamily="18" charset="0"/>
                            </a:rPr>
                            <m:t>𝑤</m:t>
                          </m:r>
                          <m:r>
                            <a:rPr lang="fr-FR" b="0" i="1" baseline="-25000" smtClean="0">
                              <a:solidFill>
                                <a:schemeClr val="bg1"/>
                              </a:solidFill>
                              <a:latin typeface="Cambria Math" panose="02040503050406030204" pitchFamily="18" charset="0"/>
                            </a:rPr>
                            <m:t>2 </m:t>
                          </m:r>
                          <m:r>
                            <a:rPr lang="fr-FR" b="0" i="1" smtClean="0">
                              <a:solidFill>
                                <a:schemeClr val="bg1"/>
                              </a:solidFill>
                              <a:latin typeface="Cambria Math" panose="02040503050406030204" pitchFamily="18" charset="0"/>
                            </a:rPr>
                            <m:t>+</m:t>
                          </m:r>
                          <m:r>
                            <a:rPr lang="fr-FR" i="1" baseline="-25000">
                              <a:solidFill>
                                <a:schemeClr val="bg1"/>
                              </a:solidFill>
                              <a:latin typeface="Cambria Math" panose="02040503050406030204" pitchFamily="18" charset="0"/>
                            </a:rPr>
                            <m:t>…</m:t>
                          </m:r>
                          <m:r>
                            <a:rPr lang="fr-FR" i="1">
                              <a:solidFill>
                                <a:schemeClr val="bg1"/>
                              </a:solidFill>
                              <a:latin typeface="Cambria Math" panose="02040503050406030204" pitchFamily="18" charset="0"/>
                            </a:rPr>
                            <m:t>+ </m:t>
                          </m:r>
                          <m:r>
                            <a:rPr lang="fr-FR" i="1">
                              <a:solidFill>
                                <a:schemeClr val="bg1"/>
                              </a:solidFill>
                              <a:latin typeface="Cambria Math" panose="02040503050406030204" pitchFamily="18" charset="0"/>
                            </a:rPr>
                            <m:t>𝑤𝑛</m:t>
                          </m:r>
                        </m:den>
                      </m:f>
                    </m:oMath>
                  </m:oMathPara>
                </a14:m>
                <a:endParaRPr lang="en-US" dirty="0">
                  <a:solidFill>
                    <a:schemeClr val="bg1"/>
                  </a:solidFill>
                </a:endParaRPr>
              </a:p>
            </p:txBody>
          </p:sp>
        </mc:Choice>
        <mc:Fallback xmlns="">
          <p:sp>
            <p:nvSpPr>
              <p:cNvPr id="83" name="Retângulo 82"/>
              <p:cNvSpPr>
                <a:spLocks noRot="1" noChangeAspect="1" noMove="1" noResize="1" noEditPoints="1" noAdjustHandles="1" noChangeArrowheads="1" noChangeShapeType="1" noTextEdit="1"/>
              </p:cNvSpPr>
              <p:nvPr/>
            </p:nvSpPr>
            <p:spPr>
              <a:xfrm>
                <a:off x="3677736" y="5174947"/>
                <a:ext cx="7261351" cy="634469"/>
              </a:xfrm>
              <a:prstGeom prst="rect">
                <a:avLst/>
              </a:prstGeom>
              <a:blipFill rotWithShape="0">
                <a:blip r:embed="rId7"/>
                <a:stretch>
                  <a:fillRect b="-962"/>
                </a:stretch>
              </a:blipFill>
            </p:spPr>
            <p:txBody>
              <a:bodyPr/>
              <a:lstStyle/>
              <a:p>
                <a:r>
                  <a:rPr lang="fr-FR">
                    <a:noFill/>
                  </a:rPr>
                  <a:t> </a:t>
                </a:r>
              </a:p>
            </p:txBody>
          </p:sp>
        </mc:Fallback>
      </mc:AlternateContent>
      <p:grpSp>
        <p:nvGrpSpPr>
          <p:cNvPr id="85" name="Grupo 84"/>
          <p:cNvGrpSpPr/>
          <p:nvPr/>
        </p:nvGrpSpPr>
        <p:grpSpPr>
          <a:xfrm>
            <a:off x="10513062" y="3049663"/>
            <a:ext cx="615186" cy="657846"/>
            <a:chOff x="1009905" y="2681586"/>
            <a:chExt cx="615186" cy="657846"/>
          </a:xfrm>
        </p:grpSpPr>
        <p:pic>
          <p:nvPicPr>
            <p:cNvPr id="86"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 name="CaixaDeTexto 86"/>
            <p:cNvSpPr txBox="1"/>
            <p:nvPr/>
          </p:nvSpPr>
          <p:spPr>
            <a:xfrm>
              <a:off x="1128985" y="3031655"/>
              <a:ext cx="377026" cy="307777"/>
            </a:xfrm>
            <a:prstGeom prst="rect">
              <a:avLst/>
            </a:prstGeom>
            <a:noFill/>
          </p:spPr>
          <p:txBody>
            <a:bodyPr wrap="none" rtlCol="0">
              <a:spAutoFit/>
            </a:bodyPr>
            <a:lstStyle/>
            <a:p>
              <a:r>
                <a:rPr lang="fr-FR" sz="1400" dirty="0" smtClean="0"/>
                <a:t>S4</a:t>
              </a:r>
              <a:endParaRPr lang="fr-FR" sz="1400" dirty="0"/>
            </a:p>
          </p:txBody>
        </p:sp>
      </p:grpSp>
      <p:grpSp>
        <p:nvGrpSpPr>
          <p:cNvPr id="88" name="Grupo 87"/>
          <p:cNvGrpSpPr/>
          <p:nvPr/>
        </p:nvGrpSpPr>
        <p:grpSpPr>
          <a:xfrm>
            <a:off x="11137410" y="3049663"/>
            <a:ext cx="615186" cy="657846"/>
            <a:chOff x="1009905" y="2681586"/>
            <a:chExt cx="615186" cy="657846"/>
          </a:xfrm>
        </p:grpSpPr>
        <p:pic>
          <p:nvPicPr>
            <p:cNvPr id="89"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0" name="CaixaDeTexto 89"/>
            <p:cNvSpPr txBox="1"/>
            <p:nvPr/>
          </p:nvSpPr>
          <p:spPr>
            <a:xfrm>
              <a:off x="1069993" y="3031655"/>
              <a:ext cx="474810" cy="307777"/>
            </a:xfrm>
            <a:prstGeom prst="rect">
              <a:avLst/>
            </a:prstGeom>
            <a:noFill/>
          </p:spPr>
          <p:txBody>
            <a:bodyPr wrap="none" rtlCol="0">
              <a:spAutoFit/>
            </a:bodyPr>
            <a:lstStyle/>
            <a:p>
              <a:r>
                <a:rPr lang="fr-FR" sz="1400" dirty="0" smtClean="0"/>
                <a:t>S12</a:t>
              </a:r>
              <a:endParaRPr lang="fr-FR" sz="1400" dirty="0"/>
            </a:p>
          </p:txBody>
        </p:sp>
      </p:grpSp>
      <p:sp>
        <p:nvSpPr>
          <p:cNvPr id="91" name="Retângulo 90"/>
          <p:cNvSpPr/>
          <p:nvPr/>
        </p:nvSpPr>
        <p:spPr>
          <a:xfrm>
            <a:off x="10508481" y="3031242"/>
            <a:ext cx="1239534" cy="657846"/>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3" name="Conector em curva 92"/>
          <p:cNvCxnSpPr>
            <a:stCxn id="84" idx="3"/>
            <a:endCxn id="91" idx="2"/>
          </p:cNvCxnSpPr>
          <p:nvPr/>
        </p:nvCxnSpPr>
        <p:spPr>
          <a:xfrm flipV="1">
            <a:off x="10013175" y="3689088"/>
            <a:ext cx="1115073" cy="97942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CaixaDeTexto 93"/>
          <p:cNvSpPr txBox="1"/>
          <p:nvPr/>
        </p:nvSpPr>
        <p:spPr>
          <a:xfrm>
            <a:off x="10511689" y="4480779"/>
            <a:ext cx="1662841" cy="523220"/>
          </a:xfrm>
          <a:prstGeom prst="rect">
            <a:avLst/>
          </a:prstGeom>
          <a:noFill/>
        </p:spPr>
        <p:txBody>
          <a:bodyPr wrap="square" rtlCol="0">
            <a:spAutoFit/>
          </a:bodyPr>
          <a:lstStyle/>
          <a:p>
            <a:r>
              <a:rPr lang="fr-FR" sz="1400" dirty="0" smtClean="0"/>
              <a:t>Identify that the best option is...</a:t>
            </a:r>
            <a:endParaRPr lang="fr-FR" sz="1400" dirty="0"/>
          </a:p>
        </p:txBody>
      </p:sp>
    </p:spTree>
    <p:extLst>
      <p:ext uri="{BB962C8B-B14F-4D97-AF65-F5344CB8AC3E}">
        <p14:creationId xmlns:p14="http://schemas.microsoft.com/office/powerpoint/2010/main" val="39291198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par>
                                <p:cTn id="43" presetID="10"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par>
                                <p:cTn id="46" presetID="10" presetClass="entr" presetSubtype="0" fill="hold"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childTnLst>
                                </p:cTn>
                              </p:par>
                              <p:par>
                                <p:cTn id="49" presetID="10"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par>
                                <p:cTn id="52" presetID="10" presetClass="entr" presetSubtype="0" fill="hold"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par>
                                <p:cTn id="58" presetID="10" presetClass="entr" presetSubtype="0" fill="hold" nodeType="with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childTnLst>
                                </p:cTn>
                              </p:par>
                              <p:par>
                                <p:cTn id="61" presetID="10" presetClass="entr" presetSubtype="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fade">
                                      <p:cBhvr>
                                        <p:cTn id="66" dur="500"/>
                                        <p:tgtEl>
                                          <p:spTgt spid="75"/>
                                        </p:tgtEl>
                                      </p:cBhvr>
                                    </p:animEffect>
                                  </p:childTnLst>
                                </p:cTn>
                              </p:par>
                              <p:par>
                                <p:cTn id="67" presetID="10" presetClass="entr" presetSubtype="0"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par>
                                <p:cTn id="70" presetID="10" presetClass="entr" presetSubtype="0" fill="hold"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500"/>
                                        <p:tgtEl>
                                          <p:spTgt spid="5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fade">
                                      <p:cBhvr>
                                        <p:cTn id="75" dur="500"/>
                                        <p:tgtEl>
                                          <p:spTgt spid="76"/>
                                        </p:tgtEl>
                                      </p:cBhvr>
                                    </p:animEffect>
                                  </p:childTnLst>
                                </p:cTn>
                              </p:par>
                              <p:par>
                                <p:cTn id="76" presetID="10" presetClass="entr" presetSubtype="0" fill="hold"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fade">
                                      <p:cBhvr>
                                        <p:cTn id="78" dur="500"/>
                                        <p:tgtEl>
                                          <p:spTgt spid="62"/>
                                        </p:tgtEl>
                                      </p:cBhvr>
                                    </p:animEffect>
                                  </p:childTnLst>
                                </p:cTn>
                              </p:par>
                              <p:par>
                                <p:cTn id="79" presetID="10" presetClass="entr" presetSubtype="0"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fade">
                                      <p:cBhvr>
                                        <p:cTn id="81" dur="500"/>
                                        <p:tgtEl>
                                          <p:spTgt spid="6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7"/>
                                        </p:tgtEl>
                                        <p:attrNameLst>
                                          <p:attrName>style.visibility</p:attrName>
                                        </p:attrNameLst>
                                      </p:cBhvr>
                                      <p:to>
                                        <p:strVal val="visible"/>
                                      </p:to>
                                    </p:set>
                                    <p:animEffect transition="in" filter="fade">
                                      <p:cBhvr>
                                        <p:cTn id="84" dur="500"/>
                                        <p:tgtEl>
                                          <p:spTgt spid="77"/>
                                        </p:tgtEl>
                                      </p:cBhvr>
                                    </p:animEffect>
                                  </p:childTnLst>
                                </p:cTn>
                              </p:par>
                              <p:par>
                                <p:cTn id="85" presetID="10" presetClass="entr" presetSubtype="0"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fade">
                                      <p:cBhvr>
                                        <p:cTn id="87" dur="500"/>
                                        <p:tgtEl>
                                          <p:spTgt spid="68"/>
                                        </p:tgtEl>
                                      </p:cBhvr>
                                    </p:animEffect>
                                  </p:childTnLst>
                                </p:cTn>
                              </p:par>
                              <p:par>
                                <p:cTn id="88" presetID="10" presetClass="entr" presetSubtype="0" fill="hold" nodeType="with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fade">
                                      <p:cBhvr>
                                        <p:cTn id="90" dur="500"/>
                                        <p:tgtEl>
                                          <p:spTgt spid="7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78"/>
                                        </p:tgtEl>
                                        <p:attrNameLst>
                                          <p:attrName>style.visibility</p:attrName>
                                        </p:attrNameLst>
                                      </p:cBhvr>
                                      <p:to>
                                        <p:strVal val="visible"/>
                                      </p:to>
                                    </p:set>
                                    <p:animEffect transition="in" filter="fade">
                                      <p:cBhvr>
                                        <p:cTn id="93" dur="500"/>
                                        <p:tgtEl>
                                          <p:spTgt spid="7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84"/>
                                        </p:tgtEl>
                                        <p:attrNameLst>
                                          <p:attrName>style.visibility</p:attrName>
                                        </p:attrNameLst>
                                      </p:cBhvr>
                                      <p:to>
                                        <p:strVal val="visible"/>
                                      </p:to>
                                    </p:set>
                                    <p:animEffect transition="in" filter="fade">
                                      <p:cBhvr>
                                        <p:cTn id="98" dur="500"/>
                                        <p:tgtEl>
                                          <p:spTgt spid="8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9"/>
                                        </p:tgtEl>
                                        <p:attrNameLst>
                                          <p:attrName>style.visibility</p:attrName>
                                        </p:attrNameLst>
                                      </p:cBhvr>
                                      <p:to>
                                        <p:strVal val="visible"/>
                                      </p:to>
                                    </p:set>
                                    <p:animEffect transition="in" filter="fade">
                                      <p:cBhvr>
                                        <p:cTn id="101" dur="500"/>
                                        <p:tgtEl>
                                          <p:spTgt spid="79"/>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500"/>
                                        <p:tgtEl>
                                          <p:spTgt spid="8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fade">
                                      <p:cBhvr>
                                        <p:cTn id="107" dur="500"/>
                                        <p:tgtEl>
                                          <p:spTgt spid="8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81"/>
                                        </p:tgtEl>
                                        <p:attrNameLst>
                                          <p:attrName>style.visibility</p:attrName>
                                        </p:attrNameLst>
                                      </p:cBhvr>
                                      <p:to>
                                        <p:strVal val="visible"/>
                                      </p:to>
                                    </p:set>
                                    <p:animEffect transition="in" filter="fade">
                                      <p:cBhvr>
                                        <p:cTn id="110" dur="500"/>
                                        <p:tgtEl>
                                          <p:spTgt spid="81"/>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83"/>
                                        </p:tgtEl>
                                        <p:attrNameLst>
                                          <p:attrName>style.visibility</p:attrName>
                                        </p:attrNameLst>
                                      </p:cBhvr>
                                      <p:to>
                                        <p:strVal val="visible"/>
                                      </p:to>
                                    </p:set>
                                    <p:animEffect transition="in" filter="fade">
                                      <p:cBhvr>
                                        <p:cTn id="113" dur="500"/>
                                        <p:tgtEl>
                                          <p:spTgt spid="8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94"/>
                                        </p:tgtEl>
                                        <p:attrNameLst>
                                          <p:attrName>style.visibility</p:attrName>
                                        </p:attrNameLst>
                                      </p:cBhvr>
                                      <p:to>
                                        <p:strVal val="visible"/>
                                      </p:to>
                                    </p:set>
                                    <p:animEffect transition="in" filter="fade">
                                      <p:cBhvr>
                                        <p:cTn id="118" dur="500"/>
                                        <p:tgtEl>
                                          <p:spTgt spid="94"/>
                                        </p:tgtEl>
                                      </p:cBhvr>
                                    </p:animEffect>
                                  </p:childTnLst>
                                </p:cTn>
                              </p:par>
                              <p:par>
                                <p:cTn id="119" presetID="10" presetClass="entr" presetSubtype="0" fill="hold" nodeType="withEffect">
                                  <p:stCondLst>
                                    <p:cond delay="0"/>
                                  </p:stCondLst>
                                  <p:childTnLst>
                                    <p:set>
                                      <p:cBhvr>
                                        <p:cTn id="120" dur="1" fill="hold">
                                          <p:stCondLst>
                                            <p:cond delay="0"/>
                                          </p:stCondLst>
                                        </p:cTn>
                                        <p:tgtEl>
                                          <p:spTgt spid="93"/>
                                        </p:tgtEl>
                                        <p:attrNameLst>
                                          <p:attrName>style.visibility</p:attrName>
                                        </p:attrNameLst>
                                      </p:cBhvr>
                                      <p:to>
                                        <p:strVal val="visible"/>
                                      </p:to>
                                    </p:set>
                                    <p:animEffect transition="in" filter="fade">
                                      <p:cBhvr>
                                        <p:cTn id="121" dur="500"/>
                                        <p:tgtEl>
                                          <p:spTgt spid="93"/>
                                        </p:tgtEl>
                                      </p:cBhvr>
                                    </p:animEffect>
                                  </p:childTnLst>
                                </p:cTn>
                              </p:par>
                              <p:par>
                                <p:cTn id="122" presetID="10" presetClass="entr" presetSubtype="0" fill="hold" nodeType="with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fade">
                                      <p:cBhvr>
                                        <p:cTn id="124" dur="500"/>
                                        <p:tgtEl>
                                          <p:spTgt spid="85"/>
                                        </p:tgtEl>
                                      </p:cBhvr>
                                    </p:animEffect>
                                  </p:childTnLst>
                                </p:cTn>
                              </p:par>
                              <p:par>
                                <p:cTn id="125" presetID="10" presetClass="entr" presetSubtype="0" fill="hold" nodeType="withEffect">
                                  <p:stCondLst>
                                    <p:cond delay="0"/>
                                  </p:stCondLst>
                                  <p:childTnLst>
                                    <p:set>
                                      <p:cBhvr>
                                        <p:cTn id="126" dur="1" fill="hold">
                                          <p:stCondLst>
                                            <p:cond delay="0"/>
                                          </p:stCondLst>
                                        </p:cTn>
                                        <p:tgtEl>
                                          <p:spTgt spid="88"/>
                                        </p:tgtEl>
                                        <p:attrNameLst>
                                          <p:attrName>style.visibility</p:attrName>
                                        </p:attrNameLst>
                                      </p:cBhvr>
                                      <p:to>
                                        <p:strVal val="visible"/>
                                      </p:to>
                                    </p:set>
                                    <p:animEffect transition="in" filter="fade">
                                      <p:cBhvr>
                                        <p:cTn id="127" dur="500"/>
                                        <p:tgtEl>
                                          <p:spTgt spid="8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91"/>
                                        </p:tgtEl>
                                        <p:attrNameLst>
                                          <p:attrName>style.visibility</p:attrName>
                                        </p:attrNameLst>
                                      </p:cBhvr>
                                      <p:to>
                                        <p:strVal val="visible"/>
                                      </p:to>
                                    </p:set>
                                    <p:animEffect transition="in" filter="fade">
                                      <p:cBhvr>
                                        <p:cTn id="130"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38" grpId="0"/>
      <p:bldP spid="39" grpId="0"/>
      <p:bldP spid="74" grpId="0" animBg="1"/>
      <p:bldP spid="75" grpId="0" animBg="1"/>
      <p:bldP spid="76" grpId="0" animBg="1"/>
      <p:bldP spid="77" grpId="0" animBg="1"/>
      <p:bldP spid="78" grpId="0"/>
      <p:bldP spid="79" grpId="0"/>
      <p:bldP spid="80" grpId="0"/>
      <p:bldP spid="81" grpId="0"/>
      <p:bldP spid="82" grpId="0" animBg="1"/>
      <p:bldP spid="83" grpId="0"/>
      <p:bldP spid="91" grpId="0" animBg="1"/>
      <p:bldP spid="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a:t>Research </a:t>
            </a:r>
            <a:r>
              <a:rPr lang="fr-FR" dirty="0" smtClean="0"/>
              <a:t>context: data integration</a:t>
            </a:r>
            <a:endParaRPr lang="fr-FR" dirty="0"/>
          </a:p>
        </p:txBody>
      </p:sp>
      <p:grpSp>
        <p:nvGrpSpPr>
          <p:cNvPr id="4" name="Grupo 3"/>
          <p:cNvGrpSpPr/>
          <p:nvPr/>
        </p:nvGrpSpPr>
        <p:grpSpPr>
          <a:xfrm>
            <a:off x="8626117" y="2071366"/>
            <a:ext cx="3342353" cy="3450137"/>
            <a:chOff x="4256047" y="2570200"/>
            <a:chExt cx="3342353" cy="3450137"/>
          </a:xfrm>
        </p:grpSpPr>
        <p:grpSp>
          <p:nvGrpSpPr>
            <p:cNvPr id="12" name="Groupe 5"/>
            <p:cNvGrpSpPr/>
            <p:nvPr/>
          </p:nvGrpSpPr>
          <p:grpSpPr>
            <a:xfrm>
              <a:off x="4898524" y="3275479"/>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44087" y="269668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418788" y="269279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962527" y="5743338"/>
              <a:ext cx="1892634" cy="276999"/>
            </a:xfrm>
            <a:prstGeom prst="rect">
              <a:avLst/>
            </a:prstGeom>
            <a:noFill/>
          </p:spPr>
          <p:txBody>
            <a:bodyPr wrap="none" rtlCol="0">
              <a:spAutoFit/>
            </a:bodyPr>
            <a:lstStyle/>
            <a:p>
              <a:pPr algn="ctr"/>
              <a:r>
                <a:rPr lang="fr-FR" sz="1200" i="1" dirty="0" smtClean="0">
                  <a:solidFill>
                    <a:schemeClr val="tx1">
                      <a:lumMod val="65000"/>
                      <a:lumOff val="35000"/>
                    </a:schemeClr>
                  </a:solidFill>
                  <a:ea typeface="Consolas" charset="0"/>
                  <a:cs typeface="Consolas" charset="0"/>
                </a:rPr>
                <a:t>Distributed data services</a:t>
              </a:r>
            </a:p>
          </p:txBody>
        </p:sp>
        <p:sp>
          <p:nvSpPr>
            <p:cNvPr id="28" name="ZoneTexte 28"/>
            <p:cNvSpPr txBox="1"/>
            <p:nvPr/>
          </p:nvSpPr>
          <p:spPr>
            <a:xfrm>
              <a:off x="5368468" y="4637438"/>
              <a:ext cx="1080745"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API</a:t>
              </a:r>
            </a:p>
          </p:txBody>
        </p:sp>
        <p:cxnSp>
          <p:nvCxnSpPr>
            <p:cNvPr id="37" name="Conector de seta reta 36"/>
            <p:cNvCxnSpPr/>
            <p:nvPr/>
          </p:nvCxnSpPr>
          <p:spPr>
            <a:xfrm>
              <a:off x="5683040" y="2570201"/>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27270" y="2570200"/>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86794" y="401637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36470" y="401637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419326" y="4001319"/>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58697" y="4033537"/>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256047" y="4941733"/>
              <a:ext cx="3342353" cy="663780"/>
              <a:chOff x="4256047" y="4941733"/>
              <a:chExt cx="3342353" cy="663780"/>
            </a:xfrm>
          </p:grpSpPr>
          <p:pic>
            <p:nvPicPr>
              <p:cNvPr id="45"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4417962" y="4779818"/>
                <a:ext cx="663777" cy="987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456819" y="4779820"/>
                <a:ext cx="663777" cy="987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772708" y="4779821"/>
                <a:ext cx="663777" cy="987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 name="ZoneTexte 69"/>
              <p:cNvSpPr txBox="1">
                <a:spLocks noChangeArrowheads="1"/>
              </p:cNvSpPr>
              <p:nvPr/>
            </p:nvSpPr>
            <p:spPr bwMode="auto">
              <a:xfrm>
                <a:off x="6211503" y="5142248"/>
                <a:ext cx="468544" cy="335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49" name="Grouper 25"/>
          <p:cNvGrpSpPr/>
          <p:nvPr/>
        </p:nvGrpSpPr>
        <p:grpSpPr>
          <a:xfrm>
            <a:off x="1160914" y="4156421"/>
            <a:ext cx="7509265" cy="1671914"/>
            <a:chOff x="779115" y="2873835"/>
            <a:chExt cx="7587645" cy="1671914"/>
          </a:xfrm>
        </p:grpSpPr>
        <p:sp>
          <p:nvSpPr>
            <p:cNvPr id="50" name="Rectangle 27"/>
            <p:cNvSpPr/>
            <p:nvPr/>
          </p:nvSpPr>
          <p:spPr>
            <a:xfrm>
              <a:off x="779115" y="2873835"/>
              <a:ext cx="6881998" cy="923330"/>
            </a:xfrm>
            <a:prstGeom prst="rect">
              <a:avLst/>
            </a:prstGeom>
          </p:spPr>
          <p:txBody>
            <a:bodyPr wrap="square">
              <a:spAutoFit/>
            </a:bodyPr>
            <a:lstStyle/>
            <a:p>
              <a:r>
                <a:rPr lang="fr-FR" b="1" dirty="0">
                  <a:solidFill>
                    <a:srgbClr val="000000"/>
                  </a:solidFill>
                </a:rPr>
                <a:t>Query rewriting techniques </a:t>
              </a:r>
              <a:r>
                <a:rPr lang="fr-FR" b="1" i="1" dirty="0" smtClean="0">
                  <a:solidFill>
                    <a:srgbClr val="000000"/>
                  </a:solidFill>
                </a:rPr>
                <a:t>adapted</a:t>
              </a:r>
              <a:r>
                <a:rPr lang="fr-FR" b="1" dirty="0" smtClean="0">
                  <a:solidFill>
                    <a:srgbClr val="000000"/>
                  </a:solidFill>
                </a:rPr>
                <a:t> </a:t>
              </a:r>
              <a:r>
                <a:rPr lang="fr-FR" b="1" dirty="0">
                  <a:solidFill>
                    <a:srgbClr val="000000"/>
                  </a:solidFill>
                </a:rPr>
                <a:t>to </a:t>
              </a:r>
              <a:r>
                <a:rPr lang="fr-FR" b="1" i="1" dirty="0">
                  <a:solidFill>
                    <a:srgbClr val="000000"/>
                  </a:solidFill>
                </a:rPr>
                <a:t>service composition</a:t>
              </a:r>
            </a:p>
            <a:p>
              <a:pPr marL="285750" indent="-285750">
                <a:buFont typeface="Arial"/>
                <a:buChar char="•"/>
              </a:pPr>
              <a:endParaRPr lang="fr-FR" b="1" dirty="0">
                <a:solidFill>
                  <a:srgbClr val="000000"/>
                </a:solidFill>
              </a:endParaRPr>
            </a:p>
            <a:p>
              <a:pPr marL="285750" indent="-285750">
                <a:buFont typeface="Arial"/>
                <a:buChar char="•"/>
              </a:pPr>
              <a:endParaRPr lang="fr-FR" b="1" dirty="0">
                <a:solidFill>
                  <a:srgbClr val="000000"/>
                </a:solidFill>
              </a:endParaRPr>
            </a:p>
          </p:txBody>
        </p:sp>
        <p:sp>
          <p:nvSpPr>
            <p:cNvPr id="57" name="Rectangle 29"/>
            <p:cNvSpPr/>
            <p:nvPr/>
          </p:nvSpPr>
          <p:spPr>
            <a:xfrm>
              <a:off x="779116" y="3268476"/>
              <a:ext cx="7587644" cy="1277273"/>
            </a:xfrm>
            <a:prstGeom prst="rect">
              <a:avLst/>
            </a:prstGeom>
            <a:solidFill>
              <a:schemeClr val="bg1"/>
            </a:solidFill>
          </p:spPr>
          <p:txBody>
            <a:bodyPr wrap="square">
              <a:spAutoFit/>
            </a:bodyPr>
            <a:lstStyle/>
            <a:p>
              <a:r>
                <a:rPr lang="en-US" sz="1100" dirty="0" smtClean="0"/>
                <a:t>[4] </a:t>
              </a:r>
              <a:r>
                <a:rPr lang="en-US" sz="1100" dirty="0" err="1" smtClean="0"/>
                <a:t>Barhamgi</a:t>
              </a:r>
              <a:r>
                <a:rPr lang="en-US" sz="1100" dirty="0" smtClean="0"/>
                <a:t>, M., Benslimane, D., and </a:t>
              </a:r>
              <a:r>
                <a:rPr lang="en-US" sz="1100" dirty="0" err="1" smtClean="0"/>
                <a:t>Medjahed</a:t>
              </a:r>
              <a:r>
                <a:rPr lang="en-US" sz="1100" dirty="0" smtClean="0"/>
                <a:t>, B. (2010). A query rewriting approach for web service composition. </a:t>
              </a:r>
              <a:r>
                <a:rPr lang="en-US" sz="1100" i="1" dirty="0" smtClean="0"/>
                <a:t>IEEE T. Services Computing</a:t>
              </a:r>
              <a:r>
                <a:rPr lang="en-US" sz="1100" dirty="0" smtClean="0"/>
                <a:t>, 3(3):206–222. </a:t>
              </a:r>
            </a:p>
            <a:p>
              <a:r>
                <a:rPr lang="en-US" sz="1100" dirty="0" smtClean="0"/>
                <a:t>[5] da Costa, U. S., Alves, M. H. F., </a:t>
              </a:r>
              <a:r>
                <a:rPr lang="en-US" sz="1100" dirty="0" err="1" smtClean="0"/>
                <a:t>Musicante</a:t>
              </a:r>
              <a:r>
                <a:rPr lang="en-US" sz="1100" dirty="0" smtClean="0"/>
                <a:t>, M. A., and Robert, S. (2013). Automatic refinement of service compositions. In Daniel, F., </a:t>
              </a:r>
              <a:r>
                <a:rPr lang="en-US" sz="1100" dirty="0" err="1" smtClean="0"/>
                <a:t>Dolog</a:t>
              </a:r>
              <a:r>
                <a:rPr lang="en-US" sz="1100" dirty="0" smtClean="0"/>
                <a:t>, P., and Li, Q., editors, ICWE, volume 7977 of Lecture Notes in Computer Science, pages 400–407. Springer.</a:t>
              </a:r>
            </a:p>
            <a:p>
              <a:r>
                <a:rPr lang="en-US" sz="1100" dirty="0" smtClean="0"/>
                <a:t>[6] Zhao, W., Liu, C., and Chen, J. (2011). Automatic composition of information-providing web services based on query rewriting. Science China Information Sciences, pages 1–17.</a:t>
              </a:r>
              <a:endParaRPr lang="en-US" sz="1100" dirty="0"/>
            </a:p>
          </p:txBody>
        </p:sp>
      </p:grpSp>
      <p:grpSp>
        <p:nvGrpSpPr>
          <p:cNvPr id="63" name="Grouper 30"/>
          <p:cNvGrpSpPr/>
          <p:nvPr/>
        </p:nvGrpSpPr>
        <p:grpSpPr>
          <a:xfrm>
            <a:off x="1168197" y="1756494"/>
            <a:ext cx="7587644" cy="2060185"/>
            <a:chOff x="779117" y="1329857"/>
            <a:chExt cx="7587644" cy="1852842"/>
          </a:xfrm>
        </p:grpSpPr>
        <p:sp>
          <p:nvSpPr>
            <p:cNvPr id="64" name="Rectangle 31"/>
            <p:cNvSpPr/>
            <p:nvPr/>
          </p:nvSpPr>
          <p:spPr>
            <a:xfrm>
              <a:off x="779117" y="1329857"/>
              <a:ext cx="3520228" cy="830403"/>
            </a:xfrm>
            <a:prstGeom prst="rect">
              <a:avLst/>
            </a:prstGeom>
          </p:spPr>
          <p:txBody>
            <a:bodyPr wrap="square">
              <a:spAutoFit/>
            </a:bodyPr>
            <a:lstStyle/>
            <a:p>
              <a:r>
                <a:rPr lang="en-US" b="1" i="1" dirty="0" smtClean="0">
                  <a:solidFill>
                    <a:srgbClr val="000000"/>
                  </a:solidFill>
                </a:rPr>
                <a:t>Services lookup and matching</a:t>
              </a:r>
            </a:p>
            <a:p>
              <a:pPr marL="285750" indent="-285750">
                <a:buFont typeface="Arial"/>
                <a:buChar char="•"/>
              </a:pPr>
              <a:endParaRPr lang="en-US" dirty="0" smtClean="0">
                <a:solidFill>
                  <a:srgbClr val="000000"/>
                </a:solidFill>
              </a:endParaRPr>
            </a:p>
            <a:p>
              <a:pPr marL="285750" indent="-285750">
                <a:buFont typeface="Arial"/>
                <a:buChar char="•"/>
              </a:pPr>
              <a:endParaRPr lang="en-US" dirty="0">
                <a:solidFill>
                  <a:srgbClr val="000000"/>
                </a:solidFill>
              </a:endParaRPr>
            </a:p>
          </p:txBody>
        </p:sp>
        <p:sp>
          <p:nvSpPr>
            <p:cNvPr id="65" name="ZoneTexte 32"/>
            <p:cNvSpPr txBox="1"/>
            <p:nvPr/>
          </p:nvSpPr>
          <p:spPr>
            <a:xfrm>
              <a:off x="779117" y="1613039"/>
              <a:ext cx="7587644" cy="1569660"/>
            </a:xfrm>
            <a:prstGeom prst="rect">
              <a:avLst/>
            </a:prstGeom>
            <a:solidFill>
              <a:schemeClr val="bg1"/>
            </a:solidFill>
          </p:spPr>
          <p:txBody>
            <a:bodyPr wrap="square" rtlCol="0">
              <a:spAutoFit/>
            </a:bodyPr>
            <a:lstStyle/>
            <a:p>
              <a:pPr algn="just"/>
              <a:r>
                <a:rPr lang="en-GB" sz="1200" dirty="0" smtClean="0">
                  <a:ea typeface="Calibri" charset="0"/>
                  <a:cs typeface="Calibri" charset="0"/>
                </a:rPr>
                <a:t>[1] </a:t>
              </a:r>
              <a:r>
                <a:rPr lang="en-GB" sz="1200" dirty="0" err="1" smtClean="0">
                  <a:ea typeface="Calibri" charset="0"/>
                  <a:cs typeface="Calibri" charset="0"/>
                </a:rPr>
                <a:t>Paolucci</a:t>
              </a:r>
              <a:r>
                <a:rPr lang="en-GB" sz="1200" dirty="0">
                  <a:ea typeface="Calibri" charset="0"/>
                  <a:cs typeface="Calibri" charset="0"/>
                </a:rPr>
                <a:t>, M., Kawamura, T., Payne, T. R., &amp; </a:t>
              </a:r>
              <a:r>
                <a:rPr lang="en-GB" sz="1200" dirty="0" err="1">
                  <a:ea typeface="Calibri" charset="0"/>
                  <a:cs typeface="Calibri" charset="0"/>
                </a:rPr>
                <a:t>Sycara</a:t>
              </a:r>
              <a:r>
                <a:rPr lang="en-GB" sz="1200" dirty="0">
                  <a:ea typeface="Calibri" charset="0"/>
                  <a:cs typeface="Calibri" charset="0"/>
                </a:rPr>
                <a:t>, K. (2002, June). Semantic matching of web services capabilities. In International Semantic Web Conference (pp. 333-347). Springer Berlin Heidelberg</a:t>
              </a:r>
              <a:r>
                <a:rPr lang="en-GB" sz="1200" dirty="0" smtClean="0">
                  <a:ea typeface="Calibri" charset="0"/>
                  <a:cs typeface="Calibri" charset="0"/>
                </a:rPr>
                <a:t>.</a:t>
              </a:r>
            </a:p>
            <a:p>
              <a:pPr algn="just"/>
              <a:r>
                <a:rPr lang="en-GB" sz="1200" dirty="0" smtClean="0">
                  <a:ea typeface="Calibri" charset="0"/>
                  <a:cs typeface="Calibri" charset="0"/>
                </a:rPr>
                <a:t>[</a:t>
              </a:r>
              <a:r>
                <a:rPr lang="en-GB" sz="1200" dirty="0">
                  <a:ea typeface="Calibri" charset="0"/>
                  <a:cs typeface="Calibri" charset="0"/>
                </a:rPr>
                <a:t>2} </a:t>
              </a:r>
              <a:r>
                <a:rPr lang="en-GB" sz="1200" dirty="0" err="1">
                  <a:ea typeface="Calibri" charset="0"/>
                  <a:cs typeface="Calibri" charset="0"/>
                </a:rPr>
                <a:t>Bramantoro</a:t>
              </a:r>
              <a:r>
                <a:rPr lang="en-GB" sz="1200" dirty="0">
                  <a:ea typeface="Calibri" charset="0"/>
                  <a:cs typeface="Calibri" charset="0"/>
                </a:rPr>
                <a:t>, A., </a:t>
              </a:r>
              <a:r>
                <a:rPr lang="en-GB" sz="1200" dirty="0" err="1">
                  <a:ea typeface="Calibri" charset="0"/>
                  <a:cs typeface="Calibri" charset="0"/>
                </a:rPr>
                <a:t>Krishnaswamy</a:t>
              </a:r>
              <a:r>
                <a:rPr lang="en-GB" sz="1200" dirty="0">
                  <a:ea typeface="Calibri" charset="0"/>
                  <a:cs typeface="Calibri" charset="0"/>
                </a:rPr>
                <a:t>, S., &amp; </a:t>
              </a:r>
              <a:r>
                <a:rPr lang="en-GB" sz="1200" dirty="0" err="1">
                  <a:ea typeface="Calibri" charset="0"/>
                  <a:cs typeface="Calibri" charset="0"/>
                </a:rPr>
                <a:t>Indrawan</a:t>
              </a:r>
              <a:r>
                <a:rPr lang="en-GB" sz="1200" dirty="0">
                  <a:ea typeface="Calibri" charset="0"/>
                  <a:cs typeface="Calibri" charset="0"/>
                </a:rPr>
                <a:t>, M. (2005, November). A semantic distance measure for matching web services. In International Conference on Web Information Systems Engineering (pp. 217-226). Springer Berlin Heidelberg</a:t>
              </a:r>
              <a:r>
                <a:rPr lang="en-GB" sz="1200" dirty="0" smtClean="0">
                  <a:ea typeface="Calibri" charset="0"/>
                  <a:cs typeface="Calibri" charset="0"/>
                </a:rPr>
                <a:t>.</a:t>
              </a:r>
            </a:p>
            <a:p>
              <a:pPr algn="just"/>
              <a:r>
                <a:rPr lang="en-GB" sz="1200" dirty="0">
                  <a:ea typeface="Calibri" charset="0"/>
                  <a:cs typeface="Calibri" charset="0"/>
                </a:rPr>
                <a:t>[3} APA	</a:t>
              </a:r>
              <a:r>
                <a:rPr lang="en-GB" sz="1200" dirty="0" err="1">
                  <a:ea typeface="Calibri" charset="0"/>
                  <a:cs typeface="Calibri" charset="0"/>
                </a:rPr>
                <a:t>Maximilien</a:t>
              </a:r>
              <a:r>
                <a:rPr lang="en-GB" sz="12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
        <p:nvSpPr>
          <p:cNvPr id="5" name="Espaço Reservado para Data 4"/>
          <p:cNvSpPr>
            <a:spLocks noGrp="1"/>
          </p:cNvSpPr>
          <p:nvPr>
            <p:ph type="dt" sz="half" idx="10"/>
          </p:nvPr>
        </p:nvSpPr>
        <p:spPr/>
        <p:txBody>
          <a:bodyPr/>
          <a:lstStyle/>
          <a:p>
            <a:fld id="{DD2BD471-216F-4ED9-985E-A29CAB6FBF00}" type="datetime1">
              <a:rPr lang="fr-FR" smtClean="0"/>
              <a:t>24/03/2017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4</a:t>
            </a:fld>
            <a:endParaRPr lang="fr-FR"/>
          </a:p>
        </p:txBody>
      </p:sp>
    </p:spTree>
    <p:extLst>
      <p:ext uri="{BB962C8B-B14F-4D97-AF65-F5344CB8AC3E}">
        <p14:creationId xmlns:p14="http://schemas.microsoft.com/office/powerpoint/2010/main" val="339112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
        <p:nvSpPr>
          <p:cNvPr id="3" name="Espaço Reservado para Data 2"/>
          <p:cNvSpPr>
            <a:spLocks noGrp="1"/>
          </p:cNvSpPr>
          <p:nvPr>
            <p:ph type="dt" sz="half" idx="10"/>
          </p:nvPr>
        </p:nvSpPr>
        <p:spPr/>
        <p:txBody>
          <a:bodyPr/>
          <a:lstStyle/>
          <a:p>
            <a:fld id="{905ED473-C85B-404F-BCF3-08FF9A9FEB3F}" type="datetime1">
              <a:rPr lang="fr-FR" smtClean="0"/>
              <a:t>24/03/2017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5</a:t>
            </a:fld>
            <a:endParaRPr lang="fr-FR"/>
          </a:p>
        </p:txBody>
      </p:sp>
      <p:pic>
        <p:nvPicPr>
          <p:cNvPr id="5" name="Imagem 4"/>
          <p:cNvPicPr>
            <a:picLocks noChangeAspect="1"/>
          </p:cNvPicPr>
          <p:nvPr/>
        </p:nvPicPr>
        <p:blipFill>
          <a:blip r:embed="rId3"/>
          <a:stretch>
            <a:fillRect/>
          </a:stretch>
        </p:blipFill>
        <p:spPr>
          <a:xfrm>
            <a:off x="2815988" y="264273"/>
            <a:ext cx="6560024" cy="5701646"/>
          </a:xfrm>
          <a:prstGeom prst="rect">
            <a:avLst/>
          </a:prstGeom>
        </p:spPr>
      </p:pic>
    </p:spTree>
    <p:extLst>
      <p:ext uri="{BB962C8B-B14F-4D97-AF65-F5344CB8AC3E}">
        <p14:creationId xmlns:p14="http://schemas.microsoft.com/office/powerpoint/2010/main" val="3758553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905ED473-C85B-404F-BCF3-08FF9A9FEB3F}" type="datetime1">
              <a:rPr lang="fr-FR" smtClean="0"/>
              <a:t>24/03/2017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6</a:t>
            </a:fld>
            <a:endParaRPr lang="fr-FR"/>
          </a:p>
        </p:txBody>
      </p:sp>
      <p:sp>
        <p:nvSpPr>
          <p:cNvPr id="8" name="Espaço Reservado para Data 3"/>
          <p:cNvSpPr txBox="1">
            <a:spLocks/>
          </p:cNvSpPr>
          <p:nvPr/>
        </p:nvSpPr>
        <p:spPr>
          <a:xfrm>
            <a:off x="7964424" y="6272784"/>
            <a:ext cx="3273552" cy="365125"/>
          </a:xfrm>
          <a:prstGeom prst="rect">
            <a:avLst/>
          </a:prstGeom>
        </p:spPr>
        <p:txBody>
          <a:bodyPr vert="horz" lIns="91440" tIns="45720" rIns="91440" bIns="45720" rtlCol="0" anchor="ctr"/>
          <a:lstStyle>
            <a:defPPr>
              <a:defRPr lang="fr-FR"/>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5A0BBFD-990B-45E8-A1E6-40B808A7D247}" type="datetime1">
              <a:rPr lang="fr-FR" smtClean="0"/>
              <a:pPr/>
              <a:t>24/03/2017</a:t>
            </a:fld>
            <a:endParaRPr lang="fr-FR" dirty="0"/>
          </a:p>
        </p:txBody>
      </p:sp>
      <p:sp>
        <p:nvSpPr>
          <p:cNvPr id="9" name="Espaço Reservado para Número de Slide 4"/>
          <p:cNvSpPr txBox="1">
            <a:spLocks/>
          </p:cNvSpPr>
          <p:nvPr/>
        </p:nvSpPr>
        <p:spPr>
          <a:xfrm>
            <a:off x="11311128" y="6272784"/>
            <a:ext cx="640080" cy="365125"/>
          </a:xfrm>
          <a:prstGeom prst="rect">
            <a:avLst/>
          </a:prstGeom>
        </p:spPr>
        <p:txBody>
          <a:bodyPr vert="horz" lIns="91440" tIns="45720" rIns="91440" bIns="45720" rtlCol="0" anchor="ctr"/>
          <a:lstStyle>
            <a:defPPr>
              <a:defRPr lang="fr-FR"/>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E30F588-6E05-4442-ACBF-46277343984D}" type="slidenum">
              <a:rPr lang="fr-FR" smtClean="0"/>
              <a:pPr/>
              <a:t>6</a:t>
            </a:fld>
            <a:endParaRPr lang="fr-FR"/>
          </a:p>
        </p:txBody>
      </p:sp>
      <p:sp>
        <p:nvSpPr>
          <p:cNvPr id="10" name="Nuvem 9"/>
          <p:cNvSpPr/>
          <p:nvPr/>
        </p:nvSpPr>
        <p:spPr>
          <a:xfrm>
            <a:off x="429207"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1" name="Nuvem 10"/>
          <p:cNvSpPr/>
          <p:nvPr/>
        </p:nvSpPr>
        <p:spPr>
          <a:xfrm>
            <a:off x="4260171" y="4096138"/>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Nuvem 11"/>
          <p:cNvSpPr/>
          <p:nvPr/>
        </p:nvSpPr>
        <p:spPr>
          <a:xfrm>
            <a:off x="8091135"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3" name="CaixaDeTexto 12"/>
          <p:cNvSpPr txBox="1"/>
          <p:nvPr/>
        </p:nvSpPr>
        <p:spPr>
          <a:xfrm>
            <a:off x="1489257" y="5947290"/>
            <a:ext cx="1584152" cy="307777"/>
          </a:xfrm>
          <a:prstGeom prst="rect">
            <a:avLst/>
          </a:prstGeom>
          <a:noFill/>
        </p:spPr>
        <p:txBody>
          <a:bodyPr wrap="none" rtlCol="0">
            <a:spAutoFit/>
          </a:bodyPr>
          <a:lstStyle/>
          <a:p>
            <a:r>
              <a:rPr lang="fr-FR" sz="1400" dirty="0" smtClean="0"/>
              <a:t>Cloud Provider 1</a:t>
            </a:r>
            <a:endParaRPr lang="fr-FR" sz="1400" dirty="0"/>
          </a:p>
        </p:txBody>
      </p:sp>
      <p:sp>
        <p:nvSpPr>
          <p:cNvPr id="14" name="CaixaDeTexto 13"/>
          <p:cNvSpPr txBox="1"/>
          <p:nvPr/>
        </p:nvSpPr>
        <p:spPr>
          <a:xfrm>
            <a:off x="5446932" y="5947290"/>
            <a:ext cx="1584152" cy="307777"/>
          </a:xfrm>
          <a:prstGeom prst="rect">
            <a:avLst/>
          </a:prstGeom>
          <a:noFill/>
        </p:spPr>
        <p:txBody>
          <a:bodyPr wrap="none" rtlCol="0">
            <a:spAutoFit/>
          </a:bodyPr>
          <a:lstStyle/>
          <a:p>
            <a:r>
              <a:rPr lang="fr-FR" sz="1400" dirty="0" smtClean="0"/>
              <a:t>Cloud Provider 2</a:t>
            </a:r>
            <a:endParaRPr lang="fr-FR" sz="1400" dirty="0"/>
          </a:p>
        </p:txBody>
      </p:sp>
      <p:sp>
        <p:nvSpPr>
          <p:cNvPr id="15" name="CaixaDeTexto 14"/>
          <p:cNvSpPr txBox="1"/>
          <p:nvPr/>
        </p:nvSpPr>
        <p:spPr>
          <a:xfrm>
            <a:off x="9277896" y="5947290"/>
            <a:ext cx="1584152" cy="307777"/>
          </a:xfrm>
          <a:prstGeom prst="rect">
            <a:avLst/>
          </a:prstGeom>
          <a:noFill/>
        </p:spPr>
        <p:txBody>
          <a:bodyPr wrap="none" rtlCol="0">
            <a:spAutoFit/>
          </a:bodyPr>
          <a:lstStyle/>
          <a:p>
            <a:r>
              <a:rPr lang="fr-FR" sz="1400" dirty="0" smtClean="0"/>
              <a:t>Cloud Provider 3</a:t>
            </a:r>
            <a:endParaRPr lang="fr-FR" sz="1400" dirty="0"/>
          </a:p>
        </p:txBody>
      </p:sp>
      <p:sp>
        <p:nvSpPr>
          <p:cNvPr id="23" name="Retângulo 22"/>
          <p:cNvSpPr/>
          <p:nvPr/>
        </p:nvSpPr>
        <p:spPr>
          <a:xfrm>
            <a:off x="630946" y="5038725"/>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4" name="Retângulo 23"/>
          <p:cNvSpPr/>
          <p:nvPr/>
        </p:nvSpPr>
        <p:spPr>
          <a:xfrm>
            <a:off x="4498002"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B</a:t>
            </a:r>
            <a:endParaRPr lang="fr-FR" sz="1400" dirty="0"/>
          </a:p>
        </p:txBody>
      </p:sp>
      <p:sp>
        <p:nvSpPr>
          <p:cNvPr id="25" name="Retângulo 24"/>
          <p:cNvSpPr/>
          <p:nvPr/>
        </p:nvSpPr>
        <p:spPr>
          <a:xfrm>
            <a:off x="2305928" y="5038724"/>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6" name="Retângulo 25"/>
          <p:cNvSpPr/>
          <p:nvPr/>
        </p:nvSpPr>
        <p:spPr>
          <a:xfrm>
            <a:off x="616980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7" name="Retângulo 26"/>
          <p:cNvSpPr/>
          <p:nvPr/>
        </p:nvSpPr>
        <p:spPr>
          <a:xfrm>
            <a:off x="822694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8" name="Retângulo 27"/>
          <p:cNvSpPr/>
          <p:nvPr/>
        </p:nvSpPr>
        <p:spPr>
          <a:xfrm>
            <a:off x="9906915" y="5040566"/>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D</a:t>
            </a:r>
            <a:endParaRPr lang="fr-FR" sz="1400" dirty="0"/>
          </a:p>
        </p:txBody>
      </p:sp>
      <p:grpSp>
        <p:nvGrpSpPr>
          <p:cNvPr id="29" name="Grupo 28"/>
          <p:cNvGrpSpPr/>
          <p:nvPr/>
        </p:nvGrpSpPr>
        <p:grpSpPr>
          <a:xfrm>
            <a:off x="364584" y="5104342"/>
            <a:ext cx="587382" cy="815861"/>
            <a:chOff x="7381125" y="1163351"/>
            <a:chExt cx="587382" cy="815861"/>
          </a:xfrm>
        </p:grpSpPr>
        <p:pic>
          <p:nvPicPr>
            <p:cNvPr id="30" name="Imagem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1" name="Imagem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2" name="CaixaDeTexto 31"/>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33" name="Grupo 32"/>
          <p:cNvGrpSpPr/>
          <p:nvPr/>
        </p:nvGrpSpPr>
        <p:grpSpPr>
          <a:xfrm>
            <a:off x="2078502" y="5108155"/>
            <a:ext cx="587382" cy="815861"/>
            <a:chOff x="7381125" y="1163351"/>
            <a:chExt cx="587382" cy="815861"/>
          </a:xfrm>
        </p:grpSpPr>
        <p:pic>
          <p:nvPicPr>
            <p:cNvPr id="34" name="Imagem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5" name="Imagem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6" name="CaixaDeTexto 35"/>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37" name="Grupo 36"/>
          <p:cNvGrpSpPr/>
          <p:nvPr/>
        </p:nvGrpSpPr>
        <p:grpSpPr>
          <a:xfrm>
            <a:off x="4326273" y="5177240"/>
            <a:ext cx="587382" cy="815861"/>
            <a:chOff x="7381125" y="1163351"/>
            <a:chExt cx="587382" cy="815861"/>
          </a:xfrm>
        </p:grpSpPr>
        <p:pic>
          <p:nvPicPr>
            <p:cNvPr id="38" name="Imagem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9" name="Imagem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0" name="CaixaDeTexto 39"/>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41" name="Grupo 40"/>
          <p:cNvGrpSpPr/>
          <p:nvPr/>
        </p:nvGrpSpPr>
        <p:grpSpPr>
          <a:xfrm>
            <a:off x="5990759" y="5139583"/>
            <a:ext cx="587382" cy="815861"/>
            <a:chOff x="7381125" y="1163351"/>
            <a:chExt cx="587382" cy="815861"/>
          </a:xfrm>
        </p:grpSpPr>
        <p:pic>
          <p:nvPicPr>
            <p:cNvPr id="42" name="Imagem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3" name="Imagem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4" name="CaixaDeTexto 43"/>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45" name="Grupo 44"/>
          <p:cNvGrpSpPr/>
          <p:nvPr/>
        </p:nvGrpSpPr>
        <p:grpSpPr>
          <a:xfrm>
            <a:off x="8079926" y="5225533"/>
            <a:ext cx="587382" cy="815861"/>
            <a:chOff x="7381125" y="1163351"/>
            <a:chExt cx="587382" cy="815861"/>
          </a:xfrm>
        </p:grpSpPr>
        <p:pic>
          <p:nvPicPr>
            <p:cNvPr id="46" name="Imagem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7" name="Imagem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8" name="CaixaDeTexto 47"/>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49" name="Grupo 48"/>
          <p:cNvGrpSpPr/>
          <p:nvPr/>
        </p:nvGrpSpPr>
        <p:grpSpPr>
          <a:xfrm>
            <a:off x="9744412" y="5187876"/>
            <a:ext cx="587382" cy="815861"/>
            <a:chOff x="7381125" y="1163351"/>
            <a:chExt cx="587382" cy="815861"/>
          </a:xfrm>
        </p:grpSpPr>
        <p:pic>
          <p:nvPicPr>
            <p:cNvPr id="50" name="Imagem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51" name="Imagem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52" name="CaixaDeTexto 51"/>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53" name="Grupo 52"/>
          <p:cNvGrpSpPr/>
          <p:nvPr/>
        </p:nvGrpSpPr>
        <p:grpSpPr>
          <a:xfrm>
            <a:off x="672403" y="4402618"/>
            <a:ext cx="615186" cy="657846"/>
            <a:chOff x="1009905" y="2681586"/>
            <a:chExt cx="615186" cy="657846"/>
          </a:xfrm>
        </p:grpSpPr>
        <p:pic>
          <p:nvPicPr>
            <p:cNvPr id="54"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 name="CaixaDeTexto 54"/>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56" name="Grupo 55"/>
          <p:cNvGrpSpPr/>
          <p:nvPr/>
        </p:nvGrpSpPr>
        <p:grpSpPr>
          <a:xfrm>
            <a:off x="2765341" y="4402618"/>
            <a:ext cx="615186" cy="657846"/>
            <a:chOff x="1009905" y="2681586"/>
            <a:chExt cx="615186" cy="657846"/>
          </a:xfrm>
        </p:grpSpPr>
        <p:pic>
          <p:nvPicPr>
            <p:cNvPr id="57"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 name="CaixaDeTexto 57"/>
            <p:cNvSpPr txBox="1"/>
            <p:nvPr/>
          </p:nvSpPr>
          <p:spPr>
            <a:xfrm>
              <a:off x="1128985" y="3031655"/>
              <a:ext cx="377026" cy="307777"/>
            </a:xfrm>
            <a:prstGeom prst="rect">
              <a:avLst/>
            </a:prstGeom>
            <a:noFill/>
          </p:spPr>
          <p:txBody>
            <a:bodyPr wrap="none" rtlCol="0">
              <a:spAutoFit/>
            </a:bodyPr>
            <a:lstStyle/>
            <a:p>
              <a:r>
                <a:rPr lang="fr-FR" sz="1400" dirty="0" smtClean="0"/>
                <a:t>S2</a:t>
              </a:r>
              <a:endParaRPr lang="fr-FR" sz="1400" dirty="0"/>
            </a:p>
          </p:txBody>
        </p:sp>
      </p:grpSp>
      <p:grpSp>
        <p:nvGrpSpPr>
          <p:cNvPr id="59" name="Grupo 58"/>
          <p:cNvGrpSpPr/>
          <p:nvPr/>
        </p:nvGrpSpPr>
        <p:grpSpPr>
          <a:xfrm>
            <a:off x="8242492" y="4402618"/>
            <a:ext cx="615186" cy="657846"/>
            <a:chOff x="1009905" y="2681586"/>
            <a:chExt cx="615186" cy="657846"/>
          </a:xfrm>
        </p:grpSpPr>
        <p:pic>
          <p:nvPicPr>
            <p:cNvPr id="60"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 name="CaixaDeTexto 60"/>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62" name="Grupo 61"/>
          <p:cNvGrpSpPr/>
          <p:nvPr/>
        </p:nvGrpSpPr>
        <p:grpSpPr>
          <a:xfrm>
            <a:off x="9002750" y="4402618"/>
            <a:ext cx="615186" cy="657846"/>
            <a:chOff x="1009905" y="2681586"/>
            <a:chExt cx="615186" cy="657846"/>
          </a:xfrm>
        </p:grpSpPr>
        <p:pic>
          <p:nvPicPr>
            <p:cNvPr id="63"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 name="CaixaDeTexto 63"/>
            <p:cNvSpPr txBox="1"/>
            <p:nvPr/>
          </p:nvSpPr>
          <p:spPr>
            <a:xfrm>
              <a:off x="1128985" y="3031655"/>
              <a:ext cx="377026" cy="307777"/>
            </a:xfrm>
            <a:prstGeom prst="rect">
              <a:avLst/>
            </a:prstGeom>
            <a:noFill/>
          </p:spPr>
          <p:txBody>
            <a:bodyPr wrap="none" rtlCol="0">
              <a:spAutoFit/>
            </a:bodyPr>
            <a:lstStyle/>
            <a:p>
              <a:r>
                <a:rPr lang="fr-FR" sz="1400" dirty="0" smtClean="0"/>
                <a:t>S3</a:t>
              </a:r>
              <a:endParaRPr lang="fr-FR" sz="1400" dirty="0"/>
            </a:p>
          </p:txBody>
        </p:sp>
      </p:grpSp>
      <p:grpSp>
        <p:nvGrpSpPr>
          <p:cNvPr id="65" name="Grupo 64"/>
          <p:cNvGrpSpPr/>
          <p:nvPr/>
        </p:nvGrpSpPr>
        <p:grpSpPr>
          <a:xfrm>
            <a:off x="10339060" y="4402618"/>
            <a:ext cx="615186" cy="657846"/>
            <a:chOff x="1009905" y="2681586"/>
            <a:chExt cx="615186" cy="657846"/>
          </a:xfrm>
        </p:grpSpPr>
        <p:pic>
          <p:nvPicPr>
            <p:cNvPr id="66"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 name="CaixaDeTexto 66"/>
            <p:cNvSpPr txBox="1"/>
            <p:nvPr/>
          </p:nvSpPr>
          <p:spPr>
            <a:xfrm>
              <a:off x="1128985" y="3031655"/>
              <a:ext cx="377026" cy="307777"/>
            </a:xfrm>
            <a:prstGeom prst="rect">
              <a:avLst/>
            </a:prstGeom>
            <a:noFill/>
          </p:spPr>
          <p:txBody>
            <a:bodyPr wrap="none" rtlCol="0">
              <a:spAutoFit/>
            </a:bodyPr>
            <a:lstStyle/>
            <a:p>
              <a:r>
                <a:rPr lang="fr-FR" sz="1400" dirty="0" smtClean="0"/>
                <a:t>S4</a:t>
              </a:r>
              <a:endParaRPr lang="fr-FR" sz="1400" dirty="0"/>
            </a:p>
          </p:txBody>
        </p:sp>
      </p:grpSp>
      <p:grpSp>
        <p:nvGrpSpPr>
          <p:cNvPr id="68" name="Grupo 67"/>
          <p:cNvGrpSpPr/>
          <p:nvPr/>
        </p:nvGrpSpPr>
        <p:grpSpPr>
          <a:xfrm>
            <a:off x="4497257" y="4402618"/>
            <a:ext cx="615186" cy="657846"/>
            <a:chOff x="1009905" y="2681586"/>
            <a:chExt cx="615186" cy="657846"/>
          </a:xfrm>
        </p:grpSpPr>
        <p:pic>
          <p:nvPicPr>
            <p:cNvPr id="69"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 name="CaixaDeTexto 69"/>
            <p:cNvSpPr txBox="1"/>
            <p:nvPr/>
          </p:nvSpPr>
          <p:spPr>
            <a:xfrm>
              <a:off x="1128985" y="3031655"/>
              <a:ext cx="377026" cy="307777"/>
            </a:xfrm>
            <a:prstGeom prst="rect">
              <a:avLst/>
            </a:prstGeom>
            <a:noFill/>
          </p:spPr>
          <p:txBody>
            <a:bodyPr wrap="none" rtlCol="0">
              <a:spAutoFit/>
            </a:bodyPr>
            <a:lstStyle/>
            <a:p>
              <a:r>
                <a:rPr lang="fr-FR" sz="1400" dirty="0" smtClean="0"/>
                <a:t>S5</a:t>
              </a:r>
              <a:endParaRPr lang="fr-FR" sz="1400" dirty="0"/>
            </a:p>
          </p:txBody>
        </p:sp>
      </p:grpSp>
      <p:grpSp>
        <p:nvGrpSpPr>
          <p:cNvPr id="71" name="Grupo 70"/>
          <p:cNvGrpSpPr/>
          <p:nvPr/>
        </p:nvGrpSpPr>
        <p:grpSpPr>
          <a:xfrm>
            <a:off x="5231361" y="4402618"/>
            <a:ext cx="615186" cy="657846"/>
            <a:chOff x="1009905" y="2681586"/>
            <a:chExt cx="615186" cy="657846"/>
          </a:xfrm>
        </p:grpSpPr>
        <p:pic>
          <p:nvPicPr>
            <p:cNvPr id="72"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CaixaDeTexto 72"/>
            <p:cNvSpPr txBox="1"/>
            <p:nvPr/>
          </p:nvSpPr>
          <p:spPr>
            <a:xfrm>
              <a:off x="1128985" y="3031655"/>
              <a:ext cx="377026" cy="307777"/>
            </a:xfrm>
            <a:prstGeom prst="rect">
              <a:avLst/>
            </a:prstGeom>
            <a:noFill/>
          </p:spPr>
          <p:txBody>
            <a:bodyPr wrap="none" rtlCol="0">
              <a:spAutoFit/>
            </a:bodyPr>
            <a:lstStyle/>
            <a:p>
              <a:r>
                <a:rPr lang="fr-FR" sz="1400" dirty="0" smtClean="0"/>
                <a:t>S6</a:t>
              </a:r>
              <a:endParaRPr lang="fr-FR" sz="1400" dirty="0"/>
            </a:p>
          </p:txBody>
        </p:sp>
      </p:grpSp>
      <p:grpSp>
        <p:nvGrpSpPr>
          <p:cNvPr id="74" name="Grupo 73"/>
          <p:cNvGrpSpPr/>
          <p:nvPr/>
        </p:nvGrpSpPr>
        <p:grpSpPr>
          <a:xfrm>
            <a:off x="1441087" y="4402618"/>
            <a:ext cx="615186" cy="657846"/>
            <a:chOff x="1009905" y="2681586"/>
            <a:chExt cx="615186" cy="657846"/>
          </a:xfrm>
        </p:grpSpPr>
        <p:pic>
          <p:nvPicPr>
            <p:cNvPr id="75"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6" name="CaixaDeTexto 75"/>
            <p:cNvSpPr txBox="1"/>
            <p:nvPr/>
          </p:nvSpPr>
          <p:spPr>
            <a:xfrm>
              <a:off x="1128985" y="3031655"/>
              <a:ext cx="377026" cy="307777"/>
            </a:xfrm>
            <a:prstGeom prst="rect">
              <a:avLst/>
            </a:prstGeom>
            <a:noFill/>
          </p:spPr>
          <p:txBody>
            <a:bodyPr wrap="none" rtlCol="0">
              <a:spAutoFit/>
            </a:bodyPr>
            <a:lstStyle/>
            <a:p>
              <a:r>
                <a:rPr lang="fr-FR" sz="1400" dirty="0" smtClean="0"/>
                <a:t>S7</a:t>
              </a:r>
              <a:endParaRPr lang="fr-FR" sz="1400" dirty="0"/>
            </a:p>
          </p:txBody>
        </p:sp>
      </p:grpSp>
      <p:grpSp>
        <p:nvGrpSpPr>
          <p:cNvPr id="77" name="Grupo 76"/>
          <p:cNvGrpSpPr/>
          <p:nvPr/>
        </p:nvGrpSpPr>
        <p:grpSpPr>
          <a:xfrm>
            <a:off x="6300065" y="4402618"/>
            <a:ext cx="615186" cy="657846"/>
            <a:chOff x="1009905" y="2681586"/>
            <a:chExt cx="615186" cy="657846"/>
          </a:xfrm>
        </p:grpSpPr>
        <p:pic>
          <p:nvPicPr>
            <p:cNvPr id="78"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9" name="CaixaDeTexto 78"/>
            <p:cNvSpPr txBox="1"/>
            <p:nvPr/>
          </p:nvSpPr>
          <p:spPr>
            <a:xfrm>
              <a:off x="1128985" y="3031655"/>
              <a:ext cx="377026" cy="307777"/>
            </a:xfrm>
            <a:prstGeom prst="rect">
              <a:avLst/>
            </a:prstGeom>
            <a:noFill/>
          </p:spPr>
          <p:txBody>
            <a:bodyPr wrap="none" rtlCol="0">
              <a:spAutoFit/>
            </a:bodyPr>
            <a:lstStyle/>
            <a:p>
              <a:r>
                <a:rPr lang="fr-FR" sz="1400" dirty="0" smtClean="0"/>
                <a:t>S8</a:t>
              </a:r>
              <a:endParaRPr lang="fr-FR" sz="1400" dirty="0"/>
            </a:p>
          </p:txBody>
        </p:sp>
      </p:grpSp>
      <p:grpSp>
        <p:nvGrpSpPr>
          <p:cNvPr id="80" name="Grupo 79"/>
          <p:cNvGrpSpPr/>
          <p:nvPr/>
        </p:nvGrpSpPr>
        <p:grpSpPr>
          <a:xfrm>
            <a:off x="6986544" y="4402618"/>
            <a:ext cx="615186" cy="657846"/>
            <a:chOff x="1009905" y="2681586"/>
            <a:chExt cx="615186" cy="657846"/>
          </a:xfrm>
        </p:grpSpPr>
        <p:pic>
          <p:nvPicPr>
            <p:cNvPr id="81"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 name="CaixaDeTexto 81"/>
            <p:cNvSpPr txBox="1"/>
            <p:nvPr/>
          </p:nvSpPr>
          <p:spPr>
            <a:xfrm>
              <a:off x="1128985" y="3031655"/>
              <a:ext cx="377026" cy="307777"/>
            </a:xfrm>
            <a:prstGeom prst="rect">
              <a:avLst/>
            </a:prstGeom>
            <a:noFill/>
          </p:spPr>
          <p:txBody>
            <a:bodyPr wrap="none" rtlCol="0">
              <a:spAutoFit/>
            </a:bodyPr>
            <a:lstStyle/>
            <a:p>
              <a:r>
                <a:rPr lang="fr-FR" sz="1400" dirty="0" smtClean="0"/>
                <a:t>S9</a:t>
              </a:r>
              <a:endParaRPr lang="fr-FR" sz="1400" dirty="0"/>
            </a:p>
          </p:txBody>
        </p:sp>
      </p:grpSp>
      <p:pic>
        <p:nvPicPr>
          <p:cNvPr id="123" name="Imagem 1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14192" y="1937150"/>
            <a:ext cx="855846" cy="855846"/>
          </a:xfrm>
          <a:prstGeom prst="rect">
            <a:avLst/>
          </a:prstGeom>
        </p:spPr>
      </p:pic>
      <p:cxnSp>
        <p:nvCxnSpPr>
          <p:cNvPr id="124" name="Conector de seta reta 123"/>
          <p:cNvCxnSpPr>
            <a:stCxn id="123" idx="3"/>
          </p:cNvCxnSpPr>
          <p:nvPr/>
        </p:nvCxnSpPr>
        <p:spPr>
          <a:xfrm>
            <a:off x="2770038" y="2365073"/>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5" name="CaixaDeTexto 124"/>
          <p:cNvSpPr txBox="1"/>
          <p:nvPr/>
        </p:nvSpPr>
        <p:spPr>
          <a:xfrm>
            <a:off x="2792611" y="1999886"/>
            <a:ext cx="2248629" cy="307777"/>
          </a:xfrm>
          <a:prstGeom prst="rect">
            <a:avLst/>
          </a:prstGeom>
          <a:noFill/>
        </p:spPr>
        <p:txBody>
          <a:bodyPr wrap="none" rtlCol="0">
            <a:spAutoFit/>
          </a:bodyPr>
          <a:lstStyle/>
          <a:p>
            <a:r>
              <a:rPr lang="fr-FR" sz="1400" dirty="0" smtClean="0"/>
              <a:t>Query with requirements</a:t>
            </a:r>
            <a:endParaRPr lang="fr-FR" sz="1400" dirty="0"/>
          </a:p>
        </p:txBody>
      </p:sp>
      <p:cxnSp>
        <p:nvCxnSpPr>
          <p:cNvPr id="126" name="Conector de seta reta 125"/>
          <p:cNvCxnSpPr/>
          <p:nvPr/>
        </p:nvCxnSpPr>
        <p:spPr>
          <a:xfrm flipH="1">
            <a:off x="2772534" y="2586604"/>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7" name="CaixaDeTexto 126"/>
          <p:cNvSpPr txBox="1"/>
          <p:nvPr/>
        </p:nvSpPr>
        <p:spPr>
          <a:xfrm>
            <a:off x="3500689" y="2637992"/>
            <a:ext cx="768159" cy="307777"/>
          </a:xfrm>
          <a:prstGeom prst="rect">
            <a:avLst/>
          </a:prstGeom>
          <a:noFill/>
        </p:spPr>
        <p:txBody>
          <a:bodyPr wrap="none" rtlCol="0">
            <a:spAutoFit/>
          </a:bodyPr>
          <a:lstStyle/>
          <a:p>
            <a:r>
              <a:rPr lang="fr-FR" sz="1400" dirty="0" smtClean="0"/>
              <a:t>Results</a:t>
            </a:r>
            <a:endParaRPr lang="fr-FR" sz="1400" dirty="0"/>
          </a:p>
        </p:txBody>
      </p:sp>
      <p:cxnSp>
        <p:nvCxnSpPr>
          <p:cNvPr id="128" name="Conector em curva 127"/>
          <p:cNvCxnSpPr>
            <a:endCxn id="57" idx="3"/>
          </p:cNvCxnSpPr>
          <p:nvPr/>
        </p:nvCxnSpPr>
        <p:spPr>
          <a:xfrm rot="10800000" flipV="1">
            <a:off x="3072935" y="2682456"/>
            <a:ext cx="2277507" cy="1720162"/>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9" name="Conector em curva 128"/>
          <p:cNvCxnSpPr>
            <a:endCxn id="60" idx="3"/>
          </p:cNvCxnSpPr>
          <p:nvPr/>
        </p:nvCxnSpPr>
        <p:spPr>
          <a:xfrm>
            <a:off x="6242665" y="2625687"/>
            <a:ext cx="2307420" cy="1776931"/>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0" name="Conector em curva 129"/>
          <p:cNvCxnSpPr>
            <a:stCxn id="133" idx="2"/>
            <a:endCxn id="69" idx="3"/>
          </p:cNvCxnSpPr>
          <p:nvPr/>
        </p:nvCxnSpPr>
        <p:spPr>
          <a:xfrm rot="5400000">
            <a:off x="4561041" y="2926265"/>
            <a:ext cx="1720162" cy="1232544"/>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1" name="Conector em curva 130"/>
          <p:cNvCxnSpPr>
            <a:endCxn id="63" idx="3"/>
          </p:cNvCxnSpPr>
          <p:nvPr/>
        </p:nvCxnSpPr>
        <p:spPr>
          <a:xfrm>
            <a:off x="5715444" y="2569948"/>
            <a:ext cx="3594899" cy="1832670"/>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2" name="Conector em curva 131"/>
          <p:cNvCxnSpPr>
            <a:stCxn id="133" idx="2"/>
          </p:cNvCxnSpPr>
          <p:nvPr/>
        </p:nvCxnSpPr>
        <p:spPr>
          <a:xfrm rot="16200000" flipH="1">
            <a:off x="5829956" y="2889894"/>
            <a:ext cx="1684113" cy="1269236"/>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33" name="Retângulo 132"/>
          <p:cNvSpPr/>
          <p:nvPr/>
        </p:nvSpPr>
        <p:spPr>
          <a:xfrm>
            <a:off x="5081006" y="2228850"/>
            <a:ext cx="1912775" cy="4536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Mediador</a:t>
            </a:r>
            <a:endParaRPr lang="fr-FR" sz="1400" dirty="0"/>
          </a:p>
        </p:txBody>
      </p:sp>
      <p:sp>
        <p:nvSpPr>
          <p:cNvPr id="136" name="Título 1"/>
          <p:cNvSpPr>
            <a:spLocks noGrp="1"/>
          </p:cNvSpPr>
          <p:nvPr>
            <p:ph type="title"/>
          </p:nvPr>
        </p:nvSpPr>
        <p:spPr>
          <a:xfrm>
            <a:off x="1069848" y="484632"/>
            <a:ext cx="10058400" cy="1609344"/>
          </a:xfrm>
        </p:spPr>
        <p:txBody>
          <a:bodyPr/>
          <a:lstStyle/>
          <a:p>
            <a:r>
              <a:rPr lang="fr-FR" dirty="0"/>
              <a:t>Research </a:t>
            </a:r>
            <a:r>
              <a:rPr lang="fr-FR" dirty="0" smtClean="0"/>
              <a:t>context: limitations</a:t>
            </a:r>
            <a:endParaRPr lang="fr-FR" dirty="0"/>
          </a:p>
        </p:txBody>
      </p:sp>
      <p:sp>
        <p:nvSpPr>
          <p:cNvPr id="137" name="CaixaDeTexto 136"/>
          <p:cNvSpPr txBox="1"/>
          <p:nvPr/>
        </p:nvSpPr>
        <p:spPr>
          <a:xfrm>
            <a:off x="5110754" y="1606048"/>
            <a:ext cx="5665806" cy="2616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solidFill>
                  <a:srgbClr val="7030A0"/>
                </a:solidFill>
              </a:rPr>
              <a:t>Mainly associated to performance (availability and response time) and privacy.</a:t>
            </a:r>
            <a:endParaRPr lang="fr-FR" sz="1100" b="1" dirty="0">
              <a:solidFill>
                <a:srgbClr val="7030A0"/>
              </a:solidFill>
            </a:endParaRPr>
          </a:p>
        </p:txBody>
      </p:sp>
      <p:sp>
        <p:nvSpPr>
          <p:cNvPr id="2" name="Elipse 1"/>
          <p:cNvSpPr/>
          <p:nvPr/>
        </p:nvSpPr>
        <p:spPr>
          <a:xfrm>
            <a:off x="3789532" y="2018936"/>
            <a:ext cx="1262899" cy="307777"/>
          </a:xfrm>
          <a:prstGeom prst="ellipse">
            <a:avLst/>
          </a:prstGeom>
          <a:noFill/>
          <a:ln>
            <a:solidFill>
              <a:srgbClr val="7030A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9" name="Conector em curva 138"/>
          <p:cNvCxnSpPr>
            <a:stCxn id="2" idx="0"/>
            <a:endCxn id="137" idx="1"/>
          </p:cNvCxnSpPr>
          <p:nvPr/>
        </p:nvCxnSpPr>
        <p:spPr>
          <a:xfrm rot="5400000" flipH="1" flipV="1">
            <a:off x="4624827" y="1533009"/>
            <a:ext cx="282083" cy="689772"/>
          </a:xfrm>
          <a:prstGeom prst="curvedConnector2">
            <a:avLst/>
          </a:prstGeom>
          <a:ln>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0" name="CaixaDeTexto 139"/>
          <p:cNvSpPr txBox="1"/>
          <p:nvPr/>
        </p:nvSpPr>
        <p:spPr>
          <a:xfrm>
            <a:off x="7438831" y="2148310"/>
            <a:ext cx="4512377" cy="430887"/>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solidFill>
                  <a:srgbClr val="7030A0"/>
                </a:solidFill>
              </a:rPr>
              <a:t>The service selection and composition are not done considering SLAs and data properties.</a:t>
            </a:r>
            <a:endParaRPr lang="fr-FR" sz="1100" b="1" dirty="0">
              <a:solidFill>
                <a:srgbClr val="7030A0"/>
              </a:solidFill>
            </a:endParaRPr>
          </a:p>
        </p:txBody>
      </p:sp>
      <p:cxnSp>
        <p:nvCxnSpPr>
          <p:cNvPr id="142" name="Conector de seta reta 141"/>
          <p:cNvCxnSpPr>
            <a:stCxn id="133" idx="3"/>
            <a:endCxn id="140" idx="1"/>
          </p:cNvCxnSpPr>
          <p:nvPr/>
        </p:nvCxnSpPr>
        <p:spPr>
          <a:xfrm flipV="1">
            <a:off x="6993781" y="2363754"/>
            <a:ext cx="445050" cy="91899"/>
          </a:xfrm>
          <a:prstGeom prst="straightConnector1">
            <a:avLst/>
          </a:prstGeom>
          <a:ln>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3" name="CaixaDeTexto 142"/>
          <p:cNvSpPr txBox="1"/>
          <p:nvPr/>
        </p:nvSpPr>
        <p:spPr>
          <a:xfrm>
            <a:off x="743595" y="6244803"/>
            <a:ext cx="4512377" cy="430887"/>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solidFill>
                  <a:srgbClr val="7030A0"/>
                </a:solidFill>
              </a:rPr>
              <a:t>Current SLAs are insterested only in performance aspects and business rules.</a:t>
            </a:r>
            <a:endParaRPr lang="fr-FR" sz="1100" b="1" dirty="0">
              <a:solidFill>
                <a:srgbClr val="7030A0"/>
              </a:solidFill>
            </a:endParaRPr>
          </a:p>
        </p:txBody>
      </p:sp>
      <p:cxnSp>
        <p:nvCxnSpPr>
          <p:cNvPr id="145" name="Conector em curva 144"/>
          <p:cNvCxnSpPr>
            <a:stCxn id="30" idx="2"/>
            <a:endCxn id="143" idx="1"/>
          </p:cNvCxnSpPr>
          <p:nvPr/>
        </p:nvCxnSpPr>
        <p:spPr>
          <a:xfrm rot="16200000" flipH="1">
            <a:off x="304686" y="6021337"/>
            <a:ext cx="602333" cy="275486"/>
          </a:xfrm>
          <a:prstGeom prst="curvedConnector2">
            <a:avLst/>
          </a:prstGeom>
          <a:ln>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6" name="CaixaDeTexto 145"/>
          <p:cNvSpPr txBox="1"/>
          <p:nvPr/>
        </p:nvSpPr>
        <p:spPr>
          <a:xfrm>
            <a:off x="114976" y="3063267"/>
            <a:ext cx="3265552" cy="600164"/>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solidFill>
                  <a:srgbClr val="7030A0"/>
                </a:solidFill>
              </a:rPr>
              <a:t>Current solutions do not consider that data providers can be out of resources according to their cloud subscriptions.</a:t>
            </a:r>
            <a:endParaRPr lang="fr-FR" sz="1100" b="1" dirty="0">
              <a:solidFill>
                <a:srgbClr val="7030A0"/>
              </a:solidFill>
            </a:endParaRPr>
          </a:p>
        </p:txBody>
      </p:sp>
      <p:cxnSp>
        <p:nvCxnSpPr>
          <p:cNvPr id="148" name="Conector em curva 147"/>
          <p:cNvCxnSpPr>
            <a:stCxn id="32" idx="1"/>
          </p:cNvCxnSpPr>
          <p:nvPr/>
        </p:nvCxnSpPr>
        <p:spPr>
          <a:xfrm rot="10800000">
            <a:off x="233584" y="3733801"/>
            <a:ext cx="138629" cy="1847559"/>
          </a:xfrm>
          <a:prstGeom prst="curvedConnector2">
            <a:avLst/>
          </a:prstGeom>
          <a:ln>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9" name="CaixaDeTexto 148"/>
          <p:cNvSpPr txBox="1"/>
          <p:nvPr/>
        </p:nvSpPr>
        <p:spPr>
          <a:xfrm>
            <a:off x="8813085" y="2891395"/>
            <a:ext cx="3138123" cy="430887"/>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solidFill>
                  <a:srgbClr val="7030A0"/>
                </a:solidFill>
              </a:rPr>
              <a:t>Data providers are not allowed to express properties of the data they are delivering. </a:t>
            </a:r>
            <a:endParaRPr lang="fr-FR" sz="1100" b="1" dirty="0">
              <a:solidFill>
                <a:srgbClr val="7030A0"/>
              </a:solidFill>
            </a:endParaRPr>
          </a:p>
        </p:txBody>
      </p:sp>
      <p:cxnSp>
        <p:nvCxnSpPr>
          <p:cNvPr id="151" name="Conector de seta reta 150"/>
          <p:cNvCxnSpPr>
            <a:stCxn id="66" idx="3"/>
            <a:endCxn id="149" idx="2"/>
          </p:cNvCxnSpPr>
          <p:nvPr/>
        </p:nvCxnSpPr>
        <p:spPr>
          <a:xfrm flipH="1" flipV="1">
            <a:off x="10382147" y="3322282"/>
            <a:ext cx="264506" cy="1080336"/>
          </a:xfrm>
          <a:prstGeom prst="straightConnector1">
            <a:avLst/>
          </a:prstGeom>
          <a:ln>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60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fade">
                                      <p:cBhvr>
                                        <p:cTn id="10" dur="500"/>
                                        <p:tgtEl>
                                          <p:spTgt spid="125"/>
                                        </p:tgtEl>
                                      </p:cBhvr>
                                    </p:animEffect>
                                  </p:childTnLst>
                                </p:cTn>
                              </p:par>
                              <p:par>
                                <p:cTn id="11" presetID="10" presetClass="entr" presetSubtype="0" fill="hold" nodeType="withEffect">
                                  <p:stCondLst>
                                    <p:cond delay="0"/>
                                  </p:stCondLst>
                                  <p:childTnLst>
                                    <p:set>
                                      <p:cBhvr>
                                        <p:cTn id="12" dur="1" fill="hold">
                                          <p:stCondLst>
                                            <p:cond delay="0"/>
                                          </p:stCondLst>
                                        </p:cTn>
                                        <p:tgtEl>
                                          <p:spTgt spid="124"/>
                                        </p:tgtEl>
                                        <p:attrNameLst>
                                          <p:attrName>style.visibility</p:attrName>
                                        </p:attrNameLst>
                                      </p:cBhvr>
                                      <p:to>
                                        <p:strVal val="visible"/>
                                      </p:to>
                                    </p:set>
                                    <p:animEffect transition="in" filter="fade">
                                      <p:cBhvr>
                                        <p:cTn id="13" dur="500"/>
                                        <p:tgtEl>
                                          <p:spTgt spid="1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3"/>
                                        </p:tgtEl>
                                        <p:attrNameLst>
                                          <p:attrName>style.visibility</p:attrName>
                                        </p:attrNameLst>
                                      </p:cBhvr>
                                      <p:to>
                                        <p:strVal val="visible"/>
                                      </p:to>
                                    </p:set>
                                    <p:animEffect transition="in" filter="fade">
                                      <p:cBhvr>
                                        <p:cTn id="16" dur="500"/>
                                        <p:tgtEl>
                                          <p:spTgt spid="1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par>
                                <p:cTn id="40" presetID="10" presetClass="entr" presetSubtype="0" fill="hold"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par>
                                <p:cTn id="43" presetID="10" presetClass="entr" presetSubtype="0" fill="hold"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childTnLst>
                                </p:cTn>
                              </p:par>
                              <p:par>
                                <p:cTn id="46" presetID="10" presetClass="entr" presetSubtype="0" fill="hold"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par>
                                <p:cTn id="49" presetID="10" presetClass="entr" presetSubtype="0"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fade">
                                      <p:cBhvr>
                                        <p:cTn id="51" dur="500"/>
                                        <p:tgtEl>
                                          <p:spTgt spid="77"/>
                                        </p:tgtEl>
                                      </p:cBhvr>
                                    </p:animEffect>
                                  </p:childTnLst>
                                </p:cTn>
                              </p:par>
                              <p:par>
                                <p:cTn id="52" presetID="10" presetClass="entr" presetSubtype="0" fill="hold" nodeType="withEffect">
                                  <p:stCondLst>
                                    <p:cond delay="0"/>
                                  </p:stCondLst>
                                  <p:childTnLst>
                                    <p:set>
                                      <p:cBhvr>
                                        <p:cTn id="53" dur="1" fill="hold">
                                          <p:stCondLst>
                                            <p:cond delay="0"/>
                                          </p:stCondLst>
                                        </p:cTn>
                                        <p:tgtEl>
                                          <p:spTgt spid="80"/>
                                        </p:tgtEl>
                                        <p:attrNameLst>
                                          <p:attrName>style.visibility</p:attrName>
                                        </p:attrNameLst>
                                      </p:cBhvr>
                                      <p:to>
                                        <p:strVal val="visible"/>
                                      </p:to>
                                    </p:set>
                                    <p:animEffect transition="in" filter="fade">
                                      <p:cBhvr>
                                        <p:cTn id="54" dur="500"/>
                                        <p:tgtEl>
                                          <p:spTgt spid="80"/>
                                        </p:tgtEl>
                                      </p:cBhvr>
                                    </p:animEffect>
                                  </p:childTnLst>
                                </p:cTn>
                              </p:par>
                              <p:par>
                                <p:cTn id="55" presetID="10" presetClass="entr" presetSubtype="0"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par>
                                <p:cTn id="58" presetID="10" presetClass="entr" presetSubtype="0" fill="hold"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par>
                                <p:cTn id="61" presetID="10" presetClass="entr" presetSubtype="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fade">
                                      <p:cBhvr>
                                        <p:cTn id="63" dur="500"/>
                                        <p:tgtEl>
                                          <p:spTgt spid="6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500"/>
                                        <p:tgtEl>
                                          <p:spTgt spid="1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500"/>
                                        <p:tgtEl>
                                          <p:spTgt spid="2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500"/>
                                        <p:tgtEl>
                                          <p:spTgt spid="29"/>
                                        </p:tgtEl>
                                      </p:cBhvr>
                                    </p:animEffect>
                                  </p:childTnLst>
                                </p:cTn>
                              </p:par>
                              <p:par>
                                <p:cTn id="90" presetID="10" presetClass="entr" presetSubtype="0" fill="hold" nodeType="with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cTn>
                              </p:par>
                              <p:par>
                                <p:cTn id="96" presetID="10" presetClass="entr" presetSubtype="0" fill="hold"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par>
                                <p:cTn id="99" presetID="10" presetClass="entr" presetSubtype="0" fill="hold"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fade">
                                      <p:cBhvr>
                                        <p:cTn id="101" dur="500"/>
                                        <p:tgtEl>
                                          <p:spTgt spid="45"/>
                                        </p:tgtEl>
                                      </p:cBhvr>
                                    </p:animEffect>
                                  </p:childTnLst>
                                </p:cTn>
                              </p:par>
                              <p:par>
                                <p:cTn id="102" presetID="10" presetClass="entr" presetSubtype="0" fill="hold" nodeType="with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fade">
                                      <p:cBhvr>
                                        <p:cTn id="104" dur="500"/>
                                        <p:tgtEl>
                                          <p:spTgt spid="4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128"/>
                                        </p:tgtEl>
                                        <p:attrNameLst>
                                          <p:attrName>style.visibility</p:attrName>
                                        </p:attrNameLst>
                                      </p:cBhvr>
                                      <p:to>
                                        <p:strVal val="visible"/>
                                      </p:to>
                                    </p:set>
                                    <p:animEffect transition="in" filter="fade">
                                      <p:cBhvr>
                                        <p:cTn id="109" dur="500"/>
                                        <p:tgtEl>
                                          <p:spTgt spid="128"/>
                                        </p:tgtEl>
                                      </p:cBhvr>
                                    </p:animEffect>
                                  </p:childTnLst>
                                </p:cTn>
                              </p:par>
                              <p:par>
                                <p:cTn id="110" presetID="10" presetClass="entr" presetSubtype="0" fill="hold" nodeType="withEffect">
                                  <p:stCondLst>
                                    <p:cond delay="0"/>
                                  </p:stCondLst>
                                  <p:childTnLst>
                                    <p:set>
                                      <p:cBhvr>
                                        <p:cTn id="111" dur="1" fill="hold">
                                          <p:stCondLst>
                                            <p:cond delay="0"/>
                                          </p:stCondLst>
                                        </p:cTn>
                                        <p:tgtEl>
                                          <p:spTgt spid="130"/>
                                        </p:tgtEl>
                                        <p:attrNameLst>
                                          <p:attrName>style.visibility</p:attrName>
                                        </p:attrNameLst>
                                      </p:cBhvr>
                                      <p:to>
                                        <p:strVal val="visible"/>
                                      </p:to>
                                    </p:set>
                                    <p:animEffect transition="in" filter="fade">
                                      <p:cBhvr>
                                        <p:cTn id="112" dur="500"/>
                                        <p:tgtEl>
                                          <p:spTgt spid="130"/>
                                        </p:tgtEl>
                                      </p:cBhvr>
                                    </p:animEffect>
                                  </p:childTnLst>
                                </p:cTn>
                              </p:par>
                              <p:par>
                                <p:cTn id="113" presetID="10" presetClass="entr" presetSubtype="0" fill="hold" nodeType="withEffect">
                                  <p:stCondLst>
                                    <p:cond delay="0"/>
                                  </p:stCondLst>
                                  <p:childTnLst>
                                    <p:set>
                                      <p:cBhvr>
                                        <p:cTn id="114" dur="1" fill="hold">
                                          <p:stCondLst>
                                            <p:cond delay="0"/>
                                          </p:stCondLst>
                                        </p:cTn>
                                        <p:tgtEl>
                                          <p:spTgt spid="132"/>
                                        </p:tgtEl>
                                        <p:attrNameLst>
                                          <p:attrName>style.visibility</p:attrName>
                                        </p:attrNameLst>
                                      </p:cBhvr>
                                      <p:to>
                                        <p:strVal val="visible"/>
                                      </p:to>
                                    </p:set>
                                    <p:animEffect transition="in" filter="fade">
                                      <p:cBhvr>
                                        <p:cTn id="115" dur="500"/>
                                        <p:tgtEl>
                                          <p:spTgt spid="132"/>
                                        </p:tgtEl>
                                      </p:cBhvr>
                                    </p:animEffect>
                                  </p:childTnLst>
                                </p:cTn>
                              </p:par>
                              <p:par>
                                <p:cTn id="116" presetID="10" presetClass="entr" presetSubtype="0" fill="hold" nodeType="withEffect">
                                  <p:stCondLst>
                                    <p:cond delay="0"/>
                                  </p:stCondLst>
                                  <p:childTnLst>
                                    <p:set>
                                      <p:cBhvr>
                                        <p:cTn id="117" dur="1" fill="hold">
                                          <p:stCondLst>
                                            <p:cond delay="0"/>
                                          </p:stCondLst>
                                        </p:cTn>
                                        <p:tgtEl>
                                          <p:spTgt spid="129"/>
                                        </p:tgtEl>
                                        <p:attrNameLst>
                                          <p:attrName>style.visibility</p:attrName>
                                        </p:attrNameLst>
                                      </p:cBhvr>
                                      <p:to>
                                        <p:strVal val="visible"/>
                                      </p:to>
                                    </p:set>
                                    <p:animEffect transition="in" filter="fade">
                                      <p:cBhvr>
                                        <p:cTn id="118" dur="500"/>
                                        <p:tgtEl>
                                          <p:spTgt spid="129"/>
                                        </p:tgtEl>
                                      </p:cBhvr>
                                    </p:animEffect>
                                  </p:childTnLst>
                                </p:cTn>
                              </p:par>
                              <p:par>
                                <p:cTn id="119" presetID="10" presetClass="entr" presetSubtype="0" fill="hold" nodeType="withEffect">
                                  <p:stCondLst>
                                    <p:cond delay="0"/>
                                  </p:stCondLst>
                                  <p:childTnLst>
                                    <p:set>
                                      <p:cBhvr>
                                        <p:cTn id="120" dur="1" fill="hold">
                                          <p:stCondLst>
                                            <p:cond delay="0"/>
                                          </p:stCondLst>
                                        </p:cTn>
                                        <p:tgtEl>
                                          <p:spTgt spid="131"/>
                                        </p:tgtEl>
                                        <p:attrNameLst>
                                          <p:attrName>style.visibility</p:attrName>
                                        </p:attrNameLst>
                                      </p:cBhvr>
                                      <p:to>
                                        <p:strVal val="visible"/>
                                      </p:to>
                                    </p:set>
                                    <p:animEffect transition="in" filter="fade">
                                      <p:cBhvr>
                                        <p:cTn id="121" dur="500"/>
                                        <p:tgtEl>
                                          <p:spTgt spid="131"/>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26"/>
                                        </p:tgtEl>
                                        <p:attrNameLst>
                                          <p:attrName>style.visibility</p:attrName>
                                        </p:attrNameLst>
                                      </p:cBhvr>
                                      <p:to>
                                        <p:strVal val="visible"/>
                                      </p:to>
                                    </p:set>
                                    <p:animEffect transition="in" filter="fade">
                                      <p:cBhvr>
                                        <p:cTn id="126" dur="500"/>
                                        <p:tgtEl>
                                          <p:spTgt spid="126"/>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27"/>
                                        </p:tgtEl>
                                        <p:attrNameLst>
                                          <p:attrName>style.visibility</p:attrName>
                                        </p:attrNameLst>
                                      </p:cBhvr>
                                      <p:to>
                                        <p:strVal val="visible"/>
                                      </p:to>
                                    </p:set>
                                    <p:animEffect transition="in" filter="fade">
                                      <p:cBhvr>
                                        <p:cTn id="129" dur="500"/>
                                        <p:tgtEl>
                                          <p:spTgt spid="127"/>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2"/>
                                        </p:tgtEl>
                                        <p:attrNameLst>
                                          <p:attrName>style.visibility</p:attrName>
                                        </p:attrNameLst>
                                      </p:cBhvr>
                                      <p:to>
                                        <p:strVal val="visible"/>
                                      </p:to>
                                    </p:set>
                                    <p:animEffect transition="in" filter="fade">
                                      <p:cBhvr>
                                        <p:cTn id="134" dur="500"/>
                                        <p:tgtEl>
                                          <p:spTgt spid="2"/>
                                        </p:tgtEl>
                                      </p:cBhvr>
                                    </p:animEffect>
                                  </p:childTnLst>
                                </p:cTn>
                              </p:par>
                              <p:par>
                                <p:cTn id="135" presetID="10" presetClass="entr" presetSubtype="0" fill="hold" nodeType="withEffect">
                                  <p:stCondLst>
                                    <p:cond delay="0"/>
                                  </p:stCondLst>
                                  <p:childTnLst>
                                    <p:set>
                                      <p:cBhvr>
                                        <p:cTn id="136" dur="1" fill="hold">
                                          <p:stCondLst>
                                            <p:cond delay="0"/>
                                          </p:stCondLst>
                                        </p:cTn>
                                        <p:tgtEl>
                                          <p:spTgt spid="139"/>
                                        </p:tgtEl>
                                        <p:attrNameLst>
                                          <p:attrName>style.visibility</p:attrName>
                                        </p:attrNameLst>
                                      </p:cBhvr>
                                      <p:to>
                                        <p:strVal val="visible"/>
                                      </p:to>
                                    </p:set>
                                    <p:animEffect transition="in" filter="fade">
                                      <p:cBhvr>
                                        <p:cTn id="137" dur="500"/>
                                        <p:tgtEl>
                                          <p:spTgt spid="139"/>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37"/>
                                        </p:tgtEl>
                                        <p:attrNameLst>
                                          <p:attrName>style.visibility</p:attrName>
                                        </p:attrNameLst>
                                      </p:cBhvr>
                                      <p:to>
                                        <p:strVal val="visible"/>
                                      </p:to>
                                    </p:set>
                                    <p:animEffect transition="in" filter="fade">
                                      <p:cBhvr>
                                        <p:cTn id="140" dur="500"/>
                                        <p:tgtEl>
                                          <p:spTgt spid="137"/>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142"/>
                                        </p:tgtEl>
                                        <p:attrNameLst>
                                          <p:attrName>style.visibility</p:attrName>
                                        </p:attrNameLst>
                                      </p:cBhvr>
                                      <p:to>
                                        <p:strVal val="visible"/>
                                      </p:to>
                                    </p:set>
                                    <p:animEffect transition="in" filter="fade">
                                      <p:cBhvr>
                                        <p:cTn id="145" dur="500"/>
                                        <p:tgtEl>
                                          <p:spTgt spid="14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40"/>
                                        </p:tgtEl>
                                        <p:attrNameLst>
                                          <p:attrName>style.visibility</p:attrName>
                                        </p:attrNameLst>
                                      </p:cBhvr>
                                      <p:to>
                                        <p:strVal val="visible"/>
                                      </p:to>
                                    </p:set>
                                    <p:animEffect transition="in" filter="fade">
                                      <p:cBhvr>
                                        <p:cTn id="148" dur="500"/>
                                        <p:tgtEl>
                                          <p:spTgt spid="140"/>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145"/>
                                        </p:tgtEl>
                                        <p:attrNameLst>
                                          <p:attrName>style.visibility</p:attrName>
                                        </p:attrNameLst>
                                      </p:cBhvr>
                                      <p:to>
                                        <p:strVal val="visible"/>
                                      </p:to>
                                    </p:set>
                                    <p:animEffect transition="in" filter="fade">
                                      <p:cBhvr>
                                        <p:cTn id="153" dur="500"/>
                                        <p:tgtEl>
                                          <p:spTgt spid="14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43"/>
                                        </p:tgtEl>
                                        <p:attrNameLst>
                                          <p:attrName>style.visibility</p:attrName>
                                        </p:attrNameLst>
                                      </p:cBhvr>
                                      <p:to>
                                        <p:strVal val="visible"/>
                                      </p:to>
                                    </p:set>
                                    <p:animEffect transition="in" filter="fade">
                                      <p:cBhvr>
                                        <p:cTn id="156" dur="500"/>
                                        <p:tgtEl>
                                          <p:spTgt spid="14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148"/>
                                        </p:tgtEl>
                                        <p:attrNameLst>
                                          <p:attrName>style.visibility</p:attrName>
                                        </p:attrNameLst>
                                      </p:cBhvr>
                                      <p:to>
                                        <p:strVal val="visible"/>
                                      </p:to>
                                    </p:set>
                                    <p:animEffect transition="in" filter="fade">
                                      <p:cBhvr>
                                        <p:cTn id="161" dur="500"/>
                                        <p:tgtEl>
                                          <p:spTgt spid="148"/>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46"/>
                                        </p:tgtEl>
                                        <p:attrNameLst>
                                          <p:attrName>style.visibility</p:attrName>
                                        </p:attrNameLst>
                                      </p:cBhvr>
                                      <p:to>
                                        <p:strVal val="visible"/>
                                      </p:to>
                                    </p:set>
                                    <p:animEffect transition="in" filter="fade">
                                      <p:cBhvr>
                                        <p:cTn id="164" dur="500"/>
                                        <p:tgtEl>
                                          <p:spTgt spid="146"/>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51"/>
                                        </p:tgtEl>
                                        <p:attrNameLst>
                                          <p:attrName>style.visibility</p:attrName>
                                        </p:attrNameLst>
                                      </p:cBhvr>
                                      <p:to>
                                        <p:strVal val="visible"/>
                                      </p:to>
                                    </p:set>
                                    <p:animEffect transition="in" filter="fade">
                                      <p:cBhvr>
                                        <p:cTn id="169" dur="500"/>
                                        <p:tgtEl>
                                          <p:spTgt spid="151"/>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49"/>
                                        </p:tgtEl>
                                        <p:attrNameLst>
                                          <p:attrName>style.visibility</p:attrName>
                                        </p:attrNameLst>
                                      </p:cBhvr>
                                      <p:to>
                                        <p:strVal val="visible"/>
                                      </p:to>
                                    </p:set>
                                    <p:animEffect transition="in" filter="fade">
                                      <p:cBhvr>
                                        <p:cTn id="172"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4" grpId="0"/>
      <p:bldP spid="15" grpId="0"/>
      <p:bldP spid="23" grpId="0" animBg="1"/>
      <p:bldP spid="24" grpId="0" animBg="1"/>
      <p:bldP spid="25" grpId="0" animBg="1"/>
      <p:bldP spid="26" grpId="0" animBg="1"/>
      <p:bldP spid="27" grpId="0" animBg="1"/>
      <p:bldP spid="28" grpId="0" animBg="1"/>
      <p:bldP spid="125" grpId="0"/>
      <p:bldP spid="127" grpId="0"/>
      <p:bldP spid="133" grpId="0" animBg="1"/>
      <p:bldP spid="137" grpId="0"/>
      <p:bldP spid="2" grpId="0" animBg="1"/>
      <p:bldP spid="140" grpId="0"/>
      <p:bldP spid="143" grpId="0"/>
      <p:bldP spid="146" grpId="0"/>
      <p:bldP spid="1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921253" y="214132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upo 32"/>
          <p:cNvGrpSpPr/>
          <p:nvPr/>
        </p:nvGrpSpPr>
        <p:grpSpPr>
          <a:xfrm>
            <a:off x="2622778" y="2399343"/>
            <a:ext cx="640084" cy="487685"/>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ZoneTexte 23"/>
          <p:cNvSpPr txBox="1"/>
          <p:nvPr/>
        </p:nvSpPr>
        <p:spPr>
          <a:xfrm>
            <a:off x="748469" y="4767369"/>
            <a:ext cx="3435428" cy="379656"/>
          </a:xfrm>
          <a:prstGeom prst="rect">
            <a:avLst/>
          </a:prstGeom>
          <a:noFill/>
        </p:spPr>
        <p:txBody>
          <a:bodyPr wrap="none" rtlCol="0">
            <a:spAutoFit/>
          </a:bodyPr>
          <a:lstStyle/>
          <a:p>
            <a:r>
              <a:rPr lang="fr-FR" sz="1867" b="1" dirty="0">
                <a:latin typeface="+mj-lt"/>
              </a:rPr>
              <a:t>Data provider A: infected patient </a:t>
            </a:r>
            <a:endParaRPr lang="en-US" sz="1867" b="1" dirty="0">
              <a:latin typeface="+mj-lt"/>
            </a:endParaRPr>
          </a:p>
        </p:txBody>
      </p:sp>
      <p:sp>
        <p:nvSpPr>
          <p:cNvPr id="47" name="Nuage 46"/>
          <p:cNvSpPr/>
          <p:nvPr/>
        </p:nvSpPr>
        <p:spPr>
          <a:xfrm>
            <a:off x="4718901" y="387176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o 8"/>
          <p:cNvGrpSpPr/>
          <p:nvPr/>
        </p:nvGrpSpPr>
        <p:grpSpPr>
          <a:xfrm>
            <a:off x="6399334" y="4137311"/>
            <a:ext cx="640087" cy="487685"/>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Nuage 53"/>
          <p:cNvSpPr/>
          <p:nvPr/>
        </p:nvSpPr>
        <p:spPr>
          <a:xfrm>
            <a:off x="8609348" y="2188681"/>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10346492" y="2450158"/>
            <a:ext cx="640085" cy="487685"/>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itre 4"/>
          <p:cNvSpPr txBox="1">
            <a:spLocks/>
          </p:cNvSpPr>
          <p:nvPr/>
        </p:nvSpPr>
        <p:spPr>
          <a:xfrm>
            <a:off x="1097280" y="286604"/>
            <a:ext cx="10058400" cy="1450757"/>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4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2" t="9692" b="6713"/>
          <a:stretch/>
        </p:blipFill>
        <p:spPr bwMode="auto">
          <a:xfrm>
            <a:off x="1567095" y="3345727"/>
            <a:ext cx="1569533" cy="14235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3041" y="3442296"/>
            <a:ext cx="2536896" cy="1449069"/>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4336121" y="5797435"/>
            <a:ext cx="3546612" cy="379656"/>
          </a:xfrm>
          <a:prstGeom prst="rect">
            <a:avLst/>
          </a:prstGeom>
          <a:noFill/>
        </p:spPr>
        <p:txBody>
          <a:bodyPr wrap="none" rtlCol="0">
            <a:spAutoFit/>
          </a:bodyPr>
          <a:lstStyle/>
          <a:p>
            <a:r>
              <a:rPr lang="fr-FR" sz="1867" b="1" dirty="0">
                <a:latin typeface="+mj-lt"/>
              </a:rPr>
              <a:t>Data provider B: DNA information </a:t>
            </a:r>
            <a:endParaRPr lang="en-US" sz="1867" b="1" dirty="0">
              <a:latin typeface="+mj-lt"/>
            </a:endParaRPr>
          </a:p>
        </p:txBody>
      </p:sp>
      <p:grpSp>
        <p:nvGrpSpPr>
          <p:cNvPr id="8" name="Grupo 7"/>
          <p:cNvGrpSpPr/>
          <p:nvPr/>
        </p:nvGrpSpPr>
        <p:grpSpPr>
          <a:xfrm>
            <a:off x="5431413" y="4980921"/>
            <a:ext cx="1297288" cy="846819"/>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8151208" y="4922012"/>
            <a:ext cx="3968202" cy="379656"/>
          </a:xfrm>
          <a:prstGeom prst="rect">
            <a:avLst/>
          </a:prstGeom>
          <a:noFill/>
        </p:spPr>
        <p:txBody>
          <a:bodyPr wrap="none" rtlCol="0">
            <a:spAutoFit/>
          </a:bodyPr>
          <a:lstStyle/>
          <a:p>
            <a:r>
              <a:rPr lang="fr-FR" sz="1867" b="1" dirty="0">
                <a:latin typeface="+mj-lt"/>
              </a:rPr>
              <a:t>Data provider C: Personal information </a:t>
            </a:r>
            <a:endParaRPr lang="en-US" sz="1867" b="1" dirty="0">
              <a:latin typeface="+mj-lt"/>
            </a:endParaRPr>
          </a:p>
        </p:txBody>
      </p:sp>
      <p:sp>
        <p:nvSpPr>
          <p:cNvPr id="67" name="ZoneTexte 23"/>
          <p:cNvSpPr txBox="1"/>
          <p:nvPr/>
        </p:nvSpPr>
        <p:spPr>
          <a:xfrm>
            <a:off x="748470" y="5219410"/>
            <a:ext cx="3693409" cy="666977"/>
          </a:xfrm>
          <a:prstGeom prst="rect">
            <a:avLst/>
          </a:prstGeom>
          <a:noFill/>
        </p:spPr>
        <p:txBody>
          <a:bodyPr wrap="square" rtlCol="0">
            <a:spAutoFit/>
          </a:bodyPr>
          <a:lstStyle/>
          <a:p>
            <a:r>
              <a:rPr lang="fr-FR" sz="1867" dirty="0">
                <a:latin typeface="+mj-lt"/>
              </a:rPr>
              <a:t>Availabity &gt; 97%</a:t>
            </a:r>
          </a:p>
          <a:p>
            <a:r>
              <a:rPr lang="fr-FR" sz="1867" dirty="0">
                <a:latin typeface="+mj-lt"/>
              </a:rPr>
              <a:t>Price per call = 0,1$</a:t>
            </a:r>
          </a:p>
        </p:txBody>
      </p:sp>
      <p:sp>
        <p:nvSpPr>
          <p:cNvPr id="68" name="Parchemin vertical 77"/>
          <p:cNvSpPr/>
          <p:nvPr/>
        </p:nvSpPr>
        <p:spPr>
          <a:xfrm>
            <a:off x="1362873" y="2654140"/>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mj-lt"/>
              </a:rPr>
              <a:t>SLA</a:t>
            </a:r>
            <a:endParaRPr lang="en-US" sz="7200" dirty="0">
              <a:solidFill>
                <a:schemeClr val="tx1"/>
              </a:solidFill>
              <a:latin typeface="+mj-lt"/>
            </a:endParaRPr>
          </a:p>
        </p:txBody>
      </p:sp>
      <p:cxnSp>
        <p:nvCxnSpPr>
          <p:cNvPr id="25" name="Conector angulado 24"/>
          <p:cNvCxnSpPr>
            <a:stCxn id="68" idx="1"/>
            <a:endCxn id="27" idx="1"/>
          </p:cNvCxnSpPr>
          <p:nvPr/>
        </p:nvCxnSpPr>
        <p:spPr>
          <a:xfrm flipH="1">
            <a:off x="694286" y="2879220"/>
            <a:ext cx="724857" cy="2689003"/>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694285" y="5219409"/>
            <a:ext cx="191736" cy="697627"/>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sp>
        <p:nvSpPr>
          <p:cNvPr id="79" name="Parchemin vertical 77"/>
          <p:cNvSpPr/>
          <p:nvPr/>
        </p:nvSpPr>
        <p:spPr>
          <a:xfrm>
            <a:off x="5249561" y="4352798"/>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mj-lt"/>
              </a:rPr>
              <a:t>SLA</a:t>
            </a:r>
            <a:endParaRPr lang="en-US" sz="7200" dirty="0">
              <a:solidFill>
                <a:schemeClr val="tx1"/>
              </a:solidFill>
              <a:latin typeface="+mj-lt"/>
            </a:endParaRPr>
          </a:p>
        </p:txBody>
      </p:sp>
      <p:sp>
        <p:nvSpPr>
          <p:cNvPr id="80" name="Parchemin vertical 77"/>
          <p:cNvSpPr/>
          <p:nvPr/>
        </p:nvSpPr>
        <p:spPr>
          <a:xfrm>
            <a:off x="9132750" y="2633042"/>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mj-lt"/>
              </a:rPr>
              <a:t>SLA</a:t>
            </a:r>
            <a:endParaRPr lang="en-US" sz="7200" dirty="0">
              <a:solidFill>
                <a:schemeClr val="tx1"/>
              </a:solidFill>
              <a:latin typeface="+mj-lt"/>
            </a:endParaRPr>
          </a:p>
        </p:txBody>
      </p:sp>
      <p:sp>
        <p:nvSpPr>
          <p:cNvPr id="82" name="ZoneTexte 23"/>
          <p:cNvSpPr txBox="1"/>
          <p:nvPr/>
        </p:nvSpPr>
        <p:spPr>
          <a:xfrm>
            <a:off x="8238868" y="5345145"/>
            <a:ext cx="3693409" cy="666977"/>
          </a:xfrm>
          <a:prstGeom prst="rect">
            <a:avLst/>
          </a:prstGeom>
          <a:noFill/>
        </p:spPr>
        <p:txBody>
          <a:bodyPr wrap="square" rtlCol="0">
            <a:spAutoFit/>
          </a:bodyPr>
          <a:lstStyle/>
          <a:p>
            <a:r>
              <a:rPr lang="fr-FR" sz="1867" dirty="0">
                <a:latin typeface="+mj-lt"/>
              </a:rPr>
              <a:t>Availabity &gt; 98%</a:t>
            </a:r>
          </a:p>
          <a:p>
            <a:r>
              <a:rPr lang="fr-FR" sz="1867" dirty="0">
                <a:latin typeface="+mj-lt"/>
              </a:rPr>
              <a:t>Price per call = 0,3$</a:t>
            </a:r>
          </a:p>
        </p:txBody>
      </p:sp>
      <p:sp>
        <p:nvSpPr>
          <p:cNvPr id="83" name="Chave esquerda 82"/>
          <p:cNvSpPr/>
          <p:nvPr/>
        </p:nvSpPr>
        <p:spPr>
          <a:xfrm>
            <a:off x="8184683" y="5345144"/>
            <a:ext cx="191736" cy="697627"/>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5" name="Conector angulado 34"/>
          <p:cNvCxnSpPr>
            <a:stCxn id="80" idx="1"/>
            <a:endCxn id="83" idx="1"/>
          </p:cNvCxnSpPr>
          <p:nvPr/>
        </p:nvCxnSpPr>
        <p:spPr>
          <a:xfrm flipH="1">
            <a:off x="8184684" y="2858123"/>
            <a:ext cx="1004337" cy="2835835"/>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4683010" y="2841571"/>
            <a:ext cx="3693409" cy="666977"/>
          </a:xfrm>
          <a:prstGeom prst="rect">
            <a:avLst/>
          </a:prstGeom>
          <a:noFill/>
        </p:spPr>
        <p:txBody>
          <a:bodyPr wrap="square" rtlCol="0">
            <a:spAutoFit/>
          </a:bodyPr>
          <a:lstStyle/>
          <a:p>
            <a:r>
              <a:rPr lang="fr-FR" sz="1867" dirty="0">
                <a:latin typeface="+mj-lt"/>
              </a:rPr>
              <a:t>Availabity &gt; 99,9%</a:t>
            </a:r>
          </a:p>
          <a:p>
            <a:r>
              <a:rPr lang="fr-FR" sz="1867" dirty="0">
                <a:latin typeface="+mj-lt"/>
              </a:rPr>
              <a:t>Price per call = 0,5$</a:t>
            </a:r>
          </a:p>
        </p:txBody>
      </p:sp>
      <p:sp>
        <p:nvSpPr>
          <p:cNvPr id="87" name="Chave esquerda 86"/>
          <p:cNvSpPr/>
          <p:nvPr/>
        </p:nvSpPr>
        <p:spPr>
          <a:xfrm>
            <a:off x="4628825" y="2841571"/>
            <a:ext cx="191736" cy="697627"/>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8" name="Conector angulado 37"/>
          <p:cNvCxnSpPr>
            <a:stCxn id="79" idx="1"/>
            <a:endCxn id="87" idx="1"/>
          </p:cNvCxnSpPr>
          <p:nvPr/>
        </p:nvCxnSpPr>
        <p:spPr>
          <a:xfrm flipH="1" flipV="1">
            <a:off x="4628826" y="3190385"/>
            <a:ext cx="677005" cy="1387495"/>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3" name="Titre 2"/>
          <p:cNvSpPr>
            <a:spLocks noGrp="1"/>
          </p:cNvSpPr>
          <p:nvPr>
            <p:ph type="title"/>
          </p:nvPr>
        </p:nvSpPr>
        <p:spPr/>
        <p:txBody>
          <a:bodyPr>
            <a:normAutofit/>
          </a:bodyPr>
          <a:lstStyle/>
          <a:p>
            <a:r>
              <a:rPr lang="en-GB" dirty="0"/>
              <a:t>Data integration </a:t>
            </a:r>
            <a:r>
              <a:rPr lang="en-GB" dirty="0" smtClean="0"/>
              <a:t>from </a:t>
            </a:r>
            <a:r>
              <a:rPr lang="en-GB" dirty="0"/>
              <a:t>data </a:t>
            </a:r>
            <a:r>
              <a:rPr lang="en-GB" dirty="0" smtClean="0"/>
              <a:t>services</a:t>
            </a:r>
            <a:endParaRPr lang="en-GB" dirty="0"/>
          </a:p>
        </p:txBody>
      </p:sp>
    </p:spTree>
    <p:extLst>
      <p:ext uri="{BB962C8B-B14F-4D97-AF65-F5344CB8AC3E}">
        <p14:creationId xmlns:p14="http://schemas.microsoft.com/office/powerpoint/2010/main" val="1693640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921253" y="214132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upo 32"/>
          <p:cNvGrpSpPr/>
          <p:nvPr/>
        </p:nvGrpSpPr>
        <p:grpSpPr>
          <a:xfrm>
            <a:off x="2622778" y="2399343"/>
            <a:ext cx="640084" cy="487685"/>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ZoneTexte 23"/>
          <p:cNvSpPr txBox="1"/>
          <p:nvPr/>
        </p:nvSpPr>
        <p:spPr>
          <a:xfrm>
            <a:off x="748469" y="4767369"/>
            <a:ext cx="3435428" cy="379656"/>
          </a:xfrm>
          <a:prstGeom prst="rect">
            <a:avLst/>
          </a:prstGeom>
          <a:noFill/>
        </p:spPr>
        <p:txBody>
          <a:bodyPr wrap="none" rtlCol="0">
            <a:spAutoFit/>
          </a:bodyPr>
          <a:lstStyle/>
          <a:p>
            <a:r>
              <a:rPr lang="fr-FR" sz="1867" b="1" dirty="0">
                <a:latin typeface="+mj-lt"/>
              </a:rPr>
              <a:t>Data provider A: infected patient </a:t>
            </a:r>
            <a:endParaRPr lang="en-US" sz="1867" b="1" dirty="0">
              <a:latin typeface="+mj-lt"/>
            </a:endParaRPr>
          </a:p>
        </p:txBody>
      </p:sp>
      <p:sp>
        <p:nvSpPr>
          <p:cNvPr id="47" name="Nuage 46"/>
          <p:cNvSpPr/>
          <p:nvPr/>
        </p:nvSpPr>
        <p:spPr>
          <a:xfrm>
            <a:off x="4718901" y="387176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o 8"/>
          <p:cNvGrpSpPr/>
          <p:nvPr/>
        </p:nvGrpSpPr>
        <p:grpSpPr>
          <a:xfrm>
            <a:off x="6399334" y="4137311"/>
            <a:ext cx="640087" cy="487685"/>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Nuage 53"/>
          <p:cNvSpPr/>
          <p:nvPr/>
        </p:nvSpPr>
        <p:spPr>
          <a:xfrm>
            <a:off x="8609348" y="2188681"/>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10346492" y="2450158"/>
            <a:ext cx="640085" cy="487685"/>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https://thumbs.dreamstime.com/z/doutor-dos-desenhos-animados-que-atende-um-paciente-novo-1910205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2" t="9692" b="6713"/>
          <a:stretch/>
        </p:blipFill>
        <p:spPr bwMode="auto">
          <a:xfrm>
            <a:off x="1567095" y="3345727"/>
            <a:ext cx="1569533" cy="14235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3041" y="3442296"/>
            <a:ext cx="2536896" cy="1449069"/>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4336121" y="5797435"/>
            <a:ext cx="3546612" cy="379656"/>
          </a:xfrm>
          <a:prstGeom prst="rect">
            <a:avLst/>
          </a:prstGeom>
          <a:noFill/>
        </p:spPr>
        <p:txBody>
          <a:bodyPr wrap="none" rtlCol="0">
            <a:spAutoFit/>
          </a:bodyPr>
          <a:lstStyle/>
          <a:p>
            <a:r>
              <a:rPr lang="fr-FR" sz="1867" b="1" dirty="0">
                <a:latin typeface="+mj-lt"/>
              </a:rPr>
              <a:t>Data provider B: DNA information </a:t>
            </a:r>
            <a:endParaRPr lang="en-US" sz="1867" b="1" dirty="0">
              <a:latin typeface="+mj-lt"/>
            </a:endParaRPr>
          </a:p>
        </p:txBody>
      </p:sp>
      <p:grpSp>
        <p:nvGrpSpPr>
          <p:cNvPr id="8" name="Grupo 7"/>
          <p:cNvGrpSpPr/>
          <p:nvPr/>
        </p:nvGrpSpPr>
        <p:grpSpPr>
          <a:xfrm>
            <a:off x="5431413" y="4980921"/>
            <a:ext cx="1297288" cy="846819"/>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8151208" y="4922012"/>
            <a:ext cx="3968202" cy="379656"/>
          </a:xfrm>
          <a:prstGeom prst="rect">
            <a:avLst/>
          </a:prstGeom>
          <a:noFill/>
        </p:spPr>
        <p:txBody>
          <a:bodyPr wrap="none" rtlCol="0">
            <a:spAutoFit/>
          </a:bodyPr>
          <a:lstStyle/>
          <a:p>
            <a:r>
              <a:rPr lang="fr-FR" sz="1867" b="1" dirty="0">
                <a:latin typeface="+mj-lt"/>
              </a:rPr>
              <a:t>Data provider C: Personal information </a:t>
            </a:r>
            <a:endParaRPr lang="en-US" sz="1867" b="1" dirty="0">
              <a:latin typeface="+mj-lt"/>
            </a:endParaRPr>
          </a:p>
        </p:txBody>
      </p:sp>
      <p:sp>
        <p:nvSpPr>
          <p:cNvPr id="67" name="ZoneTexte 23"/>
          <p:cNvSpPr txBox="1"/>
          <p:nvPr/>
        </p:nvSpPr>
        <p:spPr>
          <a:xfrm>
            <a:off x="748470" y="5219410"/>
            <a:ext cx="3693409" cy="666977"/>
          </a:xfrm>
          <a:prstGeom prst="rect">
            <a:avLst/>
          </a:prstGeom>
          <a:noFill/>
        </p:spPr>
        <p:txBody>
          <a:bodyPr wrap="square" rtlCol="0">
            <a:spAutoFit/>
          </a:bodyPr>
          <a:lstStyle/>
          <a:p>
            <a:r>
              <a:rPr lang="fr-FR" sz="1867" dirty="0">
                <a:latin typeface="+mj-lt"/>
              </a:rPr>
              <a:t>Availabity &gt; 97%</a:t>
            </a:r>
          </a:p>
          <a:p>
            <a:r>
              <a:rPr lang="fr-FR" sz="1867" dirty="0">
                <a:latin typeface="+mj-lt"/>
              </a:rPr>
              <a:t>Price per call = 0,1$</a:t>
            </a:r>
          </a:p>
        </p:txBody>
      </p:sp>
      <p:sp>
        <p:nvSpPr>
          <p:cNvPr id="68" name="Parchemin vertical 77"/>
          <p:cNvSpPr/>
          <p:nvPr/>
        </p:nvSpPr>
        <p:spPr>
          <a:xfrm>
            <a:off x="1362873" y="2654140"/>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mj-lt"/>
              </a:rPr>
              <a:t>SLA</a:t>
            </a:r>
            <a:endParaRPr lang="en-US" sz="7200" dirty="0">
              <a:solidFill>
                <a:schemeClr val="tx1"/>
              </a:solidFill>
              <a:latin typeface="+mj-lt"/>
            </a:endParaRPr>
          </a:p>
        </p:txBody>
      </p:sp>
      <p:cxnSp>
        <p:nvCxnSpPr>
          <p:cNvPr id="25" name="Conector angulado 24"/>
          <p:cNvCxnSpPr>
            <a:stCxn id="68" idx="1"/>
            <a:endCxn id="27" idx="1"/>
          </p:cNvCxnSpPr>
          <p:nvPr/>
        </p:nvCxnSpPr>
        <p:spPr>
          <a:xfrm flipH="1">
            <a:off x="694286" y="2879220"/>
            <a:ext cx="724857" cy="2689003"/>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694285" y="5219409"/>
            <a:ext cx="191736" cy="697627"/>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sp>
        <p:nvSpPr>
          <p:cNvPr id="79" name="Parchemin vertical 77"/>
          <p:cNvSpPr/>
          <p:nvPr/>
        </p:nvSpPr>
        <p:spPr>
          <a:xfrm>
            <a:off x="5249561" y="4352798"/>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mj-lt"/>
              </a:rPr>
              <a:t>SLA</a:t>
            </a:r>
            <a:endParaRPr lang="en-US" sz="7200" dirty="0">
              <a:solidFill>
                <a:schemeClr val="tx1"/>
              </a:solidFill>
              <a:latin typeface="+mj-lt"/>
            </a:endParaRPr>
          </a:p>
        </p:txBody>
      </p:sp>
      <p:sp>
        <p:nvSpPr>
          <p:cNvPr id="80" name="Parchemin vertical 77"/>
          <p:cNvSpPr/>
          <p:nvPr/>
        </p:nvSpPr>
        <p:spPr>
          <a:xfrm>
            <a:off x="9132750" y="2633042"/>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mj-lt"/>
              </a:rPr>
              <a:t>SLA</a:t>
            </a:r>
            <a:endParaRPr lang="en-US" sz="7200" dirty="0">
              <a:solidFill>
                <a:schemeClr val="tx1"/>
              </a:solidFill>
              <a:latin typeface="+mj-lt"/>
            </a:endParaRPr>
          </a:p>
        </p:txBody>
      </p:sp>
      <p:sp>
        <p:nvSpPr>
          <p:cNvPr id="82" name="ZoneTexte 23"/>
          <p:cNvSpPr txBox="1"/>
          <p:nvPr/>
        </p:nvSpPr>
        <p:spPr>
          <a:xfrm>
            <a:off x="8238868" y="5345145"/>
            <a:ext cx="3693409" cy="666977"/>
          </a:xfrm>
          <a:prstGeom prst="rect">
            <a:avLst/>
          </a:prstGeom>
          <a:noFill/>
        </p:spPr>
        <p:txBody>
          <a:bodyPr wrap="square" rtlCol="0">
            <a:spAutoFit/>
          </a:bodyPr>
          <a:lstStyle/>
          <a:p>
            <a:r>
              <a:rPr lang="fr-FR" sz="1867" dirty="0">
                <a:latin typeface="+mj-lt"/>
              </a:rPr>
              <a:t>Availabity &gt; 98%</a:t>
            </a:r>
          </a:p>
          <a:p>
            <a:r>
              <a:rPr lang="fr-FR" sz="1867" dirty="0">
                <a:latin typeface="+mj-lt"/>
              </a:rPr>
              <a:t>Price per call = 0,3$</a:t>
            </a:r>
          </a:p>
        </p:txBody>
      </p:sp>
      <p:sp>
        <p:nvSpPr>
          <p:cNvPr id="83" name="Chave esquerda 82"/>
          <p:cNvSpPr/>
          <p:nvPr/>
        </p:nvSpPr>
        <p:spPr>
          <a:xfrm>
            <a:off x="8184683" y="5345144"/>
            <a:ext cx="191736" cy="697627"/>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5" name="Conector angulado 34"/>
          <p:cNvCxnSpPr>
            <a:stCxn id="80" idx="1"/>
            <a:endCxn id="83" idx="1"/>
          </p:cNvCxnSpPr>
          <p:nvPr/>
        </p:nvCxnSpPr>
        <p:spPr>
          <a:xfrm flipH="1">
            <a:off x="8184684" y="2858123"/>
            <a:ext cx="1004337" cy="2835835"/>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4683010" y="2841571"/>
            <a:ext cx="3693409" cy="666977"/>
          </a:xfrm>
          <a:prstGeom prst="rect">
            <a:avLst/>
          </a:prstGeom>
          <a:noFill/>
        </p:spPr>
        <p:txBody>
          <a:bodyPr wrap="square" rtlCol="0">
            <a:spAutoFit/>
          </a:bodyPr>
          <a:lstStyle/>
          <a:p>
            <a:r>
              <a:rPr lang="fr-FR" sz="1867" dirty="0">
                <a:latin typeface="+mj-lt"/>
              </a:rPr>
              <a:t>Availabity &gt; 99,9%</a:t>
            </a:r>
          </a:p>
          <a:p>
            <a:r>
              <a:rPr lang="fr-FR" sz="1867" dirty="0">
                <a:latin typeface="+mj-lt"/>
              </a:rPr>
              <a:t>Price per call = 0,5$</a:t>
            </a:r>
          </a:p>
        </p:txBody>
      </p:sp>
      <p:sp>
        <p:nvSpPr>
          <p:cNvPr id="87" name="Chave esquerda 86"/>
          <p:cNvSpPr/>
          <p:nvPr/>
        </p:nvSpPr>
        <p:spPr>
          <a:xfrm>
            <a:off x="4628825" y="2841571"/>
            <a:ext cx="191736" cy="697627"/>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8" name="Conector angulado 37"/>
          <p:cNvCxnSpPr>
            <a:stCxn id="79" idx="1"/>
            <a:endCxn id="87" idx="1"/>
          </p:cNvCxnSpPr>
          <p:nvPr/>
        </p:nvCxnSpPr>
        <p:spPr>
          <a:xfrm flipH="1" flipV="1">
            <a:off x="4628826" y="3190385"/>
            <a:ext cx="677005" cy="1387495"/>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05800" y="1697301"/>
            <a:ext cx="968880" cy="96888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5471391" y="2535067"/>
            <a:ext cx="1125629" cy="379656"/>
          </a:xfrm>
          <a:prstGeom prst="rect">
            <a:avLst/>
          </a:prstGeom>
          <a:noFill/>
        </p:spPr>
        <p:txBody>
          <a:bodyPr wrap="none" rtlCol="0">
            <a:spAutoFit/>
          </a:bodyPr>
          <a:lstStyle/>
          <a:p>
            <a:r>
              <a:rPr lang="fr-FR" sz="1867" b="1" dirty="0">
                <a:latin typeface="+mj-lt"/>
              </a:rPr>
              <a:t>Consumer</a:t>
            </a:r>
            <a:endParaRPr lang="en-US" sz="1867" b="1" dirty="0">
              <a:latin typeface="+mj-lt"/>
            </a:endParaRPr>
          </a:p>
        </p:txBody>
      </p:sp>
      <p:sp>
        <p:nvSpPr>
          <p:cNvPr id="2" name="Retângulo 1"/>
          <p:cNvSpPr/>
          <p:nvPr/>
        </p:nvSpPr>
        <p:spPr>
          <a:xfrm>
            <a:off x="406401" y="3014489"/>
            <a:ext cx="11525876" cy="135934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i="1" dirty="0">
                <a:solidFill>
                  <a:schemeClr val="bg1"/>
                </a:solidFill>
              </a:rPr>
              <a:t>Retrieve personal and DNA information from patients that were infected by flu, </a:t>
            </a:r>
            <a:r>
              <a:rPr lang="en-US" sz="2667" i="1" dirty="0">
                <a:solidFill>
                  <a:schemeClr val="bg1"/>
                </a:solidFill>
                <a:effectLst>
                  <a:outerShdw blurRad="38100" dist="38100" dir="2700000" algn="tl">
                    <a:srgbClr val="000000">
                      <a:alpha val="43137"/>
                    </a:srgbClr>
                  </a:outerShdw>
                </a:effectLst>
              </a:rPr>
              <a:t>using services with </a:t>
            </a:r>
            <a:r>
              <a:rPr lang="en-US" sz="2667"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667" i="1" dirty="0">
                <a:solidFill>
                  <a:schemeClr val="bg1"/>
                </a:solidFill>
                <a:effectLst>
                  <a:outerShdw blurRad="38100" dist="38100" dir="2700000" algn="tl">
                    <a:srgbClr val="000000">
                      <a:alpha val="43137"/>
                    </a:srgbClr>
                  </a:outerShdw>
                </a:effectLst>
              </a:rPr>
              <a:t>, </a:t>
            </a:r>
            <a:r>
              <a:rPr lang="en-US" sz="2667"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667" i="1" dirty="0">
                <a:solidFill>
                  <a:schemeClr val="bg1"/>
                </a:solidFill>
                <a:effectLst>
                  <a:outerShdw blurRad="38100" dist="38100" dir="2700000" algn="tl">
                    <a:srgbClr val="000000">
                      <a:alpha val="43137"/>
                    </a:srgbClr>
                  </a:outerShdw>
                </a:effectLst>
              </a:rPr>
              <a:t>&amp; </a:t>
            </a:r>
            <a:r>
              <a:rPr lang="en-US" sz="2667" b="1" i="1" dirty="0">
                <a:solidFill>
                  <a:schemeClr val="accent5">
                    <a:lumMod val="40000"/>
                    <a:lumOff val="60000"/>
                  </a:schemeClr>
                </a:solidFill>
                <a:effectLst>
                  <a:outerShdw blurRad="38100" dist="38100" dir="2700000" algn="tl">
                    <a:srgbClr val="000000">
                      <a:alpha val="43137"/>
                    </a:srgbClr>
                  </a:outerShdw>
                </a:effectLst>
              </a:rPr>
              <a:t>total cost less than 5$</a:t>
            </a:r>
            <a:endParaRPr lang="en-US" sz="2667" b="1" i="1" dirty="0">
              <a:solidFill>
                <a:schemeClr val="accent5">
                  <a:lumMod val="40000"/>
                  <a:lumOff val="60000"/>
                </a:schemeClr>
              </a:solidFill>
            </a:endParaRPr>
          </a:p>
        </p:txBody>
      </p:sp>
      <p:sp>
        <p:nvSpPr>
          <p:cNvPr id="5" name="Titre 4"/>
          <p:cNvSpPr>
            <a:spLocks noGrp="1"/>
          </p:cNvSpPr>
          <p:nvPr>
            <p:ph type="title"/>
          </p:nvPr>
        </p:nvSpPr>
        <p:spPr/>
        <p:txBody>
          <a:bodyPr/>
          <a:lstStyle/>
          <a:p>
            <a:r>
              <a:rPr lang="en-GB" dirty="0"/>
              <a:t>Data integration from data services</a:t>
            </a:r>
          </a:p>
        </p:txBody>
      </p:sp>
    </p:spTree>
    <p:extLst>
      <p:ext uri="{BB962C8B-B14F-4D97-AF65-F5344CB8AC3E}">
        <p14:creationId xmlns:p14="http://schemas.microsoft.com/office/powerpoint/2010/main" val="1359979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921253" y="214132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upo 32"/>
          <p:cNvGrpSpPr/>
          <p:nvPr/>
        </p:nvGrpSpPr>
        <p:grpSpPr>
          <a:xfrm>
            <a:off x="2622778" y="2399343"/>
            <a:ext cx="640084" cy="487685"/>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ZoneTexte 23"/>
          <p:cNvSpPr txBox="1"/>
          <p:nvPr/>
        </p:nvSpPr>
        <p:spPr>
          <a:xfrm>
            <a:off x="748469" y="4767369"/>
            <a:ext cx="3435428" cy="379656"/>
          </a:xfrm>
          <a:prstGeom prst="rect">
            <a:avLst/>
          </a:prstGeom>
          <a:noFill/>
        </p:spPr>
        <p:txBody>
          <a:bodyPr wrap="none" rtlCol="0">
            <a:spAutoFit/>
          </a:bodyPr>
          <a:lstStyle/>
          <a:p>
            <a:r>
              <a:rPr lang="fr-FR" sz="1867" b="1" dirty="0">
                <a:latin typeface="+mj-lt"/>
              </a:rPr>
              <a:t>Data provider A: infected patient </a:t>
            </a:r>
            <a:endParaRPr lang="en-US" sz="1867" b="1" dirty="0">
              <a:latin typeface="+mj-lt"/>
            </a:endParaRPr>
          </a:p>
        </p:txBody>
      </p:sp>
      <p:sp>
        <p:nvSpPr>
          <p:cNvPr id="47" name="Nuage 46"/>
          <p:cNvSpPr/>
          <p:nvPr/>
        </p:nvSpPr>
        <p:spPr>
          <a:xfrm>
            <a:off x="4718901" y="387176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o 8"/>
          <p:cNvGrpSpPr/>
          <p:nvPr/>
        </p:nvGrpSpPr>
        <p:grpSpPr>
          <a:xfrm>
            <a:off x="6399334" y="4137311"/>
            <a:ext cx="640087" cy="487685"/>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Nuage 53"/>
          <p:cNvSpPr/>
          <p:nvPr/>
        </p:nvSpPr>
        <p:spPr>
          <a:xfrm>
            <a:off x="8609348" y="2188681"/>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10346492" y="2450158"/>
            <a:ext cx="640085" cy="487685"/>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https://thumbs.dreamstime.com/z/doutor-dos-desenhos-animados-que-atende-um-paciente-novo-1910205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2" t="9692" b="6713"/>
          <a:stretch/>
        </p:blipFill>
        <p:spPr bwMode="auto">
          <a:xfrm>
            <a:off x="1567095" y="3345727"/>
            <a:ext cx="1569533" cy="14235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3041" y="3442296"/>
            <a:ext cx="2536896" cy="1449069"/>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4336121" y="5797435"/>
            <a:ext cx="3546612" cy="379656"/>
          </a:xfrm>
          <a:prstGeom prst="rect">
            <a:avLst/>
          </a:prstGeom>
          <a:noFill/>
        </p:spPr>
        <p:txBody>
          <a:bodyPr wrap="none" rtlCol="0">
            <a:spAutoFit/>
          </a:bodyPr>
          <a:lstStyle/>
          <a:p>
            <a:r>
              <a:rPr lang="fr-FR" sz="1867" b="1" dirty="0">
                <a:latin typeface="+mj-lt"/>
              </a:rPr>
              <a:t>Data provider B: DNA information </a:t>
            </a:r>
            <a:endParaRPr lang="en-US" sz="1867" b="1" dirty="0">
              <a:latin typeface="+mj-lt"/>
            </a:endParaRPr>
          </a:p>
        </p:txBody>
      </p:sp>
      <p:grpSp>
        <p:nvGrpSpPr>
          <p:cNvPr id="8" name="Grupo 7"/>
          <p:cNvGrpSpPr/>
          <p:nvPr/>
        </p:nvGrpSpPr>
        <p:grpSpPr>
          <a:xfrm>
            <a:off x="5431413" y="4980921"/>
            <a:ext cx="1297288" cy="846819"/>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8151208" y="4922012"/>
            <a:ext cx="3968202" cy="379656"/>
          </a:xfrm>
          <a:prstGeom prst="rect">
            <a:avLst/>
          </a:prstGeom>
          <a:noFill/>
        </p:spPr>
        <p:txBody>
          <a:bodyPr wrap="none" rtlCol="0">
            <a:spAutoFit/>
          </a:bodyPr>
          <a:lstStyle/>
          <a:p>
            <a:r>
              <a:rPr lang="fr-FR" sz="1867" b="1" dirty="0">
                <a:latin typeface="+mj-lt"/>
              </a:rPr>
              <a:t>Data provider C: Personal information </a:t>
            </a:r>
            <a:endParaRPr lang="en-US" sz="1867" b="1" dirty="0">
              <a:latin typeface="+mj-lt"/>
            </a:endParaRPr>
          </a:p>
        </p:txBody>
      </p:sp>
      <p:sp>
        <p:nvSpPr>
          <p:cNvPr id="68" name="Parchemin vertical 77"/>
          <p:cNvSpPr/>
          <p:nvPr/>
        </p:nvSpPr>
        <p:spPr>
          <a:xfrm>
            <a:off x="1362873" y="2654140"/>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mj-lt"/>
              </a:rPr>
              <a:t>SLA</a:t>
            </a:r>
            <a:endParaRPr lang="en-US" sz="7200" dirty="0">
              <a:solidFill>
                <a:schemeClr val="tx1"/>
              </a:solidFill>
              <a:latin typeface="+mj-lt"/>
            </a:endParaRPr>
          </a:p>
        </p:txBody>
      </p:sp>
      <p:sp>
        <p:nvSpPr>
          <p:cNvPr id="79" name="Parchemin vertical 77"/>
          <p:cNvSpPr/>
          <p:nvPr/>
        </p:nvSpPr>
        <p:spPr>
          <a:xfrm>
            <a:off x="5249561" y="4352798"/>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mj-lt"/>
              </a:rPr>
              <a:t>SLA</a:t>
            </a:r>
            <a:endParaRPr lang="en-US" sz="7200" dirty="0">
              <a:solidFill>
                <a:schemeClr val="tx1"/>
              </a:solidFill>
              <a:latin typeface="+mj-lt"/>
            </a:endParaRPr>
          </a:p>
        </p:txBody>
      </p:sp>
      <p:sp>
        <p:nvSpPr>
          <p:cNvPr id="80" name="Parchemin vertical 77"/>
          <p:cNvSpPr/>
          <p:nvPr/>
        </p:nvSpPr>
        <p:spPr>
          <a:xfrm>
            <a:off x="9132750" y="2633042"/>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mj-lt"/>
              </a:rPr>
              <a:t>SLA</a:t>
            </a:r>
            <a:endParaRPr lang="en-US" sz="72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08648" y="1715100"/>
            <a:ext cx="968880" cy="96888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5474239" y="2552865"/>
            <a:ext cx="1125629" cy="379656"/>
          </a:xfrm>
          <a:prstGeom prst="rect">
            <a:avLst/>
          </a:prstGeom>
          <a:noFill/>
        </p:spPr>
        <p:txBody>
          <a:bodyPr wrap="none" rtlCol="0">
            <a:spAutoFit/>
          </a:bodyPr>
          <a:lstStyle/>
          <a:p>
            <a:r>
              <a:rPr lang="fr-FR" sz="1867" b="1" dirty="0">
                <a:latin typeface="+mj-lt"/>
              </a:rPr>
              <a:t>Consumer</a:t>
            </a:r>
            <a:endParaRPr lang="en-US" sz="1867" b="1" dirty="0">
              <a:latin typeface="+mj-lt"/>
            </a:endParaRPr>
          </a:p>
        </p:txBody>
      </p:sp>
      <p:sp>
        <p:nvSpPr>
          <p:cNvPr id="2" name="Retângulo 1"/>
          <p:cNvSpPr/>
          <p:nvPr/>
        </p:nvSpPr>
        <p:spPr>
          <a:xfrm>
            <a:off x="363542" y="2937628"/>
            <a:ext cx="11525876" cy="201518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600" dirty="0">
                <a:latin typeface="Consolas" charset="0"/>
                <a:ea typeface="Consolas" charset="0"/>
                <a:cs typeface="Consolas" charset="0"/>
              </a:rPr>
              <a:t>S1 (a?; b!) := A1 (a?; b!) [availability &gt; 98%, price per call = 0,2$]</a:t>
            </a:r>
          </a:p>
          <a:p>
            <a:pPr algn="just"/>
            <a:r>
              <a:rPr lang="en-US" sz="1600" dirty="0">
                <a:latin typeface="Consolas" charset="0"/>
                <a:ea typeface="Consolas" charset="0"/>
                <a:cs typeface="Consolas" charset="0"/>
              </a:rPr>
              <a:t>S2 (a?; b!) := A1 (a?; b!) [availability &gt; 98%, price per call = 0,1$]</a:t>
            </a:r>
          </a:p>
          <a:p>
            <a:pPr algn="just"/>
            <a:r>
              <a:rPr lang="en-US" sz="1600" dirty="0">
                <a:latin typeface="Consolas" charset="0"/>
                <a:ea typeface="Consolas" charset="0"/>
                <a:cs typeface="Consolas" charset="0"/>
              </a:rPr>
              <a:t>S3 (a?; b!) := A2 (a?; b!) [availability &gt; 99%, price per call = 0,1$]</a:t>
            </a:r>
          </a:p>
          <a:p>
            <a:pPr algn="just"/>
            <a:r>
              <a:rPr lang="en-US" sz="1600" dirty="0">
                <a:latin typeface="Consolas" charset="0"/>
                <a:ea typeface="Consolas" charset="0"/>
                <a:cs typeface="Consolas" charset="0"/>
              </a:rPr>
              <a:t>S4 (a?; b!) := A1 (a?; p!), A2 (p?; b!) [availability &gt; 98%, price per call = 0,1$]</a:t>
            </a:r>
          </a:p>
          <a:p>
            <a:pPr algn="just"/>
            <a:r>
              <a:rPr lang="en-US" sz="1600" dirty="0">
                <a:latin typeface="Consolas" charset="0"/>
                <a:ea typeface="Consolas" charset="0"/>
                <a:cs typeface="Consolas" charset="0"/>
              </a:rPr>
              <a:t>S5 (a?; b!) := A3 (a?; b!) [availability &gt; 98%, price per call = 0,0$]</a:t>
            </a:r>
          </a:p>
          <a:p>
            <a:pPr algn="just"/>
            <a:r>
              <a:rPr lang="en-US" sz="1600" dirty="0">
                <a:latin typeface="Consolas" charset="0"/>
                <a:ea typeface="Consolas" charset="0"/>
                <a:cs typeface="Consolas" charset="0"/>
              </a:rPr>
              <a:t>S6 (a?; b!, c!) := A1 (a?; p!), A2 (p?; b!), A3 (p?; c!) [availability &gt; 99%, price per call = 0,2$]</a:t>
            </a:r>
          </a:p>
          <a:p>
            <a:pPr algn="just"/>
            <a:r>
              <a:rPr lang="en-US" sz="1600" dirty="0">
                <a:latin typeface="Consolas" charset="0"/>
                <a:ea typeface="Consolas" charset="0"/>
                <a:cs typeface="Consolas" charset="0"/>
              </a:rPr>
              <a:t>S7 (a?; b!) := A4 (a?; b!) [availability &gt; 99%, price per call = 0,2$]</a:t>
            </a:r>
            <a:endParaRPr lang="en-US" sz="1867" dirty="0">
              <a:latin typeface="Consolas" charset="0"/>
              <a:ea typeface="Consolas" charset="0"/>
              <a:cs typeface="Consolas" charset="0"/>
            </a:endParaRPr>
          </a:p>
        </p:txBody>
      </p:sp>
      <p:sp>
        <p:nvSpPr>
          <p:cNvPr id="3" name="Titre 2"/>
          <p:cNvSpPr>
            <a:spLocks noGrp="1"/>
          </p:cNvSpPr>
          <p:nvPr>
            <p:ph type="title"/>
          </p:nvPr>
        </p:nvSpPr>
        <p:spPr/>
        <p:txBody>
          <a:bodyPr/>
          <a:lstStyle/>
          <a:p>
            <a:r>
              <a:rPr lang="en-GB" dirty="0" smtClean="0"/>
              <a:t>Abstract service &amp; quality measures</a:t>
            </a:r>
            <a:endParaRPr lang="en-GB" dirty="0"/>
          </a:p>
        </p:txBody>
      </p:sp>
    </p:spTree>
    <p:extLst>
      <p:ext uri="{BB962C8B-B14F-4D97-AF65-F5344CB8AC3E}">
        <p14:creationId xmlns:p14="http://schemas.microsoft.com/office/powerpoint/2010/main" val="1868190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7314</TotalTime>
  <Words>5442</Words>
  <Application>Microsoft Office PowerPoint</Application>
  <PresentationFormat>Widescreen</PresentationFormat>
  <Paragraphs>701</Paragraphs>
  <Slides>30</Slides>
  <Notes>24</Notes>
  <HiddenSlides>4</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30</vt:i4>
      </vt:variant>
    </vt:vector>
  </HeadingPairs>
  <TitlesOfParts>
    <vt:vector size="41" baseType="lpstr">
      <vt:lpstr>Arial</vt:lpstr>
      <vt:lpstr>Calibri</vt:lpstr>
      <vt:lpstr>Cambria</vt:lpstr>
      <vt:lpstr>Cambria Math</vt:lpstr>
      <vt:lpstr>Consolas</vt:lpstr>
      <vt:lpstr>Corbel</vt:lpstr>
      <vt:lpstr>Rockwell</vt:lpstr>
      <vt:lpstr>Rockwell Condensed</vt:lpstr>
      <vt:lpstr>Wingdings</vt:lpstr>
      <vt:lpstr>ヒラギノ角ゴ Pro W3</vt:lpstr>
      <vt:lpstr>Tipo de Madeira</vt:lpstr>
      <vt:lpstr>Trusted sla-guided data integration on multi-cloud environments</vt:lpstr>
      <vt:lpstr>Apresentação do PowerPoint</vt:lpstr>
      <vt:lpstr>Research context: data integration</vt:lpstr>
      <vt:lpstr>Research context: data integration</vt:lpstr>
      <vt:lpstr>Apresentação do PowerPoint</vt:lpstr>
      <vt:lpstr>Research context: limitations</vt:lpstr>
      <vt:lpstr>Data integration from data services</vt:lpstr>
      <vt:lpstr>Data integration from data services</vt:lpstr>
      <vt:lpstr>Abstract service &amp; quality measures</vt:lpstr>
      <vt:lpstr>Query with associated preferences</vt:lpstr>
      <vt:lpstr>Combining services for answering queries</vt:lpstr>
      <vt:lpstr>Vision: Data integration</vt:lpstr>
      <vt:lpstr>Objective</vt:lpstr>
      <vt:lpstr>Approach: data integration workflow</vt:lpstr>
      <vt:lpstr>Results and contribution</vt:lpstr>
      <vt:lpstr>Rhone Service-Based Query Rhone: Rewriting Algorithm</vt:lpstr>
      <vt:lpstr>Concrete service matching</vt:lpstr>
      <vt:lpstr>Matching quality features</vt:lpstr>
      <vt:lpstr>Matching &amp; combining concrete services</vt:lpstr>
      <vt:lpstr>Validating combinations</vt:lpstr>
      <vt:lpstr>Reusing queries</vt:lpstr>
      <vt:lpstr>Experimental validation</vt:lpstr>
      <vt:lpstr>Implementation &amp; experiments</vt:lpstr>
      <vt:lpstr>Professional and scientific activities</vt:lpstr>
      <vt:lpstr>Future work</vt:lpstr>
      <vt:lpstr>Apresentação do PowerPoint</vt:lpstr>
      <vt:lpstr>SLA guided data integration</vt:lpstr>
      <vt:lpstr>SLA guided data integration</vt:lpstr>
      <vt:lpstr>Aspects to consider &amp; objective</vt:lpstr>
      <vt:lpstr>Selecting services &amp; Compositions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239</cp:revision>
  <dcterms:created xsi:type="dcterms:W3CDTF">2016-09-25T08:29:40Z</dcterms:created>
  <dcterms:modified xsi:type="dcterms:W3CDTF">2017-03-24T14:18:32Z</dcterms:modified>
</cp:coreProperties>
</file>