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9"/>
  </p:notesMasterIdLst>
  <p:handoutMasterIdLst>
    <p:handoutMasterId r:id="rId30"/>
  </p:handoutMasterIdLst>
  <p:sldIdLst>
    <p:sldId id="256" r:id="rId2"/>
    <p:sldId id="318" r:id="rId3"/>
    <p:sldId id="274" r:id="rId4"/>
    <p:sldId id="275" r:id="rId5"/>
    <p:sldId id="319" r:id="rId6"/>
    <p:sldId id="322" r:id="rId7"/>
    <p:sldId id="321" r:id="rId8"/>
    <p:sldId id="323" r:id="rId9"/>
    <p:sldId id="324" r:id="rId10"/>
    <p:sldId id="311" r:id="rId11"/>
    <p:sldId id="288" r:id="rId12"/>
    <p:sldId id="295" r:id="rId13"/>
    <p:sldId id="307" r:id="rId14"/>
    <p:sldId id="317" r:id="rId15"/>
    <p:sldId id="314" r:id="rId16"/>
    <p:sldId id="308" r:id="rId17"/>
    <p:sldId id="315" r:id="rId18"/>
    <p:sldId id="316" r:id="rId19"/>
    <p:sldId id="310" r:id="rId20"/>
    <p:sldId id="309" r:id="rId21"/>
    <p:sldId id="287" r:id="rId22"/>
    <p:sldId id="298" r:id="rId23"/>
    <p:sldId id="297" r:id="rId24"/>
    <p:sldId id="312" r:id="rId25"/>
    <p:sldId id="313" r:id="rId26"/>
    <p:sldId id="296" r:id="rId27"/>
    <p:sldId id="305"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86423" autoAdjust="0"/>
  </p:normalViewPr>
  <p:slideViewPr>
    <p:cSldViewPr snapToGrid="0">
      <p:cViewPr varScale="1">
        <p:scale>
          <a:sx n="105" d="100"/>
          <a:sy n="105" d="100"/>
        </p:scale>
        <p:origin x="576" y="108"/>
      </p:cViewPr>
      <p:guideLst/>
    </p:cSldViewPr>
  </p:slideViewPr>
  <p:outlineViewPr>
    <p:cViewPr>
      <p:scale>
        <a:sx n="33" d="100"/>
        <a:sy n="33" d="100"/>
      </p:scale>
      <p:origin x="0" y="-3796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5T15:44:30.757" idx="1">
    <p:pos x="5236" y="576"/>
    <p:text>need some illustrations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3-15T22:03:28.527" idx="3">
    <p:pos x="6318" y="3429"/>
    <p:tex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3-15T23:30:59.028" idx="4">
    <p:pos x="5184" y="1737"/>
    <p:text>why But. you should add "and" instead</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21/03/2017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21/03/2017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38591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292101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271545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17851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18</a:t>
            </a:fld>
            <a:endParaRPr lang="pt-BR"/>
          </a:p>
        </p:txBody>
      </p:sp>
    </p:spTree>
    <p:extLst>
      <p:ext uri="{BB962C8B-B14F-4D97-AF65-F5344CB8AC3E}">
        <p14:creationId xmlns:p14="http://schemas.microsoft.com/office/powerpoint/2010/main" val="296975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368341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37586847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21/03/2017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21/03/2017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21/03/2017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21/03/2017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21/03/2017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21/03/2017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21/03/2017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21/03/2017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9" name="Forma livre 8"/>
          <p:cNvSpPr/>
          <p:nvPr/>
        </p:nvSpPr>
        <p:spPr>
          <a:xfrm>
            <a:off x="2032000" y="2055020"/>
            <a:ext cx="8128000" cy="1183746"/>
          </a:xfrm>
          <a:custGeom>
            <a:avLst/>
            <a:gdLst>
              <a:gd name="connsiteX0" fmla="*/ 0 w 8128000"/>
              <a:gd name="connsiteY0" fmla="*/ 295937 h 1183746"/>
              <a:gd name="connsiteX1" fmla="*/ 7536127 w 8128000"/>
              <a:gd name="connsiteY1" fmla="*/ 295937 h 1183746"/>
              <a:gd name="connsiteX2" fmla="*/ 7536127 w 8128000"/>
              <a:gd name="connsiteY2" fmla="*/ 0 h 1183746"/>
              <a:gd name="connsiteX3" fmla="*/ 8128000 w 8128000"/>
              <a:gd name="connsiteY3" fmla="*/ 591873 h 1183746"/>
              <a:gd name="connsiteX4" fmla="*/ 7536127 w 8128000"/>
              <a:gd name="connsiteY4" fmla="*/ 1183746 h 1183746"/>
              <a:gd name="connsiteX5" fmla="*/ 7536127 w 8128000"/>
              <a:gd name="connsiteY5" fmla="*/ 887810 h 1183746"/>
              <a:gd name="connsiteX6" fmla="*/ 0 w 8128000"/>
              <a:gd name="connsiteY6" fmla="*/ 887810 h 1183746"/>
              <a:gd name="connsiteX7" fmla="*/ 0 w 8128000"/>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183746">
                <a:moveTo>
                  <a:pt x="0" y="295937"/>
                </a:moveTo>
                <a:lnTo>
                  <a:pt x="7536127" y="295937"/>
                </a:lnTo>
                <a:lnTo>
                  <a:pt x="7536127" y="0"/>
                </a:lnTo>
                <a:lnTo>
                  <a:pt x="8128000" y="591873"/>
                </a:lnTo>
                <a:lnTo>
                  <a:pt x="7536127" y="1183746"/>
                </a:lnTo>
                <a:lnTo>
                  <a:pt x="7536127"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SLA Derivation</a:t>
            </a:r>
            <a:endParaRPr lang="fr-FR" sz="2300" kern="1200" dirty="0"/>
          </a:p>
        </p:txBody>
      </p:sp>
      <p:sp>
        <p:nvSpPr>
          <p:cNvPr id="10" name="Forma livre 9"/>
          <p:cNvSpPr/>
          <p:nvPr/>
        </p:nvSpPr>
        <p:spPr>
          <a:xfrm>
            <a:off x="2032000" y="2967859"/>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fr-FR" b="1" dirty="0" smtClean="0">
                <a:solidFill>
                  <a:srgbClr val="FF0066"/>
                </a:solidFill>
              </a:rPr>
              <a:t># SLA </a:t>
            </a:r>
            <a:r>
              <a:rPr lang="fr-FR" b="1" dirty="0" err="1" smtClean="0">
                <a:solidFill>
                  <a:srgbClr val="FF0066"/>
                </a:solidFill>
              </a:rPr>
              <a:t>guided</a:t>
            </a:r>
            <a:r>
              <a:rPr lang="fr-FR" b="1" dirty="0" smtClean="0">
                <a:solidFill>
                  <a:srgbClr val="FF0066"/>
                </a:solidFill>
              </a:rPr>
              <a:t> </a:t>
            </a:r>
            <a:r>
              <a:rPr lang="fr-FR" b="1" dirty="0" err="1" smtClean="0">
                <a:solidFill>
                  <a:srgbClr val="FF0066"/>
                </a:solidFill>
              </a:rPr>
              <a:t>integration</a:t>
            </a:r>
            <a:endParaRPr lang="fr-FR" b="1" dirty="0">
              <a:solidFill>
                <a:srgbClr val="FF0066"/>
              </a:solidFill>
            </a:endParaRPr>
          </a:p>
          <a:p>
            <a:pPr marL="285750" lvl="0" indent="-285750" algn="l" defTabSz="1022350">
              <a:lnSpc>
                <a:spcPct val="90000"/>
              </a:lnSpc>
              <a:spcBef>
                <a:spcPct val="0"/>
              </a:spcBef>
              <a:spcAft>
                <a:spcPct val="35000"/>
              </a:spcAft>
              <a:buFontTx/>
              <a:buChar char="-"/>
            </a:pPr>
            <a:r>
              <a:rPr lang="fr-FR" kern="1200" dirty="0" smtClean="0"/>
              <a:t>Search for previous queries</a:t>
            </a:r>
          </a:p>
          <a:p>
            <a:pPr marL="285750" lvl="0" indent="-285750" algn="l" defTabSz="1022350">
              <a:lnSpc>
                <a:spcPct val="90000"/>
              </a:lnSpc>
              <a:spcBef>
                <a:spcPct val="0"/>
              </a:spcBef>
              <a:spcAft>
                <a:spcPct val="35000"/>
              </a:spcAft>
              <a:buFontTx/>
              <a:buChar char="-"/>
            </a:pPr>
            <a:r>
              <a:rPr lang="fr-FR" dirty="0" smtClean="0"/>
              <a:t>Process the complete rewriting</a:t>
            </a:r>
            <a:endParaRPr lang="fr-FR" kern="1200" dirty="0" smtClean="0"/>
          </a:p>
          <a:p>
            <a:pPr marL="285750" lvl="0" indent="-285750" algn="l" defTabSz="1022350">
              <a:lnSpc>
                <a:spcPct val="90000"/>
              </a:lnSpc>
              <a:spcBef>
                <a:spcPct val="0"/>
              </a:spcBef>
              <a:spcAft>
                <a:spcPct val="35000"/>
              </a:spcAft>
              <a:buFontTx/>
              <a:buChar char="-"/>
            </a:pPr>
            <a:endParaRPr lang="fr-FR" kern="1200" dirty="0"/>
          </a:p>
        </p:txBody>
      </p:sp>
      <p:sp>
        <p:nvSpPr>
          <p:cNvPr id="11" name="Forma livre 10"/>
          <p:cNvSpPr/>
          <p:nvPr/>
        </p:nvSpPr>
        <p:spPr>
          <a:xfrm>
            <a:off x="4535423" y="2449602"/>
            <a:ext cx="5624576" cy="1183746"/>
          </a:xfrm>
          <a:custGeom>
            <a:avLst/>
            <a:gdLst>
              <a:gd name="connsiteX0" fmla="*/ 0 w 5624576"/>
              <a:gd name="connsiteY0" fmla="*/ 295937 h 1183746"/>
              <a:gd name="connsiteX1" fmla="*/ 5032703 w 5624576"/>
              <a:gd name="connsiteY1" fmla="*/ 295937 h 1183746"/>
              <a:gd name="connsiteX2" fmla="*/ 5032703 w 5624576"/>
              <a:gd name="connsiteY2" fmla="*/ 0 h 1183746"/>
              <a:gd name="connsiteX3" fmla="*/ 5624576 w 5624576"/>
              <a:gd name="connsiteY3" fmla="*/ 591873 h 1183746"/>
              <a:gd name="connsiteX4" fmla="*/ 5032703 w 5624576"/>
              <a:gd name="connsiteY4" fmla="*/ 1183746 h 1183746"/>
              <a:gd name="connsiteX5" fmla="*/ 5032703 w 5624576"/>
              <a:gd name="connsiteY5" fmla="*/ 887810 h 1183746"/>
              <a:gd name="connsiteX6" fmla="*/ 0 w 5624576"/>
              <a:gd name="connsiteY6" fmla="*/ 887810 h 1183746"/>
              <a:gd name="connsiteX7" fmla="*/ 0 w 5624576"/>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4576" h="1183746">
                <a:moveTo>
                  <a:pt x="0" y="295937"/>
                </a:moveTo>
                <a:lnTo>
                  <a:pt x="5032703" y="295937"/>
                </a:lnTo>
                <a:lnTo>
                  <a:pt x="5032703" y="0"/>
                </a:lnTo>
                <a:lnTo>
                  <a:pt x="5624576" y="591873"/>
                </a:lnTo>
                <a:lnTo>
                  <a:pt x="5032703" y="1183746"/>
                </a:lnTo>
                <a:lnTo>
                  <a:pt x="5032703"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Rewriting</a:t>
            </a:r>
            <a:endParaRPr lang="fr-FR" sz="2300" kern="1200" dirty="0"/>
          </a:p>
        </p:txBody>
      </p:sp>
      <p:sp>
        <p:nvSpPr>
          <p:cNvPr id="12" name="Forma livre 11"/>
          <p:cNvSpPr/>
          <p:nvPr/>
        </p:nvSpPr>
        <p:spPr>
          <a:xfrm>
            <a:off x="4535423" y="3362441"/>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defTabSz="1022350">
              <a:lnSpc>
                <a:spcPct val="90000"/>
              </a:lnSpc>
              <a:spcBef>
                <a:spcPct val="0"/>
              </a:spcBef>
              <a:spcAft>
                <a:spcPct val="35000"/>
              </a:spcAft>
            </a:pPr>
            <a:r>
              <a:rPr lang="fr-FR" b="1" dirty="0" smtClean="0">
                <a:solidFill>
                  <a:srgbClr val="FF0066"/>
                </a:solidFill>
              </a:rPr>
              <a:t># Rewriting </a:t>
            </a:r>
            <a:r>
              <a:rPr lang="fr-FR" b="1" dirty="0" err="1" smtClean="0">
                <a:solidFill>
                  <a:srgbClr val="FF0066"/>
                </a:solidFill>
              </a:rPr>
              <a:t>guided</a:t>
            </a:r>
            <a:r>
              <a:rPr lang="fr-FR" b="1" dirty="0" smtClean="0">
                <a:solidFill>
                  <a:srgbClr val="FF0066"/>
                </a:solidFill>
              </a:rPr>
              <a:t> by </a:t>
            </a:r>
            <a:r>
              <a:rPr lang="fr-FR" b="1" dirty="0">
                <a:solidFill>
                  <a:srgbClr val="FF0066"/>
                </a:solidFill>
              </a:rPr>
              <a:t>SLA </a:t>
            </a:r>
            <a:r>
              <a:rPr lang="fr-FR" b="1" dirty="0" smtClean="0">
                <a:solidFill>
                  <a:srgbClr val="FF0066"/>
                </a:solidFill>
              </a:rPr>
              <a:t>measures</a:t>
            </a:r>
            <a:endParaRPr lang="fr-FR" b="1" dirty="0">
              <a:solidFill>
                <a:srgbClr val="FF0066"/>
              </a:solidFill>
            </a:endParaRPr>
          </a:p>
          <a:p>
            <a:pPr marL="285750" lvl="0" indent="-285750" defTabSz="1022350">
              <a:lnSpc>
                <a:spcPct val="90000"/>
              </a:lnSpc>
              <a:spcBef>
                <a:spcPct val="0"/>
              </a:spcBef>
              <a:spcAft>
                <a:spcPct val="35000"/>
              </a:spcAft>
              <a:buFontTx/>
              <a:buChar char="-"/>
            </a:pPr>
            <a:r>
              <a:rPr lang="fr-FR" dirty="0" smtClean="0"/>
              <a:t>Reusing results</a:t>
            </a:r>
            <a:endParaRPr lang="fr-FR" dirty="0"/>
          </a:p>
          <a:p>
            <a:pPr marL="285750" lvl="0" indent="-285750" defTabSz="1022350">
              <a:lnSpc>
                <a:spcPct val="90000"/>
              </a:lnSpc>
              <a:spcBef>
                <a:spcPct val="0"/>
              </a:spcBef>
              <a:spcAft>
                <a:spcPct val="35000"/>
              </a:spcAft>
              <a:buFontTx/>
              <a:buChar char="-"/>
            </a:pPr>
            <a:r>
              <a:rPr lang="fr-FR" dirty="0"/>
              <a:t>Process </a:t>
            </a:r>
            <a:r>
              <a:rPr lang="fr-FR" dirty="0" smtClean="0"/>
              <a:t>rewriting</a:t>
            </a:r>
          </a:p>
          <a:p>
            <a:pPr lvl="0" defTabSz="1022350">
              <a:lnSpc>
                <a:spcPct val="90000"/>
              </a:lnSpc>
              <a:spcBef>
                <a:spcPct val="0"/>
              </a:spcBef>
              <a:spcAft>
                <a:spcPct val="35000"/>
              </a:spcAft>
            </a:pPr>
            <a:r>
              <a:rPr lang="fr-FR" b="1" dirty="0" smtClean="0">
                <a:solidFill>
                  <a:srgbClr val="FF0066"/>
                </a:solidFill>
              </a:rPr>
              <a:t># Store the results</a:t>
            </a:r>
            <a:endParaRPr lang="fr-FR" dirty="0"/>
          </a:p>
        </p:txBody>
      </p:sp>
      <p:sp>
        <p:nvSpPr>
          <p:cNvPr id="13" name="Forma livre 12"/>
          <p:cNvSpPr/>
          <p:nvPr/>
        </p:nvSpPr>
        <p:spPr>
          <a:xfrm>
            <a:off x="7038848" y="2844184"/>
            <a:ext cx="3121152" cy="1183746"/>
          </a:xfrm>
          <a:custGeom>
            <a:avLst/>
            <a:gdLst>
              <a:gd name="connsiteX0" fmla="*/ 0 w 3121152"/>
              <a:gd name="connsiteY0" fmla="*/ 295937 h 1183746"/>
              <a:gd name="connsiteX1" fmla="*/ 2529279 w 3121152"/>
              <a:gd name="connsiteY1" fmla="*/ 295937 h 1183746"/>
              <a:gd name="connsiteX2" fmla="*/ 2529279 w 3121152"/>
              <a:gd name="connsiteY2" fmla="*/ 0 h 1183746"/>
              <a:gd name="connsiteX3" fmla="*/ 3121152 w 3121152"/>
              <a:gd name="connsiteY3" fmla="*/ 591873 h 1183746"/>
              <a:gd name="connsiteX4" fmla="*/ 2529279 w 3121152"/>
              <a:gd name="connsiteY4" fmla="*/ 1183746 h 1183746"/>
              <a:gd name="connsiteX5" fmla="*/ 2529279 w 3121152"/>
              <a:gd name="connsiteY5" fmla="*/ 887810 h 1183746"/>
              <a:gd name="connsiteX6" fmla="*/ 0 w 3121152"/>
              <a:gd name="connsiteY6" fmla="*/ 887810 h 1183746"/>
              <a:gd name="connsiteX7" fmla="*/ 0 w 3121152"/>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1152" h="1183746">
                <a:moveTo>
                  <a:pt x="0" y="295937"/>
                </a:moveTo>
                <a:lnTo>
                  <a:pt x="2529279" y="295937"/>
                </a:lnTo>
                <a:lnTo>
                  <a:pt x="2529279" y="0"/>
                </a:lnTo>
                <a:lnTo>
                  <a:pt x="3121152" y="591873"/>
                </a:lnTo>
                <a:lnTo>
                  <a:pt x="2529279" y="1183746"/>
                </a:lnTo>
                <a:lnTo>
                  <a:pt x="2529279"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Evaluation</a:t>
            </a:r>
            <a:endParaRPr lang="fr-FR" sz="2300" kern="1200" dirty="0"/>
          </a:p>
        </p:txBody>
      </p:sp>
      <p:sp>
        <p:nvSpPr>
          <p:cNvPr id="14" name="Forma livre 13"/>
          <p:cNvSpPr/>
          <p:nvPr/>
        </p:nvSpPr>
        <p:spPr>
          <a:xfrm>
            <a:off x="7038848" y="3757023"/>
            <a:ext cx="2503424" cy="2246958"/>
          </a:xfrm>
          <a:custGeom>
            <a:avLst/>
            <a:gdLst>
              <a:gd name="connsiteX0" fmla="*/ 0 w 2503424"/>
              <a:gd name="connsiteY0" fmla="*/ 0 h 2246958"/>
              <a:gd name="connsiteX1" fmla="*/ 2503424 w 2503424"/>
              <a:gd name="connsiteY1" fmla="*/ 0 h 2246958"/>
              <a:gd name="connsiteX2" fmla="*/ 2503424 w 2503424"/>
              <a:gd name="connsiteY2" fmla="*/ 2246958 h 2246958"/>
              <a:gd name="connsiteX3" fmla="*/ 0 w 2503424"/>
              <a:gd name="connsiteY3" fmla="*/ 2246958 h 2246958"/>
              <a:gd name="connsiteX4" fmla="*/ 0 w 2503424"/>
              <a:gd name="connsiteY4" fmla="*/ 0 h 2246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46958">
                <a:moveTo>
                  <a:pt x="0" y="0"/>
                </a:moveTo>
                <a:lnTo>
                  <a:pt x="2503424" y="0"/>
                </a:lnTo>
                <a:lnTo>
                  <a:pt x="2503424" y="2246958"/>
                </a:lnTo>
                <a:lnTo>
                  <a:pt x="0" y="224695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defTabSz="1022350">
              <a:lnSpc>
                <a:spcPct val="90000"/>
              </a:lnSpc>
              <a:spcBef>
                <a:spcPct val="0"/>
              </a:spcBef>
              <a:spcAft>
                <a:spcPct val="35000"/>
              </a:spcAft>
            </a:pPr>
            <a:r>
              <a:rPr lang="fr-FR" b="1" dirty="0" smtClean="0">
                <a:solidFill>
                  <a:srgbClr val="FF0066"/>
                </a:solidFill>
              </a:rPr>
              <a:t># SLA guided query optmization </a:t>
            </a:r>
          </a:p>
          <a:p>
            <a:pPr defTabSz="1022350">
              <a:lnSpc>
                <a:spcPct val="90000"/>
              </a:lnSpc>
              <a:spcBef>
                <a:spcPct val="0"/>
              </a:spcBef>
              <a:spcAft>
                <a:spcPct val="35000"/>
              </a:spcAft>
            </a:pPr>
            <a:endParaRPr lang="fr-FR" b="1" dirty="0">
              <a:solidFill>
                <a:srgbClr val="FF0066"/>
              </a:solidFill>
            </a:endParaRPr>
          </a:p>
          <a:p>
            <a:pPr defTabSz="1022350">
              <a:lnSpc>
                <a:spcPct val="90000"/>
              </a:lnSpc>
              <a:spcBef>
                <a:spcPct val="0"/>
              </a:spcBef>
              <a:spcAft>
                <a:spcPct val="35000"/>
              </a:spcAft>
            </a:pPr>
            <a:r>
              <a:rPr lang="fr-FR" b="1" dirty="0" smtClean="0">
                <a:solidFill>
                  <a:srgbClr val="FF0066"/>
                </a:solidFill>
              </a:rPr>
              <a:t># Execution</a:t>
            </a:r>
          </a:p>
          <a:p>
            <a:pPr defTabSz="1022350">
              <a:lnSpc>
                <a:spcPct val="90000"/>
              </a:lnSpc>
              <a:spcBef>
                <a:spcPct val="0"/>
              </a:spcBef>
              <a:spcAft>
                <a:spcPct val="35000"/>
              </a:spcAft>
            </a:pPr>
            <a:endParaRPr lang="fr-FR" b="1" dirty="0">
              <a:solidFill>
                <a:srgbClr val="FF0066"/>
              </a:solidFill>
            </a:endParaRPr>
          </a:p>
        </p:txBody>
      </p:sp>
      <p:sp>
        <p:nvSpPr>
          <p:cNvPr id="15" name="Espaço Reservado para Data 14"/>
          <p:cNvSpPr>
            <a:spLocks noGrp="1"/>
          </p:cNvSpPr>
          <p:nvPr>
            <p:ph type="dt" sz="half" idx="10"/>
          </p:nvPr>
        </p:nvSpPr>
        <p:spPr/>
        <p:txBody>
          <a:bodyPr/>
          <a:lstStyle/>
          <a:p>
            <a:fld id="{4C33F87C-A24D-4BA8-8B00-48814F68C8F3}" type="datetime1">
              <a:rPr lang="fr-FR" smtClean="0"/>
              <a:t>21/03/2017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10</a:t>
            </a:fld>
            <a:endParaRPr lang="fr-FR"/>
          </a:p>
        </p:txBody>
      </p:sp>
      <p:sp>
        <p:nvSpPr>
          <p:cNvPr id="17" name="Rectangle 16"/>
          <p:cNvSpPr/>
          <p:nvPr/>
        </p:nvSpPr>
        <p:spPr>
          <a:xfrm>
            <a:off x="441960" y="317521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Needs to be consistent with what you enumerate next: </a:t>
            </a:r>
            <a:r>
              <a:rPr lang="en-US" dirty="0" err="1" smtClean="0"/>
              <a:t>rewritting</a:t>
            </a:r>
            <a:r>
              <a:rPr lang="en-US" dirty="0" smtClean="0"/>
              <a:t> with </a:t>
            </a:r>
            <a:r>
              <a:rPr lang="en-US" dirty="0" err="1" smtClean="0"/>
              <a:t>rhone</a:t>
            </a:r>
            <a:r>
              <a:rPr lang="en-US" dirty="0" smtClean="0"/>
              <a:t>, reuse</a:t>
            </a:r>
            <a:endParaRPr lang="en-US" dirty="0"/>
          </a:p>
        </p:txBody>
      </p:sp>
    </p:spTree>
    <p:extLst>
      <p:ext uri="{BB962C8B-B14F-4D97-AF65-F5344CB8AC3E}">
        <p14:creationId xmlns:p14="http://schemas.microsoft.com/office/powerpoint/2010/main" val="3176460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Rhone query rewriting algorithm</a:t>
            </a:r>
            <a:r>
              <a:rPr lang="en-GB" baseline="30000" dirty="0"/>
              <a:t>1</a:t>
            </a:r>
            <a:r>
              <a:rPr lang="en-GB" dirty="0"/>
              <a:t> </a:t>
            </a:r>
          </a:p>
        </p:txBody>
      </p:sp>
      <p:sp>
        <p:nvSpPr>
          <p:cNvPr id="3" name="Espace réservé du contenu 2"/>
          <p:cNvSpPr>
            <a:spLocks noGrp="1"/>
          </p:cNvSpPr>
          <p:nvPr>
            <p:ph idx="1"/>
          </p:nvPr>
        </p:nvSpPr>
        <p:spPr/>
        <p:txBody>
          <a:bodyPr>
            <a:normAutofit/>
          </a:bodyPr>
          <a:lstStyle/>
          <a:p>
            <a:pPr algn="just">
              <a:lnSpc>
                <a:spcPct val="110000"/>
              </a:lnSpc>
            </a:pPr>
            <a:r>
              <a:rPr lang="fr-FR" sz="2400" dirty="0" err="1"/>
              <a:t>C</a:t>
            </a:r>
            <a:r>
              <a:rPr lang="fr-FR" sz="2200" dirty="0" err="1" smtClean="0"/>
              <a:t>onsiders</a:t>
            </a:r>
            <a:r>
              <a:rPr lang="fr-FR" sz="2200" dirty="0" smtClean="0"/>
              <a:t> </a:t>
            </a:r>
            <a:r>
              <a:rPr lang="fr-FR" sz="2200" dirty="0"/>
              <a:t>user integration preferences and services’ quality aspects expressed in SLAs.</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8" name="Seta para a direita 7"/>
          <p:cNvSpPr/>
          <p:nvPr/>
        </p:nvSpPr>
        <p:spPr>
          <a:xfrm>
            <a:off x="3010880" y="319986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0" name="Forma livre 9"/>
          <p:cNvSpPr/>
          <p:nvPr/>
        </p:nvSpPr>
        <p:spPr>
          <a:xfrm>
            <a:off x="4304883"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1" name="Forma livre 10"/>
          <p:cNvSpPr/>
          <p:nvPr/>
        </p:nvSpPr>
        <p:spPr>
          <a:xfrm>
            <a:off x="6139686"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2" name="Forma livre 11"/>
          <p:cNvSpPr/>
          <p:nvPr/>
        </p:nvSpPr>
        <p:spPr>
          <a:xfrm>
            <a:off x="7974490"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4" name="Espaço Reservado para Data 3"/>
          <p:cNvSpPr>
            <a:spLocks noGrp="1"/>
          </p:cNvSpPr>
          <p:nvPr>
            <p:ph type="dt" sz="half" idx="10"/>
          </p:nvPr>
        </p:nvSpPr>
        <p:spPr/>
        <p:txBody>
          <a:bodyPr/>
          <a:lstStyle/>
          <a:p>
            <a:fld id="{88788465-5ABE-48FE-A367-DD4BDAC3E30D}" type="datetime1">
              <a:rPr lang="fr-FR" smtClean="0"/>
              <a:t>21/03/2017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11</a:t>
            </a:fld>
            <a:endParaRPr lang="fr-FR"/>
          </a:p>
        </p:txBody>
      </p:sp>
    </p:spTree>
    <p:extLst>
      <p:ext uri="{BB962C8B-B14F-4D97-AF65-F5344CB8AC3E}">
        <p14:creationId xmlns:p14="http://schemas.microsoft.com/office/powerpoint/2010/main" val="201624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Rhone query rewriting </a:t>
            </a:r>
            <a:r>
              <a:rPr lang="en-GB" dirty="0" smtClean="0"/>
              <a:t>algorithm</a:t>
            </a:r>
            <a:endParaRPr lang="en-GB" dirty="0"/>
          </a:p>
        </p:txBody>
      </p:sp>
      <p:sp>
        <p:nvSpPr>
          <p:cNvPr id="9" name="Espaço Reservado para Conteúdo 8"/>
          <p:cNvSpPr>
            <a:spLocks noGrp="1"/>
          </p:cNvSpPr>
          <p:nvPr>
            <p:ph idx="1"/>
          </p:nvPr>
        </p:nvSpPr>
        <p:spPr/>
        <p:txBody>
          <a:bodyPr/>
          <a:lstStyle/>
          <a:p>
            <a:r>
              <a:rPr lang="fr-FR" dirty="0" err="1"/>
              <a:t>I</a:t>
            </a:r>
            <a:r>
              <a:rPr lang="fr-FR" dirty="0" err="1" smtClean="0"/>
              <a:t>mplementation</a:t>
            </a:r>
            <a:r>
              <a:rPr lang="fr-FR" dirty="0" smtClean="0"/>
              <a:t> and evaluation:</a:t>
            </a:r>
          </a:p>
          <a:p>
            <a:pPr lvl="1"/>
            <a:r>
              <a:rPr lang="fr-FR" dirty="0" smtClean="0"/>
              <a:t>Cloud simulation including 100 services</a:t>
            </a:r>
          </a:p>
          <a:p>
            <a:pPr lvl="1"/>
            <a:r>
              <a:rPr lang="fr-FR" dirty="0" smtClean="0"/>
              <a:t>Expensive while combining services: O(n</a:t>
            </a:r>
            <a:r>
              <a:rPr lang="fr-FR" baseline="30000" dirty="0" smtClean="0"/>
              <a:t>k</a:t>
            </a:r>
            <a:r>
              <a:rPr lang="fr-FR" dirty="0" smtClean="0"/>
              <a:t>)</a:t>
            </a:r>
          </a:p>
          <a:p>
            <a:pPr lvl="1"/>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pPr lvl="1"/>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12</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Data integration </a:t>
            </a:r>
            <a:r>
              <a:rPr lang="en-GB" dirty="0" err="1" smtClean="0"/>
              <a:t>metamodel</a:t>
            </a:r>
            <a:endParaRPr lang="en-GB" dirty="0"/>
          </a:p>
        </p:txBody>
      </p:sp>
      <p:sp>
        <p:nvSpPr>
          <p:cNvPr id="9" name="Espaço Reservado para Conteúdo 8"/>
          <p:cNvSpPr>
            <a:spLocks noGrp="1"/>
          </p:cNvSpPr>
          <p:nvPr>
            <p:ph idx="1"/>
          </p:nvPr>
        </p:nvSpPr>
        <p:spPr/>
        <p:txBody>
          <a:bodyPr/>
          <a:lstStyle/>
          <a:p>
            <a:pPr algn="just"/>
            <a:r>
              <a:rPr lang="en-US" b="1" strike="sngStrike" dirty="0">
                <a:solidFill>
                  <a:srgbClr val="FF0066"/>
                </a:solidFill>
              </a:rPr>
              <a:t>Data integration </a:t>
            </a:r>
            <a:r>
              <a:rPr lang="en-US" b="1" strike="sngStrike" dirty="0" smtClean="0">
                <a:solidFill>
                  <a:srgbClr val="FF0066"/>
                </a:solidFill>
              </a:rPr>
              <a:t>metamodel</a:t>
            </a:r>
            <a:r>
              <a:rPr lang="en-US" b="1" strike="sngStrike" baseline="30000" dirty="0" smtClean="0">
                <a:solidFill>
                  <a:srgbClr val="FF0066"/>
                </a:solidFill>
              </a:rPr>
              <a:t>1</a:t>
            </a:r>
            <a:r>
              <a:rPr lang="en-US" b="1" strike="sngStrike" dirty="0" smtClean="0">
                <a:solidFill>
                  <a:srgbClr val="FF0066"/>
                </a:solidFill>
              </a:rPr>
              <a:t> and SLA schemas: </a:t>
            </a:r>
          </a:p>
          <a:p>
            <a:pPr lvl="1" algn="just"/>
            <a:r>
              <a:rPr lang="en-US" strike="sngStrike" dirty="0" smtClean="0"/>
              <a:t>Design of a metamodel </a:t>
            </a:r>
            <a:r>
              <a:rPr lang="en-US" strike="sngStrike" dirty="0"/>
              <a:t>for data </a:t>
            </a:r>
            <a:r>
              <a:rPr lang="en-US" strike="sngStrike" dirty="0" smtClean="0"/>
              <a:t>integration </a:t>
            </a:r>
          </a:p>
          <a:p>
            <a:pPr lvl="1" algn="just"/>
            <a:r>
              <a:rPr lang="en-US" strike="sngStrike" dirty="0" smtClean="0"/>
              <a:t>Design of a </a:t>
            </a:r>
            <a:r>
              <a:rPr lang="en-US" b="1" i="1" strike="sngStrike" dirty="0">
                <a:solidFill>
                  <a:srgbClr val="FF0066"/>
                </a:solidFill>
              </a:rPr>
              <a:t>cloud SLA </a:t>
            </a:r>
            <a:r>
              <a:rPr lang="en-US" i="1" strike="sngStrike" dirty="0" smtClean="0"/>
              <a:t>(</a:t>
            </a:r>
            <a:r>
              <a:rPr lang="en-US" strike="sngStrike" dirty="0" smtClean="0"/>
              <a:t>that </a:t>
            </a:r>
            <a:r>
              <a:rPr lang="en-US" strike="sngStrike" dirty="0"/>
              <a:t>is an agreement between a </a:t>
            </a:r>
            <a:r>
              <a:rPr lang="en-US" i="1" strike="sngStrike" dirty="0"/>
              <a:t>data service</a:t>
            </a:r>
            <a:r>
              <a:rPr lang="en-US" strike="sngStrike" dirty="0"/>
              <a:t/>
            </a:r>
            <a:br>
              <a:rPr lang="en-US" strike="sngStrike" dirty="0"/>
            </a:br>
            <a:r>
              <a:rPr lang="en-US" strike="sngStrike" dirty="0"/>
              <a:t>and a </a:t>
            </a:r>
            <a:r>
              <a:rPr lang="en-US" i="1" strike="sngStrike" dirty="0"/>
              <a:t>cloud </a:t>
            </a:r>
            <a:r>
              <a:rPr lang="en-US" i="1" strike="sngStrike" dirty="0" smtClean="0"/>
              <a:t>provider)</a:t>
            </a:r>
            <a:r>
              <a:rPr lang="en-US" strike="sngStrike" dirty="0" smtClean="0"/>
              <a:t> and </a:t>
            </a:r>
            <a:r>
              <a:rPr lang="en-US" strike="sngStrike" dirty="0"/>
              <a:t>a </a:t>
            </a:r>
            <a:r>
              <a:rPr lang="en-US" b="1" i="1" strike="sngStrike" dirty="0">
                <a:solidFill>
                  <a:srgbClr val="FF0066"/>
                </a:solidFill>
              </a:rPr>
              <a:t>service SLA </a:t>
            </a:r>
            <a:r>
              <a:rPr lang="en-US" i="1" strike="sngStrike" dirty="0" smtClean="0"/>
              <a:t>(</a:t>
            </a:r>
            <a:r>
              <a:rPr lang="en-US" strike="sngStrike" dirty="0" smtClean="0"/>
              <a:t>that </a:t>
            </a:r>
            <a:r>
              <a:rPr lang="en-US" strike="sngStrike" dirty="0"/>
              <a:t>is a new kind of agreement defined</a:t>
            </a:r>
            <a:br>
              <a:rPr lang="en-US" strike="sngStrike" dirty="0"/>
            </a:br>
            <a:r>
              <a:rPr lang="en-US" strike="sngStrike" dirty="0"/>
              <a:t>by </a:t>
            </a:r>
            <a:r>
              <a:rPr lang="en-US" i="1" strike="sngStrike" dirty="0"/>
              <a:t>data services </a:t>
            </a:r>
            <a:r>
              <a:rPr lang="en-US" strike="sngStrike" dirty="0" smtClean="0"/>
              <a:t>exposing </a:t>
            </a:r>
            <a:r>
              <a:rPr lang="en-US" strike="sngStrike" dirty="0"/>
              <a:t>the properties of the data they </a:t>
            </a:r>
            <a:r>
              <a:rPr lang="en-US" strike="sngStrike" dirty="0" smtClean="0"/>
              <a:t>provide)</a:t>
            </a:r>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13</a:t>
            </a:fld>
            <a:endParaRPr lang="fr-FR"/>
          </a:p>
        </p:txBody>
      </p:sp>
      <p:sp>
        <p:nvSpPr>
          <p:cNvPr id="5" name="Rectangle 4"/>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of the meta model including SLA (simplified version)</a:t>
            </a:r>
            <a:endParaRPr lang="en-US" dirty="0"/>
          </a:p>
        </p:txBody>
      </p:sp>
    </p:spTree>
    <p:extLst>
      <p:ext uri="{BB962C8B-B14F-4D97-AF65-F5344CB8AC3E}">
        <p14:creationId xmlns:p14="http://schemas.microsoft.com/office/powerpoint/2010/main" val="2568856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14</a:t>
            </a:fld>
            <a:endParaRPr lang="fr-FR"/>
          </a:p>
        </p:txBody>
      </p:sp>
      <p:pic>
        <p:nvPicPr>
          <p:cNvPr id="5" name="Imagem 4"/>
          <p:cNvPicPr>
            <a:picLocks noChangeAspect="1"/>
          </p:cNvPicPr>
          <p:nvPr/>
        </p:nvPicPr>
        <p:blipFill>
          <a:blip r:embed="rId3"/>
          <a:stretch>
            <a:fillRect/>
          </a:stretch>
        </p:blipFill>
        <p:spPr>
          <a:xfrm>
            <a:off x="2815988" y="264273"/>
            <a:ext cx="6560024" cy="5701646"/>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Selecting services &amp; Compositions</a:t>
            </a:r>
            <a:endParaRPr lang="en-GB" dirty="0"/>
          </a:p>
        </p:txBody>
      </p:sp>
      <p:sp>
        <p:nvSpPr>
          <p:cNvPr id="9" name="Espaço Reservado para Conteúdo 8"/>
          <p:cNvSpPr>
            <a:spLocks noGrp="1"/>
          </p:cNvSpPr>
          <p:nvPr>
            <p:ph idx="1"/>
          </p:nvPr>
        </p:nvSpPr>
        <p:spPr/>
        <p:txBody>
          <a:bodyPr/>
          <a:lstStyle/>
          <a:p>
            <a:pPr algn="just"/>
            <a:r>
              <a:rPr lang="en-US" b="1" dirty="0" smtClean="0">
                <a:solidFill>
                  <a:srgbClr val="FF0066"/>
                </a:solidFill>
              </a:rPr>
              <a:t>A </a:t>
            </a:r>
            <a:r>
              <a:rPr lang="en-US" b="1" dirty="0">
                <a:solidFill>
                  <a:srgbClr val="FF0066"/>
                </a:solidFill>
              </a:rPr>
              <a:t>method for service and composition selection: </a:t>
            </a:r>
            <a:endParaRPr lang="en-US" b="1" dirty="0" smtClean="0">
              <a:solidFill>
                <a:srgbClr val="FF0066"/>
              </a:solidFill>
            </a:endParaRPr>
          </a:p>
          <a:p>
            <a:pPr lvl="1" algn="just"/>
            <a:r>
              <a:rPr lang="en-US" dirty="0" smtClean="0"/>
              <a:t>We </a:t>
            </a:r>
            <a:r>
              <a:rPr lang="en-US" dirty="0"/>
              <a:t>have started working </a:t>
            </a:r>
            <a:r>
              <a:rPr lang="en-US" dirty="0" smtClean="0"/>
              <a:t>on </a:t>
            </a:r>
            <a:r>
              <a:rPr lang="en-US" dirty="0"/>
              <a:t>an heuristic to rank data services and </a:t>
            </a:r>
            <a:r>
              <a:rPr lang="en-US" dirty="0" smtClean="0"/>
              <a:t>compositions based </a:t>
            </a:r>
            <a:r>
              <a:rPr lang="en-US" dirty="0"/>
              <a:t>on SLA measures concerning service properties (percentage of </a:t>
            </a:r>
            <a:r>
              <a:rPr lang="en-US" dirty="0" smtClean="0"/>
              <a:t>availability, response </a:t>
            </a:r>
            <a:r>
              <a:rPr lang="en-US" dirty="0"/>
              <a:t>time, throughput and others) and data properties (data type, freshness</a:t>
            </a:r>
            <a:r>
              <a:rPr lang="en-US" dirty="0" smtClean="0"/>
              <a:t>, veracity</a:t>
            </a:r>
            <a:r>
              <a:rPr lang="en-US" dirty="0"/>
              <a:t>, provenance and others</a:t>
            </a:r>
            <a:r>
              <a:rPr lang="en-US" dirty="0" smtClean="0"/>
              <a:t>).</a:t>
            </a:r>
          </a:p>
          <a:p>
            <a:pPr lvl="1" algn="just"/>
            <a:endParaRPr lang="en-US" dirty="0"/>
          </a:p>
          <a:p>
            <a:pPr lvl="1" algn="just"/>
            <a:endParaRPr lang="en-US" dirty="0" smtClean="0"/>
          </a:p>
          <a:p>
            <a:pPr lvl="1" algn="just"/>
            <a:endParaRPr lang="en-US" dirty="0"/>
          </a:p>
          <a:p>
            <a:pPr lvl="1" algn="just"/>
            <a:endParaRPr lang="en-US" dirty="0" smtClean="0"/>
          </a:p>
          <a:p>
            <a:pPr lvl="1" algn="just"/>
            <a:endParaRPr lang="en-US" dirty="0"/>
          </a:p>
          <a:p>
            <a:pPr lvl="1" algn="just"/>
            <a:endParaRPr lang="en-US" dirty="0" smtClean="0"/>
          </a:p>
        </p:txBody>
      </p:sp>
      <p:sp>
        <p:nvSpPr>
          <p:cNvPr id="3" name="Espaço Reservado para Data 2"/>
          <p:cNvSpPr>
            <a:spLocks noGrp="1"/>
          </p:cNvSpPr>
          <p:nvPr>
            <p:ph type="dt" sz="half" idx="10"/>
          </p:nvPr>
        </p:nvSpPr>
        <p:spPr/>
        <p:txBody>
          <a:bodyPr/>
          <a:lstStyle/>
          <a:p>
            <a:fld id="{905ED473-C85B-404F-BCF3-08FF9A9FEB3F}" type="datetime1">
              <a:rPr lang="fr-FR" smtClean="0"/>
              <a:t>21/03/2017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15</a:t>
            </a:fld>
            <a:endParaRPr lang="fr-FR"/>
          </a:p>
        </p:txBody>
      </p:sp>
      <mc:AlternateContent xmlns:mc="http://schemas.openxmlformats.org/markup-compatibility/2006" xmlns:a14="http://schemas.microsoft.com/office/drawing/2010/main">
        <mc:Choice Requires="a14">
          <p:sp>
            <p:nvSpPr>
              <p:cNvPr id="5" name="Retângulo 4"/>
              <p:cNvSpPr/>
              <p:nvPr/>
            </p:nvSpPr>
            <p:spPr>
              <a:xfrm>
                <a:off x="1539240" y="4137947"/>
                <a:ext cx="589026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i="1" baseline="-25000">
                          <a:latin typeface="Cambria Math" panose="02040503050406030204" pitchFamily="18" charset="0"/>
                        </a:rPr>
                        <m:t>𝑚𝑒𝑎𝑠𝑢𝑟𝑒</m:t>
                      </m:r>
                      <m:d>
                        <m:dPr>
                          <m:ctrlPr>
                            <a:rPr lang="fr-FR" i="1" baseline="-25000">
                              <a:latin typeface="Cambria Math" panose="02040503050406030204" pitchFamily="18" charset="0"/>
                            </a:rPr>
                          </m:ctrlPr>
                        </m:dPr>
                        <m:e>
                          <m:r>
                            <a:rPr lang="fr-FR" i="1">
                              <a:latin typeface="Cambria Math" panose="02040503050406030204" pitchFamily="18" charset="0"/>
                            </a:rPr>
                            <m:t>𝑀</m:t>
                          </m:r>
                        </m:e>
                      </m:d>
                      <m:r>
                        <a:rPr lang="fr-FR" i="1">
                          <a:latin typeface="Cambria Math" panose="02040503050406030204" pitchFamily="18" charset="0"/>
                        </a:rPr>
                        <m:t>=</m:t>
                      </m:r>
                    </m:oMath>
                  </m:oMathPara>
                </a14:m>
                <a:endParaRPr lang="en-US" dirty="0"/>
              </a:p>
            </p:txBody>
          </p:sp>
        </mc:Choice>
        <mc:Fallback xmlns="">
          <p:sp>
            <p:nvSpPr>
              <p:cNvPr id="5" name="Retângulo 4"/>
              <p:cNvSpPr>
                <a:spLocks noRot="1" noChangeAspect="1" noMove="1" noResize="1" noEditPoints="1" noAdjustHandles="1" noChangeArrowheads="1" noChangeShapeType="1" noTextEdit="1"/>
              </p:cNvSpPr>
              <p:nvPr/>
            </p:nvSpPr>
            <p:spPr>
              <a:xfrm>
                <a:off x="1539240" y="4137947"/>
                <a:ext cx="5890260" cy="369332"/>
              </a:xfrm>
              <a:prstGeom prst="rect">
                <a:avLst/>
              </a:prstGeom>
              <a:blipFill rotWithShape="0">
                <a:blip r:embed="rId3"/>
                <a:stretch>
                  <a:fillRect b="-8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Retângulo 10"/>
              <p:cNvSpPr/>
              <p:nvPr/>
            </p:nvSpPr>
            <p:spPr>
              <a:xfrm>
                <a:off x="3236290" y="3668914"/>
                <a:ext cx="5890260" cy="485710"/>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i="1" baseline="-25000">
                            <a:latin typeface="Cambria Math" panose="02040503050406030204" pitchFamily="18" charset="0"/>
                          </a:rPr>
                          <m:t>𝑎𝑐𝑡𝑢𝑎𝑙</m:t>
                        </m:r>
                        <m:r>
                          <a:rPr lang="fr-FR" i="1">
                            <a:latin typeface="Cambria Math" panose="02040503050406030204" pitchFamily="18" charset="0"/>
                          </a:rPr>
                          <m:t> − </m:t>
                        </m:r>
                        <m:r>
                          <a:rPr lang="fr-FR" i="1">
                            <a:latin typeface="Cambria Math" panose="02040503050406030204" pitchFamily="18" charset="0"/>
                          </a:rPr>
                          <m:t>𝑀𝑚𝑖𝑛</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positive measure)</a:t>
                </a:r>
              </a:p>
            </p:txBody>
          </p:sp>
        </mc:Choice>
        <mc:Fallback xmlns="">
          <p:sp>
            <p:nvSpPr>
              <p:cNvPr id="11" name="Retângulo 10"/>
              <p:cNvSpPr>
                <a:spLocks noRot="1" noChangeAspect="1" noMove="1" noResize="1" noEditPoints="1" noAdjustHandles="1" noChangeArrowheads="1" noChangeShapeType="1" noTextEdit="1"/>
              </p:cNvSpPr>
              <p:nvPr/>
            </p:nvSpPr>
            <p:spPr>
              <a:xfrm>
                <a:off x="3236290" y="3668914"/>
                <a:ext cx="5890260" cy="485710"/>
              </a:xfrm>
              <a:prstGeom prst="rect">
                <a:avLst/>
              </a:prstGeom>
              <a:blipFill rotWithShape="0">
                <a:blip r:embed="rId4"/>
                <a:stretch>
                  <a:fillRect b="-7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Retângulo 11"/>
              <p:cNvSpPr/>
              <p:nvPr/>
            </p:nvSpPr>
            <p:spPr>
              <a:xfrm>
                <a:off x="3236290" y="4362186"/>
                <a:ext cx="5890260" cy="491353"/>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b="0" i="1" baseline="-25000" smtClean="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𝑀𝑎𝑐𝑡𝑢𝑎𝑙</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a:t>
                </a:r>
                <a:r>
                  <a:rPr lang="en-US" dirty="0" smtClean="0"/>
                  <a:t>negative measure</a:t>
                </a:r>
                <a:r>
                  <a:rPr lang="en-US" dirty="0"/>
                  <a:t>)</a:t>
                </a:r>
              </a:p>
            </p:txBody>
          </p:sp>
        </mc:Choice>
        <mc:Fallback xmlns="">
          <p:sp>
            <p:nvSpPr>
              <p:cNvPr id="12" name="Retângulo 11"/>
              <p:cNvSpPr>
                <a:spLocks noRot="1" noChangeAspect="1" noMove="1" noResize="1" noEditPoints="1" noAdjustHandles="1" noChangeArrowheads="1" noChangeShapeType="1" noTextEdit="1"/>
              </p:cNvSpPr>
              <p:nvPr/>
            </p:nvSpPr>
            <p:spPr>
              <a:xfrm>
                <a:off x="3236290" y="4362186"/>
                <a:ext cx="5890260" cy="491353"/>
              </a:xfrm>
              <a:prstGeom prst="rect">
                <a:avLst/>
              </a:prstGeom>
              <a:blipFill rotWithShape="0">
                <a:blip r:embed="rId5"/>
                <a:stretch>
                  <a:fillRect b="-7500"/>
                </a:stretch>
              </a:blipFill>
            </p:spPr>
            <p:txBody>
              <a:bodyPr/>
              <a:lstStyle/>
              <a:p>
                <a:r>
                  <a:rPr lang="fr-FR">
                    <a:noFill/>
                  </a:rPr>
                  <a:t> </a:t>
                </a:r>
              </a:p>
            </p:txBody>
          </p:sp>
        </mc:Fallback>
      </mc:AlternateContent>
      <p:sp>
        <p:nvSpPr>
          <p:cNvPr id="7" name="Chave esquerda 6"/>
          <p:cNvSpPr/>
          <p:nvPr/>
        </p:nvSpPr>
        <p:spPr>
          <a:xfrm>
            <a:off x="2971861" y="3668914"/>
            <a:ext cx="275192" cy="13537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0" name="Retângulo 9"/>
              <p:cNvSpPr/>
              <p:nvPr/>
            </p:nvSpPr>
            <p:spPr>
              <a:xfrm>
                <a:off x="1539240" y="5543652"/>
                <a:ext cx="7261351" cy="634469"/>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b="0" i="1" baseline="-25000" smtClean="0">
                          <a:latin typeface="Cambria Math" panose="02040503050406030204" pitchFamily="18" charset="0"/>
                        </a:rPr>
                        <m:t>𝑠𝑒𝑟𝑣𝑖𝑐𝑒</m:t>
                      </m:r>
                      <m:d>
                        <m:dPr>
                          <m:ctrlPr>
                            <a:rPr lang="fr-FR" i="1" baseline="-25000">
                              <a:latin typeface="Cambria Math" panose="02040503050406030204" pitchFamily="18" charset="0"/>
                            </a:rPr>
                          </m:ctrlPr>
                        </m:dPr>
                        <m:e>
                          <m:r>
                            <a:rPr lang="fr-FR" b="0" i="1" smtClean="0">
                              <a:latin typeface="Cambria Math" panose="02040503050406030204" pitchFamily="18" charset="0"/>
                            </a:rPr>
                            <m:t>𝐷𝑆</m:t>
                          </m:r>
                        </m:e>
                      </m:d>
                      <m:r>
                        <a:rPr lang="fr-FR" i="1">
                          <a:latin typeface="Cambria Math" panose="02040503050406030204" pitchFamily="18" charset="0"/>
                        </a:rPr>
                        <m:t>=</m:t>
                      </m:r>
                      <m:f>
                        <m:fPr>
                          <m:ctrlPr>
                            <a:rPr lang="en-US" i="1" smtClean="0">
                              <a:latin typeface="Cambria Math" panose="02040503050406030204" pitchFamily="18" charset="0"/>
                            </a:rPr>
                          </m:ctrlPr>
                        </m:fPr>
                        <m:num>
                          <m:r>
                            <a:rPr lang="fr-FR" b="0" i="1" smtClean="0">
                              <a:latin typeface="Cambria Math" panose="02040503050406030204" pitchFamily="18" charset="0"/>
                            </a:rPr>
                            <m:t>𝑤</m:t>
                          </m:r>
                          <m:r>
                            <a:rPr lang="fr-FR" b="0" i="1" baseline="-25000" smtClean="0">
                              <a:latin typeface="Cambria Math" panose="02040503050406030204" pitchFamily="18" charset="0"/>
                            </a:rPr>
                            <m:t>1 </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𝑆</m:t>
                          </m:r>
                          <m:d>
                            <m:dPr>
                              <m:ctrlPr>
                                <a:rPr lang="fr-FR" b="0" i="1" smtClean="0">
                                  <a:latin typeface="Cambria Math" panose="02040503050406030204" pitchFamily="18" charset="0"/>
                                </a:rPr>
                              </m:ctrlPr>
                            </m:dPr>
                            <m:e>
                              <m:r>
                                <a:rPr lang="fr-FR" b="0" i="1" smtClean="0">
                                  <a:latin typeface="Cambria Math" panose="02040503050406030204" pitchFamily="18" charset="0"/>
                                </a:rPr>
                                <m:t>𝑀</m:t>
                              </m:r>
                              <m:r>
                                <a:rPr lang="fr-FR" b="0" i="1" baseline="-25000" smtClean="0">
                                  <a:latin typeface="Cambria Math" panose="02040503050406030204" pitchFamily="18" charset="0"/>
                                </a:rPr>
                                <m:t>1</m:t>
                              </m:r>
                            </m:e>
                          </m:d>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2</m:t>
                              </m:r>
                            </m:e>
                          </m:d>
                          <m:r>
                            <a:rPr lang="fr-FR" i="1">
                              <a:latin typeface="Cambria Math" panose="02040503050406030204" pitchFamily="18" charset="0"/>
                            </a:rPr>
                            <m:t>+</m:t>
                          </m:r>
                          <m:r>
                            <a:rPr lang="fr-FR" b="0" i="1" baseline="-25000" smtClean="0">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𝑛</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𝑛</m:t>
                              </m:r>
                            </m:e>
                          </m:d>
                        </m:num>
                        <m:den>
                          <m:r>
                            <a:rPr lang="fr-FR" i="1">
                              <a:latin typeface="Cambria Math" panose="02040503050406030204" pitchFamily="18" charset="0"/>
                            </a:rPr>
                            <m:t>𝑤</m:t>
                          </m:r>
                          <m:r>
                            <a:rPr lang="fr-FR" b="0" i="1" baseline="-25000"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2 </m:t>
                          </m:r>
                          <m:r>
                            <a:rPr lang="fr-FR" b="0" i="1" smtClean="0">
                              <a:latin typeface="Cambria Math" panose="02040503050406030204" pitchFamily="18" charset="0"/>
                            </a:rPr>
                            <m:t>+</m:t>
                          </m:r>
                          <m:r>
                            <a:rPr lang="fr-FR" i="1" baseline="-25000">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𝑤𝑛</m:t>
                          </m:r>
                        </m:den>
                      </m:f>
                    </m:oMath>
                  </m:oMathPara>
                </a14:m>
                <a:endParaRPr lang="en-US" dirty="0"/>
              </a:p>
            </p:txBody>
          </p:sp>
        </mc:Choice>
        <mc:Fallback xmlns="">
          <p:sp>
            <p:nvSpPr>
              <p:cNvPr id="10" name="Retângulo 9"/>
              <p:cNvSpPr>
                <a:spLocks noRot="1" noChangeAspect="1" noMove="1" noResize="1" noEditPoints="1" noAdjustHandles="1" noChangeArrowheads="1" noChangeShapeType="1" noTextEdit="1"/>
              </p:cNvSpPr>
              <p:nvPr/>
            </p:nvSpPr>
            <p:spPr>
              <a:xfrm>
                <a:off x="1539240" y="5543652"/>
                <a:ext cx="7261351" cy="634469"/>
              </a:xfrm>
              <a:prstGeom prst="rect">
                <a:avLst/>
              </a:prstGeom>
              <a:blipFill rotWithShape="0">
                <a:blip r:embed="rId6"/>
                <a:stretch>
                  <a:fillRect b="-1923"/>
                </a:stretch>
              </a:blipFill>
            </p:spPr>
            <p:txBody>
              <a:bodyPr/>
              <a:lstStyle/>
              <a:p>
                <a:r>
                  <a:rPr lang="fr-FR">
                    <a:noFill/>
                  </a:rPr>
                  <a:t> </a:t>
                </a:r>
              </a:p>
            </p:txBody>
          </p:sp>
        </mc:Fallback>
      </mc:AlternateContent>
      <p:sp>
        <p:nvSpPr>
          <p:cNvPr id="13" name="Rectangle 12"/>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can appear</a:t>
            </a:r>
            <a:endParaRPr lang="en-US" dirty="0"/>
          </a:p>
        </p:txBody>
      </p:sp>
    </p:spTree>
    <p:extLst>
      <p:ext uri="{BB962C8B-B14F-4D97-AF65-F5344CB8AC3E}">
        <p14:creationId xmlns:p14="http://schemas.microsoft.com/office/powerpoint/2010/main" val="363076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7"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a:solidFill>
                  <a:srgbClr val="FF0066"/>
                </a:solidFill>
              </a:rPr>
              <a:t>Definition and formalization of a taxonomy of queries: </a:t>
            </a:r>
            <a:endParaRPr lang="en-US" b="1" dirty="0" smtClean="0">
              <a:solidFill>
                <a:srgbClr val="FF0066"/>
              </a:solidFill>
            </a:endParaRPr>
          </a:p>
          <a:p>
            <a:pPr lvl="1" algn="just"/>
            <a:r>
              <a:rPr lang="en-US" dirty="0" smtClean="0"/>
              <a:t>We </a:t>
            </a:r>
            <a:r>
              <a:rPr lang="en-US" dirty="0"/>
              <a:t>have </a:t>
            </a:r>
            <a:r>
              <a:rPr lang="en-US" dirty="0" smtClean="0"/>
              <a:t>defined and </a:t>
            </a:r>
            <a:r>
              <a:rPr lang="en-US" dirty="0"/>
              <a:t>formalized a set of possible relations between queries which differ in terms </a:t>
            </a:r>
            <a:r>
              <a:rPr lang="en-US" dirty="0" smtClean="0"/>
              <a:t>of abstract </a:t>
            </a:r>
            <a:r>
              <a:rPr lang="en-US" dirty="0"/>
              <a:t>services, service properties and data properties</a:t>
            </a:r>
            <a:r>
              <a:rPr lang="en-US" dirty="0" smtClean="0"/>
              <a:t>.</a:t>
            </a:r>
          </a:p>
          <a:p>
            <a:pPr lvl="1" algn="just"/>
            <a:endParaRPr lang="en-US" dirty="0"/>
          </a:p>
          <a:p>
            <a:pPr lvl="1" algn="just"/>
            <a:r>
              <a:rPr lang="en-US" dirty="0" smtClean="0"/>
              <a:t>For example, a </a:t>
            </a:r>
            <a:r>
              <a:rPr lang="en-US" b="1" dirty="0">
                <a:solidFill>
                  <a:srgbClr val="FF0066"/>
                </a:solidFill>
              </a:rPr>
              <a:t>query</a:t>
            </a:r>
            <a:r>
              <a:rPr lang="en-US" sz="1600" dirty="0" smtClean="0"/>
              <a:t> </a:t>
            </a:r>
            <a:r>
              <a:rPr lang="en-US" dirty="0" smtClean="0"/>
              <a:t>is defined as a tuple:</a:t>
            </a:r>
          </a:p>
          <a:p>
            <a:pPr marL="274320" lvl="1" indent="0" algn="just">
              <a:buNone/>
            </a:pPr>
            <a:endParaRPr lang="fr-FR" dirty="0" smtClean="0"/>
          </a:p>
          <a:p>
            <a:pPr marL="274320" lvl="1" indent="0" algn="just">
              <a:buNone/>
            </a:pPr>
            <a:r>
              <a:rPr lang="fr-FR" dirty="0" smtClean="0"/>
              <a:t>where</a:t>
            </a:r>
            <a:r>
              <a:rPr lang="fr-FR" dirty="0"/>
              <a:t>: </a:t>
            </a:r>
            <a:r>
              <a:rPr lang="fr-FR" b="1" i="1" dirty="0"/>
              <a:t>s</a:t>
            </a:r>
            <a:r>
              <a:rPr lang="fr-FR" dirty="0"/>
              <a:t> is status; </a:t>
            </a:r>
            <a:r>
              <a:rPr lang="fr-FR" b="1" i="1" dirty="0"/>
              <a:t>t</a:t>
            </a:r>
            <a:r>
              <a:rPr lang="fr-FR" dirty="0"/>
              <a:t> is the timestap; </a:t>
            </a:r>
            <a:r>
              <a:rPr lang="fr-FR" b="1" i="1" dirty="0"/>
              <a:t>A</a:t>
            </a:r>
            <a:r>
              <a:rPr lang="fr-FR" dirty="0"/>
              <a:t> is a set of abstract services defining the query; </a:t>
            </a:r>
            <a:r>
              <a:rPr lang="en-US" b="1" i="1" dirty="0"/>
              <a:t>R</a:t>
            </a:r>
            <a:r>
              <a:rPr lang="en-US" dirty="0"/>
              <a:t> is a set of user preferences; </a:t>
            </a:r>
            <a:r>
              <a:rPr lang="en-US" b="1" i="1" dirty="0"/>
              <a:t>S</a:t>
            </a:r>
            <a:r>
              <a:rPr lang="en-US" dirty="0"/>
              <a:t> is a set of data services; </a:t>
            </a:r>
            <a:r>
              <a:rPr lang="en-US" b="1" i="1" dirty="0"/>
              <a:t>C</a:t>
            </a:r>
            <a:r>
              <a:rPr lang="en-US" dirty="0"/>
              <a:t> is a set of compositions; and </a:t>
            </a:r>
            <a:r>
              <a:rPr lang="en-US" b="1" i="1" dirty="0"/>
              <a:t>w</a:t>
            </a:r>
            <a:r>
              <a:rPr lang="en-US" dirty="0"/>
              <a:t> is the composition that were selected to answer the query Q.</a:t>
            </a:r>
            <a:r>
              <a:rPr lang="fr-FR" dirty="0"/>
              <a:t>  </a:t>
            </a:r>
          </a:p>
          <a:p>
            <a:pPr marL="274320" lvl="1" indent="0" algn="just">
              <a:buNone/>
            </a:pPr>
            <a:endParaRPr lang="fr-FR" dirty="0" smtClean="0"/>
          </a:p>
          <a:p>
            <a:pPr marL="274320" lvl="1" indent="0" algn="just">
              <a:buNone/>
            </a:pPr>
            <a:r>
              <a:rPr lang="fr-FR" b="1" dirty="0">
                <a:solidFill>
                  <a:srgbClr val="FF0066"/>
                </a:solidFill>
              </a:rPr>
              <a:t>Query </a:t>
            </a:r>
            <a:r>
              <a:rPr lang="fr-FR" b="1" dirty="0" smtClean="0">
                <a:solidFill>
                  <a:srgbClr val="FF0066"/>
                </a:solidFill>
              </a:rPr>
              <a:t>type</a:t>
            </a:r>
            <a:r>
              <a:rPr lang="fr-FR" dirty="0" smtClean="0"/>
              <a:t>: </a:t>
            </a:r>
          </a:p>
          <a:p>
            <a:pPr marL="274320" lvl="1" indent="0" algn="just">
              <a:buNone/>
            </a:pPr>
            <a:r>
              <a:rPr lang="fr-FR" dirty="0" smtClean="0"/>
              <a:t>Given two queries Q</a:t>
            </a:r>
            <a:r>
              <a:rPr lang="fr-FR" baseline="-25000" dirty="0" smtClean="0"/>
              <a:t>1</a:t>
            </a:r>
            <a:r>
              <a:rPr lang="fr-FR" dirty="0" smtClean="0"/>
              <a:t> and Q</a:t>
            </a:r>
            <a:r>
              <a:rPr lang="fr-FR" baseline="-25000" dirty="0" smtClean="0"/>
              <a:t>2</a:t>
            </a:r>
            <a:r>
              <a:rPr lang="fr-FR" dirty="0" smtClean="0"/>
              <a:t>, Q</a:t>
            </a:r>
            <a:r>
              <a:rPr lang="fr-FR" baseline="-25000" dirty="0" smtClean="0"/>
              <a:t>2 </a:t>
            </a:r>
            <a:r>
              <a:rPr lang="fr-FR" dirty="0" smtClean="0"/>
              <a:t>is a subset of Q</a:t>
            </a:r>
            <a:r>
              <a:rPr lang="fr-FR" baseline="-25000" dirty="0" smtClean="0"/>
              <a:t>1</a:t>
            </a:r>
            <a:r>
              <a:rPr lang="fr-FR" dirty="0" smtClean="0"/>
              <a:t> if:</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16</a:t>
            </a:fld>
            <a:endParaRPr lang="fr-FR"/>
          </a:p>
        </p:txBody>
      </p:sp>
      <p:pic>
        <p:nvPicPr>
          <p:cNvPr id="5" name="Imagem 4"/>
          <p:cNvPicPr>
            <a:picLocks noChangeAspect="1"/>
          </p:cNvPicPr>
          <p:nvPr/>
        </p:nvPicPr>
        <p:blipFill>
          <a:blip r:embed="rId3"/>
          <a:stretch>
            <a:fillRect/>
          </a:stretch>
        </p:blipFill>
        <p:spPr>
          <a:xfrm>
            <a:off x="6265926" y="3299397"/>
            <a:ext cx="2775204" cy="43394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0" name="Espaço Reservado para Conteúdo 8"/>
          <p:cNvSpPr txBox="1">
            <a:spLocks/>
          </p:cNvSpPr>
          <p:nvPr/>
        </p:nvSpPr>
        <p:spPr>
          <a:xfrm>
            <a:off x="467868" y="569137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lgn="just"/>
            <a:endParaRPr lang="en-US" dirty="0"/>
          </a:p>
        </p:txBody>
      </p:sp>
      <p:pic>
        <p:nvPicPr>
          <p:cNvPr id="8" name="Imagem 7"/>
          <p:cNvPicPr>
            <a:picLocks noChangeAspect="1"/>
          </p:cNvPicPr>
          <p:nvPr/>
        </p:nvPicPr>
        <p:blipFill>
          <a:blip r:embed="rId4"/>
          <a:stretch>
            <a:fillRect/>
          </a:stretch>
        </p:blipFill>
        <p:spPr>
          <a:xfrm>
            <a:off x="7134225" y="540708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1" name="Rectangle 10"/>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a:t>
            </a:r>
            <a:r>
              <a:rPr lang="en-US" smtClean="0"/>
              <a:t>can appear</a:t>
            </a:r>
            <a:endParaRPr lang="en-US" dirty="0"/>
          </a:p>
        </p:txBody>
      </p:sp>
    </p:spTree>
    <p:extLst>
      <p:ext uri="{BB962C8B-B14F-4D97-AF65-F5344CB8AC3E}">
        <p14:creationId xmlns:p14="http://schemas.microsoft.com/office/powerpoint/2010/main" val="301518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Reusing queries</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A </a:t>
            </a:r>
            <a:r>
              <a:rPr lang="en-US" b="1" dirty="0">
                <a:solidFill>
                  <a:srgbClr val="FF0066"/>
                </a:solidFill>
              </a:rPr>
              <a:t>method for reusing queries: </a:t>
            </a:r>
            <a:endParaRPr lang="en-US" b="1" dirty="0" smtClean="0">
              <a:solidFill>
                <a:srgbClr val="FF0066"/>
              </a:solidFill>
            </a:endParaRPr>
          </a:p>
          <a:p>
            <a:pPr lvl="1" algn="just"/>
            <a:r>
              <a:rPr lang="en-US" dirty="0" smtClean="0"/>
              <a:t>Based </a:t>
            </a:r>
            <a:r>
              <a:rPr lang="en-US" dirty="0"/>
              <a:t>on the proposed query taxonomy, we have designed and formalized </a:t>
            </a:r>
            <a:r>
              <a:rPr lang="en-US" dirty="0" smtClean="0"/>
              <a:t>a reusability </a:t>
            </a:r>
            <a:r>
              <a:rPr lang="en-US" dirty="0"/>
              <a:t>approach which allows to reuse data services and compositions </a:t>
            </a:r>
            <a:r>
              <a:rPr lang="en-US" dirty="0" smtClean="0"/>
              <a:t>from previous </a:t>
            </a:r>
            <a:r>
              <a:rPr lang="en-US" dirty="0"/>
              <a:t>integration in </a:t>
            </a:r>
            <a:r>
              <a:rPr lang="en-US" dirty="0" smtClean="0"/>
              <a:t>order </a:t>
            </a:r>
            <a:r>
              <a:rPr lang="en-US" dirty="0"/>
              <a:t>to profit from them</a:t>
            </a:r>
            <a:r>
              <a:rPr lang="en-US" dirty="0" smtClean="0"/>
              <a:t>.</a:t>
            </a:r>
            <a:endParaRPr lang="en-US" dirty="0"/>
          </a:p>
          <a:p>
            <a:pPr marL="274320" lvl="1" indent="0" algn="just">
              <a:buNone/>
            </a:pPr>
            <a:endParaRPr lang="fr-FR" b="1" dirty="0" smtClean="0">
              <a:solidFill>
                <a:srgbClr val="FF0066"/>
              </a:solidFill>
            </a:endParaRPr>
          </a:p>
          <a:p>
            <a:pPr marL="274320" lvl="1" indent="0" algn="just">
              <a:buNone/>
            </a:pPr>
            <a:r>
              <a:rPr lang="fr-FR" b="1" dirty="0" smtClean="0">
                <a:solidFill>
                  <a:srgbClr val="FF0066"/>
                </a:solidFill>
              </a:rPr>
              <a:t>Query </a:t>
            </a:r>
            <a:r>
              <a:rPr lang="fr-FR" b="1" dirty="0">
                <a:solidFill>
                  <a:srgbClr val="FF0066"/>
                </a:solidFill>
              </a:rPr>
              <a:t>type</a:t>
            </a:r>
            <a:r>
              <a:rPr lang="fr-FR" dirty="0"/>
              <a:t>: </a:t>
            </a:r>
          </a:p>
          <a:p>
            <a:pPr marL="274320" lvl="1" indent="0" algn="just">
              <a:buNone/>
            </a:pPr>
            <a:r>
              <a:rPr lang="fr-FR" dirty="0"/>
              <a:t>Given two queries Q</a:t>
            </a:r>
            <a:r>
              <a:rPr lang="fr-FR" baseline="-25000" dirty="0"/>
              <a:t>1</a:t>
            </a:r>
            <a:r>
              <a:rPr lang="fr-FR" dirty="0"/>
              <a:t> and Q</a:t>
            </a:r>
            <a:r>
              <a:rPr lang="fr-FR" baseline="-25000" dirty="0"/>
              <a:t>2</a:t>
            </a:r>
            <a:r>
              <a:rPr lang="fr-FR" dirty="0"/>
              <a:t>, Q</a:t>
            </a:r>
            <a:r>
              <a:rPr lang="fr-FR" baseline="-25000" dirty="0"/>
              <a:t>2 </a:t>
            </a:r>
            <a:r>
              <a:rPr lang="fr-FR" dirty="0"/>
              <a:t>is a subset of Q</a:t>
            </a:r>
            <a:r>
              <a:rPr lang="fr-FR" baseline="-25000" dirty="0"/>
              <a:t>1</a:t>
            </a:r>
            <a:r>
              <a:rPr lang="fr-FR" dirty="0"/>
              <a:t> if</a:t>
            </a:r>
            <a:r>
              <a:rPr lang="fr-FR" dirty="0" smtClean="0"/>
              <a:t>:</a:t>
            </a:r>
          </a:p>
          <a:p>
            <a:pPr marL="274320" lvl="1" indent="0" algn="just">
              <a:buNone/>
            </a:pPr>
            <a:endParaRPr lang="fr-FR" dirty="0"/>
          </a:p>
          <a:p>
            <a:pPr marL="274320" lvl="1" indent="0" algn="just">
              <a:buNone/>
            </a:pPr>
            <a:r>
              <a:rPr lang="en-US" dirty="0" smtClean="0"/>
              <a:t>For this type, we are able to completely reuse </a:t>
            </a:r>
            <a:r>
              <a:rPr lang="fr-FR" dirty="0"/>
              <a:t>Q</a:t>
            </a:r>
            <a:r>
              <a:rPr lang="fr-FR" baseline="-25000" dirty="0"/>
              <a:t>1 </a:t>
            </a:r>
            <a:r>
              <a:rPr lang="en-US" dirty="0" smtClean="0"/>
              <a:t>:</a:t>
            </a:r>
            <a:endParaRPr lang="en-US" dirty="0"/>
          </a:p>
          <a:p>
            <a:pPr marL="274320" lvl="1" indent="0" algn="just">
              <a:buNone/>
            </a:pPr>
            <a:endParaRPr lang="en-US" dirty="0" smtClean="0"/>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17</a:t>
            </a:fld>
            <a:endParaRPr lang="fr-FR"/>
          </a:p>
        </p:txBody>
      </p:sp>
      <p:pic>
        <p:nvPicPr>
          <p:cNvPr id="7" name="Imagem 6"/>
          <p:cNvPicPr>
            <a:picLocks noChangeAspect="1"/>
          </p:cNvPicPr>
          <p:nvPr/>
        </p:nvPicPr>
        <p:blipFill>
          <a:blip r:embed="rId3"/>
          <a:stretch>
            <a:fillRect/>
          </a:stretch>
        </p:blipFill>
        <p:spPr>
          <a:xfrm>
            <a:off x="7134225" y="386403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0" name="Imagem 9"/>
          <p:cNvPicPr>
            <a:picLocks noChangeAspect="1"/>
          </p:cNvPicPr>
          <p:nvPr/>
        </p:nvPicPr>
        <p:blipFill>
          <a:blip r:embed="rId4"/>
          <a:stretch>
            <a:fillRect/>
          </a:stretch>
        </p:blipFill>
        <p:spPr>
          <a:xfrm>
            <a:off x="1449706" y="5524659"/>
            <a:ext cx="27241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1" name="Imagem 10"/>
          <p:cNvPicPr>
            <a:picLocks noChangeAspect="1"/>
          </p:cNvPicPr>
          <p:nvPr/>
        </p:nvPicPr>
        <p:blipFill>
          <a:blip r:embed="rId5"/>
          <a:stretch>
            <a:fillRect/>
          </a:stretch>
        </p:blipFill>
        <p:spPr>
          <a:xfrm>
            <a:off x="1449706" y="5004193"/>
            <a:ext cx="7934325" cy="42862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2" name="Imagem 11"/>
          <p:cNvPicPr>
            <a:picLocks noChangeAspect="1"/>
          </p:cNvPicPr>
          <p:nvPr/>
        </p:nvPicPr>
        <p:blipFill>
          <a:blip r:embed="rId6"/>
          <a:stretch>
            <a:fillRect/>
          </a:stretch>
        </p:blipFill>
        <p:spPr>
          <a:xfrm>
            <a:off x="1449706" y="6113627"/>
            <a:ext cx="72580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3" name="Rectangle 12"/>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a:t>
            </a:r>
            <a:r>
              <a:rPr lang="en-US" smtClean="0"/>
              <a:t>can appear</a:t>
            </a:r>
            <a:endParaRPr lang="en-US" dirty="0"/>
          </a:p>
        </p:txBody>
      </p:sp>
    </p:spTree>
    <p:extLst>
      <p:ext uri="{BB962C8B-B14F-4D97-AF65-F5344CB8AC3E}">
        <p14:creationId xmlns:p14="http://schemas.microsoft.com/office/powerpoint/2010/main" val="71748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fade">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fade">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Query log</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Query </a:t>
            </a:r>
            <a:r>
              <a:rPr lang="en-US" b="1" dirty="0">
                <a:solidFill>
                  <a:srgbClr val="FF0066"/>
                </a:solidFill>
              </a:rPr>
              <a:t>history data model and implementation: </a:t>
            </a:r>
          </a:p>
          <a:p>
            <a:pPr lvl="1" algn="just"/>
            <a:r>
              <a:rPr lang="en-US" dirty="0" smtClean="0"/>
              <a:t>Design and implementation of the query history data model</a:t>
            </a:r>
            <a:r>
              <a:rPr lang="en-US" dirty="0"/>
              <a:t>, which includes queries, abstract services, data services and </a:t>
            </a:r>
            <a:r>
              <a:rPr lang="en-US" dirty="0" smtClean="0"/>
              <a:t>compositions</a:t>
            </a:r>
          </a:p>
          <a:p>
            <a:pPr lvl="1" algn="just"/>
            <a:r>
              <a:rPr lang="en-US" dirty="0" smtClean="0"/>
              <a:t>Rhone </a:t>
            </a:r>
            <a:r>
              <a:rPr lang="en-US" dirty="0"/>
              <a:t>algorithm </a:t>
            </a:r>
            <a:r>
              <a:rPr lang="en-US" dirty="0" smtClean="0"/>
              <a:t>was adapted </a:t>
            </a:r>
            <a:r>
              <a:rPr lang="en-US" dirty="0"/>
              <a:t>to be in accordance with the </a:t>
            </a:r>
            <a:r>
              <a:rPr lang="en-US" dirty="0" smtClean="0"/>
              <a:t>model below:</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18</a:t>
            </a:fld>
            <a:endParaRPr lang="fr-FR"/>
          </a:p>
        </p:txBody>
      </p:sp>
      <p:pic>
        <p:nvPicPr>
          <p:cNvPr id="5" name="Imagem 4"/>
          <p:cNvPicPr>
            <a:picLocks noChangeAspect="1"/>
          </p:cNvPicPr>
          <p:nvPr/>
        </p:nvPicPr>
        <p:blipFill>
          <a:blip r:embed="rId3"/>
          <a:stretch>
            <a:fillRect/>
          </a:stretch>
        </p:blipFill>
        <p:spPr>
          <a:xfrm>
            <a:off x="2270110" y="3394710"/>
            <a:ext cx="7651780" cy="3337560"/>
          </a:xfrm>
          <a:prstGeom prst="rect">
            <a:avLst/>
          </a:prstGeom>
        </p:spPr>
      </p:pic>
    </p:spTree>
    <p:extLst>
      <p:ext uri="{BB962C8B-B14F-4D97-AF65-F5344CB8AC3E}">
        <p14:creationId xmlns:p14="http://schemas.microsoft.com/office/powerpoint/2010/main" val="39071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21/03/2017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19</a:t>
            </a:fld>
            <a:endParaRPr lang="fr-FR"/>
          </a:p>
        </p:txBody>
      </p:sp>
      <p:pic>
        <p:nvPicPr>
          <p:cNvPr id="3" name="Image 2"/>
          <p:cNvPicPr>
            <a:picLocks noChangeAspect="1"/>
          </p:cNvPicPr>
          <p:nvPr/>
        </p:nvPicPr>
        <p:blipFill>
          <a:blip r:embed="rId2"/>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152478" y="476126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par>
                                <p:cTn id="125" presetID="10" presetClass="entr" presetSubtype="0"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fade">
                                      <p:cBhvr>
                                        <p:cTn id="1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P spid="45" grpId="0" animBg="1"/>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21/03/2017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Lyon </a:t>
            </a:r>
            <a:r>
              <a:rPr lang="en-US" dirty="0" smtClean="0"/>
              <a:t>1, 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a:t> </a:t>
            </a:r>
            <a:r>
              <a:rPr lang="en-US" b="1" dirty="0" smtClean="0"/>
              <a:t>XXX </a:t>
            </a:r>
            <a:r>
              <a:rPr lang="en-US" dirty="0" smtClean="0"/>
              <a:t>degree </a:t>
            </a:r>
            <a:r>
              <a:rPr lang="en-US" b="1" dirty="0"/>
              <a:t>System </a:t>
            </a:r>
            <a:r>
              <a:rPr lang="en-US" b="1" dirty="0" smtClean="0"/>
              <a:t>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556" cy="646331"/>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(CAPES)</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01160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21/03/2017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20</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21/03/2017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21</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Introduction</a:t>
            </a:r>
            <a:endParaRPr lang="fr-FR" dirty="0"/>
          </a:p>
        </p:txBody>
      </p:sp>
      <p:sp>
        <p:nvSpPr>
          <p:cNvPr id="3" name="Espaço Reservado para Conteúdo 2"/>
          <p:cNvSpPr>
            <a:spLocks noGrp="1"/>
          </p:cNvSpPr>
          <p:nvPr>
            <p:ph idx="1"/>
          </p:nvPr>
        </p:nvSpPr>
        <p:spPr/>
        <p:txBody>
          <a:bodyPr>
            <a:normAutofit lnSpcReduction="10000"/>
          </a:bodyPr>
          <a:lstStyle/>
          <a:p>
            <a:pPr marL="0" indent="0">
              <a:buNone/>
            </a:pPr>
            <a:r>
              <a:rPr lang="en-US" b="1" dirty="0" smtClean="0">
                <a:solidFill>
                  <a:srgbClr val="FF0066"/>
                </a:solidFill>
              </a:rPr>
              <a:t>Daniel Aguiar da Silva Carvalho</a:t>
            </a:r>
          </a:p>
          <a:p>
            <a:pPr marL="0" indent="0">
              <a:buNone/>
            </a:pPr>
            <a:r>
              <a:rPr lang="en-US" b="1" dirty="0" smtClean="0"/>
              <a:t>Diplomas:</a:t>
            </a:r>
            <a:endParaRPr lang="en-US" dirty="0" smtClean="0"/>
          </a:p>
          <a:p>
            <a:r>
              <a:rPr lang="en-US" b="1" dirty="0"/>
              <a:t>System analysis </a:t>
            </a:r>
            <a:r>
              <a:rPr lang="en-US" dirty="0" smtClean="0"/>
              <a:t>degree in the Federal Institute of Rio Grande do Norte, Brazil</a:t>
            </a:r>
          </a:p>
          <a:p>
            <a:r>
              <a:rPr lang="en-US" dirty="0" smtClean="0"/>
              <a:t>Master degree in</a:t>
            </a:r>
            <a:r>
              <a:rPr lang="en-US" b="1" dirty="0" smtClean="0">
                <a:solidFill>
                  <a:srgbClr val="FF0066"/>
                </a:solidFill>
              </a:rPr>
              <a:t> </a:t>
            </a:r>
            <a:r>
              <a:rPr lang="en-US" b="1" dirty="0" smtClean="0"/>
              <a:t>System and Computation </a:t>
            </a:r>
            <a:r>
              <a:rPr lang="en-US" dirty="0" smtClean="0"/>
              <a:t>in the Federal University of Rio Grande do Norte, Brazil</a:t>
            </a:r>
            <a:endParaRPr lang="en-US" dirty="0"/>
          </a:p>
          <a:p>
            <a:pPr marL="0" indent="0">
              <a:buNone/>
            </a:pPr>
            <a:endParaRPr lang="en-US" sz="1000" b="1" dirty="0" smtClean="0"/>
          </a:p>
          <a:p>
            <a:pPr marL="0" indent="0">
              <a:buNone/>
            </a:pPr>
            <a:r>
              <a:rPr lang="en-US" b="1" dirty="0" smtClean="0"/>
              <a:t>Internships and projects</a:t>
            </a:r>
            <a:r>
              <a:rPr lang="en-US" dirty="0" smtClean="0"/>
              <a:t>:</a:t>
            </a:r>
          </a:p>
          <a:p>
            <a:r>
              <a:rPr lang="en-US" dirty="0" smtClean="0"/>
              <a:t>4-months Internship at UDELAR, Uruguay</a:t>
            </a:r>
          </a:p>
          <a:p>
            <a:r>
              <a:rPr lang="en-US" dirty="0" smtClean="0"/>
              <a:t>National Research Network, Brazil</a:t>
            </a:r>
            <a:endParaRPr lang="en-US" dirty="0"/>
          </a:p>
          <a:p>
            <a:pPr marL="0" indent="0">
              <a:buNone/>
            </a:pPr>
            <a:endParaRPr lang="en-US" sz="1000" b="1" dirty="0" smtClean="0"/>
          </a:p>
          <a:p>
            <a:pPr marL="0" indent="0">
              <a:buNone/>
            </a:pPr>
            <a:r>
              <a:rPr lang="en-US" b="1" dirty="0" smtClean="0"/>
              <a:t>3</a:t>
            </a:r>
            <a:r>
              <a:rPr lang="en-US" b="1" baseline="30000" dirty="0" smtClean="0"/>
              <a:t>rd</a:t>
            </a:r>
            <a:r>
              <a:rPr lang="en-US" b="1" dirty="0" smtClean="0"/>
              <a:t> year of PhD</a:t>
            </a:r>
            <a:r>
              <a:rPr lang="en-US" dirty="0" smtClean="0"/>
              <a:t> in the University of Lyon (Magellan Lab, Lyon3)</a:t>
            </a:r>
          </a:p>
        </p:txBody>
      </p:sp>
      <p:sp>
        <p:nvSpPr>
          <p:cNvPr id="5" name="Espaço Reservado para Data 4"/>
          <p:cNvSpPr>
            <a:spLocks noGrp="1"/>
          </p:cNvSpPr>
          <p:nvPr>
            <p:ph type="dt" sz="half" idx="10"/>
          </p:nvPr>
        </p:nvSpPr>
        <p:spPr/>
        <p:txBody>
          <a:bodyPr/>
          <a:lstStyle/>
          <a:p>
            <a:fld id="{F5D1B79B-4AAD-465E-A5EC-12C47B6CA572}" type="datetime1">
              <a:rPr lang="fr-FR" smtClean="0"/>
              <a:t>21/03/2017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22</a:t>
            </a:fld>
            <a:endParaRPr lang="fr-FR"/>
          </a:p>
        </p:txBody>
      </p:sp>
      <p:sp>
        <p:nvSpPr>
          <p:cNvPr id="7" name="Multiplication 6"/>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0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Agenda</a:t>
            </a:r>
            <a:endParaRPr lang="fr-FR" dirty="0"/>
          </a:p>
        </p:txBody>
      </p:sp>
      <p:sp>
        <p:nvSpPr>
          <p:cNvPr id="3" name="Espaço Reservado para Conteúdo 2"/>
          <p:cNvSpPr>
            <a:spLocks noGrp="1"/>
          </p:cNvSpPr>
          <p:nvPr>
            <p:ph idx="1"/>
          </p:nvPr>
        </p:nvSpPr>
        <p:spPr/>
        <p:txBody>
          <a:bodyPr/>
          <a:lstStyle/>
          <a:p>
            <a:r>
              <a:rPr lang="fr-FR" dirty="0" smtClean="0"/>
              <a:t>Introduction</a:t>
            </a:r>
          </a:p>
          <a:p>
            <a:r>
              <a:rPr lang="fr-FR" dirty="0" smtClean="0"/>
              <a:t>Research context</a:t>
            </a:r>
          </a:p>
          <a:p>
            <a:r>
              <a:rPr lang="fr-FR" dirty="0" smtClean="0"/>
              <a:t>Results and contributions</a:t>
            </a:r>
          </a:p>
          <a:p>
            <a:r>
              <a:rPr lang="fr-FR" dirty="0" smtClean="0"/>
              <a:t>Professional and scientific activities</a:t>
            </a:r>
          </a:p>
          <a:p>
            <a:r>
              <a:rPr lang="fr-FR" dirty="0" smtClean="0"/>
              <a:t>Perspectives</a:t>
            </a:r>
            <a:endParaRPr lang="fr-FR" dirty="0"/>
          </a:p>
        </p:txBody>
      </p:sp>
      <p:sp>
        <p:nvSpPr>
          <p:cNvPr id="4" name="Espaço Reservado para Data 3"/>
          <p:cNvSpPr>
            <a:spLocks noGrp="1"/>
          </p:cNvSpPr>
          <p:nvPr>
            <p:ph type="dt" sz="half" idx="10"/>
          </p:nvPr>
        </p:nvSpPr>
        <p:spPr/>
        <p:txBody>
          <a:bodyPr/>
          <a:lstStyle/>
          <a:p>
            <a:fld id="{C0DEA02E-F30A-4DAE-BD38-D41DE7034E5C}" type="datetime1">
              <a:rPr lang="fr-FR" smtClean="0"/>
              <a:t>21/03/2017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23</a:t>
            </a:fld>
            <a:endParaRPr lang="fr-FR"/>
          </a:p>
        </p:txBody>
      </p:sp>
      <p:sp>
        <p:nvSpPr>
          <p:cNvPr id="6" name="Multiplication 5"/>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9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Future work</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Future works:</a:t>
            </a:r>
          </a:p>
          <a:p>
            <a:pPr lvl="1" algn="just"/>
            <a:r>
              <a:rPr lang="en-US" dirty="0" smtClean="0"/>
              <a:t>Implementing new algorithms to include reusability issues</a:t>
            </a:r>
          </a:p>
          <a:p>
            <a:pPr lvl="1" algn="just"/>
            <a:r>
              <a:rPr lang="en-US" dirty="0" smtClean="0"/>
              <a:t>Concluding the heuristic approach adapted to the context</a:t>
            </a:r>
          </a:p>
          <a:p>
            <a:pPr lvl="1" algn="just"/>
            <a:r>
              <a:rPr lang="en-US" dirty="0" smtClean="0"/>
              <a:t>Experiments: building a proof of concept to the approach</a:t>
            </a:r>
          </a:p>
          <a:p>
            <a:pPr lvl="1" algn="just"/>
            <a:endParaRPr lang="en-US" dirty="0" smtClean="0"/>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24</a:t>
            </a:fld>
            <a:endParaRPr lang="fr-FR"/>
          </a:p>
        </p:txBody>
      </p:sp>
      <p:sp>
        <p:nvSpPr>
          <p:cNvPr id="5" name="Multiplication 4"/>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954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Professional and scientific activities</a:t>
            </a:r>
            <a:endParaRPr lang="en-GB" sz="4800"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Day-to-day work:</a:t>
            </a:r>
          </a:p>
          <a:p>
            <a:pPr lvl="1" algn="just"/>
            <a:endParaRPr lang="en-US" dirty="0" smtClean="0"/>
          </a:p>
          <a:p>
            <a:pPr lvl="1" algn="just"/>
            <a:r>
              <a:rPr lang="en-US" dirty="0" smtClean="0"/>
              <a:t>Currently attached to </a:t>
            </a:r>
            <a:r>
              <a:rPr lang="en-US" i="1" dirty="0" err="1" smtClean="0"/>
              <a:t>InfoMaths</a:t>
            </a:r>
            <a:r>
              <a:rPr lang="en-US" dirty="0" smtClean="0"/>
              <a:t> doctoral school (Lyon1) and working in the </a:t>
            </a:r>
            <a:r>
              <a:rPr lang="en-US" b="1" dirty="0" smtClean="0"/>
              <a:t>Magellan Research Center </a:t>
            </a:r>
            <a:r>
              <a:rPr lang="en-US" dirty="0" smtClean="0"/>
              <a:t>(Lyon3) </a:t>
            </a:r>
          </a:p>
          <a:p>
            <a:pPr lvl="1" algn="just"/>
            <a:endParaRPr lang="en-US" dirty="0" smtClean="0"/>
          </a:p>
          <a:p>
            <a:pPr lvl="1" algn="just"/>
            <a:r>
              <a:rPr lang="en-US" dirty="0" smtClean="0"/>
              <a:t>Easy access to the advisors</a:t>
            </a:r>
          </a:p>
          <a:p>
            <a:pPr lvl="1" algn="just"/>
            <a:endParaRPr lang="en-US" dirty="0" smtClean="0"/>
          </a:p>
          <a:p>
            <a:pPr lvl="1" algn="just"/>
            <a:r>
              <a:rPr lang="en-US" dirty="0" smtClean="0"/>
              <a:t>Regular meetings</a:t>
            </a:r>
            <a:endParaRPr lang="en-US" dirty="0"/>
          </a:p>
          <a:p>
            <a:pPr lvl="2" algn="just"/>
            <a:r>
              <a:rPr lang="en-US" dirty="0" smtClean="0"/>
              <a:t>At least 1 meeting per week (face-to-face or in a conference call)</a:t>
            </a:r>
          </a:p>
          <a:p>
            <a:pPr lvl="2"/>
            <a:r>
              <a:rPr lang="en-US" dirty="0" smtClean="0"/>
              <a:t>Technical and scientific discussions: formalization exercises and experiment environment configuration</a:t>
            </a:r>
          </a:p>
          <a:p>
            <a:pPr lvl="2"/>
            <a:r>
              <a:rPr lang="en-US" dirty="0" smtClean="0"/>
              <a:t>The objective is to define next activities </a:t>
            </a:r>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25</a:t>
            </a:fld>
            <a:endParaRPr lang="fr-FR"/>
          </a:p>
        </p:txBody>
      </p:sp>
      <p:sp>
        <p:nvSpPr>
          <p:cNvPr id="6" name="Multiplication 5"/>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85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dirty="0" smtClean="0"/>
              <a:t>Which </a:t>
            </a:r>
            <a:r>
              <a:rPr lang="en-US" dirty="0"/>
              <a:t>services should I select ? Are the requirements being respected?	</a:t>
            </a:r>
            <a:endParaRPr lang="en-US" dirty="0" smtClean="0"/>
          </a:p>
          <a:p>
            <a:pPr lvl="1" algn="just"/>
            <a:endParaRPr lang="en-US" dirty="0"/>
          </a:p>
          <a:p>
            <a:pPr lvl="1" algn="just"/>
            <a:r>
              <a:rPr lang="en-US" dirty="0"/>
              <a:t>How to be sure that all SLAs  are being respected</a:t>
            </a:r>
            <a:r>
              <a:rPr lang="en-US" dirty="0" smtClean="0"/>
              <a:t>?</a:t>
            </a:r>
          </a:p>
          <a:p>
            <a:pPr lvl="1" algn="just"/>
            <a:endParaRPr lang="en-US" dirty="0"/>
          </a:p>
          <a:p>
            <a:pPr lvl="1" algn="just"/>
            <a:r>
              <a:rPr lang="en-US" dirty="0"/>
              <a:t>How to integrate different SLAs associated to services involved with user’s </a:t>
            </a:r>
            <a:r>
              <a:rPr lang="en-US" dirty="0" smtClean="0"/>
              <a:t>requirements?</a:t>
            </a:r>
          </a:p>
          <a:p>
            <a:pPr lvl="1" algn="just"/>
            <a:endParaRPr lang="en-US" dirty="0"/>
          </a:p>
          <a:p>
            <a:pPr lvl="1" algn="just"/>
            <a:r>
              <a:rPr lang="en-US" dirty="0"/>
              <a:t>How results can be  reused  for a next query</a:t>
            </a:r>
            <a:r>
              <a:rPr lang="en-US" dirty="0" smtClean="0"/>
              <a:t>?</a:t>
            </a:r>
            <a:endParaRPr lang="en-US" dirty="0"/>
          </a:p>
        </p:txBody>
      </p:sp>
      <p:sp>
        <p:nvSpPr>
          <p:cNvPr id="5" name="Rectangle 4"/>
          <p:cNvSpPr/>
          <p:nvPr/>
        </p:nvSpPr>
        <p:spPr>
          <a:xfrm>
            <a:off x="0" y="2356322"/>
            <a:ext cx="12192000" cy="1815882"/>
          </a:xfrm>
          <a:prstGeom prst="rect">
            <a:avLst/>
          </a:prstGeom>
          <a:solidFill>
            <a:schemeClr val="accent5">
              <a:lumMod val="75000"/>
            </a:schemeClr>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a:t>
            </a:r>
            <a:r>
              <a:rPr lang="en-US" sz="2800" dirty="0" smtClean="0">
                <a:solidFill>
                  <a:schemeClr val="bg1"/>
                </a:solidFill>
              </a:rPr>
              <a:t>approach </a:t>
            </a:r>
            <a:r>
              <a:rPr lang="en-US" sz="2800" dirty="0">
                <a:solidFill>
                  <a:schemeClr val="bg1"/>
                </a:solidFill>
              </a:rPr>
              <a:t>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Target scenario: Challenges</a:t>
            </a:r>
            <a:endParaRPr lang="fr-FR" dirty="0">
              <a:solidFill>
                <a:srgbClr val="FF0000"/>
              </a:solidFill>
            </a:endParaRPr>
          </a:p>
        </p:txBody>
      </p:sp>
      <p:sp>
        <p:nvSpPr>
          <p:cNvPr id="2" name="Espaço Reservado para Data 1"/>
          <p:cNvSpPr>
            <a:spLocks noGrp="1"/>
          </p:cNvSpPr>
          <p:nvPr>
            <p:ph type="dt" sz="half" idx="10"/>
          </p:nvPr>
        </p:nvSpPr>
        <p:spPr/>
        <p:txBody>
          <a:bodyPr/>
          <a:lstStyle/>
          <a:p>
            <a:fld id="{11AF9D6B-8211-45E1-B3D2-D5887BD6023F}" type="datetime1">
              <a:rPr lang="fr-FR" smtClean="0"/>
              <a:t>21/03/2017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26</a:t>
            </a:fld>
            <a:endParaRPr lang="fr-FR"/>
          </a:p>
        </p:txBody>
      </p:sp>
    </p:spTree>
    <p:extLst>
      <p:ext uri="{BB962C8B-B14F-4D97-AF65-F5344CB8AC3E}">
        <p14:creationId xmlns:p14="http://schemas.microsoft.com/office/powerpoint/2010/main" val="99094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endParaRPr lang="fr-FR" dirty="0"/>
          </a:p>
        </p:txBody>
      </p:sp>
      <p:sp>
        <p:nvSpPr>
          <p:cNvPr id="3" name="Espaço Reservado para Conteúdo 2"/>
          <p:cNvSpPr>
            <a:spLocks noGrp="1"/>
          </p:cNvSpPr>
          <p:nvPr>
            <p:ph idx="1"/>
          </p:nvPr>
        </p:nvSpPr>
        <p:spPr/>
        <p:txBody>
          <a:bodyPr/>
          <a:lstStyle/>
          <a:p>
            <a:pPr algn="just"/>
            <a:r>
              <a:rPr lang="en-US" dirty="0" smtClean="0"/>
              <a:t>Addresses </a:t>
            </a:r>
            <a:r>
              <a:rPr lang="en-US" dirty="0"/>
              <a:t>data integration considering </a:t>
            </a:r>
            <a:endParaRPr lang="en-US" dirty="0" smtClean="0"/>
          </a:p>
          <a:p>
            <a:pPr lvl="1" algn="just"/>
            <a:r>
              <a:rPr lang="en-US" dirty="0" smtClean="0"/>
              <a:t>data </a:t>
            </a:r>
            <a:r>
              <a:rPr lang="en-US" dirty="0"/>
              <a:t>quality (freshness, provenance, cost, availability) properties </a:t>
            </a:r>
          </a:p>
          <a:p>
            <a:pPr lvl="1" algn="just"/>
            <a:r>
              <a:rPr lang="en-US" dirty="0" smtClean="0"/>
              <a:t>service </a:t>
            </a:r>
            <a:r>
              <a:rPr lang="en-US" dirty="0"/>
              <a:t>level agreements (SLA</a:t>
            </a:r>
            <a:r>
              <a:rPr lang="en-US" dirty="0" smtClean="0"/>
              <a:t>)</a:t>
            </a:r>
          </a:p>
          <a:p>
            <a:pPr lvl="1" algn="just"/>
            <a:endParaRPr lang="en-US" dirty="0" smtClean="0"/>
          </a:p>
          <a:p>
            <a:pPr algn="just"/>
            <a:r>
              <a:rPr lang="en-US" b="1" dirty="0" smtClean="0">
                <a:solidFill>
                  <a:srgbClr val="FF0066"/>
                </a:solidFill>
              </a:rPr>
              <a:t>Hypothesis</a:t>
            </a:r>
            <a:r>
              <a:rPr lang="en-US" dirty="0" smtClean="0">
                <a:solidFill>
                  <a:srgbClr val="FF0066"/>
                </a:solidFill>
              </a:rPr>
              <a:t>: </a:t>
            </a:r>
          </a:p>
          <a:p>
            <a:pPr marL="0" indent="0" algn="just">
              <a:buNone/>
            </a:pPr>
            <a:endParaRPr lang="en-US" sz="600" dirty="0" smtClean="0">
              <a:solidFill>
                <a:srgbClr val="FF0066"/>
              </a:solidFill>
            </a:endParaRPr>
          </a:p>
          <a:p>
            <a:pPr lvl="1" algn="just"/>
            <a:r>
              <a:rPr lang="en-US" dirty="0"/>
              <a:t>Data can be retrieved from several data providers (i.e., services) with different quality properties</a:t>
            </a:r>
          </a:p>
          <a:p>
            <a:pPr lvl="1" algn="just"/>
            <a:r>
              <a:rPr lang="en-US" dirty="0" smtClean="0"/>
              <a:t>The </a:t>
            </a:r>
            <a:r>
              <a:rPr lang="en-US" dirty="0"/>
              <a:t>data integration process is totally or partially externalized on different clouds that provide necessary resources under different conditions (SLA)</a:t>
            </a:r>
          </a:p>
          <a:p>
            <a:pPr lvl="1" algn="just"/>
            <a:endParaRPr lang="en-US" dirty="0" smtClean="0"/>
          </a:p>
          <a:p>
            <a:pPr algn="just"/>
            <a:endParaRPr lang="en-US" dirty="0"/>
          </a:p>
          <a:p>
            <a:pPr algn="just"/>
            <a:endParaRPr lang="fr-FR" dirty="0"/>
          </a:p>
        </p:txBody>
      </p:sp>
      <p:sp>
        <p:nvSpPr>
          <p:cNvPr id="4" name="Espaço Reservado para Data 3"/>
          <p:cNvSpPr>
            <a:spLocks noGrp="1"/>
          </p:cNvSpPr>
          <p:nvPr>
            <p:ph type="dt" sz="half" idx="10"/>
          </p:nvPr>
        </p:nvSpPr>
        <p:spPr/>
        <p:txBody>
          <a:bodyPr/>
          <a:lstStyle/>
          <a:p>
            <a:fld id="{B8B2D410-06A7-4B98-8D5C-024C3479001A}" type="datetime1">
              <a:rPr lang="fr-FR" smtClean="0"/>
              <a:t>21/03/2017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27</a:t>
            </a:fld>
            <a:endParaRPr lang="fr-FR"/>
          </a:p>
        </p:txBody>
      </p:sp>
      <p:sp>
        <p:nvSpPr>
          <p:cNvPr id="6" name="Rectangle 5"/>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showing the approach including: services externalized on clouds, SLA’s, Query with user preferences, data integration guided by SLA </a:t>
            </a:r>
            <a:endParaRPr lang="en-US" dirty="0"/>
          </a:p>
        </p:txBody>
      </p:sp>
    </p:spTree>
    <p:extLst>
      <p:ext uri="{BB962C8B-B14F-4D97-AF65-F5344CB8AC3E}">
        <p14:creationId xmlns:p14="http://schemas.microsoft.com/office/powerpoint/2010/main" val="266907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21/03/2017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smtClean="0"/>
              <a:t>SLA </a:t>
            </a:r>
            <a:r>
              <a:rPr lang="fr-FR" dirty="0" err="1" smtClean="0"/>
              <a:t>guided</a:t>
            </a:r>
            <a:r>
              <a:rPr lang="fr-FR" dirty="0" smtClean="0"/>
              <a:t> data </a:t>
            </a:r>
            <a:r>
              <a:rPr lang="fr-FR" dirty="0" err="1" smtClean="0"/>
              <a:t>integration</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21/03/2017</a:t>
            </a:fld>
            <a:endParaRPr lang="fr-FR" dirty="0"/>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5</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5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par>
                                <p:cTn id="68" presetID="10" presetClass="entr" presetSubtype="0" fill="hold"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par>
                                <p:cTn id="71" presetID="10"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childTnLst>
                                </p:cTn>
                              </p:par>
                              <p:par>
                                <p:cTn id="77" presetID="10"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par>
                                <p:cTn id="80" presetID="10" presetClass="entr" presetSubtype="0" fill="hold"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10" presetClass="entr" presetSubtype="0" fill="hold" nodeType="withEffect">
                                  <p:stCondLst>
                                    <p:cond delay="0"/>
                                  </p:stCondLst>
                                  <p:childTnLst>
                                    <p:set>
                                      <p:cBhvr>
                                        <p:cTn id="84" dur="1" fill="hold">
                                          <p:stCondLst>
                                            <p:cond delay="0"/>
                                          </p:stCondLst>
                                        </p:cTn>
                                        <p:tgtEl>
                                          <p:spTgt spid="81"/>
                                        </p:tgtEl>
                                        <p:attrNameLst>
                                          <p:attrName>style.visibility</p:attrName>
                                        </p:attrNameLst>
                                      </p:cBhvr>
                                      <p:to>
                                        <p:strVal val="visible"/>
                                      </p:to>
                                    </p:set>
                                    <p:animEffect transition="in" filter="fade">
                                      <p:cBhvr>
                                        <p:cTn id="85" dur="500"/>
                                        <p:tgtEl>
                                          <p:spTgt spid="81"/>
                                        </p:tgtEl>
                                      </p:cBhvr>
                                    </p:animEffect>
                                  </p:childTnLst>
                                </p:cTn>
                              </p:par>
                              <p:par>
                                <p:cTn id="86" presetID="10" presetClass="entr" presetSubtype="0" fill="hold"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par>
                                <p:cTn id="89" presetID="10"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fad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par>
                                <p:cTn id="100" presetID="10" presetClass="entr" presetSubtype="0"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par>
                                <p:cTn id="103" presetID="10" presetClass="entr" presetSubtype="0" fill="hold" nodeType="with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500"/>
                                        <p:tgtEl>
                                          <p:spTgt spid="92"/>
                                        </p:tgtEl>
                                      </p:cBhvr>
                                    </p:animEffect>
                                  </p:childTnLst>
                                </p:cTn>
                              </p:par>
                              <p:par>
                                <p:cTn id="106" presetID="10" presetClass="entr" presetSubtype="0" fill="hold" nodeType="with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par>
                                <p:cTn id="109" presetID="10" presetClass="entr" presetSubtype="0" fill="hold" nodeType="withEffect">
                                  <p:stCondLst>
                                    <p:cond delay="0"/>
                                  </p:stCondLst>
                                  <p:childTnLst>
                                    <p:set>
                                      <p:cBhvr>
                                        <p:cTn id="110" dur="1" fill="hold">
                                          <p:stCondLst>
                                            <p:cond delay="0"/>
                                          </p:stCondLst>
                                        </p:cTn>
                                        <p:tgtEl>
                                          <p:spTgt spid="100"/>
                                        </p:tgtEl>
                                        <p:attrNameLst>
                                          <p:attrName>style.visibility</p:attrName>
                                        </p:attrNameLst>
                                      </p:cBhvr>
                                      <p:to>
                                        <p:strVal val="visible"/>
                                      </p:to>
                                    </p:set>
                                    <p:animEffect transition="in" filter="fade">
                                      <p:cBhvr>
                                        <p:cTn id="111" dur="500"/>
                                        <p:tgtEl>
                                          <p:spTgt spid="100"/>
                                        </p:tgtEl>
                                      </p:cBhvr>
                                    </p:animEffect>
                                  </p:childTnLst>
                                </p:cTn>
                              </p:par>
                              <p:par>
                                <p:cTn id="112" presetID="10" presetClass="entr" presetSubtype="0" fill="hold" nodeType="with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par>
                                <p:cTn id="115" presetID="10" presetClass="entr" presetSubtype="0" fill="hold" nodeType="with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fade">
                                      <p:cBhvr>
                                        <p:cTn id="117" dur="500"/>
                                        <p:tgtEl>
                                          <p:spTgt spid="116"/>
                                        </p:tgtEl>
                                      </p:cBhvr>
                                    </p:animEffect>
                                  </p:childTnLst>
                                </p:cTn>
                              </p:par>
                              <p:par>
                                <p:cTn id="118" presetID="10" presetClass="entr" presetSubtype="0" fill="hold" nodeType="with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fade">
                                      <p:cBhvr>
                                        <p:cTn id="120" dur="500"/>
                                        <p:tgtEl>
                                          <p:spTgt spid="120"/>
                                        </p:tgtEl>
                                      </p:cBhvr>
                                    </p:animEffect>
                                  </p:childTnLst>
                                </p:cTn>
                              </p:par>
                              <p:par>
                                <p:cTn id="121" presetID="10"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animEffect transition="in" filter="fade">
                                      <p:cBhvr>
                                        <p:cTn id="123" dur="500"/>
                                        <p:tgtEl>
                                          <p:spTgt spid="124"/>
                                        </p:tgtEl>
                                      </p:cBhvr>
                                    </p:animEffect>
                                  </p:childTnLst>
                                </p:cTn>
                              </p:par>
                              <p:par>
                                <p:cTn id="124" presetID="10" presetClass="entr" presetSubtype="0" fill="hold" nodeType="withEffect">
                                  <p:stCondLst>
                                    <p:cond delay="0"/>
                                  </p:stCondLst>
                                  <p:childTnLst>
                                    <p:set>
                                      <p:cBhvr>
                                        <p:cTn id="125" dur="1" fill="hold">
                                          <p:stCondLst>
                                            <p:cond delay="0"/>
                                          </p:stCondLst>
                                        </p:cTn>
                                        <p:tgtEl>
                                          <p:spTgt spid="128"/>
                                        </p:tgtEl>
                                        <p:attrNameLst>
                                          <p:attrName>style.visibility</p:attrName>
                                        </p:attrNameLst>
                                      </p:cBhvr>
                                      <p:to>
                                        <p:strVal val="visible"/>
                                      </p:to>
                                    </p:set>
                                    <p:animEffect transition="in" filter="fade">
                                      <p:cBhvr>
                                        <p:cTn id="126" dur="500"/>
                                        <p:tgtEl>
                                          <p:spTgt spid="12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2"/>
                                        </p:tgtEl>
                                        <p:attrNameLst>
                                          <p:attrName>style.visibility</p:attrName>
                                        </p:attrNameLst>
                                      </p:cBhvr>
                                      <p:to>
                                        <p:strVal val="visible"/>
                                      </p:to>
                                    </p:set>
                                    <p:animEffect transition="in" filter="fade">
                                      <p:cBhvr>
                                        <p:cTn id="131" dur="500"/>
                                        <p:tgtEl>
                                          <p:spTgt spid="132"/>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34"/>
                                        </p:tgtEl>
                                        <p:attrNameLst>
                                          <p:attrName>style.visibility</p:attrName>
                                        </p:attrNameLst>
                                      </p:cBhvr>
                                      <p:to>
                                        <p:strVal val="visible"/>
                                      </p:to>
                                    </p:set>
                                    <p:animEffect transition="in" filter="fade">
                                      <p:cBhvr>
                                        <p:cTn id="136" dur="500"/>
                                        <p:tgtEl>
                                          <p:spTgt spid="13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fade">
                                      <p:cBhvr>
                                        <p:cTn id="139" dur="500"/>
                                        <p:tgtEl>
                                          <p:spTgt spid="1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fade">
                                      <p:cBhvr>
                                        <p:cTn id="142" dur="500"/>
                                        <p:tgtEl>
                                          <p:spTgt spid="13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93"/>
                                        </p:tgtEl>
                                        <p:attrNameLst>
                                          <p:attrName>style.visibility</p:attrName>
                                        </p:attrNameLst>
                                      </p:cBhvr>
                                      <p:to>
                                        <p:strVal val="visible"/>
                                      </p:to>
                                    </p:set>
                                    <p:animEffect transition="in" filter="fade">
                                      <p:cBhvr>
                                        <p:cTn id="147" dur="500"/>
                                        <p:tgtEl>
                                          <p:spTgt spid="193"/>
                                        </p:tgtEl>
                                      </p:cBhvr>
                                    </p:animEffect>
                                  </p:childTnLst>
                                </p:cTn>
                              </p:par>
                              <p:par>
                                <p:cTn id="148" presetID="10" presetClass="entr" presetSubtype="0" fill="hold"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72"/>
                                        </p:tgtEl>
                                        <p:attrNameLst>
                                          <p:attrName>style.visibility</p:attrName>
                                        </p:attrNameLst>
                                      </p:cBhvr>
                                      <p:to>
                                        <p:strVal val="visible"/>
                                      </p:to>
                                    </p:set>
                                    <p:animEffect transition="in" filter="fade">
                                      <p:cBhvr>
                                        <p:cTn id="155" dur="500"/>
                                        <p:tgtEl>
                                          <p:spTgt spid="172"/>
                                        </p:tgtEl>
                                      </p:cBhvr>
                                    </p:animEffect>
                                  </p:childTnLst>
                                </p:cTn>
                              </p:par>
                              <p:par>
                                <p:cTn id="156" presetID="10" presetClass="entr" presetSubtype="0" fill="hold" nodeType="withEffect">
                                  <p:stCondLst>
                                    <p:cond delay="0"/>
                                  </p:stCondLst>
                                  <p:childTnLst>
                                    <p:set>
                                      <p:cBhvr>
                                        <p:cTn id="157" dur="1" fill="hold">
                                          <p:stCondLst>
                                            <p:cond delay="0"/>
                                          </p:stCondLst>
                                        </p:cTn>
                                        <p:tgtEl>
                                          <p:spTgt spid="178"/>
                                        </p:tgtEl>
                                        <p:attrNameLst>
                                          <p:attrName>style.visibility</p:attrName>
                                        </p:attrNameLst>
                                      </p:cBhvr>
                                      <p:to>
                                        <p:strVal val="visible"/>
                                      </p:to>
                                    </p:set>
                                    <p:animEffect transition="in" filter="fade">
                                      <p:cBhvr>
                                        <p:cTn id="158" dur="500"/>
                                        <p:tgtEl>
                                          <p:spTgt spid="178"/>
                                        </p:tgtEl>
                                      </p:cBhvr>
                                    </p:animEffect>
                                  </p:childTnLst>
                                </p:cTn>
                              </p:par>
                              <p:par>
                                <p:cTn id="159" presetID="10" presetClass="entr" presetSubtype="0" fill="hold" nodeType="withEffect">
                                  <p:stCondLst>
                                    <p:cond delay="0"/>
                                  </p:stCondLst>
                                  <p:childTnLst>
                                    <p:set>
                                      <p:cBhvr>
                                        <p:cTn id="160" dur="1" fill="hold">
                                          <p:stCondLst>
                                            <p:cond delay="0"/>
                                          </p:stCondLst>
                                        </p:cTn>
                                        <p:tgtEl>
                                          <p:spTgt spid="183"/>
                                        </p:tgtEl>
                                        <p:attrNameLst>
                                          <p:attrName>style.visibility</p:attrName>
                                        </p:attrNameLst>
                                      </p:cBhvr>
                                      <p:to>
                                        <p:strVal val="visible"/>
                                      </p:to>
                                    </p:set>
                                    <p:animEffect transition="in" filter="fade">
                                      <p:cBhvr>
                                        <p:cTn id="161" dur="500"/>
                                        <p:tgtEl>
                                          <p:spTgt spid="183"/>
                                        </p:tgtEl>
                                      </p:cBhvr>
                                    </p:animEffect>
                                  </p:childTnLst>
                                </p:cTn>
                              </p:par>
                              <p:par>
                                <p:cTn id="162" presetID="10" presetClass="entr" presetSubtype="0" fill="hold" nodeType="withEffect">
                                  <p:stCondLst>
                                    <p:cond delay="0"/>
                                  </p:stCondLst>
                                  <p:childTnLst>
                                    <p:set>
                                      <p:cBhvr>
                                        <p:cTn id="163" dur="1" fill="hold">
                                          <p:stCondLst>
                                            <p:cond delay="0"/>
                                          </p:stCondLst>
                                        </p:cTn>
                                        <p:tgtEl>
                                          <p:spTgt spid="176"/>
                                        </p:tgtEl>
                                        <p:attrNameLst>
                                          <p:attrName>style.visibility</p:attrName>
                                        </p:attrNameLst>
                                      </p:cBhvr>
                                      <p:to>
                                        <p:strVal val="visible"/>
                                      </p:to>
                                    </p:set>
                                    <p:animEffect transition="in" filter="fade">
                                      <p:cBhvr>
                                        <p:cTn id="164" dur="500"/>
                                        <p:tgtEl>
                                          <p:spTgt spid="176"/>
                                        </p:tgtEl>
                                      </p:cBhvr>
                                    </p:animEffect>
                                  </p:childTnLst>
                                </p:cTn>
                              </p:par>
                              <p:par>
                                <p:cTn id="165" presetID="10" presetClass="entr" presetSubtype="0" fill="hold" nodeType="withEffect">
                                  <p:stCondLst>
                                    <p:cond delay="0"/>
                                  </p:stCondLst>
                                  <p:childTnLst>
                                    <p:set>
                                      <p:cBhvr>
                                        <p:cTn id="166" dur="1" fill="hold">
                                          <p:stCondLst>
                                            <p:cond delay="0"/>
                                          </p:stCondLst>
                                        </p:cTn>
                                        <p:tgtEl>
                                          <p:spTgt spid="182"/>
                                        </p:tgtEl>
                                        <p:attrNameLst>
                                          <p:attrName>style.visibility</p:attrName>
                                        </p:attrNameLst>
                                      </p:cBhvr>
                                      <p:to>
                                        <p:strVal val="visible"/>
                                      </p:to>
                                    </p:set>
                                    <p:animEffect transition="in" filter="fade">
                                      <p:cBhvr>
                                        <p:cTn id="167" dur="500"/>
                                        <p:tgtEl>
                                          <p:spTgt spid="18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94"/>
                                        </p:tgtEl>
                                        <p:attrNameLst>
                                          <p:attrName>style.visibility</p:attrName>
                                        </p:attrNameLst>
                                      </p:cBhvr>
                                      <p:to>
                                        <p:strVal val="visible"/>
                                      </p:to>
                                    </p:set>
                                    <p:animEffect transition="in" filter="fade">
                                      <p:cBhvr>
                                        <p:cTn id="172" dur="500"/>
                                        <p:tgtEl>
                                          <p:spTgt spid="19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5"/>
                                        </p:tgtEl>
                                        <p:attrNameLst>
                                          <p:attrName>style.visibility</p:attrName>
                                        </p:attrNameLst>
                                      </p:cBhvr>
                                      <p:to>
                                        <p:strVal val="visible"/>
                                      </p:to>
                                    </p:set>
                                    <p:animEffect transition="in" filter="fade">
                                      <p:cBhvr>
                                        <p:cTn id="175" dur="500"/>
                                        <p:tgtEl>
                                          <p:spTgt spid="195"/>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9"/>
                                        </p:tgtEl>
                                        <p:attrNameLst>
                                          <p:attrName>style.visibility</p:attrName>
                                        </p:attrNameLst>
                                      </p:cBhvr>
                                      <p:to>
                                        <p:strVal val="visible"/>
                                      </p:to>
                                    </p:set>
                                    <p:animEffect transition="in" filter="fade">
                                      <p:cBhvr>
                                        <p:cTn id="180" dur="500"/>
                                        <p:tgtEl>
                                          <p:spTgt spid="19"/>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39"/>
                                        </p:tgtEl>
                                        <p:attrNameLst>
                                          <p:attrName>style.visibility</p:attrName>
                                        </p:attrNameLst>
                                      </p:cBhvr>
                                      <p:to>
                                        <p:strVal val="visible"/>
                                      </p:to>
                                    </p:set>
                                    <p:animEffect transition="in" filter="fade">
                                      <p:cBhvr>
                                        <p:cTn id="183" dur="500"/>
                                        <p:tgtEl>
                                          <p:spTgt spid="139"/>
                                        </p:tgtEl>
                                      </p:cBhvr>
                                    </p:animEffect>
                                  </p:childTnLst>
                                </p:cTn>
                              </p:par>
                              <p:par>
                                <p:cTn id="184" presetID="10" presetClass="entr" presetSubtype="0" fill="hold" nodeType="withEffect">
                                  <p:stCondLst>
                                    <p:cond delay="0"/>
                                  </p:stCondLst>
                                  <p:childTnLst>
                                    <p:set>
                                      <p:cBhvr>
                                        <p:cTn id="185" dur="1" fill="hold">
                                          <p:stCondLst>
                                            <p:cond delay="0"/>
                                          </p:stCondLst>
                                        </p:cTn>
                                        <p:tgtEl>
                                          <p:spTgt spid="138"/>
                                        </p:tgtEl>
                                        <p:attrNameLst>
                                          <p:attrName>style.visibility</p:attrName>
                                        </p:attrNameLst>
                                      </p:cBhvr>
                                      <p:to>
                                        <p:strVal val="visible"/>
                                      </p:to>
                                    </p:set>
                                    <p:animEffect transition="in" filter="fade">
                                      <p:cBhvr>
                                        <p:cTn id="186"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6" grpId="0" animBg="1"/>
      <p:bldP spid="7" grpId="0" animBg="1"/>
      <p:bldP spid="8" grpId="0" animBg="1"/>
      <p:bldP spid="9" grpId="0"/>
      <p:bldP spid="10" grpId="0"/>
      <p:bldP spid="11" grpId="0"/>
      <p:bldP spid="24" grpId="0" animBg="1"/>
      <p:bldP spid="25" grpId="0" animBg="1"/>
      <p:bldP spid="26" grpId="0" animBg="1"/>
      <p:bldP spid="27" grpId="0" animBg="1"/>
      <p:bldP spid="28" grpId="0" animBg="1"/>
      <p:bldP spid="29" grpId="0" animBg="1"/>
      <p:bldP spid="136" grpId="0"/>
      <p:bldP spid="139"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a:t>SLA </a:t>
            </a:r>
            <a:r>
              <a:rPr lang="fr-FR" dirty="0" err="1"/>
              <a:t>guided</a:t>
            </a:r>
            <a:r>
              <a:rPr lang="fr-FR" dirty="0"/>
              <a:t> data </a:t>
            </a:r>
            <a:r>
              <a:rPr lang="fr-FR" dirty="0" err="1" smtClean="0"/>
              <a:t>integration</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21/03/2017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6</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3" name="CaixaDeTexto 132"/>
          <p:cNvSpPr txBox="1"/>
          <p:nvPr/>
        </p:nvSpPr>
        <p:spPr>
          <a:xfrm>
            <a:off x="92377" y="3148038"/>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S1 (x; y):= A1 (x; y)</a:t>
            </a:r>
          </a:p>
          <a:p>
            <a:r>
              <a:rPr lang="fr-FR" sz="1100" b="1" dirty="0" smtClean="0"/>
              <a:t> {availability &gt; 98%, response time &lt; 1s, price per call = 0.1$}</a:t>
            </a:r>
            <a:endParaRPr lang="fr-FR" sz="1100" b="1" dirty="0"/>
          </a:p>
        </p:txBody>
      </p:sp>
      <p:sp>
        <p:nvSpPr>
          <p:cNvPr id="135" name="CaixaDeTexto 134"/>
          <p:cNvSpPr txBox="1"/>
          <p:nvPr/>
        </p:nvSpPr>
        <p:spPr>
          <a:xfrm>
            <a:off x="3939941" y="2849270"/>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S2 (x; y):= A2 (x; y)</a:t>
            </a:r>
          </a:p>
          <a:p>
            <a:r>
              <a:rPr lang="fr-FR" sz="1100" b="1" dirty="0" smtClean="0"/>
              <a:t> {availability &gt; 97%, response time &lt; 2s, price per call = 0.1$}</a:t>
            </a:r>
            <a:endParaRPr lang="fr-FR" sz="1100" b="1" dirty="0"/>
          </a:p>
        </p:txBody>
      </p:sp>
      <p:sp>
        <p:nvSpPr>
          <p:cNvPr id="137" name="CaixaDeTexto 136"/>
          <p:cNvSpPr txBox="1"/>
          <p:nvPr/>
        </p:nvSpPr>
        <p:spPr>
          <a:xfrm>
            <a:off x="7761049" y="3210901"/>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S3 (x; y):= A1 </a:t>
            </a:r>
            <a:r>
              <a:rPr lang="fr-FR" sz="1100" b="1" dirty="0"/>
              <a:t>(</a:t>
            </a:r>
            <a:r>
              <a:rPr lang="fr-FR" sz="1100" b="1" dirty="0" smtClean="0"/>
              <a:t>x; </a:t>
            </a:r>
            <a:r>
              <a:rPr lang="fr-FR" sz="1100" b="1" dirty="0"/>
              <a:t>s</a:t>
            </a:r>
            <a:r>
              <a:rPr lang="fr-FR" sz="1100" b="1" dirty="0" smtClean="0"/>
              <a:t>), A2 (s; y)</a:t>
            </a:r>
          </a:p>
          <a:p>
            <a:r>
              <a:rPr lang="fr-FR" sz="1100" b="1" dirty="0" smtClean="0"/>
              <a:t> {availability &gt; 98%, response time &lt; 2s, price per call = 0.3$}</a:t>
            </a:r>
            <a:endParaRPr lang="fr-FR" sz="1100" b="1" dirty="0"/>
          </a:p>
        </p:txBody>
      </p:sp>
      <p:sp>
        <p:nvSpPr>
          <p:cNvPr id="140" name="CaixaDeTexto 139"/>
          <p:cNvSpPr txBox="1"/>
          <p:nvPr/>
        </p:nvSpPr>
        <p:spPr>
          <a:xfrm>
            <a:off x="2577454" y="1660902"/>
            <a:ext cx="5922999"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Q (a; </a:t>
            </a:r>
            <a:r>
              <a:rPr lang="fr-FR" sz="1100" b="1" dirty="0"/>
              <a:t>b</a:t>
            </a:r>
            <a:r>
              <a:rPr lang="fr-FR" sz="1100" b="1" dirty="0" smtClean="0"/>
              <a:t>):= A1 (a; c), A2 (c; b) {availability &gt; 96%, response time &lt; 2s, total cost &lt; 1$}</a:t>
            </a:r>
            <a:endParaRPr lang="fr-FR" sz="1100" b="1" dirty="0"/>
          </a:p>
        </p:txBody>
      </p:sp>
      <p:sp>
        <p:nvSpPr>
          <p:cNvPr id="141" name="CaixaDeTexto 140"/>
          <p:cNvSpPr txBox="1"/>
          <p:nvPr/>
        </p:nvSpPr>
        <p:spPr>
          <a:xfrm>
            <a:off x="8889966" y="2281843"/>
            <a:ext cx="2798965"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H := &lt; </a:t>
            </a:r>
            <a:r>
              <a:rPr lang="fr-FR" sz="1100" b="1" i="1" dirty="0" smtClean="0"/>
              <a:t>s</a:t>
            </a:r>
            <a:r>
              <a:rPr lang="fr-FR" sz="1100" b="1" dirty="0" smtClean="0"/>
              <a:t>, </a:t>
            </a:r>
            <a:r>
              <a:rPr lang="fr-FR" sz="1100" b="1" i="1" dirty="0" smtClean="0"/>
              <a:t>t</a:t>
            </a:r>
            <a:r>
              <a:rPr lang="fr-FR" sz="1100" b="1" dirty="0" smtClean="0"/>
              <a:t>, </a:t>
            </a:r>
            <a:r>
              <a:rPr lang="fr-FR" sz="1100" b="1" i="1" dirty="0" smtClean="0"/>
              <a:t>A</a:t>
            </a:r>
            <a:r>
              <a:rPr lang="fr-FR" sz="1100" b="1" dirty="0" smtClean="0"/>
              <a:t>, </a:t>
            </a:r>
            <a:r>
              <a:rPr lang="fr-FR" sz="1100" b="1" i="1" dirty="0" smtClean="0"/>
              <a:t>R</a:t>
            </a:r>
            <a:r>
              <a:rPr lang="fr-FR" sz="1100" b="1" dirty="0" smtClean="0"/>
              <a:t>, </a:t>
            </a:r>
            <a:r>
              <a:rPr lang="fr-FR" sz="1100" b="1" i="1" dirty="0" smtClean="0"/>
              <a:t>C</a:t>
            </a:r>
            <a:r>
              <a:rPr lang="fr-FR" sz="1100" b="1" dirty="0" smtClean="0"/>
              <a:t>, </a:t>
            </a:r>
            <a:r>
              <a:rPr lang="fr-FR" sz="1100" b="1" i="1" dirty="0" smtClean="0"/>
              <a:t>w </a:t>
            </a:r>
            <a:r>
              <a:rPr lang="fr-FR" sz="1100" b="1" dirty="0" smtClean="0"/>
              <a:t>&gt;</a:t>
            </a:r>
            <a:endParaRPr lang="fr-FR" sz="1100" b="1" dirty="0"/>
          </a:p>
        </p:txBody>
      </p:sp>
    </p:spTree>
    <p:extLst>
      <p:ext uri="{BB962C8B-B14F-4D97-AF65-F5344CB8AC3E}">
        <p14:creationId xmlns:p14="http://schemas.microsoft.com/office/powerpoint/2010/main" val="274854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2"/>
                                        </p:tgtEl>
                                      </p:cBhvr>
                                    </p:animEffect>
                                    <p:set>
                                      <p:cBhvr>
                                        <p:cTn id="7" dur="1" fill="hold">
                                          <p:stCondLst>
                                            <p:cond delay="499"/>
                                          </p:stCondLst>
                                        </p:cTn>
                                        <p:tgtEl>
                                          <p:spTgt spid="17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8"/>
                                        </p:tgtEl>
                                      </p:cBhvr>
                                    </p:animEffect>
                                    <p:set>
                                      <p:cBhvr>
                                        <p:cTn id="10" dur="1" fill="hold">
                                          <p:stCondLst>
                                            <p:cond delay="499"/>
                                          </p:stCondLst>
                                        </p:cTn>
                                        <p:tgtEl>
                                          <p:spTgt spid="17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83"/>
                                        </p:tgtEl>
                                      </p:cBhvr>
                                    </p:animEffect>
                                    <p:set>
                                      <p:cBhvr>
                                        <p:cTn id="13" dur="1" fill="hold">
                                          <p:stCondLst>
                                            <p:cond delay="499"/>
                                          </p:stCondLst>
                                        </p:cTn>
                                        <p:tgtEl>
                                          <p:spTgt spid="18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76"/>
                                        </p:tgtEl>
                                      </p:cBhvr>
                                    </p:animEffect>
                                    <p:set>
                                      <p:cBhvr>
                                        <p:cTn id="16" dur="1" fill="hold">
                                          <p:stCondLst>
                                            <p:cond delay="499"/>
                                          </p:stCondLst>
                                        </p:cTn>
                                        <p:tgtEl>
                                          <p:spTgt spid="17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82"/>
                                        </p:tgtEl>
                                      </p:cBhvr>
                                    </p:animEffect>
                                    <p:set>
                                      <p:cBhvr>
                                        <p:cTn id="19" dur="1" fill="hold">
                                          <p:stCondLst>
                                            <p:cond delay="499"/>
                                          </p:stCondLst>
                                        </p:cTn>
                                        <p:tgtEl>
                                          <p:spTgt spid="18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fade">
                                      <p:cBhvr>
                                        <p:cTn id="30" dur="500"/>
                                        <p:tgtEl>
                                          <p:spTgt spid="1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0"/>
                                        </p:tgtEl>
                                        <p:attrNameLst>
                                          <p:attrName>style.visibility</p:attrName>
                                        </p:attrNameLst>
                                      </p:cBhvr>
                                      <p:to>
                                        <p:strVal val="visible"/>
                                      </p:to>
                                    </p:set>
                                    <p:animEffect transition="in" filter="fade">
                                      <p:cBhvr>
                                        <p:cTn id="38" dur="500"/>
                                        <p:tgtEl>
                                          <p:spTgt spid="1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1"/>
                                        </p:tgtEl>
                                        <p:attrNameLst>
                                          <p:attrName>style.visibility</p:attrName>
                                        </p:attrNameLst>
                                      </p:cBhvr>
                                      <p:to>
                                        <p:strVal val="visible"/>
                                      </p:to>
                                    </p:set>
                                    <p:animEffect transition="in" filter="fade">
                                      <p:cBhvr>
                                        <p:cTn id="4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7" grpId="0"/>
      <p:bldP spid="140" grpId="0"/>
      <p:bldP spid="1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a:spLocks noGrp="1"/>
          </p:cNvSpPr>
          <p:nvPr>
            <p:ph type="title"/>
          </p:nvPr>
        </p:nvSpPr>
        <p:spPr/>
        <p:txBody>
          <a:bodyPr/>
          <a:lstStyle/>
          <a:p>
            <a:r>
              <a:rPr lang="fr-FR" dirty="0" smtClean="0"/>
              <a:t>Aspects to </a:t>
            </a:r>
            <a:r>
              <a:rPr lang="fr-FR" dirty="0" err="1" smtClean="0"/>
              <a:t>consider</a:t>
            </a:r>
            <a:r>
              <a:rPr lang="fr-FR" dirty="0" smtClean="0"/>
              <a:t> &amp; objective</a:t>
            </a:r>
            <a:endParaRPr lang="fr-FR" dirty="0">
              <a:solidFill>
                <a:srgbClr val="FF0000"/>
              </a:solidFill>
            </a:endParaRPr>
          </a:p>
        </p:txBody>
      </p:sp>
      <p:sp>
        <p:nvSpPr>
          <p:cNvPr id="7" name="Espaço Reservado para Conteúdo 2"/>
          <p:cNvSpPr>
            <a:spLocks noGrp="1"/>
          </p:cNvSpPr>
          <p:nvPr>
            <p:ph idx="1"/>
          </p:nvPr>
        </p:nvSpPr>
        <p:spPr>
          <a:xfrm>
            <a:off x="1069848" y="2121408"/>
            <a:ext cx="10058400" cy="2403667"/>
          </a:xfrm>
        </p:spPr>
        <p:txBody>
          <a:bodyPr>
            <a:noAutofit/>
          </a:bodyPr>
          <a:lstStyle/>
          <a:p>
            <a:pPr lvl="1" algn="just">
              <a:lnSpc>
                <a:spcPct val="100000"/>
              </a:lnSpc>
              <a:spcBef>
                <a:spcPts val="0"/>
              </a:spcBef>
              <a:spcAft>
                <a:spcPts val="0"/>
              </a:spcAft>
            </a:pPr>
            <a:r>
              <a:rPr lang="en-US" sz="2000" dirty="0" smtClean="0"/>
              <a:t>Which </a:t>
            </a:r>
            <a:r>
              <a:rPr lang="en-US" sz="2000" dirty="0"/>
              <a:t>services should I select ? Are the requirements being respected?	</a:t>
            </a:r>
            <a:endParaRPr lang="en-US" sz="2000" dirty="0" smtClean="0"/>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to be sure that all SLAs  are being respected</a:t>
            </a:r>
            <a:r>
              <a:rPr lang="en-US" sz="2000" dirty="0" smtClean="0"/>
              <a:t>?</a:t>
            </a:r>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to integrate different SLAs associated to services involved with user’s </a:t>
            </a:r>
            <a:r>
              <a:rPr lang="en-US" sz="2000" dirty="0" smtClean="0"/>
              <a:t>requirements?</a:t>
            </a:r>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results can be  reused  for a next query</a:t>
            </a:r>
            <a:r>
              <a:rPr lang="en-US" sz="2000" dirty="0" smtClean="0"/>
              <a:t>?</a:t>
            </a:r>
            <a:endParaRPr lang="en-US" sz="2000" dirty="0"/>
          </a:p>
        </p:txBody>
      </p:sp>
      <p:sp>
        <p:nvSpPr>
          <p:cNvPr id="2" name="Espaço Reservado para Data 1"/>
          <p:cNvSpPr>
            <a:spLocks noGrp="1"/>
          </p:cNvSpPr>
          <p:nvPr>
            <p:ph type="dt" sz="half" idx="10"/>
          </p:nvPr>
        </p:nvSpPr>
        <p:spPr/>
        <p:txBody>
          <a:bodyPr/>
          <a:lstStyle/>
          <a:p>
            <a:fld id="{11AF9D6B-8211-45E1-B3D2-D5887BD6023F}" type="datetime1">
              <a:rPr lang="fr-FR" smtClean="0"/>
              <a:t>21/03/2017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7</a:t>
            </a:fld>
            <a:endParaRPr lang="fr-FR"/>
          </a:p>
        </p:txBody>
      </p:sp>
      <p:sp>
        <p:nvSpPr>
          <p:cNvPr id="5" name="Rectangle 4"/>
          <p:cNvSpPr/>
          <p:nvPr/>
        </p:nvSpPr>
        <p:spPr>
          <a:xfrm>
            <a:off x="1069848" y="4810307"/>
            <a:ext cx="10058400" cy="1177245"/>
          </a:xfrm>
          <a:prstGeom prst="rect">
            <a:avLst/>
          </a:prstGeom>
          <a:solidFill>
            <a:schemeClr val="accent5">
              <a:lumMod val="75000"/>
            </a:schemeClr>
          </a:solidFill>
        </p:spPr>
        <p:txBody>
          <a:bodyPr wrap="square" anchor="ctr">
            <a:spAutoFit/>
          </a:bodyPr>
          <a:lstStyle/>
          <a:p>
            <a:pPr algn="ctr"/>
            <a:r>
              <a:rPr lang="en-US" sz="2000" b="1" dirty="0" smtClean="0">
                <a:solidFill>
                  <a:schemeClr val="bg2"/>
                </a:solidFill>
              </a:rPr>
              <a:t>Objective</a:t>
            </a:r>
          </a:p>
          <a:p>
            <a:pPr algn="ctr"/>
            <a:r>
              <a:rPr lang="en-US" sz="2000" dirty="0" smtClean="0">
                <a:solidFill>
                  <a:schemeClr val="bg1"/>
                </a:solidFill>
              </a:rPr>
              <a:t>Propose </a:t>
            </a:r>
            <a:r>
              <a:rPr lang="en-US" sz="2000" dirty="0">
                <a:solidFill>
                  <a:schemeClr val="bg1"/>
                </a:solidFill>
              </a:rPr>
              <a:t>a data integration </a:t>
            </a:r>
            <a:r>
              <a:rPr lang="en-US" sz="2000" dirty="0" smtClean="0">
                <a:solidFill>
                  <a:schemeClr val="bg1"/>
                </a:solidFill>
              </a:rPr>
              <a:t>approach </a:t>
            </a:r>
            <a:r>
              <a:rPr lang="en-US" sz="2000" dirty="0">
                <a:solidFill>
                  <a:schemeClr val="bg1"/>
                </a:solidFill>
              </a:rPr>
              <a:t>in a multi-cloud environment guided by user requirements and SLA exported by different </a:t>
            </a:r>
            <a:r>
              <a:rPr lang="en-US" sz="2000" dirty="0" smtClean="0">
                <a:solidFill>
                  <a:schemeClr val="bg1"/>
                </a:solidFill>
              </a:rPr>
              <a:t>clouds</a:t>
            </a:r>
          </a:p>
          <a:p>
            <a:pPr algn="ctr"/>
            <a:endParaRPr lang="en-US" sz="1100" dirty="0">
              <a:solidFill>
                <a:schemeClr val="bg1"/>
              </a:solidFill>
            </a:endParaRPr>
          </a:p>
        </p:txBody>
      </p:sp>
    </p:spTree>
    <p:extLst>
      <p:ext uri="{BB962C8B-B14F-4D97-AF65-F5344CB8AC3E}">
        <p14:creationId xmlns:p14="http://schemas.microsoft.com/office/powerpoint/2010/main" val="4384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endParaRPr lang="fr-FR"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a:solidFill>
                  <a:srgbClr val="FF0066"/>
                </a:solidFill>
              </a:rPr>
              <a:t>Search for previous queries</a:t>
            </a:r>
          </a:p>
        </p:txBody>
      </p:sp>
      <p:sp>
        <p:nvSpPr>
          <p:cNvPr id="15" name="Espaço Reservado para Data 14"/>
          <p:cNvSpPr>
            <a:spLocks noGrp="1"/>
          </p:cNvSpPr>
          <p:nvPr>
            <p:ph type="dt" sz="half" idx="10"/>
          </p:nvPr>
        </p:nvSpPr>
        <p:spPr/>
        <p:txBody>
          <a:bodyPr/>
          <a:lstStyle/>
          <a:p>
            <a:fld id="{4C33F87C-A24D-4BA8-8B00-48814F68C8F3}" type="datetime1">
              <a:rPr lang="fr-FR" smtClean="0"/>
              <a:t>21/03/2017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8</a:t>
            </a:fld>
            <a:endParaRPr lang="fr-FR"/>
          </a:p>
        </p:txBody>
      </p:sp>
      <p:sp>
        <p:nvSpPr>
          <p:cNvPr id="3" name="CaixaDeTexto 2"/>
          <p:cNvSpPr txBox="1"/>
          <p:nvPr/>
        </p:nvSpPr>
        <p:spPr>
          <a:xfrm>
            <a:off x="1621454" y="4548430"/>
            <a:ext cx="2288820" cy="1169551"/>
          </a:xfrm>
          <a:prstGeom prst="rect">
            <a:avLst/>
          </a:prstGeom>
          <a:noFill/>
        </p:spPr>
        <p:txBody>
          <a:bodyPr wrap="square" rtlCol="0">
            <a:spAutoFit/>
          </a:bodyPr>
          <a:lstStyle/>
          <a:p>
            <a:r>
              <a:rPr lang="fr-FR" sz="1400" dirty="0" smtClean="0"/>
              <a:t>- With respect to quality requirements</a:t>
            </a:r>
          </a:p>
          <a:p>
            <a:endParaRPr lang="fr-FR" sz="1400" dirty="0" smtClean="0"/>
          </a:p>
          <a:p>
            <a:r>
              <a:rPr lang="fr-FR" sz="1400" dirty="0" smtClean="0"/>
              <a:t>- According to our query taxonomy</a:t>
            </a:r>
            <a:endParaRPr lang="fr-FR" sz="1400"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Reusing previous</a:t>
              </a:r>
            </a:p>
            <a:p>
              <a:pPr lvl="0" algn="ctr" defTabSz="1022350">
                <a:lnSpc>
                  <a:spcPct val="90000"/>
                </a:lnSpc>
                <a:spcBef>
                  <a:spcPct val="0"/>
                </a:spcBef>
                <a:spcAft>
                  <a:spcPct val="35000"/>
                </a:spcAft>
              </a:pPr>
              <a:r>
                <a:rPr lang="fr-FR" b="1" dirty="0" smtClean="0">
                  <a:solidFill>
                    <a:srgbClr val="FF0066"/>
                  </a:solidFill>
                </a:rPr>
                <a:t>results</a:t>
              </a:r>
              <a:endParaRPr lang="fr-FR" b="1" dirty="0">
                <a:solidFill>
                  <a:srgbClr val="FF0066"/>
                </a:solidFill>
              </a:endParaRPr>
            </a:p>
          </p:txBody>
        </p:sp>
        <p:sp>
          <p:nvSpPr>
            <p:cNvPr id="31" name="Retângulo 30"/>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upo 36"/>
          <p:cNvGrpSpPr/>
          <p:nvPr/>
        </p:nvGrpSpPr>
        <p:grpSpPr>
          <a:xfrm>
            <a:off x="4728546" y="4424545"/>
            <a:ext cx="2503424" cy="1165602"/>
            <a:chOff x="3664856" y="2093659"/>
            <a:chExt cx="2503424" cy="1165602"/>
          </a:xfrm>
        </p:grpSpPr>
        <p:sp>
          <p:nvSpPr>
            <p:cNvPr id="38" name="Forma livre 37"/>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Processing the complete rewriting</a:t>
              </a:r>
              <a:endParaRPr lang="fr-FR" b="1" dirty="0">
                <a:solidFill>
                  <a:srgbClr val="FF0066"/>
                </a:solidFill>
              </a:endParaRPr>
            </a:p>
          </p:txBody>
        </p:sp>
        <p:sp>
          <p:nvSpPr>
            <p:cNvPr id="39" name="Retângulo 38"/>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1" name="Conector angulado 40"/>
          <p:cNvCxnSpPr>
            <a:stCxn id="24" idx="2"/>
            <a:endCxn id="39" idx="1"/>
          </p:cNvCxnSpPr>
          <p:nvPr/>
        </p:nvCxnSpPr>
        <p:spPr>
          <a:xfrm rot="16200000" flipH="1">
            <a:off x="3994908" y="4273548"/>
            <a:ext cx="1058141" cy="409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Storing results</a:t>
              </a:r>
              <a:endParaRPr lang="fr-FR" b="1" dirty="0">
                <a:solidFill>
                  <a:srgbClr val="FF0066"/>
                </a:solidFill>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70" y="3838653"/>
            <a:ext cx="818272"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717981"/>
            <a:ext cx="2372051" cy="523220"/>
          </a:xfrm>
          <a:prstGeom prst="rect">
            <a:avLst/>
          </a:prstGeom>
          <a:noFill/>
        </p:spPr>
        <p:txBody>
          <a:bodyPr wrap="square" rtlCol="0">
            <a:spAutoFit/>
          </a:bodyPr>
          <a:lstStyle/>
          <a:p>
            <a:r>
              <a:rPr lang="fr-FR"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fr-FR" sz="1400" dirty="0" smtClean="0"/>
              <a:t>With respect to our query 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3" name="CaixaDeTexto 52"/>
          <p:cNvSpPr txBox="1"/>
          <p:nvPr/>
        </p:nvSpPr>
        <p:spPr>
          <a:xfrm>
            <a:off x="8264844" y="4498814"/>
            <a:ext cx="2372051" cy="523220"/>
          </a:xfrm>
          <a:prstGeom prst="rect">
            <a:avLst/>
          </a:prstGeom>
          <a:noFill/>
        </p:spPr>
        <p:txBody>
          <a:bodyPr wrap="square" rtlCol="0">
            <a:spAutoFit/>
          </a:bodyPr>
          <a:lstStyle/>
          <a:p>
            <a:r>
              <a:rPr lang="fr-FR" sz="1400" dirty="0" smtClean="0"/>
              <a:t>Storing results in our query history</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5" name="CaixaDeTexto 54"/>
          <p:cNvSpPr txBox="1"/>
          <p:nvPr/>
        </p:nvSpPr>
        <p:spPr>
          <a:xfrm>
            <a:off x="4794232" y="6436225"/>
            <a:ext cx="2372051" cy="307777"/>
          </a:xfrm>
          <a:prstGeom prst="rect">
            <a:avLst/>
          </a:prstGeom>
          <a:noFill/>
        </p:spPr>
        <p:txBody>
          <a:bodyPr wrap="square" rtlCol="0">
            <a:spAutoFit/>
          </a:bodyPr>
          <a:lstStyle/>
          <a:p>
            <a:r>
              <a:rPr lang="fr-FR" sz="1400" u="sng" dirty="0" smtClean="0">
                <a:effectLst>
                  <a:outerShdw blurRad="38100" dist="38100" dir="2700000" algn="tl">
                    <a:srgbClr val="000000">
                      <a:alpha val="43137"/>
                    </a:srgbClr>
                  </a:outerShdw>
                </a:effectLst>
              </a:rPr>
              <a:t>Data integration workflow</a:t>
            </a:r>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49" grpId="0"/>
      <p:bldP spid="50" grpId="0" animBg="1"/>
      <p:bldP spid="51" grpId="0"/>
      <p:bldP spid="52" grpId="0" animBg="1"/>
      <p:bldP spid="53" grpId="0"/>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a:t>
            </a:r>
            <a:endParaRPr lang="fr-FR" dirty="0"/>
          </a:p>
        </p:txBody>
      </p:sp>
      <p:sp>
        <p:nvSpPr>
          <p:cNvPr id="10" name="Forma livre 9"/>
          <p:cNvSpPr/>
          <p:nvPr/>
        </p:nvSpPr>
        <p:spPr>
          <a:xfrm>
            <a:off x="1066882" y="2093659"/>
            <a:ext cx="2503424" cy="57638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Systematic Mapping</a:t>
            </a:r>
            <a:endParaRPr lang="fr-FR" b="1" dirty="0">
              <a:solidFill>
                <a:srgbClr val="FF0066"/>
              </a:solidFill>
            </a:endParaRPr>
          </a:p>
        </p:txBody>
      </p:sp>
      <p:sp>
        <p:nvSpPr>
          <p:cNvPr id="15" name="Espaço Reservado para Data 14"/>
          <p:cNvSpPr>
            <a:spLocks noGrp="1"/>
          </p:cNvSpPr>
          <p:nvPr>
            <p:ph type="dt" sz="half" idx="10"/>
          </p:nvPr>
        </p:nvSpPr>
        <p:spPr/>
        <p:txBody>
          <a:bodyPr/>
          <a:lstStyle/>
          <a:p>
            <a:fld id="{4C33F87C-A24D-4BA8-8B00-48814F68C8F3}" type="datetime1">
              <a:rPr lang="fr-FR" smtClean="0"/>
              <a:t>21/03/2017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9</a:t>
            </a:fld>
            <a:endParaRPr lang="fr-FR"/>
          </a:p>
        </p:txBody>
      </p:sp>
      <p:sp>
        <p:nvSpPr>
          <p:cNvPr id="53" name="CaixaDeTexto 52"/>
          <p:cNvSpPr txBox="1"/>
          <p:nvPr/>
        </p:nvSpPr>
        <p:spPr>
          <a:xfrm>
            <a:off x="4480560" y="2209835"/>
            <a:ext cx="3557016" cy="307777"/>
          </a:xfrm>
          <a:prstGeom prst="rect">
            <a:avLst/>
          </a:prstGeom>
          <a:noFill/>
        </p:spPr>
        <p:txBody>
          <a:bodyPr wrap="square" rtlCol="0">
            <a:spAutoFit/>
          </a:bodyPr>
          <a:lstStyle/>
          <a:p>
            <a:r>
              <a:rPr lang="fr-FR" sz="1400" dirty="0" smtClean="0"/>
              <a:t>Building the corpus of State of the Art</a:t>
            </a:r>
            <a:r>
              <a:rPr lang="fr-FR" sz="1400" baseline="30000" dirty="0" smtClean="0"/>
              <a:t>1</a:t>
            </a:r>
            <a:endParaRPr lang="fr-FR" sz="1400" baseline="30000" dirty="0" smtClean="0"/>
          </a:p>
        </p:txBody>
      </p:sp>
      <p:sp>
        <p:nvSpPr>
          <p:cNvPr id="30" name="Forma livre 29"/>
          <p:cNvSpPr/>
          <p:nvPr/>
        </p:nvSpPr>
        <p:spPr>
          <a:xfrm>
            <a:off x="1066882" y="2837334"/>
            <a:ext cx="2503424" cy="57328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Data Integration Metamodel</a:t>
            </a:r>
            <a:endParaRPr lang="fr-FR" b="1" dirty="0">
              <a:solidFill>
                <a:srgbClr val="FF0066"/>
              </a:solidFill>
            </a:endParaRPr>
          </a:p>
        </p:txBody>
      </p:sp>
      <p:sp>
        <p:nvSpPr>
          <p:cNvPr id="32" name="Forma livre 31"/>
          <p:cNvSpPr/>
          <p:nvPr/>
        </p:nvSpPr>
        <p:spPr>
          <a:xfrm>
            <a:off x="1066882" y="3577901"/>
            <a:ext cx="2503424" cy="57638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Rhone Algorithm</a:t>
            </a:r>
            <a:endParaRPr lang="fr-FR" b="1" dirty="0">
              <a:solidFill>
                <a:srgbClr val="FF0066"/>
              </a:solidFill>
            </a:endParaRPr>
          </a:p>
        </p:txBody>
      </p:sp>
      <p:sp>
        <p:nvSpPr>
          <p:cNvPr id="33" name="Forma livre 32"/>
          <p:cNvSpPr/>
          <p:nvPr/>
        </p:nvSpPr>
        <p:spPr>
          <a:xfrm>
            <a:off x="1066882" y="4321576"/>
            <a:ext cx="2503424"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Query Taxonomy</a:t>
            </a:r>
          </a:p>
        </p:txBody>
      </p:sp>
      <p:sp>
        <p:nvSpPr>
          <p:cNvPr id="35" name="Forma livre 34"/>
          <p:cNvSpPr/>
          <p:nvPr/>
        </p:nvSpPr>
        <p:spPr>
          <a:xfrm>
            <a:off x="1066882" y="5063168"/>
            <a:ext cx="2503424"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Rusability Approach</a:t>
            </a:r>
            <a:endParaRPr lang="fr-FR" b="1" dirty="0">
              <a:solidFill>
                <a:srgbClr val="FF0066"/>
              </a:solidFill>
            </a:endParaRPr>
          </a:p>
        </p:txBody>
      </p:sp>
      <p:cxnSp>
        <p:nvCxnSpPr>
          <p:cNvPr id="5" name="Conector de seta reta 4"/>
          <p:cNvCxnSpPr/>
          <p:nvPr/>
        </p:nvCxnSpPr>
        <p:spPr>
          <a:xfrm>
            <a:off x="3570306" y="2381853"/>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0" name="CaixaDeTexto 4"/>
          <p:cNvSpPr txBox="1"/>
          <p:nvPr/>
        </p:nvSpPr>
        <p:spPr>
          <a:xfrm>
            <a:off x="1069848" y="602317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
        <p:nvSpPr>
          <p:cNvPr id="45" name="CaixaDeTexto 44"/>
          <p:cNvSpPr txBox="1"/>
          <p:nvPr/>
        </p:nvSpPr>
        <p:spPr>
          <a:xfrm>
            <a:off x="4480560" y="2972967"/>
            <a:ext cx="6080760" cy="307777"/>
          </a:xfrm>
          <a:prstGeom prst="rect">
            <a:avLst/>
          </a:prstGeom>
          <a:noFill/>
        </p:spPr>
        <p:txBody>
          <a:bodyPr wrap="square" rtlCol="0">
            <a:spAutoFit/>
          </a:bodyPr>
          <a:lstStyle/>
          <a:p>
            <a:r>
              <a:rPr lang="fr-FR" sz="1400" dirty="0" smtClean="0"/>
              <a:t>Describing the challenges and problems in the target scenario</a:t>
            </a:r>
            <a:endParaRPr lang="fr-FR" sz="1400" baseline="30000" dirty="0" smtClean="0"/>
          </a:p>
        </p:txBody>
      </p:sp>
      <p:cxnSp>
        <p:nvCxnSpPr>
          <p:cNvPr id="47" name="Conector de seta reta 46"/>
          <p:cNvCxnSpPr/>
          <p:nvPr/>
        </p:nvCxnSpPr>
        <p:spPr>
          <a:xfrm>
            <a:off x="3570306" y="3123974"/>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6" name="CaixaDeTexto 55"/>
          <p:cNvSpPr txBox="1"/>
          <p:nvPr/>
        </p:nvSpPr>
        <p:spPr>
          <a:xfrm>
            <a:off x="4480560" y="3624067"/>
            <a:ext cx="6080760" cy="523220"/>
          </a:xfrm>
          <a:prstGeom prst="rect">
            <a:avLst/>
          </a:prstGeom>
          <a:noFill/>
        </p:spPr>
        <p:txBody>
          <a:bodyPr wrap="square" rtlCol="0">
            <a:spAutoFit/>
          </a:bodyPr>
          <a:lstStyle/>
          <a:p>
            <a:r>
              <a:rPr lang="fr-FR" sz="1400" dirty="0" smtClean="0"/>
              <a:t>Rewriting approach taking into consideration user requirements and Service Level Agreements</a:t>
            </a:r>
            <a:endParaRPr lang="fr-FR" sz="1400" baseline="30000" dirty="0" smtClean="0"/>
          </a:p>
        </p:txBody>
      </p:sp>
      <p:cxnSp>
        <p:nvCxnSpPr>
          <p:cNvPr id="57" name="Conector de seta reta 56"/>
          <p:cNvCxnSpPr/>
          <p:nvPr/>
        </p:nvCxnSpPr>
        <p:spPr>
          <a:xfrm>
            <a:off x="3570306" y="3885677"/>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8" name="CaixaDeTexto 57"/>
          <p:cNvSpPr txBox="1"/>
          <p:nvPr/>
        </p:nvSpPr>
        <p:spPr>
          <a:xfrm>
            <a:off x="4480560" y="4333442"/>
            <a:ext cx="6080760" cy="523220"/>
          </a:xfrm>
          <a:prstGeom prst="rect">
            <a:avLst/>
          </a:prstGeom>
          <a:noFill/>
        </p:spPr>
        <p:txBody>
          <a:bodyPr wrap="square" rtlCol="0">
            <a:spAutoFit/>
          </a:bodyPr>
          <a:lstStyle/>
          <a:p>
            <a:r>
              <a:rPr lang="fr-FR" sz="1400" dirty="0" smtClean="0"/>
              <a:t>Indentification and formalization of queries to be treated by our approach</a:t>
            </a:r>
            <a:endParaRPr lang="fr-FR" sz="1400" baseline="30000" dirty="0" smtClean="0"/>
          </a:p>
        </p:txBody>
      </p:sp>
      <p:cxnSp>
        <p:nvCxnSpPr>
          <p:cNvPr id="59" name="Conector de seta reta 58"/>
          <p:cNvCxnSpPr/>
          <p:nvPr/>
        </p:nvCxnSpPr>
        <p:spPr>
          <a:xfrm>
            <a:off x="3570306" y="4595052"/>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4480560" y="5068776"/>
            <a:ext cx="6080760" cy="523220"/>
          </a:xfrm>
          <a:prstGeom prst="rect">
            <a:avLst/>
          </a:prstGeom>
          <a:noFill/>
        </p:spPr>
        <p:txBody>
          <a:bodyPr wrap="square" rtlCol="0">
            <a:spAutoFit/>
          </a:bodyPr>
          <a:lstStyle/>
          <a:p>
            <a:r>
              <a:rPr lang="fr-FR" sz="1400" dirty="0" smtClean="0"/>
              <a:t>Formalization of a reusability approach for reducing the query rewriting overhead</a:t>
            </a:r>
            <a:endParaRPr lang="fr-FR" sz="1400" baseline="30000" dirty="0" smtClean="0"/>
          </a:p>
        </p:txBody>
      </p:sp>
      <p:cxnSp>
        <p:nvCxnSpPr>
          <p:cNvPr id="61" name="Conector de seta reta 60"/>
          <p:cNvCxnSpPr/>
          <p:nvPr/>
        </p:nvCxnSpPr>
        <p:spPr>
          <a:xfrm>
            <a:off x="3570306" y="5330386"/>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114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3" grpId="0"/>
      <p:bldP spid="30" grpId="0" animBg="1"/>
      <p:bldP spid="32" grpId="0" animBg="1"/>
      <p:bldP spid="33" grpId="0" animBg="1"/>
      <p:bldP spid="35" grpId="0" animBg="1"/>
      <p:bldP spid="40" grpId="0"/>
      <p:bldP spid="45" grpId="0"/>
      <p:bldP spid="56" grpId="0"/>
      <p:bldP spid="58" grpId="0"/>
      <p:bldP spid="6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6832</TotalTime>
  <Words>3405</Words>
  <Application>Microsoft Office PowerPoint</Application>
  <PresentationFormat>Widescreen</PresentationFormat>
  <Paragraphs>507</Paragraphs>
  <Slides>27</Slides>
  <Notes>9</Notes>
  <HiddenSlides>7</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27</vt:i4>
      </vt:variant>
    </vt:vector>
  </HeadingPairs>
  <TitlesOfParts>
    <vt:vector size="37" baseType="lpstr">
      <vt:lpstr>Arial</vt:lpstr>
      <vt:lpstr>Calibri</vt:lpstr>
      <vt:lpstr>Cambria Math</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Apresentação do PowerPoint</vt:lpstr>
      <vt:lpstr>Research context: data integration</vt:lpstr>
      <vt:lpstr>Research context: data integration</vt:lpstr>
      <vt:lpstr>SLA guided data integration</vt:lpstr>
      <vt:lpstr>SLA guided data integration</vt:lpstr>
      <vt:lpstr>Aspects to consider &amp; objective</vt:lpstr>
      <vt:lpstr>Approach</vt:lpstr>
      <vt:lpstr>Results and contribution</vt:lpstr>
      <vt:lpstr>Results and contributions</vt:lpstr>
      <vt:lpstr>Rhone query rewriting algorithm1 </vt:lpstr>
      <vt:lpstr>Rhone query rewriting algorithm</vt:lpstr>
      <vt:lpstr>Data integration metamodel</vt:lpstr>
      <vt:lpstr>Apresentação do PowerPoint</vt:lpstr>
      <vt:lpstr>Selecting services &amp; Compositions</vt:lpstr>
      <vt:lpstr>Results and contributions</vt:lpstr>
      <vt:lpstr>Reusing queries</vt:lpstr>
      <vt:lpstr>Query log</vt:lpstr>
      <vt:lpstr>Professional and scientific activities</vt:lpstr>
      <vt:lpstr>Future work</vt:lpstr>
      <vt:lpstr>Apresentação do PowerPoint</vt:lpstr>
      <vt:lpstr>Introduction</vt:lpstr>
      <vt:lpstr>Agenda</vt:lpstr>
      <vt:lpstr>Future work</vt:lpstr>
      <vt:lpstr>Professional and scientific activities</vt:lpstr>
      <vt:lpstr>Target scenario: Challenges</vt:lpstr>
      <vt:lpstr>Approach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201</cp:revision>
  <dcterms:created xsi:type="dcterms:W3CDTF">2016-09-25T08:29:40Z</dcterms:created>
  <dcterms:modified xsi:type="dcterms:W3CDTF">2017-03-21T15:07:31Z</dcterms:modified>
</cp:coreProperties>
</file>