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2.xml" ContentType="application/vnd.openxmlformats-officedocument.presentationml.comments+xml"/>
  <Override PartName="/ppt/notesSlides/notesSlide12.xml" ContentType="application/vnd.openxmlformats-officedocument.presentationml.notesSlide+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2"/>
  </p:notesMasterIdLst>
  <p:handoutMasterIdLst>
    <p:handoutMasterId r:id="rId33"/>
  </p:handoutMasterIdLst>
  <p:sldIdLst>
    <p:sldId id="256" r:id="rId2"/>
    <p:sldId id="318" r:id="rId3"/>
    <p:sldId id="274" r:id="rId4"/>
    <p:sldId id="275" r:id="rId5"/>
    <p:sldId id="317" r:id="rId6"/>
    <p:sldId id="327" r:id="rId7"/>
    <p:sldId id="319" r:id="rId8"/>
    <p:sldId id="322" r:id="rId9"/>
    <p:sldId id="321" r:id="rId10"/>
    <p:sldId id="323" r:id="rId11"/>
    <p:sldId id="324" r:id="rId12"/>
    <p:sldId id="288" r:id="rId13"/>
    <p:sldId id="314" r:id="rId14"/>
    <p:sldId id="325" r:id="rId15"/>
    <p:sldId id="315" r:id="rId16"/>
    <p:sldId id="326" r:id="rId17"/>
    <p:sldId id="316" r:id="rId18"/>
    <p:sldId id="308" r:id="rId19"/>
    <p:sldId id="295" r:id="rId20"/>
    <p:sldId id="310" r:id="rId21"/>
    <p:sldId id="309" r:id="rId22"/>
    <p:sldId id="287" r:id="rId23"/>
    <p:sldId id="298" r:id="rId24"/>
    <p:sldId id="297" r:id="rId25"/>
    <p:sldId id="312" r:id="rId26"/>
    <p:sldId id="313" r:id="rId27"/>
    <p:sldId id="296" r:id="rId28"/>
    <p:sldId id="305" r:id="rId29"/>
    <p:sldId id="311" r:id="rId30"/>
    <p:sldId id="307"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HEDIRA GUEGAN Ons Chirine" initials="GGOC"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E6FF"/>
    <a:srgbClr val="FFD1FA"/>
    <a:srgbClr val="AFEA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86423" autoAdjust="0"/>
  </p:normalViewPr>
  <p:slideViewPr>
    <p:cSldViewPr snapToGrid="0">
      <p:cViewPr varScale="1">
        <p:scale>
          <a:sx n="102" d="100"/>
          <a:sy n="102" d="100"/>
        </p:scale>
        <p:origin x="642" y="96"/>
      </p:cViewPr>
      <p:guideLst/>
    </p:cSldViewPr>
  </p:slideViewPr>
  <p:outlineViewPr>
    <p:cViewPr>
      <p:scale>
        <a:sx n="33" d="100"/>
        <a:sy n="33" d="100"/>
      </p:scale>
      <p:origin x="0" y="-37968"/>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3-15T22:03:28.527" idx="3">
    <p:pos x="6318" y="3429"/>
    <p:text>????</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3-15T23:30:59.028" idx="4">
    <p:pos x="5184" y="1737"/>
    <p:text>why But. you should add "and" instead</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3-15T15:44:30.757" idx="1">
    <p:pos x="5236" y="576"/>
    <p:text>need some illustrations</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A8C671-E635-7D47-B8F4-71116E85B8EA}" type="datetimeFigureOut">
              <a:rPr lang="en-GB" smtClean="0"/>
              <a:t>22/03/2017</a:t>
            </a:fld>
            <a:endParaRPr lang="en-GB"/>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51D66E-EB32-B249-A132-491512F715EF}" type="slidenum">
              <a:rPr lang="en-GB" smtClean="0"/>
              <a:t>‹nº›</a:t>
            </a:fld>
            <a:endParaRPr lang="en-GB"/>
          </a:p>
        </p:txBody>
      </p:sp>
    </p:spTree>
    <p:extLst>
      <p:ext uri="{BB962C8B-B14F-4D97-AF65-F5344CB8AC3E}">
        <p14:creationId xmlns:p14="http://schemas.microsoft.com/office/powerpoint/2010/main" val="827938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A5C88-5603-E746-ACCE-B4903132F887}" type="datetimeFigureOut">
              <a:rPr lang="en-GB" smtClean="0"/>
              <a:t>22/03/2017</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54803-17EE-EE40-895C-4C828993EABA}" type="slidenum">
              <a:rPr lang="en-GB" smtClean="0"/>
              <a:t>‹nº›</a:t>
            </a:fld>
            <a:endParaRPr lang="en-GB"/>
          </a:p>
        </p:txBody>
      </p:sp>
    </p:spTree>
    <p:extLst>
      <p:ext uri="{BB962C8B-B14F-4D97-AF65-F5344CB8AC3E}">
        <p14:creationId xmlns:p14="http://schemas.microsoft.com/office/powerpoint/2010/main" val="1995819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5</a:t>
            </a:fld>
            <a:endParaRPr lang="pt-BR"/>
          </a:p>
        </p:txBody>
      </p:sp>
    </p:spTree>
    <p:extLst>
      <p:ext uri="{BB962C8B-B14F-4D97-AF65-F5344CB8AC3E}">
        <p14:creationId xmlns:p14="http://schemas.microsoft.com/office/powerpoint/2010/main" val="39518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25</a:t>
            </a:fld>
            <a:endParaRPr lang="pt-BR"/>
          </a:p>
        </p:txBody>
      </p:sp>
    </p:spTree>
    <p:extLst>
      <p:ext uri="{BB962C8B-B14F-4D97-AF65-F5344CB8AC3E}">
        <p14:creationId xmlns:p14="http://schemas.microsoft.com/office/powerpoint/2010/main" val="3683414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26</a:t>
            </a:fld>
            <a:endParaRPr lang="pt-BR"/>
          </a:p>
        </p:txBody>
      </p:sp>
    </p:spTree>
    <p:extLst>
      <p:ext uri="{BB962C8B-B14F-4D97-AF65-F5344CB8AC3E}">
        <p14:creationId xmlns:p14="http://schemas.microsoft.com/office/powerpoint/2010/main" val="3758684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30</a:t>
            </a:fld>
            <a:endParaRPr lang="pt-BR"/>
          </a:p>
        </p:txBody>
      </p:sp>
    </p:spTree>
    <p:extLst>
      <p:ext uri="{BB962C8B-B14F-4D97-AF65-F5344CB8AC3E}">
        <p14:creationId xmlns:p14="http://schemas.microsoft.com/office/powerpoint/2010/main" val="3859164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6</a:t>
            </a:fld>
            <a:endParaRPr lang="pt-BR"/>
          </a:p>
        </p:txBody>
      </p:sp>
    </p:spTree>
    <p:extLst>
      <p:ext uri="{BB962C8B-B14F-4D97-AF65-F5344CB8AC3E}">
        <p14:creationId xmlns:p14="http://schemas.microsoft.com/office/powerpoint/2010/main" val="2792070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13</a:t>
            </a:fld>
            <a:endParaRPr lang="pt-BR"/>
          </a:p>
        </p:txBody>
      </p:sp>
    </p:spTree>
    <p:extLst>
      <p:ext uri="{BB962C8B-B14F-4D97-AF65-F5344CB8AC3E}">
        <p14:creationId xmlns:p14="http://schemas.microsoft.com/office/powerpoint/2010/main" val="2921014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14</a:t>
            </a:fld>
            <a:endParaRPr lang="pt-BR"/>
          </a:p>
        </p:txBody>
      </p:sp>
    </p:spTree>
    <p:extLst>
      <p:ext uri="{BB962C8B-B14F-4D97-AF65-F5344CB8AC3E}">
        <p14:creationId xmlns:p14="http://schemas.microsoft.com/office/powerpoint/2010/main" val="659394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15</a:t>
            </a:fld>
            <a:endParaRPr lang="pt-BR"/>
          </a:p>
        </p:txBody>
      </p:sp>
    </p:spTree>
    <p:extLst>
      <p:ext uri="{BB962C8B-B14F-4D97-AF65-F5344CB8AC3E}">
        <p14:creationId xmlns:p14="http://schemas.microsoft.com/office/powerpoint/2010/main" val="178513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16</a:t>
            </a:fld>
            <a:endParaRPr lang="pt-BR"/>
          </a:p>
        </p:txBody>
      </p:sp>
    </p:spTree>
    <p:extLst>
      <p:ext uri="{BB962C8B-B14F-4D97-AF65-F5344CB8AC3E}">
        <p14:creationId xmlns:p14="http://schemas.microsoft.com/office/powerpoint/2010/main" val="3980857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17</a:t>
            </a:fld>
            <a:endParaRPr lang="pt-BR"/>
          </a:p>
        </p:txBody>
      </p:sp>
    </p:spTree>
    <p:extLst>
      <p:ext uri="{BB962C8B-B14F-4D97-AF65-F5344CB8AC3E}">
        <p14:creationId xmlns:p14="http://schemas.microsoft.com/office/powerpoint/2010/main" val="2969750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18</a:t>
            </a:fld>
            <a:endParaRPr lang="pt-BR"/>
          </a:p>
        </p:txBody>
      </p:sp>
    </p:spTree>
    <p:extLst>
      <p:ext uri="{BB962C8B-B14F-4D97-AF65-F5344CB8AC3E}">
        <p14:creationId xmlns:p14="http://schemas.microsoft.com/office/powerpoint/2010/main" val="2715455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19</a:t>
            </a:fld>
            <a:endParaRPr lang="pt-BR"/>
          </a:p>
        </p:txBody>
      </p:sp>
    </p:spTree>
    <p:extLst>
      <p:ext uri="{BB962C8B-B14F-4D97-AF65-F5344CB8AC3E}">
        <p14:creationId xmlns:p14="http://schemas.microsoft.com/office/powerpoint/2010/main" val="139377048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B5B01EC2-1E5D-4939-9F09-86D27964C9BF}" type="datetime1">
              <a:rPr lang="fr-FR" smtClean="0"/>
              <a:t>22/03/2017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E30F588-6E05-4442-ACBF-46277343984D}" type="slidenum">
              <a:rPr lang="fr-FR" smtClean="0"/>
              <a:t>‹nº›</a:t>
            </a:fld>
            <a:endParaRPr lang="fr-FR"/>
          </a:p>
        </p:txBody>
      </p:sp>
    </p:spTree>
    <p:extLst>
      <p:ext uri="{BB962C8B-B14F-4D97-AF65-F5344CB8AC3E}">
        <p14:creationId xmlns:p14="http://schemas.microsoft.com/office/powerpoint/2010/main" val="125655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7B4893A5-B812-41B4-8A7A-727A1A389182}" type="datetime1">
              <a:rPr lang="fr-FR" smtClean="0"/>
              <a:t>22/03/2017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291218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AB38E4B-7430-4B72-8D73-A0A47BE4E57C}" type="datetime1">
              <a:rPr lang="fr-FR" smtClean="0"/>
              <a:t>22/03/2017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6691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65A0BBFD-990B-45E8-A1E6-40B808A7D247}" type="datetime1">
              <a:rPr lang="fr-FR" smtClean="0"/>
              <a:t>22/03/2017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56587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pt-BR" smtClean="0"/>
              <a:t>Clique para editar o título mestre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a:xfrm>
            <a:off x="8593667" y="6272784"/>
            <a:ext cx="2644309" cy="365125"/>
          </a:xfrm>
        </p:spPr>
        <p:txBody>
          <a:bodyPr/>
          <a:lstStyle/>
          <a:p>
            <a:fld id="{66B1BF2D-34E4-474F-A590-8386FB6A0F1F}" type="datetime1">
              <a:rPr lang="fr-FR" smtClean="0"/>
              <a:t>22/03/2017</a:t>
            </a:fld>
            <a:endParaRPr lang="fr-FR"/>
          </a:p>
        </p:txBody>
      </p:sp>
      <p:sp>
        <p:nvSpPr>
          <p:cNvPr id="5" name="Footer Placeholder 4"/>
          <p:cNvSpPr>
            <a:spLocks noGrp="1"/>
          </p:cNvSpPr>
          <p:nvPr>
            <p:ph type="ftr" sz="quarter" idx="11"/>
          </p:nvPr>
        </p:nvSpPr>
        <p:spPr>
          <a:xfrm>
            <a:off x="2182708" y="6272784"/>
            <a:ext cx="6327648" cy="365125"/>
          </a:xfrm>
        </p:spPr>
        <p:txBody>
          <a:bodyPr/>
          <a:lstStyle/>
          <a:p>
            <a:endParaRPr lang="fr-F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E30F588-6E05-4442-ACBF-46277343984D}" type="slidenum">
              <a:rPr lang="fr-FR" smtClean="0"/>
              <a:t>‹nº›</a:t>
            </a:fld>
            <a:endParaRPr lang="fr-FR"/>
          </a:p>
        </p:txBody>
      </p:sp>
    </p:spTree>
    <p:extLst>
      <p:ext uri="{BB962C8B-B14F-4D97-AF65-F5344CB8AC3E}">
        <p14:creationId xmlns:p14="http://schemas.microsoft.com/office/powerpoint/2010/main" val="253534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0BE7D789-34AE-4625-89AA-6CEFC990C8FC}" type="datetime1">
              <a:rPr lang="fr-FR" smtClean="0"/>
              <a:t>22/03/2017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13655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7196C9BA-8406-424A-A37C-4700EC61E29B}" type="datetime1">
              <a:rPr lang="fr-FR" smtClean="0"/>
              <a:t>22/03/2017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3385161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C6ECCC50-1462-49C6-8485-6E9FEC58DF8C}" type="datetime1">
              <a:rPr lang="fr-FR" smtClean="0"/>
              <a:t>22/03/2017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166994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DFB04-FEA5-47A8-89CD-F13246BA5622}" type="datetime1">
              <a:rPr lang="fr-FR" smtClean="0"/>
              <a:t>22/03/2017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216239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o título mestre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EBEDB326-11F4-4A20-A985-C63A3BB444B9}" type="datetime1">
              <a:rPr lang="fr-FR" smtClean="0"/>
              <a:t>22/03/2017</a:t>
            </a:fld>
            <a:endParaRPr lang="fr-FR"/>
          </a:p>
        </p:txBody>
      </p:sp>
      <p:sp>
        <p:nvSpPr>
          <p:cNvPr id="6" name="Footer Placeholder 5"/>
          <p:cNvSpPr>
            <a:spLocks noGrp="1"/>
          </p:cNvSpPr>
          <p:nvPr>
            <p:ph type="ftr" sz="quarter" idx="11"/>
          </p:nvPr>
        </p:nvSpPr>
        <p:spPr/>
        <p:txBody>
          <a:bodyPr/>
          <a:lstStyle/>
          <a:p>
            <a:endParaRPr lang="fr-F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231778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5CC9A7FF-D0CF-4BBD-AE51-F2DF0EE06049}" type="datetime1">
              <a:rPr lang="fr-FR" smtClean="0"/>
              <a:t>22/03/2017</a:t>
            </a:fld>
            <a:endParaRPr lang="fr-F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120764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64CFD64-8AF7-4ED0-8012-FCD854E81FEC}" type="datetime1">
              <a:rPr lang="fr-FR" smtClean="0"/>
              <a:t>22/03/2017</a:t>
            </a:fld>
            <a:endParaRPr lang="fr-F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fr-F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E30F588-6E05-4442-ACBF-46277343984D}" type="slidenum">
              <a:rPr lang="fr-FR" smtClean="0"/>
              <a:t>‹nº›</a:t>
            </a:fld>
            <a:endParaRPr lang="fr-FR"/>
          </a:p>
        </p:txBody>
      </p:sp>
    </p:spTree>
    <p:extLst>
      <p:ext uri="{BB962C8B-B14F-4D97-AF65-F5344CB8AC3E}">
        <p14:creationId xmlns:p14="http://schemas.microsoft.com/office/powerpoint/2010/main" val="301332257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0.png"/><Relationship Id="rId7"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0.png"/><Relationship Id="rId4" Type="http://schemas.openxmlformats.org/officeDocument/2006/relationships/image" Target="../media/image140.png"/></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6.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8.emf"/><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p:txBody>
          <a:bodyPr/>
          <a:lstStyle/>
          <a:p>
            <a:pPr algn="ctr"/>
            <a:r>
              <a:rPr lang="fr-FR" sz="5400" dirty="0" smtClean="0"/>
              <a:t>Trusted sla-guided data integration on multi-cloud environments</a:t>
            </a:r>
            <a:endParaRPr lang="fr-FR" sz="5400" dirty="0"/>
          </a:p>
        </p:txBody>
      </p:sp>
      <p:sp>
        <p:nvSpPr>
          <p:cNvPr id="7" name="Subtítulo 6"/>
          <p:cNvSpPr>
            <a:spLocks noGrp="1"/>
          </p:cNvSpPr>
          <p:nvPr>
            <p:ph type="subTitle" idx="1"/>
          </p:nvPr>
        </p:nvSpPr>
        <p:spPr>
          <a:xfrm>
            <a:off x="945862" y="4420115"/>
            <a:ext cx="8523601" cy="1784742"/>
          </a:xfrm>
        </p:spPr>
        <p:txBody>
          <a:bodyPr>
            <a:noAutofit/>
          </a:bodyPr>
          <a:lstStyle/>
          <a:p>
            <a:r>
              <a:rPr lang="en-US" sz="1800" b="1" i="1" dirty="0" smtClean="0">
                <a:solidFill>
                  <a:srgbClr val="FF0066"/>
                </a:solidFill>
              </a:rPr>
              <a:t>Daniel Aguiar da Silva Carvalho</a:t>
            </a:r>
            <a:r>
              <a:rPr lang="en-US" sz="1800" dirty="0" smtClean="0"/>
              <a:t>, Magellan, IAE, Université Jean Moulin Lyon3</a:t>
            </a:r>
          </a:p>
          <a:p>
            <a:pPr algn="r"/>
            <a:r>
              <a:rPr lang="en-US" sz="1400" cap="small" dirty="0" smtClean="0"/>
              <a:t>Advisors</a:t>
            </a:r>
          </a:p>
          <a:p>
            <a:pPr algn="r"/>
            <a:r>
              <a:rPr lang="en-US" sz="1400" dirty="0" smtClean="0"/>
              <a:t>Chirine Ghedira Guegan, </a:t>
            </a:r>
            <a:r>
              <a:rPr lang="en-US" sz="1400" dirty="0"/>
              <a:t>LIRIS, </a:t>
            </a:r>
            <a:r>
              <a:rPr lang="en-US" sz="1400" dirty="0" smtClean="0"/>
              <a:t>UMR5205, IAE, Université Jean Moulin Lyon3, France </a:t>
            </a:r>
          </a:p>
          <a:p>
            <a:pPr algn="r"/>
            <a:r>
              <a:rPr lang="en-US" sz="1400" dirty="0" smtClean="0"/>
              <a:t>Genoveva Vargas-Solar, CNRS, LIG-LAFMIA, France</a:t>
            </a:r>
          </a:p>
          <a:p>
            <a:pPr algn="r"/>
            <a:r>
              <a:rPr lang="en-US" sz="1400" dirty="0" smtClean="0"/>
              <a:t>Nadia Bennani, </a:t>
            </a:r>
            <a:r>
              <a:rPr lang="en-US" sz="1400" dirty="0"/>
              <a:t>LIRIS, </a:t>
            </a:r>
            <a:r>
              <a:rPr lang="en-US" sz="1400" dirty="0" smtClean="0"/>
              <a:t>UMR5205, INSA-Lyon, - France</a:t>
            </a:r>
            <a:endParaRPr lang="en-US" sz="1400" dirty="0"/>
          </a:p>
        </p:txBody>
      </p:sp>
      <p:pic>
        <p:nvPicPr>
          <p:cNvPr id="3"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7892" y="6266006"/>
            <a:ext cx="1527887" cy="386015"/>
          </a:xfrm>
          <a:prstGeom prst="rect">
            <a:avLst/>
          </a:prstGeom>
        </p:spPr>
      </p:pic>
      <p:pic>
        <p:nvPicPr>
          <p:cNvPr id="8" name="Imag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1426" y="6204857"/>
            <a:ext cx="1217094" cy="65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20" y="6218099"/>
            <a:ext cx="593412" cy="5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ço Reservado para Data 1"/>
          <p:cNvSpPr>
            <a:spLocks noGrp="1"/>
          </p:cNvSpPr>
          <p:nvPr>
            <p:ph type="dt" sz="half" idx="10"/>
          </p:nvPr>
        </p:nvSpPr>
        <p:spPr/>
        <p:txBody>
          <a:bodyPr/>
          <a:lstStyle/>
          <a:p>
            <a:fld id="{E6EA3CC4-8551-494F-ABBC-9218E824A79B}" type="datetime1">
              <a:rPr lang="fr-FR" smtClean="0"/>
              <a:t>22/03/2017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a:t>
            </a:fld>
            <a:endParaRPr lang="fr-FR"/>
          </a:p>
        </p:txBody>
      </p:sp>
    </p:spTree>
    <p:extLst>
      <p:ext uri="{BB962C8B-B14F-4D97-AF65-F5344CB8AC3E}">
        <p14:creationId xmlns:p14="http://schemas.microsoft.com/office/powerpoint/2010/main" val="1273461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err="1" smtClean="0"/>
              <a:t>Approach</a:t>
            </a:r>
            <a:r>
              <a:rPr lang="fr-FR" dirty="0" smtClean="0"/>
              <a:t>: data </a:t>
            </a:r>
            <a:r>
              <a:rPr lang="fr-FR" dirty="0" err="1" smtClean="0"/>
              <a:t>integration</a:t>
            </a:r>
            <a:r>
              <a:rPr lang="fr-FR" dirty="0" smtClean="0"/>
              <a:t> workflow</a:t>
            </a:r>
            <a:endParaRPr lang="fr-FR" dirty="0"/>
          </a:p>
        </p:txBody>
      </p:sp>
      <p:sp>
        <p:nvSpPr>
          <p:cNvPr id="10" name="Forma livre 9"/>
          <p:cNvSpPr/>
          <p:nvPr/>
        </p:nvSpPr>
        <p:spPr>
          <a:xfrm>
            <a:off x="1406850" y="3258943"/>
            <a:ext cx="2503424" cy="1165602"/>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400" b="1" dirty="0">
                <a:solidFill>
                  <a:schemeClr val="accent1">
                    <a:lumMod val="75000"/>
                  </a:schemeClr>
                </a:solidFill>
                <a:latin typeface="+mj-lt"/>
              </a:rPr>
              <a:t>Search for previous queries</a:t>
            </a:r>
          </a:p>
        </p:txBody>
      </p:sp>
      <p:sp>
        <p:nvSpPr>
          <p:cNvPr id="15" name="Espaço Reservado para Data 14"/>
          <p:cNvSpPr>
            <a:spLocks noGrp="1"/>
          </p:cNvSpPr>
          <p:nvPr>
            <p:ph type="dt" sz="half" idx="10"/>
          </p:nvPr>
        </p:nvSpPr>
        <p:spPr/>
        <p:txBody>
          <a:bodyPr/>
          <a:lstStyle/>
          <a:p>
            <a:fld id="{4C33F87C-A24D-4BA8-8B00-48814F68C8F3}" type="datetime1">
              <a:rPr lang="fr-FR" smtClean="0"/>
              <a:t>22/03/2017</a:t>
            </a:fld>
            <a:endParaRPr lang="fr-FR"/>
          </a:p>
        </p:txBody>
      </p:sp>
      <p:sp>
        <p:nvSpPr>
          <p:cNvPr id="16" name="Espaço Reservado para Número de Slide 15"/>
          <p:cNvSpPr>
            <a:spLocks noGrp="1"/>
          </p:cNvSpPr>
          <p:nvPr>
            <p:ph type="sldNum" sz="quarter" idx="12"/>
          </p:nvPr>
        </p:nvSpPr>
        <p:spPr/>
        <p:txBody>
          <a:bodyPr/>
          <a:lstStyle/>
          <a:p>
            <a:fld id="{CE30F588-6E05-4442-ACBF-46277343984D}" type="slidenum">
              <a:rPr lang="fr-FR" smtClean="0"/>
              <a:t>10</a:t>
            </a:fld>
            <a:endParaRPr lang="fr-FR"/>
          </a:p>
        </p:txBody>
      </p:sp>
      <p:sp>
        <p:nvSpPr>
          <p:cNvPr id="3" name="CaixaDeTexto 2"/>
          <p:cNvSpPr txBox="1"/>
          <p:nvPr/>
        </p:nvSpPr>
        <p:spPr>
          <a:xfrm>
            <a:off x="1621454" y="4548430"/>
            <a:ext cx="2288820" cy="1169551"/>
          </a:xfrm>
          <a:prstGeom prst="rect">
            <a:avLst/>
          </a:prstGeom>
          <a:noFill/>
        </p:spPr>
        <p:txBody>
          <a:bodyPr wrap="square" rtlCol="0">
            <a:spAutoFit/>
          </a:bodyPr>
          <a:lstStyle/>
          <a:p>
            <a:r>
              <a:rPr lang="fr-FR" sz="1400" dirty="0" smtClean="0"/>
              <a:t>- With respect to quality requirements</a:t>
            </a:r>
          </a:p>
          <a:p>
            <a:endParaRPr lang="fr-FR" sz="1400" dirty="0" smtClean="0"/>
          </a:p>
          <a:p>
            <a:r>
              <a:rPr lang="fr-FR" sz="1400" dirty="0" smtClean="0"/>
              <a:t>- According to our query taxonomy</a:t>
            </a:r>
            <a:endParaRPr lang="fr-FR" sz="1400" dirty="0"/>
          </a:p>
        </p:txBody>
      </p:sp>
      <p:sp>
        <p:nvSpPr>
          <p:cNvPr id="23" name="Arco 22"/>
          <p:cNvSpPr/>
          <p:nvPr/>
        </p:nvSpPr>
        <p:spPr>
          <a:xfrm rot="5400000" flipV="1">
            <a:off x="1419809" y="4299696"/>
            <a:ext cx="403290" cy="429208"/>
          </a:xfrm>
          <a:prstGeom prst="arc">
            <a:avLst/>
          </a:prstGeom>
          <a:ln>
            <a:solidFill>
              <a:schemeClr val="bg1">
                <a:lumMod val="50000"/>
              </a:schemeClr>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bg1">
                  <a:lumMod val="85000"/>
                </a:schemeClr>
              </a:solidFill>
            </a:endParaRPr>
          </a:p>
        </p:txBody>
      </p:sp>
      <p:sp>
        <p:nvSpPr>
          <p:cNvPr id="24" name="Fluxograma: Decisão 23"/>
          <p:cNvSpPr/>
          <p:nvPr/>
        </p:nvSpPr>
        <p:spPr>
          <a:xfrm>
            <a:off x="4184116" y="3734442"/>
            <a:ext cx="270588" cy="214604"/>
          </a:xfrm>
          <a:prstGeom prst="flowChartDecision">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8" name="Conector de seta reta 27"/>
          <p:cNvCxnSpPr>
            <a:endCxn id="24" idx="1"/>
          </p:cNvCxnSpPr>
          <p:nvPr/>
        </p:nvCxnSpPr>
        <p:spPr>
          <a:xfrm>
            <a:off x="3910274" y="3841744"/>
            <a:ext cx="2738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4" name="Grupo 33"/>
          <p:cNvGrpSpPr/>
          <p:nvPr/>
        </p:nvGrpSpPr>
        <p:grpSpPr>
          <a:xfrm>
            <a:off x="4728547" y="2093659"/>
            <a:ext cx="2503424" cy="1165602"/>
            <a:chOff x="3664856" y="2093659"/>
            <a:chExt cx="2503424" cy="1165602"/>
          </a:xfrm>
        </p:grpSpPr>
        <p:sp>
          <p:nvSpPr>
            <p:cNvPr id="20" name="Forma livre 19"/>
            <p:cNvSpPr/>
            <p:nvPr/>
          </p:nvSpPr>
          <p:spPr>
            <a:xfrm>
              <a:off x="3664856" y="2093659"/>
              <a:ext cx="2503424" cy="1165602"/>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400" b="1" dirty="0" smtClean="0">
                  <a:solidFill>
                    <a:schemeClr val="accent1">
                      <a:lumMod val="75000"/>
                    </a:schemeClr>
                  </a:solidFill>
                  <a:latin typeface="+mj-lt"/>
                </a:rPr>
                <a:t>Reusing previous</a:t>
              </a:r>
            </a:p>
            <a:p>
              <a:pPr lvl="0" algn="ctr" defTabSz="1022350">
                <a:lnSpc>
                  <a:spcPct val="90000"/>
                </a:lnSpc>
                <a:spcBef>
                  <a:spcPct val="0"/>
                </a:spcBef>
                <a:spcAft>
                  <a:spcPct val="35000"/>
                </a:spcAft>
              </a:pPr>
              <a:r>
                <a:rPr lang="fr-FR" sz="2400" b="1" dirty="0" smtClean="0">
                  <a:solidFill>
                    <a:schemeClr val="accent1">
                      <a:lumMod val="75000"/>
                    </a:schemeClr>
                  </a:solidFill>
                  <a:latin typeface="+mj-lt"/>
                </a:rPr>
                <a:t>results</a:t>
              </a:r>
              <a:endParaRPr lang="fr-FR" sz="2400" b="1" dirty="0">
                <a:solidFill>
                  <a:schemeClr val="accent1">
                    <a:lumMod val="75000"/>
                  </a:schemeClr>
                </a:solidFill>
                <a:latin typeface="+mj-lt"/>
              </a:endParaRPr>
            </a:p>
          </p:txBody>
        </p:sp>
        <p:sp>
          <p:nvSpPr>
            <p:cNvPr id="31" name="Retângulo 30"/>
            <p:cNvSpPr/>
            <p:nvPr/>
          </p:nvSpPr>
          <p:spPr>
            <a:xfrm>
              <a:off x="3664856" y="2093659"/>
              <a:ext cx="2503424" cy="11652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chemeClr val="accent1">
                    <a:lumMod val="75000"/>
                  </a:schemeClr>
                </a:solidFill>
                <a:latin typeface="+mj-lt"/>
              </a:endParaRPr>
            </a:p>
          </p:txBody>
        </p:sp>
      </p:grpSp>
      <p:cxnSp>
        <p:nvCxnSpPr>
          <p:cNvPr id="36" name="Conector angulado 35"/>
          <p:cNvCxnSpPr>
            <a:stCxn id="24" idx="0"/>
            <a:endCxn id="31" idx="1"/>
          </p:cNvCxnSpPr>
          <p:nvPr/>
        </p:nvCxnSpPr>
        <p:spPr>
          <a:xfrm rot="5400000" flipH="1" flipV="1">
            <a:off x="3994908" y="3000804"/>
            <a:ext cx="1058141" cy="4091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7" name="Grupo 36"/>
          <p:cNvGrpSpPr/>
          <p:nvPr/>
        </p:nvGrpSpPr>
        <p:grpSpPr>
          <a:xfrm>
            <a:off x="4728546" y="4424545"/>
            <a:ext cx="2503424" cy="1165602"/>
            <a:chOff x="3664856" y="2093659"/>
            <a:chExt cx="2503424" cy="1165602"/>
          </a:xfrm>
        </p:grpSpPr>
        <p:sp>
          <p:nvSpPr>
            <p:cNvPr id="38" name="Forma livre 37"/>
            <p:cNvSpPr/>
            <p:nvPr/>
          </p:nvSpPr>
          <p:spPr>
            <a:xfrm>
              <a:off x="3664856" y="2093659"/>
              <a:ext cx="2503424" cy="1165602"/>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400" b="1" dirty="0" smtClean="0">
                  <a:solidFill>
                    <a:schemeClr val="accent1">
                      <a:lumMod val="75000"/>
                    </a:schemeClr>
                  </a:solidFill>
                  <a:latin typeface="+mj-lt"/>
                </a:rPr>
                <a:t>Processing the complete rewriting</a:t>
              </a:r>
              <a:endParaRPr lang="fr-FR" sz="2400" b="1" dirty="0">
                <a:solidFill>
                  <a:schemeClr val="accent1">
                    <a:lumMod val="75000"/>
                  </a:schemeClr>
                </a:solidFill>
                <a:latin typeface="+mj-lt"/>
              </a:endParaRPr>
            </a:p>
          </p:txBody>
        </p:sp>
        <p:sp>
          <p:nvSpPr>
            <p:cNvPr id="39" name="Retângulo 38"/>
            <p:cNvSpPr/>
            <p:nvPr/>
          </p:nvSpPr>
          <p:spPr>
            <a:xfrm>
              <a:off x="3664856" y="2093659"/>
              <a:ext cx="2503424" cy="11652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chemeClr val="accent1">
                    <a:lumMod val="75000"/>
                  </a:schemeClr>
                </a:solidFill>
                <a:latin typeface="+mj-lt"/>
              </a:endParaRPr>
            </a:p>
          </p:txBody>
        </p:sp>
      </p:grpSp>
      <p:cxnSp>
        <p:nvCxnSpPr>
          <p:cNvPr id="41" name="Conector angulado 40"/>
          <p:cNvCxnSpPr>
            <a:stCxn id="24" idx="2"/>
            <a:endCxn id="39" idx="1"/>
          </p:cNvCxnSpPr>
          <p:nvPr/>
        </p:nvCxnSpPr>
        <p:spPr>
          <a:xfrm rot="16200000" flipH="1">
            <a:off x="3994908" y="4273548"/>
            <a:ext cx="1058141" cy="4091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2" name="Grupo 41"/>
          <p:cNvGrpSpPr/>
          <p:nvPr/>
        </p:nvGrpSpPr>
        <p:grpSpPr>
          <a:xfrm>
            <a:off x="8050242" y="3256011"/>
            <a:ext cx="2503424" cy="1165602"/>
            <a:chOff x="3664856" y="2093659"/>
            <a:chExt cx="2503424" cy="1165602"/>
          </a:xfrm>
        </p:grpSpPr>
        <p:sp>
          <p:nvSpPr>
            <p:cNvPr id="43" name="Forma livre 42"/>
            <p:cNvSpPr/>
            <p:nvPr/>
          </p:nvSpPr>
          <p:spPr>
            <a:xfrm>
              <a:off x="3664856" y="2093659"/>
              <a:ext cx="2503424" cy="1165602"/>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400" b="1" dirty="0" smtClean="0">
                  <a:solidFill>
                    <a:schemeClr val="accent1">
                      <a:lumMod val="75000"/>
                    </a:schemeClr>
                  </a:solidFill>
                  <a:latin typeface="+mj-lt"/>
                </a:rPr>
                <a:t>Storing results</a:t>
              </a:r>
              <a:endParaRPr lang="fr-FR" sz="2400" b="1" dirty="0">
                <a:solidFill>
                  <a:schemeClr val="accent1">
                    <a:lumMod val="75000"/>
                  </a:schemeClr>
                </a:solidFill>
                <a:latin typeface="+mj-lt"/>
              </a:endParaRPr>
            </a:p>
          </p:txBody>
        </p:sp>
        <p:sp>
          <p:nvSpPr>
            <p:cNvPr id="44" name="Retângulo 43"/>
            <p:cNvSpPr/>
            <p:nvPr/>
          </p:nvSpPr>
          <p:spPr>
            <a:xfrm>
              <a:off x="3664856" y="2093659"/>
              <a:ext cx="2503424" cy="11652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chemeClr val="accent1">
                    <a:lumMod val="75000"/>
                  </a:schemeClr>
                </a:solidFill>
                <a:latin typeface="+mj-lt"/>
              </a:endParaRPr>
            </a:p>
          </p:txBody>
        </p:sp>
      </p:grpSp>
      <p:cxnSp>
        <p:nvCxnSpPr>
          <p:cNvPr id="46" name="Conector angulado 45"/>
          <p:cNvCxnSpPr>
            <a:stCxn id="31" idx="3"/>
            <a:endCxn id="44" idx="1"/>
          </p:cNvCxnSpPr>
          <p:nvPr/>
        </p:nvCxnSpPr>
        <p:spPr>
          <a:xfrm>
            <a:off x="7231971" y="2676301"/>
            <a:ext cx="818271" cy="11623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ector angulado 47"/>
          <p:cNvCxnSpPr>
            <a:stCxn id="39" idx="3"/>
            <a:endCxn id="44" idx="1"/>
          </p:cNvCxnSpPr>
          <p:nvPr/>
        </p:nvCxnSpPr>
        <p:spPr>
          <a:xfrm flipV="1">
            <a:off x="7231970" y="3838653"/>
            <a:ext cx="818272" cy="11685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CaixaDeTexto 48"/>
          <p:cNvSpPr txBox="1"/>
          <p:nvPr/>
        </p:nvSpPr>
        <p:spPr>
          <a:xfrm>
            <a:off x="4943149" y="5717981"/>
            <a:ext cx="2372051" cy="523220"/>
          </a:xfrm>
          <a:prstGeom prst="rect">
            <a:avLst/>
          </a:prstGeom>
          <a:noFill/>
        </p:spPr>
        <p:txBody>
          <a:bodyPr wrap="square" rtlCol="0">
            <a:spAutoFit/>
          </a:bodyPr>
          <a:lstStyle/>
          <a:p>
            <a:r>
              <a:rPr lang="fr-FR" sz="1400" dirty="0" smtClean="0"/>
              <a:t>Service-based query rewriting according to SLA</a:t>
            </a:r>
          </a:p>
        </p:txBody>
      </p:sp>
      <p:sp>
        <p:nvSpPr>
          <p:cNvPr id="50" name="Arco 49"/>
          <p:cNvSpPr/>
          <p:nvPr/>
        </p:nvSpPr>
        <p:spPr>
          <a:xfrm rot="5400000" flipV="1">
            <a:off x="4741505" y="5469247"/>
            <a:ext cx="403290" cy="429208"/>
          </a:xfrm>
          <a:prstGeom prst="arc">
            <a:avLst/>
          </a:prstGeom>
          <a:ln>
            <a:solidFill>
              <a:schemeClr val="bg1">
                <a:lumMod val="50000"/>
              </a:schemeClr>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bg1">
                  <a:lumMod val="85000"/>
                </a:schemeClr>
              </a:solidFill>
            </a:endParaRPr>
          </a:p>
        </p:txBody>
      </p:sp>
      <p:sp>
        <p:nvSpPr>
          <p:cNvPr id="51" name="CaixaDeTexto 50"/>
          <p:cNvSpPr txBox="1"/>
          <p:nvPr/>
        </p:nvSpPr>
        <p:spPr>
          <a:xfrm>
            <a:off x="4943149" y="3363634"/>
            <a:ext cx="2372051" cy="738664"/>
          </a:xfrm>
          <a:prstGeom prst="rect">
            <a:avLst/>
          </a:prstGeom>
          <a:noFill/>
        </p:spPr>
        <p:txBody>
          <a:bodyPr wrap="square" rtlCol="0">
            <a:spAutoFit/>
          </a:bodyPr>
          <a:lstStyle/>
          <a:p>
            <a:r>
              <a:rPr lang="fr-FR" sz="1400" dirty="0" smtClean="0"/>
              <a:t>With respect to our query taxonomy and reusability approach</a:t>
            </a:r>
          </a:p>
        </p:txBody>
      </p:sp>
      <p:sp>
        <p:nvSpPr>
          <p:cNvPr id="52" name="Arco 51"/>
          <p:cNvSpPr/>
          <p:nvPr/>
        </p:nvSpPr>
        <p:spPr>
          <a:xfrm rot="5400000" flipV="1">
            <a:off x="4741505" y="3114900"/>
            <a:ext cx="403290" cy="429208"/>
          </a:xfrm>
          <a:prstGeom prst="arc">
            <a:avLst/>
          </a:prstGeom>
          <a:ln>
            <a:solidFill>
              <a:schemeClr val="bg1">
                <a:lumMod val="50000"/>
              </a:schemeClr>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bg1">
                  <a:lumMod val="85000"/>
                </a:schemeClr>
              </a:solidFill>
            </a:endParaRPr>
          </a:p>
        </p:txBody>
      </p:sp>
      <p:sp>
        <p:nvSpPr>
          <p:cNvPr id="53" name="CaixaDeTexto 52"/>
          <p:cNvSpPr txBox="1"/>
          <p:nvPr/>
        </p:nvSpPr>
        <p:spPr>
          <a:xfrm>
            <a:off x="8264844" y="4498814"/>
            <a:ext cx="2372051" cy="523220"/>
          </a:xfrm>
          <a:prstGeom prst="rect">
            <a:avLst/>
          </a:prstGeom>
          <a:noFill/>
        </p:spPr>
        <p:txBody>
          <a:bodyPr wrap="square" rtlCol="0">
            <a:spAutoFit/>
          </a:bodyPr>
          <a:lstStyle/>
          <a:p>
            <a:r>
              <a:rPr lang="fr-FR" sz="1400" dirty="0" smtClean="0"/>
              <a:t>Storing results in our query history</a:t>
            </a:r>
          </a:p>
        </p:txBody>
      </p:sp>
      <p:sp>
        <p:nvSpPr>
          <p:cNvPr id="54" name="Arco 53"/>
          <p:cNvSpPr/>
          <p:nvPr/>
        </p:nvSpPr>
        <p:spPr>
          <a:xfrm rot="5400000" flipV="1">
            <a:off x="8063200" y="4250080"/>
            <a:ext cx="403290" cy="429208"/>
          </a:xfrm>
          <a:prstGeom prst="arc">
            <a:avLst/>
          </a:prstGeom>
          <a:ln>
            <a:solidFill>
              <a:schemeClr val="bg1">
                <a:lumMod val="50000"/>
              </a:schemeClr>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bg1">
                  <a:lumMod val="85000"/>
                </a:schemeClr>
              </a:solidFill>
            </a:endParaRPr>
          </a:p>
        </p:txBody>
      </p:sp>
    </p:spTree>
    <p:extLst>
      <p:ext uri="{BB962C8B-B14F-4D97-AF65-F5344CB8AC3E}">
        <p14:creationId xmlns:p14="http://schemas.microsoft.com/office/powerpoint/2010/main" val="360445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par>
                                <p:cTn id="27" presetID="10"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par>
                                <p:cTn id="30" presetID="10" presetClass="entr" presetSubtype="0"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par>
                                <p:cTn id="33" presetID="10"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500"/>
                                        <p:tgtEl>
                                          <p:spTgt spid="5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fade">
                                      <p:cBhvr>
                                        <p:cTn id="51" dur="500"/>
                                        <p:tgtEl>
                                          <p:spTgt spid="4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fade">
                                      <p:cBhvr>
                                        <p:cTn id="56" dur="500"/>
                                        <p:tgtEl>
                                          <p:spTgt spid="48"/>
                                        </p:tgtEl>
                                      </p:cBhvr>
                                    </p:animEffect>
                                  </p:childTnLst>
                                </p:cTn>
                              </p:par>
                              <p:par>
                                <p:cTn id="57" presetID="10" presetClass="entr" presetSubtype="0"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500"/>
                                        <p:tgtEl>
                                          <p:spTgt spid="4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500"/>
                                        <p:tgtEl>
                                          <p:spTgt spid="5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fade">
                                      <p:cBhvr>
                                        <p:cTn id="7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p:bldP spid="23" grpId="0" animBg="1"/>
      <p:bldP spid="24" grpId="0" animBg="1"/>
      <p:bldP spid="49" grpId="0"/>
      <p:bldP spid="50" grpId="0" animBg="1"/>
      <p:bldP spid="51" grpId="0"/>
      <p:bldP spid="52" grpId="0" animBg="1"/>
      <p:bldP spid="53" grpId="0"/>
      <p:bldP spid="5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Results and contribution</a:t>
            </a:r>
            <a:endParaRPr lang="fr-FR" dirty="0"/>
          </a:p>
        </p:txBody>
      </p:sp>
      <p:sp>
        <p:nvSpPr>
          <p:cNvPr id="15" name="Espaço Reservado para Data 14"/>
          <p:cNvSpPr>
            <a:spLocks noGrp="1"/>
          </p:cNvSpPr>
          <p:nvPr>
            <p:ph type="dt" sz="half" idx="10"/>
          </p:nvPr>
        </p:nvSpPr>
        <p:spPr/>
        <p:txBody>
          <a:bodyPr/>
          <a:lstStyle/>
          <a:p>
            <a:fld id="{4C33F87C-A24D-4BA8-8B00-48814F68C8F3}" type="datetime1">
              <a:rPr lang="fr-FR" smtClean="0"/>
              <a:t>22/03/2017</a:t>
            </a:fld>
            <a:endParaRPr lang="fr-FR"/>
          </a:p>
        </p:txBody>
      </p:sp>
      <p:sp>
        <p:nvSpPr>
          <p:cNvPr id="16" name="Espaço Reservado para Número de Slide 15"/>
          <p:cNvSpPr>
            <a:spLocks noGrp="1"/>
          </p:cNvSpPr>
          <p:nvPr>
            <p:ph type="sldNum" sz="quarter" idx="12"/>
          </p:nvPr>
        </p:nvSpPr>
        <p:spPr/>
        <p:txBody>
          <a:bodyPr/>
          <a:lstStyle/>
          <a:p>
            <a:fld id="{CE30F588-6E05-4442-ACBF-46277343984D}" type="slidenum">
              <a:rPr lang="fr-FR" smtClean="0"/>
              <a:t>11</a:t>
            </a:fld>
            <a:endParaRPr lang="fr-FR"/>
          </a:p>
        </p:txBody>
      </p:sp>
      <p:sp>
        <p:nvSpPr>
          <p:cNvPr id="53" name="CaixaDeTexto 52"/>
          <p:cNvSpPr txBox="1"/>
          <p:nvPr/>
        </p:nvSpPr>
        <p:spPr>
          <a:xfrm>
            <a:off x="5045822" y="2475836"/>
            <a:ext cx="7146178" cy="307777"/>
          </a:xfrm>
          <a:prstGeom prst="rect">
            <a:avLst/>
          </a:prstGeom>
          <a:noFill/>
        </p:spPr>
        <p:txBody>
          <a:bodyPr wrap="square" rtlCol="0">
            <a:spAutoFit/>
          </a:bodyPr>
          <a:lstStyle/>
          <a:p>
            <a:r>
              <a:rPr lang="fr-FR" sz="1400" dirty="0" smtClean="0"/>
              <a:t>Building the corpus of State of the Art </a:t>
            </a:r>
            <a:r>
              <a:rPr lang="fr-FR" sz="1400" dirty="0" err="1" smtClean="0"/>
              <a:t>using</a:t>
            </a:r>
            <a:r>
              <a:rPr lang="fr-FR" sz="1400" dirty="0" smtClean="0"/>
              <a:t> the </a:t>
            </a:r>
            <a:r>
              <a:rPr lang="fr-FR" sz="1400" dirty="0" err="1" smtClean="0"/>
              <a:t>systematic</a:t>
            </a:r>
            <a:r>
              <a:rPr lang="fr-FR" sz="1400" dirty="0" smtClean="0"/>
              <a:t> </a:t>
            </a:r>
            <a:r>
              <a:rPr lang="fr-FR" sz="1400" dirty="0" err="1" smtClean="0"/>
              <a:t>mapping</a:t>
            </a:r>
            <a:r>
              <a:rPr lang="fr-FR" sz="1400" dirty="0" smtClean="0"/>
              <a:t> methodoloty</a:t>
            </a:r>
            <a:r>
              <a:rPr lang="fr-FR" sz="1400" baseline="30000" dirty="0" smtClean="0"/>
              <a:t>1</a:t>
            </a:r>
          </a:p>
        </p:txBody>
      </p:sp>
      <p:sp>
        <p:nvSpPr>
          <p:cNvPr id="30" name="Forma livre 29"/>
          <p:cNvSpPr/>
          <p:nvPr/>
        </p:nvSpPr>
        <p:spPr>
          <a:xfrm>
            <a:off x="1066882" y="2393689"/>
            <a:ext cx="2707096" cy="573281"/>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000" b="1" dirty="0" smtClean="0">
                <a:solidFill>
                  <a:schemeClr val="accent1">
                    <a:lumMod val="75000"/>
                  </a:schemeClr>
                </a:solidFill>
                <a:latin typeface="+mj-lt"/>
              </a:rPr>
              <a:t>Data Integration Metamodel</a:t>
            </a:r>
            <a:endParaRPr lang="fr-FR" sz="2000" b="1" dirty="0">
              <a:solidFill>
                <a:schemeClr val="accent1">
                  <a:lumMod val="75000"/>
                </a:schemeClr>
              </a:solidFill>
              <a:latin typeface="+mj-lt"/>
            </a:endParaRPr>
          </a:p>
        </p:txBody>
      </p:sp>
      <p:sp>
        <p:nvSpPr>
          <p:cNvPr id="32" name="Forma livre 31"/>
          <p:cNvSpPr/>
          <p:nvPr/>
        </p:nvSpPr>
        <p:spPr>
          <a:xfrm>
            <a:off x="1066882" y="3295271"/>
            <a:ext cx="2707096" cy="576389"/>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000" b="1" dirty="0" err="1" smtClean="0">
                <a:solidFill>
                  <a:schemeClr val="accent1">
                    <a:lumMod val="75000"/>
                  </a:schemeClr>
                </a:solidFill>
                <a:latin typeface="+mj-lt"/>
              </a:rPr>
              <a:t>Rhone</a:t>
            </a:r>
            <a:r>
              <a:rPr lang="fr-FR" sz="2000" b="1" dirty="0" smtClean="0">
                <a:solidFill>
                  <a:schemeClr val="accent1">
                    <a:lumMod val="75000"/>
                  </a:schemeClr>
                </a:solidFill>
                <a:latin typeface="+mj-lt"/>
              </a:rPr>
              <a:t> </a:t>
            </a:r>
            <a:r>
              <a:rPr lang="fr-FR" sz="2000" b="1" dirty="0" err="1" smtClean="0">
                <a:solidFill>
                  <a:schemeClr val="accent1">
                    <a:lumMod val="75000"/>
                  </a:schemeClr>
                </a:solidFill>
                <a:latin typeface="+mj-lt"/>
              </a:rPr>
              <a:t>Query</a:t>
            </a:r>
            <a:r>
              <a:rPr lang="fr-FR" sz="2000" b="1" dirty="0" smtClean="0">
                <a:solidFill>
                  <a:schemeClr val="accent1">
                    <a:lumMod val="75000"/>
                  </a:schemeClr>
                </a:solidFill>
                <a:latin typeface="+mj-lt"/>
              </a:rPr>
              <a:t> </a:t>
            </a:r>
          </a:p>
          <a:p>
            <a:pPr lvl="0" algn="ctr" defTabSz="1022350">
              <a:lnSpc>
                <a:spcPct val="90000"/>
              </a:lnSpc>
              <a:spcBef>
                <a:spcPct val="0"/>
              </a:spcBef>
              <a:spcAft>
                <a:spcPct val="35000"/>
              </a:spcAft>
            </a:pPr>
            <a:r>
              <a:rPr lang="fr-FR" sz="2000" b="1" dirty="0" smtClean="0">
                <a:solidFill>
                  <a:schemeClr val="accent1">
                    <a:lumMod val="75000"/>
                  </a:schemeClr>
                </a:solidFill>
                <a:latin typeface="+mj-lt"/>
              </a:rPr>
              <a:t>Rewriting </a:t>
            </a:r>
            <a:r>
              <a:rPr lang="fr-FR" sz="2000" b="1" dirty="0" err="1" smtClean="0">
                <a:solidFill>
                  <a:schemeClr val="accent1">
                    <a:lumMod val="75000"/>
                  </a:schemeClr>
                </a:solidFill>
                <a:latin typeface="+mj-lt"/>
              </a:rPr>
              <a:t>Algorithm</a:t>
            </a:r>
            <a:endParaRPr lang="fr-FR" sz="2000" b="1" dirty="0">
              <a:solidFill>
                <a:schemeClr val="accent1">
                  <a:lumMod val="75000"/>
                </a:schemeClr>
              </a:solidFill>
              <a:latin typeface="+mj-lt"/>
            </a:endParaRPr>
          </a:p>
        </p:txBody>
      </p:sp>
      <p:sp>
        <p:nvSpPr>
          <p:cNvPr id="33" name="Forma livre 32"/>
          <p:cNvSpPr/>
          <p:nvPr/>
        </p:nvSpPr>
        <p:spPr>
          <a:xfrm>
            <a:off x="1066882" y="4205195"/>
            <a:ext cx="2707096" cy="574306"/>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000" b="1" dirty="0" smtClean="0">
                <a:solidFill>
                  <a:schemeClr val="accent1">
                    <a:lumMod val="75000"/>
                  </a:schemeClr>
                </a:solidFill>
                <a:latin typeface="+mj-lt"/>
              </a:rPr>
              <a:t>Query Taxonomy</a:t>
            </a:r>
          </a:p>
        </p:txBody>
      </p:sp>
      <p:sp>
        <p:nvSpPr>
          <p:cNvPr id="35" name="Forma livre 34"/>
          <p:cNvSpPr/>
          <p:nvPr/>
        </p:nvSpPr>
        <p:spPr>
          <a:xfrm>
            <a:off x="1066882" y="5129668"/>
            <a:ext cx="2707096" cy="574306"/>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000" b="1" dirty="0" err="1" smtClean="0">
                <a:solidFill>
                  <a:schemeClr val="accent1">
                    <a:lumMod val="75000"/>
                  </a:schemeClr>
                </a:solidFill>
                <a:latin typeface="+mj-lt"/>
              </a:rPr>
              <a:t>Query</a:t>
            </a:r>
            <a:r>
              <a:rPr lang="fr-FR" sz="2000" b="1" dirty="0" smtClean="0">
                <a:solidFill>
                  <a:schemeClr val="accent1">
                    <a:lumMod val="75000"/>
                  </a:schemeClr>
                </a:solidFill>
                <a:latin typeface="+mj-lt"/>
              </a:rPr>
              <a:t> Rewriting </a:t>
            </a:r>
            <a:r>
              <a:rPr lang="fr-FR" sz="2000" b="1" dirty="0" err="1" smtClean="0">
                <a:solidFill>
                  <a:schemeClr val="accent1">
                    <a:lumMod val="75000"/>
                  </a:schemeClr>
                </a:solidFill>
                <a:latin typeface="+mj-lt"/>
              </a:rPr>
              <a:t>Reuse</a:t>
            </a:r>
            <a:r>
              <a:rPr lang="fr-FR" sz="2000" b="1" dirty="0" smtClean="0">
                <a:solidFill>
                  <a:schemeClr val="accent1">
                    <a:lumMod val="75000"/>
                  </a:schemeClr>
                </a:solidFill>
                <a:latin typeface="+mj-lt"/>
              </a:rPr>
              <a:t> </a:t>
            </a:r>
            <a:r>
              <a:rPr lang="fr-FR" sz="2000" b="1" dirty="0" err="1" smtClean="0">
                <a:solidFill>
                  <a:schemeClr val="accent1">
                    <a:lumMod val="75000"/>
                  </a:schemeClr>
                </a:solidFill>
                <a:latin typeface="+mj-lt"/>
              </a:rPr>
              <a:t>Strategies</a:t>
            </a:r>
            <a:endParaRPr lang="fr-FR" sz="2000" b="1" dirty="0">
              <a:solidFill>
                <a:schemeClr val="accent1">
                  <a:lumMod val="75000"/>
                </a:schemeClr>
              </a:solidFill>
              <a:latin typeface="+mj-lt"/>
            </a:endParaRPr>
          </a:p>
        </p:txBody>
      </p:sp>
      <p:cxnSp>
        <p:nvCxnSpPr>
          <p:cNvPr id="5" name="Conector de seta reta 4"/>
          <p:cNvCxnSpPr/>
          <p:nvPr/>
        </p:nvCxnSpPr>
        <p:spPr>
          <a:xfrm>
            <a:off x="4019187" y="2647854"/>
            <a:ext cx="910254" cy="0"/>
          </a:xfrm>
          <a:prstGeom prst="straightConnector1">
            <a:avLst/>
          </a:prstGeom>
          <a:ln>
            <a:solidFill>
              <a:schemeClr val="bg1">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40" name="CaixaDeTexto 4"/>
          <p:cNvSpPr txBox="1"/>
          <p:nvPr/>
        </p:nvSpPr>
        <p:spPr>
          <a:xfrm>
            <a:off x="1069848" y="6023177"/>
            <a:ext cx="10217912" cy="577081"/>
          </a:xfrm>
          <a:prstGeom prst="rect">
            <a:avLst/>
          </a:prstGeom>
          <a:noFill/>
        </p:spPr>
        <p:txBody>
          <a:bodyPr wrap="square" rtlCol="0">
            <a:spAutoFit/>
          </a:bodyPr>
          <a:lstStyle/>
          <a:p>
            <a:r>
              <a:rPr lang="en-US" sz="1050" baseline="30000" dirty="0" smtClean="0"/>
              <a:t>1 </a:t>
            </a:r>
            <a:r>
              <a:rPr lang="en-US" sz="1050" dirty="0" smtClean="0"/>
              <a:t>D</a:t>
            </a:r>
            <a:r>
              <a:rPr lang="en-US" sz="1050" dirty="0"/>
              <a:t>. A. S. Carvalho, P. A. Souza Neto, G. Vargas-Solar, N. Bennani, C. Ghedira, </a:t>
            </a:r>
            <a:r>
              <a:rPr lang="en-US" sz="1050" b="1" dirty="0"/>
              <a:t>Can Data Integration Quality be Enhanced on Multi-cloud using SLA?</a:t>
            </a:r>
            <a:r>
              <a:rPr lang="en-US" sz="1050" dirty="0"/>
              <a:t>, In 26th Int. Conf. on Database and Expert Systems Applications, Spain, 2015.</a:t>
            </a:r>
          </a:p>
          <a:p>
            <a:endParaRPr lang="fr-FR" sz="1050" dirty="0"/>
          </a:p>
        </p:txBody>
      </p:sp>
      <p:sp>
        <p:nvSpPr>
          <p:cNvPr id="45" name="CaixaDeTexto 44"/>
          <p:cNvSpPr txBox="1"/>
          <p:nvPr/>
        </p:nvSpPr>
        <p:spPr>
          <a:xfrm>
            <a:off x="5045822" y="2791158"/>
            <a:ext cx="6080760" cy="307777"/>
          </a:xfrm>
          <a:prstGeom prst="rect">
            <a:avLst/>
          </a:prstGeom>
          <a:noFill/>
        </p:spPr>
        <p:txBody>
          <a:bodyPr wrap="square" rtlCol="0">
            <a:spAutoFit/>
          </a:bodyPr>
          <a:lstStyle/>
          <a:p>
            <a:r>
              <a:rPr lang="fr-FR" sz="1400" dirty="0" smtClean="0"/>
              <a:t>Describing the challenges and </a:t>
            </a:r>
            <a:r>
              <a:rPr lang="fr-FR" sz="1400" dirty="0" err="1" smtClean="0"/>
              <a:t>problems</a:t>
            </a:r>
            <a:r>
              <a:rPr lang="fr-FR" sz="1400" dirty="0" smtClean="0"/>
              <a:t> of SLA </a:t>
            </a:r>
            <a:r>
              <a:rPr lang="fr-FR" sz="1400" dirty="0" err="1" smtClean="0"/>
              <a:t>guided</a:t>
            </a:r>
            <a:r>
              <a:rPr lang="fr-FR" sz="1400" dirty="0" smtClean="0"/>
              <a:t> data </a:t>
            </a:r>
            <a:r>
              <a:rPr lang="fr-FR" sz="1400" dirty="0" err="1" smtClean="0"/>
              <a:t>integration</a:t>
            </a:r>
            <a:endParaRPr lang="fr-FR" sz="1400" baseline="30000" dirty="0" smtClean="0"/>
          </a:p>
        </p:txBody>
      </p:sp>
      <p:sp>
        <p:nvSpPr>
          <p:cNvPr id="56" name="CaixaDeTexto 55"/>
          <p:cNvSpPr txBox="1"/>
          <p:nvPr/>
        </p:nvSpPr>
        <p:spPr>
          <a:xfrm>
            <a:off x="5045822" y="3341437"/>
            <a:ext cx="6080760" cy="523220"/>
          </a:xfrm>
          <a:prstGeom prst="rect">
            <a:avLst/>
          </a:prstGeom>
          <a:noFill/>
        </p:spPr>
        <p:txBody>
          <a:bodyPr wrap="square" rtlCol="0">
            <a:spAutoFit/>
          </a:bodyPr>
          <a:lstStyle/>
          <a:p>
            <a:r>
              <a:rPr lang="fr-FR" sz="1400" dirty="0" smtClean="0"/>
              <a:t>Rewriting approach taking into consideration user requirements and Service Level Agreements</a:t>
            </a:r>
            <a:endParaRPr lang="fr-FR" sz="1400" baseline="30000" dirty="0" smtClean="0"/>
          </a:p>
        </p:txBody>
      </p:sp>
      <p:cxnSp>
        <p:nvCxnSpPr>
          <p:cNvPr id="57" name="Conector de seta reta 56"/>
          <p:cNvCxnSpPr/>
          <p:nvPr/>
        </p:nvCxnSpPr>
        <p:spPr>
          <a:xfrm>
            <a:off x="4019187" y="3603047"/>
            <a:ext cx="910254" cy="0"/>
          </a:xfrm>
          <a:prstGeom prst="straightConnector1">
            <a:avLst/>
          </a:prstGeom>
          <a:ln>
            <a:solidFill>
              <a:schemeClr val="bg1">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58" name="CaixaDeTexto 57"/>
          <p:cNvSpPr txBox="1"/>
          <p:nvPr/>
        </p:nvSpPr>
        <p:spPr>
          <a:xfrm>
            <a:off x="5045822" y="4217061"/>
            <a:ext cx="6080760" cy="523220"/>
          </a:xfrm>
          <a:prstGeom prst="rect">
            <a:avLst/>
          </a:prstGeom>
          <a:noFill/>
        </p:spPr>
        <p:txBody>
          <a:bodyPr wrap="square" rtlCol="0">
            <a:spAutoFit/>
          </a:bodyPr>
          <a:lstStyle/>
          <a:p>
            <a:r>
              <a:rPr lang="fr-FR" sz="1400" dirty="0" smtClean="0"/>
              <a:t>Indentification and formalization of queries to be treated by our approach</a:t>
            </a:r>
            <a:endParaRPr lang="fr-FR" sz="1400" baseline="30000" dirty="0" smtClean="0"/>
          </a:p>
        </p:txBody>
      </p:sp>
      <p:cxnSp>
        <p:nvCxnSpPr>
          <p:cNvPr id="59" name="Conector de seta reta 58"/>
          <p:cNvCxnSpPr/>
          <p:nvPr/>
        </p:nvCxnSpPr>
        <p:spPr>
          <a:xfrm>
            <a:off x="4019187" y="4478671"/>
            <a:ext cx="910254" cy="0"/>
          </a:xfrm>
          <a:prstGeom prst="straightConnector1">
            <a:avLst/>
          </a:prstGeom>
          <a:ln>
            <a:solidFill>
              <a:schemeClr val="bg1">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60" name="CaixaDeTexto 59"/>
          <p:cNvSpPr txBox="1"/>
          <p:nvPr/>
        </p:nvSpPr>
        <p:spPr>
          <a:xfrm>
            <a:off x="5045822" y="5135276"/>
            <a:ext cx="6080760" cy="523220"/>
          </a:xfrm>
          <a:prstGeom prst="rect">
            <a:avLst/>
          </a:prstGeom>
          <a:noFill/>
        </p:spPr>
        <p:txBody>
          <a:bodyPr wrap="square" rtlCol="0">
            <a:spAutoFit/>
          </a:bodyPr>
          <a:lstStyle/>
          <a:p>
            <a:r>
              <a:rPr lang="fr-FR" sz="1400" dirty="0" smtClean="0"/>
              <a:t>Formalization of a reusability approach for reducing the query rewriting overhead</a:t>
            </a:r>
            <a:endParaRPr lang="fr-FR" sz="1400" baseline="30000" dirty="0" smtClean="0"/>
          </a:p>
        </p:txBody>
      </p:sp>
      <p:cxnSp>
        <p:nvCxnSpPr>
          <p:cNvPr id="61" name="Conector de seta reta 60"/>
          <p:cNvCxnSpPr/>
          <p:nvPr/>
        </p:nvCxnSpPr>
        <p:spPr>
          <a:xfrm flipV="1">
            <a:off x="4019187" y="5396886"/>
            <a:ext cx="910254" cy="6385"/>
          </a:xfrm>
          <a:prstGeom prst="straightConnector1">
            <a:avLst/>
          </a:prstGeom>
          <a:ln>
            <a:solidFill>
              <a:schemeClr val="bg1">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11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fade">
                                      <p:cBhvr>
                                        <p:cTn id="34" dur="500"/>
                                        <p:tgtEl>
                                          <p:spTgt spid="5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500"/>
                                        <p:tgtEl>
                                          <p:spTgt spid="5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fade">
                                      <p:cBhvr>
                                        <p:cTn id="47" dur="500"/>
                                        <p:tgtEl>
                                          <p:spTgt spid="5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fade">
                                      <p:cBhvr>
                                        <p:cTn id="57" dur="500"/>
                                        <p:tgtEl>
                                          <p:spTgt spid="6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fade">
                                      <p:cBhvr>
                                        <p:cTn id="6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30" grpId="0" animBg="1"/>
      <p:bldP spid="32" grpId="0" animBg="1"/>
      <p:bldP spid="33" grpId="0" animBg="1"/>
      <p:bldP spid="35" grpId="0" animBg="1"/>
      <p:bldP spid="40" grpId="0"/>
      <p:bldP spid="45" grpId="0"/>
      <p:bldP spid="56" grpId="0"/>
      <p:bldP spid="58" grpId="0"/>
      <p:bldP spid="6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Rhone query rewriting algorithm</a:t>
            </a:r>
            <a:r>
              <a:rPr lang="en-GB" baseline="30000" dirty="0"/>
              <a:t>1</a:t>
            </a:r>
            <a:r>
              <a:rPr lang="en-GB" dirty="0"/>
              <a:t> </a:t>
            </a:r>
          </a:p>
        </p:txBody>
      </p:sp>
      <p:sp>
        <p:nvSpPr>
          <p:cNvPr id="3" name="Espace réservé du contenu 2"/>
          <p:cNvSpPr>
            <a:spLocks noGrp="1"/>
          </p:cNvSpPr>
          <p:nvPr>
            <p:ph idx="1"/>
          </p:nvPr>
        </p:nvSpPr>
        <p:spPr/>
        <p:txBody>
          <a:bodyPr>
            <a:normAutofit/>
          </a:bodyPr>
          <a:lstStyle/>
          <a:p>
            <a:pPr algn="just">
              <a:lnSpc>
                <a:spcPct val="110000"/>
              </a:lnSpc>
            </a:pPr>
            <a:r>
              <a:rPr lang="fr-FR" sz="2400" dirty="0" err="1"/>
              <a:t>C</a:t>
            </a:r>
            <a:r>
              <a:rPr lang="fr-FR" sz="2200" dirty="0" err="1" smtClean="0"/>
              <a:t>onsiders</a:t>
            </a:r>
            <a:r>
              <a:rPr lang="fr-FR" sz="2200" dirty="0" smtClean="0"/>
              <a:t> </a:t>
            </a:r>
            <a:r>
              <a:rPr lang="fr-FR" sz="2200" dirty="0"/>
              <a:t>user integration preferences and services’ quality aspects expressed in SLAs.</a:t>
            </a:r>
          </a:p>
          <a:p>
            <a:pPr>
              <a:lnSpc>
                <a:spcPct val="110000"/>
              </a:lnSpc>
            </a:pPr>
            <a:endParaRPr lang="en-GB" sz="2400" dirty="0" smtClean="0"/>
          </a:p>
          <a:p>
            <a:pPr>
              <a:lnSpc>
                <a:spcPct val="110000"/>
              </a:lnSpc>
            </a:pPr>
            <a:endParaRPr lang="en-GB" sz="2400" dirty="0"/>
          </a:p>
          <a:p>
            <a:pPr>
              <a:lnSpc>
                <a:spcPct val="110000"/>
              </a:lnSpc>
            </a:pPr>
            <a:endParaRPr lang="en-GB" sz="2400" dirty="0"/>
          </a:p>
        </p:txBody>
      </p:sp>
      <p:sp>
        <p:nvSpPr>
          <p:cNvPr id="5" name="CaixaDeTexto 7"/>
          <p:cNvSpPr txBox="1"/>
          <p:nvPr/>
        </p:nvSpPr>
        <p:spPr>
          <a:xfrm>
            <a:off x="1069848" y="5931035"/>
            <a:ext cx="10217912" cy="577081"/>
          </a:xfrm>
          <a:prstGeom prst="rect">
            <a:avLst/>
          </a:prstGeom>
          <a:noFill/>
        </p:spPr>
        <p:txBody>
          <a:bodyPr wrap="square" rtlCol="0">
            <a:spAutoFit/>
          </a:bodyPr>
          <a:lstStyle/>
          <a:p>
            <a:pPr algn="just"/>
            <a:r>
              <a:rPr lang="en-US" sz="1050" baseline="30000" dirty="0" smtClean="0"/>
              <a:t>1</a:t>
            </a:r>
            <a:r>
              <a:rPr lang="en-US" sz="1050" dirty="0" smtClean="0"/>
              <a:t> D</a:t>
            </a:r>
            <a:r>
              <a:rPr lang="en-US" sz="1050" dirty="0"/>
              <a:t>. A. S. Carvalho, P. A. S. Neto, C. Ghedira, G. Vargas-Solar, N. Bennani. </a:t>
            </a:r>
            <a:r>
              <a:rPr lang="en-US" sz="1050" b="1" dirty="0"/>
              <a:t>Rhone: a quality-based query rewriting algorithm for data </a:t>
            </a:r>
            <a:r>
              <a:rPr lang="en-US" sz="1050" b="1" dirty="0" smtClean="0"/>
              <a:t>integration</a:t>
            </a:r>
            <a:r>
              <a:rPr lang="en-US" sz="1050" dirty="0" smtClean="0"/>
              <a:t>. East-European </a:t>
            </a:r>
            <a:r>
              <a:rPr lang="en-US" sz="1050" dirty="0"/>
              <a:t>Conference on Advances in Databases and Information Systems, Aug 2016, Prague, France. ADBIS East-European Conference on Advances in Databases and Information Systems, 2016</a:t>
            </a:r>
            <a:r>
              <a:rPr lang="en-US" sz="1050" dirty="0" smtClean="0"/>
              <a:t>.</a:t>
            </a:r>
            <a:endParaRPr lang="en-US" sz="1050" dirty="0"/>
          </a:p>
        </p:txBody>
      </p:sp>
      <p:sp>
        <p:nvSpPr>
          <p:cNvPr id="8" name="Seta para a direita 7"/>
          <p:cNvSpPr/>
          <p:nvPr/>
        </p:nvSpPr>
        <p:spPr>
          <a:xfrm>
            <a:off x="3010880" y="3199861"/>
            <a:ext cx="6170241" cy="26416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2470079" y="398291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Selecting candidate concrete services</a:t>
            </a:r>
          </a:p>
        </p:txBody>
      </p:sp>
      <p:sp>
        <p:nvSpPr>
          <p:cNvPr id="10" name="Forma livre 9"/>
          <p:cNvSpPr/>
          <p:nvPr/>
        </p:nvSpPr>
        <p:spPr>
          <a:xfrm>
            <a:off x="4304883" y="398291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Creating candidate service descriptions (CSD)</a:t>
            </a:r>
          </a:p>
        </p:txBody>
      </p:sp>
      <p:sp>
        <p:nvSpPr>
          <p:cNvPr id="11" name="Forma livre 10"/>
          <p:cNvSpPr/>
          <p:nvPr/>
        </p:nvSpPr>
        <p:spPr>
          <a:xfrm>
            <a:off x="6139686" y="398291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Combinig CSDs</a:t>
            </a:r>
          </a:p>
        </p:txBody>
      </p:sp>
      <p:sp>
        <p:nvSpPr>
          <p:cNvPr id="12" name="Forma livre 11"/>
          <p:cNvSpPr/>
          <p:nvPr/>
        </p:nvSpPr>
        <p:spPr>
          <a:xfrm>
            <a:off x="7974490" y="398291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Producing rewritings</a:t>
            </a:r>
          </a:p>
        </p:txBody>
      </p:sp>
      <p:sp>
        <p:nvSpPr>
          <p:cNvPr id="4" name="Espaço Reservado para Data 3"/>
          <p:cNvSpPr>
            <a:spLocks noGrp="1"/>
          </p:cNvSpPr>
          <p:nvPr>
            <p:ph type="dt" sz="half" idx="10"/>
          </p:nvPr>
        </p:nvSpPr>
        <p:spPr/>
        <p:txBody>
          <a:bodyPr/>
          <a:lstStyle/>
          <a:p>
            <a:fld id="{88788465-5ABE-48FE-A367-DD4BDAC3E30D}" type="datetime1">
              <a:rPr lang="fr-FR" smtClean="0"/>
              <a:t>22/03/2017</a:t>
            </a:fld>
            <a:endParaRPr lang="fr-FR"/>
          </a:p>
        </p:txBody>
      </p:sp>
      <p:sp>
        <p:nvSpPr>
          <p:cNvPr id="6" name="Espaço Reservado para Número de Slide 5"/>
          <p:cNvSpPr>
            <a:spLocks noGrp="1"/>
          </p:cNvSpPr>
          <p:nvPr>
            <p:ph type="sldNum" sz="quarter" idx="12"/>
          </p:nvPr>
        </p:nvSpPr>
        <p:spPr/>
        <p:txBody>
          <a:bodyPr/>
          <a:lstStyle/>
          <a:p>
            <a:fld id="{CE30F588-6E05-4442-ACBF-46277343984D}" type="slidenum">
              <a:rPr lang="fr-FR" smtClean="0"/>
              <a:t>12</a:t>
            </a:fld>
            <a:endParaRPr lang="fr-FR"/>
          </a:p>
        </p:txBody>
      </p:sp>
    </p:spTree>
    <p:extLst>
      <p:ext uri="{BB962C8B-B14F-4D97-AF65-F5344CB8AC3E}">
        <p14:creationId xmlns:p14="http://schemas.microsoft.com/office/powerpoint/2010/main" val="201624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Selecting services &amp; Compositions</a:t>
            </a:r>
            <a:endParaRPr lang="en-GB" dirty="0"/>
          </a:p>
        </p:txBody>
      </p:sp>
      <p:sp>
        <p:nvSpPr>
          <p:cNvPr id="9" name="Espaço Reservado para Conteúdo 8"/>
          <p:cNvSpPr>
            <a:spLocks noGrp="1"/>
          </p:cNvSpPr>
          <p:nvPr>
            <p:ph idx="1"/>
          </p:nvPr>
        </p:nvSpPr>
        <p:spPr/>
        <p:txBody>
          <a:bodyPr/>
          <a:lstStyle/>
          <a:p>
            <a:pPr algn="just"/>
            <a:r>
              <a:rPr lang="en-US" b="1" dirty="0" smtClean="0">
                <a:solidFill>
                  <a:srgbClr val="FF0066"/>
                </a:solidFill>
              </a:rPr>
              <a:t>A </a:t>
            </a:r>
            <a:r>
              <a:rPr lang="en-US" b="1" dirty="0">
                <a:solidFill>
                  <a:srgbClr val="FF0066"/>
                </a:solidFill>
              </a:rPr>
              <a:t>method for service and composition selection: </a:t>
            </a:r>
            <a:endParaRPr lang="en-US" b="1" dirty="0" smtClean="0">
              <a:solidFill>
                <a:srgbClr val="FF0066"/>
              </a:solidFill>
            </a:endParaRPr>
          </a:p>
          <a:p>
            <a:pPr lvl="1" algn="just"/>
            <a:r>
              <a:rPr lang="en-US" dirty="0" smtClean="0"/>
              <a:t>We </a:t>
            </a:r>
            <a:r>
              <a:rPr lang="en-US" dirty="0"/>
              <a:t>have started working </a:t>
            </a:r>
            <a:r>
              <a:rPr lang="en-US" dirty="0" smtClean="0"/>
              <a:t>on </a:t>
            </a:r>
            <a:r>
              <a:rPr lang="en-US" dirty="0"/>
              <a:t>an heuristic to rank data services and </a:t>
            </a:r>
            <a:r>
              <a:rPr lang="en-US" dirty="0" smtClean="0"/>
              <a:t>compositions based </a:t>
            </a:r>
            <a:r>
              <a:rPr lang="en-US" dirty="0"/>
              <a:t>on SLA measures concerning service properties (percentage of </a:t>
            </a:r>
            <a:r>
              <a:rPr lang="en-US" dirty="0" smtClean="0"/>
              <a:t>availability, response </a:t>
            </a:r>
            <a:r>
              <a:rPr lang="en-US" dirty="0"/>
              <a:t>time, throughput and others) and data properties (data type, freshness</a:t>
            </a:r>
            <a:r>
              <a:rPr lang="en-US" dirty="0" smtClean="0"/>
              <a:t>, veracity</a:t>
            </a:r>
            <a:r>
              <a:rPr lang="en-US" dirty="0"/>
              <a:t>, provenance and others</a:t>
            </a:r>
            <a:r>
              <a:rPr lang="en-US" dirty="0" smtClean="0"/>
              <a:t>).</a:t>
            </a:r>
          </a:p>
          <a:p>
            <a:pPr lvl="1" algn="just"/>
            <a:endParaRPr lang="en-US" dirty="0"/>
          </a:p>
          <a:p>
            <a:pPr lvl="1" algn="just"/>
            <a:endParaRPr lang="en-US" dirty="0" smtClean="0"/>
          </a:p>
          <a:p>
            <a:pPr lvl="1" algn="just"/>
            <a:endParaRPr lang="en-US" dirty="0"/>
          </a:p>
          <a:p>
            <a:pPr lvl="1" algn="just"/>
            <a:endParaRPr lang="en-US" dirty="0" smtClean="0"/>
          </a:p>
          <a:p>
            <a:pPr lvl="1" algn="just"/>
            <a:endParaRPr lang="en-US" dirty="0"/>
          </a:p>
          <a:p>
            <a:pPr lvl="1" algn="just"/>
            <a:endParaRPr lang="en-US" dirty="0" smtClean="0"/>
          </a:p>
        </p:txBody>
      </p:sp>
      <p:sp>
        <p:nvSpPr>
          <p:cNvPr id="3" name="Espaço Reservado para Data 2"/>
          <p:cNvSpPr>
            <a:spLocks noGrp="1"/>
          </p:cNvSpPr>
          <p:nvPr>
            <p:ph type="dt" sz="half" idx="10"/>
          </p:nvPr>
        </p:nvSpPr>
        <p:spPr/>
        <p:txBody>
          <a:bodyPr/>
          <a:lstStyle/>
          <a:p>
            <a:fld id="{905ED473-C85B-404F-BCF3-08FF9A9FEB3F}" type="datetime1">
              <a:rPr lang="fr-FR" smtClean="0"/>
              <a:t>22/03/2017</a:t>
            </a:fld>
            <a:endParaRPr lang="fr-FR" dirty="0"/>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13</a:t>
            </a:fld>
            <a:endParaRPr lang="fr-FR"/>
          </a:p>
        </p:txBody>
      </p:sp>
      <mc:AlternateContent xmlns:mc="http://schemas.openxmlformats.org/markup-compatibility/2006" xmlns:a14="http://schemas.microsoft.com/office/drawing/2010/main">
        <mc:Choice Requires="a14">
          <p:sp>
            <p:nvSpPr>
              <p:cNvPr id="5" name="Retângulo 4"/>
              <p:cNvSpPr/>
              <p:nvPr/>
            </p:nvSpPr>
            <p:spPr>
              <a:xfrm>
                <a:off x="1539240" y="4137947"/>
                <a:ext cx="5890260" cy="369332"/>
              </a:xfrm>
              <a:prstGeom prst="rect">
                <a:avLst/>
              </a:prstGeom>
            </p:spPr>
            <p:txBody>
              <a:bodyPr wrap="square">
                <a:spAutoFit/>
              </a:bodyPr>
              <a:lstStyle/>
              <a:p>
                <a:pPr algn="just"/>
                <a14:m>
                  <m:oMathPara xmlns:m="http://schemas.openxmlformats.org/officeDocument/2006/math">
                    <m:oMathParaPr>
                      <m:jc m:val="left"/>
                    </m:oMathParaPr>
                    <m:oMath xmlns:m="http://schemas.openxmlformats.org/officeDocument/2006/math">
                      <m:r>
                        <a:rPr lang="fr-FR" i="1" smtClean="0">
                          <a:latin typeface="Cambria Math" panose="02040503050406030204" pitchFamily="18" charset="0"/>
                        </a:rPr>
                        <m:t>𝑆</m:t>
                      </m:r>
                      <m:r>
                        <a:rPr lang="fr-FR" i="1" baseline="-25000">
                          <a:latin typeface="Cambria Math" panose="02040503050406030204" pitchFamily="18" charset="0"/>
                        </a:rPr>
                        <m:t>𝑚𝑒𝑎𝑠𝑢𝑟𝑒</m:t>
                      </m:r>
                      <m:d>
                        <m:dPr>
                          <m:ctrlPr>
                            <a:rPr lang="fr-FR" i="1" baseline="-25000">
                              <a:latin typeface="Cambria Math" panose="02040503050406030204" pitchFamily="18" charset="0"/>
                            </a:rPr>
                          </m:ctrlPr>
                        </m:dPr>
                        <m:e>
                          <m:r>
                            <a:rPr lang="fr-FR" i="1">
                              <a:latin typeface="Cambria Math" panose="02040503050406030204" pitchFamily="18" charset="0"/>
                            </a:rPr>
                            <m:t>𝑀</m:t>
                          </m:r>
                        </m:e>
                      </m:d>
                      <m:r>
                        <a:rPr lang="fr-FR" i="1">
                          <a:latin typeface="Cambria Math" panose="02040503050406030204" pitchFamily="18" charset="0"/>
                        </a:rPr>
                        <m:t>=</m:t>
                      </m:r>
                    </m:oMath>
                  </m:oMathPara>
                </a14:m>
                <a:endParaRPr lang="en-US" dirty="0"/>
              </a:p>
            </p:txBody>
          </p:sp>
        </mc:Choice>
        <mc:Fallback xmlns="">
          <p:sp>
            <p:nvSpPr>
              <p:cNvPr id="5" name="Retângulo 4"/>
              <p:cNvSpPr>
                <a:spLocks noRot="1" noChangeAspect="1" noMove="1" noResize="1" noEditPoints="1" noAdjustHandles="1" noChangeArrowheads="1" noChangeShapeType="1" noTextEdit="1"/>
              </p:cNvSpPr>
              <p:nvPr/>
            </p:nvSpPr>
            <p:spPr>
              <a:xfrm>
                <a:off x="1539240" y="4137947"/>
                <a:ext cx="5890260" cy="369332"/>
              </a:xfrm>
              <a:prstGeom prst="rect">
                <a:avLst/>
              </a:prstGeom>
              <a:blipFill rotWithShape="0">
                <a:blip r:embed="rId3"/>
                <a:stretch>
                  <a:fillRect b="-833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Retângulo 10"/>
              <p:cNvSpPr/>
              <p:nvPr/>
            </p:nvSpPr>
            <p:spPr>
              <a:xfrm>
                <a:off x="3236290" y="3668914"/>
                <a:ext cx="5890260" cy="485710"/>
              </a:xfrm>
              <a:prstGeom prst="rect">
                <a:avLst/>
              </a:prstGeom>
            </p:spPr>
            <p:txBody>
              <a:bodyPr wrap="square">
                <a:spAutoFit/>
              </a:bodyPr>
              <a:lstStyle/>
              <a:p>
                <a:pPr algn="just"/>
                <a14:m>
                  <m:oMath xmlns:m="http://schemas.openxmlformats.org/officeDocument/2006/math">
                    <m:f>
                      <m:fPr>
                        <m:ctrlPr>
                          <a:rPr lang="en-US" i="1">
                            <a:latin typeface="Cambria Math" panose="02040503050406030204" pitchFamily="18" charset="0"/>
                          </a:rPr>
                        </m:ctrlPr>
                      </m:fPr>
                      <m:num>
                        <m:r>
                          <a:rPr lang="fr-FR" i="1">
                            <a:latin typeface="Cambria Math" panose="02040503050406030204" pitchFamily="18" charset="0"/>
                          </a:rPr>
                          <m:t>𝑀</m:t>
                        </m:r>
                        <m:r>
                          <a:rPr lang="fr-FR" i="1" baseline="-25000">
                            <a:latin typeface="Cambria Math" panose="02040503050406030204" pitchFamily="18" charset="0"/>
                          </a:rPr>
                          <m:t>𝑎𝑐𝑡𝑢𝑎𝑙</m:t>
                        </m:r>
                        <m:r>
                          <a:rPr lang="fr-FR" i="1">
                            <a:latin typeface="Cambria Math" panose="02040503050406030204" pitchFamily="18" charset="0"/>
                          </a:rPr>
                          <m:t> − </m:t>
                        </m:r>
                        <m:r>
                          <a:rPr lang="fr-FR" i="1">
                            <a:latin typeface="Cambria Math" panose="02040503050406030204" pitchFamily="18" charset="0"/>
                          </a:rPr>
                          <m:t>𝑀𝑚𝑖𝑛</m:t>
                        </m:r>
                      </m:num>
                      <m:den>
                        <m:r>
                          <a:rPr lang="fr-FR" i="1">
                            <a:latin typeface="Cambria Math" panose="02040503050406030204" pitchFamily="18" charset="0"/>
                          </a:rPr>
                          <m:t>𝑀</m:t>
                        </m:r>
                        <m:r>
                          <a:rPr lang="fr-FR" i="1" baseline="-25000">
                            <a:latin typeface="Cambria Math" panose="02040503050406030204" pitchFamily="18" charset="0"/>
                          </a:rPr>
                          <m:t>𝑚𝑎𝑥</m:t>
                        </m:r>
                        <m:r>
                          <a:rPr lang="fr-FR" i="1">
                            <a:latin typeface="Cambria Math" panose="02040503050406030204" pitchFamily="18" charset="0"/>
                          </a:rPr>
                          <m:t> − </m:t>
                        </m:r>
                        <m:r>
                          <a:rPr lang="fr-FR" i="1">
                            <a:latin typeface="Cambria Math" panose="02040503050406030204" pitchFamily="18" charset="0"/>
                          </a:rPr>
                          <m:t>𝑀𝑚𝑖𝑛</m:t>
                        </m:r>
                      </m:den>
                    </m:f>
                  </m:oMath>
                </a14:m>
                <a:r>
                  <a:rPr lang="en-US" dirty="0"/>
                  <a:t> (if </a:t>
                </a:r>
                <a:r>
                  <a:rPr lang="en-US" i="1" dirty="0"/>
                  <a:t>M</a:t>
                </a:r>
                <a:r>
                  <a:rPr lang="en-US" dirty="0"/>
                  <a:t> is a positive measure)</a:t>
                </a:r>
              </a:p>
            </p:txBody>
          </p:sp>
        </mc:Choice>
        <mc:Fallback xmlns="">
          <p:sp>
            <p:nvSpPr>
              <p:cNvPr id="11" name="Retângulo 10"/>
              <p:cNvSpPr>
                <a:spLocks noRot="1" noChangeAspect="1" noMove="1" noResize="1" noEditPoints="1" noAdjustHandles="1" noChangeArrowheads="1" noChangeShapeType="1" noTextEdit="1"/>
              </p:cNvSpPr>
              <p:nvPr/>
            </p:nvSpPr>
            <p:spPr>
              <a:xfrm>
                <a:off x="3236290" y="3668914"/>
                <a:ext cx="5890260" cy="485710"/>
              </a:xfrm>
              <a:prstGeom prst="rect">
                <a:avLst/>
              </a:prstGeom>
              <a:blipFill rotWithShape="0">
                <a:blip r:embed="rId4"/>
                <a:stretch>
                  <a:fillRect b="-75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Retângulo 11"/>
              <p:cNvSpPr/>
              <p:nvPr/>
            </p:nvSpPr>
            <p:spPr>
              <a:xfrm>
                <a:off x="3236290" y="4362186"/>
                <a:ext cx="5890260" cy="491353"/>
              </a:xfrm>
              <a:prstGeom prst="rect">
                <a:avLst/>
              </a:prstGeom>
            </p:spPr>
            <p:txBody>
              <a:bodyPr wrap="square">
                <a:spAutoFit/>
              </a:bodyPr>
              <a:lstStyle/>
              <a:p>
                <a:pPr algn="just"/>
                <a14:m>
                  <m:oMath xmlns:m="http://schemas.openxmlformats.org/officeDocument/2006/math">
                    <m:f>
                      <m:fPr>
                        <m:ctrlPr>
                          <a:rPr lang="en-US" i="1">
                            <a:latin typeface="Cambria Math" panose="02040503050406030204" pitchFamily="18" charset="0"/>
                          </a:rPr>
                        </m:ctrlPr>
                      </m:fPr>
                      <m:num>
                        <m:r>
                          <a:rPr lang="fr-FR" i="1">
                            <a:latin typeface="Cambria Math" panose="02040503050406030204" pitchFamily="18" charset="0"/>
                          </a:rPr>
                          <m:t>𝑀</m:t>
                        </m:r>
                        <m:r>
                          <a:rPr lang="fr-FR" b="0" i="1" baseline="-25000" smtClean="0">
                            <a:latin typeface="Cambria Math" panose="02040503050406030204" pitchFamily="18" charset="0"/>
                          </a:rPr>
                          <m:t>𝑚𝑎𝑥</m:t>
                        </m:r>
                        <m:r>
                          <a:rPr lang="fr-FR" i="1">
                            <a:latin typeface="Cambria Math" panose="02040503050406030204" pitchFamily="18" charset="0"/>
                          </a:rPr>
                          <m:t> − </m:t>
                        </m:r>
                        <m:r>
                          <a:rPr lang="fr-FR" i="1">
                            <a:latin typeface="Cambria Math" panose="02040503050406030204" pitchFamily="18" charset="0"/>
                          </a:rPr>
                          <m:t>𝑀𝑎𝑐𝑡𝑢𝑎𝑙</m:t>
                        </m:r>
                      </m:num>
                      <m:den>
                        <m:r>
                          <a:rPr lang="fr-FR" i="1">
                            <a:latin typeface="Cambria Math" panose="02040503050406030204" pitchFamily="18" charset="0"/>
                          </a:rPr>
                          <m:t>𝑀</m:t>
                        </m:r>
                        <m:r>
                          <a:rPr lang="fr-FR" i="1" baseline="-25000">
                            <a:latin typeface="Cambria Math" panose="02040503050406030204" pitchFamily="18" charset="0"/>
                          </a:rPr>
                          <m:t>𝑚𝑎𝑥</m:t>
                        </m:r>
                        <m:r>
                          <a:rPr lang="fr-FR" i="1">
                            <a:latin typeface="Cambria Math" panose="02040503050406030204" pitchFamily="18" charset="0"/>
                          </a:rPr>
                          <m:t> − </m:t>
                        </m:r>
                        <m:r>
                          <a:rPr lang="fr-FR" i="1">
                            <a:latin typeface="Cambria Math" panose="02040503050406030204" pitchFamily="18" charset="0"/>
                          </a:rPr>
                          <m:t>𝑀𝑚𝑖𝑛</m:t>
                        </m:r>
                      </m:den>
                    </m:f>
                  </m:oMath>
                </a14:m>
                <a:r>
                  <a:rPr lang="en-US" dirty="0"/>
                  <a:t> (if </a:t>
                </a:r>
                <a:r>
                  <a:rPr lang="en-US" i="1" dirty="0"/>
                  <a:t>M</a:t>
                </a:r>
                <a:r>
                  <a:rPr lang="en-US" dirty="0"/>
                  <a:t> is a </a:t>
                </a:r>
                <a:r>
                  <a:rPr lang="en-US" dirty="0" smtClean="0"/>
                  <a:t>negative measure</a:t>
                </a:r>
                <a:r>
                  <a:rPr lang="en-US" dirty="0"/>
                  <a:t>)</a:t>
                </a:r>
              </a:p>
            </p:txBody>
          </p:sp>
        </mc:Choice>
        <mc:Fallback xmlns="">
          <p:sp>
            <p:nvSpPr>
              <p:cNvPr id="12" name="Retângulo 11"/>
              <p:cNvSpPr>
                <a:spLocks noRot="1" noChangeAspect="1" noMove="1" noResize="1" noEditPoints="1" noAdjustHandles="1" noChangeArrowheads="1" noChangeShapeType="1" noTextEdit="1"/>
              </p:cNvSpPr>
              <p:nvPr/>
            </p:nvSpPr>
            <p:spPr>
              <a:xfrm>
                <a:off x="3236290" y="4362186"/>
                <a:ext cx="5890260" cy="491353"/>
              </a:xfrm>
              <a:prstGeom prst="rect">
                <a:avLst/>
              </a:prstGeom>
              <a:blipFill rotWithShape="0">
                <a:blip r:embed="rId5"/>
                <a:stretch>
                  <a:fillRect b="-7500"/>
                </a:stretch>
              </a:blipFill>
            </p:spPr>
            <p:txBody>
              <a:bodyPr/>
              <a:lstStyle/>
              <a:p>
                <a:r>
                  <a:rPr lang="fr-FR">
                    <a:noFill/>
                  </a:rPr>
                  <a:t> </a:t>
                </a:r>
              </a:p>
            </p:txBody>
          </p:sp>
        </mc:Fallback>
      </mc:AlternateContent>
      <p:sp>
        <p:nvSpPr>
          <p:cNvPr id="7" name="Chave esquerda 6"/>
          <p:cNvSpPr/>
          <p:nvPr/>
        </p:nvSpPr>
        <p:spPr>
          <a:xfrm>
            <a:off x="2971861" y="3668914"/>
            <a:ext cx="275192" cy="135377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10" name="Retângulo 9"/>
              <p:cNvSpPr/>
              <p:nvPr/>
            </p:nvSpPr>
            <p:spPr>
              <a:xfrm>
                <a:off x="1539240" y="5543652"/>
                <a:ext cx="7261351" cy="634469"/>
              </a:xfrm>
              <a:prstGeom prst="rect">
                <a:avLst/>
              </a:prstGeom>
            </p:spPr>
            <p:txBody>
              <a:bodyPr wrap="square">
                <a:spAutoFit/>
              </a:bodyPr>
              <a:lstStyle/>
              <a:p>
                <a:pPr algn="just"/>
                <a14:m>
                  <m:oMathPara xmlns:m="http://schemas.openxmlformats.org/officeDocument/2006/math">
                    <m:oMathParaPr>
                      <m:jc m:val="left"/>
                    </m:oMathParaPr>
                    <m:oMath xmlns:m="http://schemas.openxmlformats.org/officeDocument/2006/math">
                      <m:r>
                        <a:rPr lang="fr-FR" i="1" smtClean="0">
                          <a:latin typeface="Cambria Math" panose="02040503050406030204" pitchFamily="18" charset="0"/>
                        </a:rPr>
                        <m:t>𝑆</m:t>
                      </m:r>
                      <m:r>
                        <a:rPr lang="fr-FR" b="0" i="1" baseline="-25000" smtClean="0">
                          <a:latin typeface="Cambria Math" panose="02040503050406030204" pitchFamily="18" charset="0"/>
                        </a:rPr>
                        <m:t>𝑠𝑒𝑟𝑣𝑖𝑐𝑒</m:t>
                      </m:r>
                      <m:d>
                        <m:dPr>
                          <m:ctrlPr>
                            <a:rPr lang="fr-FR" i="1" baseline="-25000">
                              <a:latin typeface="Cambria Math" panose="02040503050406030204" pitchFamily="18" charset="0"/>
                            </a:rPr>
                          </m:ctrlPr>
                        </m:dPr>
                        <m:e>
                          <m:r>
                            <a:rPr lang="fr-FR" b="0" i="1" smtClean="0">
                              <a:latin typeface="Cambria Math" panose="02040503050406030204" pitchFamily="18" charset="0"/>
                            </a:rPr>
                            <m:t>𝐷𝑆</m:t>
                          </m:r>
                        </m:e>
                      </m:d>
                      <m:r>
                        <a:rPr lang="fr-FR" i="1">
                          <a:latin typeface="Cambria Math" panose="02040503050406030204" pitchFamily="18" charset="0"/>
                        </a:rPr>
                        <m:t>=</m:t>
                      </m:r>
                      <m:f>
                        <m:fPr>
                          <m:ctrlPr>
                            <a:rPr lang="en-US" i="1" smtClean="0">
                              <a:latin typeface="Cambria Math" panose="02040503050406030204" pitchFamily="18" charset="0"/>
                            </a:rPr>
                          </m:ctrlPr>
                        </m:fPr>
                        <m:num>
                          <m:r>
                            <a:rPr lang="fr-FR" b="0" i="1" smtClean="0">
                              <a:latin typeface="Cambria Math" panose="02040503050406030204" pitchFamily="18" charset="0"/>
                            </a:rPr>
                            <m:t>𝑤</m:t>
                          </m:r>
                          <m:r>
                            <a:rPr lang="fr-FR" b="0" i="1" baseline="-25000" smtClean="0">
                              <a:latin typeface="Cambria Math" panose="02040503050406030204" pitchFamily="18" charset="0"/>
                            </a:rPr>
                            <m:t>1 </m:t>
                          </m:r>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rPr>
                            <m:t>𝑆</m:t>
                          </m:r>
                          <m:d>
                            <m:dPr>
                              <m:ctrlPr>
                                <a:rPr lang="fr-FR" b="0" i="1" smtClean="0">
                                  <a:latin typeface="Cambria Math" panose="02040503050406030204" pitchFamily="18" charset="0"/>
                                </a:rPr>
                              </m:ctrlPr>
                            </m:dPr>
                            <m:e>
                              <m:r>
                                <a:rPr lang="fr-FR" b="0" i="1" smtClean="0">
                                  <a:latin typeface="Cambria Math" panose="02040503050406030204" pitchFamily="18" charset="0"/>
                                </a:rPr>
                                <m:t>𝑀</m:t>
                              </m:r>
                              <m:r>
                                <a:rPr lang="fr-FR" b="0" i="1" baseline="-25000" smtClean="0">
                                  <a:latin typeface="Cambria Math" panose="02040503050406030204" pitchFamily="18" charset="0"/>
                                </a:rPr>
                                <m:t>1</m:t>
                              </m:r>
                            </m:e>
                          </m:d>
                          <m:r>
                            <a:rPr lang="fr-FR" i="1">
                              <a:latin typeface="Cambria Math" panose="02040503050406030204" pitchFamily="18" charset="0"/>
                            </a:rPr>
                            <m:t>+</m:t>
                          </m:r>
                          <m:r>
                            <a:rPr lang="fr-FR" b="0" i="1" smtClean="0">
                              <a:latin typeface="Cambria Math" panose="02040503050406030204" pitchFamily="18" charset="0"/>
                            </a:rPr>
                            <m:t> </m:t>
                          </m:r>
                          <m:r>
                            <a:rPr lang="fr-FR" i="1">
                              <a:latin typeface="Cambria Math" panose="02040503050406030204" pitchFamily="18" charset="0"/>
                            </a:rPr>
                            <m:t>𝑤</m:t>
                          </m:r>
                          <m:r>
                            <a:rPr lang="fr-FR" b="0" i="1" baseline="-25000" smtClean="0">
                              <a:latin typeface="Cambria Math" panose="02040503050406030204" pitchFamily="18" charset="0"/>
                            </a:rPr>
                            <m:t>2</m:t>
                          </m:r>
                          <m:r>
                            <a:rPr lang="fr-FR" i="1" baseline="-25000">
                              <a:latin typeface="Cambria Math" panose="02040503050406030204" pitchFamily="18" charset="0"/>
                            </a:rPr>
                            <m:t> </m:t>
                          </m:r>
                          <m:r>
                            <a:rPr lang="fr-FR" i="1">
                              <a:latin typeface="Cambria Math" panose="02040503050406030204" pitchFamily="18" charset="0"/>
                              <a:ea typeface="Cambria Math" panose="02040503050406030204" pitchFamily="18" charset="0"/>
                            </a:rPr>
                            <m:t>∗ </m:t>
                          </m:r>
                          <m:r>
                            <a:rPr lang="fr-FR" i="1">
                              <a:latin typeface="Cambria Math" panose="02040503050406030204" pitchFamily="18" charset="0"/>
                            </a:rPr>
                            <m:t>𝑆</m:t>
                          </m:r>
                          <m:d>
                            <m:dPr>
                              <m:ctrlPr>
                                <a:rPr lang="fr-FR" i="1">
                                  <a:latin typeface="Cambria Math" panose="02040503050406030204" pitchFamily="18" charset="0"/>
                                </a:rPr>
                              </m:ctrlPr>
                            </m:dPr>
                            <m:e>
                              <m:r>
                                <a:rPr lang="fr-FR" i="1">
                                  <a:latin typeface="Cambria Math" panose="02040503050406030204" pitchFamily="18" charset="0"/>
                                </a:rPr>
                                <m:t>𝑀</m:t>
                              </m:r>
                              <m:r>
                                <a:rPr lang="fr-FR" b="0" i="1" baseline="-25000" smtClean="0">
                                  <a:latin typeface="Cambria Math" panose="02040503050406030204" pitchFamily="18" charset="0"/>
                                </a:rPr>
                                <m:t>2</m:t>
                              </m:r>
                            </m:e>
                          </m:d>
                          <m:r>
                            <a:rPr lang="fr-FR" i="1">
                              <a:latin typeface="Cambria Math" panose="02040503050406030204" pitchFamily="18" charset="0"/>
                            </a:rPr>
                            <m:t>+</m:t>
                          </m:r>
                          <m:r>
                            <a:rPr lang="fr-FR" b="0" i="1" baseline="-25000" smtClean="0">
                              <a:latin typeface="Cambria Math" panose="02040503050406030204" pitchFamily="18" charset="0"/>
                            </a:rPr>
                            <m:t>…</m:t>
                          </m:r>
                          <m:r>
                            <a:rPr lang="fr-FR" b="0" i="1" smtClean="0">
                              <a:latin typeface="Cambria Math" panose="02040503050406030204" pitchFamily="18" charset="0"/>
                            </a:rPr>
                            <m:t>+ </m:t>
                          </m:r>
                          <m:r>
                            <a:rPr lang="fr-FR" i="1">
                              <a:latin typeface="Cambria Math" panose="02040503050406030204" pitchFamily="18" charset="0"/>
                            </a:rPr>
                            <m:t>𝑤</m:t>
                          </m:r>
                          <m:r>
                            <a:rPr lang="fr-FR" b="0" i="1" baseline="-25000" smtClean="0">
                              <a:latin typeface="Cambria Math" panose="02040503050406030204" pitchFamily="18" charset="0"/>
                            </a:rPr>
                            <m:t>𝑛</m:t>
                          </m:r>
                          <m:r>
                            <a:rPr lang="fr-FR" i="1" baseline="-25000">
                              <a:latin typeface="Cambria Math" panose="02040503050406030204" pitchFamily="18" charset="0"/>
                            </a:rPr>
                            <m:t> </m:t>
                          </m:r>
                          <m:r>
                            <a:rPr lang="fr-FR" i="1">
                              <a:latin typeface="Cambria Math" panose="02040503050406030204" pitchFamily="18" charset="0"/>
                              <a:ea typeface="Cambria Math" panose="02040503050406030204" pitchFamily="18" charset="0"/>
                            </a:rPr>
                            <m:t>∗ </m:t>
                          </m:r>
                          <m:r>
                            <a:rPr lang="fr-FR" i="1">
                              <a:latin typeface="Cambria Math" panose="02040503050406030204" pitchFamily="18" charset="0"/>
                            </a:rPr>
                            <m:t>𝑆</m:t>
                          </m:r>
                          <m:d>
                            <m:dPr>
                              <m:ctrlPr>
                                <a:rPr lang="fr-FR" i="1">
                                  <a:latin typeface="Cambria Math" panose="02040503050406030204" pitchFamily="18" charset="0"/>
                                </a:rPr>
                              </m:ctrlPr>
                            </m:dPr>
                            <m:e>
                              <m:r>
                                <a:rPr lang="fr-FR" i="1">
                                  <a:latin typeface="Cambria Math" panose="02040503050406030204" pitchFamily="18" charset="0"/>
                                </a:rPr>
                                <m:t>𝑀</m:t>
                              </m:r>
                              <m:r>
                                <a:rPr lang="fr-FR" b="0" i="1" baseline="-25000" smtClean="0">
                                  <a:latin typeface="Cambria Math" panose="02040503050406030204" pitchFamily="18" charset="0"/>
                                </a:rPr>
                                <m:t>𝑛</m:t>
                              </m:r>
                            </m:e>
                          </m:d>
                        </m:num>
                        <m:den>
                          <m:r>
                            <a:rPr lang="fr-FR" i="1">
                              <a:latin typeface="Cambria Math" panose="02040503050406030204" pitchFamily="18" charset="0"/>
                            </a:rPr>
                            <m:t>𝑤</m:t>
                          </m:r>
                          <m:r>
                            <a:rPr lang="fr-FR" b="0" i="1" baseline="-25000" smtClean="0">
                              <a:latin typeface="Cambria Math" panose="02040503050406030204" pitchFamily="18" charset="0"/>
                            </a:rPr>
                            <m:t>1</m:t>
                          </m:r>
                          <m:r>
                            <a:rPr lang="fr-FR" i="1">
                              <a:latin typeface="Cambria Math" panose="02040503050406030204" pitchFamily="18" charset="0"/>
                            </a:rPr>
                            <m:t>+</m:t>
                          </m:r>
                          <m:r>
                            <a:rPr lang="fr-FR" b="0" i="1" smtClean="0">
                              <a:latin typeface="Cambria Math" panose="02040503050406030204" pitchFamily="18" charset="0"/>
                            </a:rPr>
                            <m:t> </m:t>
                          </m:r>
                          <m:r>
                            <a:rPr lang="fr-FR" i="1">
                              <a:latin typeface="Cambria Math" panose="02040503050406030204" pitchFamily="18" charset="0"/>
                            </a:rPr>
                            <m:t>𝑤</m:t>
                          </m:r>
                          <m:r>
                            <a:rPr lang="fr-FR" b="0" i="1" baseline="-25000" smtClean="0">
                              <a:latin typeface="Cambria Math" panose="02040503050406030204" pitchFamily="18" charset="0"/>
                            </a:rPr>
                            <m:t>2 </m:t>
                          </m:r>
                          <m:r>
                            <a:rPr lang="fr-FR" b="0" i="1" smtClean="0">
                              <a:latin typeface="Cambria Math" panose="02040503050406030204" pitchFamily="18" charset="0"/>
                            </a:rPr>
                            <m:t>+</m:t>
                          </m:r>
                          <m:r>
                            <a:rPr lang="fr-FR" i="1" baseline="-25000">
                              <a:latin typeface="Cambria Math" panose="02040503050406030204" pitchFamily="18" charset="0"/>
                            </a:rPr>
                            <m:t>…</m:t>
                          </m:r>
                          <m:r>
                            <a:rPr lang="fr-FR" i="1">
                              <a:latin typeface="Cambria Math" panose="02040503050406030204" pitchFamily="18" charset="0"/>
                            </a:rPr>
                            <m:t>+ </m:t>
                          </m:r>
                          <m:r>
                            <a:rPr lang="fr-FR" i="1">
                              <a:latin typeface="Cambria Math" panose="02040503050406030204" pitchFamily="18" charset="0"/>
                            </a:rPr>
                            <m:t>𝑤𝑛</m:t>
                          </m:r>
                        </m:den>
                      </m:f>
                    </m:oMath>
                  </m:oMathPara>
                </a14:m>
                <a:endParaRPr lang="en-US" dirty="0"/>
              </a:p>
            </p:txBody>
          </p:sp>
        </mc:Choice>
        <mc:Fallback xmlns="">
          <p:sp>
            <p:nvSpPr>
              <p:cNvPr id="10" name="Retângulo 9"/>
              <p:cNvSpPr>
                <a:spLocks noRot="1" noChangeAspect="1" noMove="1" noResize="1" noEditPoints="1" noAdjustHandles="1" noChangeArrowheads="1" noChangeShapeType="1" noTextEdit="1"/>
              </p:cNvSpPr>
              <p:nvPr/>
            </p:nvSpPr>
            <p:spPr>
              <a:xfrm>
                <a:off x="1539240" y="5543652"/>
                <a:ext cx="7261351" cy="634469"/>
              </a:xfrm>
              <a:prstGeom prst="rect">
                <a:avLst/>
              </a:prstGeom>
              <a:blipFill rotWithShape="0">
                <a:blip r:embed="rId6"/>
                <a:stretch>
                  <a:fillRect b="-1923"/>
                </a:stretch>
              </a:blipFill>
            </p:spPr>
            <p:txBody>
              <a:bodyPr/>
              <a:lstStyle/>
              <a:p>
                <a:r>
                  <a:rPr lang="fr-FR">
                    <a:noFill/>
                  </a:rPr>
                  <a:t> </a:t>
                </a:r>
              </a:p>
            </p:txBody>
          </p:sp>
        </mc:Fallback>
      </mc:AlternateContent>
      <p:sp>
        <p:nvSpPr>
          <p:cNvPr id="13" name="Rectangle 12"/>
          <p:cNvSpPr/>
          <p:nvPr/>
        </p:nvSpPr>
        <p:spPr>
          <a:xfrm>
            <a:off x="426796" y="3622011"/>
            <a:ext cx="11509248" cy="1661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Figure  where formulae can appear</a:t>
            </a:r>
            <a:endParaRPr lang="en-US" dirty="0"/>
          </a:p>
        </p:txBody>
      </p:sp>
    </p:spTree>
    <p:extLst>
      <p:ext uri="{BB962C8B-B14F-4D97-AF65-F5344CB8AC3E}">
        <p14:creationId xmlns:p14="http://schemas.microsoft.com/office/powerpoint/2010/main" val="3630762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p:bldP spid="7"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tângulo 83"/>
          <p:cNvSpPr/>
          <p:nvPr/>
        </p:nvSpPr>
        <p:spPr>
          <a:xfrm>
            <a:off x="3609615" y="3064250"/>
            <a:ext cx="6403560" cy="3208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p:txBody>
          <a:bodyPr/>
          <a:lstStyle/>
          <a:p>
            <a:r>
              <a:rPr lang="en-GB" dirty="0" smtClean="0"/>
              <a:t>Selecting services &amp; Compositions</a:t>
            </a:r>
            <a:endParaRPr lang="en-GB" dirty="0"/>
          </a:p>
        </p:txBody>
      </p:sp>
      <p:sp>
        <p:nvSpPr>
          <p:cNvPr id="3" name="Espaço Reservado para Data 2"/>
          <p:cNvSpPr>
            <a:spLocks noGrp="1"/>
          </p:cNvSpPr>
          <p:nvPr>
            <p:ph type="dt" sz="half" idx="10"/>
          </p:nvPr>
        </p:nvSpPr>
        <p:spPr/>
        <p:txBody>
          <a:bodyPr/>
          <a:lstStyle/>
          <a:p>
            <a:fld id="{905ED473-C85B-404F-BCF3-08FF9A9FEB3F}" type="datetime1">
              <a:rPr lang="fr-FR" smtClean="0"/>
              <a:t>22/03/2017</a:t>
            </a:fld>
            <a:endParaRPr lang="fr-FR" dirty="0"/>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14</a:t>
            </a:fld>
            <a:endParaRPr lang="fr-FR"/>
          </a:p>
        </p:txBody>
      </p:sp>
      <p:grpSp>
        <p:nvGrpSpPr>
          <p:cNvPr id="14" name="Grupo 13"/>
          <p:cNvGrpSpPr/>
          <p:nvPr/>
        </p:nvGrpSpPr>
        <p:grpSpPr>
          <a:xfrm>
            <a:off x="1069848" y="2093976"/>
            <a:ext cx="615186" cy="657846"/>
            <a:chOff x="1009905" y="2681586"/>
            <a:chExt cx="615186" cy="657846"/>
          </a:xfrm>
        </p:grpSpPr>
        <p:pic>
          <p:nvPicPr>
            <p:cNvPr id="15"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CaixaDeTexto 15"/>
            <p:cNvSpPr txBox="1"/>
            <p:nvPr/>
          </p:nvSpPr>
          <p:spPr>
            <a:xfrm>
              <a:off x="1128985" y="3031655"/>
              <a:ext cx="377026" cy="307777"/>
            </a:xfrm>
            <a:prstGeom prst="rect">
              <a:avLst/>
            </a:prstGeom>
            <a:noFill/>
          </p:spPr>
          <p:txBody>
            <a:bodyPr wrap="none" rtlCol="0">
              <a:spAutoFit/>
            </a:bodyPr>
            <a:lstStyle/>
            <a:p>
              <a:r>
                <a:rPr lang="fr-FR" sz="1400" dirty="0" smtClean="0"/>
                <a:t>S1</a:t>
              </a:r>
              <a:endParaRPr lang="fr-FR" sz="1400" dirty="0"/>
            </a:p>
          </p:txBody>
        </p:sp>
      </p:grpSp>
      <p:grpSp>
        <p:nvGrpSpPr>
          <p:cNvPr id="17" name="Grupo 16"/>
          <p:cNvGrpSpPr/>
          <p:nvPr/>
        </p:nvGrpSpPr>
        <p:grpSpPr>
          <a:xfrm>
            <a:off x="1069848" y="2857515"/>
            <a:ext cx="615186" cy="657846"/>
            <a:chOff x="1009905" y="2681586"/>
            <a:chExt cx="615186" cy="657846"/>
          </a:xfrm>
        </p:grpSpPr>
        <p:pic>
          <p:nvPicPr>
            <p:cNvPr id="18"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 name="CaixaDeTexto 18"/>
            <p:cNvSpPr txBox="1"/>
            <p:nvPr/>
          </p:nvSpPr>
          <p:spPr>
            <a:xfrm>
              <a:off x="1128985" y="3031655"/>
              <a:ext cx="377026" cy="307777"/>
            </a:xfrm>
            <a:prstGeom prst="rect">
              <a:avLst/>
            </a:prstGeom>
            <a:noFill/>
          </p:spPr>
          <p:txBody>
            <a:bodyPr wrap="none" rtlCol="0">
              <a:spAutoFit/>
            </a:bodyPr>
            <a:lstStyle/>
            <a:p>
              <a:r>
                <a:rPr lang="fr-FR" sz="1400" dirty="0" smtClean="0"/>
                <a:t>S3</a:t>
              </a:r>
              <a:endParaRPr lang="fr-FR" sz="1400" dirty="0"/>
            </a:p>
          </p:txBody>
        </p:sp>
      </p:grpSp>
      <p:grpSp>
        <p:nvGrpSpPr>
          <p:cNvPr id="20" name="Grupo 19"/>
          <p:cNvGrpSpPr/>
          <p:nvPr/>
        </p:nvGrpSpPr>
        <p:grpSpPr>
          <a:xfrm>
            <a:off x="1069848" y="3621053"/>
            <a:ext cx="615186" cy="657846"/>
            <a:chOff x="1009905" y="2681586"/>
            <a:chExt cx="615186" cy="657846"/>
          </a:xfrm>
        </p:grpSpPr>
        <p:pic>
          <p:nvPicPr>
            <p:cNvPr id="21"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CaixaDeTexto 21"/>
            <p:cNvSpPr txBox="1"/>
            <p:nvPr/>
          </p:nvSpPr>
          <p:spPr>
            <a:xfrm>
              <a:off x="1128985" y="3031655"/>
              <a:ext cx="377026" cy="307777"/>
            </a:xfrm>
            <a:prstGeom prst="rect">
              <a:avLst/>
            </a:prstGeom>
            <a:noFill/>
          </p:spPr>
          <p:txBody>
            <a:bodyPr wrap="none" rtlCol="0">
              <a:spAutoFit/>
            </a:bodyPr>
            <a:lstStyle/>
            <a:p>
              <a:r>
                <a:rPr lang="fr-FR" sz="1400" dirty="0" smtClean="0"/>
                <a:t>S4</a:t>
              </a:r>
              <a:endParaRPr lang="fr-FR" sz="1400" dirty="0"/>
            </a:p>
          </p:txBody>
        </p:sp>
      </p:grpSp>
      <p:grpSp>
        <p:nvGrpSpPr>
          <p:cNvPr id="23" name="Grupo 22"/>
          <p:cNvGrpSpPr/>
          <p:nvPr/>
        </p:nvGrpSpPr>
        <p:grpSpPr>
          <a:xfrm>
            <a:off x="1069849" y="4384591"/>
            <a:ext cx="615186" cy="657846"/>
            <a:chOff x="1009905" y="2681586"/>
            <a:chExt cx="615186" cy="657846"/>
          </a:xfrm>
        </p:grpSpPr>
        <p:pic>
          <p:nvPicPr>
            <p:cNvPr id="24"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 name="CaixaDeTexto 24"/>
            <p:cNvSpPr txBox="1"/>
            <p:nvPr/>
          </p:nvSpPr>
          <p:spPr>
            <a:xfrm>
              <a:off x="1128985" y="3031655"/>
              <a:ext cx="377026" cy="307777"/>
            </a:xfrm>
            <a:prstGeom prst="rect">
              <a:avLst/>
            </a:prstGeom>
            <a:noFill/>
          </p:spPr>
          <p:txBody>
            <a:bodyPr wrap="none" rtlCol="0">
              <a:spAutoFit/>
            </a:bodyPr>
            <a:lstStyle/>
            <a:p>
              <a:r>
                <a:rPr lang="fr-FR" sz="1400" dirty="0" smtClean="0"/>
                <a:t>S5</a:t>
              </a:r>
              <a:endParaRPr lang="fr-FR" sz="1400" dirty="0"/>
            </a:p>
          </p:txBody>
        </p:sp>
      </p:grpSp>
      <p:grpSp>
        <p:nvGrpSpPr>
          <p:cNvPr id="26" name="Grupo 25"/>
          <p:cNvGrpSpPr/>
          <p:nvPr/>
        </p:nvGrpSpPr>
        <p:grpSpPr>
          <a:xfrm>
            <a:off x="2284132" y="2093976"/>
            <a:ext cx="615186" cy="657846"/>
            <a:chOff x="1009905" y="2681586"/>
            <a:chExt cx="615186" cy="657846"/>
          </a:xfrm>
        </p:grpSpPr>
        <p:pic>
          <p:nvPicPr>
            <p:cNvPr id="27"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 name="CaixaDeTexto 27"/>
            <p:cNvSpPr txBox="1"/>
            <p:nvPr/>
          </p:nvSpPr>
          <p:spPr>
            <a:xfrm>
              <a:off x="1128985" y="3031655"/>
              <a:ext cx="377026" cy="307777"/>
            </a:xfrm>
            <a:prstGeom prst="rect">
              <a:avLst/>
            </a:prstGeom>
            <a:noFill/>
          </p:spPr>
          <p:txBody>
            <a:bodyPr wrap="none" rtlCol="0">
              <a:spAutoFit/>
            </a:bodyPr>
            <a:lstStyle/>
            <a:p>
              <a:r>
                <a:rPr lang="fr-FR" sz="1400" dirty="0" smtClean="0"/>
                <a:t>S2</a:t>
              </a:r>
              <a:endParaRPr lang="fr-FR" sz="1400" dirty="0"/>
            </a:p>
          </p:txBody>
        </p:sp>
      </p:grpSp>
      <p:grpSp>
        <p:nvGrpSpPr>
          <p:cNvPr id="29" name="Grupo 28"/>
          <p:cNvGrpSpPr/>
          <p:nvPr/>
        </p:nvGrpSpPr>
        <p:grpSpPr>
          <a:xfrm>
            <a:off x="2284132" y="2857515"/>
            <a:ext cx="615186" cy="657846"/>
            <a:chOff x="1009905" y="2681586"/>
            <a:chExt cx="615186" cy="657846"/>
          </a:xfrm>
        </p:grpSpPr>
        <p:pic>
          <p:nvPicPr>
            <p:cNvPr id="30"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 name="CaixaDeTexto 30"/>
            <p:cNvSpPr txBox="1"/>
            <p:nvPr/>
          </p:nvSpPr>
          <p:spPr>
            <a:xfrm>
              <a:off x="1128985" y="3031655"/>
              <a:ext cx="377026" cy="307777"/>
            </a:xfrm>
            <a:prstGeom prst="rect">
              <a:avLst/>
            </a:prstGeom>
            <a:noFill/>
          </p:spPr>
          <p:txBody>
            <a:bodyPr wrap="none" rtlCol="0">
              <a:spAutoFit/>
            </a:bodyPr>
            <a:lstStyle/>
            <a:p>
              <a:r>
                <a:rPr lang="fr-FR" sz="1400" dirty="0" smtClean="0"/>
                <a:t>S8</a:t>
              </a:r>
              <a:endParaRPr lang="fr-FR" sz="1400" dirty="0"/>
            </a:p>
          </p:txBody>
        </p:sp>
      </p:grpSp>
      <p:grpSp>
        <p:nvGrpSpPr>
          <p:cNvPr id="32" name="Grupo 31"/>
          <p:cNvGrpSpPr/>
          <p:nvPr/>
        </p:nvGrpSpPr>
        <p:grpSpPr>
          <a:xfrm>
            <a:off x="2284132" y="3621053"/>
            <a:ext cx="615186" cy="657846"/>
            <a:chOff x="1009905" y="2681586"/>
            <a:chExt cx="615186" cy="657846"/>
          </a:xfrm>
        </p:grpSpPr>
        <p:pic>
          <p:nvPicPr>
            <p:cNvPr id="33"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 name="CaixaDeTexto 33"/>
            <p:cNvSpPr txBox="1"/>
            <p:nvPr/>
          </p:nvSpPr>
          <p:spPr>
            <a:xfrm>
              <a:off x="1080093" y="3031655"/>
              <a:ext cx="474810" cy="307777"/>
            </a:xfrm>
            <a:prstGeom prst="rect">
              <a:avLst/>
            </a:prstGeom>
            <a:noFill/>
          </p:spPr>
          <p:txBody>
            <a:bodyPr wrap="none" rtlCol="0">
              <a:spAutoFit/>
            </a:bodyPr>
            <a:lstStyle/>
            <a:p>
              <a:r>
                <a:rPr lang="fr-FR" sz="1400" dirty="0" smtClean="0"/>
                <a:t>S12</a:t>
              </a:r>
              <a:endParaRPr lang="fr-FR" sz="1400" dirty="0"/>
            </a:p>
          </p:txBody>
        </p:sp>
      </p:grpSp>
      <p:grpSp>
        <p:nvGrpSpPr>
          <p:cNvPr id="35" name="Grupo 34"/>
          <p:cNvGrpSpPr/>
          <p:nvPr/>
        </p:nvGrpSpPr>
        <p:grpSpPr>
          <a:xfrm>
            <a:off x="2284133" y="4384591"/>
            <a:ext cx="615186" cy="657846"/>
            <a:chOff x="1009905" y="2681586"/>
            <a:chExt cx="615186" cy="657846"/>
          </a:xfrm>
        </p:grpSpPr>
        <p:pic>
          <p:nvPicPr>
            <p:cNvPr id="36"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 name="CaixaDeTexto 36"/>
            <p:cNvSpPr txBox="1"/>
            <p:nvPr/>
          </p:nvSpPr>
          <p:spPr>
            <a:xfrm>
              <a:off x="1080092" y="3031655"/>
              <a:ext cx="474810" cy="307777"/>
            </a:xfrm>
            <a:prstGeom prst="rect">
              <a:avLst/>
            </a:prstGeom>
            <a:noFill/>
          </p:spPr>
          <p:txBody>
            <a:bodyPr wrap="none" rtlCol="0">
              <a:spAutoFit/>
            </a:bodyPr>
            <a:lstStyle/>
            <a:p>
              <a:r>
                <a:rPr lang="fr-FR" sz="1400" dirty="0" smtClean="0"/>
                <a:t>S21</a:t>
              </a:r>
              <a:endParaRPr lang="fr-FR" sz="1400" dirty="0"/>
            </a:p>
          </p:txBody>
        </p:sp>
      </p:grpSp>
      <p:sp>
        <p:nvSpPr>
          <p:cNvPr id="38" name="CaixaDeTexto 37"/>
          <p:cNvSpPr txBox="1"/>
          <p:nvPr/>
        </p:nvSpPr>
        <p:spPr>
          <a:xfrm>
            <a:off x="1164882" y="5148129"/>
            <a:ext cx="401072" cy="338554"/>
          </a:xfrm>
          <a:prstGeom prst="rect">
            <a:avLst/>
          </a:prstGeom>
          <a:noFill/>
        </p:spPr>
        <p:txBody>
          <a:bodyPr wrap="none" rtlCol="0">
            <a:spAutoFit/>
          </a:bodyPr>
          <a:lstStyle/>
          <a:p>
            <a:r>
              <a:rPr lang="fr-FR" sz="1600" b="1" dirty="0" smtClean="0"/>
              <a:t>...</a:t>
            </a:r>
            <a:endParaRPr lang="fr-FR" sz="1600" b="1" dirty="0"/>
          </a:p>
        </p:txBody>
      </p:sp>
      <p:sp>
        <p:nvSpPr>
          <p:cNvPr id="39" name="CaixaDeTexto 38"/>
          <p:cNvSpPr txBox="1"/>
          <p:nvPr/>
        </p:nvSpPr>
        <p:spPr>
          <a:xfrm>
            <a:off x="2379166" y="5148129"/>
            <a:ext cx="401072" cy="338554"/>
          </a:xfrm>
          <a:prstGeom prst="rect">
            <a:avLst/>
          </a:prstGeom>
          <a:noFill/>
        </p:spPr>
        <p:txBody>
          <a:bodyPr wrap="none" rtlCol="0">
            <a:spAutoFit/>
          </a:bodyPr>
          <a:lstStyle/>
          <a:p>
            <a:r>
              <a:rPr lang="fr-FR" sz="1600" b="1" dirty="0" smtClean="0"/>
              <a:t>...</a:t>
            </a:r>
            <a:endParaRPr lang="fr-FR" sz="1600" b="1" dirty="0"/>
          </a:p>
        </p:txBody>
      </p:sp>
      <p:cxnSp>
        <p:nvCxnSpPr>
          <p:cNvPr id="40" name="Conector reto 39"/>
          <p:cNvCxnSpPr/>
          <p:nvPr/>
        </p:nvCxnSpPr>
        <p:spPr>
          <a:xfrm>
            <a:off x="1975851" y="1883674"/>
            <a:ext cx="433" cy="3646971"/>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a:off x="3182687" y="1883674"/>
            <a:ext cx="433" cy="3646971"/>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3" name="Conector de seta reta 42"/>
          <p:cNvCxnSpPr>
            <a:stCxn id="15" idx="2"/>
            <a:endCxn id="27" idx="0"/>
          </p:cNvCxnSpPr>
          <p:nvPr/>
        </p:nvCxnSpPr>
        <p:spPr>
          <a:xfrm>
            <a:off x="1685034" y="2300711"/>
            <a:ext cx="599098" cy="0"/>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5" name="Conector de seta reta 44"/>
          <p:cNvCxnSpPr>
            <a:stCxn id="15" idx="2"/>
            <a:endCxn id="30" idx="0"/>
          </p:cNvCxnSpPr>
          <p:nvPr/>
        </p:nvCxnSpPr>
        <p:spPr>
          <a:xfrm>
            <a:off x="1685034" y="2300711"/>
            <a:ext cx="599098" cy="763539"/>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7" name="Conector de seta reta 46"/>
          <p:cNvCxnSpPr>
            <a:stCxn id="15" idx="2"/>
            <a:endCxn id="33" idx="0"/>
          </p:cNvCxnSpPr>
          <p:nvPr/>
        </p:nvCxnSpPr>
        <p:spPr>
          <a:xfrm>
            <a:off x="1685034" y="2300711"/>
            <a:ext cx="599098" cy="1527077"/>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9" name="Conector de seta reta 48"/>
          <p:cNvCxnSpPr>
            <a:stCxn id="15" idx="2"/>
          </p:cNvCxnSpPr>
          <p:nvPr/>
        </p:nvCxnSpPr>
        <p:spPr>
          <a:xfrm>
            <a:off x="1685034" y="2300711"/>
            <a:ext cx="669286" cy="2433949"/>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grpSp>
        <p:nvGrpSpPr>
          <p:cNvPr id="50" name="Grupo 49"/>
          <p:cNvGrpSpPr/>
          <p:nvPr/>
        </p:nvGrpSpPr>
        <p:grpSpPr>
          <a:xfrm>
            <a:off x="3490535" y="2093975"/>
            <a:ext cx="615186" cy="657846"/>
            <a:chOff x="1009905" y="2681586"/>
            <a:chExt cx="615186" cy="657846"/>
          </a:xfrm>
        </p:grpSpPr>
        <p:pic>
          <p:nvPicPr>
            <p:cNvPr id="51"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 name="CaixaDeTexto 51"/>
            <p:cNvSpPr txBox="1"/>
            <p:nvPr/>
          </p:nvSpPr>
          <p:spPr>
            <a:xfrm>
              <a:off x="1128985" y="3031655"/>
              <a:ext cx="377026" cy="307777"/>
            </a:xfrm>
            <a:prstGeom prst="rect">
              <a:avLst/>
            </a:prstGeom>
            <a:noFill/>
          </p:spPr>
          <p:txBody>
            <a:bodyPr wrap="none" rtlCol="0">
              <a:spAutoFit/>
            </a:bodyPr>
            <a:lstStyle/>
            <a:p>
              <a:r>
                <a:rPr lang="fr-FR" sz="1400" dirty="0" smtClean="0"/>
                <a:t>S1</a:t>
              </a:r>
              <a:endParaRPr lang="fr-FR" sz="1400" dirty="0"/>
            </a:p>
          </p:txBody>
        </p:sp>
      </p:grpSp>
      <p:grpSp>
        <p:nvGrpSpPr>
          <p:cNvPr id="53" name="Grupo 52"/>
          <p:cNvGrpSpPr/>
          <p:nvPr/>
        </p:nvGrpSpPr>
        <p:grpSpPr>
          <a:xfrm>
            <a:off x="4114883" y="2093975"/>
            <a:ext cx="615186" cy="657846"/>
            <a:chOff x="1009905" y="2681586"/>
            <a:chExt cx="615186" cy="657846"/>
          </a:xfrm>
        </p:grpSpPr>
        <p:pic>
          <p:nvPicPr>
            <p:cNvPr id="54"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5" name="CaixaDeTexto 54"/>
            <p:cNvSpPr txBox="1"/>
            <p:nvPr/>
          </p:nvSpPr>
          <p:spPr>
            <a:xfrm>
              <a:off x="1128985" y="3031655"/>
              <a:ext cx="377026" cy="307777"/>
            </a:xfrm>
            <a:prstGeom prst="rect">
              <a:avLst/>
            </a:prstGeom>
            <a:noFill/>
          </p:spPr>
          <p:txBody>
            <a:bodyPr wrap="none" rtlCol="0">
              <a:spAutoFit/>
            </a:bodyPr>
            <a:lstStyle/>
            <a:p>
              <a:r>
                <a:rPr lang="fr-FR" sz="1400" dirty="0" smtClean="0"/>
                <a:t>S2</a:t>
              </a:r>
              <a:endParaRPr lang="fr-FR" sz="1400" dirty="0"/>
            </a:p>
          </p:txBody>
        </p:sp>
      </p:grpSp>
      <p:grpSp>
        <p:nvGrpSpPr>
          <p:cNvPr id="56" name="Grupo 55"/>
          <p:cNvGrpSpPr/>
          <p:nvPr/>
        </p:nvGrpSpPr>
        <p:grpSpPr>
          <a:xfrm>
            <a:off x="5021743" y="2093974"/>
            <a:ext cx="615186" cy="657846"/>
            <a:chOff x="1009905" y="2681586"/>
            <a:chExt cx="615186" cy="657846"/>
          </a:xfrm>
        </p:grpSpPr>
        <p:pic>
          <p:nvPicPr>
            <p:cNvPr id="57"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8" name="CaixaDeTexto 57"/>
            <p:cNvSpPr txBox="1"/>
            <p:nvPr/>
          </p:nvSpPr>
          <p:spPr>
            <a:xfrm>
              <a:off x="1128985" y="3031655"/>
              <a:ext cx="377026" cy="307777"/>
            </a:xfrm>
            <a:prstGeom prst="rect">
              <a:avLst/>
            </a:prstGeom>
            <a:noFill/>
          </p:spPr>
          <p:txBody>
            <a:bodyPr wrap="none" rtlCol="0">
              <a:spAutoFit/>
            </a:bodyPr>
            <a:lstStyle/>
            <a:p>
              <a:r>
                <a:rPr lang="fr-FR" sz="1400" dirty="0" smtClean="0"/>
                <a:t>S1</a:t>
              </a:r>
              <a:endParaRPr lang="fr-FR" sz="1400" dirty="0"/>
            </a:p>
          </p:txBody>
        </p:sp>
      </p:grpSp>
      <p:grpSp>
        <p:nvGrpSpPr>
          <p:cNvPr id="59" name="Grupo 58"/>
          <p:cNvGrpSpPr/>
          <p:nvPr/>
        </p:nvGrpSpPr>
        <p:grpSpPr>
          <a:xfrm>
            <a:off x="5646091" y="2093974"/>
            <a:ext cx="615186" cy="657846"/>
            <a:chOff x="1009905" y="2681586"/>
            <a:chExt cx="615186" cy="657846"/>
          </a:xfrm>
        </p:grpSpPr>
        <p:pic>
          <p:nvPicPr>
            <p:cNvPr id="60"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 name="CaixaDeTexto 60"/>
            <p:cNvSpPr txBox="1"/>
            <p:nvPr/>
          </p:nvSpPr>
          <p:spPr>
            <a:xfrm>
              <a:off x="1128985" y="3031655"/>
              <a:ext cx="377026" cy="307777"/>
            </a:xfrm>
            <a:prstGeom prst="rect">
              <a:avLst/>
            </a:prstGeom>
            <a:noFill/>
          </p:spPr>
          <p:txBody>
            <a:bodyPr wrap="none" rtlCol="0">
              <a:spAutoFit/>
            </a:bodyPr>
            <a:lstStyle/>
            <a:p>
              <a:r>
                <a:rPr lang="fr-FR" sz="1400" dirty="0" smtClean="0"/>
                <a:t>S8</a:t>
              </a:r>
              <a:endParaRPr lang="fr-FR" sz="1400" dirty="0"/>
            </a:p>
          </p:txBody>
        </p:sp>
      </p:grpSp>
      <p:grpSp>
        <p:nvGrpSpPr>
          <p:cNvPr id="62" name="Grupo 61"/>
          <p:cNvGrpSpPr/>
          <p:nvPr/>
        </p:nvGrpSpPr>
        <p:grpSpPr>
          <a:xfrm>
            <a:off x="6552951" y="2075036"/>
            <a:ext cx="615186" cy="657846"/>
            <a:chOff x="1009905" y="2681586"/>
            <a:chExt cx="615186" cy="657846"/>
          </a:xfrm>
        </p:grpSpPr>
        <p:pic>
          <p:nvPicPr>
            <p:cNvPr id="63"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4" name="CaixaDeTexto 63"/>
            <p:cNvSpPr txBox="1"/>
            <p:nvPr/>
          </p:nvSpPr>
          <p:spPr>
            <a:xfrm>
              <a:off x="1128985" y="3031655"/>
              <a:ext cx="377026" cy="307777"/>
            </a:xfrm>
            <a:prstGeom prst="rect">
              <a:avLst/>
            </a:prstGeom>
            <a:noFill/>
          </p:spPr>
          <p:txBody>
            <a:bodyPr wrap="none" rtlCol="0">
              <a:spAutoFit/>
            </a:bodyPr>
            <a:lstStyle/>
            <a:p>
              <a:r>
                <a:rPr lang="fr-FR" sz="1400" dirty="0" smtClean="0"/>
                <a:t>S1</a:t>
              </a:r>
              <a:endParaRPr lang="fr-FR" sz="1400" dirty="0"/>
            </a:p>
          </p:txBody>
        </p:sp>
      </p:grpSp>
      <p:grpSp>
        <p:nvGrpSpPr>
          <p:cNvPr id="65" name="Grupo 64"/>
          <p:cNvGrpSpPr/>
          <p:nvPr/>
        </p:nvGrpSpPr>
        <p:grpSpPr>
          <a:xfrm>
            <a:off x="7177299" y="2075036"/>
            <a:ext cx="615186" cy="657846"/>
            <a:chOff x="1009905" y="2681586"/>
            <a:chExt cx="615186" cy="657846"/>
          </a:xfrm>
        </p:grpSpPr>
        <p:pic>
          <p:nvPicPr>
            <p:cNvPr id="66"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7" name="CaixaDeTexto 66"/>
            <p:cNvSpPr txBox="1"/>
            <p:nvPr/>
          </p:nvSpPr>
          <p:spPr>
            <a:xfrm>
              <a:off x="1069993" y="3031655"/>
              <a:ext cx="474810" cy="307777"/>
            </a:xfrm>
            <a:prstGeom prst="rect">
              <a:avLst/>
            </a:prstGeom>
            <a:noFill/>
          </p:spPr>
          <p:txBody>
            <a:bodyPr wrap="none" rtlCol="0">
              <a:spAutoFit/>
            </a:bodyPr>
            <a:lstStyle/>
            <a:p>
              <a:r>
                <a:rPr lang="fr-FR" sz="1400" dirty="0" smtClean="0"/>
                <a:t>S12</a:t>
              </a:r>
              <a:endParaRPr lang="fr-FR" sz="1400" dirty="0"/>
            </a:p>
          </p:txBody>
        </p:sp>
      </p:grpSp>
      <p:grpSp>
        <p:nvGrpSpPr>
          <p:cNvPr id="68" name="Grupo 67"/>
          <p:cNvGrpSpPr/>
          <p:nvPr/>
        </p:nvGrpSpPr>
        <p:grpSpPr>
          <a:xfrm>
            <a:off x="8082279" y="2075035"/>
            <a:ext cx="615186" cy="657846"/>
            <a:chOff x="1009905" y="2681586"/>
            <a:chExt cx="615186" cy="657846"/>
          </a:xfrm>
        </p:grpSpPr>
        <p:pic>
          <p:nvPicPr>
            <p:cNvPr id="69"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0" name="CaixaDeTexto 69"/>
            <p:cNvSpPr txBox="1"/>
            <p:nvPr/>
          </p:nvSpPr>
          <p:spPr>
            <a:xfrm>
              <a:off x="1128985" y="3031655"/>
              <a:ext cx="377026" cy="307777"/>
            </a:xfrm>
            <a:prstGeom prst="rect">
              <a:avLst/>
            </a:prstGeom>
            <a:noFill/>
          </p:spPr>
          <p:txBody>
            <a:bodyPr wrap="none" rtlCol="0">
              <a:spAutoFit/>
            </a:bodyPr>
            <a:lstStyle/>
            <a:p>
              <a:r>
                <a:rPr lang="fr-FR" sz="1400" dirty="0" smtClean="0"/>
                <a:t>S1</a:t>
              </a:r>
              <a:endParaRPr lang="fr-FR" sz="1400" dirty="0"/>
            </a:p>
          </p:txBody>
        </p:sp>
      </p:grpSp>
      <p:grpSp>
        <p:nvGrpSpPr>
          <p:cNvPr id="71" name="Grupo 70"/>
          <p:cNvGrpSpPr/>
          <p:nvPr/>
        </p:nvGrpSpPr>
        <p:grpSpPr>
          <a:xfrm>
            <a:off x="8706627" y="2075035"/>
            <a:ext cx="615186" cy="657846"/>
            <a:chOff x="1009905" y="2681586"/>
            <a:chExt cx="615186" cy="657846"/>
          </a:xfrm>
        </p:grpSpPr>
        <p:pic>
          <p:nvPicPr>
            <p:cNvPr id="72"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3" name="CaixaDeTexto 72"/>
            <p:cNvSpPr txBox="1"/>
            <p:nvPr/>
          </p:nvSpPr>
          <p:spPr>
            <a:xfrm>
              <a:off x="1069993" y="3031655"/>
              <a:ext cx="474810" cy="307777"/>
            </a:xfrm>
            <a:prstGeom prst="rect">
              <a:avLst/>
            </a:prstGeom>
            <a:noFill/>
          </p:spPr>
          <p:txBody>
            <a:bodyPr wrap="none" rtlCol="0">
              <a:spAutoFit/>
            </a:bodyPr>
            <a:lstStyle/>
            <a:p>
              <a:r>
                <a:rPr lang="fr-FR" sz="1400" dirty="0" smtClean="0"/>
                <a:t>S21</a:t>
              </a:r>
              <a:endParaRPr lang="fr-FR" sz="1400" dirty="0"/>
            </a:p>
          </p:txBody>
        </p:sp>
      </p:grpSp>
      <p:sp>
        <p:nvSpPr>
          <p:cNvPr id="74" name="Retângulo 73"/>
          <p:cNvSpPr/>
          <p:nvPr/>
        </p:nvSpPr>
        <p:spPr>
          <a:xfrm>
            <a:off x="3475787" y="2060287"/>
            <a:ext cx="1239534" cy="657846"/>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Retângulo 74"/>
          <p:cNvSpPr/>
          <p:nvPr/>
        </p:nvSpPr>
        <p:spPr>
          <a:xfrm>
            <a:off x="5013519" y="2056614"/>
            <a:ext cx="1239534" cy="657846"/>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Retângulo 75"/>
          <p:cNvSpPr/>
          <p:nvPr/>
        </p:nvSpPr>
        <p:spPr>
          <a:xfrm>
            <a:off x="6551915" y="2061542"/>
            <a:ext cx="1239534" cy="657846"/>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Retângulo 76"/>
          <p:cNvSpPr/>
          <p:nvPr/>
        </p:nvSpPr>
        <p:spPr>
          <a:xfrm>
            <a:off x="8077698" y="2056614"/>
            <a:ext cx="1239534" cy="657846"/>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CaixaDeTexto 77"/>
          <p:cNvSpPr txBox="1"/>
          <p:nvPr/>
        </p:nvSpPr>
        <p:spPr>
          <a:xfrm>
            <a:off x="9612103" y="2232617"/>
            <a:ext cx="401072" cy="338554"/>
          </a:xfrm>
          <a:prstGeom prst="rect">
            <a:avLst/>
          </a:prstGeom>
          <a:noFill/>
        </p:spPr>
        <p:txBody>
          <a:bodyPr wrap="none" rtlCol="0">
            <a:spAutoFit/>
          </a:bodyPr>
          <a:lstStyle/>
          <a:p>
            <a:r>
              <a:rPr lang="fr-FR" sz="1600" b="1" dirty="0" smtClean="0"/>
              <a:t>...</a:t>
            </a:r>
            <a:endParaRPr lang="fr-FR" sz="1600" b="1" dirty="0"/>
          </a:p>
        </p:txBody>
      </p:sp>
      <mc:AlternateContent xmlns:mc="http://schemas.openxmlformats.org/markup-compatibility/2006" xmlns:a14="http://schemas.microsoft.com/office/drawing/2010/main">
        <mc:Choice Requires="a14">
          <p:sp>
            <p:nvSpPr>
              <p:cNvPr id="79" name="Retângulo 78"/>
              <p:cNvSpPr/>
              <p:nvPr/>
            </p:nvSpPr>
            <p:spPr>
              <a:xfrm>
                <a:off x="3677736" y="3769242"/>
                <a:ext cx="5890260" cy="369332"/>
              </a:xfrm>
              <a:prstGeom prst="rect">
                <a:avLst/>
              </a:prstGeom>
            </p:spPr>
            <p:txBody>
              <a:bodyPr wrap="square">
                <a:spAutoFit/>
              </a:bodyPr>
              <a:lstStyle/>
              <a:p>
                <a:pPr algn="just"/>
                <a14:m>
                  <m:oMathPara xmlns:m="http://schemas.openxmlformats.org/officeDocument/2006/math">
                    <m:oMathParaPr>
                      <m:jc m:val="left"/>
                    </m:oMathParaPr>
                    <m:oMath xmlns:m="http://schemas.openxmlformats.org/officeDocument/2006/math">
                      <m:r>
                        <a:rPr lang="fr-FR" i="1" smtClean="0">
                          <a:solidFill>
                            <a:schemeClr val="bg1"/>
                          </a:solidFill>
                          <a:latin typeface="Cambria Math" panose="02040503050406030204" pitchFamily="18" charset="0"/>
                        </a:rPr>
                        <m:t>𝑆</m:t>
                      </m:r>
                      <m:r>
                        <a:rPr lang="fr-FR" i="1" baseline="-25000">
                          <a:solidFill>
                            <a:schemeClr val="bg1"/>
                          </a:solidFill>
                          <a:latin typeface="Cambria Math" panose="02040503050406030204" pitchFamily="18" charset="0"/>
                        </a:rPr>
                        <m:t>𝑚𝑒𝑎𝑠𝑢𝑟𝑒</m:t>
                      </m:r>
                      <m:d>
                        <m:dPr>
                          <m:ctrlPr>
                            <a:rPr lang="fr-FR" i="1" baseline="-25000">
                              <a:solidFill>
                                <a:schemeClr val="bg1"/>
                              </a:solidFill>
                              <a:latin typeface="Cambria Math" panose="02040503050406030204" pitchFamily="18" charset="0"/>
                            </a:rPr>
                          </m:ctrlPr>
                        </m:dPr>
                        <m:e>
                          <m:r>
                            <a:rPr lang="fr-FR" i="1">
                              <a:solidFill>
                                <a:schemeClr val="bg1"/>
                              </a:solidFill>
                              <a:latin typeface="Cambria Math" panose="02040503050406030204" pitchFamily="18" charset="0"/>
                            </a:rPr>
                            <m:t>𝑀</m:t>
                          </m:r>
                        </m:e>
                      </m:d>
                      <m:r>
                        <a:rPr lang="fr-FR" i="1">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79" name="Retângulo 78"/>
              <p:cNvSpPr>
                <a:spLocks noRot="1" noChangeAspect="1" noMove="1" noResize="1" noEditPoints="1" noAdjustHandles="1" noChangeArrowheads="1" noChangeShapeType="1" noTextEdit="1"/>
              </p:cNvSpPr>
              <p:nvPr/>
            </p:nvSpPr>
            <p:spPr>
              <a:xfrm>
                <a:off x="3677736" y="3769242"/>
                <a:ext cx="5890260" cy="369332"/>
              </a:xfrm>
              <a:prstGeom prst="rect">
                <a:avLst/>
              </a:prstGeom>
              <a:blipFill rotWithShape="0">
                <a:blip r:embed="rId4"/>
                <a:stretch>
                  <a:fillRect b="-655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0" name="Retângulo 79"/>
              <p:cNvSpPr/>
              <p:nvPr/>
            </p:nvSpPr>
            <p:spPr>
              <a:xfrm>
                <a:off x="5374786" y="3300209"/>
                <a:ext cx="5890260" cy="495328"/>
              </a:xfrm>
              <a:prstGeom prst="rect">
                <a:avLst/>
              </a:prstGeom>
            </p:spPr>
            <p:txBody>
              <a:bodyPr wrap="square">
                <a:spAutoFit/>
              </a:bodyPr>
              <a:lstStyle/>
              <a:p>
                <a:pPr algn="just"/>
                <a14:m>
                  <m:oMath xmlns:m="http://schemas.openxmlformats.org/officeDocument/2006/math">
                    <m:f>
                      <m:fPr>
                        <m:ctrlPr>
                          <a:rPr lang="en-US" i="1" smtClean="0">
                            <a:solidFill>
                              <a:schemeClr val="bg1"/>
                            </a:solidFill>
                            <a:latin typeface="Cambria Math" panose="02040503050406030204" pitchFamily="18" charset="0"/>
                          </a:rPr>
                        </m:ctrlPr>
                      </m:fPr>
                      <m:num>
                        <m:r>
                          <a:rPr lang="fr-FR" i="1">
                            <a:solidFill>
                              <a:schemeClr val="bg1"/>
                            </a:solidFill>
                            <a:latin typeface="Cambria Math" panose="02040503050406030204" pitchFamily="18" charset="0"/>
                          </a:rPr>
                          <m:t>𝑀</m:t>
                        </m:r>
                        <m:r>
                          <a:rPr lang="fr-FR" i="1" baseline="-25000">
                            <a:solidFill>
                              <a:schemeClr val="bg1"/>
                            </a:solidFill>
                            <a:latin typeface="Cambria Math" panose="02040503050406030204" pitchFamily="18" charset="0"/>
                          </a:rPr>
                          <m:t>𝑎𝑐𝑡𝑢𝑎𝑙</m:t>
                        </m:r>
                        <m:r>
                          <a:rPr lang="fr-FR" i="1">
                            <a:solidFill>
                              <a:schemeClr val="bg1"/>
                            </a:solidFill>
                            <a:latin typeface="Cambria Math" panose="02040503050406030204" pitchFamily="18" charset="0"/>
                          </a:rPr>
                          <m:t> − </m:t>
                        </m:r>
                        <m:r>
                          <a:rPr lang="fr-FR" i="1">
                            <a:solidFill>
                              <a:schemeClr val="bg1"/>
                            </a:solidFill>
                            <a:latin typeface="Cambria Math" panose="02040503050406030204" pitchFamily="18" charset="0"/>
                          </a:rPr>
                          <m:t>𝑀𝑚𝑖𝑛</m:t>
                        </m:r>
                      </m:num>
                      <m:den>
                        <m:r>
                          <a:rPr lang="fr-FR" i="1" smtClean="0">
                            <a:solidFill>
                              <a:schemeClr val="bg1"/>
                            </a:solidFill>
                            <a:latin typeface="Cambria Math" panose="02040503050406030204" pitchFamily="18" charset="0"/>
                          </a:rPr>
                          <m:t>𝑀</m:t>
                        </m:r>
                        <m:r>
                          <a:rPr lang="fr-FR" i="1" baseline="-25000">
                            <a:solidFill>
                              <a:schemeClr val="bg1"/>
                            </a:solidFill>
                            <a:latin typeface="Cambria Math" panose="02040503050406030204" pitchFamily="18" charset="0"/>
                          </a:rPr>
                          <m:t>𝑚𝑎𝑥</m:t>
                        </m:r>
                        <m:r>
                          <a:rPr lang="fr-FR" i="1">
                            <a:solidFill>
                              <a:schemeClr val="bg1"/>
                            </a:solidFill>
                            <a:latin typeface="Cambria Math" panose="02040503050406030204" pitchFamily="18" charset="0"/>
                          </a:rPr>
                          <m:t> − </m:t>
                        </m:r>
                        <m:r>
                          <a:rPr lang="fr-FR" i="1">
                            <a:solidFill>
                              <a:schemeClr val="bg1"/>
                            </a:solidFill>
                            <a:latin typeface="Cambria Math" panose="02040503050406030204" pitchFamily="18" charset="0"/>
                          </a:rPr>
                          <m:t>𝑀𝑚𝑖𝑛</m:t>
                        </m:r>
                      </m:den>
                    </m:f>
                  </m:oMath>
                </a14:m>
                <a:r>
                  <a:rPr lang="en-US" dirty="0">
                    <a:solidFill>
                      <a:schemeClr val="bg1"/>
                    </a:solidFill>
                  </a:rPr>
                  <a:t> (if </a:t>
                </a:r>
                <a:r>
                  <a:rPr lang="en-US" i="1" dirty="0">
                    <a:solidFill>
                      <a:schemeClr val="bg1"/>
                    </a:solidFill>
                  </a:rPr>
                  <a:t>M</a:t>
                </a:r>
                <a:r>
                  <a:rPr lang="en-US" dirty="0">
                    <a:solidFill>
                      <a:schemeClr val="bg1"/>
                    </a:solidFill>
                  </a:rPr>
                  <a:t> is a positive measure)</a:t>
                </a:r>
              </a:p>
            </p:txBody>
          </p:sp>
        </mc:Choice>
        <mc:Fallback xmlns="">
          <p:sp>
            <p:nvSpPr>
              <p:cNvPr id="80" name="Retângulo 79"/>
              <p:cNvSpPr>
                <a:spLocks noRot="1" noChangeAspect="1" noMove="1" noResize="1" noEditPoints="1" noAdjustHandles="1" noChangeArrowheads="1" noChangeShapeType="1" noTextEdit="1"/>
              </p:cNvSpPr>
              <p:nvPr/>
            </p:nvSpPr>
            <p:spPr>
              <a:xfrm>
                <a:off x="5374786" y="3300209"/>
                <a:ext cx="5890260" cy="495328"/>
              </a:xfrm>
              <a:prstGeom prst="rect">
                <a:avLst/>
              </a:prstGeom>
              <a:blipFill rotWithShape="0">
                <a:blip r:embed="rId5"/>
                <a:stretch>
                  <a:fillRect b="-609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1" name="Retângulo 80"/>
              <p:cNvSpPr/>
              <p:nvPr/>
            </p:nvSpPr>
            <p:spPr>
              <a:xfrm>
                <a:off x="5374786" y="3993481"/>
                <a:ext cx="5890260" cy="491353"/>
              </a:xfrm>
              <a:prstGeom prst="rect">
                <a:avLst/>
              </a:prstGeom>
            </p:spPr>
            <p:txBody>
              <a:bodyPr wrap="square">
                <a:spAutoFit/>
              </a:bodyPr>
              <a:lstStyle/>
              <a:p>
                <a:pPr algn="just"/>
                <a14:m>
                  <m:oMath xmlns:m="http://schemas.openxmlformats.org/officeDocument/2006/math">
                    <m:f>
                      <m:fPr>
                        <m:ctrlPr>
                          <a:rPr lang="en-US" i="1" smtClean="0">
                            <a:solidFill>
                              <a:schemeClr val="bg1"/>
                            </a:solidFill>
                            <a:latin typeface="Cambria Math" panose="02040503050406030204" pitchFamily="18" charset="0"/>
                          </a:rPr>
                        </m:ctrlPr>
                      </m:fPr>
                      <m:num>
                        <m:r>
                          <a:rPr lang="fr-FR" i="1">
                            <a:solidFill>
                              <a:schemeClr val="bg1"/>
                            </a:solidFill>
                            <a:latin typeface="Cambria Math" panose="02040503050406030204" pitchFamily="18" charset="0"/>
                          </a:rPr>
                          <m:t>𝑀</m:t>
                        </m:r>
                        <m:r>
                          <a:rPr lang="fr-FR" b="0" i="1" baseline="-25000" smtClean="0">
                            <a:solidFill>
                              <a:schemeClr val="bg1"/>
                            </a:solidFill>
                            <a:latin typeface="Cambria Math" panose="02040503050406030204" pitchFamily="18" charset="0"/>
                          </a:rPr>
                          <m:t>𝑚𝑎𝑥</m:t>
                        </m:r>
                        <m:r>
                          <a:rPr lang="fr-FR" i="1">
                            <a:solidFill>
                              <a:schemeClr val="bg1"/>
                            </a:solidFill>
                            <a:latin typeface="Cambria Math" panose="02040503050406030204" pitchFamily="18" charset="0"/>
                          </a:rPr>
                          <m:t> − </m:t>
                        </m:r>
                        <m:r>
                          <a:rPr lang="fr-FR" i="1">
                            <a:solidFill>
                              <a:schemeClr val="bg1"/>
                            </a:solidFill>
                            <a:latin typeface="Cambria Math" panose="02040503050406030204" pitchFamily="18" charset="0"/>
                          </a:rPr>
                          <m:t>𝑀𝑎𝑐𝑡𝑢𝑎𝑙</m:t>
                        </m:r>
                      </m:num>
                      <m:den>
                        <m:r>
                          <a:rPr lang="fr-FR" i="1">
                            <a:solidFill>
                              <a:schemeClr val="bg1"/>
                            </a:solidFill>
                            <a:latin typeface="Cambria Math" panose="02040503050406030204" pitchFamily="18" charset="0"/>
                          </a:rPr>
                          <m:t>𝑀</m:t>
                        </m:r>
                        <m:r>
                          <a:rPr lang="fr-FR" i="1" baseline="-25000">
                            <a:solidFill>
                              <a:schemeClr val="bg1"/>
                            </a:solidFill>
                            <a:latin typeface="Cambria Math" panose="02040503050406030204" pitchFamily="18" charset="0"/>
                          </a:rPr>
                          <m:t>𝑚𝑎𝑥</m:t>
                        </m:r>
                        <m:r>
                          <a:rPr lang="fr-FR" i="1">
                            <a:solidFill>
                              <a:schemeClr val="bg1"/>
                            </a:solidFill>
                            <a:latin typeface="Cambria Math" panose="02040503050406030204" pitchFamily="18" charset="0"/>
                          </a:rPr>
                          <m:t> − </m:t>
                        </m:r>
                        <m:r>
                          <a:rPr lang="fr-FR" i="1">
                            <a:solidFill>
                              <a:schemeClr val="bg1"/>
                            </a:solidFill>
                            <a:latin typeface="Cambria Math" panose="02040503050406030204" pitchFamily="18" charset="0"/>
                          </a:rPr>
                          <m:t>𝑀𝑚𝑖𝑛</m:t>
                        </m:r>
                      </m:den>
                    </m:f>
                  </m:oMath>
                </a14:m>
                <a:r>
                  <a:rPr lang="en-US" dirty="0">
                    <a:solidFill>
                      <a:schemeClr val="bg1"/>
                    </a:solidFill>
                  </a:rPr>
                  <a:t> (if </a:t>
                </a:r>
                <a:r>
                  <a:rPr lang="en-US" i="1" dirty="0">
                    <a:solidFill>
                      <a:schemeClr val="bg1"/>
                    </a:solidFill>
                  </a:rPr>
                  <a:t>M</a:t>
                </a:r>
                <a:r>
                  <a:rPr lang="en-US" dirty="0">
                    <a:solidFill>
                      <a:schemeClr val="bg1"/>
                    </a:solidFill>
                  </a:rPr>
                  <a:t> is a </a:t>
                </a:r>
                <a:r>
                  <a:rPr lang="en-US" dirty="0" smtClean="0">
                    <a:solidFill>
                      <a:schemeClr val="bg1"/>
                    </a:solidFill>
                  </a:rPr>
                  <a:t>negative measure</a:t>
                </a:r>
                <a:r>
                  <a:rPr lang="en-US" dirty="0">
                    <a:solidFill>
                      <a:schemeClr val="bg1"/>
                    </a:solidFill>
                  </a:rPr>
                  <a:t>)</a:t>
                </a:r>
              </a:p>
            </p:txBody>
          </p:sp>
        </mc:Choice>
        <mc:Fallback xmlns="">
          <p:sp>
            <p:nvSpPr>
              <p:cNvPr id="81" name="Retângulo 80"/>
              <p:cNvSpPr>
                <a:spLocks noRot="1" noChangeAspect="1" noMove="1" noResize="1" noEditPoints="1" noAdjustHandles="1" noChangeArrowheads="1" noChangeShapeType="1" noTextEdit="1"/>
              </p:cNvSpPr>
              <p:nvPr/>
            </p:nvSpPr>
            <p:spPr>
              <a:xfrm>
                <a:off x="5374786" y="3993481"/>
                <a:ext cx="5890260" cy="491353"/>
              </a:xfrm>
              <a:prstGeom prst="rect">
                <a:avLst/>
              </a:prstGeom>
              <a:blipFill rotWithShape="0">
                <a:blip r:embed="rId6"/>
                <a:stretch>
                  <a:fillRect b="-7407"/>
                </a:stretch>
              </a:blipFill>
            </p:spPr>
            <p:txBody>
              <a:bodyPr/>
              <a:lstStyle/>
              <a:p>
                <a:r>
                  <a:rPr lang="fr-FR">
                    <a:noFill/>
                  </a:rPr>
                  <a:t> </a:t>
                </a:r>
              </a:p>
            </p:txBody>
          </p:sp>
        </mc:Fallback>
      </mc:AlternateContent>
      <p:sp>
        <p:nvSpPr>
          <p:cNvPr id="82" name="Chave esquerda 81"/>
          <p:cNvSpPr/>
          <p:nvPr/>
        </p:nvSpPr>
        <p:spPr>
          <a:xfrm>
            <a:off x="5110357" y="3300209"/>
            <a:ext cx="275192" cy="1353776"/>
          </a:xfrm>
          <a:prstGeom prst="lef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ln w="0">
                <a:solidFill>
                  <a:sysClr val="windowText" lastClr="000000"/>
                </a:solidFill>
              </a:ln>
              <a:solidFill>
                <a:schemeClr val="bg1"/>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83" name="Retângulo 82"/>
              <p:cNvSpPr/>
              <p:nvPr/>
            </p:nvSpPr>
            <p:spPr>
              <a:xfrm>
                <a:off x="3677736" y="5174947"/>
                <a:ext cx="7261351" cy="634469"/>
              </a:xfrm>
              <a:prstGeom prst="rect">
                <a:avLst/>
              </a:prstGeom>
            </p:spPr>
            <p:txBody>
              <a:bodyPr wrap="square">
                <a:spAutoFit/>
              </a:bodyPr>
              <a:lstStyle/>
              <a:p>
                <a:pPr algn="just"/>
                <a14:m>
                  <m:oMathPara xmlns:m="http://schemas.openxmlformats.org/officeDocument/2006/math">
                    <m:oMathParaPr>
                      <m:jc m:val="left"/>
                    </m:oMathParaPr>
                    <m:oMath xmlns:m="http://schemas.openxmlformats.org/officeDocument/2006/math">
                      <m:r>
                        <a:rPr lang="fr-FR" i="1" smtClean="0">
                          <a:solidFill>
                            <a:schemeClr val="bg1"/>
                          </a:solidFill>
                          <a:latin typeface="Cambria Math" panose="02040503050406030204" pitchFamily="18" charset="0"/>
                        </a:rPr>
                        <m:t>𝑆</m:t>
                      </m:r>
                      <m:r>
                        <a:rPr lang="fr-FR" b="0" i="1" baseline="-25000" smtClean="0">
                          <a:solidFill>
                            <a:schemeClr val="bg1"/>
                          </a:solidFill>
                          <a:latin typeface="Cambria Math" panose="02040503050406030204" pitchFamily="18" charset="0"/>
                        </a:rPr>
                        <m:t>𝑠𝑒𝑟𝑣𝑖𝑐𝑒</m:t>
                      </m:r>
                      <m:d>
                        <m:dPr>
                          <m:ctrlPr>
                            <a:rPr lang="fr-FR" i="1" baseline="-25000">
                              <a:solidFill>
                                <a:schemeClr val="bg1"/>
                              </a:solidFill>
                              <a:latin typeface="Cambria Math" panose="02040503050406030204" pitchFamily="18" charset="0"/>
                            </a:rPr>
                          </m:ctrlPr>
                        </m:dPr>
                        <m:e>
                          <m:r>
                            <a:rPr lang="fr-FR" b="0" i="1" smtClean="0">
                              <a:solidFill>
                                <a:schemeClr val="bg1"/>
                              </a:solidFill>
                              <a:latin typeface="Cambria Math" panose="02040503050406030204" pitchFamily="18" charset="0"/>
                            </a:rPr>
                            <m:t>𝐷𝑆</m:t>
                          </m:r>
                        </m:e>
                      </m:d>
                      <m:r>
                        <a:rPr lang="fr-FR" i="1">
                          <a:solidFill>
                            <a:schemeClr val="bg1"/>
                          </a:solidFill>
                          <a:latin typeface="Cambria Math" panose="02040503050406030204" pitchFamily="18" charset="0"/>
                        </a:rPr>
                        <m:t>=</m:t>
                      </m:r>
                      <m:f>
                        <m:fPr>
                          <m:ctrlPr>
                            <a:rPr lang="en-US" i="1" smtClean="0">
                              <a:solidFill>
                                <a:schemeClr val="bg1"/>
                              </a:solidFill>
                              <a:latin typeface="Cambria Math" panose="02040503050406030204" pitchFamily="18" charset="0"/>
                            </a:rPr>
                          </m:ctrlPr>
                        </m:fPr>
                        <m:num>
                          <m:r>
                            <a:rPr lang="fr-FR" b="0" i="1" smtClean="0">
                              <a:solidFill>
                                <a:schemeClr val="bg1"/>
                              </a:solidFill>
                              <a:latin typeface="Cambria Math" panose="02040503050406030204" pitchFamily="18" charset="0"/>
                            </a:rPr>
                            <m:t>𝑤</m:t>
                          </m:r>
                          <m:r>
                            <a:rPr lang="fr-FR" b="0" i="1" baseline="-25000" smtClean="0">
                              <a:solidFill>
                                <a:schemeClr val="bg1"/>
                              </a:solidFill>
                              <a:latin typeface="Cambria Math" panose="02040503050406030204" pitchFamily="18" charset="0"/>
                            </a:rPr>
                            <m:t>1 </m:t>
                          </m:r>
                          <m:r>
                            <a:rPr lang="fr-FR" i="1" smtClean="0">
                              <a:solidFill>
                                <a:schemeClr val="bg1"/>
                              </a:solidFill>
                              <a:latin typeface="Cambria Math" panose="02040503050406030204" pitchFamily="18" charset="0"/>
                              <a:ea typeface="Cambria Math" panose="02040503050406030204" pitchFamily="18" charset="0"/>
                            </a:rPr>
                            <m:t>∗</m:t>
                          </m:r>
                          <m:r>
                            <a:rPr lang="fr-FR" b="0" i="1" smtClean="0">
                              <a:solidFill>
                                <a:schemeClr val="bg1"/>
                              </a:solidFill>
                              <a:latin typeface="Cambria Math" panose="02040503050406030204" pitchFamily="18" charset="0"/>
                              <a:ea typeface="Cambria Math" panose="02040503050406030204" pitchFamily="18" charset="0"/>
                            </a:rPr>
                            <m:t> </m:t>
                          </m:r>
                          <m:r>
                            <a:rPr lang="fr-FR" b="0" i="1" smtClean="0">
                              <a:solidFill>
                                <a:schemeClr val="bg1"/>
                              </a:solidFill>
                              <a:latin typeface="Cambria Math" panose="02040503050406030204" pitchFamily="18" charset="0"/>
                            </a:rPr>
                            <m:t>𝑆</m:t>
                          </m:r>
                          <m:d>
                            <m:dPr>
                              <m:ctrlPr>
                                <a:rPr lang="fr-FR" b="0" i="1" smtClean="0">
                                  <a:solidFill>
                                    <a:schemeClr val="bg1"/>
                                  </a:solidFill>
                                  <a:latin typeface="Cambria Math" panose="02040503050406030204" pitchFamily="18" charset="0"/>
                                </a:rPr>
                              </m:ctrlPr>
                            </m:dPr>
                            <m:e>
                              <m:r>
                                <a:rPr lang="fr-FR" b="0" i="1" smtClean="0">
                                  <a:solidFill>
                                    <a:schemeClr val="bg1"/>
                                  </a:solidFill>
                                  <a:latin typeface="Cambria Math" panose="02040503050406030204" pitchFamily="18" charset="0"/>
                                </a:rPr>
                                <m:t>𝑀</m:t>
                              </m:r>
                              <m:r>
                                <a:rPr lang="fr-FR" b="0" i="1" baseline="-25000" smtClean="0">
                                  <a:solidFill>
                                    <a:schemeClr val="bg1"/>
                                  </a:solidFill>
                                  <a:latin typeface="Cambria Math" panose="02040503050406030204" pitchFamily="18" charset="0"/>
                                </a:rPr>
                                <m:t>1</m:t>
                              </m:r>
                            </m:e>
                          </m:d>
                          <m:r>
                            <a:rPr lang="fr-FR" i="1">
                              <a:solidFill>
                                <a:schemeClr val="bg1"/>
                              </a:solidFill>
                              <a:latin typeface="Cambria Math" panose="02040503050406030204" pitchFamily="18" charset="0"/>
                            </a:rPr>
                            <m:t>+</m:t>
                          </m:r>
                          <m:r>
                            <a:rPr lang="fr-FR" b="0" i="1" smtClean="0">
                              <a:solidFill>
                                <a:schemeClr val="bg1"/>
                              </a:solidFill>
                              <a:latin typeface="Cambria Math" panose="02040503050406030204" pitchFamily="18" charset="0"/>
                            </a:rPr>
                            <m:t> </m:t>
                          </m:r>
                          <m:r>
                            <a:rPr lang="fr-FR" i="1">
                              <a:solidFill>
                                <a:schemeClr val="bg1"/>
                              </a:solidFill>
                              <a:latin typeface="Cambria Math" panose="02040503050406030204" pitchFamily="18" charset="0"/>
                            </a:rPr>
                            <m:t>𝑤</m:t>
                          </m:r>
                          <m:r>
                            <a:rPr lang="fr-FR" b="0" i="1" baseline="-25000" smtClean="0">
                              <a:solidFill>
                                <a:schemeClr val="bg1"/>
                              </a:solidFill>
                              <a:latin typeface="Cambria Math" panose="02040503050406030204" pitchFamily="18" charset="0"/>
                            </a:rPr>
                            <m:t>2</m:t>
                          </m:r>
                          <m:r>
                            <a:rPr lang="fr-FR" i="1" baseline="-25000">
                              <a:solidFill>
                                <a:schemeClr val="bg1"/>
                              </a:solidFill>
                              <a:latin typeface="Cambria Math" panose="02040503050406030204" pitchFamily="18" charset="0"/>
                            </a:rPr>
                            <m:t> </m:t>
                          </m:r>
                          <m:r>
                            <a:rPr lang="fr-FR" i="1">
                              <a:solidFill>
                                <a:schemeClr val="bg1"/>
                              </a:solidFill>
                              <a:latin typeface="Cambria Math" panose="02040503050406030204" pitchFamily="18" charset="0"/>
                              <a:ea typeface="Cambria Math" panose="02040503050406030204" pitchFamily="18" charset="0"/>
                            </a:rPr>
                            <m:t>∗ </m:t>
                          </m:r>
                          <m:r>
                            <a:rPr lang="fr-FR" i="1">
                              <a:solidFill>
                                <a:schemeClr val="bg1"/>
                              </a:solidFill>
                              <a:latin typeface="Cambria Math" panose="02040503050406030204" pitchFamily="18" charset="0"/>
                            </a:rPr>
                            <m:t>𝑆</m:t>
                          </m:r>
                          <m:d>
                            <m:dPr>
                              <m:ctrlPr>
                                <a:rPr lang="fr-FR" i="1">
                                  <a:solidFill>
                                    <a:schemeClr val="bg1"/>
                                  </a:solidFill>
                                  <a:latin typeface="Cambria Math" panose="02040503050406030204" pitchFamily="18" charset="0"/>
                                </a:rPr>
                              </m:ctrlPr>
                            </m:dPr>
                            <m:e>
                              <m:r>
                                <a:rPr lang="fr-FR" i="1">
                                  <a:solidFill>
                                    <a:schemeClr val="bg1"/>
                                  </a:solidFill>
                                  <a:latin typeface="Cambria Math" panose="02040503050406030204" pitchFamily="18" charset="0"/>
                                </a:rPr>
                                <m:t>𝑀</m:t>
                              </m:r>
                              <m:r>
                                <a:rPr lang="fr-FR" b="0" i="1" baseline="-25000" smtClean="0">
                                  <a:solidFill>
                                    <a:schemeClr val="bg1"/>
                                  </a:solidFill>
                                  <a:latin typeface="Cambria Math" panose="02040503050406030204" pitchFamily="18" charset="0"/>
                                </a:rPr>
                                <m:t>2</m:t>
                              </m:r>
                            </m:e>
                          </m:d>
                          <m:r>
                            <a:rPr lang="fr-FR" i="1">
                              <a:solidFill>
                                <a:schemeClr val="bg1"/>
                              </a:solidFill>
                              <a:latin typeface="Cambria Math" panose="02040503050406030204" pitchFamily="18" charset="0"/>
                            </a:rPr>
                            <m:t>+</m:t>
                          </m:r>
                          <m:r>
                            <a:rPr lang="fr-FR" b="0" i="1" baseline="-25000" smtClean="0">
                              <a:solidFill>
                                <a:schemeClr val="bg1"/>
                              </a:solidFill>
                              <a:latin typeface="Cambria Math" panose="02040503050406030204" pitchFamily="18" charset="0"/>
                            </a:rPr>
                            <m:t>…</m:t>
                          </m:r>
                          <m:r>
                            <a:rPr lang="fr-FR" b="0" i="1" smtClean="0">
                              <a:solidFill>
                                <a:schemeClr val="bg1"/>
                              </a:solidFill>
                              <a:latin typeface="Cambria Math" panose="02040503050406030204" pitchFamily="18" charset="0"/>
                            </a:rPr>
                            <m:t>+ </m:t>
                          </m:r>
                          <m:r>
                            <a:rPr lang="fr-FR" i="1">
                              <a:solidFill>
                                <a:schemeClr val="bg1"/>
                              </a:solidFill>
                              <a:latin typeface="Cambria Math" panose="02040503050406030204" pitchFamily="18" charset="0"/>
                            </a:rPr>
                            <m:t>𝑤</m:t>
                          </m:r>
                          <m:r>
                            <a:rPr lang="fr-FR" b="0" i="1" baseline="-25000" smtClean="0">
                              <a:solidFill>
                                <a:schemeClr val="bg1"/>
                              </a:solidFill>
                              <a:latin typeface="Cambria Math" panose="02040503050406030204" pitchFamily="18" charset="0"/>
                            </a:rPr>
                            <m:t>𝑛</m:t>
                          </m:r>
                          <m:r>
                            <a:rPr lang="fr-FR" i="1" baseline="-25000">
                              <a:solidFill>
                                <a:schemeClr val="bg1"/>
                              </a:solidFill>
                              <a:latin typeface="Cambria Math" panose="02040503050406030204" pitchFamily="18" charset="0"/>
                            </a:rPr>
                            <m:t> </m:t>
                          </m:r>
                          <m:r>
                            <a:rPr lang="fr-FR" i="1">
                              <a:solidFill>
                                <a:schemeClr val="bg1"/>
                              </a:solidFill>
                              <a:latin typeface="Cambria Math" panose="02040503050406030204" pitchFamily="18" charset="0"/>
                              <a:ea typeface="Cambria Math" panose="02040503050406030204" pitchFamily="18" charset="0"/>
                            </a:rPr>
                            <m:t>∗ </m:t>
                          </m:r>
                          <m:r>
                            <a:rPr lang="fr-FR" i="1">
                              <a:solidFill>
                                <a:schemeClr val="bg1"/>
                              </a:solidFill>
                              <a:latin typeface="Cambria Math" panose="02040503050406030204" pitchFamily="18" charset="0"/>
                            </a:rPr>
                            <m:t>𝑆</m:t>
                          </m:r>
                          <m:d>
                            <m:dPr>
                              <m:ctrlPr>
                                <a:rPr lang="fr-FR" i="1">
                                  <a:solidFill>
                                    <a:schemeClr val="bg1"/>
                                  </a:solidFill>
                                  <a:latin typeface="Cambria Math" panose="02040503050406030204" pitchFamily="18" charset="0"/>
                                </a:rPr>
                              </m:ctrlPr>
                            </m:dPr>
                            <m:e>
                              <m:r>
                                <a:rPr lang="fr-FR" i="1">
                                  <a:solidFill>
                                    <a:schemeClr val="bg1"/>
                                  </a:solidFill>
                                  <a:latin typeface="Cambria Math" panose="02040503050406030204" pitchFamily="18" charset="0"/>
                                </a:rPr>
                                <m:t>𝑀</m:t>
                              </m:r>
                              <m:r>
                                <a:rPr lang="fr-FR" b="0" i="1" baseline="-25000" smtClean="0">
                                  <a:solidFill>
                                    <a:schemeClr val="bg1"/>
                                  </a:solidFill>
                                  <a:latin typeface="Cambria Math" panose="02040503050406030204" pitchFamily="18" charset="0"/>
                                </a:rPr>
                                <m:t>𝑛</m:t>
                              </m:r>
                            </m:e>
                          </m:d>
                        </m:num>
                        <m:den>
                          <m:r>
                            <a:rPr lang="fr-FR" i="1">
                              <a:solidFill>
                                <a:schemeClr val="bg1"/>
                              </a:solidFill>
                              <a:latin typeface="Cambria Math" panose="02040503050406030204" pitchFamily="18" charset="0"/>
                            </a:rPr>
                            <m:t>𝑤</m:t>
                          </m:r>
                          <m:r>
                            <a:rPr lang="fr-FR" b="0" i="1" baseline="-25000" smtClean="0">
                              <a:solidFill>
                                <a:schemeClr val="bg1"/>
                              </a:solidFill>
                              <a:latin typeface="Cambria Math" panose="02040503050406030204" pitchFamily="18" charset="0"/>
                            </a:rPr>
                            <m:t>1</m:t>
                          </m:r>
                          <m:r>
                            <a:rPr lang="fr-FR" i="1">
                              <a:solidFill>
                                <a:schemeClr val="bg1"/>
                              </a:solidFill>
                              <a:latin typeface="Cambria Math" panose="02040503050406030204" pitchFamily="18" charset="0"/>
                            </a:rPr>
                            <m:t>+</m:t>
                          </m:r>
                          <m:r>
                            <a:rPr lang="fr-FR" b="0" i="1" smtClean="0">
                              <a:solidFill>
                                <a:schemeClr val="bg1"/>
                              </a:solidFill>
                              <a:latin typeface="Cambria Math" panose="02040503050406030204" pitchFamily="18" charset="0"/>
                            </a:rPr>
                            <m:t> </m:t>
                          </m:r>
                          <m:r>
                            <a:rPr lang="fr-FR" i="1">
                              <a:solidFill>
                                <a:schemeClr val="bg1"/>
                              </a:solidFill>
                              <a:latin typeface="Cambria Math" panose="02040503050406030204" pitchFamily="18" charset="0"/>
                            </a:rPr>
                            <m:t>𝑤</m:t>
                          </m:r>
                          <m:r>
                            <a:rPr lang="fr-FR" b="0" i="1" baseline="-25000" smtClean="0">
                              <a:solidFill>
                                <a:schemeClr val="bg1"/>
                              </a:solidFill>
                              <a:latin typeface="Cambria Math" panose="02040503050406030204" pitchFamily="18" charset="0"/>
                            </a:rPr>
                            <m:t>2 </m:t>
                          </m:r>
                          <m:r>
                            <a:rPr lang="fr-FR" b="0" i="1" smtClean="0">
                              <a:solidFill>
                                <a:schemeClr val="bg1"/>
                              </a:solidFill>
                              <a:latin typeface="Cambria Math" panose="02040503050406030204" pitchFamily="18" charset="0"/>
                            </a:rPr>
                            <m:t>+</m:t>
                          </m:r>
                          <m:r>
                            <a:rPr lang="fr-FR" i="1" baseline="-25000">
                              <a:solidFill>
                                <a:schemeClr val="bg1"/>
                              </a:solidFill>
                              <a:latin typeface="Cambria Math" panose="02040503050406030204" pitchFamily="18" charset="0"/>
                            </a:rPr>
                            <m:t>…</m:t>
                          </m:r>
                          <m:r>
                            <a:rPr lang="fr-FR" i="1">
                              <a:solidFill>
                                <a:schemeClr val="bg1"/>
                              </a:solidFill>
                              <a:latin typeface="Cambria Math" panose="02040503050406030204" pitchFamily="18" charset="0"/>
                            </a:rPr>
                            <m:t>+ </m:t>
                          </m:r>
                          <m:r>
                            <a:rPr lang="fr-FR" i="1">
                              <a:solidFill>
                                <a:schemeClr val="bg1"/>
                              </a:solidFill>
                              <a:latin typeface="Cambria Math" panose="02040503050406030204" pitchFamily="18" charset="0"/>
                            </a:rPr>
                            <m:t>𝑤𝑛</m:t>
                          </m:r>
                        </m:den>
                      </m:f>
                    </m:oMath>
                  </m:oMathPara>
                </a14:m>
                <a:endParaRPr lang="en-US" dirty="0">
                  <a:solidFill>
                    <a:schemeClr val="bg1"/>
                  </a:solidFill>
                </a:endParaRPr>
              </a:p>
            </p:txBody>
          </p:sp>
        </mc:Choice>
        <mc:Fallback xmlns="">
          <p:sp>
            <p:nvSpPr>
              <p:cNvPr id="83" name="Retângulo 82"/>
              <p:cNvSpPr>
                <a:spLocks noRot="1" noChangeAspect="1" noMove="1" noResize="1" noEditPoints="1" noAdjustHandles="1" noChangeArrowheads="1" noChangeShapeType="1" noTextEdit="1"/>
              </p:cNvSpPr>
              <p:nvPr/>
            </p:nvSpPr>
            <p:spPr>
              <a:xfrm>
                <a:off x="3677736" y="5174947"/>
                <a:ext cx="7261351" cy="634469"/>
              </a:xfrm>
              <a:prstGeom prst="rect">
                <a:avLst/>
              </a:prstGeom>
              <a:blipFill rotWithShape="0">
                <a:blip r:embed="rId7"/>
                <a:stretch>
                  <a:fillRect b="-962"/>
                </a:stretch>
              </a:blipFill>
            </p:spPr>
            <p:txBody>
              <a:bodyPr/>
              <a:lstStyle/>
              <a:p>
                <a:r>
                  <a:rPr lang="fr-FR">
                    <a:noFill/>
                  </a:rPr>
                  <a:t> </a:t>
                </a:r>
              </a:p>
            </p:txBody>
          </p:sp>
        </mc:Fallback>
      </mc:AlternateContent>
      <p:grpSp>
        <p:nvGrpSpPr>
          <p:cNvPr id="85" name="Grupo 84"/>
          <p:cNvGrpSpPr/>
          <p:nvPr/>
        </p:nvGrpSpPr>
        <p:grpSpPr>
          <a:xfrm>
            <a:off x="10513062" y="3049663"/>
            <a:ext cx="615186" cy="657846"/>
            <a:chOff x="1009905" y="2681586"/>
            <a:chExt cx="615186" cy="657846"/>
          </a:xfrm>
        </p:grpSpPr>
        <p:pic>
          <p:nvPicPr>
            <p:cNvPr id="86"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7" name="CaixaDeTexto 86"/>
            <p:cNvSpPr txBox="1"/>
            <p:nvPr/>
          </p:nvSpPr>
          <p:spPr>
            <a:xfrm>
              <a:off x="1128985" y="3031655"/>
              <a:ext cx="377026" cy="307777"/>
            </a:xfrm>
            <a:prstGeom prst="rect">
              <a:avLst/>
            </a:prstGeom>
            <a:noFill/>
          </p:spPr>
          <p:txBody>
            <a:bodyPr wrap="none" rtlCol="0">
              <a:spAutoFit/>
            </a:bodyPr>
            <a:lstStyle/>
            <a:p>
              <a:r>
                <a:rPr lang="fr-FR" sz="1400" dirty="0" smtClean="0"/>
                <a:t>S4</a:t>
              </a:r>
              <a:endParaRPr lang="fr-FR" sz="1400" dirty="0"/>
            </a:p>
          </p:txBody>
        </p:sp>
      </p:grpSp>
      <p:grpSp>
        <p:nvGrpSpPr>
          <p:cNvPr id="88" name="Grupo 87"/>
          <p:cNvGrpSpPr/>
          <p:nvPr/>
        </p:nvGrpSpPr>
        <p:grpSpPr>
          <a:xfrm>
            <a:off x="11137410" y="3049663"/>
            <a:ext cx="615186" cy="657846"/>
            <a:chOff x="1009905" y="2681586"/>
            <a:chExt cx="615186" cy="657846"/>
          </a:xfrm>
        </p:grpSpPr>
        <p:pic>
          <p:nvPicPr>
            <p:cNvPr id="89" name="Image 127" descr="ComputingService.ai"/>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0" name="CaixaDeTexto 89"/>
            <p:cNvSpPr txBox="1"/>
            <p:nvPr/>
          </p:nvSpPr>
          <p:spPr>
            <a:xfrm>
              <a:off x="1069993" y="3031655"/>
              <a:ext cx="474810" cy="307777"/>
            </a:xfrm>
            <a:prstGeom prst="rect">
              <a:avLst/>
            </a:prstGeom>
            <a:noFill/>
          </p:spPr>
          <p:txBody>
            <a:bodyPr wrap="none" rtlCol="0">
              <a:spAutoFit/>
            </a:bodyPr>
            <a:lstStyle/>
            <a:p>
              <a:r>
                <a:rPr lang="fr-FR" sz="1400" dirty="0" smtClean="0"/>
                <a:t>S12</a:t>
              </a:r>
              <a:endParaRPr lang="fr-FR" sz="1400" dirty="0"/>
            </a:p>
          </p:txBody>
        </p:sp>
      </p:grpSp>
      <p:sp>
        <p:nvSpPr>
          <p:cNvPr id="91" name="Retângulo 90"/>
          <p:cNvSpPr/>
          <p:nvPr/>
        </p:nvSpPr>
        <p:spPr>
          <a:xfrm>
            <a:off x="10508481" y="3031242"/>
            <a:ext cx="1239534" cy="657846"/>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3" name="Conector em curva 92"/>
          <p:cNvCxnSpPr>
            <a:stCxn id="84" idx="3"/>
            <a:endCxn id="91" idx="2"/>
          </p:cNvCxnSpPr>
          <p:nvPr/>
        </p:nvCxnSpPr>
        <p:spPr>
          <a:xfrm flipV="1">
            <a:off x="10013175" y="3689088"/>
            <a:ext cx="1115073" cy="97942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CaixaDeTexto 93"/>
          <p:cNvSpPr txBox="1"/>
          <p:nvPr/>
        </p:nvSpPr>
        <p:spPr>
          <a:xfrm>
            <a:off x="10511689" y="4480779"/>
            <a:ext cx="1662841" cy="523220"/>
          </a:xfrm>
          <a:prstGeom prst="rect">
            <a:avLst/>
          </a:prstGeom>
          <a:noFill/>
        </p:spPr>
        <p:txBody>
          <a:bodyPr wrap="square" rtlCol="0">
            <a:spAutoFit/>
          </a:bodyPr>
          <a:lstStyle/>
          <a:p>
            <a:r>
              <a:rPr lang="fr-FR" sz="1400" dirty="0" smtClean="0"/>
              <a:t>Identify that the best option is...</a:t>
            </a:r>
            <a:endParaRPr lang="fr-FR" sz="1400" dirty="0"/>
          </a:p>
        </p:txBody>
      </p:sp>
    </p:spTree>
    <p:extLst>
      <p:ext uri="{BB962C8B-B14F-4D97-AF65-F5344CB8AC3E}">
        <p14:creationId xmlns:p14="http://schemas.microsoft.com/office/powerpoint/2010/main" val="3929119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par>
                                <p:cTn id="43" presetID="10"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fade">
                                      <p:cBhvr>
                                        <p:cTn id="45" dur="500"/>
                                        <p:tgtEl>
                                          <p:spTgt spid="45"/>
                                        </p:tgtEl>
                                      </p:cBhvr>
                                    </p:animEffect>
                                  </p:childTnLst>
                                </p:cTn>
                              </p:par>
                              <p:par>
                                <p:cTn id="46" presetID="10" presetClass="entr" presetSubtype="0" fill="hold" nodeType="with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fade">
                                      <p:cBhvr>
                                        <p:cTn id="48" dur="500"/>
                                        <p:tgtEl>
                                          <p:spTgt spid="47"/>
                                        </p:tgtEl>
                                      </p:cBhvr>
                                    </p:animEffect>
                                  </p:childTnLst>
                                </p:cTn>
                              </p:par>
                              <p:par>
                                <p:cTn id="49" presetID="10"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fade">
                                      <p:cBhvr>
                                        <p:cTn id="51" dur="500"/>
                                        <p:tgtEl>
                                          <p:spTgt spid="49"/>
                                        </p:tgtEl>
                                      </p:cBhvr>
                                    </p:animEffect>
                                  </p:childTnLst>
                                </p:cTn>
                              </p:par>
                              <p:par>
                                <p:cTn id="52" presetID="10" presetClass="entr" presetSubtype="0" fill="hold" nodeType="with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500"/>
                                        <p:tgtEl>
                                          <p:spTgt spid="4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par>
                                <p:cTn id="58" presetID="10" presetClass="entr" presetSubtype="0" fill="hold" nodeType="with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fade">
                                      <p:cBhvr>
                                        <p:cTn id="60" dur="500"/>
                                        <p:tgtEl>
                                          <p:spTgt spid="50"/>
                                        </p:tgtEl>
                                      </p:cBhvr>
                                    </p:animEffect>
                                  </p:childTnLst>
                                </p:cTn>
                              </p:par>
                              <p:par>
                                <p:cTn id="61" presetID="10" presetClass="entr" presetSubtype="0" fill="hold"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fade">
                                      <p:cBhvr>
                                        <p:cTn id="63" dur="500"/>
                                        <p:tgtEl>
                                          <p:spTgt spid="5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75"/>
                                        </p:tgtEl>
                                        <p:attrNameLst>
                                          <p:attrName>style.visibility</p:attrName>
                                        </p:attrNameLst>
                                      </p:cBhvr>
                                      <p:to>
                                        <p:strVal val="visible"/>
                                      </p:to>
                                    </p:set>
                                    <p:animEffect transition="in" filter="fade">
                                      <p:cBhvr>
                                        <p:cTn id="66" dur="500"/>
                                        <p:tgtEl>
                                          <p:spTgt spid="75"/>
                                        </p:tgtEl>
                                      </p:cBhvr>
                                    </p:animEffect>
                                  </p:childTnLst>
                                </p:cTn>
                              </p:par>
                              <p:par>
                                <p:cTn id="67" presetID="10" presetClass="entr" presetSubtype="0" fill="hold" nodeType="with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fade">
                                      <p:cBhvr>
                                        <p:cTn id="69" dur="500"/>
                                        <p:tgtEl>
                                          <p:spTgt spid="56"/>
                                        </p:tgtEl>
                                      </p:cBhvr>
                                    </p:animEffect>
                                  </p:childTnLst>
                                </p:cTn>
                              </p:par>
                              <p:par>
                                <p:cTn id="70" presetID="10" presetClass="entr" presetSubtype="0" fill="hold" nodeType="with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fade">
                                      <p:cBhvr>
                                        <p:cTn id="72" dur="500"/>
                                        <p:tgtEl>
                                          <p:spTgt spid="5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76"/>
                                        </p:tgtEl>
                                        <p:attrNameLst>
                                          <p:attrName>style.visibility</p:attrName>
                                        </p:attrNameLst>
                                      </p:cBhvr>
                                      <p:to>
                                        <p:strVal val="visible"/>
                                      </p:to>
                                    </p:set>
                                    <p:animEffect transition="in" filter="fade">
                                      <p:cBhvr>
                                        <p:cTn id="75" dur="500"/>
                                        <p:tgtEl>
                                          <p:spTgt spid="76"/>
                                        </p:tgtEl>
                                      </p:cBhvr>
                                    </p:animEffect>
                                  </p:childTnLst>
                                </p:cTn>
                              </p:par>
                              <p:par>
                                <p:cTn id="76" presetID="10" presetClass="entr" presetSubtype="0" fill="hold" nodeType="withEffect">
                                  <p:stCondLst>
                                    <p:cond delay="0"/>
                                  </p:stCondLst>
                                  <p:childTnLst>
                                    <p:set>
                                      <p:cBhvr>
                                        <p:cTn id="77" dur="1" fill="hold">
                                          <p:stCondLst>
                                            <p:cond delay="0"/>
                                          </p:stCondLst>
                                        </p:cTn>
                                        <p:tgtEl>
                                          <p:spTgt spid="62"/>
                                        </p:tgtEl>
                                        <p:attrNameLst>
                                          <p:attrName>style.visibility</p:attrName>
                                        </p:attrNameLst>
                                      </p:cBhvr>
                                      <p:to>
                                        <p:strVal val="visible"/>
                                      </p:to>
                                    </p:set>
                                    <p:animEffect transition="in" filter="fade">
                                      <p:cBhvr>
                                        <p:cTn id="78" dur="500"/>
                                        <p:tgtEl>
                                          <p:spTgt spid="62"/>
                                        </p:tgtEl>
                                      </p:cBhvr>
                                    </p:animEffect>
                                  </p:childTnLst>
                                </p:cTn>
                              </p:par>
                              <p:par>
                                <p:cTn id="79" presetID="10" presetClass="entr" presetSubtype="0" fill="hold" nodeType="withEffect">
                                  <p:stCondLst>
                                    <p:cond delay="0"/>
                                  </p:stCondLst>
                                  <p:childTnLst>
                                    <p:set>
                                      <p:cBhvr>
                                        <p:cTn id="80" dur="1" fill="hold">
                                          <p:stCondLst>
                                            <p:cond delay="0"/>
                                          </p:stCondLst>
                                        </p:cTn>
                                        <p:tgtEl>
                                          <p:spTgt spid="65"/>
                                        </p:tgtEl>
                                        <p:attrNameLst>
                                          <p:attrName>style.visibility</p:attrName>
                                        </p:attrNameLst>
                                      </p:cBhvr>
                                      <p:to>
                                        <p:strVal val="visible"/>
                                      </p:to>
                                    </p:set>
                                    <p:animEffect transition="in" filter="fade">
                                      <p:cBhvr>
                                        <p:cTn id="81" dur="500"/>
                                        <p:tgtEl>
                                          <p:spTgt spid="65"/>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77"/>
                                        </p:tgtEl>
                                        <p:attrNameLst>
                                          <p:attrName>style.visibility</p:attrName>
                                        </p:attrNameLst>
                                      </p:cBhvr>
                                      <p:to>
                                        <p:strVal val="visible"/>
                                      </p:to>
                                    </p:set>
                                    <p:animEffect transition="in" filter="fade">
                                      <p:cBhvr>
                                        <p:cTn id="84" dur="500"/>
                                        <p:tgtEl>
                                          <p:spTgt spid="77"/>
                                        </p:tgtEl>
                                      </p:cBhvr>
                                    </p:animEffect>
                                  </p:childTnLst>
                                </p:cTn>
                              </p:par>
                              <p:par>
                                <p:cTn id="85" presetID="10" presetClass="entr" presetSubtype="0" fill="hold" nodeType="withEffect">
                                  <p:stCondLst>
                                    <p:cond delay="0"/>
                                  </p:stCondLst>
                                  <p:childTnLst>
                                    <p:set>
                                      <p:cBhvr>
                                        <p:cTn id="86" dur="1" fill="hold">
                                          <p:stCondLst>
                                            <p:cond delay="0"/>
                                          </p:stCondLst>
                                        </p:cTn>
                                        <p:tgtEl>
                                          <p:spTgt spid="68"/>
                                        </p:tgtEl>
                                        <p:attrNameLst>
                                          <p:attrName>style.visibility</p:attrName>
                                        </p:attrNameLst>
                                      </p:cBhvr>
                                      <p:to>
                                        <p:strVal val="visible"/>
                                      </p:to>
                                    </p:set>
                                    <p:animEffect transition="in" filter="fade">
                                      <p:cBhvr>
                                        <p:cTn id="87" dur="500"/>
                                        <p:tgtEl>
                                          <p:spTgt spid="68"/>
                                        </p:tgtEl>
                                      </p:cBhvr>
                                    </p:animEffect>
                                  </p:childTnLst>
                                </p:cTn>
                              </p:par>
                              <p:par>
                                <p:cTn id="88" presetID="10" presetClass="entr" presetSubtype="0" fill="hold" nodeType="withEffect">
                                  <p:stCondLst>
                                    <p:cond delay="0"/>
                                  </p:stCondLst>
                                  <p:childTnLst>
                                    <p:set>
                                      <p:cBhvr>
                                        <p:cTn id="89" dur="1" fill="hold">
                                          <p:stCondLst>
                                            <p:cond delay="0"/>
                                          </p:stCondLst>
                                        </p:cTn>
                                        <p:tgtEl>
                                          <p:spTgt spid="71"/>
                                        </p:tgtEl>
                                        <p:attrNameLst>
                                          <p:attrName>style.visibility</p:attrName>
                                        </p:attrNameLst>
                                      </p:cBhvr>
                                      <p:to>
                                        <p:strVal val="visible"/>
                                      </p:to>
                                    </p:set>
                                    <p:animEffect transition="in" filter="fade">
                                      <p:cBhvr>
                                        <p:cTn id="90" dur="500"/>
                                        <p:tgtEl>
                                          <p:spTgt spid="71"/>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78"/>
                                        </p:tgtEl>
                                        <p:attrNameLst>
                                          <p:attrName>style.visibility</p:attrName>
                                        </p:attrNameLst>
                                      </p:cBhvr>
                                      <p:to>
                                        <p:strVal val="visible"/>
                                      </p:to>
                                    </p:set>
                                    <p:animEffect transition="in" filter="fade">
                                      <p:cBhvr>
                                        <p:cTn id="93" dur="500"/>
                                        <p:tgtEl>
                                          <p:spTgt spid="78"/>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84"/>
                                        </p:tgtEl>
                                        <p:attrNameLst>
                                          <p:attrName>style.visibility</p:attrName>
                                        </p:attrNameLst>
                                      </p:cBhvr>
                                      <p:to>
                                        <p:strVal val="visible"/>
                                      </p:to>
                                    </p:set>
                                    <p:animEffect transition="in" filter="fade">
                                      <p:cBhvr>
                                        <p:cTn id="98" dur="500"/>
                                        <p:tgtEl>
                                          <p:spTgt spid="84"/>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9"/>
                                        </p:tgtEl>
                                        <p:attrNameLst>
                                          <p:attrName>style.visibility</p:attrName>
                                        </p:attrNameLst>
                                      </p:cBhvr>
                                      <p:to>
                                        <p:strVal val="visible"/>
                                      </p:to>
                                    </p:set>
                                    <p:animEffect transition="in" filter="fade">
                                      <p:cBhvr>
                                        <p:cTn id="101" dur="500"/>
                                        <p:tgtEl>
                                          <p:spTgt spid="79"/>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82"/>
                                        </p:tgtEl>
                                        <p:attrNameLst>
                                          <p:attrName>style.visibility</p:attrName>
                                        </p:attrNameLst>
                                      </p:cBhvr>
                                      <p:to>
                                        <p:strVal val="visible"/>
                                      </p:to>
                                    </p:set>
                                    <p:animEffect transition="in" filter="fade">
                                      <p:cBhvr>
                                        <p:cTn id="104" dur="500"/>
                                        <p:tgtEl>
                                          <p:spTgt spid="8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80"/>
                                        </p:tgtEl>
                                        <p:attrNameLst>
                                          <p:attrName>style.visibility</p:attrName>
                                        </p:attrNameLst>
                                      </p:cBhvr>
                                      <p:to>
                                        <p:strVal val="visible"/>
                                      </p:to>
                                    </p:set>
                                    <p:animEffect transition="in" filter="fade">
                                      <p:cBhvr>
                                        <p:cTn id="107" dur="500"/>
                                        <p:tgtEl>
                                          <p:spTgt spid="8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81"/>
                                        </p:tgtEl>
                                        <p:attrNameLst>
                                          <p:attrName>style.visibility</p:attrName>
                                        </p:attrNameLst>
                                      </p:cBhvr>
                                      <p:to>
                                        <p:strVal val="visible"/>
                                      </p:to>
                                    </p:set>
                                    <p:animEffect transition="in" filter="fade">
                                      <p:cBhvr>
                                        <p:cTn id="110" dur="500"/>
                                        <p:tgtEl>
                                          <p:spTgt spid="81"/>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83"/>
                                        </p:tgtEl>
                                        <p:attrNameLst>
                                          <p:attrName>style.visibility</p:attrName>
                                        </p:attrNameLst>
                                      </p:cBhvr>
                                      <p:to>
                                        <p:strVal val="visible"/>
                                      </p:to>
                                    </p:set>
                                    <p:animEffect transition="in" filter="fade">
                                      <p:cBhvr>
                                        <p:cTn id="113" dur="500"/>
                                        <p:tgtEl>
                                          <p:spTgt spid="83"/>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94"/>
                                        </p:tgtEl>
                                        <p:attrNameLst>
                                          <p:attrName>style.visibility</p:attrName>
                                        </p:attrNameLst>
                                      </p:cBhvr>
                                      <p:to>
                                        <p:strVal val="visible"/>
                                      </p:to>
                                    </p:set>
                                    <p:animEffect transition="in" filter="fade">
                                      <p:cBhvr>
                                        <p:cTn id="118" dur="500"/>
                                        <p:tgtEl>
                                          <p:spTgt spid="94"/>
                                        </p:tgtEl>
                                      </p:cBhvr>
                                    </p:animEffect>
                                  </p:childTnLst>
                                </p:cTn>
                              </p:par>
                              <p:par>
                                <p:cTn id="119" presetID="10" presetClass="entr" presetSubtype="0" fill="hold" nodeType="withEffect">
                                  <p:stCondLst>
                                    <p:cond delay="0"/>
                                  </p:stCondLst>
                                  <p:childTnLst>
                                    <p:set>
                                      <p:cBhvr>
                                        <p:cTn id="120" dur="1" fill="hold">
                                          <p:stCondLst>
                                            <p:cond delay="0"/>
                                          </p:stCondLst>
                                        </p:cTn>
                                        <p:tgtEl>
                                          <p:spTgt spid="93"/>
                                        </p:tgtEl>
                                        <p:attrNameLst>
                                          <p:attrName>style.visibility</p:attrName>
                                        </p:attrNameLst>
                                      </p:cBhvr>
                                      <p:to>
                                        <p:strVal val="visible"/>
                                      </p:to>
                                    </p:set>
                                    <p:animEffect transition="in" filter="fade">
                                      <p:cBhvr>
                                        <p:cTn id="121" dur="500"/>
                                        <p:tgtEl>
                                          <p:spTgt spid="93"/>
                                        </p:tgtEl>
                                      </p:cBhvr>
                                    </p:animEffect>
                                  </p:childTnLst>
                                </p:cTn>
                              </p:par>
                              <p:par>
                                <p:cTn id="122" presetID="10" presetClass="entr" presetSubtype="0" fill="hold" nodeType="withEffect">
                                  <p:stCondLst>
                                    <p:cond delay="0"/>
                                  </p:stCondLst>
                                  <p:childTnLst>
                                    <p:set>
                                      <p:cBhvr>
                                        <p:cTn id="123" dur="1" fill="hold">
                                          <p:stCondLst>
                                            <p:cond delay="0"/>
                                          </p:stCondLst>
                                        </p:cTn>
                                        <p:tgtEl>
                                          <p:spTgt spid="85"/>
                                        </p:tgtEl>
                                        <p:attrNameLst>
                                          <p:attrName>style.visibility</p:attrName>
                                        </p:attrNameLst>
                                      </p:cBhvr>
                                      <p:to>
                                        <p:strVal val="visible"/>
                                      </p:to>
                                    </p:set>
                                    <p:animEffect transition="in" filter="fade">
                                      <p:cBhvr>
                                        <p:cTn id="124" dur="500"/>
                                        <p:tgtEl>
                                          <p:spTgt spid="85"/>
                                        </p:tgtEl>
                                      </p:cBhvr>
                                    </p:animEffect>
                                  </p:childTnLst>
                                </p:cTn>
                              </p:par>
                              <p:par>
                                <p:cTn id="125" presetID="10" presetClass="entr" presetSubtype="0" fill="hold" nodeType="withEffect">
                                  <p:stCondLst>
                                    <p:cond delay="0"/>
                                  </p:stCondLst>
                                  <p:childTnLst>
                                    <p:set>
                                      <p:cBhvr>
                                        <p:cTn id="126" dur="1" fill="hold">
                                          <p:stCondLst>
                                            <p:cond delay="0"/>
                                          </p:stCondLst>
                                        </p:cTn>
                                        <p:tgtEl>
                                          <p:spTgt spid="88"/>
                                        </p:tgtEl>
                                        <p:attrNameLst>
                                          <p:attrName>style.visibility</p:attrName>
                                        </p:attrNameLst>
                                      </p:cBhvr>
                                      <p:to>
                                        <p:strVal val="visible"/>
                                      </p:to>
                                    </p:set>
                                    <p:animEffect transition="in" filter="fade">
                                      <p:cBhvr>
                                        <p:cTn id="127" dur="500"/>
                                        <p:tgtEl>
                                          <p:spTgt spid="88"/>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91"/>
                                        </p:tgtEl>
                                        <p:attrNameLst>
                                          <p:attrName>style.visibility</p:attrName>
                                        </p:attrNameLst>
                                      </p:cBhvr>
                                      <p:to>
                                        <p:strVal val="visible"/>
                                      </p:to>
                                    </p:set>
                                    <p:animEffect transition="in" filter="fade">
                                      <p:cBhvr>
                                        <p:cTn id="130"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38" grpId="0"/>
      <p:bldP spid="39" grpId="0"/>
      <p:bldP spid="74" grpId="0" animBg="1"/>
      <p:bldP spid="75" grpId="0" animBg="1"/>
      <p:bldP spid="76" grpId="0" animBg="1"/>
      <p:bldP spid="77" grpId="0" animBg="1"/>
      <p:bldP spid="78" grpId="0"/>
      <p:bldP spid="79" grpId="0"/>
      <p:bldP spid="80" grpId="0"/>
      <p:bldP spid="81" grpId="0"/>
      <p:bldP spid="82" grpId="0" animBg="1"/>
      <p:bldP spid="83" grpId="0"/>
      <p:bldP spid="91" grpId="0" animBg="1"/>
      <p:bldP spid="9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Reusing queries</a:t>
            </a:r>
            <a:endParaRPr lang="en-GB" dirty="0"/>
          </a:p>
        </p:txBody>
      </p:sp>
      <p:sp>
        <p:nvSpPr>
          <p:cNvPr id="3" name="Espaço Reservado para Data 2"/>
          <p:cNvSpPr>
            <a:spLocks noGrp="1"/>
          </p:cNvSpPr>
          <p:nvPr>
            <p:ph type="dt" sz="half" idx="10"/>
          </p:nvPr>
        </p:nvSpPr>
        <p:spPr/>
        <p:txBody>
          <a:bodyPr/>
          <a:lstStyle/>
          <a:p>
            <a:fld id="{49BE99D9-0A58-4A80-A82A-B142BA7335E0}" type="datetime1">
              <a:rPr lang="fr-FR" smtClean="0"/>
              <a:t>22/03/2017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15</a:t>
            </a:fld>
            <a:endParaRPr lang="fr-FR"/>
          </a:p>
        </p:txBody>
      </p:sp>
      <p:sp>
        <p:nvSpPr>
          <p:cNvPr id="15" name="Cilindro 14"/>
          <p:cNvSpPr/>
          <p:nvPr/>
        </p:nvSpPr>
        <p:spPr>
          <a:xfrm>
            <a:off x="691272" y="2270760"/>
            <a:ext cx="2554847" cy="3654420"/>
          </a:xfrm>
          <a:prstGeom prst="can">
            <a:avLst>
              <a:gd name="adj" fmla="val 10684"/>
            </a:avLst>
          </a:prstGeom>
          <a:ln>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6" name="CaixaDeTexto 15"/>
          <p:cNvSpPr txBox="1"/>
          <p:nvPr/>
        </p:nvSpPr>
        <p:spPr>
          <a:xfrm>
            <a:off x="1291779" y="5965007"/>
            <a:ext cx="1353832" cy="307777"/>
          </a:xfrm>
          <a:prstGeom prst="rect">
            <a:avLst/>
          </a:prstGeom>
          <a:noFill/>
          <a:ln>
            <a:noFill/>
          </a:ln>
        </p:spPr>
        <p:txBody>
          <a:bodyPr wrap="none" rtlCol="0">
            <a:spAutoFit/>
          </a:bodyPr>
          <a:lstStyle/>
          <a:p>
            <a:r>
              <a:rPr lang="fr-FR" sz="1400" dirty="0" smtClean="0"/>
              <a:t>Query History</a:t>
            </a:r>
            <a:endParaRPr lang="fr-FR" sz="1400" dirty="0"/>
          </a:p>
        </p:txBody>
      </p:sp>
      <p:sp>
        <p:nvSpPr>
          <p:cNvPr id="17" name="CaixaDeTexto 16"/>
          <p:cNvSpPr txBox="1"/>
          <p:nvPr/>
        </p:nvSpPr>
        <p:spPr>
          <a:xfrm>
            <a:off x="987238" y="2819256"/>
            <a:ext cx="2096203" cy="307777"/>
          </a:xfrm>
          <a:prstGeom prst="rect">
            <a:avLst/>
          </a:prstGeom>
          <a:noFill/>
          <a:effectLst/>
        </p:spPr>
        <p:txBody>
          <a:bodyPr wrap="square" rtlCol="0">
            <a:spAutoFit/>
          </a:bodyPr>
          <a:lstStyle/>
          <a:p>
            <a:r>
              <a:rPr lang="fr-FR" sz="1400" dirty="0" smtClean="0"/>
              <a:t>Q</a:t>
            </a:r>
            <a:r>
              <a:rPr lang="fr-FR" sz="1400" baseline="-25000" dirty="0" smtClean="0"/>
              <a:t>1</a:t>
            </a:r>
            <a:r>
              <a:rPr lang="fr-FR" sz="1400" dirty="0" smtClean="0"/>
              <a:t> := &lt; </a:t>
            </a:r>
            <a:r>
              <a:rPr lang="fr-FR" sz="1400" i="1" dirty="0" smtClean="0"/>
              <a:t>s</a:t>
            </a:r>
            <a:r>
              <a:rPr lang="fr-FR" sz="1400" dirty="0" smtClean="0"/>
              <a:t>, </a:t>
            </a:r>
            <a:r>
              <a:rPr lang="fr-FR" sz="1400" i="1" dirty="0" smtClean="0"/>
              <a:t>t</a:t>
            </a:r>
            <a:r>
              <a:rPr lang="fr-FR" sz="1400" dirty="0" smtClean="0"/>
              <a:t>, </a:t>
            </a:r>
            <a:r>
              <a:rPr lang="fr-FR" sz="1400" i="1" dirty="0" smtClean="0"/>
              <a:t>A</a:t>
            </a:r>
            <a:r>
              <a:rPr lang="fr-FR" sz="1400" dirty="0" smtClean="0"/>
              <a:t>, </a:t>
            </a:r>
            <a:r>
              <a:rPr lang="fr-FR" sz="1400" i="1" dirty="0" smtClean="0"/>
              <a:t>R</a:t>
            </a:r>
            <a:r>
              <a:rPr lang="fr-FR" sz="1400" dirty="0" smtClean="0"/>
              <a:t>, </a:t>
            </a:r>
            <a:r>
              <a:rPr lang="fr-FR" sz="1400" i="1" dirty="0" smtClean="0"/>
              <a:t>C</a:t>
            </a:r>
            <a:r>
              <a:rPr lang="fr-FR" sz="1400" dirty="0" smtClean="0"/>
              <a:t>, </a:t>
            </a:r>
            <a:r>
              <a:rPr lang="fr-FR" sz="1400" i="1" dirty="0" smtClean="0"/>
              <a:t>w </a:t>
            </a:r>
            <a:r>
              <a:rPr lang="fr-FR" sz="1400" dirty="0" smtClean="0"/>
              <a:t>&gt;</a:t>
            </a:r>
            <a:endParaRPr lang="fr-FR" sz="1400" dirty="0"/>
          </a:p>
        </p:txBody>
      </p:sp>
      <p:sp>
        <p:nvSpPr>
          <p:cNvPr id="18" name="CaixaDeTexto 17"/>
          <p:cNvSpPr txBox="1"/>
          <p:nvPr/>
        </p:nvSpPr>
        <p:spPr>
          <a:xfrm>
            <a:off x="987238" y="3129016"/>
            <a:ext cx="2096202" cy="307777"/>
          </a:xfrm>
          <a:prstGeom prst="rect">
            <a:avLst/>
          </a:prstGeom>
          <a:noFill/>
          <a:effectLst/>
        </p:spPr>
        <p:txBody>
          <a:bodyPr wrap="square" rtlCol="0">
            <a:spAutoFit/>
          </a:bodyPr>
          <a:lstStyle/>
          <a:p>
            <a:r>
              <a:rPr lang="fr-FR" sz="1400" dirty="0" smtClean="0"/>
              <a:t>Q</a:t>
            </a:r>
            <a:r>
              <a:rPr lang="fr-FR" sz="1400" baseline="-25000" dirty="0"/>
              <a:t>3</a:t>
            </a:r>
            <a:r>
              <a:rPr lang="fr-FR" sz="1400" dirty="0" smtClean="0"/>
              <a:t> := &lt; </a:t>
            </a:r>
            <a:r>
              <a:rPr lang="fr-FR" sz="1400" i="1" dirty="0" smtClean="0"/>
              <a:t>s</a:t>
            </a:r>
            <a:r>
              <a:rPr lang="fr-FR" sz="1400" dirty="0" smtClean="0"/>
              <a:t>, </a:t>
            </a:r>
            <a:r>
              <a:rPr lang="fr-FR" sz="1400" i="1" dirty="0" smtClean="0"/>
              <a:t>t</a:t>
            </a:r>
            <a:r>
              <a:rPr lang="fr-FR" sz="1400" dirty="0" smtClean="0"/>
              <a:t>, </a:t>
            </a:r>
            <a:r>
              <a:rPr lang="fr-FR" sz="1400" i="1" dirty="0" smtClean="0"/>
              <a:t>A</a:t>
            </a:r>
            <a:r>
              <a:rPr lang="fr-FR" sz="1400" dirty="0" smtClean="0"/>
              <a:t>, </a:t>
            </a:r>
            <a:r>
              <a:rPr lang="fr-FR" sz="1400" i="1" dirty="0" smtClean="0"/>
              <a:t>R</a:t>
            </a:r>
            <a:r>
              <a:rPr lang="fr-FR" sz="1400" dirty="0" smtClean="0"/>
              <a:t>, </a:t>
            </a:r>
            <a:r>
              <a:rPr lang="fr-FR" sz="1400" i="1" dirty="0" smtClean="0"/>
              <a:t>C</a:t>
            </a:r>
            <a:r>
              <a:rPr lang="fr-FR" sz="1400" dirty="0" smtClean="0"/>
              <a:t>, </a:t>
            </a:r>
            <a:r>
              <a:rPr lang="fr-FR" sz="1400" i="1" dirty="0" smtClean="0"/>
              <a:t>w </a:t>
            </a:r>
            <a:r>
              <a:rPr lang="fr-FR" sz="1400" dirty="0" smtClean="0"/>
              <a:t>&gt;</a:t>
            </a:r>
            <a:endParaRPr lang="fr-FR" sz="1400" dirty="0"/>
          </a:p>
        </p:txBody>
      </p:sp>
      <p:sp>
        <p:nvSpPr>
          <p:cNvPr id="19" name="CaixaDeTexto 18"/>
          <p:cNvSpPr txBox="1"/>
          <p:nvPr/>
        </p:nvSpPr>
        <p:spPr>
          <a:xfrm>
            <a:off x="987238" y="3438776"/>
            <a:ext cx="2096202" cy="307777"/>
          </a:xfrm>
          <a:prstGeom prst="rect">
            <a:avLst/>
          </a:prstGeom>
          <a:noFill/>
          <a:effectLst/>
        </p:spPr>
        <p:txBody>
          <a:bodyPr wrap="square" rtlCol="0">
            <a:spAutoFit/>
          </a:bodyPr>
          <a:lstStyle/>
          <a:p>
            <a:r>
              <a:rPr lang="fr-FR" sz="1400" dirty="0" smtClean="0"/>
              <a:t>Q</a:t>
            </a:r>
            <a:r>
              <a:rPr lang="fr-FR" sz="1400" baseline="-25000" dirty="0"/>
              <a:t>4</a:t>
            </a:r>
            <a:r>
              <a:rPr lang="fr-FR" sz="1400" dirty="0" smtClean="0"/>
              <a:t> := &lt; </a:t>
            </a:r>
            <a:r>
              <a:rPr lang="fr-FR" sz="1400" i="1" dirty="0" smtClean="0"/>
              <a:t>s</a:t>
            </a:r>
            <a:r>
              <a:rPr lang="fr-FR" sz="1400" dirty="0" smtClean="0"/>
              <a:t>, </a:t>
            </a:r>
            <a:r>
              <a:rPr lang="fr-FR" sz="1400" i="1" dirty="0" smtClean="0"/>
              <a:t>t</a:t>
            </a:r>
            <a:r>
              <a:rPr lang="fr-FR" sz="1400" dirty="0" smtClean="0"/>
              <a:t>, </a:t>
            </a:r>
            <a:r>
              <a:rPr lang="fr-FR" sz="1400" i="1" dirty="0" smtClean="0"/>
              <a:t>A</a:t>
            </a:r>
            <a:r>
              <a:rPr lang="fr-FR" sz="1400" dirty="0" smtClean="0"/>
              <a:t>, </a:t>
            </a:r>
            <a:r>
              <a:rPr lang="fr-FR" sz="1400" i="1" dirty="0" smtClean="0"/>
              <a:t>R</a:t>
            </a:r>
            <a:r>
              <a:rPr lang="fr-FR" sz="1400" dirty="0" smtClean="0"/>
              <a:t>, </a:t>
            </a:r>
            <a:r>
              <a:rPr lang="fr-FR" sz="1400" i="1" dirty="0" smtClean="0"/>
              <a:t>C</a:t>
            </a:r>
            <a:r>
              <a:rPr lang="fr-FR" sz="1400" dirty="0" smtClean="0"/>
              <a:t>, </a:t>
            </a:r>
            <a:r>
              <a:rPr lang="fr-FR" sz="1400" i="1" dirty="0" smtClean="0"/>
              <a:t>w </a:t>
            </a:r>
            <a:r>
              <a:rPr lang="fr-FR" sz="1400" dirty="0" smtClean="0"/>
              <a:t>&gt;</a:t>
            </a:r>
            <a:endParaRPr lang="fr-FR" sz="1400" dirty="0"/>
          </a:p>
        </p:txBody>
      </p:sp>
      <p:sp>
        <p:nvSpPr>
          <p:cNvPr id="20" name="CaixaDeTexto 19"/>
          <p:cNvSpPr txBox="1"/>
          <p:nvPr/>
        </p:nvSpPr>
        <p:spPr>
          <a:xfrm>
            <a:off x="987238" y="3748536"/>
            <a:ext cx="2096202" cy="307777"/>
          </a:xfrm>
          <a:prstGeom prst="rect">
            <a:avLst/>
          </a:prstGeom>
          <a:noFill/>
          <a:effectLst/>
        </p:spPr>
        <p:txBody>
          <a:bodyPr wrap="square" rtlCol="0">
            <a:spAutoFit/>
          </a:bodyPr>
          <a:lstStyle/>
          <a:p>
            <a:r>
              <a:rPr lang="fr-FR" sz="1400" dirty="0" smtClean="0"/>
              <a:t>Q</a:t>
            </a:r>
            <a:r>
              <a:rPr lang="fr-FR" sz="1400" baseline="-25000" dirty="0"/>
              <a:t>5</a:t>
            </a:r>
            <a:r>
              <a:rPr lang="fr-FR" sz="1400" dirty="0" smtClean="0"/>
              <a:t> := &lt; </a:t>
            </a:r>
            <a:r>
              <a:rPr lang="fr-FR" sz="1400" i="1" dirty="0" smtClean="0"/>
              <a:t>s</a:t>
            </a:r>
            <a:r>
              <a:rPr lang="fr-FR" sz="1400" dirty="0" smtClean="0"/>
              <a:t>, </a:t>
            </a:r>
            <a:r>
              <a:rPr lang="fr-FR" sz="1400" i="1" dirty="0" smtClean="0"/>
              <a:t>t</a:t>
            </a:r>
            <a:r>
              <a:rPr lang="fr-FR" sz="1400" dirty="0" smtClean="0"/>
              <a:t>, </a:t>
            </a:r>
            <a:r>
              <a:rPr lang="fr-FR" sz="1400" i="1" dirty="0" smtClean="0"/>
              <a:t>A</a:t>
            </a:r>
            <a:r>
              <a:rPr lang="fr-FR" sz="1400" dirty="0" smtClean="0"/>
              <a:t>, </a:t>
            </a:r>
            <a:r>
              <a:rPr lang="fr-FR" sz="1400" i="1" dirty="0" smtClean="0"/>
              <a:t>R</a:t>
            </a:r>
            <a:r>
              <a:rPr lang="fr-FR" sz="1400" dirty="0" smtClean="0"/>
              <a:t>, </a:t>
            </a:r>
            <a:r>
              <a:rPr lang="fr-FR" sz="1400" i="1" dirty="0" smtClean="0"/>
              <a:t>C</a:t>
            </a:r>
            <a:r>
              <a:rPr lang="fr-FR" sz="1400" dirty="0" smtClean="0"/>
              <a:t>, </a:t>
            </a:r>
            <a:r>
              <a:rPr lang="fr-FR" sz="1400" i="1" dirty="0" smtClean="0"/>
              <a:t>w </a:t>
            </a:r>
            <a:r>
              <a:rPr lang="fr-FR" sz="1400" dirty="0" smtClean="0"/>
              <a:t>&gt;</a:t>
            </a:r>
            <a:endParaRPr lang="fr-FR" sz="1400" dirty="0"/>
          </a:p>
        </p:txBody>
      </p:sp>
      <p:sp>
        <p:nvSpPr>
          <p:cNvPr id="21" name="CaixaDeTexto 20"/>
          <p:cNvSpPr txBox="1"/>
          <p:nvPr/>
        </p:nvSpPr>
        <p:spPr>
          <a:xfrm>
            <a:off x="987238" y="4058296"/>
            <a:ext cx="2096202" cy="307777"/>
          </a:xfrm>
          <a:prstGeom prst="rect">
            <a:avLst/>
          </a:prstGeom>
          <a:noFill/>
          <a:effectLst/>
        </p:spPr>
        <p:txBody>
          <a:bodyPr wrap="square" rtlCol="0">
            <a:spAutoFit/>
          </a:bodyPr>
          <a:lstStyle/>
          <a:p>
            <a:r>
              <a:rPr lang="fr-FR" sz="1400" dirty="0" smtClean="0"/>
              <a:t>Q</a:t>
            </a:r>
            <a:r>
              <a:rPr lang="fr-FR" sz="1400" baseline="-25000" dirty="0"/>
              <a:t>6</a:t>
            </a:r>
            <a:r>
              <a:rPr lang="fr-FR" sz="1400" dirty="0" smtClean="0"/>
              <a:t> := &lt; </a:t>
            </a:r>
            <a:r>
              <a:rPr lang="fr-FR" sz="1400" i="1" dirty="0" smtClean="0"/>
              <a:t>s</a:t>
            </a:r>
            <a:r>
              <a:rPr lang="fr-FR" sz="1400" dirty="0" smtClean="0"/>
              <a:t>, </a:t>
            </a:r>
            <a:r>
              <a:rPr lang="fr-FR" sz="1400" i="1" dirty="0" smtClean="0"/>
              <a:t>t</a:t>
            </a:r>
            <a:r>
              <a:rPr lang="fr-FR" sz="1400" dirty="0" smtClean="0"/>
              <a:t>, </a:t>
            </a:r>
            <a:r>
              <a:rPr lang="fr-FR" sz="1400" i="1" dirty="0" smtClean="0"/>
              <a:t>A</a:t>
            </a:r>
            <a:r>
              <a:rPr lang="fr-FR" sz="1400" dirty="0" smtClean="0"/>
              <a:t>, </a:t>
            </a:r>
            <a:r>
              <a:rPr lang="fr-FR" sz="1400" i="1" dirty="0" smtClean="0"/>
              <a:t>R</a:t>
            </a:r>
            <a:r>
              <a:rPr lang="fr-FR" sz="1400" dirty="0" smtClean="0"/>
              <a:t>, </a:t>
            </a:r>
            <a:r>
              <a:rPr lang="fr-FR" sz="1400" i="1" dirty="0" smtClean="0"/>
              <a:t>C</a:t>
            </a:r>
            <a:r>
              <a:rPr lang="fr-FR" sz="1400" dirty="0" smtClean="0"/>
              <a:t>, </a:t>
            </a:r>
            <a:r>
              <a:rPr lang="fr-FR" sz="1400" i="1" dirty="0" smtClean="0"/>
              <a:t>w </a:t>
            </a:r>
            <a:r>
              <a:rPr lang="fr-FR" sz="1400" dirty="0" smtClean="0"/>
              <a:t>&gt;</a:t>
            </a:r>
            <a:endParaRPr lang="fr-FR" sz="1400" dirty="0"/>
          </a:p>
        </p:txBody>
      </p:sp>
      <p:sp>
        <p:nvSpPr>
          <p:cNvPr id="22" name="CaixaDeTexto 21"/>
          <p:cNvSpPr txBox="1"/>
          <p:nvPr/>
        </p:nvSpPr>
        <p:spPr>
          <a:xfrm>
            <a:off x="987238" y="4368056"/>
            <a:ext cx="2096202" cy="307777"/>
          </a:xfrm>
          <a:prstGeom prst="rect">
            <a:avLst/>
          </a:prstGeom>
          <a:noFill/>
          <a:effectLst/>
        </p:spPr>
        <p:txBody>
          <a:bodyPr wrap="square" rtlCol="0">
            <a:spAutoFit/>
          </a:bodyPr>
          <a:lstStyle/>
          <a:p>
            <a:r>
              <a:rPr lang="fr-FR" sz="1400" dirty="0" smtClean="0"/>
              <a:t>Q</a:t>
            </a:r>
            <a:r>
              <a:rPr lang="fr-FR" sz="1400" baseline="-25000" dirty="0"/>
              <a:t>7</a:t>
            </a:r>
            <a:r>
              <a:rPr lang="fr-FR" sz="1400" dirty="0" smtClean="0"/>
              <a:t> := &lt; </a:t>
            </a:r>
            <a:r>
              <a:rPr lang="fr-FR" sz="1400" i="1" dirty="0" smtClean="0"/>
              <a:t>s</a:t>
            </a:r>
            <a:r>
              <a:rPr lang="fr-FR" sz="1400" dirty="0" smtClean="0"/>
              <a:t>, </a:t>
            </a:r>
            <a:r>
              <a:rPr lang="fr-FR" sz="1400" i="1" dirty="0" smtClean="0"/>
              <a:t>t</a:t>
            </a:r>
            <a:r>
              <a:rPr lang="fr-FR" sz="1400" dirty="0" smtClean="0"/>
              <a:t>, </a:t>
            </a:r>
            <a:r>
              <a:rPr lang="fr-FR" sz="1400" i="1" dirty="0" smtClean="0"/>
              <a:t>A</a:t>
            </a:r>
            <a:r>
              <a:rPr lang="fr-FR" sz="1400" dirty="0" smtClean="0"/>
              <a:t>, </a:t>
            </a:r>
            <a:r>
              <a:rPr lang="fr-FR" sz="1400" i="1" dirty="0" smtClean="0"/>
              <a:t>R</a:t>
            </a:r>
            <a:r>
              <a:rPr lang="fr-FR" sz="1400" dirty="0" smtClean="0"/>
              <a:t>, </a:t>
            </a:r>
            <a:r>
              <a:rPr lang="fr-FR" sz="1400" i="1" dirty="0" smtClean="0"/>
              <a:t>C</a:t>
            </a:r>
            <a:r>
              <a:rPr lang="fr-FR" sz="1400" dirty="0" smtClean="0"/>
              <a:t>, </a:t>
            </a:r>
            <a:r>
              <a:rPr lang="fr-FR" sz="1400" i="1" dirty="0" smtClean="0"/>
              <a:t>w </a:t>
            </a:r>
            <a:r>
              <a:rPr lang="fr-FR" sz="1400" dirty="0" smtClean="0"/>
              <a:t>&gt;</a:t>
            </a:r>
            <a:endParaRPr lang="fr-FR" sz="1400" dirty="0"/>
          </a:p>
        </p:txBody>
      </p:sp>
      <p:sp>
        <p:nvSpPr>
          <p:cNvPr id="23" name="CaixaDeTexto 22"/>
          <p:cNvSpPr txBox="1"/>
          <p:nvPr/>
        </p:nvSpPr>
        <p:spPr>
          <a:xfrm>
            <a:off x="987238" y="4677816"/>
            <a:ext cx="2096202" cy="307777"/>
          </a:xfrm>
          <a:prstGeom prst="rect">
            <a:avLst/>
          </a:prstGeom>
          <a:noFill/>
          <a:effectLst/>
        </p:spPr>
        <p:txBody>
          <a:bodyPr wrap="square" rtlCol="0">
            <a:spAutoFit/>
          </a:bodyPr>
          <a:lstStyle/>
          <a:p>
            <a:r>
              <a:rPr lang="fr-FR" sz="1400" dirty="0" smtClean="0"/>
              <a:t>Q</a:t>
            </a:r>
            <a:r>
              <a:rPr lang="fr-FR" sz="1400" baseline="-25000" dirty="0"/>
              <a:t>8</a:t>
            </a:r>
            <a:r>
              <a:rPr lang="fr-FR" sz="1400" dirty="0" smtClean="0"/>
              <a:t> := &lt; </a:t>
            </a:r>
            <a:r>
              <a:rPr lang="fr-FR" sz="1400" i="1" dirty="0" smtClean="0"/>
              <a:t>s</a:t>
            </a:r>
            <a:r>
              <a:rPr lang="fr-FR" sz="1400" dirty="0" smtClean="0"/>
              <a:t>, </a:t>
            </a:r>
            <a:r>
              <a:rPr lang="fr-FR" sz="1400" i="1" dirty="0" smtClean="0"/>
              <a:t>t</a:t>
            </a:r>
            <a:r>
              <a:rPr lang="fr-FR" sz="1400" dirty="0" smtClean="0"/>
              <a:t>, </a:t>
            </a:r>
            <a:r>
              <a:rPr lang="fr-FR" sz="1400" i="1" dirty="0" smtClean="0"/>
              <a:t>A</a:t>
            </a:r>
            <a:r>
              <a:rPr lang="fr-FR" sz="1400" dirty="0" smtClean="0"/>
              <a:t>, </a:t>
            </a:r>
            <a:r>
              <a:rPr lang="fr-FR" sz="1400" i="1" dirty="0" smtClean="0"/>
              <a:t>R</a:t>
            </a:r>
            <a:r>
              <a:rPr lang="fr-FR" sz="1400" dirty="0" smtClean="0"/>
              <a:t>, </a:t>
            </a:r>
            <a:r>
              <a:rPr lang="fr-FR" sz="1400" i="1" dirty="0" smtClean="0"/>
              <a:t>C</a:t>
            </a:r>
            <a:r>
              <a:rPr lang="fr-FR" sz="1400" dirty="0" smtClean="0"/>
              <a:t>, </a:t>
            </a:r>
            <a:r>
              <a:rPr lang="fr-FR" sz="1400" i="1" dirty="0" smtClean="0"/>
              <a:t>w </a:t>
            </a:r>
            <a:r>
              <a:rPr lang="fr-FR" sz="1400" dirty="0" smtClean="0"/>
              <a:t>&gt;</a:t>
            </a:r>
            <a:endParaRPr lang="fr-FR" sz="1400" dirty="0"/>
          </a:p>
        </p:txBody>
      </p:sp>
      <p:sp>
        <p:nvSpPr>
          <p:cNvPr id="24" name="CaixaDeTexto 23"/>
          <p:cNvSpPr txBox="1"/>
          <p:nvPr/>
        </p:nvSpPr>
        <p:spPr>
          <a:xfrm>
            <a:off x="987238" y="4987578"/>
            <a:ext cx="2096202" cy="307777"/>
          </a:xfrm>
          <a:prstGeom prst="rect">
            <a:avLst/>
          </a:prstGeom>
          <a:noFill/>
          <a:effectLst/>
        </p:spPr>
        <p:txBody>
          <a:bodyPr wrap="square" rtlCol="0">
            <a:spAutoFit/>
          </a:bodyPr>
          <a:lstStyle/>
          <a:p>
            <a:r>
              <a:rPr lang="fr-FR" sz="1400" dirty="0" smtClean="0"/>
              <a:t>Q</a:t>
            </a:r>
            <a:r>
              <a:rPr lang="fr-FR" sz="1400" baseline="-25000" dirty="0"/>
              <a:t>9</a:t>
            </a:r>
            <a:r>
              <a:rPr lang="fr-FR" sz="1400" dirty="0" smtClean="0"/>
              <a:t> := &lt; </a:t>
            </a:r>
            <a:r>
              <a:rPr lang="fr-FR" sz="1400" i="1" dirty="0" smtClean="0"/>
              <a:t>s</a:t>
            </a:r>
            <a:r>
              <a:rPr lang="fr-FR" sz="1400" dirty="0" smtClean="0"/>
              <a:t>, </a:t>
            </a:r>
            <a:r>
              <a:rPr lang="fr-FR" sz="1400" i="1" dirty="0" smtClean="0"/>
              <a:t>t</a:t>
            </a:r>
            <a:r>
              <a:rPr lang="fr-FR" sz="1400" dirty="0" smtClean="0"/>
              <a:t>, </a:t>
            </a:r>
            <a:r>
              <a:rPr lang="fr-FR" sz="1400" i="1" dirty="0" smtClean="0"/>
              <a:t>A</a:t>
            </a:r>
            <a:r>
              <a:rPr lang="fr-FR" sz="1400" dirty="0" smtClean="0"/>
              <a:t>, </a:t>
            </a:r>
            <a:r>
              <a:rPr lang="fr-FR" sz="1400" i="1" dirty="0" smtClean="0"/>
              <a:t>R</a:t>
            </a:r>
            <a:r>
              <a:rPr lang="fr-FR" sz="1400" dirty="0" smtClean="0"/>
              <a:t>, </a:t>
            </a:r>
            <a:r>
              <a:rPr lang="fr-FR" sz="1400" i="1" dirty="0" smtClean="0"/>
              <a:t>C</a:t>
            </a:r>
            <a:r>
              <a:rPr lang="fr-FR" sz="1400" dirty="0" smtClean="0"/>
              <a:t>, </a:t>
            </a:r>
            <a:r>
              <a:rPr lang="fr-FR" sz="1400" i="1" dirty="0" smtClean="0"/>
              <a:t>w </a:t>
            </a:r>
            <a:r>
              <a:rPr lang="fr-FR" sz="1400" dirty="0" smtClean="0"/>
              <a:t>&gt;</a:t>
            </a:r>
            <a:endParaRPr lang="fr-FR" sz="1400" dirty="0"/>
          </a:p>
        </p:txBody>
      </p:sp>
      <p:sp>
        <p:nvSpPr>
          <p:cNvPr id="26" name="CaixaDeTexto 25"/>
          <p:cNvSpPr txBox="1"/>
          <p:nvPr/>
        </p:nvSpPr>
        <p:spPr>
          <a:xfrm>
            <a:off x="1014098" y="5359698"/>
            <a:ext cx="401072" cy="338554"/>
          </a:xfrm>
          <a:prstGeom prst="rect">
            <a:avLst/>
          </a:prstGeom>
          <a:noFill/>
        </p:spPr>
        <p:txBody>
          <a:bodyPr wrap="none" rtlCol="0">
            <a:spAutoFit/>
          </a:bodyPr>
          <a:lstStyle/>
          <a:p>
            <a:r>
              <a:rPr lang="fr-FR" sz="1600" b="1" dirty="0" smtClean="0"/>
              <a:t>...</a:t>
            </a:r>
            <a:endParaRPr lang="fr-FR" sz="1600" b="1" dirty="0"/>
          </a:p>
        </p:txBody>
      </p:sp>
      <p:sp>
        <p:nvSpPr>
          <p:cNvPr id="27" name="CaixaDeTexto 26"/>
          <p:cNvSpPr txBox="1"/>
          <p:nvPr/>
        </p:nvSpPr>
        <p:spPr>
          <a:xfrm>
            <a:off x="4265610" y="2819256"/>
            <a:ext cx="2401004" cy="307777"/>
          </a:xfrm>
          <a:prstGeom prst="rect">
            <a:avLst/>
          </a:prstGeom>
          <a:noFill/>
          <a:effectLst/>
        </p:spPr>
        <p:txBody>
          <a:bodyPr wrap="square" rtlCol="0">
            <a:spAutoFit/>
          </a:bodyPr>
          <a:lstStyle/>
          <a:p>
            <a:r>
              <a:rPr lang="fr-FR" sz="1400" dirty="0" smtClean="0"/>
              <a:t>Q</a:t>
            </a:r>
            <a:r>
              <a:rPr lang="fr-FR" sz="1400" baseline="-25000" dirty="0" smtClean="0"/>
              <a:t>2</a:t>
            </a:r>
            <a:r>
              <a:rPr lang="fr-FR" sz="1400" dirty="0" smtClean="0"/>
              <a:t> := &lt; </a:t>
            </a:r>
            <a:r>
              <a:rPr lang="fr-FR" sz="1400" i="1" dirty="0" smtClean="0"/>
              <a:t>s?</a:t>
            </a:r>
            <a:r>
              <a:rPr lang="fr-FR" sz="1400" dirty="0" smtClean="0"/>
              <a:t>, </a:t>
            </a:r>
            <a:r>
              <a:rPr lang="fr-FR" sz="1400" i="1" dirty="0" smtClean="0"/>
              <a:t>t?</a:t>
            </a:r>
            <a:r>
              <a:rPr lang="fr-FR" sz="1400" dirty="0" smtClean="0"/>
              <a:t>, </a:t>
            </a:r>
            <a:r>
              <a:rPr lang="fr-FR" sz="1400" i="1" dirty="0" smtClean="0"/>
              <a:t>A</a:t>
            </a:r>
            <a:r>
              <a:rPr lang="fr-FR" sz="1400" dirty="0" smtClean="0"/>
              <a:t>, </a:t>
            </a:r>
            <a:r>
              <a:rPr lang="fr-FR" sz="1400" i="1" dirty="0" smtClean="0"/>
              <a:t>R</a:t>
            </a:r>
            <a:r>
              <a:rPr lang="fr-FR" sz="1400" dirty="0" smtClean="0"/>
              <a:t>, </a:t>
            </a:r>
            <a:r>
              <a:rPr lang="fr-FR" sz="1400" i="1" dirty="0" smtClean="0"/>
              <a:t>C?</a:t>
            </a:r>
            <a:r>
              <a:rPr lang="fr-FR" sz="1400" dirty="0" smtClean="0"/>
              <a:t>, </a:t>
            </a:r>
            <a:r>
              <a:rPr lang="fr-FR" sz="1400" i="1" dirty="0" smtClean="0"/>
              <a:t>w? </a:t>
            </a:r>
            <a:r>
              <a:rPr lang="fr-FR" sz="1400" dirty="0" smtClean="0"/>
              <a:t>&gt;</a:t>
            </a:r>
            <a:endParaRPr lang="fr-FR" sz="1400" dirty="0"/>
          </a:p>
        </p:txBody>
      </p:sp>
      <p:cxnSp>
        <p:nvCxnSpPr>
          <p:cNvPr id="8" name="Conector de seta reta 7"/>
          <p:cNvCxnSpPr/>
          <p:nvPr/>
        </p:nvCxnSpPr>
        <p:spPr>
          <a:xfrm>
            <a:off x="5518298" y="2122550"/>
            <a:ext cx="0" cy="6100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CaixaDeTexto 27"/>
          <p:cNvSpPr txBox="1"/>
          <p:nvPr/>
        </p:nvSpPr>
        <p:spPr>
          <a:xfrm>
            <a:off x="4439275" y="2252923"/>
            <a:ext cx="1079023" cy="307777"/>
          </a:xfrm>
          <a:prstGeom prst="rect">
            <a:avLst/>
          </a:prstGeom>
          <a:noFill/>
          <a:effectLst/>
        </p:spPr>
        <p:txBody>
          <a:bodyPr wrap="square" rtlCol="0">
            <a:spAutoFit/>
          </a:bodyPr>
          <a:lstStyle/>
          <a:p>
            <a:r>
              <a:rPr lang="fr-FR" sz="1400" dirty="0">
                <a:solidFill>
                  <a:srgbClr val="FF0000"/>
                </a:solidFill>
              </a:rPr>
              <a:t>n</a:t>
            </a:r>
            <a:r>
              <a:rPr lang="fr-FR" sz="1400" dirty="0" smtClean="0">
                <a:solidFill>
                  <a:srgbClr val="FF0000"/>
                </a:solidFill>
              </a:rPr>
              <a:t>ew query</a:t>
            </a:r>
            <a:endParaRPr lang="fr-FR" sz="1400" dirty="0">
              <a:solidFill>
                <a:srgbClr val="FF0000"/>
              </a:solidFill>
            </a:endParaRPr>
          </a:p>
        </p:txBody>
      </p:sp>
      <p:cxnSp>
        <p:nvCxnSpPr>
          <p:cNvPr id="32" name="Conector em curva 31"/>
          <p:cNvCxnSpPr>
            <a:stCxn id="27" idx="2"/>
          </p:cNvCxnSpPr>
          <p:nvPr/>
        </p:nvCxnSpPr>
        <p:spPr>
          <a:xfrm rot="5400000">
            <a:off x="4110366" y="2546677"/>
            <a:ext cx="775391" cy="1936103"/>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CaixaDeTexto 32"/>
          <p:cNvSpPr txBox="1"/>
          <p:nvPr/>
        </p:nvSpPr>
        <p:spPr>
          <a:xfrm>
            <a:off x="4891954" y="3679294"/>
            <a:ext cx="1252688" cy="307777"/>
          </a:xfrm>
          <a:prstGeom prst="rect">
            <a:avLst/>
          </a:prstGeom>
          <a:noFill/>
          <a:effectLst/>
        </p:spPr>
        <p:txBody>
          <a:bodyPr wrap="square" rtlCol="0">
            <a:spAutoFit/>
          </a:bodyPr>
          <a:lstStyle/>
          <a:p>
            <a:r>
              <a:rPr lang="fr-FR" sz="1400" dirty="0" smtClean="0">
                <a:solidFill>
                  <a:srgbClr val="FF0000"/>
                </a:solidFill>
              </a:rPr>
              <a:t>reuse results</a:t>
            </a:r>
            <a:endParaRPr lang="fr-FR" sz="1400" dirty="0">
              <a:solidFill>
                <a:srgbClr val="FF0000"/>
              </a:solidFill>
            </a:endParaRPr>
          </a:p>
        </p:txBody>
      </p:sp>
      <p:sp>
        <p:nvSpPr>
          <p:cNvPr id="34" name="CaixaDeTexto 33"/>
          <p:cNvSpPr txBox="1"/>
          <p:nvPr/>
        </p:nvSpPr>
        <p:spPr>
          <a:xfrm>
            <a:off x="4317796" y="4765318"/>
            <a:ext cx="2401004" cy="307777"/>
          </a:xfrm>
          <a:prstGeom prst="rect">
            <a:avLst/>
          </a:prstGeom>
          <a:noFill/>
          <a:effectLst/>
        </p:spPr>
        <p:txBody>
          <a:bodyPr wrap="square" rtlCol="0">
            <a:spAutoFit/>
          </a:bodyPr>
          <a:lstStyle/>
          <a:p>
            <a:r>
              <a:rPr lang="fr-FR" sz="1400" dirty="0" smtClean="0"/>
              <a:t>Q</a:t>
            </a:r>
            <a:r>
              <a:rPr lang="fr-FR" sz="1400" baseline="-25000" dirty="0" smtClean="0"/>
              <a:t>2</a:t>
            </a:r>
            <a:r>
              <a:rPr lang="fr-FR" sz="1400" dirty="0" smtClean="0"/>
              <a:t> := &lt; </a:t>
            </a:r>
            <a:r>
              <a:rPr lang="fr-FR" sz="1400" i="1" dirty="0" smtClean="0"/>
              <a:t>s</a:t>
            </a:r>
            <a:r>
              <a:rPr lang="fr-FR" sz="1400" dirty="0" smtClean="0"/>
              <a:t>, </a:t>
            </a:r>
            <a:r>
              <a:rPr lang="fr-FR" sz="1400" i="1" dirty="0" smtClean="0"/>
              <a:t>t</a:t>
            </a:r>
            <a:r>
              <a:rPr lang="fr-FR" sz="1400" dirty="0" smtClean="0"/>
              <a:t>, </a:t>
            </a:r>
            <a:r>
              <a:rPr lang="fr-FR" sz="1400" i="1" dirty="0" smtClean="0"/>
              <a:t>A</a:t>
            </a:r>
            <a:r>
              <a:rPr lang="fr-FR" sz="1400" dirty="0" smtClean="0"/>
              <a:t>, </a:t>
            </a:r>
            <a:r>
              <a:rPr lang="fr-FR" sz="1400" i="1" dirty="0" smtClean="0"/>
              <a:t>R</a:t>
            </a:r>
            <a:r>
              <a:rPr lang="fr-FR" sz="1400" dirty="0" smtClean="0"/>
              <a:t>, </a:t>
            </a:r>
            <a:r>
              <a:rPr lang="fr-FR" sz="1400" i="1" dirty="0" smtClean="0"/>
              <a:t>C</a:t>
            </a:r>
            <a:r>
              <a:rPr lang="fr-FR" sz="1400" dirty="0" smtClean="0"/>
              <a:t>, </a:t>
            </a:r>
            <a:r>
              <a:rPr lang="fr-FR" sz="1400" i="1" dirty="0" smtClean="0"/>
              <a:t>w </a:t>
            </a:r>
            <a:r>
              <a:rPr lang="fr-FR" sz="1400" dirty="0" smtClean="0"/>
              <a:t>&gt;</a:t>
            </a:r>
            <a:endParaRPr lang="fr-FR" sz="1400" dirty="0"/>
          </a:p>
        </p:txBody>
      </p:sp>
      <p:sp>
        <p:nvSpPr>
          <p:cNvPr id="35" name="Seta para baixo 34"/>
          <p:cNvSpPr/>
          <p:nvPr/>
        </p:nvSpPr>
        <p:spPr>
          <a:xfrm>
            <a:off x="5433726" y="4079470"/>
            <a:ext cx="169144" cy="465631"/>
          </a:xfrm>
          <a:prstGeom prst="downArrow">
            <a:avLst/>
          </a:prstGeom>
          <a:solidFill>
            <a:srgbClr val="FF0000"/>
          </a:solid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CaixaDeTexto 35"/>
          <p:cNvSpPr txBox="1"/>
          <p:nvPr/>
        </p:nvSpPr>
        <p:spPr>
          <a:xfrm>
            <a:off x="7208044" y="2863213"/>
            <a:ext cx="3139114" cy="307777"/>
          </a:xfrm>
          <a:prstGeom prst="rect">
            <a:avLst/>
          </a:prstGeom>
          <a:noFill/>
          <a:effectLst/>
        </p:spPr>
        <p:txBody>
          <a:bodyPr wrap="square" rtlCol="0">
            <a:spAutoFit/>
          </a:bodyPr>
          <a:lstStyle/>
          <a:p>
            <a:r>
              <a:rPr lang="fr-FR" sz="1400" dirty="0" smtClean="0">
                <a:solidFill>
                  <a:srgbClr val="FF0000"/>
                </a:solidFill>
              </a:rPr>
              <a:t>Supposing that Q</a:t>
            </a:r>
            <a:r>
              <a:rPr lang="fr-FR" sz="1400" baseline="-25000" dirty="0" smtClean="0">
                <a:solidFill>
                  <a:srgbClr val="FF0000"/>
                </a:solidFill>
              </a:rPr>
              <a:t>2</a:t>
            </a:r>
            <a:r>
              <a:rPr lang="fr-FR" sz="1400" dirty="0" smtClean="0">
                <a:solidFill>
                  <a:srgbClr val="FF0000"/>
                </a:solidFill>
              </a:rPr>
              <a:t> is a subset of Q</a:t>
            </a:r>
            <a:r>
              <a:rPr lang="fr-FR" sz="1400" baseline="-25000" dirty="0" smtClean="0">
                <a:solidFill>
                  <a:srgbClr val="FF0000"/>
                </a:solidFill>
              </a:rPr>
              <a:t>1</a:t>
            </a:r>
            <a:r>
              <a:rPr lang="fr-FR" sz="1400" dirty="0" smtClean="0">
                <a:solidFill>
                  <a:srgbClr val="FF0000"/>
                </a:solidFill>
              </a:rPr>
              <a:t>:  </a:t>
            </a:r>
            <a:endParaRPr lang="fr-FR" sz="1400" dirty="0">
              <a:solidFill>
                <a:srgbClr val="FF0000"/>
              </a:solidFill>
            </a:endParaRPr>
          </a:p>
        </p:txBody>
      </p:sp>
      <p:sp>
        <p:nvSpPr>
          <p:cNvPr id="37" name="CaixaDeTexto 36"/>
          <p:cNvSpPr txBox="1"/>
          <p:nvPr/>
        </p:nvSpPr>
        <p:spPr>
          <a:xfrm>
            <a:off x="7208043" y="3170990"/>
            <a:ext cx="4212431" cy="307777"/>
          </a:xfrm>
          <a:prstGeom prst="rect">
            <a:avLst/>
          </a:prstGeom>
          <a:noFill/>
          <a:effectLst/>
        </p:spPr>
        <p:txBody>
          <a:bodyPr wrap="square" rtlCol="0">
            <a:spAutoFit/>
          </a:bodyPr>
          <a:lstStyle/>
          <a:p>
            <a:r>
              <a:rPr lang="fr-FR" sz="1400" dirty="0" smtClean="0">
                <a:solidFill>
                  <a:srgbClr val="FF0000"/>
                </a:solidFill>
              </a:rPr>
              <a:t>This means Q</a:t>
            </a:r>
            <a:r>
              <a:rPr lang="fr-FR" sz="1400" baseline="-25000" dirty="0" smtClean="0">
                <a:solidFill>
                  <a:srgbClr val="FF0000"/>
                </a:solidFill>
              </a:rPr>
              <a:t>2</a:t>
            </a:r>
            <a:r>
              <a:rPr lang="fr-FR" sz="1400" dirty="0" smtClean="0">
                <a:solidFill>
                  <a:srgbClr val="FF0000"/>
                </a:solidFill>
              </a:rPr>
              <a:t>.A </a:t>
            </a:r>
            <a:r>
              <a:rPr lang="fr-FR" sz="1400" dirty="0" smtClean="0">
                <a:solidFill>
                  <a:srgbClr val="FF0000"/>
                </a:solidFill>
                <a:latin typeface="Cambria" panose="02040503050406030204" pitchFamily="18" charset="0"/>
              </a:rPr>
              <a:t>⊂</a:t>
            </a:r>
            <a:r>
              <a:rPr lang="fr-FR" sz="1400" dirty="0" smtClean="0">
                <a:solidFill>
                  <a:srgbClr val="FF0000"/>
                </a:solidFill>
              </a:rPr>
              <a:t> Q</a:t>
            </a:r>
            <a:r>
              <a:rPr lang="fr-FR" sz="1400" baseline="-25000" dirty="0" smtClean="0">
                <a:solidFill>
                  <a:srgbClr val="FF0000"/>
                </a:solidFill>
              </a:rPr>
              <a:t>1</a:t>
            </a:r>
            <a:r>
              <a:rPr lang="fr-FR" sz="1400" dirty="0" smtClean="0">
                <a:solidFill>
                  <a:srgbClr val="FF0000"/>
                </a:solidFill>
              </a:rPr>
              <a:t>.A and Q</a:t>
            </a:r>
            <a:r>
              <a:rPr lang="fr-FR" sz="1400" baseline="-25000" dirty="0" smtClean="0">
                <a:solidFill>
                  <a:srgbClr val="FF0000"/>
                </a:solidFill>
              </a:rPr>
              <a:t>2</a:t>
            </a:r>
            <a:r>
              <a:rPr lang="fr-FR" sz="1400" dirty="0" smtClean="0">
                <a:solidFill>
                  <a:srgbClr val="FF0000"/>
                </a:solidFill>
              </a:rPr>
              <a:t>.R </a:t>
            </a:r>
            <a:r>
              <a:rPr lang="fr-FR" sz="1400" dirty="0" smtClean="0">
                <a:solidFill>
                  <a:srgbClr val="FF0000"/>
                </a:solidFill>
                <a:latin typeface="Cambria" panose="02040503050406030204" pitchFamily="18" charset="0"/>
              </a:rPr>
              <a:t>⊲</a:t>
            </a:r>
            <a:r>
              <a:rPr lang="fr-FR" sz="1400" dirty="0" smtClean="0">
                <a:solidFill>
                  <a:srgbClr val="FF0000"/>
                </a:solidFill>
              </a:rPr>
              <a:t> Q</a:t>
            </a:r>
            <a:r>
              <a:rPr lang="fr-FR" sz="1400" baseline="-25000" dirty="0" smtClean="0">
                <a:solidFill>
                  <a:srgbClr val="FF0000"/>
                </a:solidFill>
              </a:rPr>
              <a:t>1</a:t>
            </a:r>
            <a:r>
              <a:rPr lang="fr-FR" sz="1400" dirty="0" smtClean="0">
                <a:solidFill>
                  <a:srgbClr val="FF0000"/>
                </a:solidFill>
              </a:rPr>
              <a:t>.R </a:t>
            </a:r>
            <a:endParaRPr lang="fr-FR" sz="1400" dirty="0">
              <a:solidFill>
                <a:srgbClr val="FF0000"/>
              </a:solidFill>
            </a:endParaRPr>
          </a:p>
        </p:txBody>
      </p:sp>
      <p:sp>
        <p:nvSpPr>
          <p:cNvPr id="44" name="CaixaDeTexto 43"/>
          <p:cNvSpPr txBox="1"/>
          <p:nvPr/>
        </p:nvSpPr>
        <p:spPr>
          <a:xfrm>
            <a:off x="7208043" y="3746553"/>
            <a:ext cx="4212431" cy="307777"/>
          </a:xfrm>
          <a:prstGeom prst="rect">
            <a:avLst/>
          </a:prstGeom>
          <a:noFill/>
          <a:effectLst/>
        </p:spPr>
        <p:txBody>
          <a:bodyPr wrap="square" rtlCol="0">
            <a:spAutoFit/>
          </a:bodyPr>
          <a:lstStyle/>
          <a:p>
            <a:r>
              <a:rPr lang="fr-FR" sz="1400" dirty="0" smtClean="0">
                <a:solidFill>
                  <a:srgbClr val="FF0000"/>
                </a:solidFill>
              </a:rPr>
              <a:t>Q</a:t>
            </a:r>
            <a:r>
              <a:rPr lang="fr-FR" sz="1400" baseline="-25000" dirty="0" smtClean="0">
                <a:solidFill>
                  <a:srgbClr val="FF0000"/>
                </a:solidFill>
              </a:rPr>
              <a:t>2</a:t>
            </a:r>
            <a:r>
              <a:rPr lang="fr-FR" sz="1400" dirty="0" smtClean="0">
                <a:solidFill>
                  <a:srgbClr val="FF0000"/>
                </a:solidFill>
              </a:rPr>
              <a:t>.C </a:t>
            </a:r>
            <a:r>
              <a:rPr lang="fr-FR" sz="1400" dirty="0" smtClean="0">
                <a:solidFill>
                  <a:srgbClr val="FF0000"/>
                </a:solidFill>
                <a:latin typeface="Cambria" panose="02040503050406030204" pitchFamily="18" charset="0"/>
              </a:rPr>
              <a:t>⟵</a:t>
            </a:r>
            <a:r>
              <a:rPr lang="fr-FR" sz="1400" dirty="0" smtClean="0">
                <a:solidFill>
                  <a:srgbClr val="FF0000"/>
                </a:solidFill>
              </a:rPr>
              <a:t> {c</a:t>
            </a:r>
            <a:r>
              <a:rPr lang="fr-FR" sz="1400" baseline="-25000" dirty="0" smtClean="0">
                <a:solidFill>
                  <a:srgbClr val="FF0000"/>
                </a:solidFill>
              </a:rPr>
              <a:t>i</a:t>
            </a:r>
            <a:r>
              <a:rPr lang="fr-FR" sz="1400" dirty="0" smtClean="0">
                <a:solidFill>
                  <a:srgbClr val="FF0000"/>
                </a:solidFill>
              </a:rPr>
              <a:t>} st. {</a:t>
            </a:r>
            <a:r>
              <a:rPr lang="fr-FR" sz="1400" dirty="0" smtClean="0">
                <a:solidFill>
                  <a:srgbClr val="FF0000"/>
                </a:solidFill>
                <a:latin typeface="Cambria Math" panose="02040503050406030204" pitchFamily="18" charset="0"/>
                <a:ea typeface="Cambria Math" panose="02040503050406030204" pitchFamily="18" charset="0"/>
              </a:rPr>
              <a:t>⩝</a:t>
            </a:r>
            <a:r>
              <a:rPr lang="fr-FR" sz="1400" dirty="0" smtClean="0">
                <a:solidFill>
                  <a:srgbClr val="FF0000"/>
                </a:solidFill>
              </a:rPr>
              <a:t>c</a:t>
            </a:r>
            <a:r>
              <a:rPr lang="fr-FR" sz="1400" baseline="-25000" dirty="0" smtClean="0">
                <a:solidFill>
                  <a:srgbClr val="FF0000"/>
                </a:solidFill>
              </a:rPr>
              <a:t>i</a:t>
            </a:r>
            <a:r>
              <a:rPr lang="fr-FR" sz="1400" dirty="0">
                <a:solidFill>
                  <a:srgbClr val="FF0000"/>
                </a:solidFill>
              </a:rPr>
              <a:t> </a:t>
            </a:r>
            <a:r>
              <a:rPr lang="fr-FR" sz="1400" dirty="0" smtClean="0">
                <a:solidFill>
                  <a:srgbClr val="FF0000"/>
                </a:solidFill>
                <a:latin typeface="Cambria Math" panose="02040503050406030204" pitchFamily="18" charset="0"/>
                <a:ea typeface="Cambria Math" panose="02040503050406030204" pitchFamily="18" charset="0"/>
              </a:rPr>
              <a:t>∊ </a:t>
            </a:r>
            <a:r>
              <a:rPr lang="fr-FR" sz="1400" dirty="0" smtClean="0">
                <a:solidFill>
                  <a:srgbClr val="FF0000"/>
                </a:solidFill>
              </a:rPr>
              <a:t>Q</a:t>
            </a:r>
            <a:r>
              <a:rPr lang="fr-FR" sz="1400" baseline="-25000" dirty="0" smtClean="0">
                <a:solidFill>
                  <a:srgbClr val="FF0000"/>
                </a:solidFill>
              </a:rPr>
              <a:t>1</a:t>
            </a:r>
            <a:r>
              <a:rPr lang="fr-FR" sz="1400" dirty="0" smtClean="0">
                <a:solidFill>
                  <a:srgbClr val="FF0000"/>
                </a:solidFill>
              </a:rPr>
              <a:t>.C, </a:t>
            </a:r>
            <a:r>
              <a:rPr lang="fr-FR" sz="1400" dirty="0" smtClean="0">
                <a:solidFill>
                  <a:srgbClr val="FF0000"/>
                </a:solidFill>
                <a:latin typeface="Cambria Math" panose="02040503050406030204" pitchFamily="18" charset="0"/>
                <a:ea typeface="Cambria Math" panose="02040503050406030204" pitchFamily="18" charset="0"/>
              </a:rPr>
              <a:t>∄</a:t>
            </a:r>
            <a:r>
              <a:rPr lang="fr-FR" sz="1400" dirty="0" smtClean="0">
                <a:solidFill>
                  <a:srgbClr val="FF0000"/>
                </a:solidFill>
              </a:rPr>
              <a:t>ds </a:t>
            </a:r>
            <a:r>
              <a:rPr lang="fr-FR" sz="1400" dirty="0">
                <a:solidFill>
                  <a:srgbClr val="FF0000"/>
                </a:solidFill>
                <a:latin typeface="Cambria Math" panose="02040503050406030204" pitchFamily="18" charset="0"/>
                <a:ea typeface="Cambria Math" panose="02040503050406030204" pitchFamily="18" charset="0"/>
              </a:rPr>
              <a:t>∊</a:t>
            </a:r>
            <a:r>
              <a:rPr lang="fr-FR" sz="1400" dirty="0" smtClean="0">
                <a:solidFill>
                  <a:srgbClr val="FF0000"/>
                </a:solidFill>
              </a:rPr>
              <a:t> c</a:t>
            </a:r>
            <a:r>
              <a:rPr lang="fr-FR" sz="1400" baseline="-25000" dirty="0" smtClean="0">
                <a:solidFill>
                  <a:srgbClr val="FF0000"/>
                </a:solidFill>
              </a:rPr>
              <a:t>i </a:t>
            </a:r>
            <a:r>
              <a:rPr lang="fr-FR" sz="1400" dirty="0" smtClean="0">
                <a:solidFill>
                  <a:srgbClr val="FF0000"/>
                </a:solidFill>
              </a:rPr>
              <a:t>| ds  is </a:t>
            </a:r>
            <a:r>
              <a:rPr lang="fr-FR" sz="1400" i="1" dirty="0" smtClean="0">
                <a:solidFill>
                  <a:srgbClr val="FF0000"/>
                </a:solidFill>
              </a:rPr>
              <a:t>offline</a:t>
            </a:r>
            <a:r>
              <a:rPr lang="fr-FR" sz="1400" dirty="0" smtClean="0">
                <a:solidFill>
                  <a:srgbClr val="FF0000"/>
                </a:solidFill>
              </a:rPr>
              <a:t>}</a:t>
            </a:r>
            <a:endParaRPr lang="fr-FR" sz="1400" dirty="0">
              <a:solidFill>
                <a:srgbClr val="FF0000"/>
              </a:solidFill>
            </a:endParaRPr>
          </a:p>
        </p:txBody>
      </p:sp>
      <p:sp>
        <p:nvSpPr>
          <p:cNvPr id="46" name="CaixaDeTexto 45"/>
          <p:cNvSpPr txBox="1"/>
          <p:nvPr/>
        </p:nvSpPr>
        <p:spPr>
          <a:xfrm>
            <a:off x="7208043" y="3988374"/>
            <a:ext cx="4212431" cy="307777"/>
          </a:xfrm>
          <a:prstGeom prst="rect">
            <a:avLst/>
          </a:prstGeom>
          <a:noFill/>
          <a:effectLst/>
        </p:spPr>
        <p:txBody>
          <a:bodyPr wrap="square" rtlCol="0">
            <a:spAutoFit/>
          </a:bodyPr>
          <a:lstStyle/>
          <a:p>
            <a:r>
              <a:rPr lang="fr-FR" sz="1400" dirty="0" smtClean="0">
                <a:solidFill>
                  <a:srgbClr val="FF0000"/>
                </a:solidFill>
              </a:rPr>
              <a:t>Q</a:t>
            </a:r>
            <a:r>
              <a:rPr lang="fr-FR" sz="1400" baseline="-25000" dirty="0" smtClean="0">
                <a:solidFill>
                  <a:srgbClr val="FF0000"/>
                </a:solidFill>
              </a:rPr>
              <a:t>2</a:t>
            </a:r>
            <a:r>
              <a:rPr lang="fr-FR" sz="1400" dirty="0" smtClean="0">
                <a:solidFill>
                  <a:srgbClr val="FF0000"/>
                </a:solidFill>
              </a:rPr>
              <a:t>.C </a:t>
            </a:r>
            <a:r>
              <a:rPr lang="fr-FR" sz="1400" dirty="0" smtClean="0">
                <a:solidFill>
                  <a:srgbClr val="FF0000"/>
                </a:solidFill>
                <a:latin typeface="Cambria" panose="02040503050406030204" pitchFamily="18" charset="0"/>
              </a:rPr>
              <a:t>⟵</a:t>
            </a:r>
            <a:r>
              <a:rPr lang="fr-FR" sz="1400" dirty="0" smtClean="0">
                <a:solidFill>
                  <a:srgbClr val="FF0000"/>
                </a:solidFill>
              </a:rPr>
              <a:t> project(Q</a:t>
            </a:r>
            <a:r>
              <a:rPr lang="fr-FR" sz="1400" baseline="-25000" dirty="0" smtClean="0">
                <a:solidFill>
                  <a:srgbClr val="FF0000"/>
                </a:solidFill>
              </a:rPr>
              <a:t>2</a:t>
            </a:r>
            <a:r>
              <a:rPr lang="fr-FR" sz="1400" dirty="0" smtClean="0">
                <a:solidFill>
                  <a:srgbClr val="FF0000"/>
                </a:solidFill>
              </a:rPr>
              <a:t>)</a:t>
            </a:r>
            <a:endParaRPr lang="fr-FR" sz="1400" dirty="0">
              <a:solidFill>
                <a:srgbClr val="FF0000"/>
              </a:solidFill>
            </a:endParaRPr>
          </a:p>
        </p:txBody>
      </p:sp>
      <p:sp>
        <p:nvSpPr>
          <p:cNvPr id="47" name="CaixaDeTexto 46"/>
          <p:cNvSpPr txBox="1"/>
          <p:nvPr/>
        </p:nvSpPr>
        <p:spPr>
          <a:xfrm>
            <a:off x="7208043" y="4395352"/>
            <a:ext cx="4743165" cy="307777"/>
          </a:xfrm>
          <a:prstGeom prst="rect">
            <a:avLst/>
          </a:prstGeom>
          <a:noFill/>
          <a:effectLst/>
        </p:spPr>
        <p:txBody>
          <a:bodyPr wrap="square" rtlCol="0">
            <a:spAutoFit/>
          </a:bodyPr>
          <a:lstStyle/>
          <a:p>
            <a:r>
              <a:rPr lang="fr-FR" sz="1400" dirty="0" smtClean="0">
                <a:solidFill>
                  <a:srgbClr val="FF0000"/>
                </a:solidFill>
              </a:rPr>
              <a:t>Q</a:t>
            </a:r>
            <a:r>
              <a:rPr lang="fr-FR" sz="1400" baseline="-25000" dirty="0" smtClean="0">
                <a:solidFill>
                  <a:srgbClr val="FF0000"/>
                </a:solidFill>
              </a:rPr>
              <a:t>2</a:t>
            </a:r>
            <a:r>
              <a:rPr lang="fr-FR" sz="1400" dirty="0" smtClean="0">
                <a:solidFill>
                  <a:srgbClr val="FF0000"/>
                </a:solidFill>
              </a:rPr>
              <a:t>.S </a:t>
            </a:r>
            <a:r>
              <a:rPr lang="fr-FR" sz="1400" dirty="0" smtClean="0">
                <a:solidFill>
                  <a:srgbClr val="FF0000"/>
                </a:solidFill>
                <a:latin typeface="Cambria" panose="02040503050406030204" pitchFamily="18" charset="0"/>
              </a:rPr>
              <a:t>⟵</a:t>
            </a:r>
            <a:r>
              <a:rPr lang="fr-FR" sz="1400" dirty="0" smtClean="0">
                <a:solidFill>
                  <a:srgbClr val="FF0000"/>
                </a:solidFill>
              </a:rPr>
              <a:t> {ds</a:t>
            </a:r>
            <a:r>
              <a:rPr lang="fr-FR" sz="1400" baseline="-25000" dirty="0" smtClean="0">
                <a:solidFill>
                  <a:srgbClr val="FF0000"/>
                </a:solidFill>
              </a:rPr>
              <a:t>i</a:t>
            </a:r>
            <a:r>
              <a:rPr lang="fr-FR" sz="1400" dirty="0" smtClean="0">
                <a:solidFill>
                  <a:srgbClr val="FF0000"/>
                </a:solidFill>
              </a:rPr>
              <a:t>} st. {</a:t>
            </a:r>
            <a:r>
              <a:rPr lang="fr-FR" sz="1400" dirty="0" smtClean="0">
                <a:solidFill>
                  <a:srgbClr val="FF0000"/>
                </a:solidFill>
                <a:latin typeface="Cambria Math" panose="02040503050406030204" pitchFamily="18" charset="0"/>
                <a:ea typeface="Cambria Math" panose="02040503050406030204" pitchFamily="18" charset="0"/>
              </a:rPr>
              <a:t>⩝</a:t>
            </a:r>
            <a:r>
              <a:rPr lang="fr-FR" sz="1400" dirty="0" smtClean="0">
                <a:solidFill>
                  <a:srgbClr val="FF0000"/>
                </a:solidFill>
                <a:ea typeface="Cambria Math" panose="02040503050406030204" pitchFamily="18" charset="0"/>
              </a:rPr>
              <a:t>ds</a:t>
            </a:r>
            <a:r>
              <a:rPr lang="fr-FR" sz="1400" baseline="-25000" dirty="0" smtClean="0">
                <a:solidFill>
                  <a:srgbClr val="FF0000"/>
                </a:solidFill>
              </a:rPr>
              <a:t>i</a:t>
            </a:r>
            <a:r>
              <a:rPr lang="fr-FR" sz="1400" dirty="0" smtClean="0">
                <a:solidFill>
                  <a:srgbClr val="FF0000"/>
                </a:solidFill>
              </a:rPr>
              <a:t> </a:t>
            </a:r>
            <a:r>
              <a:rPr lang="fr-FR" sz="1400" dirty="0" smtClean="0">
                <a:solidFill>
                  <a:srgbClr val="FF0000"/>
                </a:solidFill>
                <a:latin typeface="Cambria Math" panose="02040503050406030204" pitchFamily="18" charset="0"/>
                <a:ea typeface="Cambria Math" panose="02040503050406030204" pitchFamily="18" charset="0"/>
              </a:rPr>
              <a:t>∊ </a:t>
            </a:r>
            <a:r>
              <a:rPr lang="fr-FR" sz="1400" dirty="0" smtClean="0">
                <a:solidFill>
                  <a:srgbClr val="FF0000"/>
                </a:solidFill>
              </a:rPr>
              <a:t>Q</a:t>
            </a:r>
            <a:r>
              <a:rPr lang="fr-FR" sz="1400" baseline="-25000" dirty="0" smtClean="0">
                <a:solidFill>
                  <a:srgbClr val="FF0000"/>
                </a:solidFill>
              </a:rPr>
              <a:t>1</a:t>
            </a:r>
            <a:r>
              <a:rPr lang="fr-FR" sz="1400" dirty="0" smtClean="0">
                <a:solidFill>
                  <a:srgbClr val="FF0000"/>
                </a:solidFill>
              </a:rPr>
              <a:t>.S, </a:t>
            </a:r>
            <a:r>
              <a:rPr lang="fr-FR" sz="1400" dirty="0" smtClean="0">
                <a:solidFill>
                  <a:srgbClr val="FF0000"/>
                </a:solidFill>
                <a:latin typeface="Cambria Math" panose="02040503050406030204" pitchFamily="18" charset="0"/>
                <a:ea typeface="Cambria Math" panose="02040503050406030204" pitchFamily="18" charset="0"/>
              </a:rPr>
              <a:t>∃</a:t>
            </a:r>
            <a:r>
              <a:rPr lang="fr-FR" sz="1400" dirty="0" smtClean="0">
                <a:solidFill>
                  <a:srgbClr val="FF0000"/>
                </a:solidFill>
              </a:rPr>
              <a:t>c </a:t>
            </a:r>
            <a:r>
              <a:rPr lang="fr-FR" sz="1400" dirty="0">
                <a:solidFill>
                  <a:srgbClr val="FF0000"/>
                </a:solidFill>
                <a:latin typeface="Cambria Math" panose="02040503050406030204" pitchFamily="18" charset="0"/>
                <a:ea typeface="Cambria Math" panose="02040503050406030204" pitchFamily="18" charset="0"/>
              </a:rPr>
              <a:t>∊</a:t>
            </a:r>
            <a:r>
              <a:rPr lang="fr-FR" sz="1400" dirty="0" smtClean="0">
                <a:solidFill>
                  <a:srgbClr val="FF0000"/>
                </a:solidFill>
              </a:rPr>
              <a:t> Q</a:t>
            </a:r>
            <a:r>
              <a:rPr lang="fr-FR" sz="1400" baseline="-25000" dirty="0" smtClean="0">
                <a:solidFill>
                  <a:srgbClr val="FF0000"/>
                </a:solidFill>
              </a:rPr>
              <a:t>2</a:t>
            </a:r>
            <a:r>
              <a:rPr lang="fr-FR" sz="1400" dirty="0" smtClean="0">
                <a:solidFill>
                  <a:srgbClr val="FF0000"/>
                </a:solidFill>
              </a:rPr>
              <a:t>.C</a:t>
            </a:r>
            <a:r>
              <a:rPr lang="fr-FR" sz="1400" baseline="-25000" dirty="0" smtClean="0">
                <a:solidFill>
                  <a:srgbClr val="FF0000"/>
                </a:solidFill>
              </a:rPr>
              <a:t> </a:t>
            </a:r>
            <a:r>
              <a:rPr lang="fr-FR" sz="1400" dirty="0" smtClean="0">
                <a:solidFill>
                  <a:srgbClr val="FF0000"/>
                </a:solidFill>
              </a:rPr>
              <a:t>| ds</a:t>
            </a:r>
            <a:r>
              <a:rPr lang="fr-FR" sz="1400" baseline="-25000" dirty="0">
                <a:solidFill>
                  <a:srgbClr val="FF0000"/>
                </a:solidFill>
              </a:rPr>
              <a:t>i</a:t>
            </a:r>
            <a:r>
              <a:rPr lang="fr-FR" sz="1400" dirty="0" smtClean="0">
                <a:solidFill>
                  <a:srgbClr val="FF0000"/>
                </a:solidFill>
              </a:rPr>
              <a:t> </a:t>
            </a:r>
            <a:r>
              <a:rPr lang="fr-FR" sz="1400" dirty="0">
                <a:solidFill>
                  <a:srgbClr val="FF0000"/>
                </a:solidFill>
                <a:latin typeface="Cambria Math" panose="02040503050406030204" pitchFamily="18" charset="0"/>
                <a:ea typeface="Cambria Math" panose="02040503050406030204" pitchFamily="18" charset="0"/>
              </a:rPr>
              <a:t>∊</a:t>
            </a:r>
            <a:r>
              <a:rPr lang="fr-FR" sz="1400" dirty="0">
                <a:solidFill>
                  <a:srgbClr val="FF0000"/>
                </a:solidFill>
              </a:rPr>
              <a:t> </a:t>
            </a:r>
            <a:r>
              <a:rPr lang="fr-FR" sz="1400" dirty="0" smtClean="0">
                <a:solidFill>
                  <a:srgbClr val="FF0000"/>
                </a:solidFill>
              </a:rPr>
              <a:t>c}</a:t>
            </a:r>
            <a:endParaRPr lang="fr-FR" sz="1400" dirty="0">
              <a:solidFill>
                <a:srgbClr val="FF0000"/>
              </a:solidFill>
            </a:endParaRPr>
          </a:p>
        </p:txBody>
      </p:sp>
      <p:sp>
        <p:nvSpPr>
          <p:cNvPr id="48" name="CaixaDeTexto 47"/>
          <p:cNvSpPr txBox="1"/>
          <p:nvPr/>
        </p:nvSpPr>
        <p:spPr>
          <a:xfrm>
            <a:off x="7208042" y="4774556"/>
            <a:ext cx="4743165" cy="307777"/>
          </a:xfrm>
          <a:prstGeom prst="rect">
            <a:avLst/>
          </a:prstGeom>
          <a:noFill/>
          <a:effectLst/>
        </p:spPr>
        <p:txBody>
          <a:bodyPr wrap="square" rtlCol="0">
            <a:spAutoFit/>
          </a:bodyPr>
          <a:lstStyle/>
          <a:p>
            <a:r>
              <a:rPr lang="fr-FR" sz="1400" dirty="0" smtClean="0">
                <a:solidFill>
                  <a:srgbClr val="FF0000"/>
                </a:solidFill>
              </a:rPr>
              <a:t>Q</a:t>
            </a:r>
            <a:r>
              <a:rPr lang="fr-FR" sz="1400" baseline="-25000" dirty="0" smtClean="0">
                <a:solidFill>
                  <a:srgbClr val="FF0000"/>
                </a:solidFill>
              </a:rPr>
              <a:t>2</a:t>
            </a:r>
            <a:r>
              <a:rPr lang="fr-FR" sz="1400" dirty="0" smtClean="0">
                <a:solidFill>
                  <a:srgbClr val="FF0000"/>
                </a:solidFill>
              </a:rPr>
              <a:t>.w </a:t>
            </a:r>
            <a:r>
              <a:rPr lang="fr-FR" sz="1400" dirty="0" smtClean="0">
                <a:solidFill>
                  <a:srgbClr val="FF0000"/>
                </a:solidFill>
                <a:latin typeface="Cambria" panose="02040503050406030204" pitchFamily="18" charset="0"/>
              </a:rPr>
              <a:t>⟵</a:t>
            </a:r>
            <a:r>
              <a:rPr lang="fr-FR" sz="1400" dirty="0" smtClean="0">
                <a:solidFill>
                  <a:srgbClr val="FF0000"/>
                </a:solidFill>
              </a:rPr>
              <a:t> max (Q</a:t>
            </a:r>
            <a:r>
              <a:rPr lang="fr-FR" sz="1400" baseline="-25000" dirty="0" smtClean="0">
                <a:solidFill>
                  <a:srgbClr val="FF0000"/>
                </a:solidFill>
              </a:rPr>
              <a:t>2</a:t>
            </a:r>
            <a:r>
              <a:rPr lang="fr-FR" sz="1400" dirty="0" smtClean="0">
                <a:solidFill>
                  <a:srgbClr val="FF0000"/>
                </a:solidFill>
              </a:rPr>
              <a:t>.C)</a:t>
            </a:r>
            <a:endParaRPr lang="fr-FR" sz="1400" dirty="0">
              <a:solidFill>
                <a:srgbClr val="FF0000"/>
              </a:solidFill>
            </a:endParaRPr>
          </a:p>
        </p:txBody>
      </p:sp>
      <p:sp>
        <p:nvSpPr>
          <p:cNvPr id="49" name="Rectangle 3"/>
          <p:cNvSpPr/>
          <p:nvPr/>
        </p:nvSpPr>
        <p:spPr>
          <a:xfrm>
            <a:off x="3766114" y="6174819"/>
            <a:ext cx="6428764" cy="369332"/>
          </a:xfrm>
          <a:prstGeom prst="rect">
            <a:avLst/>
          </a:prstGeom>
        </p:spPr>
        <p:txBody>
          <a:bodyPr wrap="square">
            <a:spAutoFit/>
          </a:bodyPr>
          <a:lstStyle/>
          <a:p>
            <a:pPr lvl="1" algn="just"/>
            <a:r>
              <a:rPr lang="en-US" i="1" dirty="0"/>
              <a:t>Rhone</a:t>
            </a:r>
            <a:r>
              <a:rPr lang="en-US" dirty="0"/>
              <a:t> </a:t>
            </a:r>
            <a:r>
              <a:rPr lang="en-US" dirty="0" smtClean="0"/>
              <a:t>was </a:t>
            </a:r>
            <a:r>
              <a:rPr lang="en-US" dirty="0"/>
              <a:t>adapted to be in accordance </a:t>
            </a:r>
            <a:r>
              <a:rPr lang="en-US" dirty="0" smtClean="0"/>
              <a:t>history.</a:t>
            </a:r>
            <a:endParaRPr lang="en-US" dirty="0"/>
          </a:p>
        </p:txBody>
      </p:sp>
      <p:cxnSp>
        <p:nvCxnSpPr>
          <p:cNvPr id="50" name="Conector em curva 49"/>
          <p:cNvCxnSpPr/>
          <p:nvPr/>
        </p:nvCxnSpPr>
        <p:spPr>
          <a:xfrm rot="5400000">
            <a:off x="4110366" y="4547712"/>
            <a:ext cx="775391" cy="1936103"/>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CaixaDeTexto 50"/>
          <p:cNvSpPr txBox="1"/>
          <p:nvPr/>
        </p:nvSpPr>
        <p:spPr>
          <a:xfrm>
            <a:off x="4891954" y="5680329"/>
            <a:ext cx="1252688" cy="307777"/>
          </a:xfrm>
          <a:prstGeom prst="rect">
            <a:avLst/>
          </a:prstGeom>
          <a:noFill/>
          <a:effectLst/>
        </p:spPr>
        <p:txBody>
          <a:bodyPr wrap="square" rtlCol="0">
            <a:spAutoFit/>
          </a:bodyPr>
          <a:lstStyle/>
          <a:p>
            <a:r>
              <a:rPr lang="fr-FR" sz="1400" dirty="0" smtClean="0">
                <a:solidFill>
                  <a:srgbClr val="FF0000"/>
                </a:solidFill>
              </a:rPr>
              <a:t>stored</a:t>
            </a:r>
            <a:endParaRPr lang="fr-FR" sz="1400" dirty="0">
              <a:solidFill>
                <a:srgbClr val="FF0000"/>
              </a:solidFill>
            </a:endParaRPr>
          </a:p>
        </p:txBody>
      </p:sp>
    </p:spTree>
    <p:extLst>
      <p:ext uri="{BB962C8B-B14F-4D97-AF65-F5344CB8AC3E}">
        <p14:creationId xmlns:p14="http://schemas.microsoft.com/office/powerpoint/2010/main" val="71748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fade">
                                      <p:cBhvr>
                                        <p:cTn id="68" dur="500"/>
                                        <p:tgtEl>
                                          <p:spTgt spid="37"/>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fade">
                                      <p:cBhvr>
                                        <p:cTn id="73" dur="500"/>
                                        <p:tgtEl>
                                          <p:spTgt spid="44"/>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fade">
                                      <p:cBhvr>
                                        <p:cTn id="78" dur="500"/>
                                        <p:tgtEl>
                                          <p:spTgt spid="4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fade">
                                      <p:cBhvr>
                                        <p:cTn id="83" dur="500"/>
                                        <p:tgtEl>
                                          <p:spTgt spid="47"/>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fade">
                                      <p:cBhvr>
                                        <p:cTn id="88" dur="500"/>
                                        <p:tgtEl>
                                          <p:spTgt spid="48"/>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35"/>
                                        </p:tgtEl>
                                        <p:attrNameLst>
                                          <p:attrName>style.visibility</p:attrName>
                                        </p:attrNameLst>
                                      </p:cBhvr>
                                      <p:to>
                                        <p:strVal val="visible"/>
                                      </p:to>
                                    </p:set>
                                    <p:animEffect transition="in" filter="fade">
                                      <p:cBhvr>
                                        <p:cTn id="93" dur="500"/>
                                        <p:tgtEl>
                                          <p:spTgt spid="35"/>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500"/>
                                        <p:tgtEl>
                                          <p:spTgt spid="3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50"/>
                                        </p:tgtEl>
                                        <p:attrNameLst>
                                          <p:attrName>style.visibility</p:attrName>
                                        </p:attrNameLst>
                                      </p:cBhvr>
                                      <p:to>
                                        <p:strVal val="visible"/>
                                      </p:to>
                                    </p:set>
                                    <p:animEffect transition="in" filter="fade">
                                      <p:cBhvr>
                                        <p:cTn id="101" dur="500"/>
                                        <p:tgtEl>
                                          <p:spTgt spid="5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51"/>
                                        </p:tgtEl>
                                        <p:attrNameLst>
                                          <p:attrName>style.visibility</p:attrName>
                                        </p:attrNameLst>
                                      </p:cBhvr>
                                      <p:to>
                                        <p:strVal val="visible"/>
                                      </p:to>
                                    </p:set>
                                    <p:animEffect transition="in" filter="fade">
                                      <p:cBhvr>
                                        <p:cTn id="104" dur="500"/>
                                        <p:tgtEl>
                                          <p:spTgt spid="51"/>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49"/>
                                        </p:tgtEl>
                                        <p:attrNameLst>
                                          <p:attrName>style.visibility</p:attrName>
                                        </p:attrNameLst>
                                      </p:cBhvr>
                                      <p:to>
                                        <p:strVal val="visible"/>
                                      </p:to>
                                    </p:set>
                                    <p:animEffect transition="in" filter="fade">
                                      <p:cBhvr>
                                        <p:cTn id="10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p:bldP spid="18" grpId="0"/>
      <p:bldP spid="19" grpId="0"/>
      <p:bldP spid="20" grpId="0"/>
      <p:bldP spid="21" grpId="0"/>
      <p:bldP spid="22" grpId="0"/>
      <p:bldP spid="23" grpId="0"/>
      <p:bldP spid="24" grpId="0"/>
      <p:bldP spid="26" grpId="0"/>
      <p:bldP spid="27" grpId="0"/>
      <p:bldP spid="28" grpId="0"/>
      <p:bldP spid="33" grpId="0"/>
      <p:bldP spid="34" grpId="0"/>
      <p:bldP spid="35" grpId="0" animBg="1"/>
      <p:bldP spid="36" grpId="0"/>
      <p:bldP spid="37" grpId="0"/>
      <p:bldP spid="44" grpId="0"/>
      <p:bldP spid="46" grpId="0"/>
      <p:bldP spid="47" grpId="0"/>
      <p:bldP spid="48" grpId="0"/>
      <p:bldP spid="49" grpId="0"/>
      <p:bldP spid="51"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Reusing queries</a:t>
            </a:r>
            <a:endParaRPr lang="en-GB" dirty="0"/>
          </a:p>
        </p:txBody>
      </p:sp>
      <p:sp>
        <p:nvSpPr>
          <p:cNvPr id="9" name="Espaço Reservado para Conteúdo 8"/>
          <p:cNvSpPr>
            <a:spLocks noGrp="1"/>
          </p:cNvSpPr>
          <p:nvPr>
            <p:ph idx="1"/>
          </p:nvPr>
        </p:nvSpPr>
        <p:spPr/>
        <p:txBody>
          <a:bodyPr>
            <a:normAutofit/>
          </a:bodyPr>
          <a:lstStyle/>
          <a:p>
            <a:pPr algn="just"/>
            <a:r>
              <a:rPr lang="en-US" b="1" dirty="0" smtClean="0">
                <a:solidFill>
                  <a:srgbClr val="FF0066"/>
                </a:solidFill>
              </a:rPr>
              <a:t>A </a:t>
            </a:r>
            <a:r>
              <a:rPr lang="en-US" b="1" dirty="0">
                <a:solidFill>
                  <a:srgbClr val="FF0066"/>
                </a:solidFill>
              </a:rPr>
              <a:t>method for reusing queries: </a:t>
            </a:r>
            <a:endParaRPr lang="en-US" b="1" dirty="0" smtClean="0">
              <a:solidFill>
                <a:srgbClr val="FF0066"/>
              </a:solidFill>
            </a:endParaRPr>
          </a:p>
          <a:p>
            <a:pPr lvl="1" algn="just"/>
            <a:r>
              <a:rPr lang="en-US" dirty="0" smtClean="0"/>
              <a:t>Based </a:t>
            </a:r>
            <a:r>
              <a:rPr lang="en-US" dirty="0"/>
              <a:t>on the proposed query taxonomy, we have designed and formalized </a:t>
            </a:r>
            <a:r>
              <a:rPr lang="en-US" dirty="0" smtClean="0"/>
              <a:t>a reusability </a:t>
            </a:r>
            <a:r>
              <a:rPr lang="en-US" dirty="0"/>
              <a:t>approach which allows to reuse data services and compositions </a:t>
            </a:r>
            <a:r>
              <a:rPr lang="en-US" dirty="0" smtClean="0"/>
              <a:t>from previous </a:t>
            </a:r>
            <a:r>
              <a:rPr lang="en-US" dirty="0"/>
              <a:t>integration in </a:t>
            </a:r>
            <a:r>
              <a:rPr lang="en-US" dirty="0" smtClean="0"/>
              <a:t>order </a:t>
            </a:r>
            <a:r>
              <a:rPr lang="en-US" dirty="0"/>
              <a:t>to profit from them</a:t>
            </a:r>
            <a:r>
              <a:rPr lang="en-US" dirty="0" smtClean="0"/>
              <a:t>.</a:t>
            </a:r>
            <a:endParaRPr lang="en-US" dirty="0"/>
          </a:p>
          <a:p>
            <a:pPr marL="274320" lvl="1" indent="0" algn="just">
              <a:buNone/>
            </a:pPr>
            <a:endParaRPr lang="fr-FR" b="1" dirty="0" smtClean="0">
              <a:solidFill>
                <a:srgbClr val="FF0066"/>
              </a:solidFill>
            </a:endParaRPr>
          </a:p>
          <a:p>
            <a:pPr marL="274320" lvl="1" indent="0" algn="just">
              <a:buNone/>
            </a:pPr>
            <a:r>
              <a:rPr lang="fr-FR" b="1" dirty="0" smtClean="0">
                <a:solidFill>
                  <a:srgbClr val="FF0066"/>
                </a:solidFill>
              </a:rPr>
              <a:t>Query </a:t>
            </a:r>
            <a:r>
              <a:rPr lang="fr-FR" b="1" dirty="0">
                <a:solidFill>
                  <a:srgbClr val="FF0066"/>
                </a:solidFill>
              </a:rPr>
              <a:t>type</a:t>
            </a:r>
            <a:r>
              <a:rPr lang="fr-FR" dirty="0"/>
              <a:t>: </a:t>
            </a:r>
          </a:p>
          <a:p>
            <a:pPr marL="274320" lvl="1" indent="0" algn="just">
              <a:buNone/>
            </a:pPr>
            <a:r>
              <a:rPr lang="fr-FR" dirty="0"/>
              <a:t>Given two queries Q</a:t>
            </a:r>
            <a:r>
              <a:rPr lang="fr-FR" baseline="-25000" dirty="0"/>
              <a:t>1</a:t>
            </a:r>
            <a:r>
              <a:rPr lang="fr-FR" dirty="0"/>
              <a:t> and Q</a:t>
            </a:r>
            <a:r>
              <a:rPr lang="fr-FR" baseline="-25000" dirty="0"/>
              <a:t>2</a:t>
            </a:r>
            <a:r>
              <a:rPr lang="fr-FR" dirty="0"/>
              <a:t>, Q</a:t>
            </a:r>
            <a:r>
              <a:rPr lang="fr-FR" baseline="-25000" dirty="0"/>
              <a:t>2 </a:t>
            </a:r>
            <a:r>
              <a:rPr lang="fr-FR" dirty="0"/>
              <a:t>is a subset of Q</a:t>
            </a:r>
            <a:r>
              <a:rPr lang="fr-FR" baseline="-25000" dirty="0"/>
              <a:t>1</a:t>
            </a:r>
            <a:r>
              <a:rPr lang="fr-FR" dirty="0"/>
              <a:t> if</a:t>
            </a:r>
            <a:r>
              <a:rPr lang="fr-FR" dirty="0" smtClean="0"/>
              <a:t>:</a:t>
            </a:r>
          </a:p>
          <a:p>
            <a:pPr marL="274320" lvl="1" indent="0" algn="just">
              <a:buNone/>
            </a:pPr>
            <a:endParaRPr lang="fr-FR" dirty="0"/>
          </a:p>
          <a:p>
            <a:pPr marL="274320" lvl="1" indent="0" algn="just">
              <a:buNone/>
            </a:pPr>
            <a:r>
              <a:rPr lang="en-US" dirty="0" smtClean="0"/>
              <a:t>For this type, we are able to completely reuse </a:t>
            </a:r>
            <a:r>
              <a:rPr lang="fr-FR" dirty="0"/>
              <a:t>Q</a:t>
            </a:r>
            <a:r>
              <a:rPr lang="fr-FR" baseline="-25000" dirty="0"/>
              <a:t>1 </a:t>
            </a:r>
            <a:r>
              <a:rPr lang="en-US" dirty="0" smtClean="0"/>
              <a:t>:</a:t>
            </a:r>
            <a:endParaRPr lang="en-US" dirty="0"/>
          </a:p>
          <a:p>
            <a:pPr marL="274320" lvl="1" indent="0" algn="just">
              <a:buNone/>
            </a:pPr>
            <a:endParaRPr lang="en-US" dirty="0" smtClean="0"/>
          </a:p>
        </p:txBody>
      </p:sp>
      <p:sp>
        <p:nvSpPr>
          <p:cNvPr id="3" name="Espaço Reservado para Data 2"/>
          <p:cNvSpPr>
            <a:spLocks noGrp="1"/>
          </p:cNvSpPr>
          <p:nvPr>
            <p:ph type="dt" sz="half" idx="10"/>
          </p:nvPr>
        </p:nvSpPr>
        <p:spPr/>
        <p:txBody>
          <a:bodyPr/>
          <a:lstStyle/>
          <a:p>
            <a:fld id="{49BE99D9-0A58-4A80-A82A-B142BA7335E0}" type="datetime1">
              <a:rPr lang="fr-FR" smtClean="0"/>
              <a:t>22/03/2017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16</a:t>
            </a:fld>
            <a:endParaRPr lang="fr-FR"/>
          </a:p>
        </p:txBody>
      </p:sp>
      <p:pic>
        <p:nvPicPr>
          <p:cNvPr id="7" name="Imagem 6"/>
          <p:cNvPicPr>
            <a:picLocks noChangeAspect="1"/>
          </p:cNvPicPr>
          <p:nvPr/>
        </p:nvPicPr>
        <p:blipFill>
          <a:blip r:embed="rId3"/>
          <a:stretch>
            <a:fillRect/>
          </a:stretch>
        </p:blipFill>
        <p:spPr>
          <a:xfrm>
            <a:off x="7134225" y="3864038"/>
            <a:ext cx="3905250" cy="38100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pic>
        <p:nvPicPr>
          <p:cNvPr id="10" name="Imagem 9"/>
          <p:cNvPicPr>
            <a:picLocks noChangeAspect="1"/>
          </p:cNvPicPr>
          <p:nvPr/>
        </p:nvPicPr>
        <p:blipFill>
          <a:blip r:embed="rId4"/>
          <a:stretch>
            <a:fillRect/>
          </a:stretch>
        </p:blipFill>
        <p:spPr>
          <a:xfrm>
            <a:off x="1449706" y="5524659"/>
            <a:ext cx="2724150" cy="43815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pic>
        <p:nvPicPr>
          <p:cNvPr id="11" name="Imagem 10"/>
          <p:cNvPicPr>
            <a:picLocks noChangeAspect="1"/>
          </p:cNvPicPr>
          <p:nvPr/>
        </p:nvPicPr>
        <p:blipFill>
          <a:blip r:embed="rId5"/>
          <a:stretch>
            <a:fillRect/>
          </a:stretch>
        </p:blipFill>
        <p:spPr>
          <a:xfrm>
            <a:off x="1449706" y="5004193"/>
            <a:ext cx="7934325" cy="428625"/>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pic>
        <p:nvPicPr>
          <p:cNvPr id="12" name="Imagem 11"/>
          <p:cNvPicPr>
            <a:picLocks noChangeAspect="1"/>
          </p:cNvPicPr>
          <p:nvPr/>
        </p:nvPicPr>
        <p:blipFill>
          <a:blip r:embed="rId6"/>
          <a:stretch>
            <a:fillRect/>
          </a:stretch>
        </p:blipFill>
        <p:spPr>
          <a:xfrm>
            <a:off x="1449706" y="6113627"/>
            <a:ext cx="7258050" cy="43815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sp>
        <p:nvSpPr>
          <p:cNvPr id="13" name="Rectangle 12"/>
          <p:cNvSpPr/>
          <p:nvPr/>
        </p:nvSpPr>
        <p:spPr>
          <a:xfrm>
            <a:off x="344424" y="638809"/>
            <a:ext cx="11509248" cy="1661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Figure  where formulae </a:t>
            </a:r>
            <a:r>
              <a:rPr lang="en-US" smtClean="0"/>
              <a:t>can appear</a:t>
            </a:r>
            <a:endParaRPr lang="en-US" dirty="0"/>
          </a:p>
        </p:txBody>
      </p:sp>
    </p:spTree>
    <p:extLst>
      <p:ext uri="{BB962C8B-B14F-4D97-AF65-F5344CB8AC3E}">
        <p14:creationId xmlns:p14="http://schemas.microsoft.com/office/powerpoint/2010/main" val="952415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fade">
                                      <p:cBhvr>
                                        <p:cTn id="7" dur="500"/>
                                        <p:tgtEl>
                                          <p:spTgt spid="9">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4" end="4"/>
                                            </p:txEl>
                                          </p:spTgt>
                                        </p:tgtEl>
                                        <p:attrNameLst>
                                          <p:attrName>style.visibility</p:attrName>
                                        </p:attrNameLst>
                                      </p:cBhvr>
                                      <p:to>
                                        <p:strVal val="visible"/>
                                      </p:to>
                                    </p:set>
                                    <p:animEffect transition="in" filter="fade">
                                      <p:cBhvr>
                                        <p:cTn id="10" dur="500"/>
                                        <p:tgtEl>
                                          <p:spTgt spid="9">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xEl>
                                              <p:pRg st="6" end="6"/>
                                            </p:txEl>
                                          </p:spTgt>
                                        </p:tgtEl>
                                        <p:attrNameLst>
                                          <p:attrName>style.visibility</p:attrName>
                                        </p:attrNameLst>
                                      </p:cBhvr>
                                      <p:to>
                                        <p:strVal val="visible"/>
                                      </p:to>
                                    </p:set>
                                    <p:animEffect transition="in" filter="fade">
                                      <p:cBhvr>
                                        <p:cTn id="20" dur="500"/>
                                        <p:tgtEl>
                                          <p:spTgt spid="9">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Query log</a:t>
            </a:r>
            <a:endParaRPr lang="en-GB" dirty="0"/>
          </a:p>
        </p:txBody>
      </p:sp>
      <p:sp>
        <p:nvSpPr>
          <p:cNvPr id="9" name="Espaço Reservado para Conteúdo 8"/>
          <p:cNvSpPr>
            <a:spLocks noGrp="1"/>
          </p:cNvSpPr>
          <p:nvPr>
            <p:ph idx="1"/>
          </p:nvPr>
        </p:nvSpPr>
        <p:spPr/>
        <p:txBody>
          <a:bodyPr>
            <a:normAutofit/>
          </a:bodyPr>
          <a:lstStyle/>
          <a:p>
            <a:pPr algn="just"/>
            <a:r>
              <a:rPr lang="en-US" b="1" dirty="0" smtClean="0">
                <a:solidFill>
                  <a:srgbClr val="FF0066"/>
                </a:solidFill>
              </a:rPr>
              <a:t>Query </a:t>
            </a:r>
            <a:r>
              <a:rPr lang="en-US" b="1" dirty="0">
                <a:solidFill>
                  <a:srgbClr val="FF0066"/>
                </a:solidFill>
              </a:rPr>
              <a:t>history data model and implementation: </a:t>
            </a:r>
          </a:p>
          <a:p>
            <a:pPr lvl="1" algn="just"/>
            <a:r>
              <a:rPr lang="en-US" dirty="0" smtClean="0"/>
              <a:t>Design and implementation of the query history data model</a:t>
            </a:r>
            <a:r>
              <a:rPr lang="en-US" dirty="0"/>
              <a:t>, which includes queries, abstract services, data services and </a:t>
            </a:r>
            <a:r>
              <a:rPr lang="en-US" dirty="0" smtClean="0"/>
              <a:t>compositions</a:t>
            </a:r>
          </a:p>
          <a:p>
            <a:pPr lvl="1" algn="just"/>
            <a:r>
              <a:rPr lang="en-US" dirty="0" smtClean="0"/>
              <a:t>Rhone </a:t>
            </a:r>
            <a:r>
              <a:rPr lang="en-US" dirty="0"/>
              <a:t>algorithm </a:t>
            </a:r>
            <a:r>
              <a:rPr lang="en-US" dirty="0" smtClean="0"/>
              <a:t>was adapted </a:t>
            </a:r>
            <a:r>
              <a:rPr lang="en-US" dirty="0"/>
              <a:t>to be in accordance with the </a:t>
            </a:r>
            <a:r>
              <a:rPr lang="en-US" dirty="0" smtClean="0"/>
              <a:t>model below:</a:t>
            </a:r>
            <a:endParaRPr lang="en-US" dirty="0"/>
          </a:p>
        </p:txBody>
      </p:sp>
      <p:sp>
        <p:nvSpPr>
          <p:cNvPr id="3" name="Espaço Reservado para Data 2"/>
          <p:cNvSpPr>
            <a:spLocks noGrp="1"/>
          </p:cNvSpPr>
          <p:nvPr>
            <p:ph type="dt" sz="half" idx="10"/>
          </p:nvPr>
        </p:nvSpPr>
        <p:spPr/>
        <p:txBody>
          <a:bodyPr/>
          <a:lstStyle/>
          <a:p>
            <a:fld id="{49BE99D9-0A58-4A80-A82A-B142BA7335E0}" type="datetime1">
              <a:rPr lang="fr-FR" smtClean="0"/>
              <a:t>22/03/2017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17</a:t>
            </a:fld>
            <a:endParaRPr lang="fr-FR"/>
          </a:p>
        </p:txBody>
      </p:sp>
      <p:pic>
        <p:nvPicPr>
          <p:cNvPr id="5" name="Imagem 4"/>
          <p:cNvPicPr>
            <a:picLocks noChangeAspect="1"/>
          </p:cNvPicPr>
          <p:nvPr/>
        </p:nvPicPr>
        <p:blipFill>
          <a:blip r:embed="rId3"/>
          <a:stretch>
            <a:fillRect/>
          </a:stretch>
        </p:blipFill>
        <p:spPr>
          <a:xfrm>
            <a:off x="2270110" y="3394710"/>
            <a:ext cx="7651780" cy="3337560"/>
          </a:xfrm>
          <a:prstGeom prst="rect">
            <a:avLst/>
          </a:prstGeom>
        </p:spPr>
      </p:pic>
    </p:spTree>
    <p:extLst>
      <p:ext uri="{BB962C8B-B14F-4D97-AF65-F5344CB8AC3E}">
        <p14:creationId xmlns:p14="http://schemas.microsoft.com/office/powerpoint/2010/main" val="3907182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Query taxonomy</a:t>
            </a:r>
            <a:endParaRPr lang="en-GB" dirty="0"/>
          </a:p>
        </p:txBody>
      </p:sp>
      <p:sp>
        <p:nvSpPr>
          <p:cNvPr id="9" name="Espaço Reservado para Conteúdo 8"/>
          <p:cNvSpPr>
            <a:spLocks noGrp="1"/>
          </p:cNvSpPr>
          <p:nvPr>
            <p:ph idx="1"/>
          </p:nvPr>
        </p:nvSpPr>
        <p:spPr/>
        <p:txBody>
          <a:bodyPr>
            <a:normAutofit/>
          </a:bodyPr>
          <a:lstStyle/>
          <a:p>
            <a:pPr algn="just"/>
            <a:r>
              <a:rPr lang="en-US" b="1" dirty="0">
                <a:solidFill>
                  <a:srgbClr val="FF0066"/>
                </a:solidFill>
              </a:rPr>
              <a:t>Definition and formalization of a taxonomy of queries: </a:t>
            </a:r>
            <a:endParaRPr lang="en-US" b="1" dirty="0" smtClean="0">
              <a:solidFill>
                <a:srgbClr val="FF0066"/>
              </a:solidFill>
            </a:endParaRPr>
          </a:p>
          <a:p>
            <a:pPr lvl="1" algn="just"/>
            <a:r>
              <a:rPr lang="en-US" dirty="0" smtClean="0"/>
              <a:t>We </a:t>
            </a:r>
            <a:r>
              <a:rPr lang="en-US" dirty="0"/>
              <a:t>have </a:t>
            </a:r>
            <a:r>
              <a:rPr lang="en-US" dirty="0" smtClean="0"/>
              <a:t>defined and </a:t>
            </a:r>
            <a:r>
              <a:rPr lang="en-US" dirty="0"/>
              <a:t>formalized a set of possible relations between queries which differ in terms </a:t>
            </a:r>
            <a:r>
              <a:rPr lang="en-US" dirty="0" smtClean="0"/>
              <a:t>of abstract </a:t>
            </a:r>
            <a:r>
              <a:rPr lang="en-US" dirty="0"/>
              <a:t>services, service properties and data properties</a:t>
            </a:r>
            <a:r>
              <a:rPr lang="en-US" dirty="0" smtClean="0"/>
              <a:t>.</a:t>
            </a:r>
          </a:p>
          <a:p>
            <a:pPr lvl="1" algn="just"/>
            <a:endParaRPr lang="en-US" dirty="0"/>
          </a:p>
          <a:p>
            <a:pPr lvl="1" algn="just"/>
            <a:r>
              <a:rPr lang="en-US" dirty="0" smtClean="0"/>
              <a:t>For example, a </a:t>
            </a:r>
            <a:r>
              <a:rPr lang="en-US" b="1" dirty="0">
                <a:solidFill>
                  <a:srgbClr val="FF0066"/>
                </a:solidFill>
              </a:rPr>
              <a:t>query</a:t>
            </a:r>
            <a:r>
              <a:rPr lang="en-US" sz="1600" dirty="0" smtClean="0"/>
              <a:t> </a:t>
            </a:r>
            <a:r>
              <a:rPr lang="en-US" dirty="0" smtClean="0"/>
              <a:t>is defined as a tuple:</a:t>
            </a:r>
          </a:p>
          <a:p>
            <a:pPr marL="274320" lvl="1" indent="0" algn="just">
              <a:buNone/>
            </a:pPr>
            <a:endParaRPr lang="fr-FR" dirty="0" smtClean="0"/>
          </a:p>
          <a:p>
            <a:pPr marL="274320" lvl="1" indent="0" algn="just">
              <a:buNone/>
            </a:pPr>
            <a:r>
              <a:rPr lang="fr-FR" dirty="0" smtClean="0"/>
              <a:t>where</a:t>
            </a:r>
            <a:r>
              <a:rPr lang="fr-FR" dirty="0"/>
              <a:t>: </a:t>
            </a:r>
            <a:r>
              <a:rPr lang="fr-FR" b="1" i="1" dirty="0"/>
              <a:t>s</a:t>
            </a:r>
            <a:r>
              <a:rPr lang="fr-FR" dirty="0"/>
              <a:t> is status; </a:t>
            </a:r>
            <a:r>
              <a:rPr lang="fr-FR" b="1" i="1" dirty="0"/>
              <a:t>t</a:t>
            </a:r>
            <a:r>
              <a:rPr lang="fr-FR" dirty="0"/>
              <a:t> is the timestap; </a:t>
            </a:r>
            <a:r>
              <a:rPr lang="fr-FR" b="1" i="1" dirty="0"/>
              <a:t>A</a:t>
            </a:r>
            <a:r>
              <a:rPr lang="fr-FR" dirty="0"/>
              <a:t> is a set of abstract services defining the query; </a:t>
            </a:r>
            <a:r>
              <a:rPr lang="en-US" b="1" i="1" dirty="0"/>
              <a:t>R</a:t>
            </a:r>
            <a:r>
              <a:rPr lang="en-US" dirty="0"/>
              <a:t> is a set of user preferences; </a:t>
            </a:r>
            <a:r>
              <a:rPr lang="en-US" b="1" i="1" dirty="0"/>
              <a:t>S</a:t>
            </a:r>
            <a:r>
              <a:rPr lang="en-US" dirty="0"/>
              <a:t> is a set of data services; </a:t>
            </a:r>
            <a:r>
              <a:rPr lang="en-US" b="1" i="1" dirty="0"/>
              <a:t>C</a:t>
            </a:r>
            <a:r>
              <a:rPr lang="en-US" dirty="0"/>
              <a:t> is a set of compositions; and </a:t>
            </a:r>
            <a:r>
              <a:rPr lang="en-US" b="1" i="1" dirty="0"/>
              <a:t>w</a:t>
            </a:r>
            <a:r>
              <a:rPr lang="en-US" dirty="0"/>
              <a:t> is the composition that were selected to answer the query Q.</a:t>
            </a:r>
            <a:r>
              <a:rPr lang="fr-FR" dirty="0"/>
              <a:t>  </a:t>
            </a:r>
          </a:p>
          <a:p>
            <a:pPr marL="274320" lvl="1" indent="0" algn="just">
              <a:buNone/>
            </a:pPr>
            <a:endParaRPr lang="fr-FR" dirty="0" smtClean="0"/>
          </a:p>
          <a:p>
            <a:pPr marL="274320" lvl="1" indent="0" algn="just">
              <a:buNone/>
            </a:pPr>
            <a:r>
              <a:rPr lang="fr-FR" b="1" dirty="0">
                <a:solidFill>
                  <a:srgbClr val="FF0066"/>
                </a:solidFill>
              </a:rPr>
              <a:t>Query </a:t>
            </a:r>
            <a:r>
              <a:rPr lang="fr-FR" b="1" dirty="0" smtClean="0">
                <a:solidFill>
                  <a:srgbClr val="FF0066"/>
                </a:solidFill>
              </a:rPr>
              <a:t>type</a:t>
            </a:r>
            <a:r>
              <a:rPr lang="fr-FR" dirty="0" smtClean="0"/>
              <a:t>: </a:t>
            </a:r>
          </a:p>
          <a:p>
            <a:pPr marL="274320" lvl="1" indent="0" algn="just">
              <a:buNone/>
            </a:pPr>
            <a:r>
              <a:rPr lang="fr-FR" dirty="0" smtClean="0"/>
              <a:t>Given two queries Q</a:t>
            </a:r>
            <a:r>
              <a:rPr lang="fr-FR" baseline="-25000" dirty="0" smtClean="0"/>
              <a:t>1</a:t>
            </a:r>
            <a:r>
              <a:rPr lang="fr-FR" dirty="0" smtClean="0"/>
              <a:t> and Q</a:t>
            </a:r>
            <a:r>
              <a:rPr lang="fr-FR" baseline="-25000" dirty="0" smtClean="0"/>
              <a:t>2</a:t>
            </a:r>
            <a:r>
              <a:rPr lang="fr-FR" dirty="0" smtClean="0"/>
              <a:t>, Q</a:t>
            </a:r>
            <a:r>
              <a:rPr lang="fr-FR" baseline="-25000" dirty="0" smtClean="0"/>
              <a:t>2 </a:t>
            </a:r>
            <a:r>
              <a:rPr lang="fr-FR" dirty="0" smtClean="0"/>
              <a:t>is a subset of Q</a:t>
            </a:r>
            <a:r>
              <a:rPr lang="fr-FR" baseline="-25000" dirty="0" smtClean="0"/>
              <a:t>1</a:t>
            </a:r>
            <a:r>
              <a:rPr lang="fr-FR" dirty="0" smtClean="0"/>
              <a:t> if:</a:t>
            </a:r>
            <a:endParaRPr lang="en-US" dirty="0"/>
          </a:p>
        </p:txBody>
      </p:sp>
      <p:sp>
        <p:nvSpPr>
          <p:cNvPr id="3" name="Espaço Reservado para Data 2"/>
          <p:cNvSpPr>
            <a:spLocks noGrp="1"/>
          </p:cNvSpPr>
          <p:nvPr>
            <p:ph type="dt" sz="half" idx="10"/>
          </p:nvPr>
        </p:nvSpPr>
        <p:spPr/>
        <p:txBody>
          <a:bodyPr/>
          <a:lstStyle/>
          <a:p>
            <a:fld id="{49BE99D9-0A58-4A80-A82A-B142BA7335E0}" type="datetime1">
              <a:rPr lang="fr-FR" smtClean="0"/>
              <a:t>22/03/2017</a:t>
            </a:fld>
            <a:endParaRPr lang="fr-FR" dirty="0"/>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18</a:t>
            </a:fld>
            <a:endParaRPr lang="fr-FR"/>
          </a:p>
        </p:txBody>
      </p:sp>
      <p:pic>
        <p:nvPicPr>
          <p:cNvPr id="5" name="Imagem 4"/>
          <p:cNvPicPr>
            <a:picLocks noChangeAspect="1"/>
          </p:cNvPicPr>
          <p:nvPr/>
        </p:nvPicPr>
        <p:blipFill>
          <a:blip r:embed="rId3"/>
          <a:stretch>
            <a:fillRect/>
          </a:stretch>
        </p:blipFill>
        <p:spPr>
          <a:xfrm>
            <a:off x="6265926" y="3299397"/>
            <a:ext cx="2775204" cy="43394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sp>
        <p:nvSpPr>
          <p:cNvPr id="10" name="Espaço Reservado para Conteúdo 8"/>
          <p:cNvSpPr txBox="1">
            <a:spLocks/>
          </p:cNvSpPr>
          <p:nvPr/>
        </p:nvSpPr>
        <p:spPr>
          <a:xfrm>
            <a:off x="467868" y="5691378"/>
            <a:ext cx="10058400"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lvl="1" algn="just"/>
            <a:endParaRPr lang="en-US" dirty="0"/>
          </a:p>
        </p:txBody>
      </p:sp>
      <p:pic>
        <p:nvPicPr>
          <p:cNvPr id="8" name="Imagem 7"/>
          <p:cNvPicPr>
            <a:picLocks noChangeAspect="1"/>
          </p:cNvPicPr>
          <p:nvPr/>
        </p:nvPicPr>
        <p:blipFill>
          <a:blip r:embed="rId4"/>
          <a:stretch>
            <a:fillRect/>
          </a:stretch>
        </p:blipFill>
        <p:spPr>
          <a:xfrm>
            <a:off x="7134225" y="5407088"/>
            <a:ext cx="3905250" cy="38100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sp>
        <p:nvSpPr>
          <p:cNvPr id="11" name="Rectangle 10"/>
          <p:cNvSpPr/>
          <p:nvPr/>
        </p:nvSpPr>
        <p:spPr>
          <a:xfrm>
            <a:off x="441960" y="3063240"/>
            <a:ext cx="11509248" cy="1661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Figure  where formulae </a:t>
            </a:r>
            <a:r>
              <a:rPr lang="en-US" smtClean="0"/>
              <a:t>can appear</a:t>
            </a:r>
            <a:endParaRPr lang="en-US" dirty="0"/>
          </a:p>
        </p:txBody>
      </p:sp>
    </p:spTree>
    <p:extLst>
      <p:ext uri="{BB962C8B-B14F-4D97-AF65-F5344CB8AC3E}">
        <p14:creationId xmlns:p14="http://schemas.microsoft.com/office/powerpoint/2010/main" val="3015181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fade">
                                      <p:cBhvr>
                                        <p:cTn id="7" dur="500"/>
                                        <p:tgtEl>
                                          <p:spTgt spid="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animEffect transition="in" filter="fade">
                                      <p:cBhvr>
                                        <p:cTn id="17" dur="500"/>
                                        <p:tgtEl>
                                          <p:spTgt spid="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7" end="7"/>
                                            </p:txEl>
                                          </p:spTgt>
                                        </p:tgtEl>
                                        <p:attrNameLst>
                                          <p:attrName>style.visibility</p:attrName>
                                        </p:attrNameLst>
                                      </p:cBhvr>
                                      <p:to>
                                        <p:strVal val="visible"/>
                                      </p:to>
                                    </p:set>
                                    <p:animEffect transition="in" filter="fade">
                                      <p:cBhvr>
                                        <p:cTn id="22" dur="500"/>
                                        <p:tgtEl>
                                          <p:spTgt spid="9">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animEffect transition="in" filter="fade">
                                      <p:cBhvr>
                                        <p:cTn id="25" dur="500"/>
                                        <p:tgtEl>
                                          <p:spTgt spid="9">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Implementation &amp; experiments</a:t>
            </a:r>
            <a:endParaRPr lang="en-GB" dirty="0"/>
          </a:p>
        </p:txBody>
      </p:sp>
      <p:sp>
        <p:nvSpPr>
          <p:cNvPr id="9" name="Espaço Reservado para Conteúdo 8"/>
          <p:cNvSpPr>
            <a:spLocks noGrp="1"/>
          </p:cNvSpPr>
          <p:nvPr>
            <p:ph idx="1"/>
          </p:nvPr>
        </p:nvSpPr>
        <p:spPr/>
        <p:txBody>
          <a:bodyPr/>
          <a:lstStyle/>
          <a:p>
            <a:r>
              <a:rPr lang="fr-FR" dirty="0" smtClean="0"/>
              <a:t>Cloud simulation including 100 services</a:t>
            </a:r>
          </a:p>
          <a:p>
            <a:r>
              <a:rPr lang="fr-FR" dirty="0" smtClean="0"/>
              <a:t>Expensive while combining services: O(n</a:t>
            </a:r>
            <a:r>
              <a:rPr lang="fr-FR" baseline="30000" dirty="0" smtClean="0"/>
              <a:t>k</a:t>
            </a:r>
            <a:r>
              <a:rPr lang="fr-FR" dirty="0" smtClean="0"/>
              <a:t>)</a:t>
            </a:r>
          </a:p>
          <a:p>
            <a:r>
              <a:rPr lang="en-US" dirty="0" smtClean="0"/>
              <a:t>Performance </a:t>
            </a:r>
            <a:r>
              <a:rPr lang="en-US" dirty="0"/>
              <a:t>increased </a:t>
            </a:r>
            <a:r>
              <a:rPr lang="en-US" dirty="0" smtClean="0"/>
              <a:t>reducing the </a:t>
            </a:r>
            <a:r>
              <a:rPr lang="en-US" dirty="0"/>
              <a:t>number of rewriting </a:t>
            </a:r>
            <a:r>
              <a:rPr lang="en-US" dirty="0" smtClean="0"/>
              <a:t>solutions and integration </a:t>
            </a:r>
            <a:r>
              <a:rPr lang="en-US" dirty="0"/>
              <a:t>execution time</a:t>
            </a:r>
          </a:p>
          <a:p>
            <a:r>
              <a:rPr lang="en-US" dirty="0"/>
              <a:t> Integration economic cost potentially </a:t>
            </a:r>
            <a:r>
              <a:rPr lang="en-US" dirty="0" smtClean="0"/>
              <a:t>reduced</a:t>
            </a:r>
            <a:endParaRPr lang="en-US" dirty="0"/>
          </a:p>
        </p:txBody>
      </p:sp>
      <p:pic>
        <p:nvPicPr>
          <p:cNvPr id="7" name="Imagem 11"/>
          <p:cNvPicPr>
            <a:picLocks noChangeAspect="1"/>
          </p:cNvPicPr>
          <p:nvPr/>
        </p:nvPicPr>
        <p:blipFill>
          <a:blip r:embed="rId3"/>
          <a:stretch>
            <a:fillRect/>
          </a:stretch>
        </p:blipFill>
        <p:spPr>
          <a:xfrm>
            <a:off x="914398" y="4023332"/>
            <a:ext cx="4779893" cy="2523291"/>
          </a:xfrm>
          <a:prstGeom prst="rect">
            <a:avLst/>
          </a:prstGeom>
        </p:spPr>
      </p:pic>
      <p:pic>
        <p:nvPicPr>
          <p:cNvPr id="8" name="Imagem 2"/>
          <p:cNvPicPr>
            <a:picLocks noChangeAspect="1"/>
          </p:cNvPicPr>
          <p:nvPr/>
        </p:nvPicPr>
        <p:blipFill>
          <a:blip r:embed="rId4"/>
          <a:stretch>
            <a:fillRect/>
          </a:stretch>
        </p:blipFill>
        <p:spPr>
          <a:xfrm>
            <a:off x="6339355" y="4159463"/>
            <a:ext cx="4446575" cy="2387161"/>
          </a:xfrm>
          <a:prstGeom prst="rect">
            <a:avLst/>
          </a:prstGeom>
        </p:spPr>
      </p:pic>
      <p:sp>
        <p:nvSpPr>
          <p:cNvPr id="3" name="Espaço Reservado para Data 2"/>
          <p:cNvSpPr>
            <a:spLocks noGrp="1"/>
          </p:cNvSpPr>
          <p:nvPr>
            <p:ph type="dt" sz="half" idx="10"/>
          </p:nvPr>
        </p:nvSpPr>
        <p:spPr/>
        <p:txBody>
          <a:bodyPr/>
          <a:lstStyle/>
          <a:p>
            <a:fld id="{1EF112FA-5436-41E8-9717-8377A9D3A566}" type="datetime1">
              <a:rPr lang="fr-FR" smtClean="0"/>
              <a:t>22/03/2017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19</a:t>
            </a:fld>
            <a:endParaRPr lang="fr-FR"/>
          </a:p>
        </p:txBody>
      </p:sp>
    </p:spTree>
    <p:extLst>
      <p:ext uri="{BB962C8B-B14F-4D97-AF65-F5344CB8AC3E}">
        <p14:creationId xmlns:p14="http://schemas.microsoft.com/office/powerpoint/2010/main" val="193329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65A0BBFD-990B-45E8-A1E6-40B808A7D247}" type="datetime1">
              <a:rPr lang="fr-FR" smtClean="0"/>
              <a:t>22/03/2017</a:t>
            </a:fld>
            <a:endParaRPr lang="fr-FR"/>
          </a:p>
        </p:txBody>
      </p:sp>
      <p:sp>
        <p:nvSpPr>
          <p:cNvPr id="5" name="Espace réservé du numéro de diapositive 4"/>
          <p:cNvSpPr>
            <a:spLocks noGrp="1"/>
          </p:cNvSpPr>
          <p:nvPr>
            <p:ph type="sldNum" sz="quarter" idx="12"/>
          </p:nvPr>
        </p:nvSpPr>
        <p:spPr/>
        <p:txBody>
          <a:bodyPr/>
          <a:lstStyle/>
          <a:p>
            <a:fld id="{CE30F588-6E05-4442-ACBF-46277343984D}" type="slidenum">
              <a:rPr lang="fr-FR" smtClean="0"/>
              <a:t>2</a:t>
            </a:fld>
            <a:endParaRPr lang="fr-FR"/>
          </a:p>
        </p:txBody>
      </p:sp>
      <p:sp>
        <p:nvSpPr>
          <p:cNvPr id="9" name="ZoneTexte 8"/>
          <p:cNvSpPr txBox="1"/>
          <p:nvPr/>
        </p:nvSpPr>
        <p:spPr>
          <a:xfrm>
            <a:off x="701975" y="4419276"/>
            <a:ext cx="1653209" cy="338554"/>
          </a:xfrm>
          <a:prstGeom prst="rect">
            <a:avLst/>
          </a:prstGeom>
          <a:noFill/>
        </p:spPr>
        <p:txBody>
          <a:bodyPr wrap="none" rtlCol="0">
            <a:spAutoFit/>
          </a:bodyPr>
          <a:lstStyle/>
          <a:p>
            <a:r>
              <a:rPr lang="en-US" sz="1600" i="1" dirty="0" smtClean="0">
                <a:solidFill>
                  <a:schemeClr val="bg1">
                    <a:lumMod val="65000"/>
                  </a:schemeClr>
                </a:solidFill>
                <a:latin typeface="Rockwell Condensed" charset="0"/>
                <a:ea typeface="Rockwell Condensed" charset="0"/>
                <a:cs typeface="Rockwell Condensed" charset="0"/>
              </a:rPr>
              <a:t>Projects </a:t>
            </a:r>
            <a:r>
              <a:rPr lang="en-US" sz="1600" i="1" smtClean="0">
                <a:solidFill>
                  <a:schemeClr val="bg1">
                    <a:lumMod val="65000"/>
                  </a:schemeClr>
                </a:solidFill>
                <a:latin typeface="Rockwell Condensed" charset="0"/>
                <a:ea typeface="Rockwell Condensed" charset="0"/>
                <a:cs typeface="Rockwell Condensed" charset="0"/>
              </a:rPr>
              <a:t>&amp; Internships</a:t>
            </a:r>
            <a:endParaRPr lang="en-US" sz="1600" i="1" dirty="0">
              <a:solidFill>
                <a:schemeClr val="bg1">
                  <a:lumMod val="65000"/>
                </a:schemeClr>
              </a:solidFill>
              <a:latin typeface="Rockwell Condensed" charset="0"/>
              <a:ea typeface="Rockwell Condensed" charset="0"/>
              <a:cs typeface="Rockwell Condensed" charset="0"/>
            </a:endParaRPr>
          </a:p>
        </p:txBody>
      </p:sp>
      <p:sp>
        <p:nvSpPr>
          <p:cNvPr id="11" name="Rectangle 10"/>
          <p:cNvSpPr/>
          <p:nvPr/>
        </p:nvSpPr>
        <p:spPr>
          <a:xfrm>
            <a:off x="727376" y="1868516"/>
            <a:ext cx="1738859" cy="44077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2014-2017</a:t>
            </a:r>
            <a:endParaRPr lang="en-US"/>
          </a:p>
        </p:txBody>
      </p:sp>
      <p:sp>
        <p:nvSpPr>
          <p:cNvPr id="12" name="Rectangle 11"/>
          <p:cNvSpPr/>
          <p:nvPr/>
        </p:nvSpPr>
        <p:spPr>
          <a:xfrm>
            <a:off x="2838133" y="1765737"/>
            <a:ext cx="7610007" cy="646331"/>
          </a:xfrm>
          <a:prstGeom prst="rect">
            <a:avLst/>
          </a:prstGeom>
        </p:spPr>
        <p:txBody>
          <a:bodyPr wrap="square">
            <a:spAutoFit/>
          </a:bodyPr>
          <a:lstStyle/>
          <a:p>
            <a:r>
              <a:rPr lang="en-US" b="1" dirty="0"/>
              <a:t>3</a:t>
            </a:r>
            <a:r>
              <a:rPr lang="en-US" b="1" baseline="30000" dirty="0"/>
              <a:t>rd</a:t>
            </a:r>
            <a:r>
              <a:rPr lang="en-US" b="1" dirty="0"/>
              <a:t> year of PhD</a:t>
            </a:r>
            <a:r>
              <a:rPr lang="en-US" dirty="0"/>
              <a:t> </a:t>
            </a:r>
          </a:p>
          <a:p>
            <a:r>
              <a:rPr lang="en-US" dirty="0" err="1" smtClean="0"/>
              <a:t>InfoMaths</a:t>
            </a:r>
            <a:r>
              <a:rPr lang="en-US" dirty="0" smtClean="0"/>
              <a:t> </a:t>
            </a:r>
            <a:r>
              <a:rPr lang="en-US" dirty="0"/>
              <a:t>doctoral </a:t>
            </a:r>
            <a:r>
              <a:rPr lang="en-US" dirty="0" smtClean="0"/>
              <a:t>school, </a:t>
            </a:r>
            <a:r>
              <a:rPr lang="en-US" dirty="0"/>
              <a:t>University Lyon </a:t>
            </a:r>
            <a:r>
              <a:rPr lang="en-US" dirty="0" smtClean="0"/>
              <a:t>1, Magellan </a:t>
            </a:r>
            <a:r>
              <a:rPr lang="en-US" dirty="0"/>
              <a:t>Lab, </a:t>
            </a:r>
            <a:r>
              <a:rPr lang="en-US" dirty="0" smtClean="0"/>
              <a:t>Lyon3</a:t>
            </a:r>
            <a:endParaRPr lang="en-US" dirty="0"/>
          </a:p>
        </p:txBody>
      </p:sp>
      <p:sp>
        <p:nvSpPr>
          <p:cNvPr id="13" name="Rectangle 12"/>
          <p:cNvSpPr/>
          <p:nvPr/>
        </p:nvSpPr>
        <p:spPr>
          <a:xfrm>
            <a:off x="742366" y="3639849"/>
            <a:ext cx="1738859" cy="4407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2013</a:t>
            </a:r>
            <a:endParaRPr lang="en-US" dirty="0"/>
          </a:p>
        </p:txBody>
      </p:sp>
      <p:sp>
        <p:nvSpPr>
          <p:cNvPr id="14" name="ZoneTexte 13"/>
          <p:cNvSpPr txBox="1"/>
          <p:nvPr/>
        </p:nvSpPr>
        <p:spPr>
          <a:xfrm>
            <a:off x="879775" y="1504127"/>
            <a:ext cx="1507785" cy="400110"/>
          </a:xfrm>
          <a:prstGeom prst="rect">
            <a:avLst/>
          </a:prstGeom>
          <a:noFill/>
        </p:spPr>
        <p:txBody>
          <a:bodyPr wrap="none" rtlCol="0">
            <a:spAutoFit/>
          </a:bodyPr>
          <a:lstStyle/>
          <a:p>
            <a:r>
              <a:rPr lang="en-US" sz="2000" dirty="0" smtClean="0">
                <a:latin typeface="Rockwell Condensed" charset="0"/>
                <a:ea typeface="Rockwell Condensed" charset="0"/>
                <a:cs typeface="Rockwell Condensed" charset="0"/>
              </a:rPr>
              <a:t>Current position</a:t>
            </a:r>
            <a:endParaRPr lang="en-US" sz="2000" dirty="0">
              <a:latin typeface="Rockwell Condensed" charset="0"/>
              <a:ea typeface="Rockwell Condensed" charset="0"/>
              <a:cs typeface="Rockwell Condensed" charset="0"/>
            </a:endParaRPr>
          </a:p>
        </p:txBody>
      </p:sp>
      <p:sp>
        <p:nvSpPr>
          <p:cNvPr id="15" name="Rectangle 14"/>
          <p:cNvSpPr/>
          <p:nvPr/>
        </p:nvSpPr>
        <p:spPr>
          <a:xfrm>
            <a:off x="2853123" y="3547623"/>
            <a:ext cx="6006059" cy="646331"/>
          </a:xfrm>
          <a:prstGeom prst="rect">
            <a:avLst/>
          </a:prstGeom>
        </p:spPr>
        <p:txBody>
          <a:bodyPr wrap="square">
            <a:spAutoFit/>
          </a:bodyPr>
          <a:lstStyle/>
          <a:p>
            <a:r>
              <a:rPr lang="en-US" dirty="0"/>
              <a:t>Master </a:t>
            </a:r>
            <a:r>
              <a:rPr lang="en-US" dirty="0" smtClean="0"/>
              <a:t>in</a:t>
            </a:r>
            <a:r>
              <a:rPr lang="en-US" b="1" dirty="0" smtClean="0">
                <a:solidFill>
                  <a:srgbClr val="FF0066"/>
                </a:solidFill>
              </a:rPr>
              <a:t> </a:t>
            </a:r>
            <a:r>
              <a:rPr lang="en-US" b="1" dirty="0" smtClean="0"/>
              <a:t>Systems </a:t>
            </a:r>
            <a:r>
              <a:rPr lang="en-US" b="1" dirty="0"/>
              <a:t>and </a:t>
            </a:r>
            <a:r>
              <a:rPr lang="en-US" b="1" dirty="0" smtClean="0"/>
              <a:t>Computing</a:t>
            </a:r>
          </a:p>
          <a:p>
            <a:r>
              <a:rPr lang="en-US" dirty="0" smtClean="0"/>
              <a:t>Federal </a:t>
            </a:r>
            <a:r>
              <a:rPr lang="en-US" dirty="0"/>
              <a:t>University of Rio Grande do Norte, Brazil</a:t>
            </a:r>
          </a:p>
        </p:txBody>
      </p:sp>
      <p:sp>
        <p:nvSpPr>
          <p:cNvPr id="16" name="Rectangle 15"/>
          <p:cNvSpPr/>
          <p:nvPr/>
        </p:nvSpPr>
        <p:spPr>
          <a:xfrm>
            <a:off x="742366" y="5413731"/>
            <a:ext cx="1738859" cy="4407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2011</a:t>
            </a:r>
            <a:endParaRPr lang="en-US" dirty="0"/>
          </a:p>
        </p:txBody>
      </p:sp>
      <p:sp>
        <p:nvSpPr>
          <p:cNvPr id="17" name="Rectangle 16"/>
          <p:cNvSpPr/>
          <p:nvPr/>
        </p:nvSpPr>
        <p:spPr>
          <a:xfrm>
            <a:off x="2808152" y="5369843"/>
            <a:ext cx="6096000" cy="646331"/>
          </a:xfrm>
          <a:prstGeom prst="rect">
            <a:avLst/>
          </a:prstGeom>
        </p:spPr>
        <p:txBody>
          <a:bodyPr>
            <a:spAutoFit/>
          </a:bodyPr>
          <a:lstStyle/>
          <a:p>
            <a:r>
              <a:rPr lang="en-US" b="1" dirty="0"/>
              <a:t> </a:t>
            </a:r>
            <a:r>
              <a:rPr lang="en-US" b="1" dirty="0" smtClean="0"/>
              <a:t>XXX </a:t>
            </a:r>
            <a:r>
              <a:rPr lang="en-US" dirty="0" smtClean="0"/>
              <a:t>degree </a:t>
            </a:r>
            <a:r>
              <a:rPr lang="en-US" b="1" dirty="0"/>
              <a:t>System </a:t>
            </a:r>
            <a:r>
              <a:rPr lang="en-US" b="1" dirty="0" smtClean="0"/>
              <a:t>analysis</a:t>
            </a:r>
            <a:endParaRPr lang="en-US" dirty="0"/>
          </a:p>
          <a:p>
            <a:r>
              <a:rPr lang="en-US" dirty="0" smtClean="0"/>
              <a:t>Federal </a:t>
            </a:r>
            <a:r>
              <a:rPr lang="en-US" dirty="0"/>
              <a:t>Institute of Rio Grande do Norte, Brazil</a:t>
            </a:r>
          </a:p>
        </p:txBody>
      </p:sp>
      <p:sp>
        <p:nvSpPr>
          <p:cNvPr id="18" name="Rectangle 17"/>
          <p:cNvSpPr/>
          <p:nvPr/>
        </p:nvSpPr>
        <p:spPr>
          <a:xfrm>
            <a:off x="8523691" y="4358471"/>
            <a:ext cx="2918556" cy="646331"/>
          </a:xfrm>
          <a:prstGeom prst="rect">
            <a:avLst/>
          </a:prstGeom>
        </p:spPr>
        <p:txBody>
          <a:bodyPr wrap="none">
            <a:spAutoFit/>
          </a:bodyPr>
          <a:lstStyle/>
          <a:p>
            <a:r>
              <a:rPr lang="en-US" i="1" dirty="0"/>
              <a:t>4-months Internship </a:t>
            </a:r>
          </a:p>
          <a:p>
            <a:r>
              <a:rPr lang="en-US" i="1" dirty="0" smtClean="0"/>
              <a:t>UDELAR</a:t>
            </a:r>
            <a:r>
              <a:rPr lang="en-US" i="1" dirty="0"/>
              <a:t>, </a:t>
            </a:r>
            <a:r>
              <a:rPr lang="en-US" i="1" dirty="0" smtClean="0"/>
              <a:t>Uruguay (CAPES)</a:t>
            </a:r>
            <a:endParaRPr lang="en-US" i="1" dirty="0"/>
          </a:p>
        </p:txBody>
      </p:sp>
      <p:cxnSp>
        <p:nvCxnSpPr>
          <p:cNvPr id="20" name="Connecteur droit avec flèche 19"/>
          <p:cNvCxnSpPr/>
          <p:nvPr/>
        </p:nvCxnSpPr>
        <p:spPr>
          <a:xfrm>
            <a:off x="789324" y="4825308"/>
            <a:ext cx="7695105" cy="46493"/>
          </a:xfrm>
          <a:prstGeom prst="straightConnector1">
            <a:avLst/>
          </a:prstGeom>
          <a:ln w="76200">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523691" y="5011608"/>
            <a:ext cx="3742307" cy="369332"/>
          </a:xfrm>
          <a:prstGeom prst="rect">
            <a:avLst/>
          </a:prstGeom>
        </p:spPr>
        <p:txBody>
          <a:bodyPr wrap="none">
            <a:spAutoFit/>
          </a:bodyPr>
          <a:lstStyle/>
          <a:p>
            <a:r>
              <a:rPr lang="en-US" i="1" dirty="0"/>
              <a:t>National Research Network, Brazil</a:t>
            </a:r>
          </a:p>
        </p:txBody>
      </p:sp>
      <p:cxnSp>
        <p:nvCxnSpPr>
          <p:cNvPr id="23" name="Connecteur droit avec flèche 22"/>
          <p:cNvCxnSpPr/>
          <p:nvPr/>
        </p:nvCxnSpPr>
        <p:spPr>
          <a:xfrm>
            <a:off x="742366" y="2848682"/>
            <a:ext cx="7695105" cy="46493"/>
          </a:xfrm>
          <a:prstGeom prst="straightConnector1">
            <a:avLst/>
          </a:prstGeom>
          <a:ln w="76200">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585762" y="2705412"/>
            <a:ext cx="2887329" cy="369332"/>
          </a:xfrm>
          <a:prstGeom prst="rect">
            <a:avLst/>
          </a:prstGeom>
        </p:spPr>
        <p:txBody>
          <a:bodyPr wrap="none">
            <a:spAutoFit/>
          </a:bodyPr>
          <a:lstStyle/>
          <a:p>
            <a:r>
              <a:rPr lang="en-US" i="1" smtClean="0"/>
              <a:t>Project Multi-cloud, ARC-6</a:t>
            </a:r>
            <a:endParaRPr lang="en-US" i="1" dirty="0"/>
          </a:p>
        </p:txBody>
      </p:sp>
      <p:sp>
        <p:nvSpPr>
          <p:cNvPr id="26" name="Rectangle 25"/>
          <p:cNvSpPr/>
          <p:nvPr/>
        </p:nvSpPr>
        <p:spPr>
          <a:xfrm>
            <a:off x="727376" y="666540"/>
            <a:ext cx="7476662" cy="646331"/>
          </a:xfrm>
          <a:prstGeom prst="rect">
            <a:avLst/>
          </a:prstGeom>
        </p:spPr>
        <p:txBody>
          <a:bodyPr wrap="none">
            <a:spAutoFit/>
          </a:bodyPr>
          <a:lstStyle/>
          <a:p>
            <a:r>
              <a:rPr lang="en-US" sz="3600" b="1" dirty="0">
                <a:solidFill>
                  <a:schemeClr val="accent1">
                    <a:lumMod val="75000"/>
                  </a:schemeClr>
                </a:solidFill>
              </a:rPr>
              <a:t>Daniel </a:t>
            </a:r>
            <a:r>
              <a:rPr lang="en-US" sz="3600" b="1" dirty="0" err="1">
                <a:solidFill>
                  <a:schemeClr val="accent1">
                    <a:lumMod val="75000"/>
                  </a:schemeClr>
                </a:solidFill>
              </a:rPr>
              <a:t>Aguiar</a:t>
            </a:r>
            <a:r>
              <a:rPr lang="en-US" sz="3600" b="1" dirty="0">
                <a:solidFill>
                  <a:schemeClr val="accent1">
                    <a:lumMod val="75000"/>
                  </a:schemeClr>
                </a:solidFill>
              </a:rPr>
              <a:t> da Silva </a:t>
            </a:r>
            <a:r>
              <a:rPr lang="en-US" sz="3600" b="1" dirty="0" err="1">
                <a:solidFill>
                  <a:schemeClr val="accent1">
                    <a:lumMod val="75000"/>
                  </a:schemeClr>
                </a:solidFill>
              </a:rPr>
              <a:t>Carvalho</a:t>
            </a:r>
            <a:endParaRPr lang="en-US" sz="3600" b="1" dirty="0">
              <a:solidFill>
                <a:schemeClr val="accent1">
                  <a:lumMod val="75000"/>
                </a:schemeClr>
              </a:solidFill>
            </a:endParaRPr>
          </a:p>
        </p:txBody>
      </p:sp>
      <p:sp>
        <p:nvSpPr>
          <p:cNvPr id="27" name="ZoneTexte 26"/>
          <p:cNvSpPr txBox="1"/>
          <p:nvPr/>
        </p:nvSpPr>
        <p:spPr>
          <a:xfrm>
            <a:off x="1089635" y="3175452"/>
            <a:ext cx="973343" cy="400110"/>
          </a:xfrm>
          <a:prstGeom prst="rect">
            <a:avLst/>
          </a:prstGeom>
          <a:noFill/>
        </p:spPr>
        <p:txBody>
          <a:bodyPr wrap="none" rtlCol="0">
            <a:spAutoFit/>
          </a:bodyPr>
          <a:lstStyle/>
          <a:p>
            <a:r>
              <a:rPr lang="en-US" sz="2000" smtClean="0">
                <a:latin typeface="Rockwell Condensed" charset="0"/>
                <a:ea typeface="Rockwell Condensed" charset="0"/>
                <a:cs typeface="Rockwell Condensed" charset="0"/>
              </a:rPr>
              <a:t>Education</a:t>
            </a:r>
            <a:endParaRPr lang="en-US" sz="2000" dirty="0">
              <a:latin typeface="Rockwell Condensed" charset="0"/>
              <a:ea typeface="Rockwell Condensed" charset="0"/>
              <a:cs typeface="Rockwell Condensed" charset="0"/>
            </a:endParaRPr>
          </a:p>
        </p:txBody>
      </p:sp>
      <p:sp>
        <p:nvSpPr>
          <p:cNvPr id="28" name="ZoneTexte 27"/>
          <p:cNvSpPr txBox="1"/>
          <p:nvPr/>
        </p:nvSpPr>
        <p:spPr>
          <a:xfrm>
            <a:off x="701974" y="2471872"/>
            <a:ext cx="1653209" cy="338554"/>
          </a:xfrm>
          <a:prstGeom prst="rect">
            <a:avLst/>
          </a:prstGeom>
          <a:noFill/>
        </p:spPr>
        <p:txBody>
          <a:bodyPr wrap="none" rtlCol="0">
            <a:spAutoFit/>
          </a:bodyPr>
          <a:lstStyle/>
          <a:p>
            <a:r>
              <a:rPr lang="en-US" sz="1600" i="1" dirty="0" smtClean="0">
                <a:solidFill>
                  <a:schemeClr val="bg1">
                    <a:lumMod val="65000"/>
                  </a:schemeClr>
                </a:solidFill>
                <a:latin typeface="Rockwell Condensed" charset="0"/>
                <a:ea typeface="Rockwell Condensed" charset="0"/>
                <a:cs typeface="Rockwell Condensed" charset="0"/>
              </a:rPr>
              <a:t>Projects </a:t>
            </a:r>
            <a:r>
              <a:rPr lang="en-US" sz="1600" i="1" smtClean="0">
                <a:solidFill>
                  <a:schemeClr val="bg1">
                    <a:lumMod val="65000"/>
                  </a:schemeClr>
                </a:solidFill>
                <a:latin typeface="Rockwell Condensed" charset="0"/>
                <a:ea typeface="Rockwell Condensed" charset="0"/>
                <a:cs typeface="Rockwell Condensed" charset="0"/>
              </a:rPr>
              <a:t>&amp; Internships</a:t>
            </a:r>
            <a:endParaRPr lang="en-US" sz="1600" i="1" dirty="0">
              <a:solidFill>
                <a:schemeClr val="bg1">
                  <a:lumMod val="65000"/>
                </a:schemeClr>
              </a:solidFill>
              <a:latin typeface="Rockwell Condensed" charset="0"/>
              <a:ea typeface="Rockwell Condensed" charset="0"/>
              <a:cs typeface="Rockwell Condensed" charset="0"/>
            </a:endParaRPr>
          </a:p>
        </p:txBody>
      </p:sp>
    </p:spTree>
    <p:extLst>
      <p:ext uri="{BB962C8B-B14F-4D97-AF65-F5344CB8AC3E}">
        <p14:creationId xmlns:p14="http://schemas.microsoft.com/office/powerpoint/2010/main" val="513866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fr-FR" sz="4800" dirty="0" smtClean="0"/>
              <a:t>Professional and scientific activities</a:t>
            </a:r>
            <a:endParaRPr lang="fr-FR" sz="4800" dirty="0"/>
          </a:p>
        </p:txBody>
      </p:sp>
      <p:graphicFrame>
        <p:nvGraphicFramePr>
          <p:cNvPr id="6" name="Tabela 5"/>
          <p:cNvGraphicFramePr>
            <a:graphicFrameLocks noGrp="1"/>
          </p:cNvGraphicFramePr>
          <p:nvPr>
            <p:extLst>
              <p:ext uri="{D42A27DB-BD31-4B8C-83A1-F6EECF244321}">
                <p14:modId xmlns:p14="http://schemas.microsoft.com/office/powerpoint/2010/main" val="3110661641"/>
              </p:ext>
            </p:extLst>
          </p:nvPr>
        </p:nvGraphicFramePr>
        <p:xfrm>
          <a:off x="2556456" y="1773214"/>
          <a:ext cx="8568000" cy="370840"/>
        </p:xfrm>
        <a:graphic>
          <a:graphicData uri="http://schemas.openxmlformats.org/drawingml/2006/table">
            <a:tbl>
              <a:tblPr firstRow="1" bandRow="1">
                <a:tableStyleId>{5C22544A-7EE6-4342-B048-85BDC9FD1C3A}</a:tableStyleId>
              </a:tblPr>
              <a:tblGrid>
                <a:gridCol w="1428000"/>
                <a:gridCol w="1428000"/>
                <a:gridCol w="1428000"/>
                <a:gridCol w="1428000"/>
                <a:gridCol w="1428000"/>
                <a:gridCol w="1428000"/>
              </a:tblGrid>
              <a:tr h="370840">
                <a:tc>
                  <a:txBody>
                    <a:bodyPr/>
                    <a:lstStyle/>
                    <a:p>
                      <a:pPr algn="ctr"/>
                      <a:r>
                        <a:rPr lang="fr-FR" dirty="0" smtClean="0"/>
                        <a:t>2014.2</a:t>
                      </a:r>
                      <a:endParaRPr lang="fr-FR" dirty="0"/>
                    </a:p>
                  </a:txBody>
                  <a:tcPr/>
                </a:tc>
                <a:tc>
                  <a:txBody>
                    <a:bodyPr/>
                    <a:lstStyle/>
                    <a:p>
                      <a:pPr algn="ctr"/>
                      <a:r>
                        <a:rPr lang="fr-FR" dirty="0" smtClean="0"/>
                        <a:t>2015.1</a:t>
                      </a:r>
                      <a:endParaRPr lang="fr-FR" dirty="0"/>
                    </a:p>
                  </a:txBody>
                  <a:tcPr/>
                </a:tc>
                <a:tc>
                  <a:txBody>
                    <a:bodyPr/>
                    <a:lstStyle/>
                    <a:p>
                      <a:pPr algn="ctr"/>
                      <a:r>
                        <a:rPr lang="fr-FR" dirty="0" smtClean="0"/>
                        <a:t>2015.2</a:t>
                      </a:r>
                      <a:endParaRPr lang="fr-FR" dirty="0"/>
                    </a:p>
                  </a:txBody>
                  <a:tcPr/>
                </a:tc>
                <a:tc>
                  <a:txBody>
                    <a:bodyPr/>
                    <a:lstStyle/>
                    <a:p>
                      <a:pPr algn="ctr"/>
                      <a:r>
                        <a:rPr lang="fr-FR" dirty="0" smtClean="0"/>
                        <a:t>2016.1</a:t>
                      </a:r>
                      <a:endParaRPr lang="fr-FR" dirty="0"/>
                    </a:p>
                  </a:txBody>
                  <a:tcPr/>
                </a:tc>
                <a:tc>
                  <a:txBody>
                    <a:bodyPr/>
                    <a:lstStyle/>
                    <a:p>
                      <a:pPr algn="ctr"/>
                      <a:r>
                        <a:rPr lang="fr-FR" dirty="0" smtClean="0"/>
                        <a:t>2016.2</a:t>
                      </a:r>
                      <a:endParaRPr lang="fr-FR" dirty="0"/>
                    </a:p>
                  </a:txBody>
                  <a:tcPr/>
                </a:tc>
                <a:tc>
                  <a:txBody>
                    <a:bodyPr/>
                    <a:lstStyle/>
                    <a:p>
                      <a:pPr algn="ctr"/>
                      <a:r>
                        <a:rPr lang="fr-FR" dirty="0" smtClean="0"/>
                        <a:t>2017.1</a:t>
                      </a:r>
                      <a:endParaRPr lang="fr-FR" dirty="0"/>
                    </a:p>
                  </a:txBody>
                  <a:tcPr/>
                </a:tc>
              </a:tr>
            </a:tbl>
          </a:graphicData>
        </a:graphic>
      </p:graphicFrame>
      <p:cxnSp>
        <p:nvCxnSpPr>
          <p:cNvPr id="8" name="Conector reto 7"/>
          <p:cNvCxnSpPr/>
          <p:nvPr/>
        </p:nvCxnSpPr>
        <p:spPr>
          <a:xfrm>
            <a:off x="3987876"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a:off x="5414711"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 name="Conector reto 9"/>
          <p:cNvCxnSpPr/>
          <p:nvPr/>
        </p:nvCxnSpPr>
        <p:spPr>
          <a:xfrm>
            <a:off x="6846532"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a:off x="8282079" y="2251875"/>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a:xfrm>
            <a:off x="9701383" y="2240498"/>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 name="Conector reto 12"/>
          <p:cNvCxnSpPr/>
          <p:nvPr/>
        </p:nvCxnSpPr>
        <p:spPr>
          <a:xfrm>
            <a:off x="11119539" y="2229121"/>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a:off x="2565787" y="2251875"/>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5" name="CaixaDeTexto 14"/>
          <p:cNvSpPr txBox="1"/>
          <p:nvPr/>
        </p:nvSpPr>
        <p:spPr>
          <a:xfrm>
            <a:off x="1505461" y="2447276"/>
            <a:ext cx="1063112" cy="369332"/>
          </a:xfrm>
          <a:prstGeom prst="rect">
            <a:avLst/>
          </a:prstGeom>
          <a:noFill/>
        </p:spPr>
        <p:txBody>
          <a:bodyPr wrap="none" rtlCol="0">
            <a:spAutoFit/>
          </a:bodyPr>
          <a:lstStyle/>
          <a:p>
            <a:r>
              <a:rPr lang="fr-FR" dirty="0" smtClean="0"/>
              <a:t>Courses</a:t>
            </a:r>
            <a:endParaRPr lang="fr-FR" dirty="0"/>
          </a:p>
        </p:txBody>
      </p:sp>
      <p:sp>
        <p:nvSpPr>
          <p:cNvPr id="16" name="Retângulo 15"/>
          <p:cNvSpPr/>
          <p:nvPr/>
        </p:nvSpPr>
        <p:spPr>
          <a:xfrm>
            <a:off x="4001335" y="2251875"/>
            <a:ext cx="1404674" cy="17742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course</a:t>
            </a:r>
            <a:endParaRPr lang="fr-FR" sz="1600" dirty="0">
              <a:solidFill>
                <a:schemeClr val="tx1"/>
              </a:solidFill>
            </a:endParaRPr>
          </a:p>
        </p:txBody>
      </p:sp>
      <p:sp>
        <p:nvSpPr>
          <p:cNvPr id="17" name="Retângulo 16"/>
          <p:cNvSpPr/>
          <p:nvPr/>
        </p:nvSpPr>
        <p:spPr>
          <a:xfrm>
            <a:off x="6863527" y="2254985"/>
            <a:ext cx="1404000" cy="15126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course</a:t>
            </a:r>
            <a:endParaRPr lang="fr-FR" sz="1600" dirty="0">
              <a:solidFill>
                <a:schemeClr val="tx1"/>
              </a:solidFill>
            </a:endParaRPr>
          </a:p>
        </p:txBody>
      </p:sp>
      <p:sp>
        <p:nvSpPr>
          <p:cNvPr id="18" name="Retângulo 17"/>
          <p:cNvSpPr/>
          <p:nvPr/>
        </p:nvSpPr>
        <p:spPr>
          <a:xfrm>
            <a:off x="9717627" y="2259117"/>
            <a:ext cx="1401912" cy="17018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course</a:t>
            </a:r>
            <a:endParaRPr lang="fr-FR" sz="1600" dirty="0">
              <a:solidFill>
                <a:schemeClr val="tx1"/>
              </a:solidFill>
            </a:endParaRPr>
          </a:p>
        </p:txBody>
      </p:sp>
      <p:sp>
        <p:nvSpPr>
          <p:cNvPr id="19" name="Retângulo 18"/>
          <p:cNvSpPr/>
          <p:nvPr/>
        </p:nvSpPr>
        <p:spPr>
          <a:xfrm>
            <a:off x="6863351" y="2456923"/>
            <a:ext cx="1404000" cy="540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Workshop: Writing scientific papers</a:t>
            </a:r>
            <a:endParaRPr lang="fr-FR" sz="1600" dirty="0">
              <a:solidFill>
                <a:schemeClr val="tx1"/>
              </a:solidFill>
            </a:endParaRPr>
          </a:p>
        </p:txBody>
      </p:sp>
      <p:sp>
        <p:nvSpPr>
          <p:cNvPr id="20" name="Retângulo 19"/>
          <p:cNvSpPr/>
          <p:nvPr/>
        </p:nvSpPr>
        <p:spPr>
          <a:xfrm>
            <a:off x="4000078" y="318801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1" name="Retângulo 20"/>
          <p:cNvSpPr/>
          <p:nvPr/>
        </p:nvSpPr>
        <p:spPr>
          <a:xfrm>
            <a:off x="6863351" y="318724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2" name="Retângulo 21"/>
          <p:cNvSpPr/>
          <p:nvPr/>
        </p:nvSpPr>
        <p:spPr>
          <a:xfrm>
            <a:off x="8304462" y="318724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3" name="Retângulo 22"/>
          <p:cNvSpPr/>
          <p:nvPr/>
        </p:nvSpPr>
        <p:spPr>
          <a:xfrm>
            <a:off x="5428867" y="3579866"/>
            <a:ext cx="1404000" cy="3890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LIRIS SOC team</a:t>
            </a:r>
            <a:endParaRPr lang="fr-FR" sz="1600" dirty="0">
              <a:solidFill>
                <a:schemeClr val="tx1"/>
              </a:solidFill>
            </a:endParaRPr>
          </a:p>
        </p:txBody>
      </p:sp>
      <p:sp>
        <p:nvSpPr>
          <p:cNvPr id="24" name="Retângulo 23"/>
          <p:cNvSpPr/>
          <p:nvPr/>
        </p:nvSpPr>
        <p:spPr>
          <a:xfrm>
            <a:off x="8304462" y="3592281"/>
            <a:ext cx="1404000" cy="38908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Presentation ADBIS 2016</a:t>
            </a:r>
            <a:endParaRPr lang="fr-FR" sz="1600" dirty="0">
              <a:solidFill>
                <a:schemeClr val="tx1"/>
              </a:solidFill>
            </a:endParaRPr>
          </a:p>
        </p:txBody>
      </p:sp>
      <p:sp>
        <p:nvSpPr>
          <p:cNvPr id="26" name="Retângulo 25"/>
          <p:cNvSpPr/>
          <p:nvPr/>
        </p:nvSpPr>
        <p:spPr>
          <a:xfrm>
            <a:off x="8300922" y="3997463"/>
            <a:ext cx="1404000" cy="3890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Poster ARC</a:t>
            </a:r>
            <a:endParaRPr lang="fr-FR" sz="1600" dirty="0">
              <a:solidFill>
                <a:schemeClr val="tx1"/>
              </a:solidFill>
            </a:endParaRPr>
          </a:p>
        </p:txBody>
      </p:sp>
      <p:sp>
        <p:nvSpPr>
          <p:cNvPr id="27" name="Retângulo 26"/>
          <p:cNvSpPr/>
          <p:nvPr/>
        </p:nvSpPr>
        <p:spPr>
          <a:xfrm>
            <a:off x="5431022" y="3992000"/>
            <a:ext cx="1404000" cy="3890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Poster ARC</a:t>
            </a:r>
            <a:endParaRPr lang="fr-FR" sz="1600" dirty="0">
              <a:solidFill>
                <a:schemeClr val="tx1"/>
              </a:solidFill>
            </a:endParaRPr>
          </a:p>
        </p:txBody>
      </p:sp>
      <p:sp>
        <p:nvSpPr>
          <p:cNvPr id="29" name="CaixaDeTexto 28"/>
          <p:cNvSpPr txBox="1"/>
          <p:nvPr/>
        </p:nvSpPr>
        <p:spPr>
          <a:xfrm>
            <a:off x="1091694" y="5250920"/>
            <a:ext cx="1476879" cy="369332"/>
          </a:xfrm>
          <a:prstGeom prst="rect">
            <a:avLst/>
          </a:prstGeom>
          <a:noFill/>
        </p:spPr>
        <p:txBody>
          <a:bodyPr wrap="none" rtlCol="0">
            <a:spAutoFit/>
          </a:bodyPr>
          <a:lstStyle/>
          <a:p>
            <a:r>
              <a:rPr lang="fr-FR" dirty="0" smtClean="0"/>
              <a:t>Publications</a:t>
            </a:r>
            <a:endParaRPr lang="fr-FR" dirty="0"/>
          </a:p>
        </p:txBody>
      </p:sp>
      <p:cxnSp>
        <p:nvCxnSpPr>
          <p:cNvPr id="30" name="Conector reto 29"/>
          <p:cNvCxnSpPr/>
          <p:nvPr/>
        </p:nvCxnSpPr>
        <p:spPr>
          <a:xfrm rot="5400000">
            <a:off x="6840284" y="-1182146"/>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1" name="CaixaDeTexto 30"/>
          <p:cNvSpPr txBox="1"/>
          <p:nvPr/>
        </p:nvSpPr>
        <p:spPr>
          <a:xfrm>
            <a:off x="962299" y="3576331"/>
            <a:ext cx="1606274" cy="369332"/>
          </a:xfrm>
          <a:prstGeom prst="rect">
            <a:avLst/>
          </a:prstGeom>
          <a:noFill/>
        </p:spPr>
        <p:txBody>
          <a:bodyPr wrap="none" rtlCol="0">
            <a:spAutoFit/>
          </a:bodyPr>
          <a:lstStyle/>
          <a:p>
            <a:r>
              <a:rPr lang="fr-FR" dirty="0" smtClean="0"/>
              <a:t>Presentations</a:t>
            </a:r>
            <a:endParaRPr lang="fr-FR" dirty="0"/>
          </a:p>
        </p:txBody>
      </p:sp>
      <p:cxnSp>
        <p:nvCxnSpPr>
          <p:cNvPr id="32" name="Conector reto 31"/>
          <p:cNvCxnSpPr/>
          <p:nvPr/>
        </p:nvCxnSpPr>
        <p:spPr>
          <a:xfrm rot="5400000">
            <a:off x="6832867" y="214263"/>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3" name="Retângulo 32"/>
          <p:cNvSpPr/>
          <p:nvPr/>
        </p:nvSpPr>
        <p:spPr>
          <a:xfrm>
            <a:off x="4659925" y="6250657"/>
            <a:ext cx="5566116" cy="22468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solidFill>
                  <a:schemeClr val="bg1"/>
                </a:solidFill>
              </a:rPr>
              <a:t>Experimentation</a:t>
            </a:r>
            <a:endParaRPr lang="fr-FR" sz="1600" dirty="0">
              <a:solidFill>
                <a:schemeClr val="bg1"/>
              </a:solidFill>
            </a:endParaRPr>
          </a:p>
        </p:txBody>
      </p:sp>
      <p:sp>
        <p:nvSpPr>
          <p:cNvPr id="34" name="CaixaDeTexto 33"/>
          <p:cNvSpPr txBox="1"/>
          <p:nvPr/>
        </p:nvSpPr>
        <p:spPr>
          <a:xfrm>
            <a:off x="546609" y="4618741"/>
            <a:ext cx="2021964" cy="369332"/>
          </a:xfrm>
          <a:prstGeom prst="rect">
            <a:avLst/>
          </a:prstGeom>
          <a:noFill/>
        </p:spPr>
        <p:txBody>
          <a:bodyPr wrap="none" rtlCol="0">
            <a:spAutoFit/>
          </a:bodyPr>
          <a:lstStyle/>
          <a:p>
            <a:r>
              <a:rPr lang="fr-FR" dirty="0" smtClean="0"/>
              <a:t>Thematic schools</a:t>
            </a:r>
            <a:endParaRPr lang="fr-FR" dirty="0"/>
          </a:p>
        </p:txBody>
      </p:sp>
      <p:cxnSp>
        <p:nvCxnSpPr>
          <p:cNvPr id="35" name="Conector reto 34"/>
          <p:cNvCxnSpPr/>
          <p:nvPr/>
        </p:nvCxnSpPr>
        <p:spPr>
          <a:xfrm rot="5400000">
            <a:off x="6832867" y="804900"/>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6" name="Conector reto 35"/>
          <p:cNvCxnSpPr/>
          <p:nvPr/>
        </p:nvCxnSpPr>
        <p:spPr>
          <a:xfrm rot="5400000">
            <a:off x="6832867" y="1498187"/>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7" name="Retângulo 36"/>
          <p:cNvSpPr/>
          <p:nvPr/>
        </p:nvSpPr>
        <p:spPr>
          <a:xfrm>
            <a:off x="8301945" y="5183232"/>
            <a:ext cx="1404000" cy="2361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ADBIS 2016</a:t>
            </a:r>
            <a:endParaRPr lang="fr-FR" sz="1600" dirty="0">
              <a:solidFill>
                <a:schemeClr val="tx1"/>
              </a:solidFill>
            </a:endParaRPr>
          </a:p>
        </p:txBody>
      </p:sp>
      <p:sp>
        <p:nvSpPr>
          <p:cNvPr id="38" name="Retângulo 37"/>
          <p:cNvSpPr/>
          <p:nvPr/>
        </p:nvSpPr>
        <p:spPr>
          <a:xfrm>
            <a:off x="8301945" y="5484674"/>
            <a:ext cx="1404000" cy="2361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ICSOC 2016</a:t>
            </a:r>
            <a:endParaRPr lang="fr-FR" sz="1600" dirty="0">
              <a:solidFill>
                <a:schemeClr val="tx1"/>
              </a:solidFill>
            </a:endParaRPr>
          </a:p>
        </p:txBody>
      </p:sp>
      <p:sp>
        <p:nvSpPr>
          <p:cNvPr id="39" name="Retângulo 38"/>
          <p:cNvSpPr/>
          <p:nvPr/>
        </p:nvSpPr>
        <p:spPr>
          <a:xfrm>
            <a:off x="5435168" y="5183232"/>
            <a:ext cx="1404000" cy="2361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DEXA 2015</a:t>
            </a:r>
            <a:endParaRPr lang="fr-FR" sz="1600" dirty="0">
              <a:solidFill>
                <a:schemeClr val="tx1"/>
              </a:solidFill>
            </a:endParaRPr>
          </a:p>
        </p:txBody>
      </p:sp>
      <p:sp>
        <p:nvSpPr>
          <p:cNvPr id="40" name="Retângulo 39"/>
          <p:cNvSpPr/>
          <p:nvPr/>
        </p:nvSpPr>
        <p:spPr>
          <a:xfrm>
            <a:off x="5438850" y="5484674"/>
            <a:ext cx="1404000" cy="2361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AICCSA 2015</a:t>
            </a:r>
            <a:endParaRPr lang="fr-FR" sz="1600" dirty="0">
              <a:solidFill>
                <a:schemeClr val="tx1"/>
              </a:solidFill>
            </a:endParaRPr>
          </a:p>
        </p:txBody>
      </p:sp>
      <p:sp>
        <p:nvSpPr>
          <p:cNvPr id="41" name="Espaço Reservado para Data 40"/>
          <p:cNvSpPr>
            <a:spLocks noGrp="1"/>
          </p:cNvSpPr>
          <p:nvPr>
            <p:ph type="dt" sz="half" idx="10"/>
          </p:nvPr>
        </p:nvSpPr>
        <p:spPr/>
        <p:txBody>
          <a:bodyPr/>
          <a:lstStyle/>
          <a:p>
            <a:fld id="{448735F6-84FA-4E81-BF8D-6D58AD208048}" type="datetime1">
              <a:rPr lang="fr-FR" smtClean="0"/>
              <a:t>22/03/2017</a:t>
            </a:fld>
            <a:endParaRPr lang="fr-FR"/>
          </a:p>
        </p:txBody>
      </p:sp>
      <p:sp>
        <p:nvSpPr>
          <p:cNvPr id="42" name="Espaço Reservado para Número de Slide 41"/>
          <p:cNvSpPr>
            <a:spLocks noGrp="1"/>
          </p:cNvSpPr>
          <p:nvPr>
            <p:ph type="sldNum" sz="quarter" idx="12"/>
          </p:nvPr>
        </p:nvSpPr>
        <p:spPr/>
        <p:txBody>
          <a:bodyPr/>
          <a:lstStyle/>
          <a:p>
            <a:fld id="{CE30F588-6E05-4442-ACBF-46277343984D}" type="slidenum">
              <a:rPr lang="fr-FR" smtClean="0"/>
              <a:t>20</a:t>
            </a:fld>
            <a:endParaRPr lang="fr-FR"/>
          </a:p>
        </p:txBody>
      </p:sp>
      <p:pic>
        <p:nvPicPr>
          <p:cNvPr id="3" name="Image 2"/>
          <p:cNvPicPr>
            <a:picLocks noChangeAspect="1"/>
          </p:cNvPicPr>
          <p:nvPr/>
        </p:nvPicPr>
        <p:blipFill>
          <a:blip r:embed="rId2"/>
          <a:stretch>
            <a:fillRect/>
          </a:stretch>
        </p:blipFill>
        <p:spPr>
          <a:xfrm>
            <a:off x="2200525" y="5612090"/>
            <a:ext cx="1010218" cy="833430"/>
          </a:xfrm>
          <a:prstGeom prst="rect">
            <a:avLst/>
          </a:prstGeom>
        </p:spPr>
      </p:pic>
      <p:sp>
        <p:nvSpPr>
          <p:cNvPr id="4" name="Rectangle 3"/>
          <p:cNvSpPr/>
          <p:nvPr/>
        </p:nvSpPr>
        <p:spPr>
          <a:xfrm>
            <a:off x="-3443" y="6028805"/>
            <a:ext cx="2425344" cy="646331"/>
          </a:xfrm>
          <a:prstGeom prst="rect">
            <a:avLst/>
          </a:prstGeom>
        </p:spPr>
        <p:txBody>
          <a:bodyPr wrap="none">
            <a:spAutoFit/>
          </a:bodyPr>
          <a:lstStyle/>
          <a:p>
            <a:pPr lvl="1" algn="r"/>
            <a:r>
              <a:rPr lang="en-US" i="1" dirty="0" smtClean="0"/>
              <a:t>Continuous work </a:t>
            </a:r>
          </a:p>
          <a:p>
            <a:pPr lvl="1" algn="r"/>
            <a:r>
              <a:rPr lang="en-US" i="1" dirty="0" smtClean="0"/>
              <a:t>with advisors</a:t>
            </a:r>
            <a:endParaRPr lang="en-US" i="1" dirty="0"/>
          </a:p>
        </p:txBody>
      </p:sp>
      <p:cxnSp>
        <p:nvCxnSpPr>
          <p:cNvPr id="43" name="Conector reto 35"/>
          <p:cNvCxnSpPr/>
          <p:nvPr/>
        </p:nvCxnSpPr>
        <p:spPr>
          <a:xfrm flipH="1" flipV="1">
            <a:off x="3063168" y="6133802"/>
            <a:ext cx="7355415" cy="16343"/>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5" name="Retângulo 32"/>
          <p:cNvSpPr/>
          <p:nvPr/>
        </p:nvSpPr>
        <p:spPr>
          <a:xfrm>
            <a:off x="3087162" y="6260466"/>
            <a:ext cx="1404000" cy="389086"/>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Weekly face to face meetings</a:t>
            </a:r>
            <a:endParaRPr lang="fr-FR" sz="1600" dirty="0">
              <a:solidFill>
                <a:schemeClr val="tx1"/>
              </a:solidFill>
            </a:endParaRPr>
          </a:p>
        </p:txBody>
      </p:sp>
      <p:sp>
        <p:nvSpPr>
          <p:cNvPr id="46" name="Retângulo 32"/>
          <p:cNvSpPr/>
          <p:nvPr/>
        </p:nvSpPr>
        <p:spPr>
          <a:xfrm>
            <a:off x="4002009" y="4598987"/>
            <a:ext cx="1404000" cy="389086"/>
          </a:xfrm>
          <a:prstGeom prst="rect">
            <a:avLst/>
          </a:prstGeom>
          <a:solidFill>
            <a:srgbClr val="AF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Smart cities and Big Data</a:t>
            </a:r>
            <a:endParaRPr lang="fr-FR" sz="1600" dirty="0">
              <a:solidFill>
                <a:schemeClr val="tx1"/>
              </a:solidFill>
            </a:endParaRPr>
          </a:p>
        </p:txBody>
      </p:sp>
      <p:sp>
        <p:nvSpPr>
          <p:cNvPr id="47" name="Retângulo 32"/>
          <p:cNvSpPr/>
          <p:nvPr/>
        </p:nvSpPr>
        <p:spPr>
          <a:xfrm>
            <a:off x="4659925" y="6537208"/>
            <a:ext cx="5566116" cy="22468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solidFill>
                  <a:schemeClr val="bg1"/>
                </a:solidFill>
              </a:rPr>
              <a:t>Formalization</a:t>
            </a:r>
            <a:r>
              <a:rPr lang="fr-FR" sz="1200" dirty="0" smtClean="0">
                <a:solidFill>
                  <a:schemeClr val="bg1"/>
                </a:solidFill>
              </a:rPr>
              <a:t> of model &amp; </a:t>
            </a:r>
            <a:r>
              <a:rPr lang="fr-FR" sz="1200" dirty="0" err="1" smtClean="0">
                <a:solidFill>
                  <a:schemeClr val="bg1"/>
                </a:solidFill>
              </a:rPr>
              <a:t>algorithms</a:t>
            </a:r>
            <a:endParaRPr lang="fr-FR" sz="1600" dirty="0">
              <a:solidFill>
                <a:schemeClr val="bg1"/>
              </a:solidFill>
            </a:endParaRPr>
          </a:p>
        </p:txBody>
      </p:sp>
    </p:spTree>
    <p:extLst>
      <p:ext uri="{BB962C8B-B14F-4D97-AF65-F5344CB8AC3E}">
        <p14:creationId xmlns:p14="http://schemas.microsoft.com/office/powerpoint/2010/main" val="179710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500"/>
                                        <p:tgtEl>
                                          <p:spTgt spid="2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500"/>
                                        <p:tgtEl>
                                          <p:spTgt spid="23"/>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500"/>
                                        <p:tgtEl>
                                          <p:spTgt spid="27"/>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fade">
                                      <p:cBhvr>
                                        <p:cTn id="91" dur="500"/>
                                        <p:tgtEl>
                                          <p:spTgt spid="26"/>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500"/>
                                        <p:tgtEl>
                                          <p:spTgt spid="34"/>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fade">
                                      <p:cBhvr>
                                        <p:cTn id="99" dur="500"/>
                                        <p:tgtEl>
                                          <p:spTgt spid="33"/>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29"/>
                                        </p:tgtEl>
                                        <p:attrNameLst>
                                          <p:attrName>style.visibility</p:attrName>
                                        </p:attrNameLst>
                                      </p:cBhvr>
                                      <p:to>
                                        <p:strVal val="visible"/>
                                      </p:to>
                                    </p:set>
                                    <p:animEffect transition="in" filter="fade">
                                      <p:cBhvr>
                                        <p:cTn id="104" dur="500"/>
                                        <p:tgtEl>
                                          <p:spTgt spid="29"/>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fade">
                                      <p:cBhvr>
                                        <p:cTn id="109" dur="500"/>
                                        <p:tgtEl>
                                          <p:spTgt spid="39"/>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40"/>
                                        </p:tgtEl>
                                        <p:attrNameLst>
                                          <p:attrName>style.visibility</p:attrName>
                                        </p:attrNameLst>
                                      </p:cBhvr>
                                      <p:to>
                                        <p:strVal val="visible"/>
                                      </p:to>
                                    </p:set>
                                    <p:animEffect transition="in" filter="fade">
                                      <p:cBhvr>
                                        <p:cTn id="114" dur="500"/>
                                        <p:tgtEl>
                                          <p:spTgt spid="40"/>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7"/>
                                        </p:tgtEl>
                                        <p:attrNameLst>
                                          <p:attrName>style.visibility</p:attrName>
                                        </p:attrNameLst>
                                      </p:cBhvr>
                                      <p:to>
                                        <p:strVal val="visible"/>
                                      </p:to>
                                    </p:set>
                                    <p:animEffect transition="in" filter="fade">
                                      <p:cBhvr>
                                        <p:cTn id="119" dur="500"/>
                                        <p:tgtEl>
                                          <p:spTgt spid="37"/>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38"/>
                                        </p:tgtEl>
                                        <p:attrNameLst>
                                          <p:attrName>style.visibility</p:attrName>
                                        </p:attrNameLst>
                                      </p:cBhvr>
                                      <p:to>
                                        <p:strVal val="visible"/>
                                      </p:to>
                                    </p:set>
                                    <p:animEffect transition="in" filter="fade">
                                      <p:cBhvr>
                                        <p:cTn id="124" dur="500"/>
                                        <p:tgtEl>
                                          <p:spTgt spid="38"/>
                                        </p:tgtEl>
                                      </p:cBhvr>
                                    </p:animEffect>
                                  </p:childTnLst>
                                </p:cTn>
                              </p:par>
                              <p:par>
                                <p:cTn id="125" presetID="10" presetClass="entr" presetSubtype="0" fill="hold" nodeType="withEffect">
                                  <p:stCondLst>
                                    <p:cond delay="0"/>
                                  </p:stCondLst>
                                  <p:childTnLst>
                                    <p:set>
                                      <p:cBhvr>
                                        <p:cTn id="126" dur="1" fill="hold">
                                          <p:stCondLst>
                                            <p:cond delay="0"/>
                                          </p:stCondLst>
                                        </p:cTn>
                                        <p:tgtEl>
                                          <p:spTgt spid="43"/>
                                        </p:tgtEl>
                                        <p:attrNameLst>
                                          <p:attrName>style.visibility</p:attrName>
                                        </p:attrNameLst>
                                      </p:cBhvr>
                                      <p:to>
                                        <p:strVal val="visible"/>
                                      </p:to>
                                    </p:set>
                                    <p:animEffect transition="in" filter="fade">
                                      <p:cBhvr>
                                        <p:cTn id="127" dur="500"/>
                                        <p:tgtEl>
                                          <p:spTgt spid="43"/>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45"/>
                                        </p:tgtEl>
                                        <p:attrNameLst>
                                          <p:attrName>style.visibility</p:attrName>
                                        </p:attrNameLst>
                                      </p:cBhvr>
                                      <p:to>
                                        <p:strVal val="visible"/>
                                      </p:to>
                                    </p:set>
                                    <p:animEffect transition="in" filter="fade">
                                      <p:cBhvr>
                                        <p:cTn id="130" dur="500"/>
                                        <p:tgtEl>
                                          <p:spTgt spid="45"/>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46"/>
                                        </p:tgtEl>
                                        <p:attrNameLst>
                                          <p:attrName>style.visibility</p:attrName>
                                        </p:attrNameLst>
                                      </p:cBhvr>
                                      <p:to>
                                        <p:strVal val="visible"/>
                                      </p:to>
                                    </p:set>
                                    <p:animEffect transition="in" filter="fade">
                                      <p:cBhvr>
                                        <p:cTn id="133" dur="500"/>
                                        <p:tgtEl>
                                          <p:spTgt spid="46"/>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47"/>
                                        </p:tgtEl>
                                        <p:attrNameLst>
                                          <p:attrName>style.visibility</p:attrName>
                                        </p:attrNameLst>
                                      </p:cBhvr>
                                      <p:to>
                                        <p:strVal val="visible"/>
                                      </p:to>
                                    </p:set>
                                    <p:animEffect transition="in" filter="fade">
                                      <p:cBhvr>
                                        <p:cTn id="13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27" grpId="0" animBg="1"/>
      <p:bldP spid="29" grpId="0"/>
      <p:bldP spid="31" grpId="0"/>
      <p:bldP spid="33" grpId="0" animBg="1"/>
      <p:bldP spid="34" grpId="0"/>
      <p:bldP spid="37" grpId="0" animBg="1"/>
      <p:bldP spid="38" grpId="0" animBg="1"/>
      <p:bldP spid="39" grpId="0" animBg="1"/>
      <p:bldP spid="40" grpId="0" animBg="1"/>
      <p:bldP spid="45" grpId="0" animBg="1"/>
      <p:bldP spid="46" grpId="0" animBg="1"/>
      <p:bldP spid="4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Future </a:t>
            </a:r>
            <a:r>
              <a:rPr lang="fr-FR" dirty="0" err="1" smtClean="0"/>
              <a:t>work</a:t>
            </a:r>
            <a:endParaRPr lang="fr-FR" dirty="0"/>
          </a:p>
        </p:txBody>
      </p:sp>
      <p:graphicFrame>
        <p:nvGraphicFramePr>
          <p:cNvPr id="6" name="Tabela 5"/>
          <p:cNvGraphicFramePr>
            <a:graphicFrameLocks noGrp="1"/>
          </p:cNvGraphicFramePr>
          <p:nvPr>
            <p:extLst>
              <p:ext uri="{D42A27DB-BD31-4B8C-83A1-F6EECF244321}">
                <p14:modId xmlns:p14="http://schemas.microsoft.com/office/powerpoint/2010/main" val="990459273"/>
              </p:ext>
            </p:extLst>
          </p:nvPr>
        </p:nvGraphicFramePr>
        <p:xfrm>
          <a:off x="1069848" y="2636144"/>
          <a:ext cx="10058399" cy="2851150"/>
        </p:xfrm>
        <a:graphic>
          <a:graphicData uri="http://schemas.openxmlformats.org/drawingml/2006/table">
            <a:tbl>
              <a:tblPr firstRow="1" bandRow="1">
                <a:tableStyleId>{5C22544A-7EE6-4342-B048-85BDC9FD1C3A}</a:tableStyleId>
              </a:tblPr>
              <a:tblGrid>
                <a:gridCol w="5831993"/>
                <a:gridCol w="889348"/>
                <a:gridCol w="814192"/>
                <a:gridCol w="826718"/>
                <a:gridCol w="889348"/>
                <a:gridCol w="806800"/>
              </a:tblGrid>
              <a:tr h="363674">
                <a:tc>
                  <a:txBody>
                    <a:bodyPr/>
                    <a:lstStyle/>
                    <a:p>
                      <a:r>
                        <a:rPr lang="fr-FR" sz="1400" dirty="0" smtClean="0"/>
                        <a:t>Activities:</a:t>
                      </a:r>
                      <a:endParaRPr lang="fr-FR" sz="1400" dirty="0"/>
                    </a:p>
                  </a:txBody>
                  <a:tcPr marL="89674" marR="89674" marT="44835" marB="44835"/>
                </a:tc>
                <a:tc>
                  <a:txBody>
                    <a:bodyPr/>
                    <a:lstStyle/>
                    <a:p>
                      <a:pPr algn="ctr"/>
                      <a:r>
                        <a:rPr lang="fr-FR" sz="1400" dirty="0" smtClean="0"/>
                        <a:t>02/17</a:t>
                      </a:r>
                      <a:endParaRPr lang="fr-FR" sz="1400" dirty="0"/>
                    </a:p>
                  </a:txBody>
                  <a:tcPr marL="89674" marR="89674" marT="44835" marB="44835"/>
                </a:tc>
                <a:tc>
                  <a:txBody>
                    <a:bodyPr/>
                    <a:lstStyle/>
                    <a:p>
                      <a:pPr algn="ctr"/>
                      <a:r>
                        <a:rPr lang="fr-FR" sz="1400" dirty="0" smtClean="0"/>
                        <a:t>03/17</a:t>
                      </a:r>
                      <a:endParaRPr lang="fr-FR" sz="1400" dirty="0"/>
                    </a:p>
                  </a:txBody>
                  <a:tcPr marL="89674" marR="89674" marT="44835" marB="44835"/>
                </a:tc>
                <a:tc>
                  <a:txBody>
                    <a:bodyPr/>
                    <a:lstStyle/>
                    <a:p>
                      <a:pPr algn="ctr"/>
                      <a:r>
                        <a:rPr lang="fr-FR" sz="1400" dirty="0" smtClean="0"/>
                        <a:t>04/17</a:t>
                      </a:r>
                      <a:endParaRPr lang="fr-FR" sz="1400" dirty="0"/>
                    </a:p>
                  </a:txBody>
                  <a:tcPr marL="89674" marR="89674" marT="44835" marB="44835"/>
                </a:tc>
                <a:tc>
                  <a:txBody>
                    <a:bodyPr/>
                    <a:lstStyle/>
                    <a:p>
                      <a:pPr algn="ctr"/>
                      <a:r>
                        <a:rPr lang="fr-FR" sz="1400" dirty="0" smtClean="0"/>
                        <a:t>05/17</a:t>
                      </a:r>
                      <a:endParaRPr lang="fr-FR" sz="1400" dirty="0"/>
                    </a:p>
                  </a:txBody>
                  <a:tcPr marL="89674" marR="89674" marT="44835" marB="44835"/>
                </a:tc>
                <a:tc>
                  <a:txBody>
                    <a:bodyPr/>
                    <a:lstStyle/>
                    <a:p>
                      <a:pPr algn="ctr"/>
                      <a:r>
                        <a:rPr lang="fr-FR" sz="1400" dirty="0" smtClean="0"/>
                        <a:t>06/17</a:t>
                      </a:r>
                      <a:endParaRPr lang="fr-FR" sz="1400" dirty="0"/>
                    </a:p>
                  </a:txBody>
                  <a:tcPr marL="89674" marR="89674" marT="44835" marB="44835"/>
                </a:tc>
              </a:tr>
              <a:tr h="363674">
                <a:tc>
                  <a:txBody>
                    <a:bodyPr/>
                    <a:lstStyle/>
                    <a:p>
                      <a:pPr algn="l"/>
                      <a:r>
                        <a:rPr lang="fr-FR" sz="1400" dirty="0" smtClean="0"/>
                        <a:t>Improving and correcting</a:t>
                      </a:r>
                      <a:r>
                        <a:rPr lang="fr-FR" sz="1400" baseline="0" dirty="0" smtClean="0"/>
                        <a:t> the query taxonomy and reusability approach formalization</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Implementing</a:t>
                      </a:r>
                      <a:r>
                        <a:rPr lang="fr-FR" sz="1400" baseline="0" dirty="0" smtClean="0"/>
                        <a:t> and including in </a:t>
                      </a:r>
                      <a:r>
                        <a:rPr lang="fr-FR" sz="1400" i="1" baseline="0" dirty="0" smtClean="0"/>
                        <a:t>Rhone </a:t>
                      </a:r>
                      <a:r>
                        <a:rPr lang="fr-FR" sz="1400" i="0" baseline="0" dirty="0" smtClean="0"/>
                        <a:t>the reusability functions</a:t>
                      </a:r>
                      <a:endParaRPr lang="fr-FR" sz="1400" i="1"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Building</a:t>
                      </a:r>
                      <a:r>
                        <a:rPr lang="fr-FR" sz="1400" baseline="0" dirty="0" smtClean="0"/>
                        <a:t> the proof of concept to the approach</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Writing</a:t>
                      </a:r>
                      <a:r>
                        <a:rPr lang="fr-FR" sz="1400" baseline="0" dirty="0" smtClean="0"/>
                        <a:t> a p</a:t>
                      </a:r>
                      <a:r>
                        <a:rPr lang="fr-FR" sz="1400" dirty="0" smtClean="0"/>
                        <a:t>aper to ER 2017 </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Concluding the work concerning the heuristic for optimizing service selection and composition</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Writing the final thesis document</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bl>
          </a:graphicData>
        </a:graphic>
      </p:graphicFrame>
      <p:sp>
        <p:nvSpPr>
          <p:cNvPr id="7" name="Retângulo 6"/>
          <p:cNvSpPr/>
          <p:nvPr/>
        </p:nvSpPr>
        <p:spPr>
          <a:xfrm>
            <a:off x="6930885" y="3193772"/>
            <a:ext cx="234000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8" name="Retângulo 7"/>
          <p:cNvSpPr/>
          <p:nvPr/>
        </p:nvSpPr>
        <p:spPr>
          <a:xfrm>
            <a:off x="7812155" y="3643175"/>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1" name="Retângulo 10"/>
          <p:cNvSpPr/>
          <p:nvPr/>
        </p:nvSpPr>
        <p:spPr>
          <a:xfrm>
            <a:off x="7812155" y="4011728"/>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2" name="Retângulo 11"/>
          <p:cNvSpPr/>
          <p:nvPr/>
        </p:nvSpPr>
        <p:spPr>
          <a:xfrm>
            <a:off x="7812155" y="4380281"/>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3" name="Retângulo 12"/>
          <p:cNvSpPr/>
          <p:nvPr/>
        </p:nvSpPr>
        <p:spPr>
          <a:xfrm>
            <a:off x="8627164" y="4825787"/>
            <a:ext cx="129600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4" name="Retângulo 13"/>
          <p:cNvSpPr/>
          <p:nvPr/>
        </p:nvSpPr>
        <p:spPr>
          <a:xfrm flipV="1">
            <a:off x="6930884" y="5252243"/>
            <a:ext cx="4108279"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5" name="Espaço Reservado para Data 14"/>
          <p:cNvSpPr>
            <a:spLocks noGrp="1"/>
          </p:cNvSpPr>
          <p:nvPr>
            <p:ph type="dt" sz="half" idx="10"/>
          </p:nvPr>
        </p:nvSpPr>
        <p:spPr/>
        <p:txBody>
          <a:bodyPr/>
          <a:lstStyle/>
          <a:p>
            <a:fld id="{EB0B4C51-26B9-4DF8-8C4D-09D06E8FA6AB}" type="datetime1">
              <a:rPr lang="fr-FR" smtClean="0"/>
              <a:t>22/03/2017</a:t>
            </a:fld>
            <a:endParaRPr lang="fr-FR"/>
          </a:p>
        </p:txBody>
      </p:sp>
      <p:sp>
        <p:nvSpPr>
          <p:cNvPr id="16" name="Espaço Reservado para Número de Slide 15"/>
          <p:cNvSpPr>
            <a:spLocks noGrp="1"/>
          </p:cNvSpPr>
          <p:nvPr>
            <p:ph type="sldNum" sz="quarter" idx="12"/>
          </p:nvPr>
        </p:nvSpPr>
        <p:spPr/>
        <p:txBody>
          <a:bodyPr/>
          <a:lstStyle/>
          <a:p>
            <a:fld id="{CE30F588-6E05-4442-ACBF-46277343984D}" type="slidenum">
              <a:rPr lang="fr-FR" smtClean="0"/>
              <a:t>21</a:t>
            </a:fld>
            <a:endParaRPr lang="fr-FR"/>
          </a:p>
        </p:txBody>
      </p:sp>
    </p:spTree>
    <p:extLst>
      <p:ext uri="{BB962C8B-B14F-4D97-AF65-F5344CB8AC3E}">
        <p14:creationId xmlns:p14="http://schemas.microsoft.com/office/powerpoint/2010/main" val="366455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6"/>
          <p:cNvSpPr txBox="1">
            <a:spLocks/>
          </p:cNvSpPr>
          <p:nvPr/>
        </p:nvSpPr>
        <p:spPr>
          <a:xfrm>
            <a:off x="1794949" y="2726872"/>
            <a:ext cx="9455438" cy="2498272"/>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b="1" i="1" dirty="0" smtClean="0">
                <a:solidFill>
                  <a:srgbClr val="FF0066"/>
                </a:solidFill>
              </a:rPr>
              <a:t>Daniel Aguiar da Silva Carvalho</a:t>
            </a:r>
            <a:r>
              <a:rPr lang="en-US" dirty="0" smtClean="0"/>
              <a:t>, Magellan, IAE, Université Jean Moulin Lyon3</a:t>
            </a:r>
          </a:p>
          <a:p>
            <a:pPr marL="0" indent="0" algn="r">
              <a:buNone/>
            </a:pPr>
            <a:endParaRPr lang="en-US" sz="1800" dirty="0" smtClean="0"/>
          </a:p>
          <a:p>
            <a:pPr marL="0" indent="0" algn="r">
              <a:buNone/>
            </a:pPr>
            <a:r>
              <a:rPr lang="en-US" sz="1800" cap="small" dirty="0" smtClean="0"/>
              <a:t>Advisors:</a:t>
            </a:r>
          </a:p>
          <a:p>
            <a:pPr marL="0" indent="0" algn="r">
              <a:buNone/>
            </a:pPr>
            <a:r>
              <a:rPr lang="en-US" sz="1800" dirty="0" smtClean="0"/>
              <a:t>Chirine Ghedira Guegan, </a:t>
            </a:r>
            <a:r>
              <a:rPr lang="en-US" sz="1800" dirty="0"/>
              <a:t>LIRIS, </a:t>
            </a:r>
            <a:r>
              <a:rPr lang="en-US" sz="1800" dirty="0" smtClean="0"/>
              <a:t>UMR5205, IAE, Université Jean Moulin Lyon3, France </a:t>
            </a:r>
          </a:p>
          <a:p>
            <a:pPr marL="0" indent="0" algn="r">
              <a:buNone/>
            </a:pPr>
            <a:r>
              <a:rPr lang="en-US" sz="1800" dirty="0" smtClean="0"/>
              <a:t>Genoveva Vargas-Solar, CNRS, LIG-LAFMIA, France</a:t>
            </a:r>
          </a:p>
          <a:p>
            <a:pPr marL="0" indent="0" algn="r">
              <a:buNone/>
            </a:pPr>
            <a:r>
              <a:rPr lang="en-US" sz="1800" dirty="0" smtClean="0"/>
              <a:t>Nadia Bennani, </a:t>
            </a:r>
            <a:r>
              <a:rPr lang="en-US" sz="1800" dirty="0"/>
              <a:t>LIRIS, </a:t>
            </a:r>
            <a:r>
              <a:rPr lang="en-US" sz="1800" dirty="0" smtClean="0"/>
              <a:t>UMR5205, INSA-Lyon, France</a:t>
            </a:r>
            <a:endParaRPr lang="en-US" sz="1800" dirty="0"/>
          </a:p>
        </p:txBody>
      </p:sp>
      <p:pic>
        <p:nvPicPr>
          <p:cNvPr id="5"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7892" y="6217019"/>
            <a:ext cx="1527887" cy="386015"/>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1426" y="6155870"/>
            <a:ext cx="1217094" cy="65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20" y="6169112"/>
            <a:ext cx="593412" cy="5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ço Reservado para Data 1"/>
          <p:cNvSpPr>
            <a:spLocks noGrp="1"/>
          </p:cNvSpPr>
          <p:nvPr>
            <p:ph type="dt" sz="half" idx="10"/>
          </p:nvPr>
        </p:nvSpPr>
        <p:spPr/>
        <p:txBody>
          <a:bodyPr/>
          <a:lstStyle/>
          <a:p>
            <a:fld id="{8E58A52B-952E-476D-98C9-A243D138135D}" type="datetime1">
              <a:rPr lang="fr-FR" smtClean="0"/>
              <a:t>22/03/2017</a:t>
            </a:fld>
            <a:endParaRPr lang="fr-FR"/>
          </a:p>
        </p:txBody>
      </p:sp>
      <p:sp>
        <p:nvSpPr>
          <p:cNvPr id="3" name="Espaço Reservado para Número de Slide 2"/>
          <p:cNvSpPr>
            <a:spLocks noGrp="1"/>
          </p:cNvSpPr>
          <p:nvPr>
            <p:ph type="sldNum" sz="quarter" idx="12"/>
          </p:nvPr>
        </p:nvSpPr>
        <p:spPr/>
        <p:txBody>
          <a:bodyPr/>
          <a:lstStyle/>
          <a:p>
            <a:fld id="{CE30F588-6E05-4442-ACBF-46277343984D}" type="slidenum">
              <a:rPr lang="fr-FR" smtClean="0"/>
              <a:t>22</a:t>
            </a:fld>
            <a:endParaRPr lang="fr-FR"/>
          </a:p>
        </p:txBody>
      </p:sp>
    </p:spTree>
    <p:extLst>
      <p:ext uri="{BB962C8B-B14F-4D97-AF65-F5344CB8AC3E}">
        <p14:creationId xmlns:p14="http://schemas.microsoft.com/office/powerpoint/2010/main" val="46623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Introduction</a:t>
            </a:r>
            <a:endParaRPr lang="fr-FR" dirty="0"/>
          </a:p>
        </p:txBody>
      </p:sp>
      <p:sp>
        <p:nvSpPr>
          <p:cNvPr id="3" name="Espaço Reservado para Conteúdo 2"/>
          <p:cNvSpPr>
            <a:spLocks noGrp="1"/>
          </p:cNvSpPr>
          <p:nvPr>
            <p:ph idx="1"/>
          </p:nvPr>
        </p:nvSpPr>
        <p:spPr/>
        <p:txBody>
          <a:bodyPr>
            <a:normAutofit lnSpcReduction="10000"/>
          </a:bodyPr>
          <a:lstStyle/>
          <a:p>
            <a:pPr marL="0" indent="0">
              <a:buNone/>
            </a:pPr>
            <a:r>
              <a:rPr lang="en-US" b="1" dirty="0" smtClean="0">
                <a:solidFill>
                  <a:srgbClr val="FF0066"/>
                </a:solidFill>
              </a:rPr>
              <a:t>Daniel Aguiar da Silva Carvalho</a:t>
            </a:r>
          </a:p>
          <a:p>
            <a:pPr marL="0" indent="0">
              <a:buNone/>
            </a:pPr>
            <a:r>
              <a:rPr lang="en-US" b="1" dirty="0" smtClean="0"/>
              <a:t>Diplomas:</a:t>
            </a:r>
            <a:endParaRPr lang="en-US" dirty="0" smtClean="0"/>
          </a:p>
          <a:p>
            <a:r>
              <a:rPr lang="en-US" b="1" dirty="0"/>
              <a:t>System analysis </a:t>
            </a:r>
            <a:r>
              <a:rPr lang="en-US" dirty="0" smtClean="0"/>
              <a:t>degree in the Federal Institute of Rio Grande do Norte, Brazil</a:t>
            </a:r>
          </a:p>
          <a:p>
            <a:r>
              <a:rPr lang="en-US" dirty="0" smtClean="0"/>
              <a:t>Master degree in</a:t>
            </a:r>
            <a:r>
              <a:rPr lang="en-US" b="1" dirty="0" smtClean="0">
                <a:solidFill>
                  <a:srgbClr val="FF0066"/>
                </a:solidFill>
              </a:rPr>
              <a:t> </a:t>
            </a:r>
            <a:r>
              <a:rPr lang="en-US" b="1" dirty="0" smtClean="0"/>
              <a:t>System and Computation </a:t>
            </a:r>
            <a:r>
              <a:rPr lang="en-US" dirty="0" smtClean="0"/>
              <a:t>in the Federal University of Rio Grande do Norte, Brazil</a:t>
            </a:r>
            <a:endParaRPr lang="en-US" dirty="0"/>
          </a:p>
          <a:p>
            <a:pPr marL="0" indent="0">
              <a:buNone/>
            </a:pPr>
            <a:endParaRPr lang="en-US" sz="1000" b="1" dirty="0" smtClean="0"/>
          </a:p>
          <a:p>
            <a:pPr marL="0" indent="0">
              <a:buNone/>
            </a:pPr>
            <a:r>
              <a:rPr lang="en-US" b="1" dirty="0" smtClean="0"/>
              <a:t>Internships and projects</a:t>
            </a:r>
            <a:r>
              <a:rPr lang="en-US" dirty="0" smtClean="0"/>
              <a:t>:</a:t>
            </a:r>
          </a:p>
          <a:p>
            <a:r>
              <a:rPr lang="en-US" dirty="0" smtClean="0"/>
              <a:t>4-months Internship at UDELAR, Uruguay</a:t>
            </a:r>
          </a:p>
          <a:p>
            <a:r>
              <a:rPr lang="en-US" dirty="0" smtClean="0"/>
              <a:t>National Research Network, Brazil</a:t>
            </a:r>
            <a:endParaRPr lang="en-US" dirty="0"/>
          </a:p>
          <a:p>
            <a:pPr marL="0" indent="0">
              <a:buNone/>
            </a:pPr>
            <a:endParaRPr lang="en-US" sz="1000" b="1" dirty="0" smtClean="0"/>
          </a:p>
          <a:p>
            <a:pPr marL="0" indent="0">
              <a:buNone/>
            </a:pPr>
            <a:r>
              <a:rPr lang="en-US" b="1" dirty="0" smtClean="0"/>
              <a:t>3</a:t>
            </a:r>
            <a:r>
              <a:rPr lang="en-US" b="1" baseline="30000" dirty="0" smtClean="0"/>
              <a:t>rd</a:t>
            </a:r>
            <a:r>
              <a:rPr lang="en-US" b="1" dirty="0" smtClean="0"/>
              <a:t> year of PhD</a:t>
            </a:r>
            <a:r>
              <a:rPr lang="en-US" dirty="0" smtClean="0"/>
              <a:t> in the University of Lyon (Magellan Lab, Lyon3)</a:t>
            </a:r>
          </a:p>
        </p:txBody>
      </p:sp>
      <p:sp>
        <p:nvSpPr>
          <p:cNvPr id="5" name="Espaço Reservado para Data 4"/>
          <p:cNvSpPr>
            <a:spLocks noGrp="1"/>
          </p:cNvSpPr>
          <p:nvPr>
            <p:ph type="dt" sz="half" idx="10"/>
          </p:nvPr>
        </p:nvSpPr>
        <p:spPr/>
        <p:txBody>
          <a:bodyPr/>
          <a:lstStyle/>
          <a:p>
            <a:fld id="{F5D1B79B-4AAD-465E-A5EC-12C47B6CA572}" type="datetime1">
              <a:rPr lang="fr-FR" smtClean="0"/>
              <a:t>22/03/2017</a:t>
            </a:fld>
            <a:endParaRPr lang="fr-FR"/>
          </a:p>
        </p:txBody>
      </p:sp>
      <p:sp>
        <p:nvSpPr>
          <p:cNvPr id="6" name="Espaço Reservado para Número de Slide 5"/>
          <p:cNvSpPr>
            <a:spLocks noGrp="1"/>
          </p:cNvSpPr>
          <p:nvPr>
            <p:ph type="sldNum" sz="quarter" idx="12"/>
          </p:nvPr>
        </p:nvSpPr>
        <p:spPr/>
        <p:txBody>
          <a:bodyPr/>
          <a:lstStyle/>
          <a:p>
            <a:fld id="{CE30F588-6E05-4442-ACBF-46277343984D}" type="slidenum">
              <a:rPr lang="fr-FR" smtClean="0"/>
              <a:t>23</a:t>
            </a:fld>
            <a:endParaRPr lang="fr-FR"/>
          </a:p>
        </p:txBody>
      </p:sp>
      <p:sp>
        <p:nvSpPr>
          <p:cNvPr id="7" name="Multiplication 6"/>
          <p:cNvSpPr/>
          <p:nvPr/>
        </p:nvSpPr>
        <p:spPr>
          <a:xfrm>
            <a:off x="3117954" y="1768839"/>
            <a:ext cx="6160957" cy="440336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40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Agenda</a:t>
            </a:r>
            <a:endParaRPr lang="fr-FR" dirty="0"/>
          </a:p>
        </p:txBody>
      </p:sp>
      <p:sp>
        <p:nvSpPr>
          <p:cNvPr id="3" name="Espaço Reservado para Conteúdo 2"/>
          <p:cNvSpPr>
            <a:spLocks noGrp="1"/>
          </p:cNvSpPr>
          <p:nvPr>
            <p:ph idx="1"/>
          </p:nvPr>
        </p:nvSpPr>
        <p:spPr/>
        <p:txBody>
          <a:bodyPr/>
          <a:lstStyle/>
          <a:p>
            <a:r>
              <a:rPr lang="fr-FR" dirty="0" smtClean="0"/>
              <a:t>Introduction</a:t>
            </a:r>
          </a:p>
          <a:p>
            <a:r>
              <a:rPr lang="fr-FR" dirty="0" smtClean="0"/>
              <a:t>Research context</a:t>
            </a:r>
          </a:p>
          <a:p>
            <a:r>
              <a:rPr lang="fr-FR" dirty="0" smtClean="0"/>
              <a:t>Results and contributions</a:t>
            </a:r>
          </a:p>
          <a:p>
            <a:r>
              <a:rPr lang="fr-FR" dirty="0" smtClean="0"/>
              <a:t>Professional and scientific activities</a:t>
            </a:r>
          </a:p>
          <a:p>
            <a:r>
              <a:rPr lang="fr-FR" dirty="0" smtClean="0"/>
              <a:t>Perspectives</a:t>
            </a:r>
            <a:endParaRPr lang="fr-FR" dirty="0"/>
          </a:p>
        </p:txBody>
      </p:sp>
      <p:sp>
        <p:nvSpPr>
          <p:cNvPr id="4" name="Espaço Reservado para Data 3"/>
          <p:cNvSpPr>
            <a:spLocks noGrp="1"/>
          </p:cNvSpPr>
          <p:nvPr>
            <p:ph type="dt" sz="half" idx="10"/>
          </p:nvPr>
        </p:nvSpPr>
        <p:spPr/>
        <p:txBody>
          <a:bodyPr/>
          <a:lstStyle/>
          <a:p>
            <a:fld id="{C0DEA02E-F30A-4DAE-BD38-D41DE7034E5C}" type="datetime1">
              <a:rPr lang="fr-FR" smtClean="0"/>
              <a:t>22/03/2017</a:t>
            </a:fld>
            <a:endParaRPr lang="fr-FR"/>
          </a:p>
        </p:txBody>
      </p:sp>
      <p:sp>
        <p:nvSpPr>
          <p:cNvPr id="5" name="Espaço Reservado para Número de Slide 4"/>
          <p:cNvSpPr>
            <a:spLocks noGrp="1"/>
          </p:cNvSpPr>
          <p:nvPr>
            <p:ph type="sldNum" sz="quarter" idx="12"/>
          </p:nvPr>
        </p:nvSpPr>
        <p:spPr/>
        <p:txBody>
          <a:bodyPr/>
          <a:lstStyle/>
          <a:p>
            <a:fld id="{CE30F588-6E05-4442-ACBF-46277343984D}" type="slidenum">
              <a:rPr lang="fr-FR" smtClean="0"/>
              <a:t>24</a:t>
            </a:fld>
            <a:endParaRPr lang="fr-FR"/>
          </a:p>
        </p:txBody>
      </p:sp>
      <p:sp>
        <p:nvSpPr>
          <p:cNvPr id="6" name="Multiplication 5"/>
          <p:cNvSpPr/>
          <p:nvPr/>
        </p:nvSpPr>
        <p:spPr>
          <a:xfrm>
            <a:off x="3117954" y="1768839"/>
            <a:ext cx="6160957" cy="440336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799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Future work</a:t>
            </a:r>
            <a:endParaRPr lang="en-GB" dirty="0"/>
          </a:p>
        </p:txBody>
      </p:sp>
      <p:sp>
        <p:nvSpPr>
          <p:cNvPr id="9" name="Espaço Reservado para Conteúdo 8"/>
          <p:cNvSpPr>
            <a:spLocks noGrp="1"/>
          </p:cNvSpPr>
          <p:nvPr>
            <p:ph idx="1"/>
          </p:nvPr>
        </p:nvSpPr>
        <p:spPr/>
        <p:txBody>
          <a:bodyPr>
            <a:normAutofit/>
          </a:bodyPr>
          <a:lstStyle/>
          <a:p>
            <a:pPr algn="just"/>
            <a:r>
              <a:rPr lang="en-US" b="1" dirty="0" smtClean="0">
                <a:solidFill>
                  <a:srgbClr val="FF0066"/>
                </a:solidFill>
              </a:rPr>
              <a:t>Future works:</a:t>
            </a:r>
          </a:p>
          <a:p>
            <a:pPr lvl="1" algn="just"/>
            <a:r>
              <a:rPr lang="en-US" dirty="0" smtClean="0"/>
              <a:t>Implementing new algorithms to include reusability issues</a:t>
            </a:r>
          </a:p>
          <a:p>
            <a:pPr lvl="1" algn="just"/>
            <a:r>
              <a:rPr lang="en-US" dirty="0" smtClean="0"/>
              <a:t>Concluding the heuristic approach adapted to the context</a:t>
            </a:r>
          </a:p>
          <a:p>
            <a:pPr lvl="1" algn="just"/>
            <a:r>
              <a:rPr lang="en-US" dirty="0" smtClean="0"/>
              <a:t>Experiments: building a proof of concept to the approach</a:t>
            </a:r>
          </a:p>
          <a:p>
            <a:pPr lvl="1" algn="just"/>
            <a:endParaRPr lang="en-US" dirty="0" smtClean="0"/>
          </a:p>
          <a:p>
            <a:pPr algn="just"/>
            <a:endParaRPr lang="en-US" b="1" dirty="0" smtClean="0">
              <a:solidFill>
                <a:srgbClr val="FF0066"/>
              </a:solidFill>
            </a:endParaRPr>
          </a:p>
        </p:txBody>
      </p:sp>
      <p:sp>
        <p:nvSpPr>
          <p:cNvPr id="3" name="Espaço Reservado para Data 2"/>
          <p:cNvSpPr>
            <a:spLocks noGrp="1"/>
          </p:cNvSpPr>
          <p:nvPr>
            <p:ph type="dt" sz="half" idx="10"/>
          </p:nvPr>
        </p:nvSpPr>
        <p:spPr/>
        <p:txBody>
          <a:bodyPr/>
          <a:lstStyle/>
          <a:p>
            <a:fld id="{49BE99D9-0A58-4A80-A82A-B142BA7335E0}" type="datetime1">
              <a:rPr lang="fr-FR" smtClean="0"/>
              <a:t>22/03/2017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25</a:t>
            </a:fld>
            <a:endParaRPr lang="fr-FR"/>
          </a:p>
        </p:txBody>
      </p:sp>
      <p:sp>
        <p:nvSpPr>
          <p:cNvPr id="5" name="Multiplication 4"/>
          <p:cNvSpPr/>
          <p:nvPr/>
        </p:nvSpPr>
        <p:spPr>
          <a:xfrm>
            <a:off x="3117954" y="1768839"/>
            <a:ext cx="6160957" cy="440336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4954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dirty="0"/>
              <a:t>Professional and scientific activities</a:t>
            </a:r>
            <a:endParaRPr lang="en-GB" sz="4800" dirty="0"/>
          </a:p>
        </p:txBody>
      </p:sp>
      <p:sp>
        <p:nvSpPr>
          <p:cNvPr id="9" name="Espaço Reservado para Conteúdo 8"/>
          <p:cNvSpPr>
            <a:spLocks noGrp="1"/>
          </p:cNvSpPr>
          <p:nvPr>
            <p:ph idx="1"/>
          </p:nvPr>
        </p:nvSpPr>
        <p:spPr/>
        <p:txBody>
          <a:bodyPr>
            <a:normAutofit/>
          </a:bodyPr>
          <a:lstStyle/>
          <a:p>
            <a:pPr algn="just"/>
            <a:r>
              <a:rPr lang="en-US" b="1" dirty="0" smtClean="0">
                <a:solidFill>
                  <a:srgbClr val="FF0066"/>
                </a:solidFill>
              </a:rPr>
              <a:t>Day-to-day work:</a:t>
            </a:r>
          </a:p>
          <a:p>
            <a:pPr lvl="1" algn="just"/>
            <a:endParaRPr lang="en-US" dirty="0" smtClean="0"/>
          </a:p>
          <a:p>
            <a:pPr lvl="1" algn="just"/>
            <a:r>
              <a:rPr lang="en-US" dirty="0" smtClean="0"/>
              <a:t>Currently attached to </a:t>
            </a:r>
            <a:r>
              <a:rPr lang="en-US" i="1" dirty="0" err="1" smtClean="0"/>
              <a:t>InfoMaths</a:t>
            </a:r>
            <a:r>
              <a:rPr lang="en-US" dirty="0" smtClean="0"/>
              <a:t> doctoral school (Lyon1) and working in the </a:t>
            </a:r>
            <a:r>
              <a:rPr lang="en-US" b="1" dirty="0" smtClean="0"/>
              <a:t>Magellan Research Center </a:t>
            </a:r>
            <a:r>
              <a:rPr lang="en-US" dirty="0" smtClean="0"/>
              <a:t>(Lyon3) </a:t>
            </a:r>
          </a:p>
          <a:p>
            <a:pPr lvl="1" algn="just"/>
            <a:endParaRPr lang="en-US" dirty="0" smtClean="0"/>
          </a:p>
          <a:p>
            <a:pPr lvl="1" algn="just"/>
            <a:r>
              <a:rPr lang="en-US" dirty="0" smtClean="0"/>
              <a:t>Easy access to the advisors</a:t>
            </a:r>
          </a:p>
          <a:p>
            <a:pPr lvl="1" algn="just"/>
            <a:endParaRPr lang="en-US" dirty="0" smtClean="0"/>
          </a:p>
          <a:p>
            <a:pPr lvl="1" algn="just"/>
            <a:r>
              <a:rPr lang="en-US" dirty="0" smtClean="0"/>
              <a:t>Regular meetings</a:t>
            </a:r>
            <a:endParaRPr lang="en-US" dirty="0"/>
          </a:p>
          <a:p>
            <a:pPr lvl="2" algn="just"/>
            <a:r>
              <a:rPr lang="en-US" dirty="0" smtClean="0"/>
              <a:t>At least 1 meeting per week (face-to-face or in a conference call)</a:t>
            </a:r>
          </a:p>
          <a:p>
            <a:pPr lvl="2"/>
            <a:r>
              <a:rPr lang="en-US" dirty="0" smtClean="0"/>
              <a:t>Technical and scientific discussions: formalization exercises and experiment environment configuration</a:t>
            </a:r>
          </a:p>
          <a:p>
            <a:pPr lvl="2"/>
            <a:r>
              <a:rPr lang="en-US" dirty="0" smtClean="0"/>
              <a:t>The objective is to define next activities </a:t>
            </a:r>
          </a:p>
          <a:p>
            <a:pPr algn="just"/>
            <a:endParaRPr lang="en-US" b="1" dirty="0" smtClean="0">
              <a:solidFill>
                <a:srgbClr val="FF0066"/>
              </a:solidFill>
            </a:endParaRPr>
          </a:p>
        </p:txBody>
      </p:sp>
      <p:sp>
        <p:nvSpPr>
          <p:cNvPr id="3" name="Espaço Reservado para Data 2"/>
          <p:cNvSpPr>
            <a:spLocks noGrp="1"/>
          </p:cNvSpPr>
          <p:nvPr>
            <p:ph type="dt" sz="half" idx="10"/>
          </p:nvPr>
        </p:nvSpPr>
        <p:spPr/>
        <p:txBody>
          <a:bodyPr/>
          <a:lstStyle/>
          <a:p>
            <a:fld id="{49BE99D9-0A58-4A80-A82A-B142BA7335E0}" type="datetime1">
              <a:rPr lang="fr-FR" smtClean="0"/>
              <a:t>22/03/2017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26</a:t>
            </a:fld>
            <a:endParaRPr lang="fr-FR"/>
          </a:p>
        </p:txBody>
      </p:sp>
      <p:sp>
        <p:nvSpPr>
          <p:cNvPr id="6" name="Multiplication 5"/>
          <p:cNvSpPr/>
          <p:nvPr/>
        </p:nvSpPr>
        <p:spPr>
          <a:xfrm>
            <a:off x="3117954" y="1768839"/>
            <a:ext cx="6160957" cy="440336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485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Imagem 5"/>
          <p:cNvPicPr>
            <a:picLocks noChangeAspect="1"/>
          </p:cNvPicPr>
          <p:nvPr/>
        </p:nvPicPr>
        <p:blipFill>
          <a:blip r:embed="rId2"/>
          <a:stretch>
            <a:fillRect/>
          </a:stretch>
        </p:blipFill>
        <p:spPr>
          <a:xfrm>
            <a:off x="6513103" y="1003348"/>
            <a:ext cx="5030307" cy="5185181"/>
          </a:xfrm>
          <a:prstGeom prst="rect">
            <a:avLst/>
          </a:prstGeom>
        </p:spPr>
      </p:pic>
      <p:sp>
        <p:nvSpPr>
          <p:cNvPr id="7" name="Espaço Reservado para Conteúdo 2"/>
          <p:cNvSpPr>
            <a:spLocks noGrp="1"/>
          </p:cNvSpPr>
          <p:nvPr>
            <p:ph idx="1"/>
          </p:nvPr>
        </p:nvSpPr>
        <p:spPr>
          <a:xfrm>
            <a:off x="1069848" y="2121408"/>
            <a:ext cx="5443255" cy="4050792"/>
          </a:xfrm>
        </p:spPr>
        <p:txBody>
          <a:bodyPr>
            <a:normAutofit/>
          </a:bodyPr>
          <a:lstStyle/>
          <a:p>
            <a:pPr lvl="1" algn="just"/>
            <a:r>
              <a:rPr lang="en-US" dirty="0" smtClean="0"/>
              <a:t>Which </a:t>
            </a:r>
            <a:r>
              <a:rPr lang="en-US" dirty="0"/>
              <a:t>services should I select ? Are the requirements being respected?	</a:t>
            </a:r>
            <a:endParaRPr lang="en-US" dirty="0" smtClean="0"/>
          </a:p>
          <a:p>
            <a:pPr lvl="1" algn="just"/>
            <a:endParaRPr lang="en-US" dirty="0"/>
          </a:p>
          <a:p>
            <a:pPr lvl="1" algn="just"/>
            <a:r>
              <a:rPr lang="en-US" dirty="0"/>
              <a:t>How to be sure that all SLAs  are being respected</a:t>
            </a:r>
            <a:r>
              <a:rPr lang="en-US" dirty="0" smtClean="0"/>
              <a:t>?</a:t>
            </a:r>
          </a:p>
          <a:p>
            <a:pPr lvl="1" algn="just"/>
            <a:endParaRPr lang="en-US" dirty="0"/>
          </a:p>
          <a:p>
            <a:pPr lvl="1" algn="just"/>
            <a:r>
              <a:rPr lang="en-US" dirty="0"/>
              <a:t>How to integrate different SLAs associated to services involved with user’s </a:t>
            </a:r>
            <a:r>
              <a:rPr lang="en-US" dirty="0" smtClean="0"/>
              <a:t>requirements?</a:t>
            </a:r>
          </a:p>
          <a:p>
            <a:pPr lvl="1" algn="just"/>
            <a:endParaRPr lang="en-US" dirty="0"/>
          </a:p>
          <a:p>
            <a:pPr lvl="1" algn="just"/>
            <a:r>
              <a:rPr lang="en-US" dirty="0"/>
              <a:t>How results can be  reused  for a next query</a:t>
            </a:r>
            <a:r>
              <a:rPr lang="en-US" dirty="0" smtClean="0"/>
              <a:t>?</a:t>
            </a:r>
            <a:endParaRPr lang="en-US" dirty="0"/>
          </a:p>
        </p:txBody>
      </p:sp>
      <p:sp>
        <p:nvSpPr>
          <p:cNvPr id="5" name="Rectangle 4"/>
          <p:cNvSpPr/>
          <p:nvPr/>
        </p:nvSpPr>
        <p:spPr>
          <a:xfrm>
            <a:off x="0" y="2356322"/>
            <a:ext cx="12192000" cy="1815882"/>
          </a:xfrm>
          <a:prstGeom prst="rect">
            <a:avLst/>
          </a:prstGeom>
          <a:solidFill>
            <a:schemeClr val="accent5">
              <a:lumMod val="75000"/>
            </a:schemeClr>
          </a:solidFill>
        </p:spPr>
        <p:txBody>
          <a:bodyPr wrap="square">
            <a:spAutoFit/>
          </a:bodyPr>
          <a:lstStyle/>
          <a:p>
            <a:pPr algn="ctr"/>
            <a:r>
              <a:rPr lang="en-US" sz="2800" b="1" dirty="0" smtClean="0">
                <a:solidFill>
                  <a:schemeClr val="bg2"/>
                </a:solidFill>
              </a:rPr>
              <a:t>Objective</a:t>
            </a:r>
          </a:p>
          <a:p>
            <a:pPr algn="ctr"/>
            <a:r>
              <a:rPr lang="en-US" sz="2800" dirty="0">
                <a:solidFill>
                  <a:schemeClr val="bg1"/>
                </a:solidFill>
              </a:rPr>
              <a:t>P</a:t>
            </a:r>
            <a:r>
              <a:rPr lang="en-US" sz="2800" dirty="0" smtClean="0">
                <a:solidFill>
                  <a:schemeClr val="bg1"/>
                </a:solidFill>
              </a:rPr>
              <a:t>ropose </a:t>
            </a:r>
            <a:r>
              <a:rPr lang="en-US" sz="2800" dirty="0">
                <a:solidFill>
                  <a:schemeClr val="bg1"/>
                </a:solidFill>
              </a:rPr>
              <a:t>a data integration </a:t>
            </a:r>
            <a:r>
              <a:rPr lang="en-US" sz="2800" dirty="0" smtClean="0">
                <a:solidFill>
                  <a:schemeClr val="bg1"/>
                </a:solidFill>
              </a:rPr>
              <a:t>approach </a:t>
            </a:r>
            <a:r>
              <a:rPr lang="en-US" sz="2800" dirty="0">
                <a:solidFill>
                  <a:schemeClr val="bg1"/>
                </a:solidFill>
              </a:rPr>
              <a:t>in a multi-cloud environment guided by user requirements and SLA exported by different </a:t>
            </a:r>
            <a:r>
              <a:rPr lang="en-US" sz="2800" dirty="0" smtClean="0">
                <a:solidFill>
                  <a:schemeClr val="bg1"/>
                </a:solidFill>
              </a:rPr>
              <a:t>clouds</a:t>
            </a:r>
            <a:endParaRPr lang="en-US" sz="2800" dirty="0">
              <a:solidFill>
                <a:schemeClr val="bg1"/>
              </a:solidFill>
            </a:endParaRPr>
          </a:p>
          <a:p>
            <a:pPr algn="ctr"/>
            <a:endParaRPr lang="en-US" sz="2800" dirty="0" smtClean="0">
              <a:solidFill>
                <a:schemeClr val="bg1"/>
              </a:solidFill>
            </a:endParaRPr>
          </a:p>
        </p:txBody>
      </p:sp>
      <p:sp>
        <p:nvSpPr>
          <p:cNvPr id="8" name="Título 1"/>
          <p:cNvSpPr>
            <a:spLocks noGrp="1"/>
          </p:cNvSpPr>
          <p:nvPr>
            <p:ph type="title"/>
          </p:nvPr>
        </p:nvSpPr>
        <p:spPr>
          <a:xfrm>
            <a:off x="1069848" y="484632"/>
            <a:ext cx="10961739" cy="1609344"/>
          </a:xfrm>
        </p:spPr>
        <p:txBody>
          <a:bodyPr/>
          <a:lstStyle/>
          <a:p>
            <a:r>
              <a:rPr lang="fr-FR" dirty="0" smtClean="0"/>
              <a:t>Target scenario: Challenges</a:t>
            </a:r>
            <a:endParaRPr lang="fr-FR" dirty="0">
              <a:solidFill>
                <a:srgbClr val="FF0000"/>
              </a:solidFill>
            </a:endParaRPr>
          </a:p>
        </p:txBody>
      </p:sp>
      <p:sp>
        <p:nvSpPr>
          <p:cNvPr id="2" name="Espaço Reservado para Data 1"/>
          <p:cNvSpPr>
            <a:spLocks noGrp="1"/>
          </p:cNvSpPr>
          <p:nvPr>
            <p:ph type="dt" sz="half" idx="10"/>
          </p:nvPr>
        </p:nvSpPr>
        <p:spPr/>
        <p:txBody>
          <a:bodyPr/>
          <a:lstStyle/>
          <a:p>
            <a:fld id="{11AF9D6B-8211-45E1-B3D2-D5887BD6023F}" type="datetime1">
              <a:rPr lang="fr-FR" smtClean="0"/>
              <a:t>22/03/2017</a:t>
            </a:fld>
            <a:endParaRPr lang="fr-FR"/>
          </a:p>
        </p:txBody>
      </p:sp>
      <p:sp>
        <p:nvSpPr>
          <p:cNvPr id="3" name="Espaço Reservado para Número de Slide 2"/>
          <p:cNvSpPr>
            <a:spLocks noGrp="1"/>
          </p:cNvSpPr>
          <p:nvPr>
            <p:ph type="sldNum" sz="quarter" idx="12"/>
          </p:nvPr>
        </p:nvSpPr>
        <p:spPr/>
        <p:txBody>
          <a:bodyPr/>
          <a:lstStyle/>
          <a:p>
            <a:fld id="{CE30F588-6E05-4442-ACBF-46277343984D}" type="slidenum">
              <a:rPr lang="fr-FR" smtClean="0"/>
              <a:t>27</a:t>
            </a:fld>
            <a:endParaRPr lang="fr-FR"/>
          </a:p>
        </p:txBody>
      </p:sp>
    </p:spTree>
    <p:extLst>
      <p:ext uri="{BB962C8B-B14F-4D97-AF65-F5344CB8AC3E}">
        <p14:creationId xmlns:p14="http://schemas.microsoft.com/office/powerpoint/2010/main" val="990948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fade">
                                      <p:cBhvr>
                                        <p:cTn id="13" dur="500"/>
                                        <p:tgtEl>
                                          <p:spTgt spid="7">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Effect transition="in" filter="fade">
                                      <p:cBhvr>
                                        <p:cTn id="16" dur="500"/>
                                        <p:tgtEl>
                                          <p:spTgt spid="7">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err="1" smtClean="0"/>
              <a:t>Approach</a:t>
            </a:r>
            <a:endParaRPr lang="fr-FR" dirty="0"/>
          </a:p>
        </p:txBody>
      </p:sp>
      <p:sp>
        <p:nvSpPr>
          <p:cNvPr id="3" name="Espaço Reservado para Conteúdo 2"/>
          <p:cNvSpPr>
            <a:spLocks noGrp="1"/>
          </p:cNvSpPr>
          <p:nvPr>
            <p:ph idx="1"/>
          </p:nvPr>
        </p:nvSpPr>
        <p:spPr/>
        <p:txBody>
          <a:bodyPr/>
          <a:lstStyle/>
          <a:p>
            <a:pPr algn="just"/>
            <a:r>
              <a:rPr lang="en-US" dirty="0" smtClean="0"/>
              <a:t>Addresses </a:t>
            </a:r>
            <a:r>
              <a:rPr lang="en-US" dirty="0"/>
              <a:t>data integration considering </a:t>
            </a:r>
            <a:endParaRPr lang="en-US" dirty="0" smtClean="0"/>
          </a:p>
          <a:p>
            <a:pPr lvl="1" algn="just"/>
            <a:r>
              <a:rPr lang="en-US" dirty="0" smtClean="0"/>
              <a:t>data </a:t>
            </a:r>
            <a:r>
              <a:rPr lang="en-US" dirty="0"/>
              <a:t>quality (freshness, provenance, cost, availability) properties </a:t>
            </a:r>
          </a:p>
          <a:p>
            <a:pPr lvl="1" algn="just"/>
            <a:r>
              <a:rPr lang="en-US" dirty="0" smtClean="0"/>
              <a:t>service </a:t>
            </a:r>
            <a:r>
              <a:rPr lang="en-US" dirty="0"/>
              <a:t>level agreements (SLA</a:t>
            </a:r>
            <a:r>
              <a:rPr lang="en-US" dirty="0" smtClean="0"/>
              <a:t>)</a:t>
            </a:r>
          </a:p>
          <a:p>
            <a:pPr lvl="1" algn="just"/>
            <a:endParaRPr lang="en-US" dirty="0" smtClean="0"/>
          </a:p>
          <a:p>
            <a:pPr algn="just"/>
            <a:r>
              <a:rPr lang="en-US" b="1" dirty="0" smtClean="0">
                <a:solidFill>
                  <a:srgbClr val="FF0066"/>
                </a:solidFill>
              </a:rPr>
              <a:t>Hypothesis</a:t>
            </a:r>
            <a:r>
              <a:rPr lang="en-US" dirty="0" smtClean="0">
                <a:solidFill>
                  <a:srgbClr val="FF0066"/>
                </a:solidFill>
              </a:rPr>
              <a:t>: </a:t>
            </a:r>
          </a:p>
          <a:p>
            <a:pPr marL="0" indent="0" algn="just">
              <a:buNone/>
            </a:pPr>
            <a:endParaRPr lang="en-US" sz="600" dirty="0" smtClean="0">
              <a:solidFill>
                <a:srgbClr val="FF0066"/>
              </a:solidFill>
            </a:endParaRPr>
          </a:p>
          <a:p>
            <a:pPr lvl="1" algn="just"/>
            <a:r>
              <a:rPr lang="en-US" dirty="0"/>
              <a:t>Data can be retrieved from several data providers (i.e., services) with different quality properties</a:t>
            </a:r>
          </a:p>
          <a:p>
            <a:pPr lvl="1" algn="just"/>
            <a:r>
              <a:rPr lang="en-US" dirty="0" smtClean="0"/>
              <a:t>The </a:t>
            </a:r>
            <a:r>
              <a:rPr lang="en-US" dirty="0"/>
              <a:t>data integration process is totally or partially externalized on different clouds that provide necessary resources under different conditions (SLA)</a:t>
            </a:r>
          </a:p>
          <a:p>
            <a:pPr lvl="1" algn="just"/>
            <a:endParaRPr lang="en-US" dirty="0" smtClean="0"/>
          </a:p>
          <a:p>
            <a:pPr algn="just"/>
            <a:endParaRPr lang="en-US" dirty="0"/>
          </a:p>
          <a:p>
            <a:pPr algn="just"/>
            <a:endParaRPr lang="fr-FR" dirty="0"/>
          </a:p>
        </p:txBody>
      </p:sp>
      <p:sp>
        <p:nvSpPr>
          <p:cNvPr id="4" name="Espaço Reservado para Data 3"/>
          <p:cNvSpPr>
            <a:spLocks noGrp="1"/>
          </p:cNvSpPr>
          <p:nvPr>
            <p:ph type="dt" sz="half" idx="10"/>
          </p:nvPr>
        </p:nvSpPr>
        <p:spPr/>
        <p:txBody>
          <a:bodyPr/>
          <a:lstStyle/>
          <a:p>
            <a:fld id="{B8B2D410-06A7-4B98-8D5C-024C3479001A}" type="datetime1">
              <a:rPr lang="fr-FR" smtClean="0"/>
              <a:t>22/03/2017</a:t>
            </a:fld>
            <a:endParaRPr lang="fr-FR"/>
          </a:p>
        </p:txBody>
      </p:sp>
      <p:sp>
        <p:nvSpPr>
          <p:cNvPr id="5" name="Espaço Reservado para Número de Slide 4"/>
          <p:cNvSpPr>
            <a:spLocks noGrp="1"/>
          </p:cNvSpPr>
          <p:nvPr>
            <p:ph type="sldNum" sz="quarter" idx="12"/>
          </p:nvPr>
        </p:nvSpPr>
        <p:spPr/>
        <p:txBody>
          <a:bodyPr/>
          <a:lstStyle/>
          <a:p>
            <a:fld id="{CE30F588-6E05-4442-ACBF-46277343984D}" type="slidenum">
              <a:rPr lang="fr-FR" smtClean="0"/>
              <a:t>28</a:t>
            </a:fld>
            <a:endParaRPr lang="fr-FR"/>
          </a:p>
        </p:txBody>
      </p:sp>
      <p:sp>
        <p:nvSpPr>
          <p:cNvPr id="6" name="Rectangle 5"/>
          <p:cNvSpPr/>
          <p:nvPr/>
        </p:nvSpPr>
        <p:spPr>
          <a:xfrm>
            <a:off x="441960" y="3063240"/>
            <a:ext cx="11509248" cy="1661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Figure showing the approach including: services externalized on clouds, SLA’s, Query with user preferences, data integration guided by SLA </a:t>
            </a:r>
            <a:endParaRPr lang="en-US" dirty="0"/>
          </a:p>
        </p:txBody>
      </p:sp>
    </p:spTree>
    <p:extLst>
      <p:ext uri="{BB962C8B-B14F-4D97-AF65-F5344CB8AC3E}">
        <p14:creationId xmlns:p14="http://schemas.microsoft.com/office/powerpoint/2010/main" val="2669072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Results and contributions</a:t>
            </a:r>
            <a:endParaRPr lang="fr-FR" dirty="0"/>
          </a:p>
        </p:txBody>
      </p:sp>
      <p:sp>
        <p:nvSpPr>
          <p:cNvPr id="9" name="Forma livre 8"/>
          <p:cNvSpPr/>
          <p:nvPr/>
        </p:nvSpPr>
        <p:spPr>
          <a:xfrm>
            <a:off x="2032000" y="2055020"/>
            <a:ext cx="8128000" cy="1183746"/>
          </a:xfrm>
          <a:custGeom>
            <a:avLst/>
            <a:gdLst>
              <a:gd name="connsiteX0" fmla="*/ 0 w 8128000"/>
              <a:gd name="connsiteY0" fmla="*/ 295937 h 1183746"/>
              <a:gd name="connsiteX1" fmla="*/ 7536127 w 8128000"/>
              <a:gd name="connsiteY1" fmla="*/ 295937 h 1183746"/>
              <a:gd name="connsiteX2" fmla="*/ 7536127 w 8128000"/>
              <a:gd name="connsiteY2" fmla="*/ 0 h 1183746"/>
              <a:gd name="connsiteX3" fmla="*/ 8128000 w 8128000"/>
              <a:gd name="connsiteY3" fmla="*/ 591873 h 1183746"/>
              <a:gd name="connsiteX4" fmla="*/ 7536127 w 8128000"/>
              <a:gd name="connsiteY4" fmla="*/ 1183746 h 1183746"/>
              <a:gd name="connsiteX5" fmla="*/ 7536127 w 8128000"/>
              <a:gd name="connsiteY5" fmla="*/ 887810 h 1183746"/>
              <a:gd name="connsiteX6" fmla="*/ 0 w 8128000"/>
              <a:gd name="connsiteY6" fmla="*/ 887810 h 1183746"/>
              <a:gd name="connsiteX7" fmla="*/ 0 w 8128000"/>
              <a:gd name="connsiteY7" fmla="*/ 295937 h 1183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0" h="1183746">
                <a:moveTo>
                  <a:pt x="0" y="295937"/>
                </a:moveTo>
                <a:lnTo>
                  <a:pt x="7536127" y="295937"/>
                </a:lnTo>
                <a:lnTo>
                  <a:pt x="7536127" y="0"/>
                </a:lnTo>
                <a:lnTo>
                  <a:pt x="8128000" y="591873"/>
                </a:lnTo>
                <a:lnTo>
                  <a:pt x="7536127" y="1183746"/>
                </a:lnTo>
                <a:lnTo>
                  <a:pt x="7536127" y="887810"/>
                </a:lnTo>
                <a:lnTo>
                  <a:pt x="0" y="887810"/>
                </a:lnTo>
                <a:lnTo>
                  <a:pt x="0" y="29593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630" tIns="383567" rIns="549936" bIns="483856" numCol="1" spcCol="1270" anchor="ctr" anchorCtr="0">
            <a:noAutofit/>
          </a:bodyPr>
          <a:lstStyle/>
          <a:p>
            <a:pPr lvl="0" algn="l" defTabSz="1022350">
              <a:lnSpc>
                <a:spcPct val="90000"/>
              </a:lnSpc>
              <a:spcBef>
                <a:spcPct val="0"/>
              </a:spcBef>
              <a:spcAft>
                <a:spcPct val="35000"/>
              </a:spcAft>
            </a:pPr>
            <a:r>
              <a:rPr lang="fr-FR" sz="2300" kern="1200" dirty="0" smtClean="0"/>
              <a:t>SLA Derivation</a:t>
            </a:r>
            <a:endParaRPr lang="fr-FR" sz="2300" kern="1200" dirty="0"/>
          </a:p>
        </p:txBody>
      </p:sp>
      <p:sp>
        <p:nvSpPr>
          <p:cNvPr id="10" name="Forma livre 9"/>
          <p:cNvSpPr/>
          <p:nvPr/>
        </p:nvSpPr>
        <p:spPr>
          <a:xfrm>
            <a:off x="2032000" y="2967859"/>
            <a:ext cx="2503424" cy="2280331"/>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fr-FR" b="1" dirty="0" smtClean="0">
                <a:solidFill>
                  <a:srgbClr val="FF0066"/>
                </a:solidFill>
              </a:rPr>
              <a:t># SLA </a:t>
            </a:r>
            <a:r>
              <a:rPr lang="fr-FR" b="1" dirty="0" err="1" smtClean="0">
                <a:solidFill>
                  <a:srgbClr val="FF0066"/>
                </a:solidFill>
              </a:rPr>
              <a:t>guided</a:t>
            </a:r>
            <a:r>
              <a:rPr lang="fr-FR" b="1" dirty="0" smtClean="0">
                <a:solidFill>
                  <a:srgbClr val="FF0066"/>
                </a:solidFill>
              </a:rPr>
              <a:t> </a:t>
            </a:r>
            <a:r>
              <a:rPr lang="fr-FR" b="1" dirty="0" err="1" smtClean="0">
                <a:solidFill>
                  <a:srgbClr val="FF0066"/>
                </a:solidFill>
              </a:rPr>
              <a:t>integration</a:t>
            </a:r>
            <a:endParaRPr lang="fr-FR" b="1" dirty="0">
              <a:solidFill>
                <a:srgbClr val="FF0066"/>
              </a:solidFill>
            </a:endParaRPr>
          </a:p>
          <a:p>
            <a:pPr marL="285750" lvl="0" indent="-285750" algn="l" defTabSz="1022350">
              <a:lnSpc>
                <a:spcPct val="90000"/>
              </a:lnSpc>
              <a:spcBef>
                <a:spcPct val="0"/>
              </a:spcBef>
              <a:spcAft>
                <a:spcPct val="35000"/>
              </a:spcAft>
              <a:buFontTx/>
              <a:buChar char="-"/>
            </a:pPr>
            <a:r>
              <a:rPr lang="fr-FR" kern="1200" dirty="0" smtClean="0"/>
              <a:t>Search for previous queries</a:t>
            </a:r>
          </a:p>
          <a:p>
            <a:pPr marL="285750" lvl="0" indent="-285750" algn="l" defTabSz="1022350">
              <a:lnSpc>
                <a:spcPct val="90000"/>
              </a:lnSpc>
              <a:spcBef>
                <a:spcPct val="0"/>
              </a:spcBef>
              <a:spcAft>
                <a:spcPct val="35000"/>
              </a:spcAft>
              <a:buFontTx/>
              <a:buChar char="-"/>
            </a:pPr>
            <a:r>
              <a:rPr lang="fr-FR" dirty="0" smtClean="0"/>
              <a:t>Process the complete rewriting</a:t>
            </a:r>
            <a:endParaRPr lang="fr-FR" kern="1200" dirty="0" smtClean="0"/>
          </a:p>
          <a:p>
            <a:pPr marL="285750" lvl="0" indent="-285750" algn="l" defTabSz="1022350">
              <a:lnSpc>
                <a:spcPct val="90000"/>
              </a:lnSpc>
              <a:spcBef>
                <a:spcPct val="0"/>
              </a:spcBef>
              <a:spcAft>
                <a:spcPct val="35000"/>
              </a:spcAft>
              <a:buFontTx/>
              <a:buChar char="-"/>
            </a:pPr>
            <a:endParaRPr lang="fr-FR" kern="1200" dirty="0"/>
          </a:p>
        </p:txBody>
      </p:sp>
      <p:sp>
        <p:nvSpPr>
          <p:cNvPr id="11" name="Forma livre 10"/>
          <p:cNvSpPr/>
          <p:nvPr/>
        </p:nvSpPr>
        <p:spPr>
          <a:xfrm>
            <a:off x="4535423" y="2449602"/>
            <a:ext cx="5624576" cy="1183746"/>
          </a:xfrm>
          <a:custGeom>
            <a:avLst/>
            <a:gdLst>
              <a:gd name="connsiteX0" fmla="*/ 0 w 5624576"/>
              <a:gd name="connsiteY0" fmla="*/ 295937 h 1183746"/>
              <a:gd name="connsiteX1" fmla="*/ 5032703 w 5624576"/>
              <a:gd name="connsiteY1" fmla="*/ 295937 h 1183746"/>
              <a:gd name="connsiteX2" fmla="*/ 5032703 w 5624576"/>
              <a:gd name="connsiteY2" fmla="*/ 0 h 1183746"/>
              <a:gd name="connsiteX3" fmla="*/ 5624576 w 5624576"/>
              <a:gd name="connsiteY3" fmla="*/ 591873 h 1183746"/>
              <a:gd name="connsiteX4" fmla="*/ 5032703 w 5624576"/>
              <a:gd name="connsiteY4" fmla="*/ 1183746 h 1183746"/>
              <a:gd name="connsiteX5" fmla="*/ 5032703 w 5624576"/>
              <a:gd name="connsiteY5" fmla="*/ 887810 h 1183746"/>
              <a:gd name="connsiteX6" fmla="*/ 0 w 5624576"/>
              <a:gd name="connsiteY6" fmla="*/ 887810 h 1183746"/>
              <a:gd name="connsiteX7" fmla="*/ 0 w 5624576"/>
              <a:gd name="connsiteY7" fmla="*/ 295937 h 1183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24576" h="1183746">
                <a:moveTo>
                  <a:pt x="0" y="295937"/>
                </a:moveTo>
                <a:lnTo>
                  <a:pt x="5032703" y="295937"/>
                </a:lnTo>
                <a:lnTo>
                  <a:pt x="5032703" y="0"/>
                </a:lnTo>
                <a:lnTo>
                  <a:pt x="5624576" y="591873"/>
                </a:lnTo>
                <a:lnTo>
                  <a:pt x="5032703" y="1183746"/>
                </a:lnTo>
                <a:lnTo>
                  <a:pt x="5032703" y="887810"/>
                </a:lnTo>
                <a:lnTo>
                  <a:pt x="0" y="887810"/>
                </a:lnTo>
                <a:lnTo>
                  <a:pt x="0" y="29593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630" tIns="383567" rIns="549936" bIns="483856" numCol="1" spcCol="1270" anchor="ctr" anchorCtr="0">
            <a:noAutofit/>
          </a:bodyPr>
          <a:lstStyle/>
          <a:p>
            <a:pPr lvl="0" algn="l" defTabSz="1022350">
              <a:lnSpc>
                <a:spcPct val="90000"/>
              </a:lnSpc>
              <a:spcBef>
                <a:spcPct val="0"/>
              </a:spcBef>
              <a:spcAft>
                <a:spcPct val="35000"/>
              </a:spcAft>
            </a:pPr>
            <a:r>
              <a:rPr lang="fr-FR" sz="2300" kern="1200" dirty="0" smtClean="0"/>
              <a:t>Query Rewriting</a:t>
            </a:r>
            <a:endParaRPr lang="fr-FR" sz="2300" kern="1200" dirty="0"/>
          </a:p>
        </p:txBody>
      </p:sp>
      <p:sp>
        <p:nvSpPr>
          <p:cNvPr id="12" name="Forma livre 11"/>
          <p:cNvSpPr/>
          <p:nvPr/>
        </p:nvSpPr>
        <p:spPr>
          <a:xfrm>
            <a:off x="4535423" y="3362441"/>
            <a:ext cx="2503424" cy="2280331"/>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t" anchorCtr="0">
            <a:noAutofit/>
          </a:bodyPr>
          <a:lstStyle/>
          <a:p>
            <a:pPr lvl="0" defTabSz="1022350">
              <a:lnSpc>
                <a:spcPct val="90000"/>
              </a:lnSpc>
              <a:spcBef>
                <a:spcPct val="0"/>
              </a:spcBef>
              <a:spcAft>
                <a:spcPct val="35000"/>
              </a:spcAft>
            </a:pPr>
            <a:r>
              <a:rPr lang="fr-FR" b="1" dirty="0" smtClean="0">
                <a:solidFill>
                  <a:srgbClr val="FF0066"/>
                </a:solidFill>
              </a:rPr>
              <a:t># Rewriting </a:t>
            </a:r>
            <a:r>
              <a:rPr lang="fr-FR" b="1" dirty="0" err="1" smtClean="0">
                <a:solidFill>
                  <a:srgbClr val="FF0066"/>
                </a:solidFill>
              </a:rPr>
              <a:t>guided</a:t>
            </a:r>
            <a:r>
              <a:rPr lang="fr-FR" b="1" dirty="0" smtClean="0">
                <a:solidFill>
                  <a:srgbClr val="FF0066"/>
                </a:solidFill>
              </a:rPr>
              <a:t> by </a:t>
            </a:r>
            <a:r>
              <a:rPr lang="fr-FR" b="1" dirty="0">
                <a:solidFill>
                  <a:srgbClr val="FF0066"/>
                </a:solidFill>
              </a:rPr>
              <a:t>SLA </a:t>
            </a:r>
            <a:r>
              <a:rPr lang="fr-FR" b="1" dirty="0" smtClean="0">
                <a:solidFill>
                  <a:srgbClr val="FF0066"/>
                </a:solidFill>
              </a:rPr>
              <a:t>measures</a:t>
            </a:r>
            <a:endParaRPr lang="fr-FR" b="1" dirty="0">
              <a:solidFill>
                <a:srgbClr val="FF0066"/>
              </a:solidFill>
            </a:endParaRPr>
          </a:p>
          <a:p>
            <a:pPr marL="285750" lvl="0" indent="-285750" defTabSz="1022350">
              <a:lnSpc>
                <a:spcPct val="90000"/>
              </a:lnSpc>
              <a:spcBef>
                <a:spcPct val="0"/>
              </a:spcBef>
              <a:spcAft>
                <a:spcPct val="35000"/>
              </a:spcAft>
              <a:buFontTx/>
              <a:buChar char="-"/>
            </a:pPr>
            <a:r>
              <a:rPr lang="fr-FR" dirty="0" smtClean="0"/>
              <a:t>Reusing results</a:t>
            </a:r>
            <a:endParaRPr lang="fr-FR" dirty="0"/>
          </a:p>
          <a:p>
            <a:pPr marL="285750" lvl="0" indent="-285750" defTabSz="1022350">
              <a:lnSpc>
                <a:spcPct val="90000"/>
              </a:lnSpc>
              <a:spcBef>
                <a:spcPct val="0"/>
              </a:spcBef>
              <a:spcAft>
                <a:spcPct val="35000"/>
              </a:spcAft>
              <a:buFontTx/>
              <a:buChar char="-"/>
            </a:pPr>
            <a:r>
              <a:rPr lang="fr-FR" dirty="0"/>
              <a:t>Process </a:t>
            </a:r>
            <a:r>
              <a:rPr lang="fr-FR" dirty="0" smtClean="0"/>
              <a:t>rewriting</a:t>
            </a:r>
          </a:p>
          <a:p>
            <a:pPr lvl="0" defTabSz="1022350">
              <a:lnSpc>
                <a:spcPct val="90000"/>
              </a:lnSpc>
              <a:spcBef>
                <a:spcPct val="0"/>
              </a:spcBef>
              <a:spcAft>
                <a:spcPct val="35000"/>
              </a:spcAft>
            </a:pPr>
            <a:r>
              <a:rPr lang="fr-FR" b="1" dirty="0" smtClean="0">
                <a:solidFill>
                  <a:srgbClr val="FF0066"/>
                </a:solidFill>
              </a:rPr>
              <a:t># Store the results</a:t>
            </a:r>
            <a:endParaRPr lang="fr-FR" dirty="0"/>
          </a:p>
        </p:txBody>
      </p:sp>
      <p:sp>
        <p:nvSpPr>
          <p:cNvPr id="13" name="Forma livre 12"/>
          <p:cNvSpPr/>
          <p:nvPr/>
        </p:nvSpPr>
        <p:spPr>
          <a:xfrm>
            <a:off x="7038848" y="2844184"/>
            <a:ext cx="3121152" cy="1183746"/>
          </a:xfrm>
          <a:custGeom>
            <a:avLst/>
            <a:gdLst>
              <a:gd name="connsiteX0" fmla="*/ 0 w 3121152"/>
              <a:gd name="connsiteY0" fmla="*/ 295937 h 1183746"/>
              <a:gd name="connsiteX1" fmla="*/ 2529279 w 3121152"/>
              <a:gd name="connsiteY1" fmla="*/ 295937 h 1183746"/>
              <a:gd name="connsiteX2" fmla="*/ 2529279 w 3121152"/>
              <a:gd name="connsiteY2" fmla="*/ 0 h 1183746"/>
              <a:gd name="connsiteX3" fmla="*/ 3121152 w 3121152"/>
              <a:gd name="connsiteY3" fmla="*/ 591873 h 1183746"/>
              <a:gd name="connsiteX4" fmla="*/ 2529279 w 3121152"/>
              <a:gd name="connsiteY4" fmla="*/ 1183746 h 1183746"/>
              <a:gd name="connsiteX5" fmla="*/ 2529279 w 3121152"/>
              <a:gd name="connsiteY5" fmla="*/ 887810 h 1183746"/>
              <a:gd name="connsiteX6" fmla="*/ 0 w 3121152"/>
              <a:gd name="connsiteY6" fmla="*/ 887810 h 1183746"/>
              <a:gd name="connsiteX7" fmla="*/ 0 w 3121152"/>
              <a:gd name="connsiteY7" fmla="*/ 295937 h 1183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1152" h="1183746">
                <a:moveTo>
                  <a:pt x="0" y="295937"/>
                </a:moveTo>
                <a:lnTo>
                  <a:pt x="2529279" y="295937"/>
                </a:lnTo>
                <a:lnTo>
                  <a:pt x="2529279" y="0"/>
                </a:lnTo>
                <a:lnTo>
                  <a:pt x="3121152" y="591873"/>
                </a:lnTo>
                <a:lnTo>
                  <a:pt x="2529279" y="1183746"/>
                </a:lnTo>
                <a:lnTo>
                  <a:pt x="2529279" y="887810"/>
                </a:lnTo>
                <a:lnTo>
                  <a:pt x="0" y="887810"/>
                </a:lnTo>
                <a:lnTo>
                  <a:pt x="0" y="29593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630" tIns="383567" rIns="549936" bIns="483856" numCol="1" spcCol="1270" anchor="ctr" anchorCtr="0">
            <a:noAutofit/>
          </a:bodyPr>
          <a:lstStyle/>
          <a:p>
            <a:pPr lvl="0" algn="l" defTabSz="1022350">
              <a:lnSpc>
                <a:spcPct val="90000"/>
              </a:lnSpc>
              <a:spcBef>
                <a:spcPct val="0"/>
              </a:spcBef>
              <a:spcAft>
                <a:spcPct val="35000"/>
              </a:spcAft>
            </a:pPr>
            <a:r>
              <a:rPr lang="fr-FR" sz="2300" kern="1200" dirty="0" smtClean="0"/>
              <a:t>Query Evaluation</a:t>
            </a:r>
            <a:endParaRPr lang="fr-FR" sz="2300" kern="1200" dirty="0"/>
          </a:p>
        </p:txBody>
      </p:sp>
      <p:sp>
        <p:nvSpPr>
          <p:cNvPr id="14" name="Forma livre 13"/>
          <p:cNvSpPr/>
          <p:nvPr/>
        </p:nvSpPr>
        <p:spPr>
          <a:xfrm>
            <a:off x="7038848" y="3757023"/>
            <a:ext cx="2503424" cy="2246958"/>
          </a:xfrm>
          <a:custGeom>
            <a:avLst/>
            <a:gdLst>
              <a:gd name="connsiteX0" fmla="*/ 0 w 2503424"/>
              <a:gd name="connsiteY0" fmla="*/ 0 h 2246958"/>
              <a:gd name="connsiteX1" fmla="*/ 2503424 w 2503424"/>
              <a:gd name="connsiteY1" fmla="*/ 0 h 2246958"/>
              <a:gd name="connsiteX2" fmla="*/ 2503424 w 2503424"/>
              <a:gd name="connsiteY2" fmla="*/ 2246958 h 2246958"/>
              <a:gd name="connsiteX3" fmla="*/ 0 w 2503424"/>
              <a:gd name="connsiteY3" fmla="*/ 2246958 h 2246958"/>
              <a:gd name="connsiteX4" fmla="*/ 0 w 2503424"/>
              <a:gd name="connsiteY4" fmla="*/ 0 h 2246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46958">
                <a:moveTo>
                  <a:pt x="0" y="0"/>
                </a:moveTo>
                <a:lnTo>
                  <a:pt x="2503424" y="0"/>
                </a:lnTo>
                <a:lnTo>
                  <a:pt x="2503424" y="2246958"/>
                </a:lnTo>
                <a:lnTo>
                  <a:pt x="0" y="2246958"/>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t" anchorCtr="0">
            <a:noAutofit/>
          </a:bodyPr>
          <a:lstStyle/>
          <a:p>
            <a:pPr defTabSz="1022350">
              <a:lnSpc>
                <a:spcPct val="90000"/>
              </a:lnSpc>
              <a:spcBef>
                <a:spcPct val="0"/>
              </a:spcBef>
              <a:spcAft>
                <a:spcPct val="35000"/>
              </a:spcAft>
            </a:pPr>
            <a:r>
              <a:rPr lang="fr-FR" b="1" dirty="0" smtClean="0">
                <a:solidFill>
                  <a:srgbClr val="FF0066"/>
                </a:solidFill>
              </a:rPr>
              <a:t># SLA guided query optmization </a:t>
            </a:r>
          </a:p>
          <a:p>
            <a:pPr defTabSz="1022350">
              <a:lnSpc>
                <a:spcPct val="90000"/>
              </a:lnSpc>
              <a:spcBef>
                <a:spcPct val="0"/>
              </a:spcBef>
              <a:spcAft>
                <a:spcPct val="35000"/>
              </a:spcAft>
            </a:pPr>
            <a:endParaRPr lang="fr-FR" b="1" dirty="0">
              <a:solidFill>
                <a:srgbClr val="FF0066"/>
              </a:solidFill>
            </a:endParaRPr>
          </a:p>
          <a:p>
            <a:pPr defTabSz="1022350">
              <a:lnSpc>
                <a:spcPct val="90000"/>
              </a:lnSpc>
              <a:spcBef>
                <a:spcPct val="0"/>
              </a:spcBef>
              <a:spcAft>
                <a:spcPct val="35000"/>
              </a:spcAft>
            </a:pPr>
            <a:r>
              <a:rPr lang="fr-FR" b="1" dirty="0" smtClean="0">
                <a:solidFill>
                  <a:srgbClr val="FF0066"/>
                </a:solidFill>
              </a:rPr>
              <a:t># Execution</a:t>
            </a:r>
          </a:p>
          <a:p>
            <a:pPr defTabSz="1022350">
              <a:lnSpc>
                <a:spcPct val="90000"/>
              </a:lnSpc>
              <a:spcBef>
                <a:spcPct val="0"/>
              </a:spcBef>
              <a:spcAft>
                <a:spcPct val="35000"/>
              </a:spcAft>
            </a:pPr>
            <a:endParaRPr lang="fr-FR" b="1" dirty="0">
              <a:solidFill>
                <a:srgbClr val="FF0066"/>
              </a:solidFill>
            </a:endParaRPr>
          </a:p>
        </p:txBody>
      </p:sp>
      <p:sp>
        <p:nvSpPr>
          <p:cNvPr id="15" name="Espaço Reservado para Data 14"/>
          <p:cNvSpPr>
            <a:spLocks noGrp="1"/>
          </p:cNvSpPr>
          <p:nvPr>
            <p:ph type="dt" sz="half" idx="10"/>
          </p:nvPr>
        </p:nvSpPr>
        <p:spPr/>
        <p:txBody>
          <a:bodyPr/>
          <a:lstStyle/>
          <a:p>
            <a:fld id="{4C33F87C-A24D-4BA8-8B00-48814F68C8F3}" type="datetime1">
              <a:rPr lang="fr-FR" smtClean="0"/>
              <a:t>22/03/2017</a:t>
            </a:fld>
            <a:endParaRPr lang="fr-FR"/>
          </a:p>
        </p:txBody>
      </p:sp>
      <p:sp>
        <p:nvSpPr>
          <p:cNvPr id="16" name="Espaço Reservado para Número de Slide 15"/>
          <p:cNvSpPr>
            <a:spLocks noGrp="1"/>
          </p:cNvSpPr>
          <p:nvPr>
            <p:ph type="sldNum" sz="quarter" idx="12"/>
          </p:nvPr>
        </p:nvSpPr>
        <p:spPr/>
        <p:txBody>
          <a:bodyPr/>
          <a:lstStyle/>
          <a:p>
            <a:fld id="{CE30F588-6E05-4442-ACBF-46277343984D}" type="slidenum">
              <a:rPr lang="fr-FR" smtClean="0"/>
              <a:t>29</a:t>
            </a:fld>
            <a:endParaRPr lang="fr-FR"/>
          </a:p>
        </p:txBody>
      </p:sp>
      <p:sp>
        <p:nvSpPr>
          <p:cNvPr id="17" name="Rectangle 16"/>
          <p:cNvSpPr/>
          <p:nvPr/>
        </p:nvSpPr>
        <p:spPr>
          <a:xfrm>
            <a:off x="441960" y="3175210"/>
            <a:ext cx="11509248" cy="1661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Needs to be consistent with what you enumerate next: </a:t>
            </a:r>
            <a:r>
              <a:rPr lang="en-US" dirty="0" err="1" smtClean="0"/>
              <a:t>rewritting</a:t>
            </a:r>
            <a:r>
              <a:rPr lang="en-US" dirty="0" smtClean="0"/>
              <a:t> with </a:t>
            </a:r>
            <a:r>
              <a:rPr lang="en-US" dirty="0" err="1" smtClean="0"/>
              <a:t>rhone</a:t>
            </a:r>
            <a:r>
              <a:rPr lang="en-US" dirty="0" smtClean="0"/>
              <a:t>, reuse</a:t>
            </a:r>
            <a:endParaRPr lang="en-US" dirty="0"/>
          </a:p>
        </p:txBody>
      </p:sp>
    </p:spTree>
    <p:extLst>
      <p:ext uri="{BB962C8B-B14F-4D97-AF65-F5344CB8AC3E}">
        <p14:creationId xmlns:p14="http://schemas.microsoft.com/office/powerpoint/2010/main" val="3176460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Research context: data integration</a:t>
            </a:r>
            <a:endParaRPr lang="fr-FR" dirty="0"/>
          </a:p>
        </p:txBody>
      </p:sp>
      <p:grpSp>
        <p:nvGrpSpPr>
          <p:cNvPr id="56" name="Grupo 55"/>
          <p:cNvGrpSpPr/>
          <p:nvPr/>
        </p:nvGrpSpPr>
        <p:grpSpPr>
          <a:xfrm>
            <a:off x="4159228" y="2570200"/>
            <a:ext cx="3873545" cy="3450137"/>
            <a:chOff x="4137491" y="2292038"/>
            <a:chExt cx="3873545" cy="3450137"/>
          </a:xfrm>
        </p:grpSpPr>
        <p:grpSp>
          <p:nvGrpSpPr>
            <p:cNvPr id="43" name="Grupo 42"/>
            <p:cNvGrpSpPr/>
            <p:nvPr/>
          </p:nvGrpSpPr>
          <p:grpSpPr>
            <a:xfrm>
              <a:off x="4189915" y="4582371"/>
              <a:ext cx="1338243" cy="865052"/>
              <a:chOff x="4238555" y="4543461"/>
              <a:chExt cx="1338243" cy="865052"/>
            </a:xfrm>
          </p:grpSpPr>
          <p:sp>
            <p:nvSpPr>
              <p:cNvPr id="6" name="Cylindre 3"/>
              <p:cNvSpPr/>
              <p:nvPr/>
            </p:nvSpPr>
            <p:spPr>
              <a:xfrm>
                <a:off x="4441983"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9" name="ZoneTexte 32"/>
              <p:cNvSpPr txBox="1"/>
              <p:nvPr/>
            </p:nvSpPr>
            <p:spPr>
              <a:xfrm>
                <a:off x="4238555"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A</a:t>
                </a:r>
              </a:p>
            </p:txBody>
          </p:sp>
        </p:grpSp>
        <p:grpSp>
          <p:nvGrpSpPr>
            <p:cNvPr id="42" name="Grupo 41"/>
            <p:cNvGrpSpPr/>
            <p:nvPr/>
          </p:nvGrpSpPr>
          <p:grpSpPr>
            <a:xfrm>
              <a:off x="5236366" y="4582371"/>
              <a:ext cx="1338243" cy="865052"/>
              <a:chOff x="5236366" y="4543461"/>
              <a:chExt cx="1338243" cy="865052"/>
            </a:xfrm>
          </p:grpSpPr>
          <p:sp>
            <p:nvSpPr>
              <p:cNvPr id="7" name="Cylindre 48"/>
              <p:cNvSpPr/>
              <p:nvPr/>
            </p:nvSpPr>
            <p:spPr>
              <a:xfrm>
                <a:off x="5418753"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0" name="ZoneTexte 51"/>
              <p:cNvSpPr txBox="1"/>
              <p:nvPr/>
            </p:nvSpPr>
            <p:spPr>
              <a:xfrm>
                <a:off x="5236366"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B</a:t>
                </a:r>
              </a:p>
            </p:txBody>
          </p:sp>
        </p:grpSp>
        <p:grpSp>
          <p:nvGrpSpPr>
            <p:cNvPr id="41" name="Grupo 40"/>
            <p:cNvGrpSpPr/>
            <p:nvPr/>
          </p:nvGrpSpPr>
          <p:grpSpPr>
            <a:xfrm>
              <a:off x="6257193" y="4582371"/>
              <a:ext cx="1338243" cy="865052"/>
              <a:chOff x="6208553" y="4543461"/>
              <a:chExt cx="1338243" cy="865052"/>
            </a:xfrm>
          </p:grpSpPr>
          <p:sp>
            <p:nvSpPr>
              <p:cNvPr id="8" name="Cylindre 49"/>
              <p:cNvSpPr/>
              <p:nvPr/>
            </p:nvSpPr>
            <p:spPr>
              <a:xfrm>
                <a:off x="6397954"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1" name="ZoneTexte 54"/>
              <p:cNvSpPr txBox="1"/>
              <p:nvPr/>
            </p:nvSpPr>
            <p:spPr>
              <a:xfrm>
                <a:off x="6208553"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C</a:t>
                </a:r>
              </a:p>
            </p:txBody>
          </p:sp>
        </p:grpSp>
        <p:grpSp>
          <p:nvGrpSpPr>
            <p:cNvPr id="12" name="Groupe 5"/>
            <p:cNvGrpSpPr/>
            <p:nvPr/>
          </p:nvGrpSpPr>
          <p:grpSpPr>
            <a:xfrm>
              <a:off x="4876787" y="2997317"/>
              <a:ext cx="2057400" cy="685800"/>
              <a:chOff x="3188036" y="2713804"/>
              <a:chExt cx="2743200" cy="914400"/>
            </a:xfrm>
            <a:solidFill>
              <a:schemeClr val="accent4">
                <a:lumMod val="40000"/>
                <a:lumOff val="60000"/>
              </a:schemeClr>
            </a:solidFill>
          </p:grpSpPr>
          <p:sp>
            <p:nvSpPr>
              <p:cNvPr id="13"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lumMod val="65000"/>
                      <a:lumOff val="35000"/>
                    </a:schemeClr>
                  </a:solidFill>
                </a:endParaRPr>
              </a:p>
            </p:txBody>
          </p:sp>
          <p:sp>
            <p:nvSpPr>
              <p:cNvPr id="14" name="ZoneTexte 55"/>
              <p:cNvSpPr txBox="1"/>
              <p:nvPr/>
            </p:nvSpPr>
            <p:spPr>
              <a:xfrm>
                <a:off x="3188036" y="2935092"/>
                <a:ext cx="2743200" cy="410369"/>
              </a:xfrm>
              <a:prstGeom prst="rect">
                <a:avLst/>
              </a:prstGeom>
              <a:noFill/>
            </p:spPr>
            <p:txBody>
              <a:bodyPr rtlCol="0">
                <a:spAutoFit/>
              </a:bodyPr>
              <a:lstStyle/>
              <a:p>
                <a:pPr algn="ctr"/>
                <a:r>
                  <a:rPr lang="fr-FR" sz="1400" dirty="0">
                    <a:solidFill>
                      <a:schemeClr val="tx1">
                        <a:lumMod val="65000"/>
                        <a:lumOff val="35000"/>
                      </a:schemeClr>
                    </a:solidFill>
                    <a:ea typeface="Consolas" charset="0"/>
                    <a:cs typeface="Consolas" charset="0"/>
                  </a:rPr>
                  <a:t>Mediator</a:t>
                </a:r>
              </a:p>
            </p:txBody>
          </p:sp>
        </p:grpSp>
        <p:sp>
          <p:nvSpPr>
            <p:cNvPr id="17" name="ZoneTexte 56"/>
            <p:cNvSpPr txBox="1"/>
            <p:nvPr/>
          </p:nvSpPr>
          <p:spPr>
            <a:xfrm>
              <a:off x="4322350" y="2418519"/>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Query</a:t>
              </a:r>
              <a:endParaRPr lang="fr-FR" sz="1200" dirty="0">
                <a:solidFill>
                  <a:schemeClr val="tx1">
                    <a:lumMod val="65000"/>
                    <a:lumOff val="35000"/>
                  </a:schemeClr>
                </a:solidFill>
                <a:ea typeface="Consolas" charset="0"/>
                <a:cs typeface="Consolas" charset="0"/>
              </a:endParaRPr>
            </a:p>
          </p:txBody>
        </p:sp>
        <p:sp>
          <p:nvSpPr>
            <p:cNvPr id="23" name="ZoneTexte 73"/>
            <p:cNvSpPr txBox="1"/>
            <p:nvPr/>
          </p:nvSpPr>
          <p:spPr>
            <a:xfrm>
              <a:off x="5397051" y="2414629"/>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Result</a:t>
              </a:r>
              <a:endParaRPr lang="fr-FR" sz="1400" dirty="0">
                <a:solidFill>
                  <a:schemeClr val="tx1">
                    <a:lumMod val="65000"/>
                    <a:lumOff val="35000"/>
                  </a:schemeClr>
                </a:solidFill>
                <a:ea typeface="Consolas" charset="0"/>
                <a:cs typeface="Consolas" charset="0"/>
              </a:endParaRPr>
            </a:p>
          </p:txBody>
        </p:sp>
        <p:sp>
          <p:nvSpPr>
            <p:cNvPr id="27" name="ZoneTexte 26"/>
            <p:cNvSpPr txBox="1"/>
            <p:nvPr/>
          </p:nvSpPr>
          <p:spPr>
            <a:xfrm>
              <a:off x="4137491" y="5465176"/>
              <a:ext cx="3499227"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Heterogeneous</a:t>
              </a:r>
              <a:r>
                <a:rPr lang="fr-FR" sz="1200" i="1" dirty="0" smtClean="0">
                  <a:solidFill>
                    <a:schemeClr val="tx1">
                      <a:lumMod val="65000"/>
                      <a:lumOff val="35000"/>
                    </a:schemeClr>
                  </a:solidFill>
                  <a:ea typeface="Consolas" charset="0"/>
                  <a:cs typeface="Consolas" charset="0"/>
                </a:rPr>
                <a:t> data sources </a:t>
              </a:r>
              <a:r>
                <a:rPr lang="en-GB" sz="1200" i="1" dirty="0" smtClean="0">
                  <a:solidFill>
                    <a:schemeClr val="tx1">
                      <a:lumMod val="65000"/>
                      <a:lumOff val="35000"/>
                    </a:schemeClr>
                  </a:solidFill>
                  <a:ea typeface="Consolas" charset="0"/>
                  <a:cs typeface="Consolas" charset="0"/>
                </a:rPr>
                <a:t>known in advance</a:t>
              </a:r>
              <a:endParaRPr lang="fr-FR" sz="1200" i="1" dirty="0" smtClean="0">
                <a:solidFill>
                  <a:schemeClr val="tx1">
                    <a:lumMod val="65000"/>
                    <a:lumOff val="35000"/>
                  </a:schemeClr>
                </a:solidFill>
                <a:ea typeface="Consolas" charset="0"/>
                <a:cs typeface="Consolas" charset="0"/>
              </a:endParaRPr>
            </a:p>
          </p:txBody>
        </p:sp>
        <p:sp>
          <p:nvSpPr>
            <p:cNvPr id="28" name="ZoneTexte 28"/>
            <p:cNvSpPr txBox="1"/>
            <p:nvPr/>
          </p:nvSpPr>
          <p:spPr>
            <a:xfrm>
              <a:off x="5109134" y="4323180"/>
              <a:ext cx="1555939"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Exported schemata</a:t>
              </a:r>
            </a:p>
          </p:txBody>
        </p:sp>
        <p:sp>
          <p:nvSpPr>
            <p:cNvPr id="29" name="ZoneTexte 29"/>
            <p:cNvSpPr txBox="1"/>
            <p:nvPr/>
          </p:nvSpPr>
          <p:spPr>
            <a:xfrm>
              <a:off x="6099048" y="2749424"/>
              <a:ext cx="1911988" cy="276999"/>
            </a:xfrm>
            <a:prstGeom prst="rect">
              <a:avLst/>
            </a:prstGeom>
            <a:noFill/>
          </p:spPr>
          <p:txBody>
            <a:bodyPr wrap="square" rtlCol="0">
              <a:spAutoFit/>
            </a:bodyPr>
            <a:lstStyle/>
            <a:p>
              <a:pPr algn="ctr"/>
              <a:r>
                <a:rPr lang="fr-FR" sz="1200" i="1" dirty="0" smtClean="0">
                  <a:solidFill>
                    <a:schemeClr val="tx1">
                      <a:lumMod val="65000"/>
                      <a:lumOff val="35000"/>
                    </a:schemeClr>
                  </a:solidFill>
                  <a:ea typeface="Consolas" charset="0"/>
                  <a:cs typeface="Consolas" charset="0"/>
                </a:rPr>
                <a:t>Global schema</a:t>
              </a:r>
            </a:p>
          </p:txBody>
        </p:sp>
        <p:cxnSp>
          <p:nvCxnSpPr>
            <p:cNvPr id="37" name="Conector de seta reta 36"/>
            <p:cNvCxnSpPr/>
            <p:nvPr/>
          </p:nvCxnSpPr>
          <p:spPr>
            <a:xfrm>
              <a:off x="5661303" y="2292039"/>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rot="10800000">
              <a:off x="6105533" y="2292038"/>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a:off x="5765057" y="3738217"/>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rot="10800000">
              <a:off x="6014733" y="3738216"/>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upo 51"/>
            <p:cNvGrpSpPr/>
            <p:nvPr/>
          </p:nvGrpSpPr>
          <p:grpSpPr>
            <a:xfrm>
              <a:off x="6397589" y="3723157"/>
              <a:ext cx="587104" cy="600023"/>
              <a:chOff x="6397589" y="3723157"/>
              <a:chExt cx="587104" cy="600023"/>
            </a:xfrm>
          </p:grpSpPr>
          <p:cxnSp>
            <p:nvCxnSpPr>
              <p:cNvPr id="44" name="Conector de seta reta 4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upo 52"/>
            <p:cNvGrpSpPr/>
            <p:nvPr/>
          </p:nvGrpSpPr>
          <p:grpSpPr>
            <a:xfrm flipV="1">
              <a:off x="4736960" y="3755375"/>
              <a:ext cx="587104" cy="600023"/>
              <a:chOff x="6397589" y="3723157"/>
              <a:chExt cx="587104" cy="600023"/>
            </a:xfrm>
          </p:grpSpPr>
          <p:cxnSp>
            <p:nvCxnSpPr>
              <p:cNvPr id="54" name="Conector de seta reta 5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58" name="ZoneTexte 25"/>
          <p:cNvSpPr txBox="1"/>
          <p:nvPr/>
        </p:nvSpPr>
        <p:spPr>
          <a:xfrm>
            <a:off x="7955675" y="3838606"/>
            <a:ext cx="3583520" cy="738664"/>
          </a:xfrm>
          <a:prstGeom prst="rect">
            <a:avLst/>
          </a:prstGeom>
          <a:noFill/>
        </p:spPr>
        <p:txBody>
          <a:bodyPr wrap="square" rtlCol="0">
            <a:spAutoFit/>
          </a:bodyPr>
          <a:lstStyle/>
          <a:p>
            <a:r>
              <a:rPr lang="en-GB" sz="1400" b="1" dirty="0" smtClean="0"/>
              <a:t>Data integration architectures:</a:t>
            </a:r>
          </a:p>
          <a:p>
            <a:r>
              <a:rPr lang="en-GB" sz="1400" i="1" dirty="0" smtClean="0"/>
              <a:t>Multi-databases, federations, DW, </a:t>
            </a:r>
            <a:r>
              <a:rPr lang="is-IS" sz="1400" i="1" dirty="0" smtClean="0"/>
              <a:t>…</a:t>
            </a:r>
          </a:p>
          <a:p>
            <a:r>
              <a:rPr lang="is-IS" sz="1400" i="1" dirty="0"/>
              <a:t>(</a:t>
            </a:r>
            <a:r>
              <a:rPr lang="is-IS" sz="1400" i="1" dirty="0" smtClean="0"/>
              <a:t>Domenig &amp; Dittrich 1999 Sigmod Record)</a:t>
            </a:r>
            <a:endParaRPr lang="en-GB" sz="1400" i="1" dirty="0"/>
          </a:p>
        </p:txBody>
      </p:sp>
      <p:sp>
        <p:nvSpPr>
          <p:cNvPr id="59" name="Rectangle 8"/>
          <p:cNvSpPr/>
          <p:nvPr/>
        </p:nvSpPr>
        <p:spPr>
          <a:xfrm>
            <a:off x="1065143" y="3833918"/>
            <a:ext cx="1622304" cy="307777"/>
          </a:xfrm>
          <a:prstGeom prst="rect">
            <a:avLst/>
          </a:prstGeom>
        </p:spPr>
        <p:txBody>
          <a:bodyPr wrap="none">
            <a:spAutoFit/>
          </a:bodyPr>
          <a:lstStyle/>
          <a:p>
            <a:r>
              <a:rPr lang="en-GB" sz="1400" b="1" dirty="0"/>
              <a:t>Query </a:t>
            </a:r>
            <a:r>
              <a:rPr lang="en-GB" sz="1400" b="1" dirty="0" smtClean="0"/>
              <a:t>rewriting</a:t>
            </a:r>
            <a:endParaRPr lang="en-GB" sz="1400" b="1" dirty="0"/>
          </a:p>
        </p:txBody>
      </p:sp>
      <p:sp>
        <p:nvSpPr>
          <p:cNvPr id="60" name="Rectangle 9"/>
          <p:cNvSpPr/>
          <p:nvPr/>
        </p:nvSpPr>
        <p:spPr>
          <a:xfrm>
            <a:off x="1065142" y="4071318"/>
            <a:ext cx="3450525" cy="523220"/>
          </a:xfrm>
          <a:prstGeom prst="rect">
            <a:avLst/>
          </a:prstGeom>
        </p:spPr>
        <p:txBody>
          <a:bodyPr wrap="square">
            <a:spAutoFit/>
          </a:bodyPr>
          <a:lstStyle/>
          <a:p>
            <a:r>
              <a:rPr lang="fr-FR" sz="1400" b="1" i="1" dirty="0" err="1">
                <a:solidFill>
                  <a:srgbClr val="000000"/>
                </a:solidFill>
              </a:rPr>
              <a:t>MiniCon</a:t>
            </a:r>
            <a:r>
              <a:rPr lang="fr-FR" sz="1400" dirty="0">
                <a:solidFill>
                  <a:srgbClr val="000000"/>
                </a:solidFill>
              </a:rPr>
              <a:t> </a:t>
            </a:r>
            <a:r>
              <a:rPr lang="fr-FR" sz="1400" dirty="0" err="1">
                <a:solidFill>
                  <a:srgbClr val="000000"/>
                </a:solidFill>
              </a:rPr>
              <a:t>algorithm</a:t>
            </a:r>
            <a:r>
              <a:rPr lang="fr-FR" sz="1400" dirty="0">
                <a:solidFill>
                  <a:srgbClr val="000000"/>
                </a:solidFill>
              </a:rPr>
              <a:t> for </a:t>
            </a:r>
            <a:r>
              <a:rPr lang="fr-FR" sz="1400" dirty="0" err="1">
                <a:solidFill>
                  <a:srgbClr val="000000"/>
                </a:solidFill>
              </a:rPr>
              <a:t>query</a:t>
            </a:r>
            <a:r>
              <a:rPr lang="fr-FR" sz="1400" dirty="0">
                <a:solidFill>
                  <a:srgbClr val="000000"/>
                </a:solidFill>
              </a:rPr>
              <a:t> </a:t>
            </a:r>
            <a:r>
              <a:rPr lang="fr-FR" sz="1400" dirty="0" smtClean="0">
                <a:solidFill>
                  <a:srgbClr val="000000"/>
                </a:solidFill>
              </a:rPr>
              <a:t>rewriting (</a:t>
            </a:r>
            <a:r>
              <a:rPr lang="fr-FR" sz="1400" dirty="0" err="1" smtClean="0">
                <a:solidFill>
                  <a:srgbClr val="000000"/>
                </a:solidFill>
              </a:rPr>
              <a:t>Pottinger</a:t>
            </a:r>
            <a:r>
              <a:rPr lang="fr-FR" sz="1400" dirty="0" smtClean="0">
                <a:solidFill>
                  <a:srgbClr val="000000"/>
                </a:solidFill>
              </a:rPr>
              <a:t> </a:t>
            </a:r>
            <a:r>
              <a:rPr lang="fr-FR" sz="1400" dirty="0">
                <a:solidFill>
                  <a:srgbClr val="000000"/>
                </a:solidFill>
              </a:rPr>
              <a:t>and </a:t>
            </a:r>
            <a:r>
              <a:rPr lang="fr-FR" sz="1400" dirty="0" err="1">
                <a:solidFill>
                  <a:srgbClr val="000000"/>
                </a:solidFill>
              </a:rPr>
              <a:t>Halevy</a:t>
            </a:r>
            <a:r>
              <a:rPr lang="fr-FR" sz="1400" dirty="0">
                <a:solidFill>
                  <a:srgbClr val="000000"/>
                </a:solidFill>
              </a:rPr>
              <a:t>, 2001</a:t>
            </a:r>
            <a:r>
              <a:rPr lang="fr-FR" sz="1400" dirty="0" smtClean="0">
                <a:solidFill>
                  <a:srgbClr val="000000"/>
                </a:solidFill>
              </a:rPr>
              <a:t>)</a:t>
            </a:r>
            <a:endParaRPr lang="fr-FR" sz="1400" dirty="0">
              <a:solidFill>
                <a:srgbClr val="000000"/>
              </a:solidFill>
            </a:endParaRPr>
          </a:p>
        </p:txBody>
      </p:sp>
      <p:sp>
        <p:nvSpPr>
          <p:cNvPr id="61" name="Rectangle 11"/>
          <p:cNvSpPr/>
          <p:nvPr/>
        </p:nvSpPr>
        <p:spPr>
          <a:xfrm>
            <a:off x="1065143" y="2874955"/>
            <a:ext cx="3278944" cy="738664"/>
          </a:xfrm>
          <a:prstGeom prst="rect">
            <a:avLst/>
          </a:prstGeom>
        </p:spPr>
        <p:txBody>
          <a:bodyPr wrap="square">
            <a:spAutoFit/>
          </a:bodyPr>
          <a:lstStyle/>
          <a:p>
            <a:r>
              <a:rPr lang="en-GB" sz="1400" b="1" dirty="0">
                <a:solidFill>
                  <a:srgbClr val="1A1A1A"/>
                </a:solidFill>
                <a:ea typeface="Calibri" charset="0"/>
                <a:cs typeface="Calibri" charset="0"/>
              </a:rPr>
              <a:t>Data integration: the teenage </a:t>
            </a:r>
            <a:r>
              <a:rPr lang="en-GB" sz="1400" b="1" dirty="0" smtClean="0">
                <a:solidFill>
                  <a:srgbClr val="1A1A1A"/>
                </a:solidFill>
                <a:ea typeface="Calibri" charset="0"/>
                <a:cs typeface="Calibri" charset="0"/>
              </a:rPr>
              <a:t>years</a:t>
            </a:r>
            <a:r>
              <a:rPr lang="en-GB" sz="1400" dirty="0" smtClean="0">
                <a:solidFill>
                  <a:srgbClr val="1A1A1A"/>
                </a:solidFill>
                <a:ea typeface="Calibri" charset="0"/>
                <a:cs typeface="Calibri" charset="0"/>
              </a:rPr>
              <a:t>.</a:t>
            </a:r>
            <a:r>
              <a:rPr lang="en-GB" sz="1400" dirty="0" smtClean="0">
                <a:ea typeface="Calibri" charset="0"/>
                <a:cs typeface="Calibri" charset="0"/>
              </a:rPr>
              <a:t> </a:t>
            </a:r>
            <a:r>
              <a:rPr lang="en-GB" sz="1400" dirty="0" smtClean="0">
                <a:solidFill>
                  <a:srgbClr val="1A1A1A"/>
                </a:solidFill>
                <a:ea typeface="Calibri" charset="0"/>
                <a:cs typeface="Calibri" charset="0"/>
              </a:rPr>
              <a:t>Halevy</a:t>
            </a:r>
            <a:r>
              <a:rPr lang="en-GB" sz="1400" dirty="0">
                <a:solidFill>
                  <a:srgbClr val="1A1A1A"/>
                </a:solidFill>
                <a:ea typeface="Calibri" charset="0"/>
                <a:cs typeface="Calibri" charset="0"/>
              </a:rPr>
              <a:t>, A., </a:t>
            </a:r>
            <a:r>
              <a:rPr lang="en-GB" sz="1400" dirty="0" err="1">
                <a:solidFill>
                  <a:srgbClr val="1A1A1A"/>
                </a:solidFill>
                <a:ea typeface="Calibri" charset="0"/>
                <a:cs typeface="Calibri" charset="0"/>
              </a:rPr>
              <a:t>Rajaraman</a:t>
            </a:r>
            <a:r>
              <a:rPr lang="en-GB" sz="1400" dirty="0">
                <a:solidFill>
                  <a:srgbClr val="1A1A1A"/>
                </a:solidFill>
                <a:ea typeface="Calibri" charset="0"/>
                <a:cs typeface="Calibri" charset="0"/>
              </a:rPr>
              <a:t>, A., &amp; </a:t>
            </a:r>
            <a:r>
              <a:rPr lang="en-GB" sz="1400" dirty="0" err="1">
                <a:solidFill>
                  <a:srgbClr val="1A1A1A"/>
                </a:solidFill>
                <a:ea typeface="Calibri" charset="0"/>
                <a:cs typeface="Calibri" charset="0"/>
              </a:rPr>
              <a:t>Ordille</a:t>
            </a:r>
            <a:r>
              <a:rPr lang="en-GB" sz="1400" dirty="0">
                <a:solidFill>
                  <a:srgbClr val="1A1A1A"/>
                </a:solidFill>
                <a:ea typeface="Calibri" charset="0"/>
                <a:cs typeface="Calibri" charset="0"/>
              </a:rPr>
              <a:t>, J. </a:t>
            </a:r>
            <a:r>
              <a:rPr lang="en-GB" sz="1400" dirty="0" smtClean="0">
                <a:solidFill>
                  <a:srgbClr val="1A1A1A"/>
                </a:solidFill>
                <a:ea typeface="Calibri" charset="0"/>
                <a:cs typeface="Calibri" charset="0"/>
              </a:rPr>
              <a:t>(VLDB 2006</a:t>
            </a:r>
            <a:r>
              <a:rPr lang="en-GB" sz="1400" dirty="0">
                <a:solidFill>
                  <a:srgbClr val="1A1A1A"/>
                </a:solidFill>
                <a:ea typeface="Calibri" charset="0"/>
                <a:cs typeface="Calibri" charset="0"/>
              </a:rPr>
              <a:t>, September</a:t>
            </a:r>
            <a:r>
              <a:rPr lang="en-GB" sz="1400" dirty="0" smtClean="0">
                <a:solidFill>
                  <a:srgbClr val="1A1A1A"/>
                </a:solidFill>
                <a:ea typeface="Calibri" charset="0"/>
                <a:cs typeface="Calibri" charset="0"/>
              </a:rPr>
              <a:t>)</a:t>
            </a:r>
            <a:endParaRPr lang="en-GB" sz="1400" dirty="0">
              <a:ea typeface="Calibri" charset="0"/>
              <a:cs typeface="Calibri" charset="0"/>
            </a:endParaRPr>
          </a:p>
        </p:txBody>
      </p:sp>
      <p:sp>
        <p:nvSpPr>
          <p:cNvPr id="62" name="Rectangle 12"/>
          <p:cNvSpPr/>
          <p:nvPr/>
        </p:nvSpPr>
        <p:spPr>
          <a:xfrm>
            <a:off x="7955675" y="2874505"/>
            <a:ext cx="3458378" cy="523220"/>
          </a:xfrm>
          <a:prstGeom prst="rect">
            <a:avLst/>
          </a:prstGeom>
        </p:spPr>
        <p:txBody>
          <a:bodyPr wrap="square">
            <a:spAutoFit/>
          </a:bodyPr>
          <a:lstStyle/>
          <a:p>
            <a:r>
              <a:rPr lang="en-GB" sz="1400" b="1" dirty="0">
                <a:solidFill>
                  <a:srgbClr val="1A1A1A"/>
                </a:solidFill>
                <a:ea typeface="Calibri" charset="0"/>
                <a:cs typeface="Calibri" charset="0"/>
              </a:rPr>
              <a:t>Schema integration: Past, present, and future</a:t>
            </a:r>
            <a:r>
              <a:rPr lang="en-GB" sz="1400" dirty="0">
                <a:solidFill>
                  <a:srgbClr val="1A1A1A"/>
                </a:solidFill>
                <a:ea typeface="Calibri" charset="0"/>
                <a:cs typeface="Calibri" charset="0"/>
              </a:rPr>
              <a:t> </a:t>
            </a:r>
            <a:r>
              <a:rPr lang="en-GB" sz="1400" dirty="0" smtClean="0">
                <a:ea typeface="Calibri" charset="0"/>
                <a:cs typeface="Calibri" charset="0"/>
              </a:rPr>
              <a:t>(</a:t>
            </a:r>
            <a:r>
              <a:rPr lang="en-GB" sz="1400" dirty="0" smtClean="0">
                <a:solidFill>
                  <a:srgbClr val="1A1A1A"/>
                </a:solidFill>
                <a:ea typeface="Calibri" charset="0"/>
                <a:cs typeface="Calibri" charset="0"/>
              </a:rPr>
              <a:t>Ram</a:t>
            </a:r>
            <a:r>
              <a:rPr lang="en-GB" sz="1400" dirty="0">
                <a:solidFill>
                  <a:srgbClr val="1A1A1A"/>
                </a:solidFill>
                <a:ea typeface="Calibri" charset="0"/>
                <a:cs typeface="Calibri" charset="0"/>
              </a:rPr>
              <a:t>, S., &amp; Ramesh, V. </a:t>
            </a:r>
            <a:r>
              <a:rPr lang="en-GB" sz="1400" dirty="0" smtClean="0">
                <a:solidFill>
                  <a:srgbClr val="1A1A1A"/>
                </a:solidFill>
                <a:ea typeface="Calibri" charset="0"/>
                <a:cs typeface="Calibri" charset="0"/>
              </a:rPr>
              <a:t>1999)</a:t>
            </a:r>
            <a:endParaRPr lang="en-GB" sz="1400" dirty="0">
              <a:ea typeface="Calibri" charset="0"/>
              <a:cs typeface="Calibri" charset="0"/>
            </a:endParaRPr>
          </a:p>
        </p:txBody>
      </p:sp>
      <p:sp>
        <p:nvSpPr>
          <p:cNvPr id="3" name="Espaço Reservado para Data 2"/>
          <p:cNvSpPr>
            <a:spLocks noGrp="1"/>
          </p:cNvSpPr>
          <p:nvPr>
            <p:ph type="dt" sz="half" idx="10"/>
          </p:nvPr>
        </p:nvSpPr>
        <p:spPr/>
        <p:txBody>
          <a:bodyPr/>
          <a:lstStyle/>
          <a:p>
            <a:fld id="{352BBD97-40EA-42CF-B481-FFADFB786514}" type="datetime1">
              <a:rPr lang="fr-FR" smtClean="0"/>
              <a:t>22/03/2017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3</a:t>
            </a:fld>
            <a:endParaRPr lang="fr-FR"/>
          </a:p>
        </p:txBody>
      </p:sp>
    </p:spTree>
    <p:extLst>
      <p:ext uri="{BB962C8B-B14F-4D97-AF65-F5344CB8AC3E}">
        <p14:creationId xmlns:p14="http://schemas.microsoft.com/office/powerpoint/2010/main" val="346121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62"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Data integration </a:t>
            </a:r>
            <a:r>
              <a:rPr lang="en-GB" dirty="0" err="1" smtClean="0"/>
              <a:t>metamodel</a:t>
            </a:r>
            <a:endParaRPr lang="en-GB" dirty="0"/>
          </a:p>
        </p:txBody>
      </p:sp>
      <p:sp>
        <p:nvSpPr>
          <p:cNvPr id="9" name="Espaço Reservado para Conteúdo 8"/>
          <p:cNvSpPr>
            <a:spLocks noGrp="1"/>
          </p:cNvSpPr>
          <p:nvPr>
            <p:ph idx="1"/>
          </p:nvPr>
        </p:nvSpPr>
        <p:spPr/>
        <p:txBody>
          <a:bodyPr/>
          <a:lstStyle/>
          <a:p>
            <a:pPr algn="just"/>
            <a:r>
              <a:rPr lang="en-US" b="1" strike="sngStrike" dirty="0">
                <a:solidFill>
                  <a:srgbClr val="FF0066"/>
                </a:solidFill>
              </a:rPr>
              <a:t>Data integration </a:t>
            </a:r>
            <a:r>
              <a:rPr lang="en-US" b="1" strike="sngStrike" dirty="0" smtClean="0">
                <a:solidFill>
                  <a:srgbClr val="FF0066"/>
                </a:solidFill>
              </a:rPr>
              <a:t>metamodel</a:t>
            </a:r>
            <a:r>
              <a:rPr lang="en-US" b="1" strike="sngStrike" baseline="30000" dirty="0" smtClean="0">
                <a:solidFill>
                  <a:srgbClr val="FF0066"/>
                </a:solidFill>
              </a:rPr>
              <a:t>1</a:t>
            </a:r>
            <a:r>
              <a:rPr lang="en-US" b="1" strike="sngStrike" dirty="0" smtClean="0">
                <a:solidFill>
                  <a:srgbClr val="FF0066"/>
                </a:solidFill>
              </a:rPr>
              <a:t> and SLA schemas: </a:t>
            </a:r>
          </a:p>
          <a:p>
            <a:pPr lvl="1" algn="just"/>
            <a:r>
              <a:rPr lang="en-US" strike="sngStrike" dirty="0" smtClean="0"/>
              <a:t>Design of a metamodel </a:t>
            </a:r>
            <a:r>
              <a:rPr lang="en-US" strike="sngStrike" dirty="0"/>
              <a:t>for data </a:t>
            </a:r>
            <a:r>
              <a:rPr lang="en-US" strike="sngStrike" dirty="0" smtClean="0"/>
              <a:t>integration </a:t>
            </a:r>
          </a:p>
          <a:p>
            <a:pPr lvl="1" algn="just"/>
            <a:r>
              <a:rPr lang="en-US" strike="sngStrike" dirty="0" smtClean="0"/>
              <a:t>Design of a </a:t>
            </a:r>
            <a:r>
              <a:rPr lang="en-US" b="1" i="1" strike="sngStrike" dirty="0">
                <a:solidFill>
                  <a:srgbClr val="FF0066"/>
                </a:solidFill>
              </a:rPr>
              <a:t>cloud SLA </a:t>
            </a:r>
            <a:r>
              <a:rPr lang="en-US" i="1" strike="sngStrike" dirty="0" smtClean="0"/>
              <a:t>(</a:t>
            </a:r>
            <a:r>
              <a:rPr lang="en-US" strike="sngStrike" dirty="0" smtClean="0"/>
              <a:t>that </a:t>
            </a:r>
            <a:r>
              <a:rPr lang="en-US" strike="sngStrike" dirty="0"/>
              <a:t>is an agreement between a </a:t>
            </a:r>
            <a:r>
              <a:rPr lang="en-US" i="1" strike="sngStrike" dirty="0"/>
              <a:t>data service</a:t>
            </a:r>
            <a:r>
              <a:rPr lang="en-US" strike="sngStrike" dirty="0"/>
              <a:t/>
            </a:r>
            <a:br>
              <a:rPr lang="en-US" strike="sngStrike" dirty="0"/>
            </a:br>
            <a:r>
              <a:rPr lang="en-US" strike="sngStrike" dirty="0"/>
              <a:t>and a </a:t>
            </a:r>
            <a:r>
              <a:rPr lang="en-US" i="1" strike="sngStrike" dirty="0"/>
              <a:t>cloud </a:t>
            </a:r>
            <a:r>
              <a:rPr lang="en-US" i="1" strike="sngStrike" dirty="0" smtClean="0"/>
              <a:t>provider)</a:t>
            </a:r>
            <a:r>
              <a:rPr lang="en-US" strike="sngStrike" dirty="0" smtClean="0"/>
              <a:t> and </a:t>
            </a:r>
            <a:r>
              <a:rPr lang="en-US" strike="sngStrike" dirty="0"/>
              <a:t>a </a:t>
            </a:r>
            <a:r>
              <a:rPr lang="en-US" b="1" i="1" strike="sngStrike" dirty="0">
                <a:solidFill>
                  <a:srgbClr val="FF0066"/>
                </a:solidFill>
              </a:rPr>
              <a:t>service SLA </a:t>
            </a:r>
            <a:r>
              <a:rPr lang="en-US" i="1" strike="sngStrike" dirty="0" smtClean="0"/>
              <a:t>(</a:t>
            </a:r>
            <a:r>
              <a:rPr lang="en-US" strike="sngStrike" dirty="0" smtClean="0"/>
              <a:t>that </a:t>
            </a:r>
            <a:r>
              <a:rPr lang="en-US" strike="sngStrike" dirty="0"/>
              <a:t>is a new kind of agreement defined</a:t>
            </a:r>
            <a:br>
              <a:rPr lang="en-US" strike="sngStrike" dirty="0"/>
            </a:br>
            <a:r>
              <a:rPr lang="en-US" strike="sngStrike" dirty="0"/>
              <a:t>by </a:t>
            </a:r>
            <a:r>
              <a:rPr lang="en-US" i="1" strike="sngStrike" dirty="0"/>
              <a:t>data services </a:t>
            </a:r>
            <a:r>
              <a:rPr lang="en-US" strike="sngStrike" dirty="0" smtClean="0"/>
              <a:t>exposing </a:t>
            </a:r>
            <a:r>
              <a:rPr lang="en-US" strike="sngStrike" dirty="0"/>
              <a:t>the properties of the data they </a:t>
            </a:r>
            <a:r>
              <a:rPr lang="en-US" strike="sngStrike" dirty="0" smtClean="0"/>
              <a:t>provide)</a:t>
            </a:r>
          </a:p>
        </p:txBody>
      </p:sp>
      <p:sp>
        <p:nvSpPr>
          <p:cNvPr id="6" name="CaixaDeTexto 5"/>
          <p:cNvSpPr txBox="1"/>
          <p:nvPr/>
        </p:nvSpPr>
        <p:spPr>
          <a:xfrm>
            <a:off x="1069848" y="6100047"/>
            <a:ext cx="10217912" cy="430887"/>
          </a:xfrm>
          <a:prstGeom prst="rect">
            <a:avLst/>
          </a:prstGeom>
          <a:noFill/>
        </p:spPr>
        <p:txBody>
          <a:bodyPr wrap="square" rtlCol="0">
            <a:spAutoFit/>
          </a:bodyPr>
          <a:lstStyle/>
          <a:p>
            <a:pPr algn="just"/>
            <a:r>
              <a:rPr lang="en-US" sz="1050" baseline="30000" dirty="0" smtClean="0"/>
              <a:t>1</a:t>
            </a:r>
            <a:r>
              <a:rPr lang="en-US" sz="1050" dirty="0" smtClean="0"/>
              <a:t> D</a:t>
            </a:r>
            <a:r>
              <a:rPr lang="en-US" sz="1050" dirty="0"/>
              <a:t>. A. S. Carvalho, P. A. S. Neto, C. Ghedira, G. Vargas-Solar, N. Bennani</a:t>
            </a:r>
            <a:r>
              <a:rPr lang="en-US" sz="1050" b="1" dirty="0"/>
              <a:t>. Towards Quality Guided Data Integration on Multi-Cloud Settings</a:t>
            </a:r>
            <a:r>
              <a:rPr lang="en-US" sz="1050" dirty="0"/>
              <a:t>. 14th international conference on service oriented computing (ICSOC), Oct 2016, Banff, Alberta, Canada.</a:t>
            </a:r>
          </a:p>
        </p:txBody>
      </p:sp>
      <p:sp>
        <p:nvSpPr>
          <p:cNvPr id="3" name="Espaço Reservado para Data 2"/>
          <p:cNvSpPr>
            <a:spLocks noGrp="1"/>
          </p:cNvSpPr>
          <p:nvPr>
            <p:ph type="dt" sz="half" idx="10"/>
          </p:nvPr>
        </p:nvSpPr>
        <p:spPr/>
        <p:txBody>
          <a:bodyPr/>
          <a:lstStyle/>
          <a:p>
            <a:fld id="{905ED473-C85B-404F-BCF3-08FF9A9FEB3F}" type="datetime1">
              <a:rPr lang="fr-FR" smtClean="0"/>
              <a:t>22/03/2017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30</a:t>
            </a:fld>
            <a:endParaRPr lang="fr-FR"/>
          </a:p>
        </p:txBody>
      </p:sp>
      <p:sp>
        <p:nvSpPr>
          <p:cNvPr id="5" name="Rectangle 4"/>
          <p:cNvSpPr/>
          <p:nvPr/>
        </p:nvSpPr>
        <p:spPr>
          <a:xfrm>
            <a:off x="441960" y="3063240"/>
            <a:ext cx="11509248" cy="1661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Figure of the meta model including SLA (simplified version)</a:t>
            </a:r>
            <a:endParaRPr lang="en-US" dirty="0"/>
          </a:p>
        </p:txBody>
      </p:sp>
    </p:spTree>
    <p:extLst>
      <p:ext uri="{BB962C8B-B14F-4D97-AF65-F5344CB8AC3E}">
        <p14:creationId xmlns:p14="http://schemas.microsoft.com/office/powerpoint/2010/main" val="256885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a:t>Research </a:t>
            </a:r>
            <a:r>
              <a:rPr lang="fr-FR" dirty="0" smtClean="0"/>
              <a:t>context: data integration</a:t>
            </a:r>
            <a:endParaRPr lang="fr-FR" dirty="0"/>
          </a:p>
        </p:txBody>
      </p:sp>
      <p:grpSp>
        <p:nvGrpSpPr>
          <p:cNvPr id="4" name="Grupo 3"/>
          <p:cNvGrpSpPr/>
          <p:nvPr/>
        </p:nvGrpSpPr>
        <p:grpSpPr>
          <a:xfrm>
            <a:off x="8626117" y="2071366"/>
            <a:ext cx="3342353" cy="3450137"/>
            <a:chOff x="4256047" y="2570200"/>
            <a:chExt cx="3342353" cy="3450137"/>
          </a:xfrm>
        </p:grpSpPr>
        <p:grpSp>
          <p:nvGrpSpPr>
            <p:cNvPr id="12" name="Groupe 5"/>
            <p:cNvGrpSpPr/>
            <p:nvPr/>
          </p:nvGrpSpPr>
          <p:grpSpPr>
            <a:xfrm>
              <a:off x="4898524" y="3275479"/>
              <a:ext cx="2057400" cy="685800"/>
              <a:chOff x="3188036" y="2713804"/>
              <a:chExt cx="2743200" cy="914400"/>
            </a:xfrm>
            <a:solidFill>
              <a:schemeClr val="accent4">
                <a:lumMod val="40000"/>
                <a:lumOff val="60000"/>
              </a:schemeClr>
            </a:solidFill>
          </p:grpSpPr>
          <p:sp>
            <p:nvSpPr>
              <p:cNvPr id="13"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lumMod val="65000"/>
                      <a:lumOff val="35000"/>
                    </a:schemeClr>
                  </a:solidFill>
                </a:endParaRPr>
              </a:p>
            </p:txBody>
          </p:sp>
          <p:sp>
            <p:nvSpPr>
              <p:cNvPr id="14" name="ZoneTexte 55"/>
              <p:cNvSpPr txBox="1"/>
              <p:nvPr/>
            </p:nvSpPr>
            <p:spPr>
              <a:xfrm>
                <a:off x="3188036" y="2935092"/>
                <a:ext cx="2743200" cy="410369"/>
              </a:xfrm>
              <a:prstGeom prst="rect">
                <a:avLst/>
              </a:prstGeom>
              <a:noFill/>
            </p:spPr>
            <p:txBody>
              <a:bodyPr rtlCol="0">
                <a:spAutoFit/>
              </a:bodyPr>
              <a:lstStyle/>
              <a:p>
                <a:pPr algn="ctr"/>
                <a:r>
                  <a:rPr lang="fr-FR" sz="1400" dirty="0">
                    <a:solidFill>
                      <a:schemeClr val="tx1">
                        <a:lumMod val="65000"/>
                        <a:lumOff val="35000"/>
                      </a:schemeClr>
                    </a:solidFill>
                    <a:ea typeface="Consolas" charset="0"/>
                    <a:cs typeface="Consolas" charset="0"/>
                  </a:rPr>
                  <a:t>Mediator</a:t>
                </a:r>
              </a:p>
            </p:txBody>
          </p:sp>
        </p:grpSp>
        <p:sp>
          <p:nvSpPr>
            <p:cNvPr id="17" name="ZoneTexte 56"/>
            <p:cNvSpPr txBox="1"/>
            <p:nvPr/>
          </p:nvSpPr>
          <p:spPr>
            <a:xfrm>
              <a:off x="4344087" y="2696681"/>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Query</a:t>
              </a:r>
              <a:endParaRPr lang="fr-FR" sz="1200" dirty="0">
                <a:solidFill>
                  <a:schemeClr val="tx1">
                    <a:lumMod val="65000"/>
                    <a:lumOff val="35000"/>
                  </a:schemeClr>
                </a:solidFill>
                <a:ea typeface="Consolas" charset="0"/>
                <a:cs typeface="Consolas" charset="0"/>
              </a:endParaRPr>
            </a:p>
          </p:txBody>
        </p:sp>
        <p:sp>
          <p:nvSpPr>
            <p:cNvPr id="23" name="ZoneTexte 73"/>
            <p:cNvSpPr txBox="1"/>
            <p:nvPr/>
          </p:nvSpPr>
          <p:spPr>
            <a:xfrm>
              <a:off x="5418788" y="2692791"/>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Result</a:t>
              </a:r>
              <a:endParaRPr lang="fr-FR" sz="1400" dirty="0">
                <a:solidFill>
                  <a:schemeClr val="tx1">
                    <a:lumMod val="65000"/>
                    <a:lumOff val="35000"/>
                  </a:schemeClr>
                </a:solidFill>
                <a:ea typeface="Consolas" charset="0"/>
                <a:cs typeface="Consolas" charset="0"/>
              </a:endParaRPr>
            </a:p>
          </p:txBody>
        </p:sp>
        <p:sp>
          <p:nvSpPr>
            <p:cNvPr id="27" name="ZoneTexte 26"/>
            <p:cNvSpPr txBox="1"/>
            <p:nvPr/>
          </p:nvSpPr>
          <p:spPr>
            <a:xfrm>
              <a:off x="4962527" y="5743338"/>
              <a:ext cx="1892634" cy="276999"/>
            </a:xfrm>
            <a:prstGeom prst="rect">
              <a:avLst/>
            </a:prstGeom>
            <a:noFill/>
          </p:spPr>
          <p:txBody>
            <a:bodyPr wrap="none" rtlCol="0">
              <a:spAutoFit/>
            </a:bodyPr>
            <a:lstStyle/>
            <a:p>
              <a:pPr algn="ctr"/>
              <a:r>
                <a:rPr lang="fr-FR" sz="1200" i="1" dirty="0" smtClean="0">
                  <a:solidFill>
                    <a:schemeClr val="tx1">
                      <a:lumMod val="65000"/>
                      <a:lumOff val="35000"/>
                    </a:schemeClr>
                  </a:solidFill>
                  <a:ea typeface="Consolas" charset="0"/>
                  <a:cs typeface="Consolas" charset="0"/>
                </a:rPr>
                <a:t>Distributed data services</a:t>
              </a:r>
            </a:p>
          </p:txBody>
        </p:sp>
        <p:sp>
          <p:nvSpPr>
            <p:cNvPr id="28" name="ZoneTexte 28"/>
            <p:cNvSpPr txBox="1"/>
            <p:nvPr/>
          </p:nvSpPr>
          <p:spPr>
            <a:xfrm>
              <a:off x="5368468" y="4637438"/>
              <a:ext cx="1080745"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Exported API</a:t>
              </a:r>
            </a:p>
          </p:txBody>
        </p:sp>
        <p:cxnSp>
          <p:nvCxnSpPr>
            <p:cNvPr id="37" name="Conector de seta reta 36"/>
            <p:cNvCxnSpPr/>
            <p:nvPr/>
          </p:nvCxnSpPr>
          <p:spPr>
            <a:xfrm>
              <a:off x="5683040" y="2570201"/>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rot="10800000">
              <a:off x="6127270" y="2570200"/>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a:off x="5786794" y="4016379"/>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rot="10800000">
              <a:off x="6036470" y="4016378"/>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upo 51"/>
            <p:cNvGrpSpPr/>
            <p:nvPr/>
          </p:nvGrpSpPr>
          <p:grpSpPr>
            <a:xfrm>
              <a:off x="6419326" y="4001319"/>
              <a:ext cx="587104" cy="600023"/>
              <a:chOff x="6397589" y="3723157"/>
              <a:chExt cx="587104" cy="600023"/>
            </a:xfrm>
          </p:grpSpPr>
          <p:cxnSp>
            <p:nvCxnSpPr>
              <p:cNvPr id="44" name="Conector de seta reta 4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upo 52"/>
            <p:cNvGrpSpPr/>
            <p:nvPr/>
          </p:nvGrpSpPr>
          <p:grpSpPr>
            <a:xfrm flipV="1">
              <a:off x="4758697" y="4033537"/>
              <a:ext cx="587104" cy="600023"/>
              <a:chOff x="6397589" y="3723157"/>
              <a:chExt cx="587104" cy="600023"/>
            </a:xfrm>
          </p:grpSpPr>
          <p:cxnSp>
            <p:nvCxnSpPr>
              <p:cNvPr id="54" name="Conector de seta reta 5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Grupo 2"/>
            <p:cNvGrpSpPr/>
            <p:nvPr/>
          </p:nvGrpSpPr>
          <p:grpSpPr>
            <a:xfrm>
              <a:off x="4256047" y="4941733"/>
              <a:ext cx="3342353" cy="663780"/>
              <a:chOff x="4256047" y="4941733"/>
              <a:chExt cx="3342353" cy="663780"/>
            </a:xfrm>
          </p:grpSpPr>
          <p:pic>
            <p:nvPicPr>
              <p:cNvPr id="45" name="Image 127" descr="ComputingService.ai"/>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4417962" y="4779818"/>
                <a:ext cx="663777" cy="987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6" name="Image 127" descr="ComputingService.ai"/>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5456819" y="4779820"/>
                <a:ext cx="663777" cy="987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7" name="Image 127" descr="ComputingService.ai"/>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6772708" y="4779821"/>
                <a:ext cx="663777" cy="987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 name="ZoneTexte 69"/>
              <p:cNvSpPr txBox="1">
                <a:spLocks noChangeArrowheads="1"/>
              </p:cNvSpPr>
              <p:nvPr/>
            </p:nvSpPr>
            <p:spPr bwMode="auto">
              <a:xfrm>
                <a:off x="6211503" y="5142248"/>
                <a:ext cx="468544" cy="335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ヒラギノ角ゴ Pro W3" charset="0"/>
                    <a:cs typeface="ヒラギノ角ゴ Pro W3" charset="0"/>
                  </a:defRPr>
                </a:lvl1pPr>
                <a:lvl2pPr marL="742950" indent="-285750">
                  <a:defRPr sz="2400">
                    <a:solidFill>
                      <a:schemeClr val="tx1"/>
                    </a:solidFill>
                    <a:latin typeface="Arial" charset="0"/>
                    <a:ea typeface="ヒラギノ角ゴ Pro W3" charset="0"/>
                    <a:cs typeface="ヒラギノ角ゴ Pro W3" charset="0"/>
                  </a:defRPr>
                </a:lvl2pPr>
                <a:lvl3pPr marL="1143000" indent="-228600">
                  <a:defRPr sz="2400">
                    <a:solidFill>
                      <a:schemeClr val="tx1"/>
                    </a:solidFill>
                    <a:latin typeface="Arial" charset="0"/>
                    <a:ea typeface="ヒラギノ角ゴ Pro W3" charset="0"/>
                    <a:cs typeface="ヒラギノ角ゴ Pro W3" charset="0"/>
                  </a:defRPr>
                </a:lvl3pPr>
                <a:lvl4pPr marL="1600200" indent="-228600">
                  <a:defRPr sz="2400">
                    <a:solidFill>
                      <a:schemeClr val="tx1"/>
                    </a:solidFill>
                    <a:latin typeface="Arial" charset="0"/>
                    <a:ea typeface="ヒラギノ角ゴ Pro W3" charset="0"/>
                    <a:cs typeface="ヒラギノ角ゴ Pro W3" charset="0"/>
                  </a:defRPr>
                </a:lvl4pPr>
                <a:lvl5pPr marL="2057400" indent="-22860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a:r>
                  <a:rPr lang="fr-FR" sz="2000" b="1" dirty="0">
                    <a:solidFill>
                      <a:srgbClr val="674A74"/>
                    </a:solidFill>
                    <a:latin typeface="Corbel" charset="0"/>
                    <a:cs typeface="Corbel" charset="0"/>
                  </a:rPr>
                  <a:t>. . .</a:t>
                </a:r>
              </a:p>
            </p:txBody>
          </p:sp>
        </p:grpSp>
      </p:grpSp>
      <p:grpSp>
        <p:nvGrpSpPr>
          <p:cNvPr id="49" name="Grouper 25"/>
          <p:cNvGrpSpPr/>
          <p:nvPr/>
        </p:nvGrpSpPr>
        <p:grpSpPr>
          <a:xfrm>
            <a:off x="1160914" y="4156421"/>
            <a:ext cx="7509265" cy="1671914"/>
            <a:chOff x="779115" y="2873835"/>
            <a:chExt cx="7587645" cy="1671914"/>
          </a:xfrm>
        </p:grpSpPr>
        <p:sp>
          <p:nvSpPr>
            <p:cNvPr id="50" name="Rectangle 27"/>
            <p:cNvSpPr/>
            <p:nvPr/>
          </p:nvSpPr>
          <p:spPr>
            <a:xfrm>
              <a:off x="779115" y="2873835"/>
              <a:ext cx="6881998" cy="923330"/>
            </a:xfrm>
            <a:prstGeom prst="rect">
              <a:avLst/>
            </a:prstGeom>
          </p:spPr>
          <p:txBody>
            <a:bodyPr wrap="square">
              <a:spAutoFit/>
            </a:bodyPr>
            <a:lstStyle/>
            <a:p>
              <a:r>
                <a:rPr lang="fr-FR" b="1" dirty="0">
                  <a:solidFill>
                    <a:srgbClr val="000000"/>
                  </a:solidFill>
                </a:rPr>
                <a:t>Query rewriting techniques </a:t>
              </a:r>
              <a:r>
                <a:rPr lang="fr-FR" b="1" i="1" dirty="0" smtClean="0">
                  <a:solidFill>
                    <a:srgbClr val="000000"/>
                  </a:solidFill>
                </a:rPr>
                <a:t>adapted</a:t>
              </a:r>
              <a:r>
                <a:rPr lang="fr-FR" b="1" dirty="0" smtClean="0">
                  <a:solidFill>
                    <a:srgbClr val="000000"/>
                  </a:solidFill>
                </a:rPr>
                <a:t> </a:t>
              </a:r>
              <a:r>
                <a:rPr lang="fr-FR" b="1" dirty="0">
                  <a:solidFill>
                    <a:srgbClr val="000000"/>
                  </a:solidFill>
                </a:rPr>
                <a:t>to </a:t>
              </a:r>
              <a:r>
                <a:rPr lang="fr-FR" b="1" i="1" dirty="0">
                  <a:solidFill>
                    <a:srgbClr val="000000"/>
                  </a:solidFill>
                </a:rPr>
                <a:t>service composition</a:t>
              </a:r>
            </a:p>
            <a:p>
              <a:pPr marL="285750" indent="-285750">
                <a:buFont typeface="Arial"/>
                <a:buChar char="•"/>
              </a:pPr>
              <a:endParaRPr lang="fr-FR" b="1" dirty="0">
                <a:solidFill>
                  <a:srgbClr val="000000"/>
                </a:solidFill>
              </a:endParaRPr>
            </a:p>
            <a:p>
              <a:pPr marL="285750" indent="-285750">
                <a:buFont typeface="Arial"/>
                <a:buChar char="•"/>
              </a:pPr>
              <a:endParaRPr lang="fr-FR" b="1" dirty="0">
                <a:solidFill>
                  <a:srgbClr val="000000"/>
                </a:solidFill>
              </a:endParaRPr>
            </a:p>
          </p:txBody>
        </p:sp>
        <p:sp>
          <p:nvSpPr>
            <p:cNvPr id="57" name="Rectangle 29"/>
            <p:cNvSpPr/>
            <p:nvPr/>
          </p:nvSpPr>
          <p:spPr>
            <a:xfrm>
              <a:off x="779116" y="3268476"/>
              <a:ext cx="7587644" cy="1277273"/>
            </a:xfrm>
            <a:prstGeom prst="rect">
              <a:avLst/>
            </a:prstGeom>
            <a:solidFill>
              <a:schemeClr val="bg1"/>
            </a:solidFill>
          </p:spPr>
          <p:txBody>
            <a:bodyPr wrap="square">
              <a:spAutoFit/>
            </a:bodyPr>
            <a:lstStyle/>
            <a:p>
              <a:r>
                <a:rPr lang="en-US" sz="1100" dirty="0" smtClean="0"/>
                <a:t>[4] </a:t>
              </a:r>
              <a:r>
                <a:rPr lang="en-US" sz="1100" dirty="0" err="1" smtClean="0"/>
                <a:t>Barhamgi</a:t>
              </a:r>
              <a:r>
                <a:rPr lang="en-US" sz="1100" dirty="0" smtClean="0"/>
                <a:t>, M., Benslimane, D., and </a:t>
              </a:r>
              <a:r>
                <a:rPr lang="en-US" sz="1100" dirty="0" err="1" smtClean="0"/>
                <a:t>Medjahed</a:t>
              </a:r>
              <a:r>
                <a:rPr lang="en-US" sz="1100" dirty="0" smtClean="0"/>
                <a:t>, B. (2010). A query rewriting approach for web service composition. </a:t>
              </a:r>
              <a:r>
                <a:rPr lang="en-US" sz="1100" i="1" dirty="0" smtClean="0"/>
                <a:t>IEEE T. Services Computing</a:t>
              </a:r>
              <a:r>
                <a:rPr lang="en-US" sz="1100" dirty="0" smtClean="0"/>
                <a:t>, 3(3):206–222. </a:t>
              </a:r>
            </a:p>
            <a:p>
              <a:r>
                <a:rPr lang="en-US" sz="1100" dirty="0" smtClean="0"/>
                <a:t>[5] da Costa, U. S., Alves, M. H. F., </a:t>
              </a:r>
              <a:r>
                <a:rPr lang="en-US" sz="1100" dirty="0" err="1" smtClean="0"/>
                <a:t>Musicante</a:t>
              </a:r>
              <a:r>
                <a:rPr lang="en-US" sz="1100" dirty="0" smtClean="0"/>
                <a:t>, M. A., and Robert, S. (2013). Automatic refinement of service compositions. In Daniel, F., </a:t>
              </a:r>
              <a:r>
                <a:rPr lang="en-US" sz="1100" dirty="0" err="1" smtClean="0"/>
                <a:t>Dolog</a:t>
              </a:r>
              <a:r>
                <a:rPr lang="en-US" sz="1100" dirty="0" smtClean="0"/>
                <a:t>, P., and Li, Q., editors, ICWE, volume 7977 of Lecture Notes in Computer Science, pages 400–407. Springer.</a:t>
              </a:r>
            </a:p>
            <a:p>
              <a:r>
                <a:rPr lang="en-US" sz="1100" dirty="0" smtClean="0"/>
                <a:t>[6] Zhao, W., Liu, C., and Chen, J. (2011). Automatic composition of information-providing web services based on query rewriting. Science China Information Sciences, pages 1–17.</a:t>
              </a:r>
              <a:endParaRPr lang="en-US" sz="1100" dirty="0"/>
            </a:p>
          </p:txBody>
        </p:sp>
      </p:grpSp>
      <p:grpSp>
        <p:nvGrpSpPr>
          <p:cNvPr id="63" name="Grouper 30"/>
          <p:cNvGrpSpPr/>
          <p:nvPr/>
        </p:nvGrpSpPr>
        <p:grpSpPr>
          <a:xfrm>
            <a:off x="1168197" y="1756494"/>
            <a:ext cx="7587644" cy="2060185"/>
            <a:chOff x="779117" y="1329857"/>
            <a:chExt cx="7587644" cy="1852842"/>
          </a:xfrm>
        </p:grpSpPr>
        <p:sp>
          <p:nvSpPr>
            <p:cNvPr id="64" name="Rectangle 31"/>
            <p:cNvSpPr/>
            <p:nvPr/>
          </p:nvSpPr>
          <p:spPr>
            <a:xfrm>
              <a:off x="779117" y="1329857"/>
              <a:ext cx="3520228" cy="830403"/>
            </a:xfrm>
            <a:prstGeom prst="rect">
              <a:avLst/>
            </a:prstGeom>
          </p:spPr>
          <p:txBody>
            <a:bodyPr wrap="square">
              <a:spAutoFit/>
            </a:bodyPr>
            <a:lstStyle/>
            <a:p>
              <a:r>
                <a:rPr lang="en-US" b="1" i="1" dirty="0" smtClean="0">
                  <a:solidFill>
                    <a:srgbClr val="000000"/>
                  </a:solidFill>
                </a:rPr>
                <a:t>Services lookup and matching</a:t>
              </a:r>
            </a:p>
            <a:p>
              <a:pPr marL="285750" indent="-285750">
                <a:buFont typeface="Arial"/>
                <a:buChar char="•"/>
              </a:pPr>
              <a:endParaRPr lang="en-US" dirty="0" smtClean="0">
                <a:solidFill>
                  <a:srgbClr val="000000"/>
                </a:solidFill>
              </a:endParaRPr>
            </a:p>
            <a:p>
              <a:pPr marL="285750" indent="-285750">
                <a:buFont typeface="Arial"/>
                <a:buChar char="•"/>
              </a:pPr>
              <a:endParaRPr lang="en-US" dirty="0">
                <a:solidFill>
                  <a:srgbClr val="000000"/>
                </a:solidFill>
              </a:endParaRPr>
            </a:p>
          </p:txBody>
        </p:sp>
        <p:sp>
          <p:nvSpPr>
            <p:cNvPr id="65" name="ZoneTexte 32"/>
            <p:cNvSpPr txBox="1"/>
            <p:nvPr/>
          </p:nvSpPr>
          <p:spPr>
            <a:xfrm>
              <a:off x="779117" y="1613039"/>
              <a:ext cx="7587644" cy="1569660"/>
            </a:xfrm>
            <a:prstGeom prst="rect">
              <a:avLst/>
            </a:prstGeom>
            <a:solidFill>
              <a:schemeClr val="bg1"/>
            </a:solidFill>
          </p:spPr>
          <p:txBody>
            <a:bodyPr wrap="square" rtlCol="0">
              <a:spAutoFit/>
            </a:bodyPr>
            <a:lstStyle/>
            <a:p>
              <a:pPr algn="just"/>
              <a:r>
                <a:rPr lang="en-GB" sz="1200" dirty="0" smtClean="0">
                  <a:ea typeface="Calibri" charset="0"/>
                  <a:cs typeface="Calibri" charset="0"/>
                </a:rPr>
                <a:t>[1] </a:t>
              </a:r>
              <a:r>
                <a:rPr lang="en-GB" sz="1200" dirty="0" err="1" smtClean="0">
                  <a:ea typeface="Calibri" charset="0"/>
                  <a:cs typeface="Calibri" charset="0"/>
                </a:rPr>
                <a:t>Paolucci</a:t>
              </a:r>
              <a:r>
                <a:rPr lang="en-GB" sz="1200" dirty="0">
                  <a:ea typeface="Calibri" charset="0"/>
                  <a:cs typeface="Calibri" charset="0"/>
                </a:rPr>
                <a:t>, M., Kawamura, T., Payne, T. R., &amp; </a:t>
              </a:r>
              <a:r>
                <a:rPr lang="en-GB" sz="1200" dirty="0" err="1">
                  <a:ea typeface="Calibri" charset="0"/>
                  <a:cs typeface="Calibri" charset="0"/>
                </a:rPr>
                <a:t>Sycara</a:t>
              </a:r>
              <a:r>
                <a:rPr lang="en-GB" sz="1200" dirty="0">
                  <a:ea typeface="Calibri" charset="0"/>
                  <a:cs typeface="Calibri" charset="0"/>
                </a:rPr>
                <a:t>, K. (2002, June). Semantic matching of web services capabilities. In International Semantic Web Conference (pp. 333-347). Springer Berlin Heidelberg</a:t>
              </a:r>
              <a:r>
                <a:rPr lang="en-GB" sz="1200" dirty="0" smtClean="0">
                  <a:ea typeface="Calibri" charset="0"/>
                  <a:cs typeface="Calibri" charset="0"/>
                </a:rPr>
                <a:t>.</a:t>
              </a:r>
            </a:p>
            <a:p>
              <a:pPr algn="just"/>
              <a:r>
                <a:rPr lang="en-GB" sz="1200" dirty="0" smtClean="0">
                  <a:ea typeface="Calibri" charset="0"/>
                  <a:cs typeface="Calibri" charset="0"/>
                </a:rPr>
                <a:t>[</a:t>
              </a:r>
              <a:r>
                <a:rPr lang="en-GB" sz="1200" dirty="0">
                  <a:ea typeface="Calibri" charset="0"/>
                  <a:cs typeface="Calibri" charset="0"/>
                </a:rPr>
                <a:t>2} </a:t>
              </a:r>
              <a:r>
                <a:rPr lang="en-GB" sz="1200" dirty="0" err="1">
                  <a:ea typeface="Calibri" charset="0"/>
                  <a:cs typeface="Calibri" charset="0"/>
                </a:rPr>
                <a:t>Bramantoro</a:t>
              </a:r>
              <a:r>
                <a:rPr lang="en-GB" sz="1200" dirty="0">
                  <a:ea typeface="Calibri" charset="0"/>
                  <a:cs typeface="Calibri" charset="0"/>
                </a:rPr>
                <a:t>, A., </a:t>
              </a:r>
              <a:r>
                <a:rPr lang="en-GB" sz="1200" dirty="0" err="1">
                  <a:ea typeface="Calibri" charset="0"/>
                  <a:cs typeface="Calibri" charset="0"/>
                </a:rPr>
                <a:t>Krishnaswamy</a:t>
              </a:r>
              <a:r>
                <a:rPr lang="en-GB" sz="1200" dirty="0">
                  <a:ea typeface="Calibri" charset="0"/>
                  <a:cs typeface="Calibri" charset="0"/>
                </a:rPr>
                <a:t>, S., &amp; </a:t>
              </a:r>
              <a:r>
                <a:rPr lang="en-GB" sz="1200" dirty="0" err="1">
                  <a:ea typeface="Calibri" charset="0"/>
                  <a:cs typeface="Calibri" charset="0"/>
                </a:rPr>
                <a:t>Indrawan</a:t>
              </a:r>
              <a:r>
                <a:rPr lang="en-GB" sz="1200" dirty="0">
                  <a:ea typeface="Calibri" charset="0"/>
                  <a:cs typeface="Calibri" charset="0"/>
                </a:rPr>
                <a:t>, M. (2005, November). A semantic distance measure for matching web services. In International Conference on Web Information Systems Engineering (pp. 217-226). Springer Berlin Heidelberg</a:t>
              </a:r>
              <a:r>
                <a:rPr lang="en-GB" sz="1200" dirty="0" smtClean="0">
                  <a:ea typeface="Calibri" charset="0"/>
                  <a:cs typeface="Calibri" charset="0"/>
                </a:rPr>
                <a:t>.</a:t>
              </a:r>
            </a:p>
            <a:p>
              <a:pPr algn="just"/>
              <a:r>
                <a:rPr lang="en-GB" sz="1200" dirty="0">
                  <a:ea typeface="Calibri" charset="0"/>
                  <a:cs typeface="Calibri" charset="0"/>
                </a:rPr>
                <a:t>[3} APA	</a:t>
              </a:r>
              <a:r>
                <a:rPr lang="en-GB" sz="1200" dirty="0" err="1">
                  <a:ea typeface="Calibri" charset="0"/>
                  <a:cs typeface="Calibri" charset="0"/>
                </a:rPr>
                <a:t>Maximilien</a:t>
              </a:r>
              <a:r>
                <a:rPr lang="en-GB" sz="1200" dirty="0">
                  <a:ea typeface="Calibri" charset="0"/>
                  <a:cs typeface="Calibri" charset="0"/>
                </a:rPr>
                <a:t>, E. M., &amp; Singh, M. P. (2004, November). Toward autonomic web services trust and selection. In Proceedings of the 2nd international conference on Service oriented computing (pp. 212-221). ACM.</a:t>
              </a:r>
            </a:p>
          </p:txBody>
        </p:sp>
      </p:grpSp>
      <p:sp>
        <p:nvSpPr>
          <p:cNvPr id="5" name="Espaço Reservado para Data 4"/>
          <p:cNvSpPr>
            <a:spLocks noGrp="1"/>
          </p:cNvSpPr>
          <p:nvPr>
            <p:ph type="dt" sz="half" idx="10"/>
          </p:nvPr>
        </p:nvSpPr>
        <p:spPr/>
        <p:txBody>
          <a:bodyPr/>
          <a:lstStyle/>
          <a:p>
            <a:fld id="{DD2BD471-216F-4ED9-985E-A29CAB6FBF00}" type="datetime1">
              <a:rPr lang="fr-FR" smtClean="0"/>
              <a:t>22/03/2017</a:t>
            </a:fld>
            <a:endParaRPr lang="fr-FR"/>
          </a:p>
        </p:txBody>
      </p:sp>
      <p:sp>
        <p:nvSpPr>
          <p:cNvPr id="6" name="Espaço Reservado para Número de Slide 5"/>
          <p:cNvSpPr>
            <a:spLocks noGrp="1"/>
          </p:cNvSpPr>
          <p:nvPr>
            <p:ph type="sldNum" sz="quarter" idx="12"/>
          </p:nvPr>
        </p:nvSpPr>
        <p:spPr/>
        <p:txBody>
          <a:bodyPr/>
          <a:lstStyle/>
          <a:p>
            <a:fld id="{CE30F588-6E05-4442-ACBF-46277343984D}" type="slidenum">
              <a:rPr lang="fr-FR" smtClean="0"/>
              <a:t>4</a:t>
            </a:fld>
            <a:endParaRPr lang="fr-FR"/>
          </a:p>
        </p:txBody>
      </p:sp>
    </p:spTree>
    <p:extLst>
      <p:ext uri="{BB962C8B-B14F-4D97-AF65-F5344CB8AC3E}">
        <p14:creationId xmlns:p14="http://schemas.microsoft.com/office/powerpoint/2010/main" val="339112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10" presetClass="entr" presetSubtype="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aixaDeTexto 5"/>
          <p:cNvSpPr txBox="1"/>
          <p:nvPr/>
        </p:nvSpPr>
        <p:spPr>
          <a:xfrm>
            <a:off x="1069848" y="6100047"/>
            <a:ext cx="10217912" cy="430887"/>
          </a:xfrm>
          <a:prstGeom prst="rect">
            <a:avLst/>
          </a:prstGeom>
          <a:noFill/>
        </p:spPr>
        <p:txBody>
          <a:bodyPr wrap="square" rtlCol="0">
            <a:spAutoFit/>
          </a:bodyPr>
          <a:lstStyle/>
          <a:p>
            <a:pPr algn="just"/>
            <a:r>
              <a:rPr lang="en-US" sz="1050" baseline="30000" dirty="0" smtClean="0"/>
              <a:t>1</a:t>
            </a:r>
            <a:r>
              <a:rPr lang="en-US" sz="1050" dirty="0" smtClean="0"/>
              <a:t> D</a:t>
            </a:r>
            <a:r>
              <a:rPr lang="en-US" sz="1050" dirty="0"/>
              <a:t>. A. S. Carvalho, P. A. S. Neto, C. Ghedira, G. Vargas-Solar, N. Bennani</a:t>
            </a:r>
            <a:r>
              <a:rPr lang="en-US" sz="1050" b="1" dirty="0"/>
              <a:t>. Towards Quality Guided Data Integration on Multi-Cloud Settings</a:t>
            </a:r>
            <a:r>
              <a:rPr lang="en-US" sz="1050" dirty="0"/>
              <a:t>. 14th international conference on service oriented computing (ICSOC), Oct 2016, Banff, Alberta, Canada.</a:t>
            </a:r>
          </a:p>
        </p:txBody>
      </p:sp>
      <p:sp>
        <p:nvSpPr>
          <p:cNvPr id="3" name="Espaço Reservado para Data 2"/>
          <p:cNvSpPr>
            <a:spLocks noGrp="1"/>
          </p:cNvSpPr>
          <p:nvPr>
            <p:ph type="dt" sz="half" idx="10"/>
          </p:nvPr>
        </p:nvSpPr>
        <p:spPr/>
        <p:txBody>
          <a:bodyPr/>
          <a:lstStyle/>
          <a:p>
            <a:fld id="{905ED473-C85B-404F-BCF3-08FF9A9FEB3F}" type="datetime1">
              <a:rPr lang="fr-FR" smtClean="0"/>
              <a:t>22/03/2017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5</a:t>
            </a:fld>
            <a:endParaRPr lang="fr-FR"/>
          </a:p>
        </p:txBody>
      </p:sp>
      <p:pic>
        <p:nvPicPr>
          <p:cNvPr id="5" name="Imagem 4"/>
          <p:cNvPicPr>
            <a:picLocks noChangeAspect="1"/>
          </p:cNvPicPr>
          <p:nvPr/>
        </p:nvPicPr>
        <p:blipFill>
          <a:blip r:embed="rId3"/>
          <a:stretch>
            <a:fillRect/>
          </a:stretch>
        </p:blipFill>
        <p:spPr>
          <a:xfrm>
            <a:off x="2815988" y="264273"/>
            <a:ext cx="6560024" cy="5701646"/>
          </a:xfrm>
          <a:prstGeom prst="rect">
            <a:avLst/>
          </a:prstGeom>
        </p:spPr>
      </p:pic>
    </p:spTree>
    <p:extLst>
      <p:ext uri="{BB962C8B-B14F-4D97-AF65-F5344CB8AC3E}">
        <p14:creationId xmlns:p14="http://schemas.microsoft.com/office/powerpoint/2010/main" val="375855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p>
            <a:fld id="{905ED473-C85B-404F-BCF3-08FF9A9FEB3F}" type="datetime1">
              <a:rPr lang="fr-FR" smtClean="0"/>
              <a:t>22/03/2017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6</a:t>
            </a:fld>
            <a:endParaRPr lang="fr-FR"/>
          </a:p>
        </p:txBody>
      </p:sp>
      <p:sp>
        <p:nvSpPr>
          <p:cNvPr id="8" name="Espaço Reservado para Data 3"/>
          <p:cNvSpPr txBox="1">
            <a:spLocks/>
          </p:cNvSpPr>
          <p:nvPr/>
        </p:nvSpPr>
        <p:spPr>
          <a:xfrm>
            <a:off x="7964424" y="6272784"/>
            <a:ext cx="3273552" cy="365125"/>
          </a:xfrm>
          <a:prstGeom prst="rect">
            <a:avLst/>
          </a:prstGeom>
        </p:spPr>
        <p:txBody>
          <a:bodyPr vert="horz" lIns="91440" tIns="45720" rIns="91440" bIns="45720" rtlCol="0" anchor="ctr"/>
          <a:lstStyle>
            <a:defPPr>
              <a:defRPr lang="fr-FR"/>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5A0BBFD-990B-45E8-A1E6-40B808A7D247}" type="datetime1">
              <a:rPr lang="fr-FR" smtClean="0"/>
              <a:pPr/>
              <a:t>22/03/2017</a:t>
            </a:fld>
            <a:endParaRPr lang="fr-FR" dirty="0"/>
          </a:p>
        </p:txBody>
      </p:sp>
      <p:sp>
        <p:nvSpPr>
          <p:cNvPr id="9" name="Espaço Reservado para Número de Slide 4"/>
          <p:cNvSpPr txBox="1">
            <a:spLocks/>
          </p:cNvSpPr>
          <p:nvPr/>
        </p:nvSpPr>
        <p:spPr>
          <a:xfrm>
            <a:off x="11311128" y="6272784"/>
            <a:ext cx="640080" cy="365125"/>
          </a:xfrm>
          <a:prstGeom prst="rect">
            <a:avLst/>
          </a:prstGeom>
        </p:spPr>
        <p:txBody>
          <a:bodyPr vert="horz" lIns="91440" tIns="45720" rIns="91440" bIns="45720" rtlCol="0" anchor="ctr"/>
          <a:lstStyle>
            <a:defPPr>
              <a:defRPr lang="fr-FR"/>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E30F588-6E05-4442-ACBF-46277343984D}" type="slidenum">
              <a:rPr lang="fr-FR" smtClean="0"/>
              <a:pPr/>
              <a:t>6</a:t>
            </a:fld>
            <a:endParaRPr lang="fr-FR"/>
          </a:p>
        </p:txBody>
      </p:sp>
      <p:sp>
        <p:nvSpPr>
          <p:cNvPr id="10" name="Nuvem 9"/>
          <p:cNvSpPr/>
          <p:nvPr/>
        </p:nvSpPr>
        <p:spPr>
          <a:xfrm>
            <a:off x="429207" y="4096136"/>
            <a:ext cx="3704253" cy="1670179"/>
          </a:xfrm>
          <a:prstGeom prst="cloud">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1" name="Nuvem 10"/>
          <p:cNvSpPr/>
          <p:nvPr/>
        </p:nvSpPr>
        <p:spPr>
          <a:xfrm>
            <a:off x="4260171" y="4096138"/>
            <a:ext cx="3704253" cy="1670179"/>
          </a:xfrm>
          <a:prstGeom prst="cloud">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2" name="Nuvem 11"/>
          <p:cNvSpPr/>
          <p:nvPr/>
        </p:nvSpPr>
        <p:spPr>
          <a:xfrm>
            <a:off x="8091135" y="4096136"/>
            <a:ext cx="3704253" cy="1670179"/>
          </a:xfrm>
          <a:prstGeom prst="cloud">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3" name="CaixaDeTexto 12"/>
          <p:cNvSpPr txBox="1"/>
          <p:nvPr/>
        </p:nvSpPr>
        <p:spPr>
          <a:xfrm>
            <a:off x="1489257" y="5947290"/>
            <a:ext cx="1584152" cy="307777"/>
          </a:xfrm>
          <a:prstGeom prst="rect">
            <a:avLst/>
          </a:prstGeom>
          <a:noFill/>
        </p:spPr>
        <p:txBody>
          <a:bodyPr wrap="none" rtlCol="0">
            <a:spAutoFit/>
          </a:bodyPr>
          <a:lstStyle/>
          <a:p>
            <a:r>
              <a:rPr lang="fr-FR" sz="1400" dirty="0" smtClean="0"/>
              <a:t>Cloud Provider 1</a:t>
            </a:r>
            <a:endParaRPr lang="fr-FR" sz="1400" dirty="0"/>
          </a:p>
        </p:txBody>
      </p:sp>
      <p:sp>
        <p:nvSpPr>
          <p:cNvPr id="14" name="CaixaDeTexto 13"/>
          <p:cNvSpPr txBox="1"/>
          <p:nvPr/>
        </p:nvSpPr>
        <p:spPr>
          <a:xfrm>
            <a:off x="5446932" y="5947290"/>
            <a:ext cx="1584152" cy="307777"/>
          </a:xfrm>
          <a:prstGeom prst="rect">
            <a:avLst/>
          </a:prstGeom>
          <a:noFill/>
        </p:spPr>
        <p:txBody>
          <a:bodyPr wrap="none" rtlCol="0">
            <a:spAutoFit/>
          </a:bodyPr>
          <a:lstStyle/>
          <a:p>
            <a:r>
              <a:rPr lang="fr-FR" sz="1400" dirty="0" smtClean="0"/>
              <a:t>Cloud Provider 2</a:t>
            </a:r>
            <a:endParaRPr lang="fr-FR" sz="1400" dirty="0"/>
          </a:p>
        </p:txBody>
      </p:sp>
      <p:sp>
        <p:nvSpPr>
          <p:cNvPr id="15" name="CaixaDeTexto 14"/>
          <p:cNvSpPr txBox="1"/>
          <p:nvPr/>
        </p:nvSpPr>
        <p:spPr>
          <a:xfrm>
            <a:off x="9277896" y="5947290"/>
            <a:ext cx="1584152" cy="307777"/>
          </a:xfrm>
          <a:prstGeom prst="rect">
            <a:avLst/>
          </a:prstGeom>
          <a:noFill/>
        </p:spPr>
        <p:txBody>
          <a:bodyPr wrap="none" rtlCol="0">
            <a:spAutoFit/>
          </a:bodyPr>
          <a:lstStyle/>
          <a:p>
            <a:r>
              <a:rPr lang="fr-FR" sz="1400" dirty="0" smtClean="0"/>
              <a:t>Cloud Provider 3</a:t>
            </a:r>
            <a:endParaRPr lang="fr-FR" sz="1400" dirty="0"/>
          </a:p>
        </p:txBody>
      </p:sp>
      <p:sp>
        <p:nvSpPr>
          <p:cNvPr id="23" name="Retângulo 22"/>
          <p:cNvSpPr/>
          <p:nvPr/>
        </p:nvSpPr>
        <p:spPr>
          <a:xfrm>
            <a:off x="630946" y="5038725"/>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A</a:t>
            </a:r>
            <a:endParaRPr lang="fr-FR" sz="1400" dirty="0"/>
          </a:p>
        </p:txBody>
      </p:sp>
      <p:sp>
        <p:nvSpPr>
          <p:cNvPr id="24" name="Retângulo 23"/>
          <p:cNvSpPr/>
          <p:nvPr/>
        </p:nvSpPr>
        <p:spPr>
          <a:xfrm>
            <a:off x="4498002" y="5038723"/>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B</a:t>
            </a:r>
            <a:endParaRPr lang="fr-FR" sz="1400" dirty="0"/>
          </a:p>
        </p:txBody>
      </p:sp>
      <p:sp>
        <p:nvSpPr>
          <p:cNvPr id="25" name="Retângulo 24"/>
          <p:cNvSpPr/>
          <p:nvPr/>
        </p:nvSpPr>
        <p:spPr>
          <a:xfrm>
            <a:off x="2305928" y="5038724"/>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C</a:t>
            </a:r>
            <a:endParaRPr lang="fr-FR" sz="1400" dirty="0"/>
          </a:p>
        </p:txBody>
      </p:sp>
      <p:sp>
        <p:nvSpPr>
          <p:cNvPr id="26" name="Retângulo 25"/>
          <p:cNvSpPr/>
          <p:nvPr/>
        </p:nvSpPr>
        <p:spPr>
          <a:xfrm>
            <a:off x="6169806" y="5038723"/>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C</a:t>
            </a:r>
            <a:endParaRPr lang="fr-FR" sz="1400" dirty="0"/>
          </a:p>
        </p:txBody>
      </p:sp>
      <p:sp>
        <p:nvSpPr>
          <p:cNvPr id="27" name="Retângulo 26"/>
          <p:cNvSpPr/>
          <p:nvPr/>
        </p:nvSpPr>
        <p:spPr>
          <a:xfrm>
            <a:off x="8226946" y="5038723"/>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A</a:t>
            </a:r>
            <a:endParaRPr lang="fr-FR" sz="1400" dirty="0"/>
          </a:p>
        </p:txBody>
      </p:sp>
      <p:sp>
        <p:nvSpPr>
          <p:cNvPr id="28" name="Retângulo 27"/>
          <p:cNvSpPr/>
          <p:nvPr/>
        </p:nvSpPr>
        <p:spPr>
          <a:xfrm>
            <a:off x="9906915" y="5040566"/>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D</a:t>
            </a:r>
            <a:endParaRPr lang="fr-FR" sz="1400" dirty="0"/>
          </a:p>
        </p:txBody>
      </p:sp>
      <p:grpSp>
        <p:nvGrpSpPr>
          <p:cNvPr id="29" name="Grupo 28"/>
          <p:cNvGrpSpPr/>
          <p:nvPr/>
        </p:nvGrpSpPr>
        <p:grpSpPr>
          <a:xfrm>
            <a:off x="364584" y="5104342"/>
            <a:ext cx="587382" cy="815861"/>
            <a:chOff x="7381125" y="1163351"/>
            <a:chExt cx="587382" cy="815861"/>
          </a:xfrm>
        </p:grpSpPr>
        <p:pic>
          <p:nvPicPr>
            <p:cNvPr id="30" name="Imagem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31" name="Imagem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32" name="CaixaDeTexto 31"/>
            <p:cNvSpPr txBox="1"/>
            <p:nvPr/>
          </p:nvSpPr>
          <p:spPr>
            <a:xfrm>
              <a:off x="7388753" y="1486479"/>
              <a:ext cx="519694" cy="307777"/>
            </a:xfrm>
            <a:prstGeom prst="rect">
              <a:avLst/>
            </a:prstGeom>
            <a:noFill/>
          </p:spPr>
          <p:txBody>
            <a:bodyPr wrap="none" rtlCol="0">
              <a:spAutoFit/>
            </a:bodyPr>
            <a:lstStyle/>
            <a:p>
              <a:r>
                <a:rPr lang="fr-FR" sz="1400" b="1" dirty="0" smtClean="0"/>
                <a:t>SLA</a:t>
              </a:r>
              <a:endParaRPr lang="fr-FR" sz="1400" b="1" baseline="-25000" dirty="0"/>
            </a:p>
          </p:txBody>
        </p:sp>
      </p:grpSp>
      <p:grpSp>
        <p:nvGrpSpPr>
          <p:cNvPr id="33" name="Grupo 32"/>
          <p:cNvGrpSpPr/>
          <p:nvPr/>
        </p:nvGrpSpPr>
        <p:grpSpPr>
          <a:xfrm>
            <a:off x="2078502" y="5108155"/>
            <a:ext cx="587382" cy="815861"/>
            <a:chOff x="7381125" y="1163351"/>
            <a:chExt cx="587382" cy="815861"/>
          </a:xfrm>
        </p:grpSpPr>
        <p:pic>
          <p:nvPicPr>
            <p:cNvPr id="34" name="Imagem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35" name="Imagem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36" name="CaixaDeTexto 35"/>
            <p:cNvSpPr txBox="1"/>
            <p:nvPr/>
          </p:nvSpPr>
          <p:spPr>
            <a:xfrm>
              <a:off x="7388753" y="1486479"/>
              <a:ext cx="519694" cy="307777"/>
            </a:xfrm>
            <a:prstGeom prst="rect">
              <a:avLst/>
            </a:prstGeom>
            <a:noFill/>
          </p:spPr>
          <p:txBody>
            <a:bodyPr wrap="none" rtlCol="0">
              <a:spAutoFit/>
            </a:bodyPr>
            <a:lstStyle/>
            <a:p>
              <a:r>
                <a:rPr lang="fr-FR" sz="1400" b="1" dirty="0" smtClean="0"/>
                <a:t>SLA</a:t>
              </a:r>
              <a:endParaRPr lang="fr-FR" sz="1400" b="1" baseline="-25000" dirty="0"/>
            </a:p>
          </p:txBody>
        </p:sp>
      </p:grpSp>
      <p:grpSp>
        <p:nvGrpSpPr>
          <p:cNvPr id="37" name="Grupo 36"/>
          <p:cNvGrpSpPr/>
          <p:nvPr/>
        </p:nvGrpSpPr>
        <p:grpSpPr>
          <a:xfrm>
            <a:off x="4326273" y="5177240"/>
            <a:ext cx="587382" cy="815861"/>
            <a:chOff x="7381125" y="1163351"/>
            <a:chExt cx="587382" cy="815861"/>
          </a:xfrm>
        </p:grpSpPr>
        <p:pic>
          <p:nvPicPr>
            <p:cNvPr id="38" name="Imagem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39" name="Imagem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40" name="CaixaDeTexto 39"/>
            <p:cNvSpPr txBox="1"/>
            <p:nvPr/>
          </p:nvSpPr>
          <p:spPr>
            <a:xfrm>
              <a:off x="7388753" y="1486479"/>
              <a:ext cx="519694" cy="307777"/>
            </a:xfrm>
            <a:prstGeom prst="rect">
              <a:avLst/>
            </a:prstGeom>
            <a:noFill/>
          </p:spPr>
          <p:txBody>
            <a:bodyPr wrap="none" rtlCol="0">
              <a:spAutoFit/>
            </a:bodyPr>
            <a:lstStyle/>
            <a:p>
              <a:r>
                <a:rPr lang="fr-FR" sz="1400" b="1" dirty="0" smtClean="0"/>
                <a:t>SLA</a:t>
              </a:r>
              <a:endParaRPr lang="fr-FR" sz="1400" b="1" baseline="-25000" dirty="0"/>
            </a:p>
          </p:txBody>
        </p:sp>
      </p:grpSp>
      <p:grpSp>
        <p:nvGrpSpPr>
          <p:cNvPr id="41" name="Grupo 40"/>
          <p:cNvGrpSpPr/>
          <p:nvPr/>
        </p:nvGrpSpPr>
        <p:grpSpPr>
          <a:xfrm>
            <a:off x="5990759" y="5139583"/>
            <a:ext cx="587382" cy="815861"/>
            <a:chOff x="7381125" y="1163351"/>
            <a:chExt cx="587382" cy="815861"/>
          </a:xfrm>
        </p:grpSpPr>
        <p:pic>
          <p:nvPicPr>
            <p:cNvPr id="42" name="Imagem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43" name="Imagem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44" name="CaixaDeTexto 43"/>
            <p:cNvSpPr txBox="1"/>
            <p:nvPr/>
          </p:nvSpPr>
          <p:spPr>
            <a:xfrm>
              <a:off x="7388753" y="1486479"/>
              <a:ext cx="519694" cy="307777"/>
            </a:xfrm>
            <a:prstGeom prst="rect">
              <a:avLst/>
            </a:prstGeom>
            <a:noFill/>
          </p:spPr>
          <p:txBody>
            <a:bodyPr wrap="none" rtlCol="0">
              <a:spAutoFit/>
            </a:bodyPr>
            <a:lstStyle/>
            <a:p>
              <a:r>
                <a:rPr lang="fr-FR" sz="1400" b="1" dirty="0" smtClean="0"/>
                <a:t>SLA</a:t>
              </a:r>
              <a:endParaRPr lang="fr-FR" sz="1400" b="1" baseline="-25000" dirty="0"/>
            </a:p>
          </p:txBody>
        </p:sp>
      </p:grpSp>
      <p:grpSp>
        <p:nvGrpSpPr>
          <p:cNvPr id="45" name="Grupo 44"/>
          <p:cNvGrpSpPr/>
          <p:nvPr/>
        </p:nvGrpSpPr>
        <p:grpSpPr>
          <a:xfrm>
            <a:off x="8079926" y="5225533"/>
            <a:ext cx="587382" cy="815861"/>
            <a:chOff x="7381125" y="1163351"/>
            <a:chExt cx="587382" cy="815861"/>
          </a:xfrm>
        </p:grpSpPr>
        <p:pic>
          <p:nvPicPr>
            <p:cNvPr id="46" name="Imagem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47" name="Imagem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48" name="CaixaDeTexto 47"/>
            <p:cNvSpPr txBox="1"/>
            <p:nvPr/>
          </p:nvSpPr>
          <p:spPr>
            <a:xfrm>
              <a:off x="7388753" y="1486479"/>
              <a:ext cx="519694" cy="307777"/>
            </a:xfrm>
            <a:prstGeom prst="rect">
              <a:avLst/>
            </a:prstGeom>
            <a:noFill/>
          </p:spPr>
          <p:txBody>
            <a:bodyPr wrap="none" rtlCol="0">
              <a:spAutoFit/>
            </a:bodyPr>
            <a:lstStyle/>
            <a:p>
              <a:r>
                <a:rPr lang="fr-FR" sz="1400" b="1" dirty="0" smtClean="0"/>
                <a:t>SLA</a:t>
              </a:r>
              <a:endParaRPr lang="fr-FR" sz="1400" b="1" baseline="-25000" dirty="0"/>
            </a:p>
          </p:txBody>
        </p:sp>
      </p:grpSp>
      <p:grpSp>
        <p:nvGrpSpPr>
          <p:cNvPr id="49" name="Grupo 48"/>
          <p:cNvGrpSpPr/>
          <p:nvPr/>
        </p:nvGrpSpPr>
        <p:grpSpPr>
          <a:xfrm>
            <a:off x="9744412" y="5187876"/>
            <a:ext cx="587382" cy="815861"/>
            <a:chOff x="7381125" y="1163351"/>
            <a:chExt cx="587382" cy="815861"/>
          </a:xfrm>
        </p:grpSpPr>
        <p:pic>
          <p:nvPicPr>
            <p:cNvPr id="50" name="Imagem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51" name="Imagem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52" name="CaixaDeTexto 51"/>
            <p:cNvSpPr txBox="1"/>
            <p:nvPr/>
          </p:nvSpPr>
          <p:spPr>
            <a:xfrm>
              <a:off x="7388753" y="1486479"/>
              <a:ext cx="519694" cy="307777"/>
            </a:xfrm>
            <a:prstGeom prst="rect">
              <a:avLst/>
            </a:prstGeom>
            <a:noFill/>
          </p:spPr>
          <p:txBody>
            <a:bodyPr wrap="none" rtlCol="0">
              <a:spAutoFit/>
            </a:bodyPr>
            <a:lstStyle/>
            <a:p>
              <a:r>
                <a:rPr lang="fr-FR" sz="1400" b="1" dirty="0" smtClean="0"/>
                <a:t>SLA</a:t>
              </a:r>
              <a:endParaRPr lang="fr-FR" sz="1400" b="1" baseline="-25000" dirty="0"/>
            </a:p>
          </p:txBody>
        </p:sp>
      </p:grpSp>
      <p:grpSp>
        <p:nvGrpSpPr>
          <p:cNvPr id="53" name="Grupo 52"/>
          <p:cNvGrpSpPr/>
          <p:nvPr/>
        </p:nvGrpSpPr>
        <p:grpSpPr>
          <a:xfrm>
            <a:off x="672403" y="4402618"/>
            <a:ext cx="615186" cy="657846"/>
            <a:chOff x="1009905" y="2681586"/>
            <a:chExt cx="615186" cy="657846"/>
          </a:xfrm>
        </p:grpSpPr>
        <p:pic>
          <p:nvPicPr>
            <p:cNvPr id="54" name="Image 127" descr="ComputingService.ai"/>
            <p:cNvPicPr>
              <a:picLocks noChangeAspect="1"/>
            </p:cNvPicPr>
            <p:nvPr/>
          </p:nvPicPr>
          <p:blipFill>
            <a:blip r:embed="rId5"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5" name="CaixaDeTexto 54"/>
            <p:cNvSpPr txBox="1"/>
            <p:nvPr/>
          </p:nvSpPr>
          <p:spPr>
            <a:xfrm>
              <a:off x="1128985" y="3031655"/>
              <a:ext cx="377026" cy="307777"/>
            </a:xfrm>
            <a:prstGeom prst="rect">
              <a:avLst/>
            </a:prstGeom>
            <a:noFill/>
          </p:spPr>
          <p:txBody>
            <a:bodyPr wrap="none" rtlCol="0">
              <a:spAutoFit/>
            </a:bodyPr>
            <a:lstStyle/>
            <a:p>
              <a:r>
                <a:rPr lang="fr-FR" sz="1400" dirty="0" smtClean="0"/>
                <a:t>S1</a:t>
              </a:r>
              <a:endParaRPr lang="fr-FR" sz="1400" dirty="0"/>
            </a:p>
          </p:txBody>
        </p:sp>
      </p:grpSp>
      <p:grpSp>
        <p:nvGrpSpPr>
          <p:cNvPr id="56" name="Grupo 55"/>
          <p:cNvGrpSpPr/>
          <p:nvPr/>
        </p:nvGrpSpPr>
        <p:grpSpPr>
          <a:xfrm>
            <a:off x="2765341" y="4402618"/>
            <a:ext cx="615186" cy="657846"/>
            <a:chOff x="1009905" y="2681586"/>
            <a:chExt cx="615186" cy="657846"/>
          </a:xfrm>
        </p:grpSpPr>
        <p:pic>
          <p:nvPicPr>
            <p:cNvPr id="57" name="Image 127" descr="ComputingService.ai"/>
            <p:cNvPicPr>
              <a:picLocks noChangeAspect="1"/>
            </p:cNvPicPr>
            <p:nvPr/>
          </p:nvPicPr>
          <p:blipFill>
            <a:blip r:embed="rId5"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8" name="CaixaDeTexto 57"/>
            <p:cNvSpPr txBox="1"/>
            <p:nvPr/>
          </p:nvSpPr>
          <p:spPr>
            <a:xfrm>
              <a:off x="1128985" y="3031655"/>
              <a:ext cx="377026" cy="307777"/>
            </a:xfrm>
            <a:prstGeom prst="rect">
              <a:avLst/>
            </a:prstGeom>
            <a:noFill/>
          </p:spPr>
          <p:txBody>
            <a:bodyPr wrap="none" rtlCol="0">
              <a:spAutoFit/>
            </a:bodyPr>
            <a:lstStyle/>
            <a:p>
              <a:r>
                <a:rPr lang="fr-FR" sz="1400" dirty="0" smtClean="0"/>
                <a:t>S2</a:t>
              </a:r>
              <a:endParaRPr lang="fr-FR" sz="1400" dirty="0"/>
            </a:p>
          </p:txBody>
        </p:sp>
      </p:grpSp>
      <p:grpSp>
        <p:nvGrpSpPr>
          <p:cNvPr id="59" name="Grupo 58"/>
          <p:cNvGrpSpPr/>
          <p:nvPr/>
        </p:nvGrpSpPr>
        <p:grpSpPr>
          <a:xfrm>
            <a:off x="8242492" y="4402618"/>
            <a:ext cx="615186" cy="657846"/>
            <a:chOff x="1009905" y="2681586"/>
            <a:chExt cx="615186" cy="657846"/>
          </a:xfrm>
        </p:grpSpPr>
        <p:pic>
          <p:nvPicPr>
            <p:cNvPr id="60" name="Image 127" descr="ComputingService.ai"/>
            <p:cNvPicPr>
              <a:picLocks noChangeAspect="1"/>
            </p:cNvPicPr>
            <p:nvPr/>
          </p:nvPicPr>
          <p:blipFill>
            <a:blip r:embed="rId5"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 name="CaixaDeTexto 60"/>
            <p:cNvSpPr txBox="1"/>
            <p:nvPr/>
          </p:nvSpPr>
          <p:spPr>
            <a:xfrm>
              <a:off x="1128985" y="3031655"/>
              <a:ext cx="377026" cy="307777"/>
            </a:xfrm>
            <a:prstGeom prst="rect">
              <a:avLst/>
            </a:prstGeom>
            <a:noFill/>
          </p:spPr>
          <p:txBody>
            <a:bodyPr wrap="none" rtlCol="0">
              <a:spAutoFit/>
            </a:bodyPr>
            <a:lstStyle/>
            <a:p>
              <a:r>
                <a:rPr lang="fr-FR" sz="1400" dirty="0" smtClean="0"/>
                <a:t>S1</a:t>
              </a:r>
              <a:endParaRPr lang="fr-FR" sz="1400" dirty="0"/>
            </a:p>
          </p:txBody>
        </p:sp>
      </p:grpSp>
      <p:grpSp>
        <p:nvGrpSpPr>
          <p:cNvPr id="62" name="Grupo 61"/>
          <p:cNvGrpSpPr/>
          <p:nvPr/>
        </p:nvGrpSpPr>
        <p:grpSpPr>
          <a:xfrm>
            <a:off x="9002750" y="4402618"/>
            <a:ext cx="615186" cy="657846"/>
            <a:chOff x="1009905" y="2681586"/>
            <a:chExt cx="615186" cy="657846"/>
          </a:xfrm>
        </p:grpSpPr>
        <p:pic>
          <p:nvPicPr>
            <p:cNvPr id="63" name="Image 127" descr="ComputingService.ai"/>
            <p:cNvPicPr>
              <a:picLocks noChangeAspect="1"/>
            </p:cNvPicPr>
            <p:nvPr/>
          </p:nvPicPr>
          <p:blipFill>
            <a:blip r:embed="rId5"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4" name="CaixaDeTexto 63"/>
            <p:cNvSpPr txBox="1"/>
            <p:nvPr/>
          </p:nvSpPr>
          <p:spPr>
            <a:xfrm>
              <a:off x="1128985" y="3031655"/>
              <a:ext cx="377026" cy="307777"/>
            </a:xfrm>
            <a:prstGeom prst="rect">
              <a:avLst/>
            </a:prstGeom>
            <a:noFill/>
          </p:spPr>
          <p:txBody>
            <a:bodyPr wrap="none" rtlCol="0">
              <a:spAutoFit/>
            </a:bodyPr>
            <a:lstStyle/>
            <a:p>
              <a:r>
                <a:rPr lang="fr-FR" sz="1400" dirty="0" smtClean="0"/>
                <a:t>S3</a:t>
              </a:r>
              <a:endParaRPr lang="fr-FR" sz="1400" dirty="0"/>
            </a:p>
          </p:txBody>
        </p:sp>
      </p:grpSp>
      <p:grpSp>
        <p:nvGrpSpPr>
          <p:cNvPr id="65" name="Grupo 64"/>
          <p:cNvGrpSpPr/>
          <p:nvPr/>
        </p:nvGrpSpPr>
        <p:grpSpPr>
          <a:xfrm>
            <a:off x="10339060" y="4402618"/>
            <a:ext cx="615186" cy="657846"/>
            <a:chOff x="1009905" y="2681586"/>
            <a:chExt cx="615186" cy="657846"/>
          </a:xfrm>
        </p:grpSpPr>
        <p:pic>
          <p:nvPicPr>
            <p:cNvPr id="66" name="Image 127" descr="ComputingService.ai"/>
            <p:cNvPicPr>
              <a:picLocks noChangeAspect="1"/>
            </p:cNvPicPr>
            <p:nvPr/>
          </p:nvPicPr>
          <p:blipFill>
            <a:blip r:embed="rId5"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7" name="CaixaDeTexto 66"/>
            <p:cNvSpPr txBox="1"/>
            <p:nvPr/>
          </p:nvSpPr>
          <p:spPr>
            <a:xfrm>
              <a:off x="1128985" y="3031655"/>
              <a:ext cx="377026" cy="307777"/>
            </a:xfrm>
            <a:prstGeom prst="rect">
              <a:avLst/>
            </a:prstGeom>
            <a:noFill/>
          </p:spPr>
          <p:txBody>
            <a:bodyPr wrap="none" rtlCol="0">
              <a:spAutoFit/>
            </a:bodyPr>
            <a:lstStyle/>
            <a:p>
              <a:r>
                <a:rPr lang="fr-FR" sz="1400" dirty="0" smtClean="0"/>
                <a:t>S4</a:t>
              </a:r>
              <a:endParaRPr lang="fr-FR" sz="1400" dirty="0"/>
            </a:p>
          </p:txBody>
        </p:sp>
      </p:grpSp>
      <p:grpSp>
        <p:nvGrpSpPr>
          <p:cNvPr id="68" name="Grupo 67"/>
          <p:cNvGrpSpPr/>
          <p:nvPr/>
        </p:nvGrpSpPr>
        <p:grpSpPr>
          <a:xfrm>
            <a:off x="4497257" y="4402618"/>
            <a:ext cx="615186" cy="657846"/>
            <a:chOff x="1009905" y="2681586"/>
            <a:chExt cx="615186" cy="657846"/>
          </a:xfrm>
        </p:grpSpPr>
        <p:pic>
          <p:nvPicPr>
            <p:cNvPr id="69" name="Image 127" descr="ComputingService.ai"/>
            <p:cNvPicPr>
              <a:picLocks noChangeAspect="1"/>
            </p:cNvPicPr>
            <p:nvPr/>
          </p:nvPicPr>
          <p:blipFill>
            <a:blip r:embed="rId5"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0" name="CaixaDeTexto 69"/>
            <p:cNvSpPr txBox="1"/>
            <p:nvPr/>
          </p:nvSpPr>
          <p:spPr>
            <a:xfrm>
              <a:off x="1128985" y="3031655"/>
              <a:ext cx="377026" cy="307777"/>
            </a:xfrm>
            <a:prstGeom prst="rect">
              <a:avLst/>
            </a:prstGeom>
            <a:noFill/>
          </p:spPr>
          <p:txBody>
            <a:bodyPr wrap="none" rtlCol="0">
              <a:spAutoFit/>
            </a:bodyPr>
            <a:lstStyle/>
            <a:p>
              <a:r>
                <a:rPr lang="fr-FR" sz="1400" dirty="0" smtClean="0"/>
                <a:t>S5</a:t>
              </a:r>
              <a:endParaRPr lang="fr-FR" sz="1400" dirty="0"/>
            </a:p>
          </p:txBody>
        </p:sp>
      </p:grpSp>
      <p:grpSp>
        <p:nvGrpSpPr>
          <p:cNvPr id="71" name="Grupo 70"/>
          <p:cNvGrpSpPr/>
          <p:nvPr/>
        </p:nvGrpSpPr>
        <p:grpSpPr>
          <a:xfrm>
            <a:off x="5231361" y="4402618"/>
            <a:ext cx="615186" cy="657846"/>
            <a:chOff x="1009905" y="2681586"/>
            <a:chExt cx="615186" cy="657846"/>
          </a:xfrm>
        </p:grpSpPr>
        <p:pic>
          <p:nvPicPr>
            <p:cNvPr id="72" name="Image 127" descr="ComputingService.ai"/>
            <p:cNvPicPr>
              <a:picLocks noChangeAspect="1"/>
            </p:cNvPicPr>
            <p:nvPr/>
          </p:nvPicPr>
          <p:blipFill>
            <a:blip r:embed="rId5"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3" name="CaixaDeTexto 72"/>
            <p:cNvSpPr txBox="1"/>
            <p:nvPr/>
          </p:nvSpPr>
          <p:spPr>
            <a:xfrm>
              <a:off x="1128985" y="3031655"/>
              <a:ext cx="377026" cy="307777"/>
            </a:xfrm>
            <a:prstGeom prst="rect">
              <a:avLst/>
            </a:prstGeom>
            <a:noFill/>
          </p:spPr>
          <p:txBody>
            <a:bodyPr wrap="none" rtlCol="0">
              <a:spAutoFit/>
            </a:bodyPr>
            <a:lstStyle/>
            <a:p>
              <a:r>
                <a:rPr lang="fr-FR" sz="1400" dirty="0" smtClean="0"/>
                <a:t>S6</a:t>
              </a:r>
              <a:endParaRPr lang="fr-FR" sz="1400" dirty="0"/>
            </a:p>
          </p:txBody>
        </p:sp>
      </p:grpSp>
      <p:grpSp>
        <p:nvGrpSpPr>
          <p:cNvPr id="74" name="Grupo 73"/>
          <p:cNvGrpSpPr/>
          <p:nvPr/>
        </p:nvGrpSpPr>
        <p:grpSpPr>
          <a:xfrm>
            <a:off x="1441087" y="4402618"/>
            <a:ext cx="615186" cy="657846"/>
            <a:chOff x="1009905" y="2681586"/>
            <a:chExt cx="615186" cy="657846"/>
          </a:xfrm>
        </p:grpSpPr>
        <p:pic>
          <p:nvPicPr>
            <p:cNvPr id="75" name="Image 127" descr="ComputingService.ai"/>
            <p:cNvPicPr>
              <a:picLocks noChangeAspect="1"/>
            </p:cNvPicPr>
            <p:nvPr/>
          </p:nvPicPr>
          <p:blipFill>
            <a:blip r:embed="rId5"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6" name="CaixaDeTexto 75"/>
            <p:cNvSpPr txBox="1"/>
            <p:nvPr/>
          </p:nvSpPr>
          <p:spPr>
            <a:xfrm>
              <a:off x="1128985" y="3031655"/>
              <a:ext cx="377026" cy="307777"/>
            </a:xfrm>
            <a:prstGeom prst="rect">
              <a:avLst/>
            </a:prstGeom>
            <a:noFill/>
          </p:spPr>
          <p:txBody>
            <a:bodyPr wrap="none" rtlCol="0">
              <a:spAutoFit/>
            </a:bodyPr>
            <a:lstStyle/>
            <a:p>
              <a:r>
                <a:rPr lang="fr-FR" sz="1400" dirty="0" smtClean="0"/>
                <a:t>S7</a:t>
              </a:r>
              <a:endParaRPr lang="fr-FR" sz="1400" dirty="0"/>
            </a:p>
          </p:txBody>
        </p:sp>
      </p:grpSp>
      <p:grpSp>
        <p:nvGrpSpPr>
          <p:cNvPr id="77" name="Grupo 76"/>
          <p:cNvGrpSpPr/>
          <p:nvPr/>
        </p:nvGrpSpPr>
        <p:grpSpPr>
          <a:xfrm>
            <a:off x="6300065" y="4402618"/>
            <a:ext cx="615186" cy="657846"/>
            <a:chOff x="1009905" y="2681586"/>
            <a:chExt cx="615186" cy="657846"/>
          </a:xfrm>
        </p:grpSpPr>
        <p:pic>
          <p:nvPicPr>
            <p:cNvPr id="78" name="Image 127" descr="ComputingService.ai"/>
            <p:cNvPicPr>
              <a:picLocks noChangeAspect="1"/>
            </p:cNvPicPr>
            <p:nvPr/>
          </p:nvPicPr>
          <p:blipFill>
            <a:blip r:embed="rId5"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9" name="CaixaDeTexto 78"/>
            <p:cNvSpPr txBox="1"/>
            <p:nvPr/>
          </p:nvSpPr>
          <p:spPr>
            <a:xfrm>
              <a:off x="1128985" y="3031655"/>
              <a:ext cx="377026" cy="307777"/>
            </a:xfrm>
            <a:prstGeom prst="rect">
              <a:avLst/>
            </a:prstGeom>
            <a:noFill/>
          </p:spPr>
          <p:txBody>
            <a:bodyPr wrap="none" rtlCol="0">
              <a:spAutoFit/>
            </a:bodyPr>
            <a:lstStyle/>
            <a:p>
              <a:r>
                <a:rPr lang="fr-FR" sz="1400" dirty="0" smtClean="0"/>
                <a:t>S8</a:t>
              </a:r>
              <a:endParaRPr lang="fr-FR" sz="1400" dirty="0"/>
            </a:p>
          </p:txBody>
        </p:sp>
      </p:grpSp>
      <p:grpSp>
        <p:nvGrpSpPr>
          <p:cNvPr id="80" name="Grupo 79"/>
          <p:cNvGrpSpPr/>
          <p:nvPr/>
        </p:nvGrpSpPr>
        <p:grpSpPr>
          <a:xfrm>
            <a:off x="6986544" y="4402618"/>
            <a:ext cx="615186" cy="657846"/>
            <a:chOff x="1009905" y="2681586"/>
            <a:chExt cx="615186" cy="657846"/>
          </a:xfrm>
        </p:grpSpPr>
        <p:pic>
          <p:nvPicPr>
            <p:cNvPr id="81" name="Image 127" descr="ComputingService.ai"/>
            <p:cNvPicPr>
              <a:picLocks noChangeAspect="1"/>
            </p:cNvPicPr>
            <p:nvPr/>
          </p:nvPicPr>
          <p:blipFill>
            <a:blip r:embed="rId5"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 name="CaixaDeTexto 81"/>
            <p:cNvSpPr txBox="1"/>
            <p:nvPr/>
          </p:nvSpPr>
          <p:spPr>
            <a:xfrm>
              <a:off x="1128985" y="3031655"/>
              <a:ext cx="377026" cy="307777"/>
            </a:xfrm>
            <a:prstGeom prst="rect">
              <a:avLst/>
            </a:prstGeom>
            <a:noFill/>
          </p:spPr>
          <p:txBody>
            <a:bodyPr wrap="none" rtlCol="0">
              <a:spAutoFit/>
            </a:bodyPr>
            <a:lstStyle/>
            <a:p>
              <a:r>
                <a:rPr lang="fr-FR" sz="1400" dirty="0" smtClean="0"/>
                <a:t>S9</a:t>
              </a:r>
              <a:endParaRPr lang="fr-FR" sz="1400" dirty="0"/>
            </a:p>
          </p:txBody>
        </p:sp>
      </p:grpSp>
      <p:pic>
        <p:nvPicPr>
          <p:cNvPr id="123" name="Imagem 1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14192" y="1937150"/>
            <a:ext cx="855846" cy="855846"/>
          </a:xfrm>
          <a:prstGeom prst="rect">
            <a:avLst/>
          </a:prstGeom>
        </p:spPr>
      </p:pic>
      <p:cxnSp>
        <p:nvCxnSpPr>
          <p:cNvPr id="124" name="Conector de seta reta 123"/>
          <p:cNvCxnSpPr>
            <a:stCxn id="123" idx="3"/>
          </p:cNvCxnSpPr>
          <p:nvPr/>
        </p:nvCxnSpPr>
        <p:spPr>
          <a:xfrm>
            <a:off x="2770038" y="2365073"/>
            <a:ext cx="22233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5" name="CaixaDeTexto 124"/>
          <p:cNvSpPr txBox="1"/>
          <p:nvPr/>
        </p:nvSpPr>
        <p:spPr>
          <a:xfrm>
            <a:off x="2792611" y="1999886"/>
            <a:ext cx="2248629" cy="307777"/>
          </a:xfrm>
          <a:prstGeom prst="rect">
            <a:avLst/>
          </a:prstGeom>
          <a:noFill/>
        </p:spPr>
        <p:txBody>
          <a:bodyPr wrap="none" rtlCol="0">
            <a:spAutoFit/>
          </a:bodyPr>
          <a:lstStyle/>
          <a:p>
            <a:r>
              <a:rPr lang="fr-FR" sz="1400" dirty="0" smtClean="0"/>
              <a:t>Query with requirements</a:t>
            </a:r>
            <a:endParaRPr lang="fr-FR" sz="1400" dirty="0"/>
          </a:p>
        </p:txBody>
      </p:sp>
      <p:cxnSp>
        <p:nvCxnSpPr>
          <p:cNvPr id="126" name="Conector de seta reta 125"/>
          <p:cNvCxnSpPr/>
          <p:nvPr/>
        </p:nvCxnSpPr>
        <p:spPr>
          <a:xfrm flipH="1">
            <a:off x="2772534" y="2586604"/>
            <a:ext cx="22233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7" name="CaixaDeTexto 126"/>
          <p:cNvSpPr txBox="1"/>
          <p:nvPr/>
        </p:nvSpPr>
        <p:spPr>
          <a:xfrm>
            <a:off x="3500689" y="2637992"/>
            <a:ext cx="768159" cy="307777"/>
          </a:xfrm>
          <a:prstGeom prst="rect">
            <a:avLst/>
          </a:prstGeom>
          <a:noFill/>
        </p:spPr>
        <p:txBody>
          <a:bodyPr wrap="none" rtlCol="0">
            <a:spAutoFit/>
          </a:bodyPr>
          <a:lstStyle/>
          <a:p>
            <a:r>
              <a:rPr lang="fr-FR" sz="1400" dirty="0" smtClean="0"/>
              <a:t>Results</a:t>
            </a:r>
            <a:endParaRPr lang="fr-FR" sz="1400" dirty="0"/>
          </a:p>
        </p:txBody>
      </p:sp>
      <p:cxnSp>
        <p:nvCxnSpPr>
          <p:cNvPr id="128" name="Conector em curva 127"/>
          <p:cNvCxnSpPr>
            <a:endCxn id="57" idx="3"/>
          </p:cNvCxnSpPr>
          <p:nvPr/>
        </p:nvCxnSpPr>
        <p:spPr>
          <a:xfrm rot="10800000" flipV="1">
            <a:off x="3072935" y="2682456"/>
            <a:ext cx="2277507" cy="1720162"/>
          </a:xfrm>
          <a:prstGeom prst="curvedConnector2">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29" name="Conector em curva 128"/>
          <p:cNvCxnSpPr>
            <a:endCxn id="60" idx="3"/>
          </p:cNvCxnSpPr>
          <p:nvPr/>
        </p:nvCxnSpPr>
        <p:spPr>
          <a:xfrm>
            <a:off x="6242665" y="2625687"/>
            <a:ext cx="2307420" cy="1776931"/>
          </a:xfrm>
          <a:prstGeom prst="curvedConnector2">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30" name="Conector em curva 129"/>
          <p:cNvCxnSpPr>
            <a:stCxn id="133" idx="2"/>
            <a:endCxn id="69" idx="3"/>
          </p:cNvCxnSpPr>
          <p:nvPr/>
        </p:nvCxnSpPr>
        <p:spPr>
          <a:xfrm rot="5400000">
            <a:off x="4561041" y="2926265"/>
            <a:ext cx="1720162" cy="1232544"/>
          </a:xfrm>
          <a:prstGeom prst="curvedConnector3">
            <a:avLst>
              <a:gd name="adj1" fmla="val 50000"/>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31" name="Conector em curva 130"/>
          <p:cNvCxnSpPr>
            <a:endCxn id="63" idx="3"/>
          </p:cNvCxnSpPr>
          <p:nvPr/>
        </p:nvCxnSpPr>
        <p:spPr>
          <a:xfrm>
            <a:off x="5715444" y="2569948"/>
            <a:ext cx="3594899" cy="1832670"/>
          </a:xfrm>
          <a:prstGeom prst="curvedConnector2">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32" name="Conector em curva 131"/>
          <p:cNvCxnSpPr>
            <a:stCxn id="133" idx="2"/>
          </p:cNvCxnSpPr>
          <p:nvPr/>
        </p:nvCxnSpPr>
        <p:spPr>
          <a:xfrm rot="16200000" flipH="1">
            <a:off x="5829956" y="2889894"/>
            <a:ext cx="1684113" cy="1269236"/>
          </a:xfrm>
          <a:prstGeom prst="curvedConnector3">
            <a:avLst>
              <a:gd name="adj1" fmla="val 50000"/>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33" name="Retângulo 132"/>
          <p:cNvSpPr/>
          <p:nvPr/>
        </p:nvSpPr>
        <p:spPr>
          <a:xfrm>
            <a:off x="5081006" y="2228850"/>
            <a:ext cx="1912775" cy="45360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Mediador</a:t>
            </a:r>
            <a:endParaRPr lang="fr-FR" sz="1400" dirty="0"/>
          </a:p>
        </p:txBody>
      </p:sp>
      <p:sp>
        <p:nvSpPr>
          <p:cNvPr id="136" name="Título 1"/>
          <p:cNvSpPr>
            <a:spLocks noGrp="1"/>
          </p:cNvSpPr>
          <p:nvPr>
            <p:ph type="title"/>
          </p:nvPr>
        </p:nvSpPr>
        <p:spPr>
          <a:xfrm>
            <a:off x="1069848" y="484632"/>
            <a:ext cx="10058400" cy="1609344"/>
          </a:xfrm>
        </p:spPr>
        <p:txBody>
          <a:bodyPr/>
          <a:lstStyle/>
          <a:p>
            <a:r>
              <a:rPr lang="fr-FR" dirty="0"/>
              <a:t>Research </a:t>
            </a:r>
            <a:r>
              <a:rPr lang="fr-FR" dirty="0" smtClean="0"/>
              <a:t>context: limitations</a:t>
            </a:r>
            <a:endParaRPr lang="fr-FR" dirty="0"/>
          </a:p>
        </p:txBody>
      </p:sp>
      <p:sp>
        <p:nvSpPr>
          <p:cNvPr id="137" name="CaixaDeTexto 136"/>
          <p:cNvSpPr txBox="1"/>
          <p:nvPr/>
        </p:nvSpPr>
        <p:spPr>
          <a:xfrm>
            <a:off x="5110754" y="1606048"/>
            <a:ext cx="5665806" cy="2616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100" b="1" dirty="0" smtClean="0">
                <a:solidFill>
                  <a:srgbClr val="7030A0"/>
                </a:solidFill>
              </a:rPr>
              <a:t>Mainly associated to performance (availability and response time) and privacy.</a:t>
            </a:r>
            <a:endParaRPr lang="fr-FR" sz="1100" b="1" dirty="0">
              <a:solidFill>
                <a:srgbClr val="7030A0"/>
              </a:solidFill>
            </a:endParaRPr>
          </a:p>
        </p:txBody>
      </p:sp>
      <p:sp>
        <p:nvSpPr>
          <p:cNvPr id="2" name="Elipse 1"/>
          <p:cNvSpPr/>
          <p:nvPr/>
        </p:nvSpPr>
        <p:spPr>
          <a:xfrm>
            <a:off x="3789532" y="2018936"/>
            <a:ext cx="1262899" cy="307777"/>
          </a:xfrm>
          <a:prstGeom prst="ellipse">
            <a:avLst/>
          </a:prstGeom>
          <a:noFill/>
          <a:ln>
            <a:solidFill>
              <a:srgbClr val="7030A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9" name="Conector em curva 138"/>
          <p:cNvCxnSpPr>
            <a:stCxn id="2" idx="0"/>
            <a:endCxn id="137" idx="1"/>
          </p:cNvCxnSpPr>
          <p:nvPr/>
        </p:nvCxnSpPr>
        <p:spPr>
          <a:xfrm rot="5400000" flipH="1" flipV="1">
            <a:off x="4624827" y="1533009"/>
            <a:ext cx="282083" cy="689772"/>
          </a:xfrm>
          <a:prstGeom prst="curvedConnector2">
            <a:avLst/>
          </a:prstGeom>
          <a:ln>
            <a:solidFill>
              <a:srgbClr val="7030A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40" name="CaixaDeTexto 139"/>
          <p:cNvSpPr txBox="1"/>
          <p:nvPr/>
        </p:nvSpPr>
        <p:spPr>
          <a:xfrm>
            <a:off x="7438831" y="2148310"/>
            <a:ext cx="4512377" cy="430887"/>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100" b="1" dirty="0" smtClean="0">
                <a:solidFill>
                  <a:srgbClr val="7030A0"/>
                </a:solidFill>
              </a:rPr>
              <a:t>The service selection and composition are not done considering SLAs and data properties.</a:t>
            </a:r>
            <a:endParaRPr lang="fr-FR" sz="1100" b="1" dirty="0">
              <a:solidFill>
                <a:srgbClr val="7030A0"/>
              </a:solidFill>
            </a:endParaRPr>
          </a:p>
        </p:txBody>
      </p:sp>
      <p:cxnSp>
        <p:nvCxnSpPr>
          <p:cNvPr id="142" name="Conector de seta reta 141"/>
          <p:cNvCxnSpPr>
            <a:stCxn id="133" idx="3"/>
            <a:endCxn id="140" idx="1"/>
          </p:cNvCxnSpPr>
          <p:nvPr/>
        </p:nvCxnSpPr>
        <p:spPr>
          <a:xfrm flipV="1">
            <a:off x="6993781" y="2363754"/>
            <a:ext cx="445050" cy="91899"/>
          </a:xfrm>
          <a:prstGeom prst="straightConnector1">
            <a:avLst/>
          </a:prstGeom>
          <a:ln>
            <a:solidFill>
              <a:srgbClr val="7030A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43" name="CaixaDeTexto 142"/>
          <p:cNvSpPr txBox="1"/>
          <p:nvPr/>
        </p:nvSpPr>
        <p:spPr>
          <a:xfrm>
            <a:off x="743595" y="6244803"/>
            <a:ext cx="4512377" cy="430887"/>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100" b="1" dirty="0" smtClean="0">
                <a:solidFill>
                  <a:srgbClr val="7030A0"/>
                </a:solidFill>
              </a:rPr>
              <a:t>Current SLAs are insterested only in performance aspects and business rules.</a:t>
            </a:r>
            <a:endParaRPr lang="fr-FR" sz="1100" b="1" dirty="0">
              <a:solidFill>
                <a:srgbClr val="7030A0"/>
              </a:solidFill>
            </a:endParaRPr>
          </a:p>
        </p:txBody>
      </p:sp>
      <p:cxnSp>
        <p:nvCxnSpPr>
          <p:cNvPr id="145" name="Conector em curva 144"/>
          <p:cNvCxnSpPr>
            <a:stCxn id="30" idx="2"/>
            <a:endCxn id="143" idx="1"/>
          </p:cNvCxnSpPr>
          <p:nvPr/>
        </p:nvCxnSpPr>
        <p:spPr>
          <a:xfrm rot="16200000" flipH="1">
            <a:off x="304686" y="6021337"/>
            <a:ext cx="602333" cy="275486"/>
          </a:xfrm>
          <a:prstGeom prst="curvedConnector2">
            <a:avLst/>
          </a:prstGeom>
          <a:ln>
            <a:solidFill>
              <a:srgbClr val="7030A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46" name="CaixaDeTexto 145"/>
          <p:cNvSpPr txBox="1"/>
          <p:nvPr/>
        </p:nvSpPr>
        <p:spPr>
          <a:xfrm>
            <a:off x="114976" y="3063267"/>
            <a:ext cx="3265552" cy="600164"/>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100" b="1" dirty="0" smtClean="0">
                <a:solidFill>
                  <a:srgbClr val="7030A0"/>
                </a:solidFill>
              </a:rPr>
              <a:t>Current solutions do not consider that data providers can be out of resources according to their cloud subscriptions.</a:t>
            </a:r>
            <a:endParaRPr lang="fr-FR" sz="1100" b="1" dirty="0">
              <a:solidFill>
                <a:srgbClr val="7030A0"/>
              </a:solidFill>
            </a:endParaRPr>
          </a:p>
        </p:txBody>
      </p:sp>
      <p:cxnSp>
        <p:nvCxnSpPr>
          <p:cNvPr id="148" name="Conector em curva 147"/>
          <p:cNvCxnSpPr>
            <a:stCxn id="32" idx="1"/>
          </p:cNvCxnSpPr>
          <p:nvPr/>
        </p:nvCxnSpPr>
        <p:spPr>
          <a:xfrm rot="10800000">
            <a:off x="233584" y="3733801"/>
            <a:ext cx="138629" cy="1847559"/>
          </a:xfrm>
          <a:prstGeom prst="curvedConnector2">
            <a:avLst/>
          </a:prstGeom>
          <a:ln>
            <a:solidFill>
              <a:srgbClr val="7030A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49" name="CaixaDeTexto 148"/>
          <p:cNvSpPr txBox="1"/>
          <p:nvPr/>
        </p:nvSpPr>
        <p:spPr>
          <a:xfrm>
            <a:off x="8813085" y="2891395"/>
            <a:ext cx="3138123" cy="430887"/>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100" b="1" dirty="0" smtClean="0">
                <a:solidFill>
                  <a:srgbClr val="7030A0"/>
                </a:solidFill>
              </a:rPr>
              <a:t>Data providers are not allowed to express properties of the data they are delivering. </a:t>
            </a:r>
            <a:endParaRPr lang="fr-FR" sz="1100" b="1" dirty="0">
              <a:solidFill>
                <a:srgbClr val="7030A0"/>
              </a:solidFill>
            </a:endParaRPr>
          </a:p>
        </p:txBody>
      </p:sp>
      <p:cxnSp>
        <p:nvCxnSpPr>
          <p:cNvPr id="151" name="Conector de seta reta 150"/>
          <p:cNvCxnSpPr>
            <a:stCxn id="66" idx="3"/>
            <a:endCxn id="149" idx="2"/>
          </p:cNvCxnSpPr>
          <p:nvPr/>
        </p:nvCxnSpPr>
        <p:spPr>
          <a:xfrm flipH="1" flipV="1">
            <a:off x="10382147" y="3322282"/>
            <a:ext cx="264506" cy="1080336"/>
          </a:xfrm>
          <a:prstGeom prst="straightConnector1">
            <a:avLst/>
          </a:prstGeom>
          <a:ln>
            <a:solidFill>
              <a:srgbClr val="7030A0"/>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60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500"/>
                                        <p:tgtEl>
                                          <p:spTgt spid="1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fade">
                                      <p:cBhvr>
                                        <p:cTn id="10" dur="500"/>
                                        <p:tgtEl>
                                          <p:spTgt spid="125"/>
                                        </p:tgtEl>
                                      </p:cBhvr>
                                    </p:animEffect>
                                  </p:childTnLst>
                                </p:cTn>
                              </p:par>
                              <p:par>
                                <p:cTn id="11" presetID="10" presetClass="entr" presetSubtype="0" fill="hold" nodeType="withEffect">
                                  <p:stCondLst>
                                    <p:cond delay="0"/>
                                  </p:stCondLst>
                                  <p:childTnLst>
                                    <p:set>
                                      <p:cBhvr>
                                        <p:cTn id="12" dur="1" fill="hold">
                                          <p:stCondLst>
                                            <p:cond delay="0"/>
                                          </p:stCondLst>
                                        </p:cTn>
                                        <p:tgtEl>
                                          <p:spTgt spid="124"/>
                                        </p:tgtEl>
                                        <p:attrNameLst>
                                          <p:attrName>style.visibility</p:attrName>
                                        </p:attrNameLst>
                                      </p:cBhvr>
                                      <p:to>
                                        <p:strVal val="visible"/>
                                      </p:to>
                                    </p:set>
                                    <p:animEffect transition="in" filter="fade">
                                      <p:cBhvr>
                                        <p:cTn id="13" dur="500"/>
                                        <p:tgtEl>
                                          <p:spTgt spid="1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3"/>
                                        </p:tgtEl>
                                        <p:attrNameLst>
                                          <p:attrName>style.visibility</p:attrName>
                                        </p:attrNameLst>
                                      </p:cBhvr>
                                      <p:to>
                                        <p:strVal val="visible"/>
                                      </p:to>
                                    </p:set>
                                    <p:animEffect transition="in" filter="fade">
                                      <p:cBhvr>
                                        <p:cTn id="16" dur="500"/>
                                        <p:tgtEl>
                                          <p:spTgt spid="13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fade">
                                      <p:cBhvr>
                                        <p:cTn id="36" dur="500"/>
                                        <p:tgtEl>
                                          <p:spTgt spid="53"/>
                                        </p:tgtEl>
                                      </p:cBhvr>
                                    </p:animEffect>
                                  </p:childTnLst>
                                </p:cTn>
                              </p:par>
                              <p:par>
                                <p:cTn id="37" presetID="10" presetClass="entr" presetSubtype="0" fill="hold" nodeType="with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fade">
                                      <p:cBhvr>
                                        <p:cTn id="39" dur="500"/>
                                        <p:tgtEl>
                                          <p:spTgt spid="74"/>
                                        </p:tgtEl>
                                      </p:cBhvr>
                                    </p:animEffect>
                                  </p:childTnLst>
                                </p:cTn>
                              </p:par>
                              <p:par>
                                <p:cTn id="40" presetID="10" presetClass="entr" presetSubtype="0" fill="hold" nodeType="with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500"/>
                                        <p:tgtEl>
                                          <p:spTgt spid="56"/>
                                        </p:tgtEl>
                                      </p:cBhvr>
                                    </p:animEffect>
                                  </p:childTnLst>
                                </p:cTn>
                              </p:par>
                              <p:par>
                                <p:cTn id="43" presetID="10" presetClass="entr" presetSubtype="0" fill="hold" nodeType="with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fade">
                                      <p:cBhvr>
                                        <p:cTn id="45" dur="500"/>
                                        <p:tgtEl>
                                          <p:spTgt spid="68"/>
                                        </p:tgtEl>
                                      </p:cBhvr>
                                    </p:animEffect>
                                  </p:childTnLst>
                                </p:cTn>
                              </p:par>
                              <p:par>
                                <p:cTn id="46" presetID="10" presetClass="entr" presetSubtype="0" fill="hold" nodeType="with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fade">
                                      <p:cBhvr>
                                        <p:cTn id="48" dur="500"/>
                                        <p:tgtEl>
                                          <p:spTgt spid="71"/>
                                        </p:tgtEl>
                                      </p:cBhvr>
                                    </p:animEffect>
                                  </p:childTnLst>
                                </p:cTn>
                              </p:par>
                              <p:par>
                                <p:cTn id="49" presetID="10" presetClass="entr" presetSubtype="0" fill="hold" nodeType="withEffect">
                                  <p:stCondLst>
                                    <p:cond delay="0"/>
                                  </p:stCondLst>
                                  <p:childTnLst>
                                    <p:set>
                                      <p:cBhvr>
                                        <p:cTn id="50" dur="1" fill="hold">
                                          <p:stCondLst>
                                            <p:cond delay="0"/>
                                          </p:stCondLst>
                                        </p:cTn>
                                        <p:tgtEl>
                                          <p:spTgt spid="77"/>
                                        </p:tgtEl>
                                        <p:attrNameLst>
                                          <p:attrName>style.visibility</p:attrName>
                                        </p:attrNameLst>
                                      </p:cBhvr>
                                      <p:to>
                                        <p:strVal val="visible"/>
                                      </p:to>
                                    </p:set>
                                    <p:animEffect transition="in" filter="fade">
                                      <p:cBhvr>
                                        <p:cTn id="51" dur="500"/>
                                        <p:tgtEl>
                                          <p:spTgt spid="77"/>
                                        </p:tgtEl>
                                      </p:cBhvr>
                                    </p:animEffect>
                                  </p:childTnLst>
                                </p:cTn>
                              </p:par>
                              <p:par>
                                <p:cTn id="52" presetID="10" presetClass="entr" presetSubtype="0" fill="hold" nodeType="withEffect">
                                  <p:stCondLst>
                                    <p:cond delay="0"/>
                                  </p:stCondLst>
                                  <p:childTnLst>
                                    <p:set>
                                      <p:cBhvr>
                                        <p:cTn id="53" dur="1" fill="hold">
                                          <p:stCondLst>
                                            <p:cond delay="0"/>
                                          </p:stCondLst>
                                        </p:cTn>
                                        <p:tgtEl>
                                          <p:spTgt spid="80"/>
                                        </p:tgtEl>
                                        <p:attrNameLst>
                                          <p:attrName>style.visibility</p:attrName>
                                        </p:attrNameLst>
                                      </p:cBhvr>
                                      <p:to>
                                        <p:strVal val="visible"/>
                                      </p:to>
                                    </p:set>
                                    <p:animEffect transition="in" filter="fade">
                                      <p:cBhvr>
                                        <p:cTn id="54" dur="500"/>
                                        <p:tgtEl>
                                          <p:spTgt spid="80"/>
                                        </p:tgtEl>
                                      </p:cBhvr>
                                    </p:animEffect>
                                  </p:childTnLst>
                                </p:cTn>
                              </p:par>
                              <p:par>
                                <p:cTn id="55" presetID="10" presetClass="entr" presetSubtype="0" fill="hold" nodeType="with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500"/>
                                        <p:tgtEl>
                                          <p:spTgt spid="59"/>
                                        </p:tgtEl>
                                      </p:cBhvr>
                                    </p:animEffect>
                                  </p:childTnLst>
                                </p:cTn>
                              </p:par>
                              <p:par>
                                <p:cTn id="58" presetID="10" presetClass="entr" presetSubtype="0" fill="hold" nodeType="with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fade">
                                      <p:cBhvr>
                                        <p:cTn id="60" dur="500"/>
                                        <p:tgtEl>
                                          <p:spTgt spid="62"/>
                                        </p:tgtEl>
                                      </p:cBhvr>
                                    </p:animEffect>
                                  </p:childTnLst>
                                </p:cTn>
                              </p:par>
                              <p:par>
                                <p:cTn id="61" presetID="10" presetClass="entr" presetSubtype="0" fill="hold" nodeType="with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fade">
                                      <p:cBhvr>
                                        <p:cTn id="63" dur="500"/>
                                        <p:tgtEl>
                                          <p:spTgt spid="6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500"/>
                                        <p:tgtEl>
                                          <p:spTgt spid="2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500"/>
                                        <p:tgtEl>
                                          <p:spTgt spid="2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fade">
                                      <p:cBhvr>
                                        <p:cTn id="75" dur="500"/>
                                        <p:tgtEl>
                                          <p:spTgt spid="2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fade">
                                      <p:cBhvr>
                                        <p:cTn id="78" dur="500"/>
                                        <p:tgtEl>
                                          <p:spTgt spid="1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fade">
                                      <p:cBhvr>
                                        <p:cTn id="81" dur="500"/>
                                        <p:tgtEl>
                                          <p:spTgt spid="25"/>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fade">
                                      <p:cBhvr>
                                        <p:cTn id="84" dur="500"/>
                                        <p:tgtEl>
                                          <p:spTgt spid="2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500"/>
                                        <p:tgtEl>
                                          <p:spTgt spid="29"/>
                                        </p:tgtEl>
                                      </p:cBhvr>
                                    </p:animEffect>
                                  </p:childTnLst>
                                </p:cTn>
                              </p:par>
                              <p:par>
                                <p:cTn id="90" presetID="10" presetClass="entr" presetSubtype="0" fill="hold" nodeType="with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fade">
                                      <p:cBhvr>
                                        <p:cTn id="92" dur="500"/>
                                        <p:tgtEl>
                                          <p:spTgt spid="33"/>
                                        </p:tgtEl>
                                      </p:cBhvr>
                                    </p:animEffect>
                                  </p:childTnLst>
                                </p:cTn>
                              </p:par>
                              <p:par>
                                <p:cTn id="93" presetID="10" presetClass="entr" presetSubtype="0" fill="hold" nodeType="withEffect">
                                  <p:stCondLst>
                                    <p:cond delay="0"/>
                                  </p:stCondLst>
                                  <p:childTnLst>
                                    <p:set>
                                      <p:cBhvr>
                                        <p:cTn id="94" dur="1" fill="hold">
                                          <p:stCondLst>
                                            <p:cond delay="0"/>
                                          </p:stCondLst>
                                        </p:cTn>
                                        <p:tgtEl>
                                          <p:spTgt spid="37"/>
                                        </p:tgtEl>
                                        <p:attrNameLst>
                                          <p:attrName>style.visibility</p:attrName>
                                        </p:attrNameLst>
                                      </p:cBhvr>
                                      <p:to>
                                        <p:strVal val="visible"/>
                                      </p:to>
                                    </p:set>
                                    <p:animEffect transition="in" filter="fade">
                                      <p:cBhvr>
                                        <p:cTn id="95" dur="500"/>
                                        <p:tgtEl>
                                          <p:spTgt spid="37"/>
                                        </p:tgtEl>
                                      </p:cBhvr>
                                    </p:animEffect>
                                  </p:childTnLst>
                                </p:cTn>
                              </p:par>
                              <p:par>
                                <p:cTn id="96" presetID="10" presetClass="entr" presetSubtype="0" fill="hold" nodeType="with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par>
                                <p:cTn id="99" presetID="10" presetClass="entr" presetSubtype="0" fill="hold" nodeType="withEffect">
                                  <p:stCondLst>
                                    <p:cond delay="0"/>
                                  </p:stCondLst>
                                  <p:childTnLst>
                                    <p:set>
                                      <p:cBhvr>
                                        <p:cTn id="100" dur="1" fill="hold">
                                          <p:stCondLst>
                                            <p:cond delay="0"/>
                                          </p:stCondLst>
                                        </p:cTn>
                                        <p:tgtEl>
                                          <p:spTgt spid="45"/>
                                        </p:tgtEl>
                                        <p:attrNameLst>
                                          <p:attrName>style.visibility</p:attrName>
                                        </p:attrNameLst>
                                      </p:cBhvr>
                                      <p:to>
                                        <p:strVal val="visible"/>
                                      </p:to>
                                    </p:set>
                                    <p:animEffect transition="in" filter="fade">
                                      <p:cBhvr>
                                        <p:cTn id="101" dur="500"/>
                                        <p:tgtEl>
                                          <p:spTgt spid="45"/>
                                        </p:tgtEl>
                                      </p:cBhvr>
                                    </p:animEffect>
                                  </p:childTnLst>
                                </p:cTn>
                              </p:par>
                              <p:par>
                                <p:cTn id="102" presetID="10" presetClass="entr" presetSubtype="0" fill="hold" nodeType="withEffect">
                                  <p:stCondLst>
                                    <p:cond delay="0"/>
                                  </p:stCondLst>
                                  <p:childTnLst>
                                    <p:set>
                                      <p:cBhvr>
                                        <p:cTn id="103" dur="1" fill="hold">
                                          <p:stCondLst>
                                            <p:cond delay="0"/>
                                          </p:stCondLst>
                                        </p:cTn>
                                        <p:tgtEl>
                                          <p:spTgt spid="49"/>
                                        </p:tgtEl>
                                        <p:attrNameLst>
                                          <p:attrName>style.visibility</p:attrName>
                                        </p:attrNameLst>
                                      </p:cBhvr>
                                      <p:to>
                                        <p:strVal val="visible"/>
                                      </p:to>
                                    </p:set>
                                    <p:animEffect transition="in" filter="fade">
                                      <p:cBhvr>
                                        <p:cTn id="104" dur="500"/>
                                        <p:tgtEl>
                                          <p:spTgt spid="49"/>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128"/>
                                        </p:tgtEl>
                                        <p:attrNameLst>
                                          <p:attrName>style.visibility</p:attrName>
                                        </p:attrNameLst>
                                      </p:cBhvr>
                                      <p:to>
                                        <p:strVal val="visible"/>
                                      </p:to>
                                    </p:set>
                                    <p:animEffect transition="in" filter="fade">
                                      <p:cBhvr>
                                        <p:cTn id="109" dur="500"/>
                                        <p:tgtEl>
                                          <p:spTgt spid="128"/>
                                        </p:tgtEl>
                                      </p:cBhvr>
                                    </p:animEffect>
                                  </p:childTnLst>
                                </p:cTn>
                              </p:par>
                              <p:par>
                                <p:cTn id="110" presetID="10" presetClass="entr" presetSubtype="0" fill="hold" nodeType="withEffect">
                                  <p:stCondLst>
                                    <p:cond delay="0"/>
                                  </p:stCondLst>
                                  <p:childTnLst>
                                    <p:set>
                                      <p:cBhvr>
                                        <p:cTn id="111" dur="1" fill="hold">
                                          <p:stCondLst>
                                            <p:cond delay="0"/>
                                          </p:stCondLst>
                                        </p:cTn>
                                        <p:tgtEl>
                                          <p:spTgt spid="130"/>
                                        </p:tgtEl>
                                        <p:attrNameLst>
                                          <p:attrName>style.visibility</p:attrName>
                                        </p:attrNameLst>
                                      </p:cBhvr>
                                      <p:to>
                                        <p:strVal val="visible"/>
                                      </p:to>
                                    </p:set>
                                    <p:animEffect transition="in" filter="fade">
                                      <p:cBhvr>
                                        <p:cTn id="112" dur="500"/>
                                        <p:tgtEl>
                                          <p:spTgt spid="130"/>
                                        </p:tgtEl>
                                      </p:cBhvr>
                                    </p:animEffect>
                                  </p:childTnLst>
                                </p:cTn>
                              </p:par>
                              <p:par>
                                <p:cTn id="113" presetID="10" presetClass="entr" presetSubtype="0" fill="hold" nodeType="withEffect">
                                  <p:stCondLst>
                                    <p:cond delay="0"/>
                                  </p:stCondLst>
                                  <p:childTnLst>
                                    <p:set>
                                      <p:cBhvr>
                                        <p:cTn id="114" dur="1" fill="hold">
                                          <p:stCondLst>
                                            <p:cond delay="0"/>
                                          </p:stCondLst>
                                        </p:cTn>
                                        <p:tgtEl>
                                          <p:spTgt spid="132"/>
                                        </p:tgtEl>
                                        <p:attrNameLst>
                                          <p:attrName>style.visibility</p:attrName>
                                        </p:attrNameLst>
                                      </p:cBhvr>
                                      <p:to>
                                        <p:strVal val="visible"/>
                                      </p:to>
                                    </p:set>
                                    <p:animEffect transition="in" filter="fade">
                                      <p:cBhvr>
                                        <p:cTn id="115" dur="500"/>
                                        <p:tgtEl>
                                          <p:spTgt spid="132"/>
                                        </p:tgtEl>
                                      </p:cBhvr>
                                    </p:animEffect>
                                  </p:childTnLst>
                                </p:cTn>
                              </p:par>
                              <p:par>
                                <p:cTn id="116" presetID="10" presetClass="entr" presetSubtype="0" fill="hold" nodeType="withEffect">
                                  <p:stCondLst>
                                    <p:cond delay="0"/>
                                  </p:stCondLst>
                                  <p:childTnLst>
                                    <p:set>
                                      <p:cBhvr>
                                        <p:cTn id="117" dur="1" fill="hold">
                                          <p:stCondLst>
                                            <p:cond delay="0"/>
                                          </p:stCondLst>
                                        </p:cTn>
                                        <p:tgtEl>
                                          <p:spTgt spid="129"/>
                                        </p:tgtEl>
                                        <p:attrNameLst>
                                          <p:attrName>style.visibility</p:attrName>
                                        </p:attrNameLst>
                                      </p:cBhvr>
                                      <p:to>
                                        <p:strVal val="visible"/>
                                      </p:to>
                                    </p:set>
                                    <p:animEffect transition="in" filter="fade">
                                      <p:cBhvr>
                                        <p:cTn id="118" dur="500"/>
                                        <p:tgtEl>
                                          <p:spTgt spid="129"/>
                                        </p:tgtEl>
                                      </p:cBhvr>
                                    </p:animEffect>
                                  </p:childTnLst>
                                </p:cTn>
                              </p:par>
                              <p:par>
                                <p:cTn id="119" presetID="10" presetClass="entr" presetSubtype="0" fill="hold" nodeType="withEffect">
                                  <p:stCondLst>
                                    <p:cond delay="0"/>
                                  </p:stCondLst>
                                  <p:childTnLst>
                                    <p:set>
                                      <p:cBhvr>
                                        <p:cTn id="120" dur="1" fill="hold">
                                          <p:stCondLst>
                                            <p:cond delay="0"/>
                                          </p:stCondLst>
                                        </p:cTn>
                                        <p:tgtEl>
                                          <p:spTgt spid="131"/>
                                        </p:tgtEl>
                                        <p:attrNameLst>
                                          <p:attrName>style.visibility</p:attrName>
                                        </p:attrNameLst>
                                      </p:cBhvr>
                                      <p:to>
                                        <p:strVal val="visible"/>
                                      </p:to>
                                    </p:set>
                                    <p:animEffect transition="in" filter="fade">
                                      <p:cBhvr>
                                        <p:cTn id="121" dur="500"/>
                                        <p:tgtEl>
                                          <p:spTgt spid="131"/>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126"/>
                                        </p:tgtEl>
                                        <p:attrNameLst>
                                          <p:attrName>style.visibility</p:attrName>
                                        </p:attrNameLst>
                                      </p:cBhvr>
                                      <p:to>
                                        <p:strVal val="visible"/>
                                      </p:to>
                                    </p:set>
                                    <p:animEffect transition="in" filter="fade">
                                      <p:cBhvr>
                                        <p:cTn id="126" dur="500"/>
                                        <p:tgtEl>
                                          <p:spTgt spid="126"/>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27"/>
                                        </p:tgtEl>
                                        <p:attrNameLst>
                                          <p:attrName>style.visibility</p:attrName>
                                        </p:attrNameLst>
                                      </p:cBhvr>
                                      <p:to>
                                        <p:strVal val="visible"/>
                                      </p:to>
                                    </p:set>
                                    <p:animEffect transition="in" filter="fade">
                                      <p:cBhvr>
                                        <p:cTn id="129" dur="500"/>
                                        <p:tgtEl>
                                          <p:spTgt spid="127"/>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2"/>
                                        </p:tgtEl>
                                        <p:attrNameLst>
                                          <p:attrName>style.visibility</p:attrName>
                                        </p:attrNameLst>
                                      </p:cBhvr>
                                      <p:to>
                                        <p:strVal val="visible"/>
                                      </p:to>
                                    </p:set>
                                    <p:animEffect transition="in" filter="fade">
                                      <p:cBhvr>
                                        <p:cTn id="134" dur="500"/>
                                        <p:tgtEl>
                                          <p:spTgt spid="2"/>
                                        </p:tgtEl>
                                      </p:cBhvr>
                                    </p:animEffect>
                                  </p:childTnLst>
                                </p:cTn>
                              </p:par>
                              <p:par>
                                <p:cTn id="135" presetID="10" presetClass="entr" presetSubtype="0" fill="hold" nodeType="withEffect">
                                  <p:stCondLst>
                                    <p:cond delay="0"/>
                                  </p:stCondLst>
                                  <p:childTnLst>
                                    <p:set>
                                      <p:cBhvr>
                                        <p:cTn id="136" dur="1" fill="hold">
                                          <p:stCondLst>
                                            <p:cond delay="0"/>
                                          </p:stCondLst>
                                        </p:cTn>
                                        <p:tgtEl>
                                          <p:spTgt spid="139"/>
                                        </p:tgtEl>
                                        <p:attrNameLst>
                                          <p:attrName>style.visibility</p:attrName>
                                        </p:attrNameLst>
                                      </p:cBhvr>
                                      <p:to>
                                        <p:strVal val="visible"/>
                                      </p:to>
                                    </p:set>
                                    <p:animEffect transition="in" filter="fade">
                                      <p:cBhvr>
                                        <p:cTn id="137" dur="500"/>
                                        <p:tgtEl>
                                          <p:spTgt spid="139"/>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137"/>
                                        </p:tgtEl>
                                        <p:attrNameLst>
                                          <p:attrName>style.visibility</p:attrName>
                                        </p:attrNameLst>
                                      </p:cBhvr>
                                      <p:to>
                                        <p:strVal val="visible"/>
                                      </p:to>
                                    </p:set>
                                    <p:animEffect transition="in" filter="fade">
                                      <p:cBhvr>
                                        <p:cTn id="140" dur="500"/>
                                        <p:tgtEl>
                                          <p:spTgt spid="137"/>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nodeType="clickEffect">
                                  <p:stCondLst>
                                    <p:cond delay="0"/>
                                  </p:stCondLst>
                                  <p:childTnLst>
                                    <p:set>
                                      <p:cBhvr>
                                        <p:cTn id="144" dur="1" fill="hold">
                                          <p:stCondLst>
                                            <p:cond delay="0"/>
                                          </p:stCondLst>
                                        </p:cTn>
                                        <p:tgtEl>
                                          <p:spTgt spid="142"/>
                                        </p:tgtEl>
                                        <p:attrNameLst>
                                          <p:attrName>style.visibility</p:attrName>
                                        </p:attrNameLst>
                                      </p:cBhvr>
                                      <p:to>
                                        <p:strVal val="visible"/>
                                      </p:to>
                                    </p:set>
                                    <p:animEffect transition="in" filter="fade">
                                      <p:cBhvr>
                                        <p:cTn id="145" dur="500"/>
                                        <p:tgtEl>
                                          <p:spTgt spid="142"/>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40"/>
                                        </p:tgtEl>
                                        <p:attrNameLst>
                                          <p:attrName>style.visibility</p:attrName>
                                        </p:attrNameLst>
                                      </p:cBhvr>
                                      <p:to>
                                        <p:strVal val="visible"/>
                                      </p:to>
                                    </p:set>
                                    <p:animEffect transition="in" filter="fade">
                                      <p:cBhvr>
                                        <p:cTn id="148" dur="500"/>
                                        <p:tgtEl>
                                          <p:spTgt spid="140"/>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145"/>
                                        </p:tgtEl>
                                        <p:attrNameLst>
                                          <p:attrName>style.visibility</p:attrName>
                                        </p:attrNameLst>
                                      </p:cBhvr>
                                      <p:to>
                                        <p:strVal val="visible"/>
                                      </p:to>
                                    </p:set>
                                    <p:animEffect transition="in" filter="fade">
                                      <p:cBhvr>
                                        <p:cTn id="153" dur="500"/>
                                        <p:tgtEl>
                                          <p:spTgt spid="145"/>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143"/>
                                        </p:tgtEl>
                                        <p:attrNameLst>
                                          <p:attrName>style.visibility</p:attrName>
                                        </p:attrNameLst>
                                      </p:cBhvr>
                                      <p:to>
                                        <p:strVal val="visible"/>
                                      </p:to>
                                    </p:set>
                                    <p:animEffect transition="in" filter="fade">
                                      <p:cBhvr>
                                        <p:cTn id="156" dur="500"/>
                                        <p:tgtEl>
                                          <p:spTgt spid="143"/>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nodeType="clickEffect">
                                  <p:stCondLst>
                                    <p:cond delay="0"/>
                                  </p:stCondLst>
                                  <p:childTnLst>
                                    <p:set>
                                      <p:cBhvr>
                                        <p:cTn id="160" dur="1" fill="hold">
                                          <p:stCondLst>
                                            <p:cond delay="0"/>
                                          </p:stCondLst>
                                        </p:cTn>
                                        <p:tgtEl>
                                          <p:spTgt spid="148"/>
                                        </p:tgtEl>
                                        <p:attrNameLst>
                                          <p:attrName>style.visibility</p:attrName>
                                        </p:attrNameLst>
                                      </p:cBhvr>
                                      <p:to>
                                        <p:strVal val="visible"/>
                                      </p:to>
                                    </p:set>
                                    <p:animEffect transition="in" filter="fade">
                                      <p:cBhvr>
                                        <p:cTn id="161" dur="500"/>
                                        <p:tgtEl>
                                          <p:spTgt spid="148"/>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146"/>
                                        </p:tgtEl>
                                        <p:attrNameLst>
                                          <p:attrName>style.visibility</p:attrName>
                                        </p:attrNameLst>
                                      </p:cBhvr>
                                      <p:to>
                                        <p:strVal val="visible"/>
                                      </p:to>
                                    </p:set>
                                    <p:animEffect transition="in" filter="fade">
                                      <p:cBhvr>
                                        <p:cTn id="164" dur="500"/>
                                        <p:tgtEl>
                                          <p:spTgt spid="146"/>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nodeType="clickEffect">
                                  <p:stCondLst>
                                    <p:cond delay="0"/>
                                  </p:stCondLst>
                                  <p:childTnLst>
                                    <p:set>
                                      <p:cBhvr>
                                        <p:cTn id="168" dur="1" fill="hold">
                                          <p:stCondLst>
                                            <p:cond delay="0"/>
                                          </p:stCondLst>
                                        </p:cTn>
                                        <p:tgtEl>
                                          <p:spTgt spid="151"/>
                                        </p:tgtEl>
                                        <p:attrNameLst>
                                          <p:attrName>style.visibility</p:attrName>
                                        </p:attrNameLst>
                                      </p:cBhvr>
                                      <p:to>
                                        <p:strVal val="visible"/>
                                      </p:to>
                                    </p:set>
                                    <p:animEffect transition="in" filter="fade">
                                      <p:cBhvr>
                                        <p:cTn id="169" dur="500"/>
                                        <p:tgtEl>
                                          <p:spTgt spid="151"/>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49"/>
                                        </p:tgtEl>
                                        <p:attrNameLst>
                                          <p:attrName>style.visibility</p:attrName>
                                        </p:attrNameLst>
                                      </p:cBhvr>
                                      <p:to>
                                        <p:strVal val="visible"/>
                                      </p:to>
                                    </p:set>
                                    <p:animEffect transition="in" filter="fade">
                                      <p:cBhvr>
                                        <p:cTn id="172"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p:bldP spid="14" grpId="0"/>
      <p:bldP spid="15" grpId="0"/>
      <p:bldP spid="23" grpId="0" animBg="1"/>
      <p:bldP spid="24" grpId="0" animBg="1"/>
      <p:bldP spid="25" grpId="0" animBg="1"/>
      <p:bldP spid="26" grpId="0" animBg="1"/>
      <p:bldP spid="27" grpId="0" animBg="1"/>
      <p:bldP spid="28" grpId="0" animBg="1"/>
      <p:bldP spid="125" grpId="0"/>
      <p:bldP spid="127" grpId="0"/>
      <p:bldP spid="133" grpId="0" animBg="1"/>
      <p:bldP spid="137" grpId="0"/>
      <p:bldP spid="2" grpId="0" animBg="1"/>
      <p:bldP spid="140" grpId="0"/>
      <p:bldP spid="143" grpId="0"/>
      <p:bldP spid="146" grpId="0"/>
      <p:bldP spid="1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aixaDeTexto 194"/>
          <p:cNvSpPr txBox="1"/>
          <p:nvPr/>
        </p:nvSpPr>
        <p:spPr>
          <a:xfrm>
            <a:off x="6925895" y="2046795"/>
            <a:ext cx="950901" cy="253916"/>
          </a:xfrm>
          <a:prstGeom prst="rect">
            <a:avLst/>
          </a:prstGeom>
          <a:noFill/>
        </p:spPr>
        <p:txBody>
          <a:bodyPr wrap="none" rtlCol="0">
            <a:spAutoFit/>
          </a:bodyPr>
          <a:lstStyle/>
          <a:p>
            <a:r>
              <a:rPr lang="fr-FR" sz="1050" dirty="0" smtClean="0"/>
              <a:t>Store results</a:t>
            </a:r>
            <a:endParaRPr lang="fr-FR" sz="1050" dirty="0"/>
          </a:p>
        </p:txBody>
      </p:sp>
      <p:sp>
        <p:nvSpPr>
          <p:cNvPr id="2" name="Título 1"/>
          <p:cNvSpPr>
            <a:spLocks noGrp="1"/>
          </p:cNvSpPr>
          <p:nvPr>
            <p:ph type="title"/>
          </p:nvPr>
        </p:nvSpPr>
        <p:spPr/>
        <p:txBody>
          <a:bodyPr/>
          <a:lstStyle/>
          <a:p>
            <a:r>
              <a:rPr lang="fr-FR" dirty="0" smtClean="0"/>
              <a:t>SLA </a:t>
            </a:r>
            <a:r>
              <a:rPr lang="fr-FR" dirty="0" err="1" smtClean="0"/>
              <a:t>guided</a:t>
            </a:r>
            <a:r>
              <a:rPr lang="fr-FR" dirty="0" smtClean="0"/>
              <a:t> data </a:t>
            </a:r>
            <a:r>
              <a:rPr lang="fr-FR" dirty="0" err="1" smtClean="0"/>
              <a:t>integration</a:t>
            </a:r>
            <a:endParaRPr lang="fr-FR" dirty="0"/>
          </a:p>
        </p:txBody>
      </p:sp>
      <p:sp>
        <p:nvSpPr>
          <p:cNvPr id="4" name="Espaço Reservado para Data 3"/>
          <p:cNvSpPr>
            <a:spLocks noGrp="1"/>
          </p:cNvSpPr>
          <p:nvPr>
            <p:ph type="dt" sz="half" idx="10"/>
          </p:nvPr>
        </p:nvSpPr>
        <p:spPr/>
        <p:txBody>
          <a:bodyPr/>
          <a:lstStyle/>
          <a:p>
            <a:fld id="{65A0BBFD-990B-45E8-A1E6-40B808A7D247}" type="datetime1">
              <a:rPr lang="fr-FR" smtClean="0"/>
              <a:t>22/03/2017</a:t>
            </a:fld>
            <a:endParaRPr lang="fr-FR" dirty="0"/>
          </a:p>
        </p:txBody>
      </p:sp>
      <p:sp>
        <p:nvSpPr>
          <p:cNvPr id="5" name="Espaço Reservado para Número de Slide 4"/>
          <p:cNvSpPr>
            <a:spLocks noGrp="1"/>
          </p:cNvSpPr>
          <p:nvPr>
            <p:ph type="sldNum" sz="quarter" idx="12"/>
          </p:nvPr>
        </p:nvSpPr>
        <p:spPr/>
        <p:txBody>
          <a:bodyPr/>
          <a:lstStyle/>
          <a:p>
            <a:fld id="{CE30F588-6E05-4442-ACBF-46277343984D}" type="slidenum">
              <a:rPr lang="fr-FR" smtClean="0"/>
              <a:t>7</a:t>
            </a:fld>
            <a:endParaRPr lang="fr-FR"/>
          </a:p>
        </p:txBody>
      </p:sp>
      <p:sp>
        <p:nvSpPr>
          <p:cNvPr id="6" name="Nuvem 5"/>
          <p:cNvSpPr/>
          <p:nvPr/>
        </p:nvSpPr>
        <p:spPr>
          <a:xfrm>
            <a:off x="429207" y="4096136"/>
            <a:ext cx="3704253" cy="1670179"/>
          </a:xfrm>
          <a:prstGeom prst="cloud">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7" name="Nuvem 6"/>
          <p:cNvSpPr/>
          <p:nvPr/>
        </p:nvSpPr>
        <p:spPr>
          <a:xfrm>
            <a:off x="4260171" y="4096138"/>
            <a:ext cx="3704253" cy="1670179"/>
          </a:xfrm>
          <a:prstGeom prst="cloud">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8" name="Nuvem 7"/>
          <p:cNvSpPr/>
          <p:nvPr/>
        </p:nvSpPr>
        <p:spPr>
          <a:xfrm>
            <a:off x="8091135" y="4096136"/>
            <a:ext cx="3704253" cy="1670179"/>
          </a:xfrm>
          <a:prstGeom prst="cloud">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9" name="CaixaDeTexto 8"/>
          <p:cNvSpPr txBox="1"/>
          <p:nvPr/>
        </p:nvSpPr>
        <p:spPr>
          <a:xfrm>
            <a:off x="1489257" y="5947290"/>
            <a:ext cx="1584152" cy="307777"/>
          </a:xfrm>
          <a:prstGeom prst="rect">
            <a:avLst/>
          </a:prstGeom>
          <a:noFill/>
        </p:spPr>
        <p:txBody>
          <a:bodyPr wrap="none" rtlCol="0">
            <a:spAutoFit/>
          </a:bodyPr>
          <a:lstStyle/>
          <a:p>
            <a:r>
              <a:rPr lang="fr-FR" sz="1400" dirty="0" smtClean="0"/>
              <a:t>Cloud Provider 1</a:t>
            </a:r>
            <a:endParaRPr lang="fr-FR" sz="1400" dirty="0"/>
          </a:p>
        </p:txBody>
      </p:sp>
      <p:sp>
        <p:nvSpPr>
          <p:cNvPr id="10" name="CaixaDeTexto 9"/>
          <p:cNvSpPr txBox="1"/>
          <p:nvPr/>
        </p:nvSpPr>
        <p:spPr>
          <a:xfrm>
            <a:off x="5446932" y="5947290"/>
            <a:ext cx="1584152" cy="307777"/>
          </a:xfrm>
          <a:prstGeom prst="rect">
            <a:avLst/>
          </a:prstGeom>
          <a:noFill/>
        </p:spPr>
        <p:txBody>
          <a:bodyPr wrap="none" rtlCol="0">
            <a:spAutoFit/>
          </a:bodyPr>
          <a:lstStyle/>
          <a:p>
            <a:r>
              <a:rPr lang="fr-FR" sz="1400" dirty="0" smtClean="0"/>
              <a:t>Cloud Provider 2</a:t>
            </a:r>
            <a:endParaRPr lang="fr-FR" sz="1400" dirty="0"/>
          </a:p>
        </p:txBody>
      </p:sp>
      <p:sp>
        <p:nvSpPr>
          <p:cNvPr id="11" name="CaixaDeTexto 10"/>
          <p:cNvSpPr txBox="1"/>
          <p:nvPr/>
        </p:nvSpPr>
        <p:spPr>
          <a:xfrm>
            <a:off x="9277896" y="5947290"/>
            <a:ext cx="1584152" cy="307777"/>
          </a:xfrm>
          <a:prstGeom prst="rect">
            <a:avLst/>
          </a:prstGeom>
          <a:noFill/>
        </p:spPr>
        <p:txBody>
          <a:bodyPr wrap="none" rtlCol="0">
            <a:spAutoFit/>
          </a:bodyPr>
          <a:lstStyle/>
          <a:p>
            <a:r>
              <a:rPr lang="fr-FR" sz="1400" dirty="0" smtClean="0"/>
              <a:t>Cloud Provider 3</a:t>
            </a:r>
            <a:endParaRPr lang="fr-FR" sz="1400" dirty="0"/>
          </a:p>
        </p:txBody>
      </p:sp>
      <p:grpSp>
        <p:nvGrpSpPr>
          <p:cNvPr id="15" name="Grupo 14"/>
          <p:cNvGrpSpPr/>
          <p:nvPr/>
        </p:nvGrpSpPr>
        <p:grpSpPr>
          <a:xfrm>
            <a:off x="7459253" y="2167523"/>
            <a:ext cx="1353832" cy="701035"/>
            <a:chOff x="3302566" y="3369781"/>
            <a:chExt cx="1353832" cy="701035"/>
          </a:xfrm>
        </p:grpSpPr>
        <p:sp>
          <p:nvSpPr>
            <p:cNvPr id="13" name="Cilindro 12"/>
            <p:cNvSpPr/>
            <p:nvPr/>
          </p:nvSpPr>
          <p:spPr>
            <a:xfrm>
              <a:off x="3666906" y="3369781"/>
              <a:ext cx="625151" cy="438536"/>
            </a:xfrm>
            <a:prstGeom prst="can">
              <a:avLst/>
            </a:prstGeom>
            <a:solidFill>
              <a:schemeClr val="tx2">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CaixaDeTexto 13"/>
            <p:cNvSpPr txBox="1"/>
            <p:nvPr/>
          </p:nvSpPr>
          <p:spPr>
            <a:xfrm>
              <a:off x="3302566" y="3763039"/>
              <a:ext cx="1353832" cy="307777"/>
            </a:xfrm>
            <a:prstGeom prst="rect">
              <a:avLst/>
            </a:prstGeom>
            <a:noFill/>
            <a:ln>
              <a:noFill/>
            </a:ln>
          </p:spPr>
          <p:txBody>
            <a:bodyPr wrap="none" rtlCol="0">
              <a:spAutoFit/>
            </a:bodyPr>
            <a:lstStyle/>
            <a:p>
              <a:r>
                <a:rPr lang="fr-FR" sz="1400" dirty="0" smtClean="0"/>
                <a:t>Query History</a:t>
              </a:r>
              <a:endParaRPr lang="fr-FR" sz="1400" dirty="0"/>
            </a:p>
          </p:txBody>
        </p:sp>
      </p:grpSp>
      <p:grpSp>
        <p:nvGrpSpPr>
          <p:cNvPr id="19" name="Grupo 18"/>
          <p:cNvGrpSpPr/>
          <p:nvPr/>
        </p:nvGrpSpPr>
        <p:grpSpPr>
          <a:xfrm>
            <a:off x="2855185" y="2680738"/>
            <a:ext cx="587382" cy="815861"/>
            <a:chOff x="7381125" y="1163351"/>
            <a:chExt cx="587382" cy="815861"/>
          </a:xfrm>
        </p:grpSpPr>
        <p:pic>
          <p:nvPicPr>
            <p:cNvPr id="17" name="Imagem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6" name="Imagem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8" name="CaixaDeTexto 17"/>
            <p:cNvSpPr txBox="1"/>
            <p:nvPr/>
          </p:nvSpPr>
          <p:spPr>
            <a:xfrm>
              <a:off x="7388753" y="1486479"/>
              <a:ext cx="570990" cy="307777"/>
            </a:xfrm>
            <a:prstGeom prst="rect">
              <a:avLst/>
            </a:prstGeom>
            <a:noFill/>
          </p:spPr>
          <p:txBody>
            <a:bodyPr wrap="none" rtlCol="0">
              <a:spAutoFit/>
            </a:bodyPr>
            <a:lstStyle/>
            <a:p>
              <a:r>
                <a:rPr lang="fr-FR" sz="1400" b="1" dirty="0" smtClean="0"/>
                <a:t>SLA</a:t>
              </a:r>
              <a:r>
                <a:rPr lang="fr-FR" sz="1400" b="1" baseline="-25000" dirty="0" smtClean="0"/>
                <a:t>I</a:t>
              </a:r>
              <a:endParaRPr lang="fr-FR" sz="1400" b="1" baseline="-25000" dirty="0"/>
            </a:p>
          </p:txBody>
        </p:sp>
      </p:grpSp>
      <p:sp>
        <p:nvSpPr>
          <p:cNvPr id="24" name="Retângulo 23"/>
          <p:cNvSpPr/>
          <p:nvPr/>
        </p:nvSpPr>
        <p:spPr>
          <a:xfrm>
            <a:off x="630946" y="5038725"/>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A</a:t>
            </a:r>
            <a:endParaRPr lang="fr-FR" sz="1400" dirty="0"/>
          </a:p>
        </p:txBody>
      </p:sp>
      <p:sp>
        <p:nvSpPr>
          <p:cNvPr id="25" name="Retângulo 24"/>
          <p:cNvSpPr/>
          <p:nvPr/>
        </p:nvSpPr>
        <p:spPr>
          <a:xfrm>
            <a:off x="4498002" y="5038723"/>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B</a:t>
            </a:r>
            <a:endParaRPr lang="fr-FR" sz="1400" dirty="0"/>
          </a:p>
        </p:txBody>
      </p:sp>
      <p:sp>
        <p:nvSpPr>
          <p:cNvPr id="26" name="Retângulo 25"/>
          <p:cNvSpPr/>
          <p:nvPr/>
        </p:nvSpPr>
        <p:spPr>
          <a:xfrm>
            <a:off x="2305928" y="5038724"/>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C</a:t>
            </a:r>
            <a:endParaRPr lang="fr-FR" sz="1400" dirty="0"/>
          </a:p>
        </p:txBody>
      </p:sp>
      <p:sp>
        <p:nvSpPr>
          <p:cNvPr id="27" name="Retângulo 26"/>
          <p:cNvSpPr/>
          <p:nvPr/>
        </p:nvSpPr>
        <p:spPr>
          <a:xfrm>
            <a:off x="6169806" y="5038723"/>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C</a:t>
            </a:r>
            <a:endParaRPr lang="fr-FR" sz="1400" dirty="0"/>
          </a:p>
        </p:txBody>
      </p:sp>
      <p:sp>
        <p:nvSpPr>
          <p:cNvPr id="28" name="Retângulo 27"/>
          <p:cNvSpPr/>
          <p:nvPr/>
        </p:nvSpPr>
        <p:spPr>
          <a:xfrm>
            <a:off x="8226946" y="5038723"/>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A</a:t>
            </a:r>
            <a:endParaRPr lang="fr-FR" sz="1400" dirty="0"/>
          </a:p>
        </p:txBody>
      </p:sp>
      <p:sp>
        <p:nvSpPr>
          <p:cNvPr id="29" name="Retângulo 28"/>
          <p:cNvSpPr/>
          <p:nvPr/>
        </p:nvSpPr>
        <p:spPr>
          <a:xfrm>
            <a:off x="9906915" y="5040566"/>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D</a:t>
            </a:r>
            <a:endParaRPr lang="fr-FR" sz="1400" dirty="0"/>
          </a:p>
        </p:txBody>
      </p:sp>
      <p:grpSp>
        <p:nvGrpSpPr>
          <p:cNvPr id="30" name="Grupo 29"/>
          <p:cNvGrpSpPr/>
          <p:nvPr/>
        </p:nvGrpSpPr>
        <p:grpSpPr>
          <a:xfrm>
            <a:off x="364584" y="5104342"/>
            <a:ext cx="594648" cy="815861"/>
            <a:chOff x="7381125" y="1163351"/>
            <a:chExt cx="594648" cy="815861"/>
          </a:xfrm>
        </p:grpSpPr>
        <p:pic>
          <p:nvPicPr>
            <p:cNvPr id="31" name="Imagem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32" name="Imagem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33" name="CaixaDeTexto 32"/>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34" name="Grupo 33"/>
          <p:cNvGrpSpPr/>
          <p:nvPr/>
        </p:nvGrpSpPr>
        <p:grpSpPr>
          <a:xfrm>
            <a:off x="2078502" y="5108155"/>
            <a:ext cx="594648" cy="815861"/>
            <a:chOff x="7381125" y="1163351"/>
            <a:chExt cx="594648" cy="815861"/>
          </a:xfrm>
        </p:grpSpPr>
        <p:pic>
          <p:nvPicPr>
            <p:cNvPr id="35" name="Imagem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36" name="Imagem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37" name="CaixaDeTexto 36"/>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38" name="Grupo 37"/>
          <p:cNvGrpSpPr/>
          <p:nvPr/>
        </p:nvGrpSpPr>
        <p:grpSpPr>
          <a:xfrm>
            <a:off x="4326273" y="5177240"/>
            <a:ext cx="594648" cy="815861"/>
            <a:chOff x="7381125" y="1163351"/>
            <a:chExt cx="594648" cy="815861"/>
          </a:xfrm>
        </p:grpSpPr>
        <p:pic>
          <p:nvPicPr>
            <p:cNvPr id="39" name="Imagem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40" name="Imagem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41" name="CaixaDeTexto 40"/>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42" name="Grupo 41"/>
          <p:cNvGrpSpPr/>
          <p:nvPr/>
        </p:nvGrpSpPr>
        <p:grpSpPr>
          <a:xfrm>
            <a:off x="5990759" y="5139583"/>
            <a:ext cx="594648" cy="815861"/>
            <a:chOff x="7381125" y="1163351"/>
            <a:chExt cx="594648" cy="815861"/>
          </a:xfrm>
        </p:grpSpPr>
        <p:pic>
          <p:nvPicPr>
            <p:cNvPr id="43" name="Imagem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44" name="Imagem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45" name="CaixaDeTexto 44"/>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46" name="Grupo 45"/>
          <p:cNvGrpSpPr/>
          <p:nvPr/>
        </p:nvGrpSpPr>
        <p:grpSpPr>
          <a:xfrm>
            <a:off x="8079926" y="5225533"/>
            <a:ext cx="594648" cy="815861"/>
            <a:chOff x="7381125" y="1163351"/>
            <a:chExt cx="594648" cy="815861"/>
          </a:xfrm>
        </p:grpSpPr>
        <p:pic>
          <p:nvPicPr>
            <p:cNvPr id="47" name="Imagem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48" name="Imagem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49" name="CaixaDeTexto 48"/>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50" name="Grupo 49"/>
          <p:cNvGrpSpPr/>
          <p:nvPr/>
        </p:nvGrpSpPr>
        <p:grpSpPr>
          <a:xfrm>
            <a:off x="9744412" y="5187876"/>
            <a:ext cx="594648" cy="815861"/>
            <a:chOff x="7381125" y="1163351"/>
            <a:chExt cx="594648" cy="815861"/>
          </a:xfrm>
        </p:grpSpPr>
        <p:pic>
          <p:nvPicPr>
            <p:cNvPr id="51" name="Imagem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52" name="Imagem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53" name="CaixaDeTexto 52"/>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56" name="Grupo 55"/>
          <p:cNvGrpSpPr/>
          <p:nvPr/>
        </p:nvGrpSpPr>
        <p:grpSpPr>
          <a:xfrm>
            <a:off x="672403" y="4402618"/>
            <a:ext cx="615186" cy="657846"/>
            <a:chOff x="1009905" y="2681586"/>
            <a:chExt cx="615186" cy="657846"/>
          </a:xfrm>
        </p:grpSpPr>
        <p:pic>
          <p:nvPicPr>
            <p:cNvPr id="54"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5" name="CaixaDeTexto 54"/>
            <p:cNvSpPr txBox="1"/>
            <p:nvPr/>
          </p:nvSpPr>
          <p:spPr>
            <a:xfrm>
              <a:off x="1128985" y="3031655"/>
              <a:ext cx="377026" cy="307777"/>
            </a:xfrm>
            <a:prstGeom prst="rect">
              <a:avLst/>
            </a:prstGeom>
            <a:noFill/>
          </p:spPr>
          <p:txBody>
            <a:bodyPr wrap="none" rtlCol="0">
              <a:spAutoFit/>
            </a:bodyPr>
            <a:lstStyle/>
            <a:p>
              <a:r>
                <a:rPr lang="fr-FR" sz="1400" dirty="0" smtClean="0"/>
                <a:t>S1</a:t>
              </a:r>
              <a:endParaRPr lang="fr-FR" sz="1400" dirty="0"/>
            </a:p>
          </p:txBody>
        </p:sp>
      </p:grpSp>
      <p:grpSp>
        <p:nvGrpSpPr>
          <p:cNvPr id="57" name="Grupo 56"/>
          <p:cNvGrpSpPr/>
          <p:nvPr/>
        </p:nvGrpSpPr>
        <p:grpSpPr>
          <a:xfrm>
            <a:off x="2765341" y="4402618"/>
            <a:ext cx="615186" cy="657846"/>
            <a:chOff x="1009905" y="2681586"/>
            <a:chExt cx="615186" cy="657846"/>
          </a:xfrm>
        </p:grpSpPr>
        <p:pic>
          <p:nvPicPr>
            <p:cNvPr id="58"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9" name="CaixaDeTexto 58"/>
            <p:cNvSpPr txBox="1"/>
            <p:nvPr/>
          </p:nvSpPr>
          <p:spPr>
            <a:xfrm>
              <a:off x="1128985" y="3031655"/>
              <a:ext cx="377026" cy="307777"/>
            </a:xfrm>
            <a:prstGeom prst="rect">
              <a:avLst/>
            </a:prstGeom>
            <a:noFill/>
          </p:spPr>
          <p:txBody>
            <a:bodyPr wrap="none" rtlCol="0">
              <a:spAutoFit/>
            </a:bodyPr>
            <a:lstStyle/>
            <a:p>
              <a:r>
                <a:rPr lang="fr-FR" sz="1400" dirty="0" smtClean="0"/>
                <a:t>S2</a:t>
              </a:r>
              <a:endParaRPr lang="fr-FR" sz="1400" dirty="0"/>
            </a:p>
          </p:txBody>
        </p:sp>
      </p:grpSp>
      <p:grpSp>
        <p:nvGrpSpPr>
          <p:cNvPr id="60" name="Grupo 59"/>
          <p:cNvGrpSpPr/>
          <p:nvPr/>
        </p:nvGrpSpPr>
        <p:grpSpPr>
          <a:xfrm>
            <a:off x="8242492" y="4402618"/>
            <a:ext cx="615186" cy="657846"/>
            <a:chOff x="1009905" y="2681586"/>
            <a:chExt cx="615186" cy="657846"/>
          </a:xfrm>
        </p:grpSpPr>
        <p:pic>
          <p:nvPicPr>
            <p:cNvPr id="61"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2" name="CaixaDeTexto 61"/>
            <p:cNvSpPr txBox="1"/>
            <p:nvPr/>
          </p:nvSpPr>
          <p:spPr>
            <a:xfrm>
              <a:off x="1128985" y="3031655"/>
              <a:ext cx="377026" cy="307777"/>
            </a:xfrm>
            <a:prstGeom prst="rect">
              <a:avLst/>
            </a:prstGeom>
            <a:noFill/>
          </p:spPr>
          <p:txBody>
            <a:bodyPr wrap="none" rtlCol="0">
              <a:spAutoFit/>
            </a:bodyPr>
            <a:lstStyle/>
            <a:p>
              <a:r>
                <a:rPr lang="fr-FR" sz="1400" dirty="0" smtClean="0"/>
                <a:t>S1</a:t>
              </a:r>
              <a:endParaRPr lang="fr-FR" sz="1400" dirty="0"/>
            </a:p>
          </p:txBody>
        </p:sp>
      </p:grpSp>
      <p:grpSp>
        <p:nvGrpSpPr>
          <p:cNvPr id="63" name="Grupo 62"/>
          <p:cNvGrpSpPr/>
          <p:nvPr/>
        </p:nvGrpSpPr>
        <p:grpSpPr>
          <a:xfrm>
            <a:off x="9002750" y="4402618"/>
            <a:ext cx="615186" cy="657846"/>
            <a:chOff x="1009905" y="2681586"/>
            <a:chExt cx="615186" cy="657846"/>
          </a:xfrm>
        </p:grpSpPr>
        <p:pic>
          <p:nvPicPr>
            <p:cNvPr id="64"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5" name="CaixaDeTexto 64"/>
            <p:cNvSpPr txBox="1"/>
            <p:nvPr/>
          </p:nvSpPr>
          <p:spPr>
            <a:xfrm>
              <a:off x="1128985" y="3031655"/>
              <a:ext cx="377026" cy="307777"/>
            </a:xfrm>
            <a:prstGeom prst="rect">
              <a:avLst/>
            </a:prstGeom>
            <a:noFill/>
          </p:spPr>
          <p:txBody>
            <a:bodyPr wrap="none" rtlCol="0">
              <a:spAutoFit/>
            </a:bodyPr>
            <a:lstStyle/>
            <a:p>
              <a:r>
                <a:rPr lang="fr-FR" sz="1400" dirty="0" smtClean="0"/>
                <a:t>S3</a:t>
              </a:r>
              <a:endParaRPr lang="fr-FR" sz="1400" dirty="0"/>
            </a:p>
          </p:txBody>
        </p:sp>
      </p:grpSp>
      <p:grpSp>
        <p:nvGrpSpPr>
          <p:cNvPr id="66" name="Grupo 65"/>
          <p:cNvGrpSpPr/>
          <p:nvPr/>
        </p:nvGrpSpPr>
        <p:grpSpPr>
          <a:xfrm>
            <a:off x="10339060" y="4402618"/>
            <a:ext cx="615186" cy="657846"/>
            <a:chOff x="1009905" y="2681586"/>
            <a:chExt cx="615186" cy="657846"/>
          </a:xfrm>
        </p:grpSpPr>
        <p:pic>
          <p:nvPicPr>
            <p:cNvPr id="67"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8" name="CaixaDeTexto 67"/>
            <p:cNvSpPr txBox="1"/>
            <p:nvPr/>
          </p:nvSpPr>
          <p:spPr>
            <a:xfrm>
              <a:off x="1128985" y="3031655"/>
              <a:ext cx="377026" cy="307777"/>
            </a:xfrm>
            <a:prstGeom prst="rect">
              <a:avLst/>
            </a:prstGeom>
            <a:noFill/>
          </p:spPr>
          <p:txBody>
            <a:bodyPr wrap="none" rtlCol="0">
              <a:spAutoFit/>
            </a:bodyPr>
            <a:lstStyle/>
            <a:p>
              <a:r>
                <a:rPr lang="fr-FR" sz="1400" dirty="0" smtClean="0"/>
                <a:t>S4</a:t>
              </a:r>
              <a:endParaRPr lang="fr-FR" sz="1400" dirty="0"/>
            </a:p>
          </p:txBody>
        </p:sp>
      </p:grpSp>
      <p:grpSp>
        <p:nvGrpSpPr>
          <p:cNvPr id="69" name="Grupo 68"/>
          <p:cNvGrpSpPr/>
          <p:nvPr/>
        </p:nvGrpSpPr>
        <p:grpSpPr>
          <a:xfrm>
            <a:off x="4497257" y="4402618"/>
            <a:ext cx="615186" cy="657846"/>
            <a:chOff x="1009905" y="2681586"/>
            <a:chExt cx="615186" cy="657846"/>
          </a:xfrm>
        </p:grpSpPr>
        <p:pic>
          <p:nvPicPr>
            <p:cNvPr id="70"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 name="CaixaDeTexto 70"/>
            <p:cNvSpPr txBox="1"/>
            <p:nvPr/>
          </p:nvSpPr>
          <p:spPr>
            <a:xfrm>
              <a:off x="1128985" y="3031655"/>
              <a:ext cx="377026" cy="307777"/>
            </a:xfrm>
            <a:prstGeom prst="rect">
              <a:avLst/>
            </a:prstGeom>
            <a:noFill/>
          </p:spPr>
          <p:txBody>
            <a:bodyPr wrap="none" rtlCol="0">
              <a:spAutoFit/>
            </a:bodyPr>
            <a:lstStyle/>
            <a:p>
              <a:r>
                <a:rPr lang="fr-FR" sz="1400" dirty="0" smtClean="0"/>
                <a:t>S5</a:t>
              </a:r>
              <a:endParaRPr lang="fr-FR" sz="1400" dirty="0"/>
            </a:p>
          </p:txBody>
        </p:sp>
      </p:grpSp>
      <p:grpSp>
        <p:nvGrpSpPr>
          <p:cNvPr id="72" name="Grupo 71"/>
          <p:cNvGrpSpPr/>
          <p:nvPr/>
        </p:nvGrpSpPr>
        <p:grpSpPr>
          <a:xfrm>
            <a:off x="5231361" y="4402618"/>
            <a:ext cx="615186" cy="657846"/>
            <a:chOff x="1009905" y="2681586"/>
            <a:chExt cx="615186" cy="657846"/>
          </a:xfrm>
        </p:grpSpPr>
        <p:pic>
          <p:nvPicPr>
            <p:cNvPr id="73"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4" name="CaixaDeTexto 73"/>
            <p:cNvSpPr txBox="1"/>
            <p:nvPr/>
          </p:nvSpPr>
          <p:spPr>
            <a:xfrm>
              <a:off x="1128985" y="3031655"/>
              <a:ext cx="377026" cy="307777"/>
            </a:xfrm>
            <a:prstGeom prst="rect">
              <a:avLst/>
            </a:prstGeom>
            <a:noFill/>
          </p:spPr>
          <p:txBody>
            <a:bodyPr wrap="none" rtlCol="0">
              <a:spAutoFit/>
            </a:bodyPr>
            <a:lstStyle/>
            <a:p>
              <a:r>
                <a:rPr lang="fr-FR" sz="1400" dirty="0" smtClean="0"/>
                <a:t>S6</a:t>
              </a:r>
              <a:endParaRPr lang="fr-FR" sz="1400" dirty="0"/>
            </a:p>
          </p:txBody>
        </p:sp>
      </p:grpSp>
      <p:grpSp>
        <p:nvGrpSpPr>
          <p:cNvPr id="75" name="Grupo 74"/>
          <p:cNvGrpSpPr/>
          <p:nvPr/>
        </p:nvGrpSpPr>
        <p:grpSpPr>
          <a:xfrm>
            <a:off x="1441087" y="4402618"/>
            <a:ext cx="615186" cy="657846"/>
            <a:chOff x="1009905" y="2681586"/>
            <a:chExt cx="615186" cy="657846"/>
          </a:xfrm>
        </p:grpSpPr>
        <p:pic>
          <p:nvPicPr>
            <p:cNvPr id="76"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7" name="CaixaDeTexto 76"/>
            <p:cNvSpPr txBox="1"/>
            <p:nvPr/>
          </p:nvSpPr>
          <p:spPr>
            <a:xfrm>
              <a:off x="1128985" y="3031655"/>
              <a:ext cx="377026" cy="307777"/>
            </a:xfrm>
            <a:prstGeom prst="rect">
              <a:avLst/>
            </a:prstGeom>
            <a:noFill/>
          </p:spPr>
          <p:txBody>
            <a:bodyPr wrap="none" rtlCol="0">
              <a:spAutoFit/>
            </a:bodyPr>
            <a:lstStyle/>
            <a:p>
              <a:r>
                <a:rPr lang="fr-FR" sz="1400" dirty="0" smtClean="0"/>
                <a:t>S7</a:t>
              </a:r>
              <a:endParaRPr lang="fr-FR" sz="1400" dirty="0"/>
            </a:p>
          </p:txBody>
        </p:sp>
      </p:grpSp>
      <p:grpSp>
        <p:nvGrpSpPr>
          <p:cNvPr id="78" name="Grupo 77"/>
          <p:cNvGrpSpPr/>
          <p:nvPr/>
        </p:nvGrpSpPr>
        <p:grpSpPr>
          <a:xfrm>
            <a:off x="6300065" y="4402618"/>
            <a:ext cx="615186" cy="657846"/>
            <a:chOff x="1009905" y="2681586"/>
            <a:chExt cx="615186" cy="657846"/>
          </a:xfrm>
        </p:grpSpPr>
        <p:pic>
          <p:nvPicPr>
            <p:cNvPr id="79"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0" name="CaixaDeTexto 79"/>
            <p:cNvSpPr txBox="1"/>
            <p:nvPr/>
          </p:nvSpPr>
          <p:spPr>
            <a:xfrm>
              <a:off x="1128985" y="3031655"/>
              <a:ext cx="377026" cy="307777"/>
            </a:xfrm>
            <a:prstGeom prst="rect">
              <a:avLst/>
            </a:prstGeom>
            <a:noFill/>
          </p:spPr>
          <p:txBody>
            <a:bodyPr wrap="none" rtlCol="0">
              <a:spAutoFit/>
            </a:bodyPr>
            <a:lstStyle/>
            <a:p>
              <a:r>
                <a:rPr lang="fr-FR" sz="1400" dirty="0" smtClean="0"/>
                <a:t>S8</a:t>
              </a:r>
              <a:endParaRPr lang="fr-FR" sz="1400" dirty="0"/>
            </a:p>
          </p:txBody>
        </p:sp>
      </p:grpSp>
      <p:grpSp>
        <p:nvGrpSpPr>
          <p:cNvPr id="81" name="Grupo 80"/>
          <p:cNvGrpSpPr/>
          <p:nvPr/>
        </p:nvGrpSpPr>
        <p:grpSpPr>
          <a:xfrm>
            <a:off x="6986544" y="4402618"/>
            <a:ext cx="615186" cy="657846"/>
            <a:chOff x="1009905" y="2681586"/>
            <a:chExt cx="615186" cy="657846"/>
          </a:xfrm>
        </p:grpSpPr>
        <p:pic>
          <p:nvPicPr>
            <p:cNvPr id="82"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3" name="CaixaDeTexto 82"/>
            <p:cNvSpPr txBox="1"/>
            <p:nvPr/>
          </p:nvSpPr>
          <p:spPr>
            <a:xfrm>
              <a:off x="1128985" y="3031655"/>
              <a:ext cx="377026" cy="307777"/>
            </a:xfrm>
            <a:prstGeom prst="rect">
              <a:avLst/>
            </a:prstGeom>
            <a:noFill/>
          </p:spPr>
          <p:txBody>
            <a:bodyPr wrap="none" rtlCol="0">
              <a:spAutoFit/>
            </a:bodyPr>
            <a:lstStyle/>
            <a:p>
              <a:r>
                <a:rPr lang="fr-FR" sz="1400" dirty="0" smtClean="0"/>
                <a:t>S9</a:t>
              </a:r>
              <a:endParaRPr lang="fr-FR" sz="1400" dirty="0"/>
            </a:p>
          </p:txBody>
        </p:sp>
      </p:grpSp>
      <p:grpSp>
        <p:nvGrpSpPr>
          <p:cNvPr id="84" name="Grupo 83"/>
          <p:cNvGrpSpPr/>
          <p:nvPr/>
        </p:nvGrpSpPr>
        <p:grpSpPr>
          <a:xfrm>
            <a:off x="290443" y="3647084"/>
            <a:ext cx="588236" cy="815861"/>
            <a:chOff x="7381125" y="1163351"/>
            <a:chExt cx="588236" cy="815861"/>
          </a:xfrm>
        </p:grpSpPr>
        <p:pic>
          <p:nvPicPr>
            <p:cNvPr id="85" name="Imagem 8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86" name="Imagem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87" name="CaixaDeTexto 86"/>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88" name="Grupo 87"/>
          <p:cNvGrpSpPr/>
          <p:nvPr/>
        </p:nvGrpSpPr>
        <p:grpSpPr>
          <a:xfrm>
            <a:off x="1099833" y="3647084"/>
            <a:ext cx="588236" cy="815861"/>
            <a:chOff x="7381125" y="1163351"/>
            <a:chExt cx="588236" cy="815861"/>
          </a:xfrm>
        </p:grpSpPr>
        <p:pic>
          <p:nvPicPr>
            <p:cNvPr id="89" name="Imagem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90" name="Imagem 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91" name="CaixaDeTexto 90"/>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92" name="Grupo 91"/>
          <p:cNvGrpSpPr/>
          <p:nvPr/>
        </p:nvGrpSpPr>
        <p:grpSpPr>
          <a:xfrm>
            <a:off x="2356857" y="3645270"/>
            <a:ext cx="588236" cy="815861"/>
            <a:chOff x="7381125" y="1163351"/>
            <a:chExt cx="588236" cy="815861"/>
          </a:xfrm>
        </p:grpSpPr>
        <p:pic>
          <p:nvPicPr>
            <p:cNvPr id="93" name="Imagem 9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94" name="Imagem 9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95" name="CaixaDeTexto 94"/>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96" name="Grupo 95"/>
          <p:cNvGrpSpPr/>
          <p:nvPr/>
        </p:nvGrpSpPr>
        <p:grpSpPr>
          <a:xfrm>
            <a:off x="4101651" y="3627908"/>
            <a:ext cx="588236" cy="815861"/>
            <a:chOff x="7381125" y="1163351"/>
            <a:chExt cx="588236" cy="815861"/>
          </a:xfrm>
        </p:grpSpPr>
        <p:pic>
          <p:nvPicPr>
            <p:cNvPr id="97" name="Imagem 9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98" name="Imagem 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99" name="CaixaDeTexto 98"/>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00" name="Grupo 99"/>
          <p:cNvGrpSpPr/>
          <p:nvPr/>
        </p:nvGrpSpPr>
        <p:grpSpPr>
          <a:xfrm>
            <a:off x="4911041" y="3627908"/>
            <a:ext cx="588236" cy="815861"/>
            <a:chOff x="7381125" y="1163351"/>
            <a:chExt cx="588236" cy="815861"/>
          </a:xfrm>
        </p:grpSpPr>
        <p:pic>
          <p:nvPicPr>
            <p:cNvPr id="101" name="Imagem 10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02" name="Imagem 1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03" name="CaixaDeTexto 102"/>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12" name="Grupo 111"/>
          <p:cNvGrpSpPr/>
          <p:nvPr/>
        </p:nvGrpSpPr>
        <p:grpSpPr>
          <a:xfrm>
            <a:off x="5865853" y="3631173"/>
            <a:ext cx="588236" cy="815861"/>
            <a:chOff x="7381125" y="1163351"/>
            <a:chExt cx="588236" cy="815861"/>
          </a:xfrm>
        </p:grpSpPr>
        <p:pic>
          <p:nvPicPr>
            <p:cNvPr id="113" name="Imagem 1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14" name="Imagem 1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15" name="CaixaDeTexto 114"/>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16" name="Grupo 115"/>
          <p:cNvGrpSpPr/>
          <p:nvPr/>
        </p:nvGrpSpPr>
        <p:grpSpPr>
          <a:xfrm>
            <a:off x="6675243" y="3631173"/>
            <a:ext cx="588236" cy="815861"/>
            <a:chOff x="7381125" y="1163351"/>
            <a:chExt cx="588236" cy="815861"/>
          </a:xfrm>
        </p:grpSpPr>
        <p:pic>
          <p:nvPicPr>
            <p:cNvPr id="117" name="Imagem 1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18" name="Imagem 1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19" name="CaixaDeTexto 118"/>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20" name="Grupo 119"/>
          <p:cNvGrpSpPr/>
          <p:nvPr/>
        </p:nvGrpSpPr>
        <p:grpSpPr>
          <a:xfrm>
            <a:off x="7837767" y="3631173"/>
            <a:ext cx="588236" cy="815861"/>
            <a:chOff x="7381125" y="1163351"/>
            <a:chExt cx="588236" cy="815861"/>
          </a:xfrm>
        </p:grpSpPr>
        <p:pic>
          <p:nvPicPr>
            <p:cNvPr id="121" name="Imagem 1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22" name="Imagem 1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23" name="CaixaDeTexto 122"/>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24" name="Grupo 123"/>
          <p:cNvGrpSpPr/>
          <p:nvPr/>
        </p:nvGrpSpPr>
        <p:grpSpPr>
          <a:xfrm>
            <a:off x="8647157" y="3631173"/>
            <a:ext cx="588236" cy="815861"/>
            <a:chOff x="7381125" y="1163351"/>
            <a:chExt cx="588236" cy="815861"/>
          </a:xfrm>
        </p:grpSpPr>
        <p:pic>
          <p:nvPicPr>
            <p:cNvPr id="125" name="Imagem 1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26" name="Imagem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27" name="CaixaDeTexto 126"/>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28" name="Grupo 127"/>
          <p:cNvGrpSpPr/>
          <p:nvPr/>
        </p:nvGrpSpPr>
        <p:grpSpPr>
          <a:xfrm>
            <a:off x="9937800" y="3631173"/>
            <a:ext cx="588236" cy="815861"/>
            <a:chOff x="7381125" y="1163351"/>
            <a:chExt cx="588236" cy="815861"/>
          </a:xfrm>
        </p:grpSpPr>
        <p:pic>
          <p:nvPicPr>
            <p:cNvPr id="129" name="Imagem 1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30" name="Imagem 1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31" name="CaixaDeTexto 130"/>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pic>
        <p:nvPicPr>
          <p:cNvPr id="132" name="Imagem 1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14192" y="1937150"/>
            <a:ext cx="855846" cy="855846"/>
          </a:xfrm>
          <a:prstGeom prst="rect">
            <a:avLst/>
          </a:prstGeom>
        </p:spPr>
      </p:pic>
      <p:cxnSp>
        <p:nvCxnSpPr>
          <p:cNvPr id="134" name="Conector de seta reta 133"/>
          <p:cNvCxnSpPr>
            <a:stCxn id="132" idx="3"/>
          </p:cNvCxnSpPr>
          <p:nvPr/>
        </p:nvCxnSpPr>
        <p:spPr>
          <a:xfrm>
            <a:off x="2770038" y="2365073"/>
            <a:ext cx="22233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6" name="CaixaDeTexto 135"/>
          <p:cNvSpPr txBox="1"/>
          <p:nvPr/>
        </p:nvSpPr>
        <p:spPr>
          <a:xfrm>
            <a:off x="2792611" y="1999886"/>
            <a:ext cx="2248629" cy="307777"/>
          </a:xfrm>
          <a:prstGeom prst="rect">
            <a:avLst/>
          </a:prstGeom>
          <a:noFill/>
        </p:spPr>
        <p:txBody>
          <a:bodyPr wrap="none" rtlCol="0">
            <a:spAutoFit/>
          </a:bodyPr>
          <a:lstStyle/>
          <a:p>
            <a:r>
              <a:rPr lang="fr-FR" sz="1400" dirty="0" smtClean="0"/>
              <a:t>Query with requirements</a:t>
            </a:r>
            <a:endParaRPr lang="fr-FR" sz="1400" dirty="0"/>
          </a:p>
        </p:txBody>
      </p:sp>
      <p:cxnSp>
        <p:nvCxnSpPr>
          <p:cNvPr id="138" name="Conector de seta reta 137"/>
          <p:cNvCxnSpPr/>
          <p:nvPr/>
        </p:nvCxnSpPr>
        <p:spPr>
          <a:xfrm flipH="1">
            <a:off x="2772534" y="2586604"/>
            <a:ext cx="22233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9" name="CaixaDeTexto 138"/>
          <p:cNvSpPr txBox="1"/>
          <p:nvPr/>
        </p:nvSpPr>
        <p:spPr>
          <a:xfrm>
            <a:off x="3500689" y="2637992"/>
            <a:ext cx="768159" cy="307777"/>
          </a:xfrm>
          <a:prstGeom prst="rect">
            <a:avLst/>
          </a:prstGeom>
          <a:noFill/>
        </p:spPr>
        <p:txBody>
          <a:bodyPr wrap="none" rtlCol="0">
            <a:spAutoFit/>
          </a:bodyPr>
          <a:lstStyle/>
          <a:p>
            <a:r>
              <a:rPr lang="fr-FR" sz="1400" dirty="0" smtClean="0"/>
              <a:t>Results</a:t>
            </a:r>
            <a:endParaRPr lang="fr-FR" sz="1400" dirty="0"/>
          </a:p>
        </p:txBody>
      </p:sp>
      <p:cxnSp>
        <p:nvCxnSpPr>
          <p:cNvPr id="172" name="Conector em curva 171"/>
          <p:cNvCxnSpPr>
            <a:endCxn id="58" idx="3"/>
          </p:cNvCxnSpPr>
          <p:nvPr/>
        </p:nvCxnSpPr>
        <p:spPr>
          <a:xfrm rot="10800000" flipV="1">
            <a:off x="3072935" y="2682456"/>
            <a:ext cx="2277507" cy="1720162"/>
          </a:xfrm>
          <a:prstGeom prst="curvedConnector2">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6" name="Conector em curva 175"/>
          <p:cNvCxnSpPr>
            <a:endCxn id="61" idx="3"/>
          </p:cNvCxnSpPr>
          <p:nvPr/>
        </p:nvCxnSpPr>
        <p:spPr>
          <a:xfrm>
            <a:off x="6242665" y="2625687"/>
            <a:ext cx="2307420" cy="1776931"/>
          </a:xfrm>
          <a:prstGeom prst="curvedConnector2">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8" name="Conector em curva 177"/>
          <p:cNvCxnSpPr>
            <a:stCxn id="12" idx="2"/>
            <a:endCxn id="70" idx="3"/>
          </p:cNvCxnSpPr>
          <p:nvPr/>
        </p:nvCxnSpPr>
        <p:spPr>
          <a:xfrm rot="5400000">
            <a:off x="4561041" y="2926265"/>
            <a:ext cx="1720162" cy="1232544"/>
          </a:xfrm>
          <a:prstGeom prst="curvedConnector3">
            <a:avLst>
              <a:gd name="adj1" fmla="val 50000"/>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82" name="Conector em curva 181"/>
          <p:cNvCxnSpPr>
            <a:endCxn id="64" idx="3"/>
          </p:cNvCxnSpPr>
          <p:nvPr/>
        </p:nvCxnSpPr>
        <p:spPr>
          <a:xfrm>
            <a:off x="5715444" y="2569948"/>
            <a:ext cx="3594899" cy="1832670"/>
          </a:xfrm>
          <a:prstGeom prst="curvedConnector2">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83" name="Conector em curva 182"/>
          <p:cNvCxnSpPr>
            <a:stCxn id="12" idx="2"/>
          </p:cNvCxnSpPr>
          <p:nvPr/>
        </p:nvCxnSpPr>
        <p:spPr>
          <a:xfrm rot="16200000" flipH="1">
            <a:off x="5829956" y="2889894"/>
            <a:ext cx="1684113" cy="1269236"/>
          </a:xfrm>
          <a:prstGeom prst="curvedConnector3">
            <a:avLst>
              <a:gd name="adj1" fmla="val 50000"/>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2" name="Retângulo 11"/>
          <p:cNvSpPr/>
          <p:nvPr/>
        </p:nvSpPr>
        <p:spPr>
          <a:xfrm>
            <a:off x="5081006" y="2228850"/>
            <a:ext cx="1912775" cy="45360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DIaaS</a:t>
            </a:r>
            <a:endParaRPr lang="fr-FR" sz="1400" dirty="0"/>
          </a:p>
        </p:txBody>
      </p:sp>
      <p:cxnSp>
        <p:nvCxnSpPr>
          <p:cNvPr id="193" name="Conector de seta reta 192"/>
          <p:cNvCxnSpPr>
            <a:stCxn id="12" idx="3"/>
          </p:cNvCxnSpPr>
          <p:nvPr/>
        </p:nvCxnSpPr>
        <p:spPr>
          <a:xfrm>
            <a:off x="6993781" y="2455653"/>
            <a:ext cx="829812" cy="0"/>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4" name="Conector de seta reta 193"/>
          <p:cNvCxnSpPr/>
          <p:nvPr/>
        </p:nvCxnSpPr>
        <p:spPr>
          <a:xfrm>
            <a:off x="6986544" y="2296341"/>
            <a:ext cx="829812" cy="0"/>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05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par>
                                <p:cTn id="54" presetID="10" presetClass="entr" presetSubtype="0" fill="hold"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500"/>
                                        <p:tgtEl>
                                          <p:spTgt spid="42"/>
                                        </p:tgtEl>
                                      </p:cBhvr>
                                    </p:animEffect>
                                  </p:childTnLst>
                                </p:cTn>
                              </p:par>
                              <p:par>
                                <p:cTn id="57" presetID="10" presetClass="entr" presetSubtype="0"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fade">
                                      <p:cBhvr>
                                        <p:cTn id="62" dur="500"/>
                                        <p:tgtEl>
                                          <p:spTgt spid="5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fade">
                                      <p:cBhvr>
                                        <p:cTn id="67" dur="500"/>
                                        <p:tgtEl>
                                          <p:spTgt spid="56"/>
                                        </p:tgtEl>
                                      </p:cBhvr>
                                    </p:animEffect>
                                  </p:childTnLst>
                                </p:cTn>
                              </p:par>
                              <p:par>
                                <p:cTn id="68" presetID="10" presetClass="entr" presetSubtype="0" fill="hold" nodeType="withEffect">
                                  <p:stCondLst>
                                    <p:cond delay="0"/>
                                  </p:stCondLst>
                                  <p:childTnLst>
                                    <p:set>
                                      <p:cBhvr>
                                        <p:cTn id="69" dur="1" fill="hold">
                                          <p:stCondLst>
                                            <p:cond delay="0"/>
                                          </p:stCondLst>
                                        </p:cTn>
                                        <p:tgtEl>
                                          <p:spTgt spid="75"/>
                                        </p:tgtEl>
                                        <p:attrNameLst>
                                          <p:attrName>style.visibility</p:attrName>
                                        </p:attrNameLst>
                                      </p:cBhvr>
                                      <p:to>
                                        <p:strVal val="visible"/>
                                      </p:to>
                                    </p:set>
                                    <p:animEffect transition="in" filter="fade">
                                      <p:cBhvr>
                                        <p:cTn id="70" dur="500"/>
                                        <p:tgtEl>
                                          <p:spTgt spid="75"/>
                                        </p:tgtEl>
                                      </p:cBhvr>
                                    </p:animEffect>
                                  </p:childTnLst>
                                </p:cTn>
                              </p:par>
                              <p:par>
                                <p:cTn id="71" presetID="10" presetClass="entr" presetSubtype="0"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fade">
                                      <p:cBhvr>
                                        <p:cTn id="73" dur="500"/>
                                        <p:tgtEl>
                                          <p:spTgt spid="57"/>
                                        </p:tgtEl>
                                      </p:cBhvr>
                                    </p:animEffect>
                                  </p:childTnLst>
                                </p:cTn>
                              </p:par>
                              <p:par>
                                <p:cTn id="74" presetID="10" presetClass="entr" presetSubtype="0" fill="hold" nodeType="withEffect">
                                  <p:stCondLst>
                                    <p:cond delay="0"/>
                                  </p:stCondLst>
                                  <p:childTnLst>
                                    <p:set>
                                      <p:cBhvr>
                                        <p:cTn id="75" dur="1" fill="hold">
                                          <p:stCondLst>
                                            <p:cond delay="0"/>
                                          </p:stCondLst>
                                        </p:cTn>
                                        <p:tgtEl>
                                          <p:spTgt spid="69"/>
                                        </p:tgtEl>
                                        <p:attrNameLst>
                                          <p:attrName>style.visibility</p:attrName>
                                        </p:attrNameLst>
                                      </p:cBhvr>
                                      <p:to>
                                        <p:strVal val="visible"/>
                                      </p:to>
                                    </p:set>
                                    <p:animEffect transition="in" filter="fade">
                                      <p:cBhvr>
                                        <p:cTn id="76" dur="500"/>
                                        <p:tgtEl>
                                          <p:spTgt spid="69"/>
                                        </p:tgtEl>
                                      </p:cBhvr>
                                    </p:animEffect>
                                  </p:childTnLst>
                                </p:cTn>
                              </p:par>
                              <p:par>
                                <p:cTn id="77" presetID="10" presetClass="entr" presetSubtype="0" fill="hold" nodeType="withEffect">
                                  <p:stCondLst>
                                    <p:cond delay="0"/>
                                  </p:stCondLst>
                                  <p:childTnLst>
                                    <p:set>
                                      <p:cBhvr>
                                        <p:cTn id="78" dur="1" fill="hold">
                                          <p:stCondLst>
                                            <p:cond delay="0"/>
                                          </p:stCondLst>
                                        </p:cTn>
                                        <p:tgtEl>
                                          <p:spTgt spid="72"/>
                                        </p:tgtEl>
                                        <p:attrNameLst>
                                          <p:attrName>style.visibility</p:attrName>
                                        </p:attrNameLst>
                                      </p:cBhvr>
                                      <p:to>
                                        <p:strVal val="visible"/>
                                      </p:to>
                                    </p:set>
                                    <p:animEffect transition="in" filter="fade">
                                      <p:cBhvr>
                                        <p:cTn id="79" dur="500"/>
                                        <p:tgtEl>
                                          <p:spTgt spid="72"/>
                                        </p:tgtEl>
                                      </p:cBhvr>
                                    </p:animEffect>
                                  </p:childTnLst>
                                </p:cTn>
                              </p:par>
                              <p:par>
                                <p:cTn id="80" presetID="10" presetClass="entr" presetSubtype="0" fill="hold" nodeType="withEffect">
                                  <p:stCondLst>
                                    <p:cond delay="0"/>
                                  </p:stCondLst>
                                  <p:childTnLst>
                                    <p:set>
                                      <p:cBhvr>
                                        <p:cTn id="81" dur="1" fill="hold">
                                          <p:stCondLst>
                                            <p:cond delay="0"/>
                                          </p:stCondLst>
                                        </p:cTn>
                                        <p:tgtEl>
                                          <p:spTgt spid="78"/>
                                        </p:tgtEl>
                                        <p:attrNameLst>
                                          <p:attrName>style.visibility</p:attrName>
                                        </p:attrNameLst>
                                      </p:cBhvr>
                                      <p:to>
                                        <p:strVal val="visible"/>
                                      </p:to>
                                    </p:set>
                                    <p:animEffect transition="in" filter="fade">
                                      <p:cBhvr>
                                        <p:cTn id="82" dur="500"/>
                                        <p:tgtEl>
                                          <p:spTgt spid="78"/>
                                        </p:tgtEl>
                                      </p:cBhvr>
                                    </p:animEffect>
                                  </p:childTnLst>
                                </p:cTn>
                              </p:par>
                              <p:par>
                                <p:cTn id="83" presetID="10" presetClass="entr" presetSubtype="0" fill="hold" nodeType="withEffect">
                                  <p:stCondLst>
                                    <p:cond delay="0"/>
                                  </p:stCondLst>
                                  <p:childTnLst>
                                    <p:set>
                                      <p:cBhvr>
                                        <p:cTn id="84" dur="1" fill="hold">
                                          <p:stCondLst>
                                            <p:cond delay="0"/>
                                          </p:stCondLst>
                                        </p:cTn>
                                        <p:tgtEl>
                                          <p:spTgt spid="81"/>
                                        </p:tgtEl>
                                        <p:attrNameLst>
                                          <p:attrName>style.visibility</p:attrName>
                                        </p:attrNameLst>
                                      </p:cBhvr>
                                      <p:to>
                                        <p:strVal val="visible"/>
                                      </p:to>
                                    </p:set>
                                    <p:animEffect transition="in" filter="fade">
                                      <p:cBhvr>
                                        <p:cTn id="85" dur="500"/>
                                        <p:tgtEl>
                                          <p:spTgt spid="81"/>
                                        </p:tgtEl>
                                      </p:cBhvr>
                                    </p:animEffect>
                                  </p:childTnLst>
                                </p:cTn>
                              </p:par>
                              <p:par>
                                <p:cTn id="86" presetID="10" presetClass="entr" presetSubtype="0" fill="hold" nodeType="withEffect">
                                  <p:stCondLst>
                                    <p:cond delay="0"/>
                                  </p:stCondLst>
                                  <p:childTnLst>
                                    <p:set>
                                      <p:cBhvr>
                                        <p:cTn id="87" dur="1" fill="hold">
                                          <p:stCondLst>
                                            <p:cond delay="0"/>
                                          </p:stCondLst>
                                        </p:cTn>
                                        <p:tgtEl>
                                          <p:spTgt spid="60"/>
                                        </p:tgtEl>
                                        <p:attrNameLst>
                                          <p:attrName>style.visibility</p:attrName>
                                        </p:attrNameLst>
                                      </p:cBhvr>
                                      <p:to>
                                        <p:strVal val="visible"/>
                                      </p:to>
                                    </p:set>
                                    <p:animEffect transition="in" filter="fade">
                                      <p:cBhvr>
                                        <p:cTn id="88" dur="500"/>
                                        <p:tgtEl>
                                          <p:spTgt spid="60"/>
                                        </p:tgtEl>
                                      </p:cBhvr>
                                    </p:animEffect>
                                  </p:childTnLst>
                                </p:cTn>
                              </p:par>
                              <p:par>
                                <p:cTn id="89" presetID="10" presetClass="entr" presetSubtype="0" fill="hold" nodeType="with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fade">
                                      <p:cBhvr>
                                        <p:cTn id="91" dur="500"/>
                                        <p:tgtEl>
                                          <p:spTgt spid="63"/>
                                        </p:tgtEl>
                                      </p:cBhvr>
                                    </p:animEffect>
                                  </p:childTnLst>
                                </p:cTn>
                              </p:par>
                              <p:par>
                                <p:cTn id="92" presetID="10" presetClass="entr" presetSubtype="0" fill="hold" nodeType="withEffect">
                                  <p:stCondLst>
                                    <p:cond delay="0"/>
                                  </p:stCondLst>
                                  <p:childTnLst>
                                    <p:set>
                                      <p:cBhvr>
                                        <p:cTn id="93" dur="1" fill="hold">
                                          <p:stCondLst>
                                            <p:cond delay="0"/>
                                          </p:stCondLst>
                                        </p:cTn>
                                        <p:tgtEl>
                                          <p:spTgt spid="66"/>
                                        </p:tgtEl>
                                        <p:attrNameLst>
                                          <p:attrName>style.visibility</p:attrName>
                                        </p:attrNameLst>
                                      </p:cBhvr>
                                      <p:to>
                                        <p:strVal val="visible"/>
                                      </p:to>
                                    </p:set>
                                    <p:animEffect transition="in" filter="fade">
                                      <p:cBhvr>
                                        <p:cTn id="94" dur="500"/>
                                        <p:tgtEl>
                                          <p:spTgt spid="6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84"/>
                                        </p:tgtEl>
                                        <p:attrNameLst>
                                          <p:attrName>style.visibility</p:attrName>
                                        </p:attrNameLst>
                                      </p:cBhvr>
                                      <p:to>
                                        <p:strVal val="visible"/>
                                      </p:to>
                                    </p:set>
                                    <p:animEffect transition="in" filter="fade">
                                      <p:cBhvr>
                                        <p:cTn id="99" dur="500"/>
                                        <p:tgtEl>
                                          <p:spTgt spid="84"/>
                                        </p:tgtEl>
                                      </p:cBhvr>
                                    </p:animEffect>
                                  </p:childTnLst>
                                </p:cTn>
                              </p:par>
                              <p:par>
                                <p:cTn id="100" presetID="10" presetClass="entr" presetSubtype="0" fill="hold" nodeType="withEffect">
                                  <p:stCondLst>
                                    <p:cond delay="0"/>
                                  </p:stCondLst>
                                  <p:childTnLst>
                                    <p:set>
                                      <p:cBhvr>
                                        <p:cTn id="101" dur="1" fill="hold">
                                          <p:stCondLst>
                                            <p:cond delay="0"/>
                                          </p:stCondLst>
                                        </p:cTn>
                                        <p:tgtEl>
                                          <p:spTgt spid="88"/>
                                        </p:tgtEl>
                                        <p:attrNameLst>
                                          <p:attrName>style.visibility</p:attrName>
                                        </p:attrNameLst>
                                      </p:cBhvr>
                                      <p:to>
                                        <p:strVal val="visible"/>
                                      </p:to>
                                    </p:set>
                                    <p:animEffect transition="in" filter="fade">
                                      <p:cBhvr>
                                        <p:cTn id="102" dur="500"/>
                                        <p:tgtEl>
                                          <p:spTgt spid="88"/>
                                        </p:tgtEl>
                                      </p:cBhvr>
                                    </p:animEffect>
                                  </p:childTnLst>
                                </p:cTn>
                              </p:par>
                              <p:par>
                                <p:cTn id="103" presetID="10" presetClass="entr" presetSubtype="0" fill="hold" nodeType="withEffect">
                                  <p:stCondLst>
                                    <p:cond delay="0"/>
                                  </p:stCondLst>
                                  <p:childTnLst>
                                    <p:set>
                                      <p:cBhvr>
                                        <p:cTn id="104" dur="1" fill="hold">
                                          <p:stCondLst>
                                            <p:cond delay="0"/>
                                          </p:stCondLst>
                                        </p:cTn>
                                        <p:tgtEl>
                                          <p:spTgt spid="92"/>
                                        </p:tgtEl>
                                        <p:attrNameLst>
                                          <p:attrName>style.visibility</p:attrName>
                                        </p:attrNameLst>
                                      </p:cBhvr>
                                      <p:to>
                                        <p:strVal val="visible"/>
                                      </p:to>
                                    </p:set>
                                    <p:animEffect transition="in" filter="fade">
                                      <p:cBhvr>
                                        <p:cTn id="105" dur="500"/>
                                        <p:tgtEl>
                                          <p:spTgt spid="92"/>
                                        </p:tgtEl>
                                      </p:cBhvr>
                                    </p:animEffect>
                                  </p:childTnLst>
                                </p:cTn>
                              </p:par>
                              <p:par>
                                <p:cTn id="106" presetID="10" presetClass="entr" presetSubtype="0" fill="hold" nodeType="withEffect">
                                  <p:stCondLst>
                                    <p:cond delay="0"/>
                                  </p:stCondLst>
                                  <p:childTnLst>
                                    <p:set>
                                      <p:cBhvr>
                                        <p:cTn id="107" dur="1" fill="hold">
                                          <p:stCondLst>
                                            <p:cond delay="0"/>
                                          </p:stCondLst>
                                        </p:cTn>
                                        <p:tgtEl>
                                          <p:spTgt spid="96"/>
                                        </p:tgtEl>
                                        <p:attrNameLst>
                                          <p:attrName>style.visibility</p:attrName>
                                        </p:attrNameLst>
                                      </p:cBhvr>
                                      <p:to>
                                        <p:strVal val="visible"/>
                                      </p:to>
                                    </p:set>
                                    <p:animEffect transition="in" filter="fade">
                                      <p:cBhvr>
                                        <p:cTn id="108" dur="500"/>
                                        <p:tgtEl>
                                          <p:spTgt spid="96"/>
                                        </p:tgtEl>
                                      </p:cBhvr>
                                    </p:animEffect>
                                  </p:childTnLst>
                                </p:cTn>
                              </p:par>
                              <p:par>
                                <p:cTn id="109" presetID="10" presetClass="entr" presetSubtype="0" fill="hold" nodeType="withEffect">
                                  <p:stCondLst>
                                    <p:cond delay="0"/>
                                  </p:stCondLst>
                                  <p:childTnLst>
                                    <p:set>
                                      <p:cBhvr>
                                        <p:cTn id="110" dur="1" fill="hold">
                                          <p:stCondLst>
                                            <p:cond delay="0"/>
                                          </p:stCondLst>
                                        </p:cTn>
                                        <p:tgtEl>
                                          <p:spTgt spid="100"/>
                                        </p:tgtEl>
                                        <p:attrNameLst>
                                          <p:attrName>style.visibility</p:attrName>
                                        </p:attrNameLst>
                                      </p:cBhvr>
                                      <p:to>
                                        <p:strVal val="visible"/>
                                      </p:to>
                                    </p:set>
                                    <p:animEffect transition="in" filter="fade">
                                      <p:cBhvr>
                                        <p:cTn id="111" dur="500"/>
                                        <p:tgtEl>
                                          <p:spTgt spid="100"/>
                                        </p:tgtEl>
                                      </p:cBhvr>
                                    </p:animEffect>
                                  </p:childTnLst>
                                </p:cTn>
                              </p:par>
                              <p:par>
                                <p:cTn id="112" presetID="10" presetClass="entr" presetSubtype="0" fill="hold" nodeType="withEffect">
                                  <p:stCondLst>
                                    <p:cond delay="0"/>
                                  </p:stCondLst>
                                  <p:childTnLst>
                                    <p:set>
                                      <p:cBhvr>
                                        <p:cTn id="113" dur="1" fill="hold">
                                          <p:stCondLst>
                                            <p:cond delay="0"/>
                                          </p:stCondLst>
                                        </p:cTn>
                                        <p:tgtEl>
                                          <p:spTgt spid="112"/>
                                        </p:tgtEl>
                                        <p:attrNameLst>
                                          <p:attrName>style.visibility</p:attrName>
                                        </p:attrNameLst>
                                      </p:cBhvr>
                                      <p:to>
                                        <p:strVal val="visible"/>
                                      </p:to>
                                    </p:set>
                                    <p:animEffect transition="in" filter="fade">
                                      <p:cBhvr>
                                        <p:cTn id="114" dur="500"/>
                                        <p:tgtEl>
                                          <p:spTgt spid="112"/>
                                        </p:tgtEl>
                                      </p:cBhvr>
                                    </p:animEffect>
                                  </p:childTnLst>
                                </p:cTn>
                              </p:par>
                              <p:par>
                                <p:cTn id="115" presetID="10" presetClass="entr" presetSubtype="0" fill="hold" nodeType="withEffect">
                                  <p:stCondLst>
                                    <p:cond delay="0"/>
                                  </p:stCondLst>
                                  <p:childTnLst>
                                    <p:set>
                                      <p:cBhvr>
                                        <p:cTn id="116" dur="1" fill="hold">
                                          <p:stCondLst>
                                            <p:cond delay="0"/>
                                          </p:stCondLst>
                                        </p:cTn>
                                        <p:tgtEl>
                                          <p:spTgt spid="116"/>
                                        </p:tgtEl>
                                        <p:attrNameLst>
                                          <p:attrName>style.visibility</p:attrName>
                                        </p:attrNameLst>
                                      </p:cBhvr>
                                      <p:to>
                                        <p:strVal val="visible"/>
                                      </p:to>
                                    </p:set>
                                    <p:animEffect transition="in" filter="fade">
                                      <p:cBhvr>
                                        <p:cTn id="117" dur="500"/>
                                        <p:tgtEl>
                                          <p:spTgt spid="116"/>
                                        </p:tgtEl>
                                      </p:cBhvr>
                                    </p:animEffect>
                                  </p:childTnLst>
                                </p:cTn>
                              </p:par>
                              <p:par>
                                <p:cTn id="118" presetID="10" presetClass="entr" presetSubtype="0" fill="hold" nodeType="withEffect">
                                  <p:stCondLst>
                                    <p:cond delay="0"/>
                                  </p:stCondLst>
                                  <p:childTnLst>
                                    <p:set>
                                      <p:cBhvr>
                                        <p:cTn id="119" dur="1" fill="hold">
                                          <p:stCondLst>
                                            <p:cond delay="0"/>
                                          </p:stCondLst>
                                        </p:cTn>
                                        <p:tgtEl>
                                          <p:spTgt spid="120"/>
                                        </p:tgtEl>
                                        <p:attrNameLst>
                                          <p:attrName>style.visibility</p:attrName>
                                        </p:attrNameLst>
                                      </p:cBhvr>
                                      <p:to>
                                        <p:strVal val="visible"/>
                                      </p:to>
                                    </p:set>
                                    <p:animEffect transition="in" filter="fade">
                                      <p:cBhvr>
                                        <p:cTn id="120" dur="500"/>
                                        <p:tgtEl>
                                          <p:spTgt spid="120"/>
                                        </p:tgtEl>
                                      </p:cBhvr>
                                    </p:animEffect>
                                  </p:childTnLst>
                                </p:cTn>
                              </p:par>
                              <p:par>
                                <p:cTn id="121" presetID="10" presetClass="entr" presetSubtype="0" fill="hold" nodeType="withEffect">
                                  <p:stCondLst>
                                    <p:cond delay="0"/>
                                  </p:stCondLst>
                                  <p:childTnLst>
                                    <p:set>
                                      <p:cBhvr>
                                        <p:cTn id="122" dur="1" fill="hold">
                                          <p:stCondLst>
                                            <p:cond delay="0"/>
                                          </p:stCondLst>
                                        </p:cTn>
                                        <p:tgtEl>
                                          <p:spTgt spid="124"/>
                                        </p:tgtEl>
                                        <p:attrNameLst>
                                          <p:attrName>style.visibility</p:attrName>
                                        </p:attrNameLst>
                                      </p:cBhvr>
                                      <p:to>
                                        <p:strVal val="visible"/>
                                      </p:to>
                                    </p:set>
                                    <p:animEffect transition="in" filter="fade">
                                      <p:cBhvr>
                                        <p:cTn id="123" dur="500"/>
                                        <p:tgtEl>
                                          <p:spTgt spid="124"/>
                                        </p:tgtEl>
                                      </p:cBhvr>
                                    </p:animEffect>
                                  </p:childTnLst>
                                </p:cTn>
                              </p:par>
                              <p:par>
                                <p:cTn id="124" presetID="10" presetClass="entr" presetSubtype="0" fill="hold" nodeType="withEffect">
                                  <p:stCondLst>
                                    <p:cond delay="0"/>
                                  </p:stCondLst>
                                  <p:childTnLst>
                                    <p:set>
                                      <p:cBhvr>
                                        <p:cTn id="125" dur="1" fill="hold">
                                          <p:stCondLst>
                                            <p:cond delay="0"/>
                                          </p:stCondLst>
                                        </p:cTn>
                                        <p:tgtEl>
                                          <p:spTgt spid="128"/>
                                        </p:tgtEl>
                                        <p:attrNameLst>
                                          <p:attrName>style.visibility</p:attrName>
                                        </p:attrNameLst>
                                      </p:cBhvr>
                                      <p:to>
                                        <p:strVal val="visible"/>
                                      </p:to>
                                    </p:set>
                                    <p:animEffect transition="in" filter="fade">
                                      <p:cBhvr>
                                        <p:cTn id="126" dur="500"/>
                                        <p:tgtEl>
                                          <p:spTgt spid="128"/>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132"/>
                                        </p:tgtEl>
                                        <p:attrNameLst>
                                          <p:attrName>style.visibility</p:attrName>
                                        </p:attrNameLst>
                                      </p:cBhvr>
                                      <p:to>
                                        <p:strVal val="visible"/>
                                      </p:to>
                                    </p:set>
                                    <p:animEffect transition="in" filter="fade">
                                      <p:cBhvr>
                                        <p:cTn id="131" dur="500"/>
                                        <p:tgtEl>
                                          <p:spTgt spid="132"/>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134"/>
                                        </p:tgtEl>
                                        <p:attrNameLst>
                                          <p:attrName>style.visibility</p:attrName>
                                        </p:attrNameLst>
                                      </p:cBhvr>
                                      <p:to>
                                        <p:strVal val="visible"/>
                                      </p:to>
                                    </p:set>
                                    <p:animEffect transition="in" filter="fade">
                                      <p:cBhvr>
                                        <p:cTn id="136" dur="500"/>
                                        <p:tgtEl>
                                          <p:spTgt spid="134"/>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
                                        </p:tgtEl>
                                        <p:attrNameLst>
                                          <p:attrName>style.visibility</p:attrName>
                                        </p:attrNameLst>
                                      </p:cBhvr>
                                      <p:to>
                                        <p:strVal val="visible"/>
                                      </p:to>
                                    </p:set>
                                    <p:animEffect transition="in" filter="fade">
                                      <p:cBhvr>
                                        <p:cTn id="139" dur="500"/>
                                        <p:tgtEl>
                                          <p:spTgt spid="12"/>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36"/>
                                        </p:tgtEl>
                                        <p:attrNameLst>
                                          <p:attrName>style.visibility</p:attrName>
                                        </p:attrNameLst>
                                      </p:cBhvr>
                                      <p:to>
                                        <p:strVal val="visible"/>
                                      </p:to>
                                    </p:set>
                                    <p:animEffect transition="in" filter="fade">
                                      <p:cBhvr>
                                        <p:cTn id="142" dur="500"/>
                                        <p:tgtEl>
                                          <p:spTgt spid="136"/>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193"/>
                                        </p:tgtEl>
                                        <p:attrNameLst>
                                          <p:attrName>style.visibility</p:attrName>
                                        </p:attrNameLst>
                                      </p:cBhvr>
                                      <p:to>
                                        <p:strVal val="visible"/>
                                      </p:to>
                                    </p:set>
                                    <p:animEffect transition="in" filter="fade">
                                      <p:cBhvr>
                                        <p:cTn id="147" dur="500"/>
                                        <p:tgtEl>
                                          <p:spTgt spid="193"/>
                                        </p:tgtEl>
                                      </p:cBhvr>
                                    </p:animEffect>
                                  </p:childTnLst>
                                </p:cTn>
                              </p:par>
                              <p:par>
                                <p:cTn id="148" presetID="10" presetClass="entr" presetSubtype="0" fill="hold" nodeType="withEffect">
                                  <p:stCondLst>
                                    <p:cond delay="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500"/>
                                        <p:tgtEl>
                                          <p:spTgt spid="15"/>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172"/>
                                        </p:tgtEl>
                                        <p:attrNameLst>
                                          <p:attrName>style.visibility</p:attrName>
                                        </p:attrNameLst>
                                      </p:cBhvr>
                                      <p:to>
                                        <p:strVal val="visible"/>
                                      </p:to>
                                    </p:set>
                                    <p:animEffect transition="in" filter="fade">
                                      <p:cBhvr>
                                        <p:cTn id="155" dur="500"/>
                                        <p:tgtEl>
                                          <p:spTgt spid="172"/>
                                        </p:tgtEl>
                                      </p:cBhvr>
                                    </p:animEffect>
                                  </p:childTnLst>
                                </p:cTn>
                              </p:par>
                              <p:par>
                                <p:cTn id="156" presetID="10" presetClass="entr" presetSubtype="0" fill="hold" nodeType="withEffect">
                                  <p:stCondLst>
                                    <p:cond delay="0"/>
                                  </p:stCondLst>
                                  <p:childTnLst>
                                    <p:set>
                                      <p:cBhvr>
                                        <p:cTn id="157" dur="1" fill="hold">
                                          <p:stCondLst>
                                            <p:cond delay="0"/>
                                          </p:stCondLst>
                                        </p:cTn>
                                        <p:tgtEl>
                                          <p:spTgt spid="178"/>
                                        </p:tgtEl>
                                        <p:attrNameLst>
                                          <p:attrName>style.visibility</p:attrName>
                                        </p:attrNameLst>
                                      </p:cBhvr>
                                      <p:to>
                                        <p:strVal val="visible"/>
                                      </p:to>
                                    </p:set>
                                    <p:animEffect transition="in" filter="fade">
                                      <p:cBhvr>
                                        <p:cTn id="158" dur="500"/>
                                        <p:tgtEl>
                                          <p:spTgt spid="178"/>
                                        </p:tgtEl>
                                      </p:cBhvr>
                                    </p:animEffect>
                                  </p:childTnLst>
                                </p:cTn>
                              </p:par>
                              <p:par>
                                <p:cTn id="159" presetID="10" presetClass="entr" presetSubtype="0" fill="hold" nodeType="withEffect">
                                  <p:stCondLst>
                                    <p:cond delay="0"/>
                                  </p:stCondLst>
                                  <p:childTnLst>
                                    <p:set>
                                      <p:cBhvr>
                                        <p:cTn id="160" dur="1" fill="hold">
                                          <p:stCondLst>
                                            <p:cond delay="0"/>
                                          </p:stCondLst>
                                        </p:cTn>
                                        <p:tgtEl>
                                          <p:spTgt spid="183"/>
                                        </p:tgtEl>
                                        <p:attrNameLst>
                                          <p:attrName>style.visibility</p:attrName>
                                        </p:attrNameLst>
                                      </p:cBhvr>
                                      <p:to>
                                        <p:strVal val="visible"/>
                                      </p:to>
                                    </p:set>
                                    <p:animEffect transition="in" filter="fade">
                                      <p:cBhvr>
                                        <p:cTn id="161" dur="500"/>
                                        <p:tgtEl>
                                          <p:spTgt spid="183"/>
                                        </p:tgtEl>
                                      </p:cBhvr>
                                    </p:animEffect>
                                  </p:childTnLst>
                                </p:cTn>
                              </p:par>
                              <p:par>
                                <p:cTn id="162" presetID="10" presetClass="entr" presetSubtype="0" fill="hold" nodeType="withEffect">
                                  <p:stCondLst>
                                    <p:cond delay="0"/>
                                  </p:stCondLst>
                                  <p:childTnLst>
                                    <p:set>
                                      <p:cBhvr>
                                        <p:cTn id="163" dur="1" fill="hold">
                                          <p:stCondLst>
                                            <p:cond delay="0"/>
                                          </p:stCondLst>
                                        </p:cTn>
                                        <p:tgtEl>
                                          <p:spTgt spid="176"/>
                                        </p:tgtEl>
                                        <p:attrNameLst>
                                          <p:attrName>style.visibility</p:attrName>
                                        </p:attrNameLst>
                                      </p:cBhvr>
                                      <p:to>
                                        <p:strVal val="visible"/>
                                      </p:to>
                                    </p:set>
                                    <p:animEffect transition="in" filter="fade">
                                      <p:cBhvr>
                                        <p:cTn id="164" dur="500"/>
                                        <p:tgtEl>
                                          <p:spTgt spid="176"/>
                                        </p:tgtEl>
                                      </p:cBhvr>
                                    </p:animEffect>
                                  </p:childTnLst>
                                </p:cTn>
                              </p:par>
                              <p:par>
                                <p:cTn id="165" presetID="10" presetClass="entr" presetSubtype="0" fill="hold" nodeType="withEffect">
                                  <p:stCondLst>
                                    <p:cond delay="0"/>
                                  </p:stCondLst>
                                  <p:childTnLst>
                                    <p:set>
                                      <p:cBhvr>
                                        <p:cTn id="166" dur="1" fill="hold">
                                          <p:stCondLst>
                                            <p:cond delay="0"/>
                                          </p:stCondLst>
                                        </p:cTn>
                                        <p:tgtEl>
                                          <p:spTgt spid="182"/>
                                        </p:tgtEl>
                                        <p:attrNameLst>
                                          <p:attrName>style.visibility</p:attrName>
                                        </p:attrNameLst>
                                      </p:cBhvr>
                                      <p:to>
                                        <p:strVal val="visible"/>
                                      </p:to>
                                    </p:set>
                                    <p:animEffect transition="in" filter="fade">
                                      <p:cBhvr>
                                        <p:cTn id="167" dur="500"/>
                                        <p:tgtEl>
                                          <p:spTgt spid="182"/>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nodeType="clickEffect">
                                  <p:stCondLst>
                                    <p:cond delay="0"/>
                                  </p:stCondLst>
                                  <p:childTnLst>
                                    <p:set>
                                      <p:cBhvr>
                                        <p:cTn id="171" dur="1" fill="hold">
                                          <p:stCondLst>
                                            <p:cond delay="0"/>
                                          </p:stCondLst>
                                        </p:cTn>
                                        <p:tgtEl>
                                          <p:spTgt spid="194"/>
                                        </p:tgtEl>
                                        <p:attrNameLst>
                                          <p:attrName>style.visibility</p:attrName>
                                        </p:attrNameLst>
                                      </p:cBhvr>
                                      <p:to>
                                        <p:strVal val="visible"/>
                                      </p:to>
                                    </p:set>
                                    <p:animEffect transition="in" filter="fade">
                                      <p:cBhvr>
                                        <p:cTn id="172" dur="500"/>
                                        <p:tgtEl>
                                          <p:spTgt spid="194"/>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95"/>
                                        </p:tgtEl>
                                        <p:attrNameLst>
                                          <p:attrName>style.visibility</p:attrName>
                                        </p:attrNameLst>
                                      </p:cBhvr>
                                      <p:to>
                                        <p:strVal val="visible"/>
                                      </p:to>
                                    </p:set>
                                    <p:animEffect transition="in" filter="fade">
                                      <p:cBhvr>
                                        <p:cTn id="175" dur="500"/>
                                        <p:tgtEl>
                                          <p:spTgt spid="195"/>
                                        </p:tgtEl>
                                      </p:cBhvr>
                                    </p:animEffec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nodeType="clickEffect">
                                  <p:stCondLst>
                                    <p:cond delay="0"/>
                                  </p:stCondLst>
                                  <p:childTnLst>
                                    <p:set>
                                      <p:cBhvr>
                                        <p:cTn id="179" dur="1" fill="hold">
                                          <p:stCondLst>
                                            <p:cond delay="0"/>
                                          </p:stCondLst>
                                        </p:cTn>
                                        <p:tgtEl>
                                          <p:spTgt spid="19"/>
                                        </p:tgtEl>
                                        <p:attrNameLst>
                                          <p:attrName>style.visibility</p:attrName>
                                        </p:attrNameLst>
                                      </p:cBhvr>
                                      <p:to>
                                        <p:strVal val="visible"/>
                                      </p:to>
                                    </p:set>
                                    <p:animEffect transition="in" filter="fade">
                                      <p:cBhvr>
                                        <p:cTn id="180" dur="500"/>
                                        <p:tgtEl>
                                          <p:spTgt spid="19"/>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139"/>
                                        </p:tgtEl>
                                        <p:attrNameLst>
                                          <p:attrName>style.visibility</p:attrName>
                                        </p:attrNameLst>
                                      </p:cBhvr>
                                      <p:to>
                                        <p:strVal val="visible"/>
                                      </p:to>
                                    </p:set>
                                    <p:animEffect transition="in" filter="fade">
                                      <p:cBhvr>
                                        <p:cTn id="183" dur="500"/>
                                        <p:tgtEl>
                                          <p:spTgt spid="139"/>
                                        </p:tgtEl>
                                      </p:cBhvr>
                                    </p:animEffect>
                                  </p:childTnLst>
                                </p:cTn>
                              </p:par>
                              <p:par>
                                <p:cTn id="184" presetID="10" presetClass="entr" presetSubtype="0" fill="hold" nodeType="withEffect">
                                  <p:stCondLst>
                                    <p:cond delay="0"/>
                                  </p:stCondLst>
                                  <p:childTnLst>
                                    <p:set>
                                      <p:cBhvr>
                                        <p:cTn id="185" dur="1" fill="hold">
                                          <p:stCondLst>
                                            <p:cond delay="0"/>
                                          </p:stCondLst>
                                        </p:cTn>
                                        <p:tgtEl>
                                          <p:spTgt spid="138"/>
                                        </p:tgtEl>
                                        <p:attrNameLst>
                                          <p:attrName>style.visibility</p:attrName>
                                        </p:attrNameLst>
                                      </p:cBhvr>
                                      <p:to>
                                        <p:strVal val="visible"/>
                                      </p:to>
                                    </p:set>
                                    <p:animEffect transition="in" filter="fade">
                                      <p:cBhvr>
                                        <p:cTn id="186"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p:bldP spid="6" grpId="0" animBg="1"/>
      <p:bldP spid="7" grpId="0" animBg="1"/>
      <p:bldP spid="8" grpId="0" animBg="1"/>
      <p:bldP spid="9" grpId="0"/>
      <p:bldP spid="10" grpId="0"/>
      <p:bldP spid="11" grpId="0"/>
      <p:bldP spid="24" grpId="0" animBg="1"/>
      <p:bldP spid="25" grpId="0" animBg="1"/>
      <p:bldP spid="26" grpId="0" animBg="1"/>
      <p:bldP spid="27" grpId="0" animBg="1"/>
      <p:bldP spid="28" grpId="0" animBg="1"/>
      <p:bldP spid="29" grpId="0" animBg="1"/>
      <p:bldP spid="136" grpId="0"/>
      <p:bldP spid="139" grpId="0"/>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aixaDeTexto 194"/>
          <p:cNvSpPr txBox="1"/>
          <p:nvPr/>
        </p:nvSpPr>
        <p:spPr>
          <a:xfrm>
            <a:off x="6925895" y="2046795"/>
            <a:ext cx="950901" cy="253916"/>
          </a:xfrm>
          <a:prstGeom prst="rect">
            <a:avLst/>
          </a:prstGeom>
          <a:noFill/>
        </p:spPr>
        <p:txBody>
          <a:bodyPr wrap="none" rtlCol="0">
            <a:spAutoFit/>
          </a:bodyPr>
          <a:lstStyle/>
          <a:p>
            <a:r>
              <a:rPr lang="fr-FR" sz="1050" dirty="0" smtClean="0"/>
              <a:t>Store results</a:t>
            </a:r>
            <a:endParaRPr lang="fr-FR" sz="1050" dirty="0"/>
          </a:p>
        </p:txBody>
      </p:sp>
      <p:sp>
        <p:nvSpPr>
          <p:cNvPr id="2" name="Título 1"/>
          <p:cNvSpPr>
            <a:spLocks noGrp="1"/>
          </p:cNvSpPr>
          <p:nvPr>
            <p:ph type="title"/>
          </p:nvPr>
        </p:nvSpPr>
        <p:spPr/>
        <p:txBody>
          <a:bodyPr/>
          <a:lstStyle/>
          <a:p>
            <a:r>
              <a:rPr lang="fr-FR" dirty="0"/>
              <a:t>SLA </a:t>
            </a:r>
            <a:r>
              <a:rPr lang="fr-FR" dirty="0" err="1"/>
              <a:t>guided</a:t>
            </a:r>
            <a:r>
              <a:rPr lang="fr-FR" dirty="0"/>
              <a:t> data </a:t>
            </a:r>
            <a:r>
              <a:rPr lang="fr-FR" dirty="0" err="1" smtClean="0"/>
              <a:t>integration</a:t>
            </a:r>
            <a:endParaRPr lang="fr-FR" dirty="0"/>
          </a:p>
        </p:txBody>
      </p:sp>
      <p:sp>
        <p:nvSpPr>
          <p:cNvPr id="4" name="Espaço Reservado para Data 3"/>
          <p:cNvSpPr>
            <a:spLocks noGrp="1"/>
          </p:cNvSpPr>
          <p:nvPr>
            <p:ph type="dt" sz="half" idx="10"/>
          </p:nvPr>
        </p:nvSpPr>
        <p:spPr/>
        <p:txBody>
          <a:bodyPr/>
          <a:lstStyle/>
          <a:p>
            <a:fld id="{65A0BBFD-990B-45E8-A1E6-40B808A7D247}" type="datetime1">
              <a:rPr lang="fr-FR" smtClean="0"/>
              <a:t>22/03/2017</a:t>
            </a:fld>
            <a:endParaRPr lang="fr-FR"/>
          </a:p>
        </p:txBody>
      </p:sp>
      <p:sp>
        <p:nvSpPr>
          <p:cNvPr id="5" name="Espaço Reservado para Número de Slide 4"/>
          <p:cNvSpPr>
            <a:spLocks noGrp="1"/>
          </p:cNvSpPr>
          <p:nvPr>
            <p:ph type="sldNum" sz="quarter" idx="12"/>
          </p:nvPr>
        </p:nvSpPr>
        <p:spPr/>
        <p:txBody>
          <a:bodyPr/>
          <a:lstStyle/>
          <a:p>
            <a:fld id="{CE30F588-6E05-4442-ACBF-46277343984D}" type="slidenum">
              <a:rPr lang="fr-FR" smtClean="0"/>
              <a:t>8</a:t>
            </a:fld>
            <a:endParaRPr lang="fr-FR"/>
          </a:p>
        </p:txBody>
      </p:sp>
      <p:sp>
        <p:nvSpPr>
          <p:cNvPr id="6" name="Nuvem 5"/>
          <p:cNvSpPr/>
          <p:nvPr/>
        </p:nvSpPr>
        <p:spPr>
          <a:xfrm>
            <a:off x="429207" y="4096136"/>
            <a:ext cx="3704253" cy="1670179"/>
          </a:xfrm>
          <a:prstGeom prst="cloud">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7" name="Nuvem 6"/>
          <p:cNvSpPr/>
          <p:nvPr/>
        </p:nvSpPr>
        <p:spPr>
          <a:xfrm>
            <a:off x="4260171" y="4096138"/>
            <a:ext cx="3704253" cy="1670179"/>
          </a:xfrm>
          <a:prstGeom prst="cloud">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8" name="Nuvem 7"/>
          <p:cNvSpPr/>
          <p:nvPr/>
        </p:nvSpPr>
        <p:spPr>
          <a:xfrm>
            <a:off x="8091135" y="4096136"/>
            <a:ext cx="3704253" cy="1670179"/>
          </a:xfrm>
          <a:prstGeom prst="cloud">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9" name="CaixaDeTexto 8"/>
          <p:cNvSpPr txBox="1"/>
          <p:nvPr/>
        </p:nvSpPr>
        <p:spPr>
          <a:xfrm>
            <a:off x="1489257" y="5947290"/>
            <a:ext cx="1584152" cy="307777"/>
          </a:xfrm>
          <a:prstGeom prst="rect">
            <a:avLst/>
          </a:prstGeom>
          <a:noFill/>
        </p:spPr>
        <p:txBody>
          <a:bodyPr wrap="none" rtlCol="0">
            <a:spAutoFit/>
          </a:bodyPr>
          <a:lstStyle/>
          <a:p>
            <a:r>
              <a:rPr lang="fr-FR" sz="1400" dirty="0" smtClean="0"/>
              <a:t>Cloud Provider 1</a:t>
            </a:r>
            <a:endParaRPr lang="fr-FR" sz="1400" dirty="0"/>
          </a:p>
        </p:txBody>
      </p:sp>
      <p:sp>
        <p:nvSpPr>
          <p:cNvPr id="10" name="CaixaDeTexto 9"/>
          <p:cNvSpPr txBox="1"/>
          <p:nvPr/>
        </p:nvSpPr>
        <p:spPr>
          <a:xfrm>
            <a:off x="5446932" y="5947290"/>
            <a:ext cx="1584152" cy="307777"/>
          </a:xfrm>
          <a:prstGeom prst="rect">
            <a:avLst/>
          </a:prstGeom>
          <a:noFill/>
        </p:spPr>
        <p:txBody>
          <a:bodyPr wrap="none" rtlCol="0">
            <a:spAutoFit/>
          </a:bodyPr>
          <a:lstStyle/>
          <a:p>
            <a:r>
              <a:rPr lang="fr-FR" sz="1400" dirty="0" smtClean="0"/>
              <a:t>Cloud Provider 2</a:t>
            </a:r>
            <a:endParaRPr lang="fr-FR" sz="1400" dirty="0"/>
          </a:p>
        </p:txBody>
      </p:sp>
      <p:sp>
        <p:nvSpPr>
          <p:cNvPr id="11" name="CaixaDeTexto 10"/>
          <p:cNvSpPr txBox="1"/>
          <p:nvPr/>
        </p:nvSpPr>
        <p:spPr>
          <a:xfrm>
            <a:off x="9277896" y="5947290"/>
            <a:ext cx="1584152" cy="307777"/>
          </a:xfrm>
          <a:prstGeom prst="rect">
            <a:avLst/>
          </a:prstGeom>
          <a:noFill/>
        </p:spPr>
        <p:txBody>
          <a:bodyPr wrap="none" rtlCol="0">
            <a:spAutoFit/>
          </a:bodyPr>
          <a:lstStyle/>
          <a:p>
            <a:r>
              <a:rPr lang="fr-FR" sz="1400" dirty="0" smtClean="0"/>
              <a:t>Cloud Provider 3</a:t>
            </a:r>
            <a:endParaRPr lang="fr-FR" sz="1400" dirty="0"/>
          </a:p>
        </p:txBody>
      </p:sp>
      <p:grpSp>
        <p:nvGrpSpPr>
          <p:cNvPr id="15" name="Grupo 14"/>
          <p:cNvGrpSpPr/>
          <p:nvPr/>
        </p:nvGrpSpPr>
        <p:grpSpPr>
          <a:xfrm>
            <a:off x="7459253" y="2167523"/>
            <a:ext cx="1353832" cy="701035"/>
            <a:chOff x="3302566" y="3369781"/>
            <a:chExt cx="1353832" cy="701035"/>
          </a:xfrm>
        </p:grpSpPr>
        <p:sp>
          <p:nvSpPr>
            <p:cNvPr id="13" name="Cilindro 12"/>
            <p:cNvSpPr/>
            <p:nvPr/>
          </p:nvSpPr>
          <p:spPr>
            <a:xfrm>
              <a:off x="3666906" y="3369781"/>
              <a:ext cx="625151" cy="438536"/>
            </a:xfrm>
            <a:prstGeom prst="can">
              <a:avLst/>
            </a:prstGeom>
            <a:solidFill>
              <a:schemeClr val="tx2">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CaixaDeTexto 13"/>
            <p:cNvSpPr txBox="1"/>
            <p:nvPr/>
          </p:nvSpPr>
          <p:spPr>
            <a:xfrm>
              <a:off x="3302566" y="3763039"/>
              <a:ext cx="1353832" cy="307777"/>
            </a:xfrm>
            <a:prstGeom prst="rect">
              <a:avLst/>
            </a:prstGeom>
            <a:noFill/>
            <a:ln>
              <a:noFill/>
            </a:ln>
          </p:spPr>
          <p:txBody>
            <a:bodyPr wrap="none" rtlCol="0">
              <a:spAutoFit/>
            </a:bodyPr>
            <a:lstStyle/>
            <a:p>
              <a:r>
                <a:rPr lang="fr-FR" sz="1400" dirty="0" smtClean="0"/>
                <a:t>Query History</a:t>
              </a:r>
              <a:endParaRPr lang="fr-FR" sz="1400" dirty="0"/>
            </a:p>
          </p:txBody>
        </p:sp>
      </p:grpSp>
      <p:grpSp>
        <p:nvGrpSpPr>
          <p:cNvPr id="19" name="Grupo 18"/>
          <p:cNvGrpSpPr/>
          <p:nvPr/>
        </p:nvGrpSpPr>
        <p:grpSpPr>
          <a:xfrm>
            <a:off x="2855185" y="2680738"/>
            <a:ext cx="587382" cy="815861"/>
            <a:chOff x="7381125" y="1163351"/>
            <a:chExt cx="587382" cy="815861"/>
          </a:xfrm>
        </p:grpSpPr>
        <p:pic>
          <p:nvPicPr>
            <p:cNvPr id="17" name="Imagem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6" name="Imagem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8" name="CaixaDeTexto 17"/>
            <p:cNvSpPr txBox="1"/>
            <p:nvPr/>
          </p:nvSpPr>
          <p:spPr>
            <a:xfrm>
              <a:off x="7388753" y="1486479"/>
              <a:ext cx="570990" cy="307777"/>
            </a:xfrm>
            <a:prstGeom prst="rect">
              <a:avLst/>
            </a:prstGeom>
            <a:noFill/>
          </p:spPr>
          <p:txBody>
            <a:bodyPr wrap="none" rtlCol="0">
              <a:spAutoFit/>
            </a:bodyPr>
            <a:lstStyle/>
            <a:p>
              <a:r>
                <a:rPr lang="fr-FR" sz="1400" b="1" dirty="0" smtClean="0"/>
                <a:t>SLA</a:t>
              </a:r>
              <a:r>
                <a:rPr lang="fr-FR" sz="1400" b="1" baseline="-25000" dirty="0" smtClean="0"/>
                <a:t>I</a:t>
              </a:r>
              <a:endParaRPr lang="fr-FR" sz="1400" b="1" baseline="-25000" dirty="0"/>
            </a:p>
          </p:txBody>
        </p:sp>
      </p:grpSp>
      <p:sp>
        <p:nvSpPr>
          <p:cNvPr id="24" name="Retângulo 23"/>
          <p:cNvSpPr/>
          <p:nvPr/>
        </p:nvSpPr>
        <p:spPr>
          <a:xfrm>
            <a:off x="630946" y="5038725"/>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A</a:t>
            </a:r>
            <a:endParaRPr lang="fr-FR" sz="1400" dirty="0"/>
          </a:p>
        </p:txBody>
      </p:sp>
      <p:sp>
        <p:nvSpPr>
          <p:cNvPr id="25" name="Retângulo 24"/>
          <p:cNvSpPr/>
          <p:nvPr/>
        </p:nvSpPr>
        <p:spPr>
          <a:xfrm>
            <a:off x="4498002" y="5038723"/>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B</a:t>
            </a:r>
            <a:endParaRPr lang="fr-FR" sz="1400" dirty="0"/>
          </a:p>
        </p:txBody>
      </p:sp>
      <p:sp>
        <p:nvSpPr>
          <p:cNvPr id="26" name="Retângulo 25"/>
          <p:cNvSpPr/>
          <p:nvPr/>
        </p:nvSpPr>
        <p:spPr>
          <a:xfrm>
            <a:off x="2305928" y="5038724"/>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C</a:t>
            </a:r>
            <a:endParaRPr lang="fr-FR" sz="1400" dirty="0"/>
          </a:p>
        </p:txBody>
      </p:sp>
      <p:sp>
        <p:nvSpPr>
          <p:cNvPr id="27" name="Retângulo 26"/>
          <p:cNvSpPr/>
          <p:nvPr/>
        </p:nvSpPr>
        <p:spPr>
          <a:xfrm>
            <a:off x="6169806" y="5038723"/>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C</a:t>
            </a:r>
            <a:endParaRPr lang="fr-FR" sz="1400" dirty="0"/>
          </a:p>
        </p:txBody>
      </p:sp>
      <p:sp>
        <p:nvSpPr>
          <p:cNvPr id="28" name="Retângulo 27"/>
          <p:cNvSpPr/>
          <p:nvPr/>
        </p:nvSpPr>
        <p:spPr>
          <a:xfrm>
            <a:off x="8226946" y="5038723"/>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A</a:t>
            </a:r>
            <a:endParaRPr lang="fr-FR" sz="1400" dirty="0"/>
          </a:p>
        </p:txBody>
      </p:sp>
      <p:sp>
        <p:nvSpPr>
          <p:cNvPr id="29" name="Retângulo 28"/>
          <p:cNvSpPr/>
          <p:nvPr/>
        </p:nvSpPr>
        <p:spPr>
          <a:xfrm>
            <a:off x="9906915" y="5040566"/>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D</a:t>
            </a:r>
            <a:endParaRPr lang="fr-FR" sz="1400" dirty="0"/>
          </a:p>
        </p:txBody>
      </p:sp>
      <p:grpSp>
        <p:nvGrpSpPr>
          <p:cNvPr id="30" name="Grupo 29"/>
          <p:cNvGrpSpPr/>
          <p:nvPr/>
        </p:nvGrpSpPr>
        <p:grpSpPr>
          <a:xfrm>
            <a:off x="364584" y="5104342"/>
            <a:ext cx="594648" cy="815861"/>
            <a:chOff x="7381125" y="1163351"/>
            <a:chExt cx="594648" cy="815861"/>
          </a:xfrm>
        </p:grpSpPr>
        <p:pic>
          <p:nvPicPr>
            <p:cNvPr id="31" name="Imagem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32" name="Imagem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33" name="CaixaDeTexto 32"/>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34" name="Grupo 33"/>
          <p:cNvGrpSpPr/>
          <p:nvPr/>
        </p:nvGrpSpPr>
        <p:grpSpPr>
          <a:xfrm>
            <a:off x="2078502" y="5108155"/>
            <a:ext cx="594648" cy="815861"/>
            <a:chOff x="7381125" y="1163351"/>
            <a:chExt cx="594648" cy="815861"/>
          </a:xfrm>
        </p:grpSpPr>
        <p:pic>
          <p:nvPicPr>
            <p:cNvPr id="35" name="Imagem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36" name="Imagem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37" name="CaixaDeTexto 36"/>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38" name="Grupo 37"/>
          <p:cNvGrpSpPr/>
          <p:nvPr/>
        </p:nvGrpSpPr>
        <p:grpSpPr>
          <a:xfrm>
            <a:off x="4326273" y="5177240"/>
            <a:ext cx="594648" cy="815861"/>
            <a:chOff x="7381125" y="1163351"/>
            <a:chExt cx="594648" cy="815861"/>
          </a:xfrm>
        </p:grpSpPr>
        <p:pic>
          <p:nvPicPr>
            <p:cNvPr id="39" name="Imagem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40" name="Imagem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41" name="CaixaDeTexto 40"/>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42" name="Grupo 41"/>
          <p:cNvGrpSpPr/>
          <p:nvPr/>
        </p:nvGrpSpPr>
        <p:grpSpPr>
          <a:xfrm>
            <a:off x="5990759" y="5139583"/>
            <a:ext cx="594648" cy="815861"/>
            <a:chOff x="7381125" y="1163351"/>
            <a:chExt cx="594648" cy="815861"/>
          </a:xfrm>
        </p:grpSpPr>
        <p:pic>
          <p:nvPicPr>
            <p:cNvPr id="43" name="Imagem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44" name="Imagem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45" name="CaixaDeTexto 44"/>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46" name="Grupo 45"/>
          <p:cNvGrpSpPr/>
          <p:nvPr/>
        </p:nvGrpSpPr>
        <p:grpSpPr>
          <a:xfrm>
            <a:off x="8079926" y="5225533"/>
            <a:ext cx="594648" cy="815861"/>
            <a:chOff x="7381125" y="1163351"/>
            <a:chExt cx="594648" cy="815861"/>
          </a:xfrm>
        </p:grpSpPr>
        <p:pic>
          <p:nvPicPr>
            <p:cNvPr id="47" name="Imagem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48" name="Imagem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49" name="CaixaDeTexto 48"/>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50" name="Grupo 49"/>
          <p:cNvGrpSpPr/>
          <p:nvPr/>
        </p:nvGrpSpPr>
        <p:grpSpPr>
          <a:xfrm>
            <a:off x="9744412" y="5187876"/>
            <a:ext cx="594648" cy="815861"/>
            <a:chOff x="7381125" y="1163351"/>
            <a:chExt cx="594648" cy="815861"/>
          </a:xfrm>
        </p:grpSpPr>
        <p:pic>
          <p:nvPicPr>
            <p:cNvPr id="51" name="Imagem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52" name="Imagem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53" name="CaixaDeTexto 52"/>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56" name="Grupo 55"/>
          <p:cNvGrpSpPr/>
          <p:nvPr/>
        </p:nvGrpSpPr>
        <p:grpSpPr>
          <a:xfrm>
            <a:off x="672403" y="4402618"/>
            <a:ext cx="615186" cy="657846"/>
            <a:chOff x="1009905" y="2681586"/>
            <a:chExt cx="615186" cy="657846"/>
          </a:xfrm>
        </p:grpSpPr>
        <p:pic>
          <p:nvPicPr>
            <p:cNvPr id="54"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5" name="CaixaDeTexto 54"/>
            <p:cNvSpPr txBox="1"/>
            <p:nvPr/>
          </p:nvSpPr>
          <p:spPr>
            <a:xfrm>
              <a:off x="1128985" y="3031655"/>
              <a:ext cx="377026" cy="307777"/>
            </a:xfrm>
            <a:prstGeom prst="rect">
              <a:avLst/>
            </a:prstGeom>
            <a:noFill/>
          </p:spPr>
          <p:txBody>
            <a:bodyPr wrap="none" rtlCol="0">
              <a:spAutoFit/>
            </a:bodyPr>
            <a:lstStyle/>
            <a:p>
              <a:r>
                <a:rPr lang="fr-FR" sz="1400" dirty="0" smtClean="0"/>
                <a:t>S1</a:t>
              </a:r>
              <a:endParaRPr lang="fr-FR" sz="1400" dirty="0"/>
            </a:p>
          </p:txBody>
        </p:sp>
      </p:grpSp>
      <p:grpSp>
        <p:nvGrpSpPr>
          <p:cNvPr id="57" name="Grupo 56"/>
          <p:cNvGrpSpPr/>
          <p:nvPr/>
        </p:nvGrpSpPr>
        <p:grpSpPr>
          <a:xfrm>
            <a:off x="2765341" y="4402618"/>
            <a:ext cx="615186" cy="657846"/>
            <a:chOff x="1009905" y="2681586"/>
            <a:chExt cx="615186" cy="657846"/>
          </a:xfrm>
        </p:grpSpPr>
        <p:pic>
          <p:nvPicPr>
            <p:cNvPr id="58"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9" name="CaixaDeTexto 58"/>
            <p:cNvSpPr txBox="1"/>
            <p:nvPr/>
          </p:nvSpPr>
          <p:spPr>
            <a:xfrm>
              <a:off x="1128985" y="3031655"/>
              <a:ext cx="377026" cy="307777"/>
            </a:xfrm>
            <a:prstGeom prst="rect">
              <a:avLst/>
            </a:prstGeom>
            <a:noFill/>
          </p:spPr>
          <p:txBody>
            <a:bodyPr wrap="none" rtlCol="0">
              <a:spAutoFit/>
            </a:bodyPr>
            <a:lstStyle/>
            <a:p>
              <a:r>
                <a:rPr lang="fr-FR" sz="1400" dirty="0" smtClean="0"/>
                <a:t>S2</a:t>
              </a:r>
              <a:endParaRPr lang="fr-FR" sz="1400" dirty="0"/>
            </a:p>
          </p:txBody>
        </p:sp>
      </p:grpSp>
      <p:grpSp>
        <p:nvGrpSpPr>
          <p:cNvPr id="60" name="Grupo 59"/>
          <p:cNvGrpSpPr/>
          <p:nvPr/>
        </p:nvGrpSpPr>
        <p:grpSpPr>
          <a:xfrm>
            <a:off x="8242492" y="4402618"/>
            <a:ext cx="615186" cy="657846"/>
            <a:chOff x="1009905" y="2681586"/>
            <a:chExt cx="615186" cy="657846"/>
          </a:xfrm>
        </p:grpSpPr>
        <p:pic>
          <p:nvPicPr>
            <p:cNvPr id="61"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2" name="CaixaDeTexto 61"/>
            <p:cNvSpPr txBox="1"/>
            <p:nvPr/>
          </p:nvSpPr>
          <p:spPr>
            <a:xfrm>
              <a:off x="1128985" y="3031655"/>
              <a:ext cx="377026" cy="307777"/>
            </a:xfrm>
            <a:prstGeom prst="rect">
              <a:avLst/>
            </a:prstGeom>
            <a:noFill/>
          </p:spPr>
          <p:txBody>
            <a:bodyPr wrap="none" rtlCol="0">
              <a:spAutoFit/>
            </a:bodyPr>
            <a:lstStyle/>
            <a:p>
              <a:r>
                <a:rPr lang="fr-FR" sz="1400" dirty="0" smtClean="0"/>
                <a:t>S1</a:t>
              </a:r>
              <a:endParaRPr lang="fr-FR" sz="1400" dirty="0"/>
            </a:p>
          </p:txBody>
        </p:sp>
      </p:grpSp>
      <p:grpSp>
        <p:nvGrpSpPr>
          <p:cNvPr id="63" name="Grupo 62"/>
          <p:cNvGrpSpPr/>
          <p:nvPr/>
        </p:nvGrpSpPr>
        <p:grpSpPr>
          <a:xfrm>
            <a:off x="9002750" y="4402618"/>
            <a:ext cx="615186" cy="657846"/>
            <a:chOff x="1009905" y="2681586"/>
            <a:chExt cx="615186" cy="657846"/>
          </a:xfrm>
        </p:grpSpPr>
        <p:pic>
          <p:nvPicPr>
            <p:cNvPr id="64"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5" name="CaixaDeTexto 64"/>
            <p:cNvSpPr txBox="1"/>
            <p:nvPr/>
          </p:nvSpPr>
          <p:spPr>
            <a:xfrm>
              <a:off x="1128985" y="3031655"/>
              <a:ext cx="377026" cy="307777"/>
            </a:xfrm>
            <a:prstGeom prst="rect">
              <a:avLst/>
            </a:prstGeom>
            <a:noFill/>
          </p:spPr>
          <p:txBody>
            <a:bodyPr wrap="none" rtlCol="0">
              <a:spAutoFit/>
            </a:bodyPr>
            <a:lstStyle/>
            <a:p>
              <a:r>
                <a:rPr lang="fr-FR" sz="1400" dirty="0" smtClean="0"/>
                <a:t>S3</a:t>
              </a:r>
              <a:endParaRPr lang="fr-FR" sz="1400" dirty="0"/>
            </a:p>
          </p:txBody>
        </p:sp>
      </p:grpSp>
      <p:grpSp>
        <p:nvGrpSpPr>
          <p:cNvPr id="66" name="Grupo 65"/>
          <p:cNvGrpSpPr/>
          <p:nvPr/>
        </p:nvGrpSpPr>
        <p:grpSpPr>
          <a:xfrm>
            <a:off x="10339060" y="4402618"/>
            <a:ext cx="615186" cy="657846"/>
            <a:chOff x="1009905" y="2681586"/>
            <a:chExt cx="615186" cy="657846"/>
          </a:xfrm>
        </p:grpSpPr>
        <p:pic>
          <p:nvPicPr>
            <p:cNvPr id="67"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8" name="CaixaDeTexto 67"/>
            <p:cNvSpPr txBox="1"/>
            <p:nvPr/>
          </p:nvSpPr>
          <p:spPr>
            <a:xfrm>
              <a:off x="1128985" y="3031655"/>
              <a:ext cx="377026" cy="307777"/>
            </a:xfrm>
            <a:prstGeom prst="rect">
              <a:avLst/>
            </a:prstGeom>
            <a:noFill/>
          </p:spPr>
          <p:txBody>
            <a:bodyPr wrap="none" rtlCol="0">
              <a:spAutoFit/>
            </a:bodyPr>
            <a:lstStyle/>
            <a:p>
              <a:r>
                <a:rPr lang="fr-FR" sz="1400" dirty="0" smtClean="0"/>
                <a:t>S4</a:t>
              </a:r>
              <a:endParaRPr lang="fr-FR" sz="1400" dirty="0"/>
            </a:p>
          </p:txBody>
        </p:sp>
      </p:grpSp>
      <p:grpSp>
        <p:nvGrpSpPr>
          <p:cNvPr id="69" name="Grupo 68"/>
          <p:cNvGrpSpPr/>
          <p:nvPr/>
        </p:nvGrpSpPr>
        <p:grpSpPr>
          <a:xfrm>
            <a:off x="4497257" y="4402618"/>
            <a:ext cx="615186" cy="657846"/>
            <a:chOff x="1009905" y="2681586"/>
            <a:chExt cx="615186" cy="657846"/>
          </a:xfrm>
        </p:grpSpPr>
        <p:pic>
          <p:nvPicPr>
            <p:cNvPr id="70"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 name="CaixaDeTexto 70"/>
            <p:cNvSpPr txBox="1"/>
            <p:nvPr/>
          </p:nvSpPr>
          <p:spPr>
            <a:xfrm>
              <a:off x="1128985" y="3031655"/>
              <a:ext cx="377026" cy="307777"/>
            </a:xfrm>
            <a:prstGeom prst="rect">
              <a:avLst/>
            </a:prstGeom>
            <a:noFill/>
          </p:spPr>
          <p:txBody>
            <a:bodyPr wrap="none" rtlCol="0">
              <a:spAutoFit/>
            </a:bodyPr>
            <a:lstStyle/>
            <a:p>
              <a:r>
                <a:rPr lang="fr-FR" sz="1400" dirty="0" smtClean="0"/>
                <a:t>S5</a:t>
              </a:r>
              <a:endParaRPr lang="fr-FR" sz="1400" dirty="0"/>
            </a:p>
          </p:txBody>
        </p:sp>
      </p:grpSp>
      <p:grpSp>
        <p:nvGrpSpPr>
          <p:cNvPr id="72" name="Grupo 71"/>
          <p:cNvGrpSpPr/>
          <p:nvPr/>
        </p:nvGrpSpPr>
        <p:grpSpPr>
          <a:xfrm>
            <a:off x="5231361" y="4402618"/>
            <a:ext cx="615186" cy="657846"/>
            <a:chOff x="1009905" y="2681586"/>
            <a:chExt cx="615186" cy="657846"/>
          </a:xfrm>
        </p:grpSpPr>
        <p:pic>
          <p:nvPicPr>
            <p:cNvPr id="73"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4" name="CaixaDeTexto 73"/>
            <p:cNvSpPr txBox="1"/>
            <p:nvPr/>
          </p:nvSpPr>
          <p:spPr>
            <a:xfrm>
              <a:off x="1128985" y="3031655"/>
              <a:ext cx="377026" cy="307777"/>
            </a:xfrm>
            <a:prstGeom prst="rect">
              <a:avLst/>
            </a:prstGeom>
            <a:noFill/>
          </p:spPr>
          <p:txBody>
            <a:bodyPr wrap="none" rtlCol="0">
              <a:spAutoFit/>
            </a:bodyPr>
            <a:lstStyle/>
            <a:p>
              <a:r>
                <a:rPr lang="fr-FR" sz="1400" dirty="0" smtClean="0"/>
                <a:t>S6</a:t>
              </a:r>
              <a:endParaRPr lang="fr-FR" sz="1400" dirty="0"/>
            </a:p>
          </p:txBody>
        </p:sp>
      </p:grpSp>
      <p:grpSp>
        <p:nvGrpSpPr>
          <p:cNvPr id="75" name="Grupo 74"/>
          <p:cNvGrpSpPr/>
          <p:nvPr/>
        </p:nvGrpSpPr>
        <p:grpSpPr>
          <a:xfrm>
            <a:off x="1441087" y="4402618"/>
            <a:ext cx="615186" cy="657846"/>
            <a:chOff x="1009905" y="2681586"/>
            <a:chExt cx="615186" cy="657846"/>
          </a:xfrm>
        </p:grpSpPr>
        <p:pic>
          <p:nvPicPr>
            <p:cNvPr id="76"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7" name="CaixaDeTexto 76"/>
            <p:cNvSpPr txBox="1"/>
            <p:nvPr/>
          </p:nvSpPr>
          <p:spPr>
            <a:xfrm>
              <a:off x="1128985" y="3031655"/>
              <a:ext cx="377026" cy="307777"/>
            </a:xfrm>
            <a:prstGeom prst="rect">
              <a:avLst/>
            </a:prstGeom>
            <a:noFill/>
          </p:spPr>
          <p:txBody>
            <a:bodyPr wrap="none" rtlCol="0">
              <a:spAutoFit/>
            </a:bodyPr>
            <a:lstStyle/>
            <a:p>
              <a:r>
                <a:rPr lang="fr-FR" sz="1400" dirty="0" smtClean="0"/>
                <a:t>S7</a:t>
              </a:r>
              <a:endParaRPr lang="fr-FR" sz="1400" dirty="0"/>
            </a:p>
          </p:txBody>
        </p:sp>
      </p:grpSp>
      <p:grpSp>
        <p:nvGrpSpPr>
          <p:cNvPr id="78" name="Grupo 77"/>
          <p:cNvGrpSpPr/>
          <p:nvPr/>
        </p:nvGrpSpPr>
        <p:grpSpPr>
          <a:xfrm>
            <a:off x="6300065" y="4402618"/>
            <a:ext cx="615186" cy="657846"/>
            <a:chOff x="1009905" y="2681586"/>
            <a:chExt cx="615186" cy="657846"/>
          </a:xfrm>
        </p:grpSpPr>
        <p:pic>
          <p:nvPicPr>
            <p:cNvPr id="79"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0" name="CaixaDeTexto 79"/>
            <p:cNvSpPr txBox="1"/>
            <p:nvPr/>
          </p:nvSpPr>
          <p:spPr>
            <a:xfrm>
              <a:off x="1128985" y="3031655"/>
              <a:ext cx="377026" cy="307777"/>
            </a:xfrm>
            <a:prstGeom prst="rect">
              <a:avLst/>
            </a:prstGeom>
            <a:noFill/>
          </p:spPr>
          <p:txBody>
            <a:bodyPr wrap="none" rtlCol="0">
              <a:spAutoFit/>
            </a:bodyPr>
            <a:lstStyle/>
            <a:p>
              <a:r>
                <a:rPr lang="fr-FR" sz="1400" dirty="0" smtClean="0"/>
                <a:t>S8</a:t>
              </a:r>
              <a:endParaRPr lang="fr-FR" sz="1400" dirty="0"/>
            </a:p>
          </p:txBody>
        </p:sp>
      </p:grpSp>
      <p:grpSp>
        <p:nvGrpSpPr>
          <p:cNvPr id="81" name="Grupo 80"/>
          <p:cNvGrpSpPr/>
          <p:nvPr/>
        </p:nvGrpSpPr>
        <p:grpSpPr>
          <a:xfrm>
            <a:off x="6986544" y="4402618"/>
            <a:ext cx="615186" cy="657846"/>
            <a:chOff x="1009905" y="2681586"/>
            <a:chExt cx="615186" cy="657846"/>
          </a:xfrm>
        </p:grpSpPr>
        <p:pic>
          <p:nvPicPr>
            <p:cNvPr id="82"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3" name="CaixaDeTexto 82"/>
            <p:cNvSpPr txBox="1"/>
            <p:nvPr/>
          </p:nvSpPr>
          <p:spPr>
            <a:xfrm>
              <a:off x="1128985" y="3031655"/>
              <a:ext cx="377026" cy="307777"/>
            </a:xfrm>
            <a:prstGeom prst="rect">
              <a:avLst/>
            </a:prstGeom>
            <a:noFill/>
          </p:spPr>
          <p:txBody>
            <a:bodyPr wrap="none" rtlCol="0">
              <a:spAutoFit/>
            </a:bodyPr>
            <a:lstStyle/>
            <a:p>
              <a:r>
                <a:rPr lang="fr-FR" sz="1400" dirty="0" smtClean="0"/>
                <a:t>S9</a:t>
              </a:r>
              <a:endParaRPr lang="fr-FR" sz="1400" dirty="0"/>
            </a:p>
          </p:txBody>
        </p:sp>
      </p:grpSp>
      <p:grpSp>
        <p:nvGrpSpPr>
          <p:cNvPr id="84" name="Grupo 83"/>
          <p:cNvGrpSpPr/>
          <p:nvPr/>
        </p:nvGrpSpPr>
        <p:grpSpPr>
          <a:xfrm>
            <a:off x="290443" y="3647084"/>
            <a:ext cx="588236" cy="815861"/>
            <a:chOff x="7381125" y="1163351"/>
            <a:chExt cx="588236" cy="815861"/>
          </a:xfrm>
        </p:grpSpPr>
        <p:pic>
          <p:nvPicPr>
            <p:cNvPr id="85" name="Imagem 8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86" name="Imagem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87" name="CaixaDeTexto 86"/>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88" name="Grupo 87"/>
          <p:cNvGrpSpPr/>
          <p:nvPr/>
        </p:nvGrpSpPr>
        <p:grpSpPr>
          <a:xfrm>
            <a:off x="1099833" y="3647084"/>
            <a:ext cx="588236" cy="815861"/>
            <a:chOff x="7381125" y="1163351"/>
            <a:chExt cx="588236" cy="815861"/>
          </a:xfrm>
        </p:grpSpPr>
        <p:pic>
          <p:nvPicPr>
            <p:cNvPr id="89" name="Imagem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90" name="Imagem 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91" name="CaixaDeTexto 90"/>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92" name="Grupo 91"/>
          <p:cNvGrpSpPr/>
          <p:nvPr/>
        </p:nvGrpSpPr>
        <p:grpSpPr>
          <a:xfrm>
            <a:off x="2356857" y="3645270"/>
            <a:ext cx="588236" cy="815861"/>
            <a:chOff x="7381125" y="1163351"/>
            <a:chExt cx="588236" cy="815861"/>
          </a:xfrm>
        </p:grpSpPr>
        <p:pic>
          <p:nvPicPr>
            <p:cNvPr id="93" name="Imagem 9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94" name="Imagem 9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95" name="CaixaDeTexto 94"/>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96" name="Grupo 95"/>
          <p:cNvGrpSpPr/>
          <p:nvPr/>
        </p:nvGrpSpPr>
        <p:grpSpPr>
          <a:xfrm>
            <a:off x="4101651" y="3627908"/>
            <a:ext cx="588236" cy="815861"/>
            <a:chOff x="7381125" y="1163351"/>
            <a:chExt cx="588236" cy="815861"/>
          </a:xfrm>
        </p:grpSpPr>
        <p:pic>
          <p:nvPicPr>
            <p:cNvPr id="97" name="Imagem 9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98" name="Imagem 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99" name="CaixaDeTexto 98"/>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00" name="Grupo 99"/>
          <p:cNvGrpSpPr/>
          <p:nvPr/>
        </p:nvGrpSpPr>
        <p:grpSpPr>
          <a:xfrm>
            <a:off x="4911041" y="3627908"/>
            <a:ext cx="588236" cy="815861"/>
            <a:chOff x="7381125" y="1163351"/>
            <a:chExt cx="588236" cy="815861"/>
          </a:xfrm>
        </p:grpSpPr>
        <p:pic>
          <p:nvPicPr>
            <p:cNvPr id="101" name="Imagem 10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02" name="Imagem 1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03" name="CaixaDeTexto 102"/>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12" name="Grupo 111"/>
          <p:cNvGrpSpPr/>
          <p:nvPr/>
        </p:nvGrpSpPr>
        <p:grpSpPr>
          <a:xfrm>
            <a:off x="5865853" y="3631173"/>
            <a:ext cx="588236" cy="815861"/>
            <a:chOff x="7381125" y="1163351"/>
            <a:chExt cx="588236" cy="815861"/>
          </a:xfrm>
        </p:grpSpPr>
        <p:pic>
          <p:nvPicPr>
            <p:cNvPr id="113" name="Imagem 1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14" name="Imagem 1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15" name="CaixaDeTexto 114"/>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16" name="Grupo 115"/>
          <p:cNvGrpSpPr/>
          <p:nvPr/>
        </p:nvGrpSpPr>
        <p:grpSpPr>
          <a:xfrm>
            <a:off x="6675243" y="3631173"/>
            <a:ext cx="588236" cy="815861"/>
            <a:chOff x="7381125" y="1163351"/>
            <a:chExt cx="588236" cy="815861"/>
          </a:xfrm>
        </p:grpSpPr>
        <p:pic>
          <p:nvPicPr>
            <p:cNvPr id="117" name="Imagem 1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18" name="Imagem 1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19" name="CaixaDeTexto 118"/>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20" name="Grupo 119"/>
          <p:cNvGrpSpPr/>
          <p:nvPr/>
        </p:nvGrpSpPr>
        <p:grpSpPr>
          <a:xfrm>
            <a:off x="7837767" y="3631173"/>
            <a:ext cx="588236" cy="815861"/>
            <a:chOff x="7381125" y="1163351"/>
            <a:chExt cx="588236" cy="815861"/>
          </a:xfrm>
        </p:grpSpPr>
        <p:pic>
          <p:nvPicPr>
            <p:cNvPr id="121" name="Imagem 1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22" name="Imagem 1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23" name="CaixaDeTexto 122"/>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24" name="Grupo 123"/>
          <p:cNvGrpSpPr/>
          <p:nvPr/>
        </p:nvGrpSpPr>
        <p:grpSpPr>
          <a:xfrm>
            <a:off x="8647157" y="3631173"/>
            <a:ext cx="588236" cy="815861"/>
            <a:chOff x="7381125" y="1163351"/>
            <a:chExt cx="588236" cy="815861"/>
          </a:xfrm>
        </p:grpSpPr>
        <p:pic>
          <p:nvPicPr>
            <p:cNvPr id="125" name="Imagem 1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26" name="Imagem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27" name="CaixaDeTexto 126"/>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28" name="Grupo 127"/>
          <p:cNvGrpSpPr/>
          <p:nvPr/>
        </p:nvGrpSpPr>
        <p:grpSpPr>
          <a:xfrm>
            <a:off x="9937800" y="3631173"/>
            <a:ext cx="588236" cy="815861"/>
            <a:chOff x="7381125" y="1163351"/>
            <a:chExt cx="588236" cy="815861"/>
          </a:xfrm>
        </p:grpSpPr>
        <p:pic>
          <p:nvPicPr>
            <p:cNvPr id="129" name="Imagem 1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30" name="Imagem 1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31" name="CaixaDeTexto 130"/>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pic>
        <p:nvPicPr>
          <p:cNvPr id="132" name="Imagem 1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14192" y="1937150"/>
            <a:ext cx="855846" cy="855846"/>
          </a:xfrm>
          <a:prstGeom prst="rect">
            <a:avLst/>
          </a:prstGeom>
        </p:spPr>
      </p:pic>
      <p:cxnSp>
        <p:nvCxnSpPr>
          <p:cNvPr id="134" name="Conector de seta reta 133"/>
          <p:cNvCxnSpPr>
            <a:stCxn id="132" idx="3"/>
          </p:cNvCxnSpPr>
          <p:nvPr/>
        </p:nvCxnSpPr>
        <p:spPr>
          <a:xfrm>
            <a:off x="2770038" y="2365073"/>
            <a:ext cx="22233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6" name="CaixaDeTexto 135"/>
          <p:cNvSpPr txBox="1"/>
          <p:nvPr/>
        </p:nvSpPr>
        <p:spPr>
          <a:xfrm>
            <a:off x="2792611" y="1999886"/>
            <a:ext cx="2248629" cy="307777"/>
          </a:xfrm>
          <a:prstGeom prst="rect">
            <a:avLst/>
          </a:prstGeom>
          <a:noFill/>
        </p:spPr>
        <p:txBody>
          <a:bodyPr wrap="none" rtlCol="0">
            <a:spAutoFit/>
          </a:bodyPr>
          <a:lstStyle/>
          <a:p>
            <a:r>
              <a:rPr lang="fr-FR" sz="1400" dirty="0" smtClean="0"/>
              <a:t>Query with requirements</a:t>
            </a:r>
            <a:endParaRPr lang="fr-FR" sz="1400" dirty="0"/>
          </a:p>
        </p:txBody>
      </p:sp>
      <p:cxnSp>
        <p:nvCxnSpPr>
          <p:cNvPr id="138" name="Conector de seta reta 137"/>
          <p:cNvCxnSpPr/>
          <p:nvPr/>
        </p:nvCxnSpPr>
        <p:spPr>
          <a:xfrm flipH="1">
            <a:off x="2772534" y="2586604"/>
            <a:ext cx="22233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9" name="CaixaDeTexto 138"/>
          <p:cNvSpPr txBox="1"/>
          <p:nvPr/>
        </p:nvSpPr>
        <p:spPr>
          <a:xfrm>
            <a:off x="3500689" y="2637992"/>
            <a:ext cx="768159" cy="307777"/>
          </a:xfrm>
          <a:prstGeom prst="rect">
            <a:avLst/>
          </a:prstGeom>
          <a:noFill/>
        </p:spPr>
        <p:txBody>
          <a:bodyPr wrap="none" rtlCol="0">
            <a:spAutoFit/>
          </a:bodyPr>
          <a:lstStyle/>
          <a:p>
            <a:r>
              <a:rPr lang="fr-FR" sz="1400" dirty="0" smtClean="0"/>
              <a:t>Results</a:t>
            </a:r>
            <a:endParaRPr lang="fr-FR" sz="1400" dirty="0"/>
          </a:p>
        </p:txBody>
      </p:sp>
      <p:cxnSp>
        <p:nvCxnSpPr>
          <p:cNvPr id="172" name="Conector em curva 171"/>
          <p:cNvCxnSpPr>
            <a:endCxn id="58" idx="3"/>
          </p:cNvCxnSpPr>
          <p:nvPr/>
        </p:nvCxnSpPr>
        <p:spPr>
          <a:xfrm rot="10800000" flipV="1">
            <a:off x="3072935" y="2682456"/>
            <a:ext cx="2277507" cy="1720162"/>
          </a:xfrm>
          <a:prstGeom prst="curvedConnector2">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6" name="Conector em curva 175"/>
          <p:cNvCxnSpPr>
            <a:endCxn id="61" idx="3"/>
          </p:cNvCxnSpPr>
          <p:nvPr/>
        </p:nvCxnSpPr>
        <p:spPr>
          <a:xfrm>
            <a:off x="6242665" y="2625687"/>
            <a:ext cx="2307420" cy="1776931"/>
          </a:xfrm>
          <a:prstGeom prst="curvedConnector2">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8" name="Conector em curva 177"/>
          <p:cNvCxnSpPr>
            <a:stCxn id="12" idx="2"/>
            <a:endCxn id="70" idx="3"/>
          </p:cNvCxnSpPr>
          <p:nvPr/>
        </p:nvCxnSpPr>
        <p:spPr>
          <a:xfrm rot="5400000">
            <a:off x="4561041" y="2926265"/>
            <a:ext cx="1720162" cy="1232544"/>
          </a:xfrm>
          <a:prstGeom prst="curvedConnector3">
            <a:avLst>
              <a:gd name="adj1" fmla="val 50000"/>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82" name="Conector em curva 181"/>
          <p:cNvCxnSpPr>
            <a:endCxn id="64" idx="3"/>
          </p:cNvCxnSpPr>
          <p:nvPr/>
        </p:nvCxnSpPr>
        <p:spPr>
          <a:xfrm>
            <a:off x="5715444" y="2569948"/>
            <a:ext cx="3594899" cy="1832670"/>
          </a:xfrm>
          <a:prstGeom prst="curvedConnector2">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83" name="Conector em curva 182"/>
          <p:cNvCxnSpPr>
            <a:stCxn id="12" idx="2"/>
          </p:cNvCxnSpPr>
          <p:nvPr/>
        </p:nvCxnSpPr>
        <p:spPr>
          <a:xfrm rot="16200000" flipH="1">
            <a:off x="5829956" y="2889894"/>
            <a:ext cx="1684113" cy="1269236"/>
          </a:xfrm>
          <a:prstGeom prst="curvedConnector3">
            <a:avLst>
              <a:gd name="adj1" fmla="val 50000"/>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2" name="Retângulo 11"/>
          <p:cNvSpPr/>
          <p:nvPr/>
        </p:nvSpPr>
        <p:spPr>
          <a:xfrm>
            <a:off x="5081006" y="2228850"/>
            <a:ext cx="1912775" cy="45360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DIaaS</a:t>
            </a:r>
            <a:endParaRPr lang="fr-FR" sz="1400" dirty="0"/>
          </a:p>
        </p:txBody>
      </p:sp>
      <p:cxnSp>
        <p:nvCxnSpPr>
          <p:cNvPr id="193" name="Conector de seta reta 192"/>
          <p:cNvCxnSpPr>
            <a:stCxn id="12" idx="3"/>
          </p:cNvCxnSpPr>
          <p:nvPr/>
        </p:nvCxnSpPr>
        <p:spPr>
          <a:xfrm>
            <a:off x="6993781" y="2455653"/>
            <a:ext cx="829812" cy="0"/>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4" name="Conector de seta reta 193"/>
          <p:cNvCxnSpPr/>
          <p:nvPr/>
        </p:nvCxnSpPr>
        <p:spPr>
          <a:xfrm>
            <a:off x="6986544" y="2296341"/>
            <a:ext cx="829812" cy="0"/>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33" name="CaixaDeTexto 132"/>
          <p:cNvSpPr txBox="1"/>
          <p:nvPr/>
        </p:nvSpPr>
        <p:spPr>
          <a:xfrm>
            <a:off x="92377" y="3148038"/>
            <a:ext cx="4413388" cy="430887"/>
          </a:xfrm>
          <a:prstGeom prst="rect">
            <a:avLst/>
          </a:prstGeom>
          <a:noFill/>
          <a:effectLst>
            <a:outerShdw blurRad="50800" dist="38100" dir="2700000" algn="tl" rotWithShape="0">
              <a:prstClr val="black">
                <a:alpha val="40000"/>
              </a:prstClr>
            </a:outerShdw>
          </a:effectLst>
        </p:spPr>
        <p:txBody>
          <a:bodyPr wrap="none" rtlCol="0">
            <a:spAutoFit/>
          </a:bodyPr>
          <a:lstStyle/>
          <a:p>
            <a:r>
              <a:rPr lang="fr-FR" sz="1100" b="1" dirty="0" smtClean="0"/>
              <a:t>S1 (x; y):= A1 (x; y)</a:t>
            </a:r>
          </a:p>
          <a:p>
            <a:r>
              <a:rPr lang="fr-FR" sz="1100" b="1" dirty="0" smtClean="0"/>
              <a:t> {availability &gt; 98%, response time &lt; 1s, price per call = 0.1$}</a:t>
            </a:r>
            <a:endParaRPr lang="fr-FR" sz="1100" b="1" dirty="0"/>
          </a:p>
        </p:txBody>
      </p:sp>
      <p:sp>
        <p:nvSpPr>
          <p:cNvPr id="135" name="CaixaDeTexto 134"/>
          <p:cNvSpPr txBox="1"/>
          <p:nvPr/>
        </p:nvSpPr>
        <p:spPr>
          <a:xfrm>
            <a:off x="3939941" y="2849270"/>
            <a:ext cx="4413388" cy="430887"/>
          </a:xfrm>
          <a:prstGeom prst="rect">
            <a:avLst/>
          </a:prstGeom>
          <a:noFill/>
          <a:effectLst>
            <a:outerShdw blurRad="50800" dist="38100" dir="2700000" algn="tl" rotWithShape="0">
              <a:prstClr val="black">
                <a:alpha val="40000"/>
              </a:prstClr>
            </a:outerShdw>
          </a:effectLst>
        </p:spPr>
        <p:txBody>
          <a:bodyPr wrap="none" rtlCol="0">
            <a:spAutoFit/>
          </a:bodyPr>
          <a:lstStyle/>
          <a:p>
            <a:r>
              <a:rPr lang="fr-FR" sz="1100" b="1" dirty="0" smtClean="0"/>
              <a:t>S2 (x; y):= A2 (x; y)</a:t>
            </a:r>
          </a:p>
          <a:p>
            <a:r>
              <a:rPr lang="fr-FR" sz="1100" b="1" dirty="0" smtClean="0"/>
              <a:t> {availability &gt; 97%, response time &lt; 2s, price per call = 0.1$}</a:t>
            </a:r>
            <a:endParaRPr lang="fr-FR" sz="1100" b="1" dirty="0"/>
          </a:p>
        </p:txBody>
      </p:sp>
      <p:sp>
        <p:nvSpPr>
          <p:cNvPr id="137" name="CaixaDeTexto 136"/>
          <p:cNvSpPr txBox="1"/>
          <p:nvPr/>
        </p:nvSpPr>
        <p:spPr>
          <a:xfrm>
            <a:off x="7761049" y="3210901"/>
            <a:ext cx="4413388" cy="430887"/>
          </a:xfrm>
          <a:prstGeom prst="rect">
            <a:avLst/>
          </a:prstGeom>
          <a:noFill/>
          <a:effectLst>
            <a:outerShdw blurRad="50800" dist="38100" dir="2700000" algn="tl" rotWithShape="0">
              <a:prstClr val="black">
                <a:alpha val="40000"/>
              </a:prstClr>
            </a:outerShdw>
          </a:effectLst>
        </p:spPr>
        <p:txBody>
          <a:bodyPr wrap="none" rtlCol="0">
            <a:spAutoFit/>
          </a:bodyPr>
          <a:lstStyle/>
          <a:p>
            <a:r>
              <a:rPr lang="fr-FR" sz="1100" b="1" dirty="0" smtClean="0"/>
              <a:t>S3 (x; y):= A1 </a:t>
            </a:r>
            <a:r>
              <a:rPr lang="fr-FR" sz="1100" b="1" dirty="0"/>
              <a:t>(</a:t>
            </a:r>
            <a:r>
              <a:rPr lang="fr-FR" sz="1100" b="1" dirty="0" smtClean="0"/>
              <a:t>x; </a:t>
            </a:r>
            <a:r>
              <a:rPr lang="fr-FR" sz="1100" b="1" dirty="0"/>
              <a:t>s</a:t>
            </a:r>
            <a:r>
              <a:rPr lang="fr-FR" sz="1100" b="1" dirty="0" smtClean="0"/>
              <a:t>), A2 (s; y)</a:t>
            </a:r>
          </a:p>
          <a:p>
            <a:r>
              <a:rPr lang="fr-FR" sz="1100" b="1" dirty="0" smtClean="0"/>
              <a:t> {availability &gt; 98%, response time &lt; 2s, price per call = 0.3$}</a:t>
            </a:r>
            <a:endParaRPr lang="fr-FR" sz="1100" b="1" dirty="0"/>
          </a:p>
        </p:txBody>
      </p:sp>
      <p:sp>
        <p:nvSpPr>
          <p:cNvPr id="140" name="CaixaDeTexto 139"/>
          <p:cNvSpPr txBox="1"/>
          <p:nvPr/>
        </p:nvSpPr>
        <p:spPr>
          <a:xfrm>
            <a:off x="2577454" y="1660902"/>
            <a:ext cx="5922999" cy="2616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100" b="1" dirty="0" smtClean="0"/>
              <a:t>Q (a; </a:t>
            </a:r>
            <a:r>
              <a:rPr lang="fr-FR" sz="1100" b="1" dirty="0"/>
              <a:t>b</a:t>
            </a:r>
            <a:r>
              <a:rPr lang="fr-FR" sz="1100" b="1" dirty="0" smtClean="0"/>
              <a:t>):= A1 (a; c), A2 (c; b) {availability &gt; 96%, response time &lt; 2s, total cost &lt; 1$}</a:t>
            </a:r>
            <a:endParaRPr lang="fr-FR" sz="1100" b="1" dirty="0"/>
          </a:p>
        </p:txBody>
      </p:sp>
      <p:sp>
        <p:nvSpPr>
          <p:cNvPr id="141" name="CaixaDeTexto 140"/>
          <p:cNvSpPr txBox="1"/>
          <p:nvPr/>
        </p:nvSpPr>
        <p:spPr>
          <a:xfrm>
            <a:off x="8889966" y="2281843"/>
            <a:ext cx="2798965" cy="2616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100" b="1" dirty="0" smtClean="0"/>
              <a:t>H := &lt; </a:t>
            </a:r>
            <a:r>
              <a:rPr lang="fr-FR" sz="1100" b="1" i="1" dirty="0" smtClean="0"/>
              <a:t>s</a:t>
            </a:r>
            <a:r>
              <a:rPr lang="fr-FR" sz="1100" b="1" dirty="0" smtClean="0"/>
              <a:t>, </a:t>
            </a:r>
            <a:r>
              <a:rPr lang="fr-FR" sz="1100" b="1" i="1" dirty="0" smtClean="0"/>
              <a:t>t</a:t>
            </a:r>
            <a:r>
              <a:rPr lang="fr-FR" sz="1100" b="1" dirty="0" smtClean="0"/>
              <a:t>, </a:t>
            </a:r>
            <a:r>
              <a:rPr lang="fr-FR" sz="1100" b="1" i="1" dirty="0" smtClean="0"/>
              <a:t>A</a:t>
            </a:r>
            <a:r>
              <a:rPr lang="fr-FR" sz="1100" b="1" dirty="0" smtClean="0"/>
              <a:t>, </a:t>
            </a:r>
            <a:r>
              <a:rPr lang="fr-FR" sz="1100" b="1" i="1" dirty="0" smtClean="0"/>
              <a:t>R</a:t>
            </a:r>
            <a:r>
              <a:rPr lang="fr-FR" sz="1100" b="1" dirty="0" smtClean="0"/>
              <a:t>, </a:t>
            </a:r>
            <a:r>
              <a:rPr lang="fr-FR" sz="1100" b="1" i="1" dirty="0" smtClean="0"/>
              <a:t>C</a:t>
            </a:r>
            <a:r>
              <a:rPr lang="fr-FR" sz="1100" b="1" dirty="0" smtClean="0"/>
              <a:t>, </a:t>
            </a:r>
            <a:r>
              <a:rPr lang="fr-FR" sz="1100" b="1" i="1" dirty="0" smtClean="0"/>
              <a:t>w </a:t>
            </a:r>
            <a:r>
              <a:rPr lang="fr-FR" sz="1100" b="1" dirty="0" smtClean="0"/>
              <a:t>&gt;</a:t>
            </a:r>
            <a:endParaRPr lang="fr-FR" sz="1100" b="1" dirty="0"/>
          </a:p>
        </p:txBody>
      </p:sp>
    </p:spTree>
    <p:extLst>
      <p:ext uri="{BB962C8B-B14F-4D97-AF65-F5344CB8AC3E}">
        <p14:creationId xmlns:p14="http://schemas.microsoft.com/office/powerpoint/2010/main" val="2748549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72"/>
                                        </p:tgtEl>
                                      </p:cBhvr>
                                    </p:animEffect>
                                    <p:set>
                                      <p:cBhvr>
                                        <p:cTn id="7" dur="1" fill="hold">
                                          <p:stCondLst>
                                            <p:cond delay="499"/>
                                          </p:stCondLst>
                                        </p:cTn>
                                        <p:tgtEl>
                                          <p:spTgt spid="17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78"/>
                                        </p:tgtEl>
                                      </p:cBhvr>
                                    </p:animEffect>
                                    <p:set>
                                      <p:cBhvr>
                                        <p:cTn id="10" dur="1" fill="hold">
                                          <p:stCondLst>
                                            <p:cond delay="499"/>
                                          </p:stCondLst>
                                        </p:cTn>
                                        <p:tgtEl>
                                          <p:spTgt spid="178"/>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83"/>
                                        </p:tgtEl>
                                      </p:cBhvr>
                                    </p:animEffect>
                                    <p:set>
                                      <p:cBhvr>
                                        <p:cTn id="13" dur="1" fill="hold">
                                          <p:stCondLst>
                                            <p:cond delay="499"/>
                                          </p:stCondLst>
                                        </p:cTn>
                                        <p:tgtEl>
                                          <p:spTgt spid="18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76"/>
                                        </p:tgtEl>
                                      </p:cBhvr>
                                    </p:animEffect>
                                    <p:set>
                                      <p:cBhvr>
                                        <p:cTn id="16" dur="1" fill="hold">
                                          <p:stCondLst>
                                            <p:cond delay="499"/>
                                          </p:stCondLst>
                                        </p:cTn>
                                        <p:tgtEl>
                                          <p:spTgt spid="176"/>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82"/>
                                        </p:tgtEl>
                                      </p:cBhvr>
                                    </p:animEffect>
                                    <p:set>
                                      <p:cBhvr>
                                        <p:cTn id="19" dur="1" fill="hold">
                                          <p:stCondLst>
                                            <p:cond delay="499"/>
                                          </p:stCondLst>
                                        </p:cTn>
                                        <p:tgtEl>
                                          <p:spTgt spid="182"/>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7"/>
                                        </p:tgtEl>
                                        <p:attrNameLst>
                                          <p:attrName>style.visibility</p:attrName>
                                        </p:attrNameLst>
                                      </p:cBhvr>
                                      <p:to>
                                        <p:strVal val="visible"/>
                                      </p:to>
                                    </p:set>
                                    <p:animEffect transition="in" filter="fade">
                                      <p:cBhvr>
                                        <p:cTn id="27" dur="500"/>
                                        <p:tgtEl>
                                          <p:spTgt spid="1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3"/>
                                        </p:tgtEl>
                                        <p:attrNameLst>
                                          <p:attrName>style.visibility</p:attrName>
                                        </p:attrNameLst>
                                      </p:cBhvr>
                                      <p:to>
                                        <p:strVal val="visible"/>
                                      </p:to>
                                    </p:set>
                                    <p:animEffect transition="in" filter="fade">
                                      <p:cBhvr>
                                        <p:cTn id="30" dur="500"/>
                                        <p:tgtEl>
                                          <p:spTgt spid="13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5"/>
                                        </p:tgtEl>
                                        <p:attrNameLst>
                                          <p:attrName>style.visibility</p:attrName>
                                        </p:attrNameLst>
                                      </p:cBhvr>
                                      <p:to>
                                        <p:strVal val="visible"/>
                                      </p:to>
                                    </p:set>
                                    <p:animEffect transition="in" filter="fade">
                                      <p:cBhvr>
                                        <p:cTn id="33" dur="500"/>
                                        <p:tgtEl>
                                          <p:spTgt spid="13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0"/>
                                        </p:tgtEl>
                                        <p:attrNameLst>
                                          <p:attrName>style.visibility</p:attrName>
                                        </p:attrNameLst>
                                      </p:cBhvr>
                                      <p:to>
                                        <p:strVal val="visible"/>
                                      </p:to>
                                    </p:set>
                                    <p:animEffect transition="in" filter="fade">
                                      <p:cBhvr>
                                        <p:cTn id="38" dur="500"/>
                                        <p:tgtEl>
                                          <p:spTgt spid="14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41"/>
                                        </p:tgtEl>
                                        <p:attrNameLst>
                                          <p:attrName>style.visibility</p:attrName>
                                        </p:attrNameLst>
                                      </p:cBhvr>
                                      <p:to>
                                        <p:strVal val="visible"/>
                                      </p:to>
                                    </p:set>
                                    <p:animEffect transition="in" filter="fade">
                                      <p:cBhvr>
                                        <p:cTn id="43"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5" grpId="0"/>
      <p:bldP spid="137" grpId="0"/>
      <p:bldP spid="140" grpId="0"/>
      <p:bldP spid="1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p:cNvSpPr>
            <a:spLocks noGrp="1"/>
          </p:cNvSpPr>
          <p:nvPr>
            <p:ph type="title"/>
          </p:nvPr>
        </p:nvSpPr>
        <p:spPr/>
        <p:txBody>
          <a:bodyPr/>
          <a:lstStyle/>
          <a:p>
            <a:r>
              <a:rPr lang="fr-FR" dirty="0" smtClean="0"/>
              <a:t>Aspects to </a:t>
            </a:r>
            <a:r>
              <a:rPr lang="fr-FR" dirty="0" err="1" smtClean="0"/>
              <a:t>consider</a:t>
            </a:r>
            <a:r>
              <a:rPr lang="fr-FR" dirty="0" smtClean="0"/>
              <a:t> &amp; objective</a:t>
            </a:r>
            <a:endParaRPr lang="fr-FR" dirty="0">
              <a:solidFill>
                <a:srgbClr val="FF0000"/>
              </a:solidFill>
            </a:endParaRPr>
          </a:p>
        </p:txBody>
      </p:sp>
      <p:sp>
        <p:nvSpPr>
          <p:cNvPr id="7" name="Espaço Reservado para Conteúdo 2"/>
          <p:cNvSpPr>
            <a:spLocks noGrp="1"/>
          </p:cNvSpPr>
          <p:nvPr>
            <p:ph idx="1"/>
          </p:nvPr>
        </p:nvSpPr>
        <p:spPr>
          <a:xfrm>
            <a:off x="1069848" y="2121408"/>
            <a:ext cx="10058400" cy="2403667"/>
          </a:xfrm>
        </p:spPr>
        <p:txBody>
          <a:bodyPr>
            <a:noAutofit/>
          </a:bodyPr>
          <a:lstStyle/>
          <a:p>
            <a:pPr lvl="1" algn="just">
              <a:lnSpc>
                <a:spcPct val="100000"/>
              </a:lnSpc>
              <a:spcBef>
                <a:spcPts val="0"/>
              </a:spcBef>
              <a:spcAft>
                <a:spcPts val="0"/>
              </a:spcAft>
            </a:pPr>
            <a:r>
              <a:rPr lang="en-US" sz="2000" dirty="0" smtClean="0"/>
              <a:t>Which </a:t>
            </a:r>
            <a:r>
              <a:rPr lang="en-US" sz="2000" dirty="0"/>
              <a:t>services should I select ? Are the requirements being respected?	</a:t>
            </a:r>
            <a:endParaRPr lang="en-US" sz="2000" dirty="0" smtClean="0"/>
          </a:p>
          <a:p>
            <a:pPr lvl="1" algn="just">
              <a:lnSpc>
                <a:spcPct val="100000"/>
              </a:lnSpc>
              <a:spcBef>
                <a:spcPts val="0"/>
              </a:spcBef>
              <a:spcAft>
                <a:spcPts val="0"/>
              </a:spcAft>
            </a:pPr>
            <a:endParaRPr lang="en-US" sz="2000" dirty="0"/>
          </a:p>
          <a:p>
            <a:pPr lvl="1" algn="just">
              <a:lnSpc>
                <a:spcPct val="100000"/>
              </a:lnSpc>
              <a:spcBef>
                <a:spcPts val="0"/>
              </a:spcBef>
              <a:spcAft>
                <a:spcPts val="0"/>
              </a:spcAft>
            </a:pPr>
            <a:r>
              <a:rPr lang="en-US" sz="2000" dirty="0"/>
              <a:t>How to be sure that all SLAs  are being respected</a:t>
            </a:r>
            <a:r>
              <a:rPr lang="en-US" sz="2000" dirty="0" smtClean="0"/>
              <a:t>?</a:t>
            </a:r>
          </a:p>
          <a:p>
            <a:pPr lvl="1" algn="just">
              <a:lnSpc>
                <a:spcPct val="100000"/>
              </a:lnSpc>
              <a:spcBef>
                <a:spcPts val="0"/>
              </a:spcBef>
              <a:spcAft>
                <a:spcPts val="0"/>
              </a:spcAft>
            </a:pPr>
            <a:endParaRPr lang="en-US" sz="2000" dirty="0"/>
          </a:p>
          <a:p>
            <a:pPr lvl="1" algn="just">
              <a:lnSpc>
                <a:spcPct val="100000"/>
              </a:lnSpc>
              <a:spcBef>
                <a:spcPts val="0"/>
              </a:spcBef>
              <a:spcAft>
                <a:spcPts val="0"/>
              </a:spcAft>
            </a:pPr>
            <a:r>
              <a:rPr lang="en-US" sz="2000" dirty="0"/>
              <a:t>How to integrate different SLAs associated to services involved with user’s </a:t>
            </a:r>
            <a:r>
              <a:rPr lang="en-US" sz="2000" dirty="0" smtClean="0"/>
              <a:t>requirements?</a:t>
            </a:r>
          </a:p>
          <a:p>
            <a:pPr lvl="1" algn="just">
              <a:lnSpc>
                <a:spcPct val="100000"/>
              </a:lnSpc>
              <a:spcBef>
                <a:spcPts val="0"/>
              </a:spcBef>
              <a:spcAft>
                <a:spcPts val="0"/>
              </a:spcAft>
            </a:pPr>
            <a:endParaRPr lang="en-US" sz="2000" dirty="0"/>
          </a:p>
          <a:p>
            <a:pPr lvl="1" algn="just">
              <a:lnSpc>
                <a:spcPct val="100000"/>
              </a:lnSpc>
              <a:spcBef>
                <a:spcPts val="0"/>
              </a:spcBef>
              <a:spcAft>
                <a:spcPts val="0"/>
              </a:spcAft>
            </a:pPr>
            <a:r>
              <a:rPr lang="en-US" sz="2000" dirty="0"/>
              <a:t>How results can be  reused  for a next query</a:t>
            </a:r>
            <a:r>
              <a:rPr lang="en-US" sz="2000" dirty="0" smtClean="0"/>
              <a:t>?</a:t>
            </a:r>
            <a:endParaRPr lang="en-US" sz="2000" dirty="0"/>
          </a:p>
        </p:txBody>
      </p:sp>
      <p:sp>
        <p:nvSpPr>
          <p:cNvPr id="2" name="Espaço Reservado para Data 1"/>
          <p:cNvSpPr>
            <a:spLocks noGrp="1"/>
          </p:cNvSpPr>
          <p:nvPr>
            <p:ph type="dt" sz="half" idx="10"/>
          </p:nvPr>
        </p:nvSpPr>
        <p:spPr/>
        <p:txBody>
          <a:bodyPr/>
          <a:lstStyle/>
          <a:p>
            <a:fld id="{11AF9D6B-8211-45E1-B3D2-D5887BD6023F}" type="datetime1">
              <a:rPr lang="fr-FR" smtClean="0"/>
              <a:t>22/03/2017</a:t>
            </a:fld>
            <a:endParaRPr lang="fr-FR"/>
          </a:p>
        </p:txBody>
      </p:sp>
      <p:sp>
        <p:nvSpPr>
          <p:cNvPr id="3" name="Espaço Reservado para Número de Slide 2"/>
          <p:cNvSpPr>
            <a:spLocks noGrp="1"/>
          </p:cNvSpPr>
          <p:nvPr>
            <p:ph type="sldNum" sz="quarter" idx="12"/>
          </p:nvPr>
        </p:nvSpPr>
        <p:spPr/>
        <p:txBody>
          <a:bodyPr/>
          <a:lstStyle/>
          <a:p>
            <a:fld id="{CE30F588-6E05-4442-ACBF-46277343984D}" type="slidenum">
              <a:rPr lang="fr-FR" smtClean="0"/>
              <a:t>9</a:t>
            </a:fld>
            <a:endParaRPr lang="fr-FR"/>
          </a:p>
        </p:txBody>
      </p:sp>
      <p:sp>
        <p:nvSpPr>
          <p:cNvPr id="5" name="Rectangle 4"/>
          <p:cNvSpPr/>
          <p:nvPr/>
        </p:nvSpPr>
        <p:spPr>
          <a:xfrm>
            <a:off x="1069848" y="4810307"/>
            <a:ext cx="10058400" cy="1177245"/>
          </a:xfrm>
          <a:prstGeom prst="rect">
            <a:avLst/>
          </a:prstGeom>
          <a:solidFill>
            <a:schemeClr val="accent5">
              <a:lumMod val="75000"/>
            </a:schemeClr>
          </a:solidFill>
        </p:spPr>
        <p:txBody>
          <a:bodyPr wrap="square" anchor="ctr">
            <a:spAutoFit/>
          </a:bodyPr>
          <a:lstStyle/>
          <a:p>
            <a:pPr algn="ctr"/>
            <a:r>
              <a:rPr lang="en-US" sz="2000" b="1" dirty="0" smtClean="0">
                <a:solidFill>
                  <a:schemeClr val="bg2"/>
                </a:solidFill>
              </a:rPr>
              <a:t>Objective</a:t>
            </a:r>
          </a:p>
          <a:p>
            <a:pPr algn="ctr"/>
            <a:r>
              <a:rPr lang="en-US" sz="2000" dirty="0" smtClean="0">
                <a:solidFill>
                  <a:schemeClr val="bg1"/>
                </a:solidFill>
              </a:rPr>
              <a:t>Propose </a:t>
            </a:r>
            <a:r>
              <a:rPr lang="en-US" sz="2000" dirty="0">
                <a:solidFill>
                  <a:schemeClr val="bg1"/>
                </a:solidFill>
              </a:rPr>
              <a:t>a data integration </a:t>
            </a:r>
            <a:r>
              <a:rPr lang="en-US" sz="2000" dirty="0" smtClean="0">
                <a:solidFill>
                  <a:schemeClr val="bg1"/>
                </a:solidFill>
              </a:rPr>
              <a:t>approach </a:t>
            </a:r>
            <a:r>
              <a:rPr lang="en-US" sz="2000" dirty="0">
                <a:solidFill>
                  <a:schemeClr val="bg1"/>
                </a:solidFill>
              </a:rPr>
              <a:t>in a multi-cloud environment guided by user requirements and SLA exported by different </a:t>
            </a:r>
            <a:r>
              <a:rPr lang="en-US" sz="2000" dirty="0" smtClean="0">
                <a:solidFill>
                  <a:schemeClr val="bg1"/>
                </a:solidFill>
              </a:rPr>
              <a:t>clouds</a:t>
            </a:r>
          </a:p>
          <a:p>
            <a:pPr algn="ctr"/>
            <a:endParaRPr lang="en-US" sz="1100" dirty="0">
              <a:solidFill>
                <a:schemeClr val="bg1"/>
              </a:solidFill>
            </a:endParaRPr>
          </a:p>
        </p:txBody>
      </p:sp>
    </p:spTree>
    <p:extLst>
      <p:ext uri="{BB962C8B-B14F-4D97-AF65-F5344CB8AC3E}">
        <p14:creationId xmlns:p14="http://schemas.microsoft.com/office/powerpoint/2010/main" val="43840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fade">
                                      <p:cBhvr>
                                        <p:cTn id="13" dur="500"/>
                                        <p:tgtEl>
                                          <p:spTgt spid="7">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Effect transition="in" filter="fade">
                                      <p:cBhvr>
                                        <p:cTn id="16" dur="500"/>
                                        <p:tgtEl>
                                          <p:spTgt spid="7">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ira">
  <a:themeElements>
    <a:clrScheme name="Vermelh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Tipo de Madei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i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TM03090434[[fn=Tipo de Madeira]]</Template>
  <TotalTime>7133</TotalTime>
  <Words>3820</Words>
  <Application>Microsoft Office PowerPoint</Application>
  <PresentationFormat>Widescreen</PresentationFormat>
  <Paragraphs>600</Paragraphs>
  <Slides>30</Slides>
  <Notes>12</Notes>
  <HiddenSlides>13</HiddenSlides>
  <MMClips>0</MMClips>
  <ScaleCrop>false</ScaleCrop>
  <HeadingPairs>
    <vt:vector size="6" baseType="variant">
      <vt:variant>
        <vt:lpstr>Fontes usadas</vt:lpstr>
      </vt:variant>
      <vt:variant>
        <vt:i4>10</vt:i4>
      </vt:variant>
      <vt:variant>
        <vt:lpstr>Tema</vt:lpstr>
      </vt:variant>
      <vt:variant>
        <vt:i4>1</vt:i4>
      </vt:variant>
      <vt:variant>
        <vt:lpstr>Títulos de slides</vt:lpstr>
      </vt:variant>
      <vt:variant>
        <vt:i4>30</vt:i4>
      </vt:variant>
    </vt:vector>
  </HeadingPairs>
  <TitlesOfParts>
    <vt:vector size="41" baseType="lpstr">
      <vt:lpstr>Arial</vt:lpstr>
      <vt:lpstr>Calibri</vt:lpstr>
      <vt:lpstr>Cambria</vt:lpstr>
      <vt:lpstr>Cambria Math</vt:lpstr>
      <vt:lpstr>Consolas</vt:lpstr>
      <vt:lpstr>Corbel</vt:lpstr>
      <vt:lpstr>Rockwell</vt:lpstr>
      <vt:lpstr>Rockwell Condensed</vt:lpstr>
      <vt:lpstr>Wingdings</vt:lpstr>
      <vt:lpstr>ヒラギノ角ゴ Pro W3</vt:lpstr>
      <vt:lpstr>Tipo de Madeira</vt:lpstr>
      <vt:lpstr>Trusted sla-guided data integration on multi-cloud environments</vt:lpstr>
      <vt:lpstr>Apresentação do PowerPoint</vt:lpstr>
      <vt:lpstr>Research context: data integration</vt:lpstr>
      <vt:lpstr>Research context: data integration</vt:lpstr>
      <vt:lpstr>Apresentação do PowerPoint</vt:lpstr>
      <vt:lpstr>Research context: limitations</vt:lpstr>
      <vt:lpstr>SLA guided data integration</vt:lpstr>
      <vt:lpstr>SLA guided data integration</vt:lpstr>
      <vt:lpstr>Aspects to consider &amp; objective</vt:lpstr>
      <vt:lpstr>Approach: data integration workflow</vt:lpstr>
      <vt:lpstr>Results and contribution</vt:lpstr>
      <vt:lpstr>Rhone query rewriting algorithm1 </vt:lpstr>
      <vt:lpstr>Selecting services &amp; Compositions</vt:lpstr>
      <vt:lpstr>Selecting services &amp; Compositions</vt:lpstr>
      <vt:lpstr>Reusing queries</vt:lpstr>
      <vt:lpstr>Reusing queries</vt:lpstr>
      <vt:lpstr>Query log</vt:lpstr>
      <vt:lpstr>Query taxonomy</vt:lpstr>
      <vt:lpstr>Implementation &amp; experiments</vt:lpstr>
      <vt:lpstr>Professional and scientific activities</vt:lpstr>
      <vt:lpstr>Future work</vt:lpstr>
      <vt:lpstr>Apresentação do PowerPoint</vt:lpstr>
      <vt:lpstr>Introduction</vt:lpstr>
      <vt:lpstr>Agenda</vt:lpstr>
      <vt:lpstr>Future work</vt:lpstr>
      <vt:lpstr>Professional and scientific activities</vt:lpstr>
      <vt:lpstr>Target scenario: Challenges</vt:lpstr>
      <vt:lpstr>Approach</vt:lpstr>
      <vt:lpstr>Results and contributions</vt:lpstr>
      <vt:lpstr>Data integration metamodel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Admin</dc:creator>
  <cp:lastModifiedBy>Admin</cp:lastModifiedBy>
  <cp:revision>224</cp:revision>
  <dcterms:created xsi:type="dcterms:W3CDTF">2016-09-25T08:29:40Z</dcterms:created>
  <dcterms:modified xsi:type="dcterms:W3CDTF">2017-03-22T15:07:15Z</dcterms:modified>
</cp:coreProperties>
</file>