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4" r:id="rId3"/>
    <p:sldId id="275" r:id="rId4"/>
    <p:sldId id="268" r:id="rId5"/>
    <p:sldId id="269" r:id="rId6"/>
    <p:sldId id="270" r:id="rId7"/>
    <p:sldId id="271" r:id="rId8"/>
    <p:sldId id="272" r:id="rId9"/>
    <p:sldId id="273" r:id="rId10"/>
    <p:sldId id="276" r:id="rId11"/>
    <p:sldId id="27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16/10/2016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16/10/2016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16/10/2016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16/10/2016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549717E5-222D-4BDD-8C8C-AB21F9E59ACC}" type="datetimeFigureOut">
              <a:rPr lang="fr-FR" smtClean="0"/>
              <a:t>16/10/2016</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549717E5-222D-4BDD-8C8C-AB21F9E59ACC}" type="datetimeFigureOut">
              <a:rPr lang="fr-FR" smtClean="0"/>
              <a:t>16/10/2016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549717E5-222D-4BDD-8C8C-AB21F9E59ACC}" type="datetimeFigureOut">
              <a:rPr lang="fr-FR" smtClean="0"/>
              <a:t>16/10/2016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549717E5-222D-4BDD-8C8C-AB21F9E59ACC}" type="datetimeFigureOut">
              <a:rPr lang="fr-FR" smtClean="0"/>
              <a:t>16/10/2016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717E5-222D-4BDD-8C8C-AB21F9E59ACC}" type="datetimeFigureOut">
              <a:rPr lang="fr-FR" smtClean="0"/>
              <a:t>16/10/2016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49717E5-222D-4BDD-8C8C-AB21F9E59ACC}" type="datetimeFigureOut">
              <a:rPr lang="fr-FR" smtClean="0"/>
              <a:t>16/10/2016</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49717E5-222D-4BDD-8C8C-AB21F9E59ACC}" type="datetimeFigureOut">
              <a:rPr lang="fr-FR" smtClean="0"/>
              <a:t>16/10/2016</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49717E5-222D-4BDD-8C8C-AB21F9E59ACC}" type="datetimeFigureOut">
              <a:rPr lang="fr-FR" smtClean="0"/>
              <a:t>16/10/2016</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fr-FR" dirty="0" smtClean="0"/>
              <a:t>Meeting 12/10/16</a:t>
            </a:r>
            <a:endParaRPr lang="fr-FR" dirty="0"/>
          </a:p>
        </p:txBody>
      </p:sp>
      <p:sp>
        <p:nvSpPr>
          <p:cNvPr id="7" name="Subtítulo 6"/>
          <p:cNvSpPr>
            <a:spLocks noGrp="1"/>
          </p:cNvSpPr>
          <p:nvPr>
            <p:ph type="subTitle" idx="1"/>
          </p:nvPr>
        </p:nvSpPr>
        <p:spPr/>
        <p:txBody>
          <a:bodyPr/>
          <a:lstStyle/>
          <a:p>
            <a:r>
              <a:rPr lang="fr-FR" dirty="0" smtClean="0"/>
              <a:t>Definitions and heuristcs</a:t>
            </a:r>
            <a:endParaRPr lang="fr-FR" dirty="0"/>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Heuristics</a:t>
            </a:r>
            <a:endParaRPr lang="fr-FR" dirty="0"/>
          </a:p>
        </p:txBody>
      </p:sp>
      <p:sp>
        <p:nvSpPr>
          <p:cNvPr id="3" name="Espaço Reservado para Conteúdo 2"/>
          <p:cNvSpPr>
            <a:spLocks noGrp="1"/>
          </p:cNvSpPr>
          <p:nvPr>
            <p:ph idx="1"/>
          </p:nvPr>
        </p:nvSpPr>
        <p:spPr/>
        <p:txBody>
          <a:bodyPr/>
          <a:lstStyle/>
          <a:p>
            <a:r>
              <a:rPr lang="fr-FR" dirty="0" smtClean="0"/>
              <a:t>I have worked on the papers sent by Nadia, but I still need to study them more there are a lot of concepts that I do not understand yet.</a:t>
            </a:r>
          </a:p>
          <a:p>
            <a:endParaRPr lang="fr-FR" dirty="0"/>
          </a:p>
          <a:p>
            <a:r>
              <a:rPr lang="fr-FR" dirty="0" smtClean="0"/>
              <a:t>Moreover, I checked the references of these articles and collected some of them.</a:t>
            </a:r>
          </a:p>
          <a:p>
            <a:endParaRPr lang="fr-FR" dirty="0"/>
          </a:p>
          <a:p>
            <a:r>
              <a:rPr lang="fr-FR" dirty="0" smtClean="0"/>
              <a:t>Most of them are concerning linear integer programming.</a:t>
            </a:r>
          </a:p>
          <a:p>
            <a:endParaRPr lang="fr-FR" dirty="0"/>
          </a:p>
          <a:p>
            <a:r>
              <a:rPr lang="fr-FR" dirty="0" smtClean="0"/>
              <a:t>I am working on those references in order to understand better the concepts used.</a:t>
            </a:r>
            <a:endParaRPr lang="fr-FR" dirty="0"/>
          </a:p>
        </p:txBody>
      </p:sp>
    </p:spTree>
    <p:extLst>
      <p:ext uri="{BB962C8B-B14F-4D97-AF65-F5344CB8AC3E}">
        <p14:creationId xmlns:p14="http://schemas.microsoft.com/office/powerpoint/2010/main" val="45393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Planning</a:t>
            </a:r>
            <a:endParaRPr lang="fr-FR" dirty="0"/>
          </a:p>
        </p:txBody>
      </p:sp>
      <p:sp>
        <p:nvSpPr>
          <p:cNvPr id="3" name="Espaço Reservado para Conteúdo 2"/>
          <p:cNvSpPr>
            <a:spLocks noGrp="1"/>
          </p:cNvSpPr>
          <p:nvPr>
            <p:ph idx="1"/>
          </p:nvPr>
        </p:nvSpPr>
        <p:spPr/>
        <p:txBody>
          <a:bodyPr/>
          <a:lstStyle/>
          <a:p>
            <a:r>
              <a:rPr lang="en-US" dirty="0" smtClean="0"/>
              <a:t>Produce one formalized version of the definitions</a:t>
            </a:r>
          </a:p>
          <a:p>
            <a:endParaRPr lang="en-US" dirty="0"/>
          </a:p>
          <a:p>
            <a:r>
              <a:rPr lang="en-US" dirty="0" smtClean="0"/>
              <a:t>Explain what is the reusability solution of each case of query variation</a:t>
            </a:r>
          </a:p>
          <a:p>
            <a:endParaRPr lang="en-US" dirty="0"/>
          </a:p>
          <a:p>
            <a:r>
              <a:rPr lang="en-US" dirty="0" smtClean="0"/>
              <a:t>Continue working in the heuristics to produce a proposal concerning my case</a:t>
            </a:r>
          </a:p>
          <a:p>
            <a:endParaRPr lang="en-US" dirty="0"/>
          </a:p>
          <a:p>
            <a:r>
              <a:rPr lang="en-US" dirty="0" smtClean="0"/>
              <a:t>Description of the SLA and formalize the SLA derivation.</a:t>
            </a:r>
          </a:p>
          <a:p>
            <a:endParaRPr lang="en-US" dirty="0"/>
          </a:p>
          <a:p>
            <a:r>
              <a:rPr lang="en-US" dirty="0" smtClean="0"/>
              <a:t>First version of the poster to the ARC presentation</a:t>
            </a:r>
            <a:endParaRPr lang="en-US" dirty="0"/>
          </a:p>
        </p:txBody>
      </p:sp>
    </p:spTree>
    <p:extLst>
      <p:ext uri="{BB962C8B-B14F-4D97-AF65-F5344CB8AC3E}">
        <p14:creationId xmlns:p14="http://schemas.microsoft.com/office/powerpoint/2010/main" val="404859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Roadmap</a:t>
            </a:r>
            <a:endParaRPr lang="fr-FR" dirty="0"/>
          </a:p>
        </p:txBody>
      </p:sp>
      <p:sp>
        <p:nvSpPr>
          <p:cNvPr id="3" name="Espaço Reservado para Conteúdo 2"/>
          <p:cNvSpPr>
            <a:spLocks noGrp="1"/>
          </p:cNvSpPr>
          <p:nvPr>
            <p:ph idx="1"/>
          </p:nvPr>
        </p:nvSpPr>
        <p:spPr/>
        <p:txBody>
          <a:bodyPr/>
          <a:lstStyle/>
          <a:p>
            <a:r>
              <a:rPr lang="fr-FR" dirty="0" smtClean="0"/>
              <a:t>Definitions for the different query variation</a:t>
            </a:r>
          </a:p>
          <a:p>
            <a:endParaRPr lang="fr-FR" dirty="0"/>
          </a:p>
          <a:p>
            <a:r>
              <a:rPr lang="fr-FR" dirty="0" smtClean="0"/>
              <a:t>Heuristics</a:t>
            </a:r>
          </a:p>
          <a:p>
            <a:endParaRPr lang="fr-FR" dirty="0"/>
          </a:p>
          <a:p>
            <a:r>
              <a:rPr lang="fr-FR" dirty="0" smtClean="0"/>
              <a:t>Planning</a:t>
            </a:r>
            <a:endParaRPr lang="fr-FR" dirty="0"/>
          </a:p>
        </p:txBody>
      </p:sp>
    </p:spTree>
    <p:extLst>
      <p:ext uri="{BB962C8B-B14F-4D97-AF65-F5344CB8AC3E}">
        <p14:creationId xmlns:p14="http://schemas.microsoft.com/office/powerpoint/2010/main" val="3461211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Definitions</a:t>
            </a:r>
            <a:endParaRPr lang="fr-FR" dirty="0"/>
          </a:p>
        </p:txBody>
      </p:sp>
      <p:sp>
        <p:nvSpPr>
          <p:cNvPr id="3" name="Espaço Reservado para Conteúdo 2"/>
          <p:cNvSpPr>
            <a:spLocks noGrp="1"/>
          </p:cNvSpPr>
          <p:nvPr>
            <p:ph idx="1"/>
          </p:nvPr>
        </p:nvSpPr>
        <p:spPr/>
        <p:txBody>
          <a:bodyPr/>
          <a:lstStyle/>
          <a:p>
            <a:r>
              <a:rPr lang="fr-FR" dirty="0" smtClean="0"/>
              <a:t>I went through the list of query variations that I proposed, and for each case I defined the concepts that were missing</a:t>
            </a:r>
          </a:p>
          <a:p>
            <a:endParaRPr lang="fr-FR" dirty="0"/>
          </a:p>
          <a:p>
            <a:r>
              <a:rPr lang="fr-FR" dirty="0" smtClean="0"/>
              <a:t>In this first version, the definition are not formally described, I have produced a textual description of them</a:t>
            </a:r>
          </a:p>
          <a:p>
            <a:endParaRPr lang="fr-FR" dirty="0"/>
          </a:p>
          <a:p>
            <a:r>
              <a:rPr lang="fr-FR" dirty="0" smtClean="0"/>
              <a:t>I included some question/doubts in the next slides together with the definition</a:t>
            </a:r>
            <a:endParaRPr lang="fr-FR" dirty="0"/>
          </a:p>
        </p:txBody>
      </p:sp>
    </p:spTree>
    <p:extLst>
      <p:ext uri="{BB962C8B-B14F-4D97-AF65-F5344CB8AC3E}">
        <p14:creationId xmlns:p14="http://schemas.microsoft.com/office/powerpoint/2010/main" val="2175860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Definitions</a:t>
            </a:r>
            <a:endParaRPr lang="fr-FR" dirty="0"/>
          </a:p>
        </p:txBody>
      </p:sp>
      <p:sp>
        <p:nvSpPr>
          <p:cNvPr id="3" name="Espaço Reservado para Conteúdo 2"/>
          <p:cNvSpPr>
            <a:spLocks noGrp="1"/>
          </p:cNvSpPr>
          <p:nvPr>
            <p:ph idx="1"/>
          </p:nvPr>
        </p:nvSpPr>
        <p:spPr/>
        <p:txBody>
          <a:bodyPr/>
          <a:lstStyle/>
          <a:p>
            <a:r>
              <a:rPr lang="en-US" b="1" dirty="0" smtClean="0"/>
              <a:t>Definition 1 (query)</a:t>
            </a:r>
            <a:r>
              <a:rPr lang="en-US" dirty="0" smtClean="0"/>
              <a:t>: a query Q is defined as a sequence of abstract services (A</a:t>
            </a:r>
            <a:r>
              <a:rPr lang="en-US" baseline="-25000" dirty="0" smtClean="0"/>
              <a:t>1</a:t>
            </a:r>
            <a:r>
              <a:rPr lang="en-US" dirty="0" smtClean="0"/>
              <a:t> .. A</a:t>
            </a:r>
            <a:r>
              <a:rPr lang="en-US" baseline="-25000" dirty="0" smtClean="0"/>
              <a:t>n</a:t>
            </a:r>
            <a:r>
              <a:rPr lang="en-US" dirty="0" smtClean="0"/>
              <a:t>) followed by a set of user requirements (R</a:t>
            </a:r>
            <a:r>
              <a:rPr lang="en-US" baseline="-25000" dirty="0" smtClean="0"/>
              <a:t>1</a:t>
            </a:r>
            <a:r>
              <a:rPr lang="en-US" dirty="0" smtClean="0"/>
              <a:t>...</a:t>
            </a:r>
            <a:r>
              <a:rPr lang="en-US" dirty="0" err="1" smtClean="0"/>
              <a:t>R</a:t>
            </a:r>
            <a:r>
              <a:rPr lang="en-US" baseline="-25000" dirty="0" err="1" smtClean="0"/>
              <a:t>j</a:t>
            </a:r>
            <a:r>
              <a:rPr lang="en-US" dirty="0" smtClean="0"/>
              <a:t>) and a set of constraints (C</a:t>
            </a:r>
            <a:r>
              <a:rPr lang="en-US" baseline="-25000" dirty="0" smtClean="0"/>
              <a:t>1</a:t>
            </a:r>
            <a:r>
              <a:rPr lang="en-US" dirty="0" smtClean="0"/>
              <a:t> .. C</a:t>
            </a:r>
            <a:r>
              <a:rPr lang="en-US" baseline="-25000" dirty="0" smtClean="0"/>
              <a:t>m</a:t>
            </a:r>
            <a:r>
              <a:rPr lang="en-US" dirty="0" smtClean="0"/>
              <a:t>).</a:t>
            </a:r>
          </a:p>
          <a:p>
            <a:r>
              <a:rPr lang="en-US" b="1" dirty="0" smtClean="0"/>
              <a:t>Definition 2 (query equivalence)</a:t>
            </a:r>
            <a:r>
              <a:rPr lang="en-US" dirty="0" smtClean="0"/>
              <a:t>: a query Q1 is equivalent to a query Q2 if: </a:t>
            </a:r>
          </a:p>
          <a:p>
            <a:pPr lvl="1"/>
            <a:r>
              <a:rPr lang="en-US" dirty="0" smtClean="0"/>
              <a:t>Q1 and Q2 have the same number of abstract services</a:t>
            </a:r>
          </a:p>
          <a:p>
            <a:pPr lvl="1"/>
            <a:r>
              <a:rPr lang="en-US" dirty="0" smtClean="0"/>
              <a:t>For each abstract services in Q1 there is an equivalent in Q2</a:t>
            </a:r>
          </a:p>
          <a:p>
            <a:r>
              <a:rPr lang="en-US" b="1" dirty="0" smtClean="0"/>
              <a:t>Definition 3 (user requirements equivalence):</a:t>
            </a:r>
            <a:r>
              <a:rPr lang="en-US" dirty="0" smtClean="0"/>
              <a:t> a set of user requirements R1 is equivalent to a set of user requirement R2 if:</a:t>
            </a:r>
          </a:p>
          <a:p>
            <a:pPr lvl="1"/>
            <a:r>
              <a:rPr lang="en-US" dirty="0" smtClean="0"/>
              <a:t>R1 and R2 have the same number of requirements</a:t>
            </a:r>
          </a:p>
          <a:p>
            <a:pPr lvl="1"/>
            <a:r>
              <a:rPr lang="en-US" dirty="0" smtClean="0"/>
              <a:t>For each requirement in </a:t>
            </a:r>
            <a:r>
              <a:rPr lang="en-US" dirty="0" err="1" smtClean="0"/>
              <a:t>r</a:t>
            </a:r>
            <a:r>
              <a:rPr lang="en-US" baseline="-25000" dirty="0" err="1" smtClean="0"/>
              <a:t>i</a:t>
            </a:r>
            <a:r>
              <a:rPr lang="en-US" dirty="0" smtClean="0"/>
              <a:t> in R1 there is an equivalent </a:t>
            </a:r>
            <a:r>
              <a:rPr lang="en-US" dirty="0" err="1" smtClean="0"/>
              <a:t>r</a:t>
            </a:r>
            <a:r>
              <a:rPr lang="en-US" baseline="-25000" dirty="0" err="1" smtClean="0"/>
              <a:t>l</a:t>
            </a:r>
            <a:r>
              <a:rPr lang="en-US" dirty="0" smtClean="0"/>
              <a:t> in R2, and the evaluation of </a:t>
            </a:r>
            <a:r>
              <a:rPr lang="en-US" dirty="0" err="1" smtClean="0"/>
              <a:t>r</a:t>
            </a:r>
            <a:r>
              <a:rPr lang="en-US" baseline="-25000" dirty="0" err="1" smtClean="0"/>
              <a:t>i</a:t>
            </a:r>
            <a:r>
              <a:rPr lang="en-US" baseline="-25000" dirty="0" smtClean="0"/>
              <a:t> </a:t>
            </a:r>
            <a:r>
              <a:rPr lang="en-US" dirty="0" smtClean="0"/>
              <a:t>is equals to the evaluation of </a:t>
            </a:r>
            <a:r>
              <a:rPr lang="en-US" dirty="0" err="1" smtClean="0"/>
              <a:t>r</a:t>
            </a:r>
            <a:r>
              <a:rPr lang="en-US" baseline="-25000" dirty="0" err="1" smtClean="0"/>
              <a:t>l</a:t>
            </a:r>
            <a:endParaRPr lang="en-US" dirty="0" smtClean="0"/>
          </a:p>
        </p:txBody>
      </p:sp>
      <p:sp>
        <p:nvSpPr>
          <p:cNvPr id="4" name="Retângulo 3"/>
          <p:cNvSpPr/>
          <p:nvPr/>
        </p:nvSpPr>
        <p:spPr>
          <a:xfrm>
            <a:off x="482600" y="1723136"/>
            <a:ext cx="11226800"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 do not know if the is better to have only the concept of constraints. The different between the requirements and constraints here is just concerning where the constraint is being applied. For example, R is over the services and C is over the composition.</a:t>
            </a:r>
            <a:endParaRPr lang="fr-FR" dirty="0"/>
          </a:p>
        </p:txBody>
      </p:sp>
      <p:sp>
        <p:nvSpPr>
          <p:cNvPr id="5" name="Retângulo 4"/>
          <p:cNvSpPr/>
          <p:nvPr/>
        </p:nvSpPr>
        <p:spPr>
          <a:xfrm>
            <a:off x="482600" y="3323844"/>
            <a:ext cx="11226800"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The query equivalence concept is concerning only the abstract services and not the requirements and constraints. I do not think the name of query equivalence is correct once regarding the first definition the requirements and constraints are part of the query.</a:t>
            </a:r>
            <a:endParaRPr lang="fr-FR" dirty="0"/>
          </a:p>
        </p:txBody>
      </p:sp>
      <p:sp>
        <p:nvSpPr>
          <p:cNvPr id="6" name="Retângulo 5"/>
          <p:cNvSpPr/>
          <p:nvPr/>
        </p:nvSpPr>
        <p:spPr>
          <a:xfrm>
            <a:off x="482600" y="4933188"/>
            <a:ext cx="11226800"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The definitions of abstract services and their equivalence are missing here but we have already proposed them in the article.</a:t>
            </a:r>
            <a:endParaRPr lang="fr-FR" dirty="0"/>
          </a:p>
        </p:txBody>
      </p:sp>
    </p:spTree>
    <p:extLst>
      <p:ext uri="{BB962C8B-B14F-4D97-AF65-F5344CB8AC3E}">
        <p14:creationId xmlns:p14="http://schemas.microsoft.com/office/powerpoint/2010/main" val="192046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Definitions</a:t>
            </a:r>
            <a:endParaRPr lang="fr-FR" dirty="0"/>
          </a:p>
        </p:txBody>
      </p:sp>
      <p:sp>
        <p:nvSpPr>
          <p:cNvPr id="3" name="Espaço Reservado para Conteúdo 2"/>
          <p:cNvSpPr>
            <a:spLocks noGrp="1"/>
          </p:cNvSpPr>
          <p:nvPr>
            <p:ph idx="1"/>
          </p:nvPr>
        </p:nvSpPr>
        <p:spPr/>
        <p:txBody>
          <a:bodyPr/>
          <a:lstStyle/>
          <a:p>
            <a:r>
              <a:rPr lang="en-US" b="1" dirty="0" smtClean="0"/>
              <a:t>Definition </a:t>
            </a:r>
            <a:r>
              <a:rPr lang="en-US" b="1" dirty="0"/>
              <a:t>4</a:t>
            </a:r>
            <a:r>
              <a:rPr lang="en-US" b="1" dirty="0" smtClean="0"/>
              <a:t> (user requirements more restrict):</a:t>
            </a:r>
            <a:r>
              <a:rPr lang="en-US" dirty="0" smtClean="0"/>
              <a:t> a set of user requirements R1 is more restrict than a set of user requirement R2 (R1 is contained in R2) if:</a:t>
            </a:r>
          </a:p>
          <a:p>
            <a:pPr lvl="1"/>
            <a:r>
              <a:rPr lang="en-US" dirty="0" smtClean="0"/>
              <a:t>R1 and R2 have the same number of requirements</a:t>
            </a:r>
          </a:p>
          <a:p>
            <a:pPr lvl="1"/>
            <a:r>
              <a:rPr lang="en-US" dirty="0" smtClean="0"/>
              <a:t>For each requirement in </a:t>
            </a:r>
            <a:r>
              <a:rPr lang="en-US" dirty="0" err="1" smtClean="0"/>
              <a:t>r</a:t>
            </a:r>
            <a:r>
              <a:rPr lang="en-US" baseline="-25000" dirty="0" err="1" smtClean="0"/>
              <a:t>i</a:t>
            </a:r>
            <a:r>
              <a:rPr lang="en-US" dirty="0" smtClean="0"/>
              <a:t> in R1 there is an equivalent </a:t>
            </a:r>
            <a:r>
              <a:rPr lang="en-US" dirty="0" err="1" smtClean="0"/>
              <a:t>r</a:t>
            </a:r>
            <a:r>
              <a:rPr lang="en-US" baseline="-25000" dirty="0" err="1" smtClean="0"/>
              <a:t>l</a:t>
            </a:r>
            <a:r>
              <a:rPr lang="en-US" dirty="0" smtClean="0"/>
              <a:t> in R2, and the evaluation of </a:t>
            </a:r>
            <a:r>
              <a:rPr lang="en-US" dirty="0" err="1" smtClean="0"/>
              <a:t>r</a:t>
            </a:r>
            <a:r>
              <a:rPr lang="en-US" baseline="-25000" dirty="0" err="1" smtClean="0"/>
              <a:t>i</a:t>
            </a:r>
            <a:r>
              <a:rPr lang="en-US" baseline="-25000" dirty="0" smtClean="0"/>
              <a:t> </a:t>
            </a:r>
            <a:r>
              <a:rPr lang="en-US" dirty="0" smtClean="0"/>
              <a:t>is contained in the </a:t>
            </a:r>
            <a:r>
              <a:rPr lang="en-US" dirty="0"/>
              <a:t>evaluation of </a:t>
            </a:r>
            <a:r>
              <a:rPr lang="en-US" dirty="0" err="1" smtClean="0"/>
              <a:t>r</a:t>
            </a:r>
            <a:r>
              <a:rPr lang="en-US" baseline="-25000" dirty="0" err="1" smtClean="0"/>
              <a:t>l</a:t>
            </a:r>
            <a:r>
              <a:rPr lang="en-US" dirty="0"/>
              <a:t> </a:t>
            </a:r>
            <a:r>
              <a:rPr lang="en-US" dirty="0" smtClean="0"/>
              <a:t>(for example, </a:t>
            </a:r>
            <a:r>
              <a:rPr lang="en-US" dirty="0" err="1" smtClean="0"/>
              <a:t>r</a:t>
            </a:r>
            <a:r>
              <a:rPr lang="en-US" baseline="-25000" dirty="0" err="1" smtClean="0"/>
              <a:t>i</a:t>
            </a:r>
            <a:r>
              <a:rPr lang="en-US" dirty="0" smtClean="0"/>
              <a:t> = {response time &lt; 3s} and </a:t>
            </a:r>
            <a:r>
              <a:rPr lang="en-US" dirty="0" err="1" smtClean="0"/>
              <a:t>r</a:t>
            </a:r>
            <a:r>
              <a:rPr lang="en-US" baseline="-25000" dirty="0" err="1" smtClean="0"/>
              <a:t>l</a:t>
            </a:r>
            <a:r>
              <a:rPr lang="en-US" dirty="0" smtClean="0"/>
              <a:t> = {response time &lt; 4s}). In other words, </a:t>
            </a:r>
            <a:r>
              <a:rPr lang="en-US" dirty="0"/>
              <a:t>the evaluation of </a:t>
            </a:r>
            <a:r>
              <a:rPr lang="en-US" dirty="0" err="1" smtClean="0"/>
              <a:t>r</a:t>
            </a:r>
            <a:r>
              <a:rPr lang="en-US" baseline="-25000" dirty="0" err="1" smtClean="0"/>
              <a:t>i</a:t>
            </a:r>
            <a:r>
              <a:rPr lang="en-US" baseline="-25000" dirty="0" smtClean="0"/>
              <a:t> </a:t>
            </a:r>
            <a:r>
              <a:rPr lang="en-US" dirty="0" smtClean="0"/>
              <a:t>is more restrict than </a:t>
            </a:r>
            <a:r>
              <a:rPr lang="en-US" dirty="0"/>
              <a:t>the </a:t>
            </a:r>
            <a:r>
              <a:rPr lang="en-US" dirty="0" smtClean="0"/>
              <a:t>evaluation </a:t>
            </a:r>
            <a:r>
              <a:rPr lang="en-US" dirty="0"/>
              <a:t>of </a:t>
            </a:r>
            <a:r>
              <a:rPr lang="en-US" dirty="0" err="1" smtClean="0"/>
              <a:t>r</a:t>
            </a:r>
            <a:r>
              <a:rPr lang="en-US" baseline="-25000" dirty="0" err="1" smtClean="0"/>
              <a:t>l</a:t>
            </a:r>
            <a:r>
              <a:rPr lang="en-US" dirty="0" smtClean="0"/>
              <a:t>.</a:t>
            </a:r>
          </a:p>
          <a:p>
            <a:pPr lvl="1"/>
            <a:endParaRPr lang="en-US" dirty="0"/>
          </a:p>
          <a:p>
            <a:r>
              <a:rPr lang="en-US" b="1" dirty="0"/>
              <a:t>Definition </a:t>
            </a:r>
            <a:r>
              <a:rPr lang="en-US" b="1" dirty="0" smtClean="0"/>
              <a:t>5 </a:t>
            </a:r>
            <a:r>
              <a:rPr lang="en-US" b="1" dirty="0"/>
              <a:t>(user requirements </a:t>
            </a:r>
            <a:r>
              <a:rPr lang="en-US" b="1" dirty="0" smtClean="0"/>
              <a:t>less </a:t>
            </a:r>
            <a:r>
              <a:rPr lang="en-US" b="1" dirty="0"/>
              <a:t>restrict):</a:t>
            </a:r>
            <a:r>
              <a:rPr lang="en-US" dirty="0"/>
              <a:t> a set of user requirements R1 is </a:t>
            </a:r>
            <a:r>
              <a:rPr lang="en-US" dirty="0" smtClean="0"/>
              <a:t>less </a:t>
            </a:r>
            <a:r>
              <a:rPr lang="en-US" dirty="0"/>
              <a:t>restrict than a set of user requirement </a:t>
            </a:r>
            <a:r>
              <a:rPr lang="en-US" dirty="0" smtClean="0"/>
              <a:t>R2 (R1 contains R2) </a:t>
            </a:r>
            <a:r>
              <a:rPr lang="en-US" dirty="0"/>
              <a:t>if:</a:t>
            </a:r>
          </a:p>
          <a:p>
            <a:pPr lvl="1"/>
            <a:r>
              <a:rPr lang="en-US" dirty="0"/>
              <a:t>R1 and R2 have the same number of requirements</a:t>
            </a:r>
          </a:p>
          <a:p>
            <a:pPr lvl="1"/>
            <a:r>
              <a:rPr lang="en-US" dirty="0"/>
              <a:t>For each requirement in </a:t>
            </a:r>
            <a:r>
              <a:rPr lang="en-US" dirty="0" err="1"/>
              <a:t>r</a:t>
            </a:r>
            <a:r>
              <a:rPr lang="en-US" baseline="-25000" dirty="0" err="1"/>
              <a:t>i</a:t>
            </a:r>
            <a:r>
              <a:rPr lang="en-US" dirty="0"/>
              <a:t> in R1 there is an equivalent </a:t>
            </a:r>
            <a:r>
              <a:rPr lang="en-US" dirty="0" err="1"/>
              <a:t>r</a:t>
            </a:r>
            <a:r>
              <a:rPr lang="en-US" baseline="-25000" dirty="0" err="1"/>
              <a:t>l</a:t>
            </a:r>
            <a:r>
              <a:rPr lang="en-US" dirty="0"/>
              <a:t> in R2, and the evaluation of </a:t>
            </a:r>
            <a:r>
              <a:rPr lang="en-US" dirty="0" err="1" smtClean="0"/>
              <a:t>r</a:t>
            </a:r>
            <a:r>
              <a:rPr lang="en-US" baseline="-25000" dirty="0" err="1" smtClean="0"/>
              <a:t>i</a:t>
            </a:r>
            <a:r>
              <a:rPr lang="en-US" dirty="0" smtClean="0"/>
              <a:t> contains </a:t>
            </a:r>
            <a:r>
              <a:rPr lang="en-US" dirty="0"/>
              <a:t>in the evaluation of </a:t>
            </a:r>
            <a:r>
              <a:rPr lang="en-US" dirty="0" err="1"/>
              <a:t>r</a:t>
            </a:r>
            <a:r>
              <a:rPr lang="en-US" baseline="-25000" dirty="0" err="1"/>
              <a:t>l</a:t>
            </a:r>
            <a:r>
              <a:rPr lang="en-US" dirty="0"/>
              <a:t> (for example, </a:t>
            </a:r>
            <a:r>
              <a:rPr lang="en-US" dirty="0" err="1"/>
              <a:t>r</a:t>
            </a:r>
            <a:r>
              <a:rPr lang="en-US" baseline="-25000" dirty="0" err="1"/>
              <a:t>i</a:t>
            </a:r>
            <a:r>
              <a:rPr lang="en-US" dirty="0"/>
              <a:t> = {response time &lt; 3s} and </a:t>
            </a:r>
            <a:r>
              <a:rPr lang="en-US" dirty="0" err="1"/>
              <a:t>r</a:t>
            </a:r>
            <a:r>
              <a:rPr lang="en-US" baseline="-25000" dirty="0" err="1"/>
              <a:t>l</a:t>
            </a:r>
            <a:r>
              <a:rPr lang="en-US" dirty="0"/>
              <a:t> = {response time &lt; </a:t>
            </a:r>
            <a:r>
              <a:rPr lang="en-US" dirty="0" smtClean="0"/>
              <a:t>2s</a:t>
            </a:r>
            <a:r>
              <a:rPr lang="en-US" dirty="0"/>
              <a:t>}). In other words, the evaluation of </a:t>
            </a:r>
            <a:r>
              <a:rPr lang="en-US" dirty="0" err="1"/>
              <a:t>r</a:t>
            </a:r>
            <a:r>
              <a:rPr lang="en-US" baseline="-25000" dirty="0" err="1"/>
              <a:t>i</a:t>
            </a:r>
            <a:r>
              <a:rPr lang="en-US" baseline="-25000" dirty="0"/>
              <a:t> </a:t>
            </a:r>
            <a:r>
              <a:rPr lang="en-US" dirty="0"/>
              <a:t>is </a:t>
            </a:r>
            <a:r>
              <a:rPr lang="en-US" dirty="0" smtClean="0"/>
              <a:t>less restrict </a:t>
            </a:r>
            <a:r>
              <a:rPr lang="en-US" dirty="0"/>
              <a:t>than the evaluation of </a:t>
            </a:r>
            <a:r>
              <a:rPr lang="en-US" dirty="0" err="1"/>
              <a:t>r</a:t>
            </a:r>
            <a:r>
              <a:rPr lang="en-US" baseline="-25000" dirty="0" err="1"/>
              <a:t>l</a:t>
            </a:r>
            <a:r>
              <a:rPr lang="en-US" dirty="0"/>
              <a:t>.</a:t>
            </a:r>
          </a:p>
          <a:p>
            <a:endParaRPr lang="en-US" dirty="0" smtClean="0"/>
          </a:p>
        </p:txBody>
      </p:sp>
    </p:spTree>
    <p:extLst>
      <p:ext uri="{BB962C8B-B14F-4D97-AF65-F5344CB8AC3E}">
        <p14:creationId xmlns:p14="http://schemas.microsoft.com/office/powerpoint/2010/main" val="2347776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Definitions</a:t>
            </a:r>
            <a:endParaRPr lang="fr-FR" dirty="0"/>
          </a:p>
        </p:txBody>
      </p:sp>
      <p:sp>
        <p:nvSpPr>
          <p:cNvPr id="3" name="Espaço Reservado para Conteúdo 2"/>
          <p:cNvSpPr>
            <a:spLocks noGrp="1"/>
          </p:cNvSpPr>
          <p:nvPr>
            <p:ph idx="1"/>
          </p:nvPr>
        </p:nvSpPr>
        <p:spPr/>
        <p:txBody>
          <a:bodyPr>
            <a:normAutofit/>
          </a:bodyPr>
          <a:lstStyle/>
          <a:p>
            <a:r>
              <a:rPr lang="en-US" b="1" dirty="0" smtClean="0"/>
              <a:t>Definition 6 (part of the user requirements more restrict and part less restrict):</a:t>
            </a:r>
            <a:r>
              <a:rPr lang="en-US" dirty="0" smtClean="0"/>
              <a:t> this case occurs when given a set of user requirements R1 and a set of user requirement R2:</a:t>
            </a:r>
          </a:p>
          <a:p>
            <a:pPr lvl="1"/>
            <a:r>
              <a:rPr lang="en-US" dirty="0" smtClean="0"/>
              <a:t>R1 and R2 have the same number of requirements</a:t>
            </a:r>
          </a:p>
          <a:p>
            <a:pPr lvl="1"/>
            <a:r>
              <a:rPr lang="en-US" dirty="0" smtClean="0"/>
              <a:t>For each requirement in </a:t>
            </a:r>
            <a:r>
              <a:rPr lang="en-US" dirty="0" err="1" smtClean="0"/>
              <a:t>r</a:t>
            </a:r>
            <a:r>
              <a:rPr lang="en-US" baseline="-25000" dirty="0" err="1" smtClean="0"/>
              <a:t>i</a:t>
            </a:r>
            <a:r>
              <a:rPr lang="en-US" dirty="0" smtClean="0"/>
              <a:t> in R1 there is an equivalent </a:t>
            </a:r>
            <a:r>
              <a:rPr lang="en-US" dirty="0" err="1" smtClean="0"/>
              <a:t>r</a:t>
            </a:r>
            <a:r>
              <a:rPr lang="en-US" baseline="-25000" dirty="0" err="1" smtClean="0"/>
              <a:t>l</a:t>
            </a:r>
            <a:r>
              <a:rPr lang="en-US" dirty="0" smtClean="0"/>
              <a:t> in R2, and there is at least one </a:t>
            </a:r>
            <a:r>
              <a:rPr lang="en-US" dirty="0" err="1"/>
              <a:t>r</a:t>
            </a:r>
            <a:r>
              <a:rPr lang="en-US" baseline="-25000" dirty="0" err="1"/>
              <a:t>i</a:t>
            </a:r>
            <a:r>
              <a:rPr lang="en-US" dirty="0" smtClean="0"/>
              <a:t>  such that its evaluation</a:t>
            </a:r>
            <a:r>
              <a:rPr lang="en-US" baseline="-25000" dirty="0" smtClean="0"/>
              <a:t> </a:t>
            </a:r>
            <a:r>
              <a:rPr lang="en-US" dirty="0" smtClean="0"/>
              <a:t>is contained in the </a:t>
            </a:r>
            <a:r>
              <a:rPr lang="en-US" dirty="0"/>
              <a:t>evaluation of </a:t>
            </a:r>
            <a:r>
              <a:rPr lang="en-US" dirty="0" err="1" smtClean="0"/>
              <a:t>r</a:t>
            </a:r>
            <a:r>
              <a:rPr lang="en-US" baseline="-25000" dirty="0" err="1" smtClean="0"/>
              <a:t>l</a:t>
            </a:r>
            <a:r>
              <a:rPr lang="en-US" dirty="0"/>
              <a:t> </a:t>
            </a:r>
            <a:r>
              <a:rPr lang="en-US" dirty="0" smtClean="0"/>
              <a:t>and one </a:t>
            </a:r>
            <a:r>
              <a:rPr lang="en-US" dirty="0" err="1" smtClean="0"/>
              <a:t>r</a:t>
            </a:r>
            <a:r>
              <a:rPr lang="en-US" baseline="-25000" dirty="0" err="1" smtClean="0"/>
              <a:t>n</a:t>
            </a:r>
            <a:r>
              <a:rPr lang="en-US" dirty="0" smtClean="0"/>
              <a:t> in R1 equivalent to </a:t>
            </a:r>
            <a:r>
              <a:rPr lang="en-US" dirty="0" err="1" smtClean="0"/>
              <a:t>r</a:t>
            </a:r>
            <a:r>
              <a:rPr lang="en-US" baseline="-25000" dirty="0" err="1" smtClean="0"/>
              <a:t>m</a:t>
            </a:r>
            <a:r>
              <a:rPr lang="en-US" baseline="-25000" dirty="0" smtClean="0"/>
              <a:t> </a:t>
            </a:r>
            <a:r>
              <a:rPr lang="en-US" dirty="0" smtClean="0"/>
              <a:t>in R2 such that the evaluation of </a:t>
            </a:r>
            <a:r>
              <a:rPr lang="en-US" dirty="0" err="1" smtClean="0"/>
              <a:t>r</a:t>
            </a:r>
            <a:r>
              <a:rPr lang="en-US" baseline="-25000" dirty="0" err="1" smtClean="0"/>
              <a:t>n</a:t>
            </a:r>
            <a:r>
              <a:rPr lang="en-US" baseline="-25000" dirty="0" smtClean="0"/>
              <a:t> </a:t>
            </a:r>
            <a:r>
              <a:rPr lang="en-US" dirty="0" smtClean="0"/>
              <a:t>contains the evaluation of r</a:t>
            </a:r>
            <a:r>
              <a:rPr lang="en-US" baseline="-25000" dirty="0" smtClean="0"/>
              <a:t>m</a:t>
            </a:r>
            <a:r>
              <a:rPr lang="en-US" dirty="0" smtClean="0"/>
              <a:t>.</a:t>
            </a:r>
            <a:endParaRPr lang="en-US" dirty="0"/>
          </a:p>
          <a:p>
            <a:r>
              <a:rPr lang="en-US" b="1" dirty="0"/>
              <a:t>Definition </a:t>
            </a:r>
            <a:r>
              <a:rPr lang="en-US" b="1" dirty="0" smtClean="0"/>
              <a:t>7 </a:t>
            </a:r>
            <a:r>
              <a:rPr lang="en-US" b="1" dirty="0"/>
              <a:t>(part of the user requirements more restrict and part </a:t>
            </a:r>
            <a:r>
              <a:rPr lang="en-US" b="1" dirty="0" smtClean="0"/>
              <a:t>different):</a:t>
            </a:r>
            <a:r>
              <a:rPr lang="en-US" dirty="0" smtClean="0"/>
              <a:t> A set </a:t>
            </a:r>
            <a:r>
              <a:rPr lang="en-US" dirty="0"/>
              <a:t>of user requirements R1 </a:t>
            </a:r>
            <a:r>
              <a:rPr lang="en-US" dirty="0" smtClean="0"/>
              <a:t>is a more restricted subset </a:t>
            </a:r>
            <a:r>
              <a:rPr lang="en-US" dirty="0"/>
              <a:t>of user requirement R2:</a:t>
            </a:r>
          </a:p>
          <a:p>
            <a:pPr lvl="1"/>
            <a:r>
              <a:rPr lang="en-US" dirty="0"/>
              <a:t>R1 </a:t>
            </a:r>
            <a:r>
              <a:rPr lang="en-US" dirty="0" smtClean="0"/>
              <a:t>has less abstract services than R2</a:t>
            </a:r>
            <a:endParaRPr lang="en-US" dirty="0"/>
          </a:p>
          <a:p>
            <a:pPr lvl="1"/>
            <a:r>
              <a:rPr lang="en-US" dirty="0"/>
              <a:t>For each requirement in </a:t>
            </a:r>
            <a:r>
              <a:rPr lang="en-US" dirty="0" err="1"/>
              <a:t>r</a:t>
            </a:r>
            <a:r>
              <a:rPr lang="en-US" baseline="-25000" dirty="0" err="1"/>
              <a:t>i</a:t>
            </a:r>
            <a:r>
              <a:rPr lang="en-US" dirty="0"/>
              <a:t> in R1 there is an equivalent </a:t>
            </a:r>
            <a:r>
              <a:rPr lang="en-US" dirty="0" err="1"/>
              <a:t>r</a:t>
            </a:r>
            <a:r>
              <a:rPr lang="en-US" baseline="-25000" dirty="0" err="1"/>
              <a:t>l</a:t>
            </a:r>
            <a:r>
              <a:rPr lang="en-US" dirty="0"/>
              <a:t> in R2, and </a:t>
            </a:r>
            <a:r>
              <a:rPr lang="en-US" dirty="0" smtClean="0"/>
              <a:t>the evaluation</a:t>
            </a:r>
            <a:r>
              <a:rPr lang="en-US" baseline="-25000" dirty="0" smtClean="0"/>
              <a:t> </a:t>
            </a:r>
            <a:r>
              <a:rPr lang="en-US" dirty="0" smtClean="0"/>
              <a:t>of </a:t>
            </a:r>
            <a:r>
              <a:rPr lang="en-US" dirty="0" err="1"/>
              <a:t>r</a:t>
            </a:r>
            <a:r>
              <a:rPr lang="en-US" baseline="-25000" dirty="0" err="1"/>
              <a:t>i</a:t>
            </a:r>
            <a:r>
              <a:rPr lang="en-US" baseline="-25000" dirty="0"/>
              <a:t> </a:t>
            </a:r>
            <a:r>
              <a:rPr lang="en-US" dirty="0" smtClean="0"/>
              <a:t>is contained </a:t>
            </a:r>
            <a:r>
              <a:rPr lang="en-US" dirty="0"/>
              <a:t>in the evaluation of </a:t>
            </a:r>
            <a:r>
              <a:rPr lang="en-US" dirty="0" err="1" smtClean="0"/>
              <a:t>r</a:t>
            </a:r>
            <a:r>
              <a:rPr lang="en-US" baseline="-25000" dirty="0" err="1" smtClean="0"/>
              <a:t>l</a:t>
            </a:r>
            <a:r>
              <a:rPr lang="en-US" dirty="0" smtClean="0"/>
              <a:t>.</a:t>
            </a:r>
            <a:endParaRPr lang="en-US" dirty="0"/>
          </a:p>
          <a:p>
            <a:endParaRPr lang="en-US" dirty="0" smtClean="0"/>
          </a:p>
        </p:txBody>
      </p:sp>
    </p:spTree>
    <p:extLst>
      <p:ext uri="{BB962C8B-B14F-4D97-AF65-F5344CB8AC3E}">
        <p14:creationId xmlns:p14="http://schemas.microsoft.com/office/powerpoint/2010/main" val="3403144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definitions</a:t>
            </a:r>
            <a:endParaRPr lang="fr-FR" dirty="0"/>
          </a:p>
        </p:txBody>
      </p:sp>
      <p:sp>
        <p:nvSpPr>
          <p:cNvPr id="3" name="Espaço Reservado para Conteúdo 2"/>
          <p:cNvSpPr>
            <a:spLocks noGrp="1"/>
          </p:cNvSpPr>
          <p:nvPr>
            <p:ph idx="1"/>
          </p:nvPr>
        </p:nvSpPr>
        <p:spPr/>
        <p:txBody>
          <a:bodyPr>
            <a:normAutofit/>
          </a:bodyPr>
          <a:lstStyle/>
          <a:p>
            <a:r>
              <a:rPr lang="en-US" b="1" dirty="0" smtClean="0"/>
              <a:t>Definition </a:t>
            </a:r>
            <a:r>
              <a:rPr lang="en-US" b="1" dirty="0"/>
              <a:t>8</a:t>
            </a:r>
            <a:r>
              <a:rPr lang="en-US" b="1" dirty="0" smtClean="0"/>
              <a:t> </a:t>
            </a:r>
            <a:r>
              <a:rPr lang="en-US" b="1" dirty="0"/>
              <a:t>(part of the user requirements </a:t>
            </a:r>
            <a:r>
              <a:rPr lang="en-US" b="1" dirty="0" smtClean="0"/>
              <a:t>less </a:t>
            </a:r>
            <a:r>
              <a:rPr lang="en-US" b="1" dirty="0"/>
              <a:t>restrict and part </a:t>
            </a:r>
            <a:r>
              <a:rPr lang="en-US" b="1" dirty="0" smtClean="0"/>
              <a:t>different):</a:t>
            </a:r>
            <a:r>
              <a:rPr lang="en-US" dirty="0" smtClean="0"/>
              <a:t> A set </a:t>
            </a:r>
            <a:r>
              <a:rPr lang="en-US" dirty="0"/>
              <a:t>of user requirements R1 </a:t>
            </a:r>
            <a:r>
              <a:rPr lang="en-US" dirty="0" smtClean="0"/>
              <a:t>is a less restricted subset </a:t>
            </a:r>
            <a:r>
              <a:rPr lang="en-US" dirty="0"/>
              <a:t>of user requirement </a:t>
            </a:r>
            <a:r>
              <a:rPr lang="en-US" dirty="0" smtClean="0"/>
              <a:t>R2 if:</a:t>
            </a:r>
            <a:endParaRPr lang="en-US" dirty="0"/>
          </a:p>
          <a:p>
            <a:pPr lvl="1"/>
            <a:r>
              <a:rPr lang="en-US" dirty="0"/>
              <a:t>R1 </a:t>
            </a:r>
            <a:r>
              <a:rPr lang="en-US" dirty="0" smtClean="0"/>
              <a:t>has less abstract services than R2</a:t>
            </a:r>
            <a:endParaRPr lang="en-US" dirty="0"/>
          </a:p>
          <a:p>
            <a:pPr lvl="1"/>
            <a:r>
              <a:rPr lang="en-US" dirty="0"/>
              <a:t>For each requirement </a:t>
            </a:r>
            <a:r>
              <a:rPr lang="en-US" dirty="0" err="1" smtClean="0"/>
              <a:t>r</a:t>
            </a:r>
            <a:r>
              <a:rPr lang="en-US" baseline="-25000" dirty="0" err="1" smtClean="0"/>
              <a:t>i</a:t>
            </a:r>
            <a:r>
              <a:rPr lang="en-US" dirty="0" smtClean="0"/>
              <a:t> </a:t>
            </a:r>
            <a:r>
              <a:rPr lang="en-US" dirty="0"/>
              <a:t>in R1 there is an equivalent </a:t>
            </a:r>
            <a:r>
              <a:rPr lang="en-US" dirty="0" err="1"/>
              <a:t>r</a:t>
            </a:r>
            <a:r>
              <a:rPr lang="en-US" baseline="-25000" dirty="0" err="1"/>
              <a:t>l</a:t>
            </a:r>
            <a:r>
              <a:rPr lang="en-US" dirty="0"/>
              <a:t> in R2, and </a:t>
            </a:r>
            <a:r>
              <a:rPr lang="en-US" dirty="0" smtClean="0"/>
              <a:t>the evaluation</a:t>
            </a:r>
            <a:r>
              <a:rPr lang="en-US" baseline="-25000" dirty="0" smtClean="0"/>
              <a:t> </a:t>
            </a:r>
            <a:r>
              <a:rPr lang="en-US" dirty="0" smtClean="0"/>
              <a:t>of </a:t>
            </a:r>
            <a:r>
              <a:rPr lang="en-US" dirty="0" err="1"/>
              <a:t>r</a:t>
            </a:r>
            <a:r>
              <a:rPr lang="en-US" baseline="-25000" dirty="0" err="1"/>
              <a:t>i</a:t>
            </a:r>
            <a:r>
              <a:rPr lang="en-US" baseline="-25000" dirty="0"/>
              <a:t> </a:t>
            </a:r>
            <a:r>
              <a:rPr lang="en-US" dirty="0" smtClean="0"/>
              <a:t>contains the </a:t>
            </a:r>
            <a:r>
              <a:rPr lang="en-US" dirty="0"/>
              <a:t>evaluation of </a:t>
            </a:r>
            <a:r>
              <a:rPr lang="en-US" dirty="0" err="1" smtClean="0"/>
              <a:t>r</a:t>
            </a:r>
            <a:r>
              <a:rPr lang="en-US" baseline="-25000" dirty="0" err="1" smtClean="0"/>
              <a:t>l</a:t>
            </a:r>
            <a:r>
              <a:rPr lang="en-US" dirty="0" smtClean="0"/>
              <a:t>.</a:t>
            </a:r>
          </a:p>
          <a:p>
            <a:r>
              <a:rPr lang="en-US" b="1" dirty="0"/>
              <a:t>Definition </a:t>
            </a:r>
            <a:r>
              <a:rPr lang="en-US" b="1" dirty="0" smtClean="0"/>
              <a:t>9 (user </a:t>
            </a:r>
            <a:r>
              <a:rPr lang="en-US" b="1" dirty="0"/>
              <a:t>requirements </a:t>
            </a:r>
            <a:r>
              <a:rPr lang="en-US" b="1" dirty="0" smtClean="0"/>
              <a:t>completely different</a:t>
            </a:r>
            <a:r>
              <a:rPr lang="en-US" b="1" dirty="0"/>
              <a:t>):</a:t>
            </a:r>
            <a:r>
              <a:rPr lang="en-US" dirty="0"/>
              <a:t> A set of user requirements R1 is </a:t>
            </a:r>
            <a:r>
              <a:rPr lang="en-US" dirty="0" smtClean="0"/>
              <a:t>completely different than a set </a:t>
            </a:r>
            <a:r>
              <a:rPr lang="en-US" dirty="0"/>
              <a:t>of user requirement </a:t>
            </a:r>
            <a:r>
              <a:rPr lang="en-US" dirty="0" smtClean="0"/>
              <a:t>R2 if:</a:t>
            </a:r>
            <a:endParaRPr lang="en-US" dirty="0"/>
          </a:p>
          <a:p>
            <a:pPr lvl="1"/>
            <a:r>
              <a:rPr lang="en-US" dirty="0" smtClean="0"/>
              <a:t>For each user requirement </a:t>
            </a:r>
            <a:r>
              <a:rPr lang="en-US" dirty="0" err="1"/>
              <a:t>r</a:t>
            </a:r>
            <a:r>
              <a:rPr lang="en-US" baseline="-25000" dirty="0" err="1"/>
              <a:t>i</a:t>
            </a:r>
            <a:r>
              <a:rPr lang="en-US" dirty="0"/>
              <a:t> in R1 </a:t>
            </a:r>
            <a:r>
              <a:rPr lang="en-US" dirty="0" smtClean="0"/>
              <a:t>there is no equivalent </a:t>
            </a:r>
            <a:r>
              <a:rPr lang="en-US" dirty="0" err="1"/>
              <a:t>r</a:t>
            </a:r>
            <a:r>
              <a:rPr lang="en-US" baseline="-25000" dirty="0" err="1"/>
              <a:t>l</a:t>
            </a:r>
            <a:r>
              <a:rPr lang="en-US" dirty="0"/>
              <a:t> in </a:t>
            </a:r>
            <a:r>
              <a:rPr lang="en-US" dirty="0" smtClean="0"/>
              <a:t>R2.</a:t>
            </a:r>
            <a:endParaRPr lang="en-US" dirty="0"/>
          </a:p>
          <a:p>
            <a:endParaRPr lang="en-US" dirty="0" smtClean="0"/>
          </a:p>
        </p:txBody>
      </p:sp>
    </p:spTree>
    <p:extLst>
      <p:ext uri="{BB962C8B-B14F-4D97-AF65-F5344CB8AC3E}">
        <p14:creationId xmlns:p14="http://schemas.microsoft.com/office/powerpoint/2010/main" val="3634310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definitions</a:t>
            </a:r>
            <a:endParaRPr lang="fr-FR" dirty="0"/>
          </a:p>
        </p:txBody>
      </p:sp>
      <p:sp>
        <p:nvSpPr>
          <p:cNvPr id="3" name="Espaço Reservado para Conteúdo 2"/>
          <p:cNvSpPr>
            <a:spLocks noGrp="1"/>
          </p:cNvSpPr>
          <p:nvPr>
            <p:ph idx="1"/>
          </p:nvPr>
        </p:nvSpPr>
        <p:spPr/>
        <p:txBody>
          <a:bodyPr>
            <a:normAutofit/>
          </a:bodyPr>
          <a:lstStyle/>
          <a:p>
            <a:r>
              <a:rPr lang="en-US" b="1" dirty="0"/>
              <a:t>Definition </a:t>
            </a:r>
            <a:r>
              <a:rPr lang="en-US" b="1" dirty="0" smtClean="0"/>
              <a:t>10 </a:t>
            </a:r>
            <a:r>
              <a:rPr lang="en-US" b="1" dirty="0"/>
              <a:t>(query </a:t>
            </a:r>
            <a:r>
              <a:rPr lang="en-US" b="1" dirty="0" smtClean="0"/>
              <a:t>subset)</a:t>
            </a:r>
            <a:r>
              <a:rPr lang="en-US" dirty="0" smtClean="0"/>
              <a:t>: </a:t>
            </a:r>
            <a:r>
              <a:rPr lang="en-US" dirty="0"/>
              <a:t>a query Q1 is </a:t>
            </a:r>
            <a:r>
              <a:rPr lang="en-US" dirty="0" smtClean="0"/>
              <a:t>a subset of the query Q2 if</a:t>
            </a:r>
            <a:r>
              <a:rPr lang="en-US" dirty="0"/>
              <a:t>: </a:t>
            </a:r>
          </a:p>
          <a:p>
            <a:pPr lvl="1"/>
            <a:r>
              <a:rPr lang="en-US" dirty="0"/>
              <a:t>Q1 </a:t>
            </a:r>
            <a:r>
              <a:rPr lang="en-US" dirty="0" smtClean="0"/>
              <a:t>has less abstract services than Q2</a:t>
            </a:r>
            <a:endParaRPr lang="en-US" dirty="0"/>
          </a:p>
          <a:p>
            <a:pPr lvl="1"/>
            <a:r>
              <a:rPr lang="en-US" dirty="0"/>
              <a:t>For each abstract </a:t>
            </a:r>
            <a:r>
              <a:rPr lang="en-US" dirty="0" smtClean="0"/>
              <a:t>service </a:t>
            </a:r>
            <a:r>
              <a:rPr lang="en-US" dirty="0"/>
              <a:t>in Q1 there is an equivalent in </a:t>
            </a:r>
            <a:r>
              <a:rPr lang="en-US" dirty="0" smtClean="0"/>
              <a:t>Q2.</a:t>
            </a:r>
          </a:p>
          <a:p>
            <a:pPr lvl="1"/>
            <a:r>
              <a:rPr lang="en-US" dirty="0" smtClean="0"/>
              <a:t>In other words, the query Q1 is contained in the query Q2.</a:t>
            </a:r>
          </a:p>
          <a:p>
            <a:r>
              <a:rPr lang="en-US" b="1" dirty="0"/>
              <a:t>Definition </a:t>
            </a:r>
            <a:r>
              <a:rPr lang="en-US" b="1" dirty="0" smtClean="0"/>
              <a:t>11 (different queries but with some abstract services in common)</a:t>
            </a:r>
            <a:r>
              <a:rPr lang="en-US" dirty="0" smtClean="0"/>
              <a:t>: this case occurs when given a query Q1 and a </a:t>
            </a:r>
            <a:r>
              <a:rPr lang="en-US" dirty="0"/>
              <a:t>query </a:t>
            </a:r>
            <a:r>
              <a:rPr lang="en-US" dirty="0" smtClean="0"/>
              <a:t>Q2: </a:t>
            </a:r>
            <a:endParaRPr lang="en-US" dirty="0"/>
          </a:p>
          <a:p>
            <a:pPr lvl="1"/>
            <a:r>
              <a:rPr lang="en-US" dirty="0"/>
              <a:t>Q1 </a:t>
            </a:r>
            <a:r>
              <a:rPr lang="en-US" dirty="0" smtClean="0"/>
              <a:t>and Q2 have a different number of abstract services</a:t>
            </a:r>
            <a:endParaRPr lang="en-US" dirty="0"/>
          </a:p>
          <a:p>
            <a:pPr lvl="1"/>
            <a:r>
              <a:rPr lang="en-US" dirty="0" smtClean="0"/>
              <a:t>There is at least one abstract service </a:t>
            </a:r>
            <a:r>
              <a:rPr lang="en-US" dirty="0"/>
              <a:t>in Q1 </a:t>
            </a:r>
            <a:r>
              <a:rPr lang="en-US" dirty="0" smtClean="0"/>
              <a:t>that has an </a:t>
            </a:r>
            <a:r>
              <a:rPr lang="en-US" dirty="0"/>
              <a:t>equivalent in </a:t>
            </a:r>
            <a:r>
              <a:rPr lang="en-US" dirty="0" smtClean="0"/>
              <a:t>Q2;</a:t>
            </a:r>
          </a:p>
          <a:p>
            <a:pPr lvl="1"/>
            <a:r>
              <a:rPr lang="en-US" dirty="0"/>
              <a:t>There is at least one abstract service in Q1 that has </a:t>
            </a:r>
            <a:r>
              <a:rPr lang="en-US" dirty="0" smtClean="0"/>
              <a:t>no equivalent </a:t>
            </a:r>
            <a:r>
              <a:rPr lang="en-US" dirty="0"/>
              <a:t>in Q2</a:t>
            </a:r>
            <a:r>
              <a:rPr lang="en-US" dirty="0" smtClean="0"/>
              <a:t>; and</a:t>
            </a:r>
            <a:endParaRPr lang="en-US" dirty="0"/>
          </a:p>
          <a:p>
            <a:pPr lvl="1"/>
            <a:r>
              <a:rPr lang="en-US" dirty="0"/>
              <a:t>There is at least one abstract service in </a:t>
            </a:r>
            <a:r>
              <a:rPr lang="en-US" dirty="0" smtClean="0"/>
              <a:t>Q2 </a:t>
            </a:r>
            <a:r>
              <a:rPr lang="en-US" dirty="0"/>
              <a:t>that has no equivalent in </a:t>
            </a:r>
            <a:r>
              <a:rPr lang="en-US" dirty="0" smtClean="0"/>
              <a:t>Q1;</a:t>
            </a:r>
            <a:endParaRPr lang="en-US" dirty="0"/>
          </a:p>
          <a:p>
            <a:endParaRPr lang="en-US" dirty="0" smtClean="0"/>
          </a:p>
        </p:txBody>
      </p:sp>
    </p:spTree>
    <p:extLst>
      <p:ext uri="{BB962C8B-B14F-4D97-AF65-F5344CB8AC3E}">
        <p14:creationId xmlns:p14="http://schemas.microsoft.com/office/powerpoint/2010/main" val="2614068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Definitions</a:t>
            </a:r>
            <a:endParaRPr lang="fr-FR" dirty="0"/>
          </a:p>
        </p:txBody>
      </p:sp>
      <p:sp>
        <p:nvSpPr>
          <p:cNvPr id="3" name="Espaço Reservado para Conteúdo 2"/>
          <p:cNvSpPr>
            <a:spLocks noGrp="1"/>
          </p:cNvSpPr>
          <p:nvPr>
            <p:ph idx="1"/>
          </p:nvPr>
        </p:nvSpPr>
        <p:spPr/>
        <p:txBody>
          <a:bodyPr>
            <a:normAutofit/>
          </a:bodyPr>
          <a:lstStyle/>
          <a:p>
            <a:r>
              <a:rPr lang="en-US" b="1" dirty="0"/>
              <a:t>Definition </a:t>
            </a:r>
            <a:r>
              <a:rPr lang="en-US" b="1" dirty="0" smtClean="0"/>
              <a:t>12 (different queries)</a:t>
            </a:r>
            <a:r>
              <a:rPr lang="en-US" dirty="0" smtClean="0"/>
              <a:t>: </a:t>
            </a:r>
            <a:r>
              <a:rPr lang="en-US" dirty="0"/>
              <a:t>a query Q1 is </a:t>
            </a:r>
            <a:r>
              <a:rPr lang="en-US" dirty="0" smtClean="0"/>
              <a:t>different from a query Q2 if</a:t>
            </a:r>
            <a:r>
              <a:rPr lang="en-US" dirty="0"/>
              <a:t>: </a:t>
            </a:r>
          </a:p>
          <a:p>
            <a:pPr lvl="1"/>
            <a:r>
              <a:rPr lang="en-US" dirty="0" smtClean="0"/>
              <a:t>For </a:t>
            </a:r>
            <a:r>
              <a:rPr lang="en-US" dirty="0"/>
              <a:t>each abstract </a:t>
            </a:r>
            <a:r>
              <a:rPr lang="en-US" dirty="0" smtClean="0"/>
              <a:t>service </a:t>
            </a:r>
            <a:r>
              <a:rPr lang="en-US" dirty="0"/>
              <a:t>in Q1 there is </a:t>
            </a:r>
            <a:r>
              <a:rPr lang="en-US" dirty="0" smtClean="0"/>
              <a:t>no equivalent </a:t>
            </a:r>
            <a:r>
              <a:rPr lang="en-US" dirty="0"/>
              <a:t>in </a:t>
            </a:r>
            <a:r>
              <a:rPr lang="en-US" dirty="0" smtClean="0"/>
              <a:t>Q2.</a:t>
            </a:r>
          </a:p>
        </p:txBody>
      </p:sp>
    </p:spTree>
    <p:extLst>
      <p:ext uri="{BB962C8B-B14F-4D97-AF65-F5344CB8AC3E}">
        <p14:creationId xmlns:p14="http://schemas.microsoft.com/office/powerpoint/2010/main" val="30195795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TM03090434[[fn=Tipo de Madeira]]</Template>
  <TotalTime>3442</TotalTime>
  <Words>1098</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Rockwell</vt:lpstr>
      <vt:lpstr>Rockwell Condensed</vt:lpstr>
      <vt:lpstr>Wingdings</vt:lpstr>
      <vt:lpstr>Tipo de Madeira</vt:lpstr>
      <vt:lpstr>Meeting 12/10/16</vt:lpstr>
      <vt:lpstr>Roadmap</vt:lpstr>
      <vt:lpstr>Definitions</vt:lpstr>
      <vt:lpstr>Definitions</vt:lpstr>
      <vt:lpstr>Definitions</vt:lpstr>
      <vt:lpstr>Definitions</vt:lpstr>
      <vt:lpstr>definitions</vt:lpstr>
      <vt:lpstr>definitions</vt:lpstr>
      <vt:lpstr>Definitions</vt:lpstr>
      <vt:lpstr>Heuristics</vt:lpstr>
      <vt:lpstr>Planning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50</cp:revision>
  <dcterms:created xsi:type="dcterms:W3CDTF">2016-09-25T08:29:40Z</dcterms:created>
  <dcterms:modified xsi:type="dcterms:W3CDTF">2016-10-17T11:23:31Z</dcterms:modified>
</cp:coreProperties>
</file>