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42"/>
  </p:notesMasterIdLst>
  <p:handoutMasterIdLst>
    <p:handoutMasterId r:id="rId43"/>
  </p:handoutMasterIdLst>
  <p:sldIdLst>
    <p:sldId id="256" r:id="rId5"/>
    <p:sldId id="257" r:id="rId6"/>
    <p:sldId id="374" r:id="rId7"/>
    <p:sldId id="375" r:id="rId8"/>
    <p:sldId id="376" r:id="rId9"/>
    <p:sldId id="379" r:id="rId10"/>
    <p:sldId id="380" r:id="rId11"/>
    <p:sldId id="381" r:id="rId12"/>
    <p:sldId id="378" r:id="rId13"/>
    <p:sldId id="343" r:id="rId14"/>
    <p:sldId id="338" r:id="rId15"/>
    <p:sldId id="369" r:id="rId16"/>
    <p:sldId id="297" r:id="rId17"/>
    <p:sldId id="348" r:id="rId18"/>
    <p:sldId id="349" r:id="rId19"/>
    <p:sldId id="350" r:id="rId20"/>
    <p:sldId id="371" r:id="rId21"/>
    <p:sldId id="372" r:id="rId22"/>
    <p:sldId id="373" r:id="rId23"/>
    <p:sldId id="370" r:id="rId24"/>
    <p:sldId id="351" r:id="rId25"/>
    <p:sldId id="301" r:id="rId26"/>
    <p:sldId id="302" r:id="rId27"/>
    <p:sldId id="352" r:id="rId28"/>
    <p:sldId id="353" r:id="rId29"/>
    <p:sldId id="354" r:id="rId30"/>
    <p:sldId id="355" r:id="rId31"/>
    <p:sldId id="356" r:id="rId32"/>
    <p:sldId id="357" r:id="rId33"/>
    <p:sldId id="358" r:id="rId34"/>
    <p:sldId id="311" r:id="rId35"/>
    <p:sldId id="313" r:id="rId36"/>
    <p:sldId id="359" r:id="rId37"/>
    <p:sldId id="314" r:id="rId38"/>
    <p:sldId id="315" r:id="rId39"/>
    <p:sldId id="280" r:id="rId40"/>
    <p:sldId id="26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88225" autoAdjust="0"/>
  </p:normalViewPr>
  <p:slideViewPr>
    <p:cSldViewPr snapToGrid="0" snapToObjects="1">
      <p:cViewPr varScale="1">
        <p:scale>
          <a:sx n="67" d="100"/>
          <a:sy n="67" d="100"/>
        </p:scale>
        <p:origin x="1194" y="6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2/4/2016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2/4/2016</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40236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74767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279999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991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134017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2/4/2016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2/4/2016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A Service-based Query Rewriting Algorithm</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solidFill>
              </a:rPr>
              <a:t>Previous work</a:t>
            </a:r>
            <a:endParaRPr lang="en-US" sz="4800"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charset="2"/>
              <a:buChar char="§"/>
            </a:pPr>
            <a:r>
              <a:rPr lang="en-US" dirty="0" smtClean="0">
                <a:solidFill>
                  <a:schemeClr val="tx1"/>
                </a:solidFill>
              </a:rPr>
              <a:t>Systematic Mapping</a:t>
            </a:r>
            <a:r>
              <a:rPr lang="en-US" b="1" dirty="0" smtClean="0">
                <a:solidFill>
                  <a:schemeClr val="tx1"/>
                </a:solidFill>
              </a:rPr>
              <a:t> </a:t>
            </a:r>
            <a:r>
              <a:rPr lang="en-US" dirty="0" smtClean="0">
                <a:solidFill>
                  <a:schemeClr val="tx1"/>
                </a:solidFill>
              </a:rPr>
              <a:t>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Previous work</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13</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16</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1579938" y="4523915"/>
            <a:ext cx="4114716" cy="369332"/>
          </a:xfrm>
          <a:prstGeom prst="rect">
            <a:avLst/>
          </a:prstGeom>
          <a:noFill/>
          <a:ln>
            <a:noFill/>
          </a:ln>
        </p:spPr>
        <p:txBody>
          <a:bodyPr wrap="none" rtlCol="0">
            <a:spAutoFit/>
          </a:bodyPr>
          <a:lstStyle/>
          <a:p>
            <a:r>
              <a:rPr lang="en-GB" b="1" u="sng" dirty="0" smtClean="0">
                <a:solidFill>
                  <a:srgbClr val="FF0000"/>
                </a:solidFill>
              </a:rPr>
              <a:t>Abstract services</a:t>
            </a:r>
            <a:r>
              <a:rPr lang="en-GB" dirty="0" smtClean="0">
                <a:solidFill>
                  <a:srgbClr val="FF0000"/>
                </a:solidFill>
              </a:rPr>
              <a:t>: basic service capabilities</a:t>
            </a:r>
            <a:endParaRPr lang="fr-FR" dirty="0">
              <a:solidFill>
                <a:srgbClr val="FF0000"/>
              </a:solidFill>
            </a:endParaRPr>
          </a:p>
        </p:txBody>
      </p:sp>
      <p:cxnSp>
        <p:nvCxnSpPr>
          <p:cNvPr id="10" name="Conector de seta reta 9"/>
          <p:cNvCxnSpPr/>
          <p:nvPr/>
        </p:nvCxnSpPr>
        <p:spPr>
          <a:xfrm>
            <a:off x="224069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17</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741725" y="4528683"/>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6" name="Conector de seta reta 5"/>
          <p:cNvCxnSpPr/>
          <p:nvPr/>
        </p:nvCxnSpPr>
        <p:spPr>
          <a:xfrm>
            <a:off x="1402486" y="4107652"/>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151558" y="4523915"/>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0" name="Conector de seta reta 9"/>
          <p:cNvCxnSpPr/>
          <p:nvPr/>
        </p:nvCxnSpPr>
        <p:spPr>
          <a:xfrm>
            <a:off x="381231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44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18</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3808806" y="4466763"/>
            <a:ext cx="4704108" cy="369332"/>
          </a:xfrm>
          <a:prstGeom prst="rect">
            <a:avLst/>
          </a:prstGeom>
          <a:noFill/>
          <a:ln>
            <a:noFill/>
          </a:ln>
        </p:spPr>
        <p:txBody>
          <a:bodyPr wrap="none" rtlCol="0">
            <a:spAutoFit/>
          </a:bodyPr>
          <a:lstStyle/>
          <a:p>
            <a:r>
              <a:rPr lang="en-GB" b="1" u="sng" dirty="0" smtClean="0">
                <a:solidFill>
                  <a:srgbClr val="FF0000"/>
                </a:solidFill>
              </a:rPr>
              <a:t>Constraints</a:t>
            </a:r>
            <a:r>
              <a:rPr lang="en-GB" dirty="0" smtClean="0">
                <a:solidFill>
                  <a:srgbClr val="FF0000"/>
                </a:solidFill>
              </a:rPr>
              <a:t> over the input and output parameters</a:t>
            </a:r>
            <a:endParaRPr lang="fr-FR" dirty="0">
              <a:solidFill>
                <a:srgbClr val="FF0000"/>
              </a:solidFill>
            </a:endParaRPr>
          </a:p>
        </p:txBody>
      </p:sp>
      <p:cxnSp>
        <p:nvCxnSpPr>
          <p:cNvPr id="10" name="Conector de seta reta 9"/>
          <p:cNvCxnSpPr/>
          <p:nvPr/>
        </p:nvCxnSpPr>
        <p:spPr>
          <a:xfrm>
            <a:off x="5998331"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4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19</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5166122" y="4466763"/>
            <a:ext cx="3444854" cy="369332"/>
          </a:xfrm>
          <a:prstGeom prst="rect">
            <a:avLst/>
          </a:prstGeom>
          <a:noFill/>
          <a:ln>
            <a:noFill/>
          </a:ln>
        </p:spPr>
        <p:txBody>
          <a:bodyPr wrap="none" rtlCol="0">
            <a:spAutoFit/>
          </a:bodyPr>
          <a:lstStyle/>
          <a:p>
            <a:r>
              <a:rPr lang="en-GB" b="1" u="sng" dirty="0" smtClean="0">
                <a:solidFill>
                  <a:srgbClr val="FF0000"/>
                </a:solidFill>
              </a:rPr>
              <a:t>User preferences</a:t>
            </a:r>
            <a:r>
              <a:rPr lang="en-GB" b="1" dirty="0" smtClean="0">
                <a:solidFill>
                  <a:srgbClr val="FF0000"/>
                </a:solidFill>
              </a:rPr>
              <a:t> </a:t>
            </a:r>
            <a:r>
              <a:rPr lang="en-GB" dirty="0" smtClean="0">
                <a:solidFill>
                  <a:srgbClr val="FF0000"/>
                </a:solidFill>
              </a:rPr>
              <a:t>over the services</a:t>
            </a:r>
            <a:endParaRPr lang="fr-FR" dirty="0">
              <a:solidFill>
                <a:srgbClr val="FF0000"/>
              </a:solidFill>
            </a:endParaRPr>
          </a:p>
        </p:txBody>
      </p:sp>
      <p:cxnSp>
        <p:nvCxnSpPr>
          <p:cNvPr id="10" name="Conector de seta reta 9"/>
          <p:cNvCxnSpPr/>
          <p:nvPr/>
        </p:nvCxnSpPr>
        <p:spPr>
          <a:xfrm>
            <a:off x="7241343"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83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Context and challenges</a:t>
            </a:r>
          </a:p>
          <a:p>
            <a:endParaRPr lang="en-US" sz="2300" dirty="0" smtClean="0">
              <a:solidFill>
                <a:schemeClr val="tx1"/>
              </a:solidFill>
            </a:endParaRPr>
          </a:p>
          <a:p>
            <a:r>
              <a:rPr lang="en-US" sz="2300" dirty="0" smtClean="0">
                <a:solidFill>
                  <a:schemeClr val="tx1"/>
                </a:solidFill>
              </a:rPr>
              <a:t>Previous work</a:t>
            </a:r>
          </a:p>
          <a:p>
            <a:endParaRPr lang="en-US" sz="2300" dirty="0" smtClean="0">
              <a:solidFill>
                <a:schemeClr val="tx1"/>
              </a:solidFill>
            </a:endParaRPr>
          </a:p>
          <a:p>
            <a:r>
              <a:rPr lang="en-US" sz="2300" dirty="0" smtClean="0">
                <a:solidFill>
                  <a:schemeClr val="tx1"/>
                </a:solidFill>
              </a:rPr>
              <a:t>Ongoing work: query rewriting algorithm</a:t>
            </a: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4" name="CaixaDeTexto 3"/>
          <p:cNvSpPr txBox="1"/>
          <p:nvPr/>
        </p:nvSpPr>
        <p:spPr>
          <a:xfrm>
            <a:off x="6181410" y="5291446"/>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7174630" y="4848995"/>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20</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4072248" y="4473912"/>
            <a:ext cx="4173707" cy="369332"/>
          </a:xfrm>
          <a:prstGeom prst="rect">
            <a:avLst/>
          </a:prstGeom>
          <a:noFill/>
          <a:ln>
            <a:noFill/>
          </a:ln>
        </p:spPr>
        <p:txBody>
          <a:bodyPr wrap="none" rtlCol="0">
            <a:spAutoFit/>
          </a:bodyPr>
          <a:lstStyle/>
          <a:p>
            <a:r>
              <a:rPr lang="pt-BR" i="1" dirty="0"/>
              <a:t>C </a:t>
            </a:r>
            <a:r>
              <a:rPr lang="pt-BR" dirty="0"/>
              <a:t>and </a:t>
            </a:r>
            <a:r>
              <a:rPr lang="pt-BR" i="1" dirty="0"/>
              <a:t>P</a:t>
            </a:r>
            <a:r>
              <a:rPr lang="pt-BR" dirty="0"/>
              <a:t> </a:t>
            </a:r>
            <a:r>
              <a:rPr lang="en-GB" dirty="0"/>
              <a:t>are in the form: </a:t>
            </a:r>
            <a:r>
              <a:rPr lang="en-GB" i="1" dirty="0" smtClean="0">
                <a:solidFill>
                  <a:srgbClr val="FF0000"/>
                </a:solidFill>
              </a:rPr>
              <a:t>name</a:t>
            </a:r>
            <a:r>
              <a:rPr lang="en-GB" dirty="0" smtClean="0">
                <a:solidFill>
                  <a:srgbClr val="FF0000"/>
                </a:solidFill>
              </a:rPr>
              <a:t> </a:t>
            </a:r>
            <a:r>
              <a:rPr lang="en-GB" dirty="0">
                <a:solidFill>
                  <a:srgbClr val="FF0000"/>
                </a:solidFill>
              </a:rPr>
              <a:t>operation </a:t>
            </a:r>
            <a:r>
              <a:rPr lang="en-GB" i="1" dirty="0">
                <a:solidFill>
                  <a:srgbClr val="FF0000"/>
                </a:solidFill>
              </a:rPr>
              <a:t>value</a:t>
            </a:r>
            <a:endParaRPr lang="fr-FR" dirty="0">
              <a:solidFill>
                <a:srgbClr val="FF0000"/>
              </a:solidFill>
            </a:endParaRPr>
          </a:p>
        </p:txBody>
      </p:sp>
    </p:spTree>
    <p:extLst>
      <p:ext uri="{BB962C8B-B14F-4D97-AF65-F5344CB8AC3E}">
        <p14:creationId xmlns:p14="http://schemas.microsoft.com/office/powerpoint/2010/main" val="3967054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Composed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To illustrate the definitions, let us suppose a use case in the medical scenario</a:t>
            </a:r>
          </a:p>
          <a:p>
            <a:pPr marL="0" indent="0">
              <a:buNone/>
            </a:pPr>
            <a:endParaRPr lang="en-US" dirty="0"/>
          </a:p>
          <a:p>
            <a:pPr marL="0" indent="0">
              <a:buNone/>
            </a:pPr>
            <a:r>
              <a:rPr lang="en-US" dirty="0" smtClean="0"/>
              <a:t>The user is able to query infected patients, dna information and personal information</a:t>
            </a:r>
          </a:p>
          <a:p>
            <a:pPr marL="0" indent="0">
              <a:buNone/>
            </a:pPr>
            <a:endParaRPr lang="en-US" dirty="0"/>
          </a:p>
          <a:p>
            <a:pPr marL="0" indent="0">
              <a:buNone/>
            </a:pPr>
            <a:r>
              <a:rPr lang="en-US" dirty="0" smtClean="0"/>
              <a:t>Consider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1845256357"/>
              </p:ext>
            </p:extLst>
          </p:nvPr>
        </p:nvGraphicFramePr>
        <p:xfrm>
          <a:off x="1057798" y="2254379"/>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22</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Q(disease?; patientInfo!, dna!) := </a:t>
            </a:r>
            <a:r>
              <a:rPr lang="en-US" sz="1600" dirty="0" smtClean="0"/>
              <a:t>DiseaseInfectedPatient (d?; p!),  PatientPersonalInformation (p?; info!),  PatientDNA (p?; dna!), d = “K” [availability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24</a:t>
            </a:fld>
            <a:endParaRPr lang="en-US"/>
          </a:p>
        </p:txBody>
      </p:sp>
      <p:pic>
        <p:nvPicPr>
          <p:cNvPr id="5" name="Imagem 4"/>
          <p:cNvPicPr>
            <a:picLocks noChangeAspect="1"/>
          </p:cNvPicPr>
          <p:nvPr/>
        </p:nvPicPr>
        <p:blipFill>
          <a:blip r:embed="rId2"/>
          <a:stretch>
            <a:fillRect/>
          </a:stretch>
        </p:blipFill>
        <p:spPr>
          <a:xfrm>
            <a:off x="814387" y="2975387"/>
            <a:ext cx="7515226" cy="507162"/>
          </a:xfrm>
          <a:prstGeom prst="rect">
            <a:avLst/>
          </a:prstGeom>
          <a:ln>
            <a:solidFill>
              <a:schemeClr val="tx1"/>
            </a:solidFill>
          </a:ln>
        </p:spPr>
      </p:pic>
      <p:sp>
        <p:nvSpPr>
          <p:cNvPr id="6" name="CaixaDeTexto 5"/>
          <p:cNvSpPr txBox="1"/>
          <p:nvPr/>
        </p:nvSpPr>
        <p:spPr>
          <a:xfrm>
            <a:off x="2237153" y="4123858"/>
            <a:ext cx="1710148" cy="369332"/>
          </a:xfrm>
          <a:prstGeom prst="rect">
            <a:avLst/>
          </a:prstGeom>
          <a:noFill/>
          <a:ln>
            <a:noFill/>
          </a:ln>
        </p:spPr>
        <p:txBody>
          <a:bodyPr wrap="none" rtlCol="0">
            <a:spAutoFit/>
          </a:bodyPr>
          <a:lstStyle/>
          <a:p>
            <a:r>
              <a:rPr lang="en-GB" dirty="0" smtClean="0">
                <a:solidFill>
                  <a:srgbClr val="FF0000"/>
                </a:solidFill>
              </a:rPr>
              <a:t>Abstract services</a:t>
            </a:r>
            <a:endParaRPr lang="fr-FR" dirty="0">
              <a:solidFill>
                <a:srgbClr val="FF0000"/>
              </a:solidFill>
            </a:endParaRPr>
          </a:p>
        </p:txBody>
      </p:sp>
      <p:cxnSp>
        <p:nvCxnSpPr>
          <p:cNvPr id="7" name="Conector de seta reta 6"/>
          <p:cNvCxnSpPr/>
          <p:nvPr/>
        </p:nvCxnSpPr>
        <p:spPr>
          <a:xfrm>
            <a:off x="2469295" y="3411109"/>
            <a:ext cx="0" cy="677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732193" y="3833338"/>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9" name="Conector de seta reta 8"/>
          <p:cNvCxnSpPr/>
          <p:nvPr/>
        </p:nvCxnSpPr>
        <p:spPr>
          <a:xfrm>
            <a:off x="1335802" y="3412307"/>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4023097" y="4652500"/>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3" name="Conector de seta reta 12"/>
          <p:cNvCxnSpPr/>
          <p:nvPr/>
        </p:nvCxnSpPr>
        <p:spPr>
          <a:xfrm>
            <a:off x="4683858" y="3412307"/>
            <a:ext cx="0" cy="126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851900" y="4138146"/>
            <a:ext cx="2706307" cy="646331"/>
          </a:xfrm>
          <a:prstGeom prst="rect">
            <a:avLst/>
          </a:prstGeom>
          <a:noFill/>
          <a:ln>
            <a:noFill/>
          </a:ln>
        </p:spPr>
        <p:txBody>
          <a:bodyPr wrap="square" rtlCol="0">
            <a:spAutoFit/>
          </a:bodyPr>
          <a:lstStyle/>
          <a:p>
            <a:r>
              <a:rPr lang="en-GB" dirty="0" smtClean="0">
                <a:solidFill>
                  <a:srgbClr val="FF0000"/>
                </a:solidFill>
              </a:rPr>
              <a:t>Quality measures associated to the services</a:t>
            </a:r>
            <a:endParaRPr lang="fr-FR" dirty="0">
              <a:solidFill>
                <a:srgbClr val="FF0000"/>
              </a:solidFill>
            </a:endParaRPr>
          </a:p>
        </p:txBody>
      </p:sp>
      <p:cxnSp>
        <p:nvCxnSpPr>
          <p:cNvPr id="16" name="Conector de seta reta 15"/>
          <p:cNvCxnSpPr/>
          <p:nvPr/>
        </p:nvCxnSpPr>
        <p:spPr>
          <a:xfrm>
            <a:off x="7098453" y="3412307"/>
            <a:ext cx="0" cy="70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078747"/>
            <a:ext cx="8023123" cy="417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smtClean="0"/>
              <a:t>a?;b!)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smtClean="0"/>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example:</a:t>
            </a:r>
            <a:endParaRPr lang="pt-BR" dirty="0"/>
          </a:p>
        </p:txBody>
      </p:sp>
      <p:sp>
        <p:nvSpPr>
          <p:cNvPr id="4" name="Rectangle 3"/>
          <p:cNvSpPr/>
          <p:nvPr/>
        </p:nvSpPr>
        <p:spPr>
          <a:xfrm>
            <a:off x="560438" y="2121616"/>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avec flèche 21"/>
          <p:cNvCxnSpPr/>
          <p:nvPr/>
        </p:nvCxnSpPr>
        <p:spPr>
          <a:xfrm flipV="1">
            <a:off x="3392129" y="4863994"/>
            <a:ext cx="556086" cy="51028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2" name="Título 1"/>
          <p:cNvSpPr>
            <a:spLocks noGrp="1"/>
          </p:cNvSpPr>
          <p:nvPr>
            <p:ph type="title"/>
          </p:nvPr>
        </p:nvSpPr>
        <p:spPr/>
        <p:txBody>
          <a:bodyPr/>
          <a:lstStyle/>
          <a:p>
            <a:r>
              <a:rPr lang="fr-FR" dirty="0" smtClean="0"/>
              <a:t>Context and Challenges</a:t>
            </a:r>
            <a:endParaRPr lang="fr-FR" dirty="0"/>
          </a:p>
        </p:txBody>
      </p:sp>
      <p:sp>
        <p:nvSpPr>
          <p:cNvPr id="3" name="Espaço Reservado para Conteúdo 2"/>
          <p:cNvSpPr>
            <a:spLocks noGrp="1"/>
          </p:cNvSpPr>
          <p:nvPr>
            <p:ph idx="1"/>
          </p:nvPr>
        </p:nvSpPr>
        <p:spPr/>
        <p:txBody>
          <a:bodyPr/>
          <a:lstStyle/>
          <a:p>
            <a:pPr marL="0" indent="0" algn="ctr">
              <a:buNone/>
            </a:pPr>
            <a:r>
              <a:rPr lang="fr-FR" b="1" dirty="0" smtClean="0"/>
              <a:t>Data integration </a:t>
            </a:r>
            <a:r>
              <a:rPr lang="fr-FR" i="1" dirty="0" smtClean="0"/>
              <a:t>x</a:t>
            </a:r>
            <a:r>
              <a:rPr lang="fr-FR" dirty="0" smtClean="0"/>
              <a:t> </a:t>
            </a:r>
            <a:r>
              <a:rPr lang="fr-FR" b="1" dirty="0" smtClean="0"/>
              <a:t>Cloud computing</a:t>
            </a:r>
          </a:p>
          <a:p>
            <a:r>
              <a:rPr lang="fr-FR" dirty="0" smtClean="0"/>
              <a:t>Classical data integration scenario</a:t>
            </a:r>
            <a:endParaRPr lang="fr-FR" dirty="0"/>
          </a:p>
        </p:txBody>
      </p:sp>
      <p:grpSp>
        <p:nvGrpSpPr>
          <p:cNvPr id="10" name="Grupo 9"/>
          <p:cNvGrpSpPr/>
          <p:nvPr/>
        </p:nvGrpSpPr>
        <p:grpSpPr>
          <a:xfrm>
            <a:off x="2370534" y="3448049"/>
            <a:ext cx="3056872" cy="1339568"/>
            <a:chOff x="2370534" y="3448049"/>
            <a:chExt cx="3056872" cy="1339568"/>
          </a:xfrm>
        </p:grpSpPr>
        <p:grpSp>
          <p:nvGrpSpPr>
            <p:cNvPr id="4" name="Groupe 5"/>
            <p:cNvGrpSpPr/>
            <p:nvPr/>
          </p:nvGrpSpPr>
          <p:grpSpPr>
            <a:xfrm>
              <a:off x="3691866" y="4209103"/>
              <a:ext cx="1735540" cy="578514"/>
              <a:chOff x="3188036" y="2713804"/>
              <a:chExt cx="2743200" cy="914400"/>
            </a:xfrm>
          </p:grpSpPr>
          <p:sp>
            <p:nvSpPr>
              <p:cNvPr id="5"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5"/>
              <p:cNvSpPr txBox="1"/>
              <p:nvPr/>
            </p:nvSpPr>
            <p:spPr>
              <a:xfrm>
                <a:off x="3188036" y="2893732"/>
                <a:ext cx="2743200" cy="369331"/>
              </a:xfrm>
              <a:prstGeom prst="rect">
                <a:avLst/>
              </a:prstGeom>
            </p:spPr>
            <p:txBody>
              <a:bodyPr rtlCol="0">
                <a:spAutoFit/>
              </a:bodyPr>
              <a:lstStyle/>
              <a:p>
                <a:pPr algn="ctr"/>
                <a:r>
                  <a:rPr lang="fr-FR" dirty="0"/>
                  <a:t>Mediator</a:t>
                </a:r>
              </a:p>
            </p:txBody>
          </p:sp>
        </p:grpSp>
        <p:grpSp>
          <p:nvGrpSpPr>
            <p:cNvPr id="7" name="Groupe 4"/>
            <p:cNvGrpSpPr/>
            <p:nvPr/>
          </p:nvGrpSpPr>
          <p:grpSpPr>
            <a:xfrm>
              <a:off x="2370534" y="3448049"/>
              <a:ext cx="2743200" cy="712694"/>
              <a:chOff x="2370534" y="1928969"/>
              <a:chExt cx="2743200" cy="712694"/>
            </a:xfrm>
          </p:grpSpPr>
          <p:cxnSp>
            <p:nvCxnSpPr>
              <p:cNvPr id="8"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9" name="ZoneTexte 56"/>
              <p:cNvSpPr txBox="1"/>
              <p:nvPr/>
            </p:nvSpPr>
            <p:spPr>
              <a:xfrm>
                <a:off x="2370534" y="2044216"/>
                <a:ext cx="2743200" cy="369332"/>
              </a:xfrm>
              <a:prstGeom prst="rect">
                <a:avLst/>
              </a:prstGeom>
            </p:spPr>
            <p:txBody>
              <a:bodyPr rtlCol="0">
                <a:spAutoFit/>
              </a:bodyPr>
              <a:lstStyle/>
              <a:p>
                <a:pPr algn="ctr"/>
                <a:r>
                  <a:rPr lang="en-US" dirty="0"/>
                  <a:t>Query</a:t>
                </a:r>
                <a:endParaRPr lang="fr-FR" dirty="0"/>
              </a:p>
            </p:txBody>
          </p:sp>
        </p:grpSp>
      </p:grpSp>
      <p:cxnSp>
        <p:nvCxnSpPr>
          <p:cNvPr id="20" name="Connecteur droit avec flèche 22"/>
          <p:cNvCxnSpPr/>
          <p:nvPr/>
        </p:nvCxnSpPr>
        <p:spPr>
          <a:xfrm rot="10800000">
            <a:off x="5073749" y="4857153"/>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23" name="Grupo 22"/>
          <p:cNvGrpSpPr/>
          <p:nvPr/>
        </p:nvGrpSpPr>
        <p:grpSpPr>
          <a:xfrm>
            <a:off x="1935505" y="4716510"/>
            <a:ext cx="5261708" cy="1443325"/>
            <a:chOff x="1935505" y="4716510"/>
            <a:chExt cx="5261708" cy="1443325"/>
          </a:xfrm>
        </p:grpSpPr>
        <p:grpSp>
          <p:nvGrpSpPr>
            <p:cNvPr id="11" name="Groupe 2"/>
            <p:cNvGrpSpPr/>
            <p:nvPr/>
          </p:nvGrpSpPr>
          <p:grpSpPr>
            <a:xfrm>
              <a:off x="1935505" y="5216319"/>
              <a:ext cx="5261708" cy="943516"/>
              <a:chOff x="1087168" y="4519613"/>
              <a:chExt cx="6781406" cy="1216025"/>
            </a:xfrm>
          </p:grpSpPr>
          <p:sp>
            <p:nvSpPr>
              <p:cNvPr id="12"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32"/>
              <p:cNvSpPr txBox="1"/>
              <p:nvPr/>
            </p:nvSpPr>
            <p:spPr>
              <a:xfrm>
                <a:off x="1087168" y="4943744"/>
                <a:ext cx="2743200" cy="396670"/>
              </a:xfrm>
              <a:prstGeom prst="rect">
                <a:avLst/>
              </a:prstGeom>
            </p:spPr>
            <p:txBody>
              <a:bodyPr rtlCol="0">
                <a:spAutoFit/>
              </a:bodyPr>
              <a:lstStyle/>
              <a:p>
                <a:pPr algn="ctr"/>
                <a:r>
                  <a:rPr lang="fr-FR" sz="1400" dirty="0"/>
                  <a:t>Data source A</a:t>
                </a:r>
              </a:p>
            </p:txBody>
          </p:sp>
          <p:sp>
            <p:nvSpPr>
              <p:cNvPr id="16" name="ZoneTexte 51"/>
              <p:cNvSpPr txBox="1"/>
              <p:nvPr/>
            </p:nvSpPr>
            <p:spPr>
              <a:xfrm>
                <a:off x="3132534" y="4943744"/>
                <a:ext cx="2743200" cy="396670"/>
              </a:xfrm>
              <a:prstGeom prst="rect">
                <a:avLst/>
              </a:prstGeom>
            </p:spPr>
            <p:txBody>
              <a:bodyPr rtlCol="0">
                <a:spAutoFit/>
              </a:bodyPr>
              <a:lstStyle/>
              <a:p>
                <a:pPr algn="ctr"/>
                <a:r>
                  <a:rPr lang="fr-FR" sz="1400" dirty="0"/>
                  <a:t>Data source B</a:t>
                </a:r>
              </a:p>
            </p:txBody>
          </p:sp>
          <p:sp>
            <p:nvSpPr>
              <p:cNvPr id="17" name="ZoneTexte 54"/>
              <p:cNvSpPr txBox="1"/>
              <p:nvPr/>
            </p:nvSpPr>
            <p:spPr>
              <a:xfrm>
                <a:off x="5125374" y="4943744"/>
                <a:ext cx="2743200" cy="396670"/>
              </a:xfrm>
              <a:prstGeom prst="rect">
                <a:avLst/>
              </a:prstGeom>
            </p:spPr>
            <p:txBody>
              <a:bodyPr rtlCol="0">
                <a:spAutoFit/>
              </a:bodyPr>
              <a:lstStyle/>
              <a:p>
                <a:pPr algn="ctr"/>
                <a:r>
                  <a:rPr lang="fr-FR" sz="1400"/>
                  <a:t>Data source C</a:t>
                </a:r>
                <a:endParaRPr lang="fr-FR" sz="1400" dirty="0"/>
              </a:p>
            </p:txBody>
          </p:sp>
        </p:grpSp>
        <p:cxnSp>
          <p:nvCxnSpPr>
            <p:cNvPr id="18" name="Connecteur droit avec flèche 62"/>
            <p:cNvCxnSpPr/>
            <p:nvPr/>
          </p:nvCxnSpPr>
          <p:spPr>
            <a:xfrm>
              <a:off x="4349865" y="4854825"/>
              <a:ext cx="0" cy="51945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19" name="Connecteur droit avec flèche 64"/>
            <p:cNvCxnSpPr/>
            <p:nvPr/>
          </p:nvCxnSpPr>
          <p:spPr>
            <a:xfrm flipH="1">
              <a:off x="3191310" y="472065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2" name="Connecteur droit avec flèche 23"/>
            <p:cNvCxnSpPr/>
            <p:nvPr/>
          </p:nvCxnSpPr>
          <p:spPr>
            <a:xfrm>
              <a:off x="5173692" y="471651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cxnSp>
        <p:nvCxnSpPr>
          <p:cNvPr id="24" name="Connecteur droit avec flèche 68"/>
          <p:cNvCxnSpPr/>
          <p:nvPr/>
        </p:nvCxnSpPr>
        <p:spPr>
          <a:xfrm flipV="1">
            <a:off x="4829291" y="4868515"/>
            <a:ext cx="1" cy="48734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32" name="Grupo 31"/>
          <p:cNvGrpSpPr/>
          <p:nvPr/>
        </p:nvGrpSpPr>
        <p:grpSpPr>
          <a:xfrm>
            <a:off x="3988411" y="3434774"/>
            <a:ext cx="2743200" cy="699245"/>
            <a:chOff x="3988411" y="3434774"/>
            <a:chExt cx="2743200" cy="699245"/>
          </a:xfrm>
        </p:grpSpPr>
        <p:cxnSp>
          <p:nvCxnSpPr>
            <p:cNvPr id="30" name="Connecteur droit avec flèche 72"/>
            <p:cNvCxnSpPr/>
            <p:nvPr/>
          </p:nvCxnSpPr>
          <p:spPr>
            <a:xfrm flipH="1" flipV="1">
              <a:off x="4863507" y="3434774"/>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31" name="ZoneTexte 73"/>
            <p:cNvSpPr txBox="1"/>
            <p:nvPr/>
          </p:nvSpPr>
          <p:spPr>
            <a:xfrm>
              <a:off x="3988411" y="3541365"/>
              <a:ext cx="2743200" cy="369332"/>
            </a:xfrm>
            <a:prstGeom prst="rect">
              <a:avLst/>
            </a:prstGeom>
          </p:spPr>
          <p:txBody>
            <a:bodyPr rtlCol="0">
              <a:spAutoFit/>
            </a:bodyPr>
            <a:lstStyle/>
            <a:p>
              <a:pPr algn="ctr"/>
              <a:r>
                <a:rPr lang="en-US" dirty="0"/>
                <a:t>Result</a:t>
              </a:r>
              <a:endParaRPr lang="fr-FR" dirty="0"/>
            </a:p>
          </p:txBody>
        </p:sp>
      </p:grpSp>
      <p:sp>
        <p:nvSpPr>
          <p:cNvPr id="21" name="Espaço Reservado para Número de Slide 20"/>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2022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a:t>
            </a:r>
            <a:r>
              <a:rPr lang="en-US" dirty="0" err="1" smtClean="0"/>
              <a:t>b!,c</a:t>
            </a:r>
            <a:r>
              <a:rPr lang="en-US" dirty="0" smtClean="0"/>
              <a:t>!) := S1(a?;b!) S2(p?;c!)</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35887"/>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32</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a:t>
            </a:r>
            <a:r>
              <a:rPr lang="en-US" dirty="0"/>
              <a:t>b</a:t>
            </a:r>
            <a:r>
              <a:rPr lang="en-US" dirty="0" smtClean="0"/>
              <a:t>!),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 </a:t>
            </a:r>
            <a:r>
              <a:rPr lang="fr-FR" dirty="0"/>
              <a:t>patientInfo!, dna!) </a:t>
            </a:r>
            <a:r>
              <a:rPr lang="en-US" dirty="0" smtClean="0"/>
              <a:t>= S3 (disease?;p!) S4 (p?;</a:t>
            </a:r>
            <a:r>
              <a:rPr lang="fr-FR" dirty="0" smtClean="0"/>
              <a:t> patientInfo!</a:t>
            </a:r>
            <a:r>
              <a:rPr lang="en-US" dirty="0" smtClean="0"/>
              <a:t>) S5 (p?;dna!)</a:t>
            </a:r>
          </a:p>
          <a:p>
            <a:pPr algn="just"/>
            <a:endParaRPr lang="fr-FR" dirty="0"/>
          </a:p>
          <a:p>
            <a:pPr algn="just"/>
            <a:r>
              <a:rPr lang="fr-FR" dirty="0"/>
              <a:t>Q(disease</a:t>
            </a:r>
            <a:r>
              <a:rPr lang="fr-FR" dirty="0" smtClean="0"/>
              <a:t>?; </a:t>
            </a:r>
            <a:r>
              <a:rPr lang="fr-FR" dirty="0"/>
              <a:t>patientInfo!, dna!) </a:t>
            </a:r>
            <a:r>
              <a:rPr lang="en-US" dirty="0"/>
              <a:t>= </a:t>
            </a:r>
            <a:r>
              <a:rPr lang="en-US" dirty="0" smtClean="0"/>
              <a:t>S6 (disease?;</a:t>
            </a:r>
            <a:r>
              <a:rPr lang="fr-FR" dirty="0" smtClean="0"/>
              <a:t> </a:t>
            </a:r>
            <a:r>
              <a:rPr lang="fr-FR" dirty="0"/>
              <a:t>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33</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34</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35</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Recall for the work done before</a:t>
            </a: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Optimizing the algorithm and producing experiments</a:t>
            </a:r>
          </a:p>
          <a:p>
            <a:pPr lvl="1" algn="just"/>
            <a:r>
              <a:rPr lang="en-US" dirty="0" smtClean="0">
                <a:solidFill>
                  <a:schemeClr val="tx1"/>
                </a:solidFill>
              </a:rPr>
              <a:t>Now are running examples until 100 services, and improving the implementation to run 1000 services in a low response time and memory consumption</a:t>
            </a:r>
          </a:p>
          <a:p>
            <a:pPr lvl="1" algn="just"/>
            <a:r>
              <a:rPr lang="en-US" dirty="0" smtClean="0">
                <a:solidFill>
                  <a:schemeClr val="tx1"/>
                </a:solidFill>
              </a:rPr>
              <a:t>Targeting ADBIS 2016</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36</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37</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3320048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animBg="1"/>
      <p:bldP spid="77" grpId="0" animBg="1"/>
      <p:bldP spid="78"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4" name="Grupo 3"/>
          <p:cNvGrpSpPr/>
          <p:nvPr/>
        </p:nvGrpSpPr>
        <p:grpSpPr>
          <a:xfrm>
            <a:off x="1348140" y="2398168"/>
            <a:ext cx="6447722" cy="3875179"/>
            <a:chOff x="1348140" y="2398168"/>
            <a:chExt cx="6447722" cy="3875179"/>
          </a:xfrm>
        </p:grpSpPr>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grpSp>
      <p:sp>
        <p:nvSpPr>
          <p:cNvPr id="81" name="Rectangle 79"/>
          <p:cNvSpPr/>
          <p:nvPr/>
        </p:nvSpPr>
        <p:spPr>
          <a:xfrm>
            <a:off x="979224" y="253421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2" name="Rectangle 79"/>
          <p:cNvSpPr/>
          <p:nvPr/>
        </p:nvSpPr>
        <p:spPr>
          <a:xfrm>
            <a:off x="979224" y="308482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3" name="Rectangle 79"/>
          <p:cNvSpPr/>
          <p:nvPr/>
        </p:nvSpPr>
        <p:spPr>
          <a:xfrm>
            <a:off x="979224" y="3635426"/>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4" name="Rectangle 79"/>
          <p:cNvSpPr/>
          <p:nvPr/>
        </p:nvSpPr>
        <p:spPr>
          <a:xfrm>
            <a:off x="979224" y="4186032"/>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85" name="Rectangle 83"/>
          <p:cNvSpPr/>
          <p:nvPr/>
        </p:nvSpPr>
        <p:spPr>
          <a:xfrm>
            <a:off x="0" y="4746167"/>
            <a:ext cx="9144000" cy="121920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smtClean="0"/>
              <a:t>In this new scenario, we believe that the quality on data integration could be enhanced by using SLA contracts</a:t>
            </a:r>
            <a:endParaRPr lang="en-GB" sz="28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5</a:t>
            </a:fld>
            <a:endParaRPr lang="en-US"/>
          </a:p>
        </p:txBody>
      </p:sp>
    </p:spTree>
    <p:extLst>
      <p:ext uri="{BB962C8B-B14F-4D97-AF65-F5344CB8AC3E}">
        <p14:creationId xmlns:p14="http://schemas.microsoft.com/office/powerpoint/2010/main" val="2240028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randombar(horizontal)">
                                      <p:cBhvr>
                                        <p:cTn id="2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6</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just">
              <a:buFont typeface="Arial"/>
              <a:buNone/>
            </a:pPr>
            <a:r>
              <a:rPr lang="en-US" sz="2000" dirty="0" smtClean="0">
                <a:solidFill>
                  <a:schemeClr val="tx1"/>
                </a:solidFill>
              </a:rPr>
              <a:t>Marcel is a user that wants to retrieve information about infected patients, patients’ dna information and patients’ personal information.</a:t>
            </a:r>
          </a:p>
          <a:p>
            <a:pPr marL="0" indent="0" algn="just">
              <a:buFont typeface="Arial"/>
              <a:buNone/>
            </a:pPr>
            <a:endParaRPr lang="en-US" sz="2000" dirty="0" smtClean="0">
              <a:solidFill>
                <a:schemeClr val="tx1"/>
              </a:solidFill>
            </a:endParaRPr>
          </a:p>
          <a:p>
            <a:pPr marL="0" indent="0" algn="just">
              <a:buFont typeface="Arial"/>
              <a:buNone/>
            </a:pPr>
            <a:r>
              <a:rPr lang="en-US" sz="2000" b="1" dirty="0" smtClean="0">
                <a:solidFill>
                  <a:schemeClr val="tx1"/>
                </a:solidFill>
              </a:rPr>
              <a:t>Family of services</a:t>
            </a:r>
            <a:r>
              <a:rPr lang="en-US" sz="2000" dirty="0" smtClean="0">
                <a:solidFill>
                  <a:schemeClr val="tx1"/>
                </a:solidFill>
              </a:rPr>
              <a:t>:</a:t>
            </a:r>
          </a:p>
          <a:p>
            <a:pPr marL="0" indent="0" algn="just">
              <a:buFont typeface="Arial"/>
              <a:buNone/>
            </a:pPr>
            <a:r>
              <a:rPr lang="en-US" sz="2000" dirty="0" smtClean="0">
                <a:solidFill>
                  <a:schemeClr val="tx1"/>
                </a:solidFill>
              </a:rPr>
              <a:t>Services that retrieve infected patients given a disease: </a:t>
            </a:r>
            <a:r>
              <a:rPr lang="en-US" sz="2000" b="1" dirty="0" smtClean="0">
                <a:solidFill>
                  <a:schemeClr val="tx1"/>
                </a:solidFill>
              </a:rPr>
              <a:t>A</a:t>
            </a:r>
          </a:p>
          <a:p>
            <a:pPr marL="0" indent="0" algn="just">
              <a:buNone/>
            </a:pPr>
            <a:r>
              <a:rPr lang="en-US" sz="2000" dirty="0">
                <a:solidFill>
                  <a:schemeClr val="tx1"/>
                </a:solidFill>
              </a:rPr>
              <a:t>Services that retrieve </a:t>
            </a:r>
            <a:r>
              <a:rPr lang="en-US" sz="2000" dirty="0" smtClean="0">
                <a:solidFill>
                  <a:schemeClr val="tx1"/>
                </a:solidFill>
              </a:rPr>
              <a:t>dna information given a patient: </a:t>
            </a:r>
            <a:r>
              <a:rPr lang="en-US" sz="2000" b="1" dirty="0" smtClean="0">
                <a:solidFill>
                  <a:schemeClr val="tx1"/>
                </a:solidFill>
              </a:rPr>
              <a:t>B</a:t>
            </a:r>
            <a:endParaRPr lang="en-US" sz="2000" b="1" dirty="0">
              <a:solidFill>
                <a:schemeClr val="tx1"/>
              </a:solidFill>
            </a:endParaRPr>
          </a:p>
          <a:p>
            <a:pPr marL="0" indent="0" algn="just">
              <a:buNone/>
            </a:pPr>
            <a:r>
              <a:rPr lang="en-US" sz="2000" dirty="0">
                <a:solidFill>
                  <a:schemeClr val="tx1"/>
                </a:solidFill>
              </a:rPr>
              <a:t>Services that retrieve </a:t>
            </a:r>
            <a:r>
              <a:rPr lang="en-US" sz="2000" dirty="0" smtClean="0">
                <a:solidFill>
                  <a:schemeClr val="tx1"/>
                </a:solidFill>
              </a:rPr>
              <a:t>personal information given a patient: </a:t>
            </a:r>
            <a:r>
              <a:rPr lang="en-US" sz="2000" b="1" dirty="0" smtClean="0">
                <a:solidFill>
                  <a:schemeClr val="tx1"/>
                </a:solidFill>
              </a:rPr>
              <a:t>C</a:t>
            </a:r>
            <a:endParaRPr lang="en-US" sz="2000" b="1" dirty="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r>
              <a:rPr lang="en-US" sz="2000" b="1" dirty="0" smtClean="0">
                <a:solidFill>
                  <a:schemeClr val="tx1"/>
                </a:solidFill>
              </a:rPr>
              <a:t>Query:</a:t>
            </a:r>
            <a:r>
              <a:rPr lang="en-US" sz="2000" dirty="0" smtClean="0">
                <a:solidFill>
                  <a:schemeClr val="tx1"/>
                </a:solidFill>
              </a:rPr>
              <a:t> dna information and personal information from patients that were infected by flu.</a:t>
            </a:r>
          </a:p>
          <a:p>
            <a:pPr marL="0" indent="0" algn="just">
              <a:buFont typeface="Arial"/>
              <a:buNone/>
            </a:pPr>
            <a:endParaRPr lang="en-US" sz="2000" dirty="0">
              <a:solidFill>
                <a:schemeClr val="tx1"/>
              </a:solidFill>
            </a:endParaRPr>
          </a:p>
          <a:p>
            <a:pPr marL="0" indent="0" algn="just">
              <a:buFont typeface="Arial"/>
              <a:buNone/>
            </a:pPr>
            <a:r>
              <a:rPr lang="en-US" sz="2000" dirty="0" smtClean="0">
                <a:solidFill>
                  <a:schemeClr val="tx1"/>
                </a:solidFill>
              </a:rPr>
              <a:t>Naturally, he needs to call the services </a:t>
            </a:r>
            <a:r>
              <a:rPr lang="en-US" sz="2000" b="1" dirty="0" smtClean="0">
                <a:solidFill>
                  <a:schemeClr val="tx1"/>
                </a:solidFill>
              </a:rPr>
              <a:t>A</a:t>
            </a:r>
            <a:r>
              <a:rPr lang="en-US" sz="2000" dirty="0" smtClean="0">
                <a:solidFill>
                  <a:schemeClr val="tx1"/>
                </a:solidFill>
              </a:rPr>
              <a:t>, </a:t>
            </a:r>
            <a:r>
              <a:rPr lang="en-US" sz="2000" b="1" dirty="0" smtClean="0">
                <a:solidFill>
                  <a:schemeClr val="tx1"/>
                </a:solidFill>
              </a:rPr>
              <a:t>B</a:t>
            </a:r>
            <a:r>
              <a:rPr lang="en-US" sz="2000" dirty="0" smtClean="0">
                <a:solidFill>
                  <a:schemeClr val="tx1"/>
                </a:solidFill>
              </a:rPr>
              <a:t> and </a:t>
            </a:r>
            <a:r>
              <a:rPr lang="en-US" sz="2000" b="1" dirty="0" smtClean="0">
                <a:solidFill>
                  <a:schemeClr val="tx1"/>
                </a:solidFill>
              </a:rPr>
              <a:t>C</a:t>
            </a:r>
            <a:r>
              <a:rPr lang="en-US" sz="2000" dirty="0" smtClean="0">
                <a:solidFill>
                  <a:schemeClr val="tx1"/>
                </a:solidFill>
              </a:rPr>
              <a:t> in sequence.</a:t>
            </a:r>
            <a:endParaRPr lang="en-US" sz="2000" dirty="0" smtClean="0">
              <a:solidFill>
                <a:schemeClr val="tx1"/>
              </a:solidFill>
            </a:endParaRPr>
          </a:p>
        </p:txBody>
      </p:sp>
    </p:spTree>
    <p:extLst>
      <p:ext uri="{BB962C8B-B14F-4D97-AF65-F5344CB8AC3E}">
        <p14:creationId xmlns:p14="http://schemas.microsoft.com/office/powerpoint/2010/main" val="41342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7</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ctr">
              <a:buFont typeface="Arial"/>
              <a:buNone/>
            </a:pPr>
            <a:endParaRPr lang="en-US" sz="2000" b="1" dirty="0">
              <a:solidFill>
                <a:schemeClr val="tx1"/>
              </a:solidFill>
            </a:endParaRPr>
          </a:p>
          <a:p>
            <a:pPr marL="0" indent="0" algn="just">
              <a:buFont typeface="Arial"/>
              <a:buNone/>
            </a:pPr>
            <a:r>
              <a:rPr lang="en-US" sz="2000" dirty="0" smtClean="0">
                <a:solidFill>
                  <a:schemeClr val="tx1"/>
                </a:solidFill>
              </a:rPr>
              <a:t>Depending on the amount of services the cost of producing all possible compositions is high.</a:t>
            </a: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r>
              <a:rPr lang="en-US" sz="2000" dirty="0" smtClean="0">
                <a:solidFill>
                  <a:schemeClr val="tx1"/>
                </a:solidFill>
              </a:rPr>
              <a:t>Not always the quality of these composition is good enough.</a:t>
            </a:r>
          </a:p>
        </p:txBody>
      </p:sp>
      <p:grpSp>
        <p:nvGrpSpPr>
          <p:cNvPr id="23" name="Grupo 22"/>
          <p:cNvGrpSpPr/>
          <p:nvPr/>
        </p:nvGrpSpPr>
        <p:grpSpPr>
          <a:xfrm>
            <a:off x="1608687" y="2582928"/>
            <a:ext cx="5751762" cy="1181097"/>
            <a:chOff x="1608687" y="2825823"/>
            <a:chExt cx="5751762" cy="1181097"/>
          </a:xfrm>
        </p:grpSpPr>
        <p:sp>
          <p:nvSpPr>
            <p:cNvPr id="4" name="Nuvem 3"/>
            <p:cNvSpPr/>
            <p:nvPr/>
          </p:nvSpPr>
          <p:spPr>
            <a:xfrm>
              <a:off x="1608687" y="2825823"/>
              <a:ext cx="5751762" cy="1171575"/>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10" name="Elipse 9"/>
            <p:cNvSpPr/>
            <p:nvPr/>
          </p:nvSpPr>
          <p:spPr>
            <a:xfrm>
              <a:off x="2171700" y="320536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1" name="Elipse 10"/>
            <p:cNvSpPr/>
            <p:nvPr/>
          </p:nvSpPr>
          <p:spPr>
            <a:xfrm>
              <a:off x="2580889" y="3473520"/>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2" name="Elipse 11"/>
            <p:cNvSpPr/>
            <p:nvPr/>
          </p:nvSpPr>
          <p:spPr>
            <a:xfrm>
              <a:off x="4816752" y="293388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3" name="Elipse 12"/>
            <p:cNvSpPr/>
            <p:nvPr/>
          </p:nvSpPr>
          <p:spPr>
            <a:xfrm>
              <a:off x="4127193" y="3508515"/>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4" name="Elipse 13"/>
            <p:cNvSpPr/>
            <p:nvPr/>
          </p:nvSpPr>
          <p:spPr>
            <a:xfrm>
              <a:off x="5620151" y="296309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5" name="Elipse 14"/>
            <p:cNvSpPr/>
            <p:nvPr/>
          </p:nvSpPr>
          <p:spPr>
            <a:xfrm>
              <a:off x="2842874" y="3054404"/>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6" name="Elipse 15"/>
            <p:cNvSpPr/>
            <p:nvPr/>
          </p:nvSpPr>
          <p:spPr>
            <a:xfrm>
              <a:off x="3163830" y="352280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7" name="Elipse 16"/>
            <p:cNvSpPr/>
            <p:nvPr/>
          </p:nvSpPr>
          <p:spPr>
            <a:xfrm>
              <a:off x="4241367" y="3054404"/>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8" name="Elipse 17"/>
            <p:cNvSpPr/>
            <p:nvPr/>
          </p:nvSpPr>
          <p:spPr>
            <a:xfrm>
              <a:off x="4679614" y="3664020"/>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9" name="Elipse 18"/>
            <p:cNvSpPr/>
            <p:nvPr/>
          </p:nvSpPr>
          <p:spPr>
            <a:xfrm>
              <a:off x="5139419" y="3379915"/>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0" name="Elipse 19"/>
            <p:cNvSpPr/>
            <p:nvPr/>
          </p:nvSpPr>
          <p:spPr>
            <a:xfrm>
              <a:off x="5784457" y="3483029"/>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1" name="Elipse 20"/>
            <p:cNvSpPr/>
            <p:nvPr/>
          </p:nvSpPr>
          <p:spPr>
            <a:xfrm>
              <a:off x="3616119" y="313454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2" name="Elipse 21"/>
            <p:cNvSpPr/>
            <p:nvPr/>
          </p:nvSpPr>
          <p:spPr>
            <a:xfrm>
              <a:off x="6325993" y="296309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grpSp>
    </p:spTree>
    <p:extLst>
      <p:ext uri="{BB962C8B-B14F-4D97-AF65-F5344CB8AC3E}">
        <p14:creationId xmlns:p14="http://schemas.microsoft.com/office/powerpoint/2010/main" val="1332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8</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just">
              <a:buNone/>
            </a:pPr>
            <a:r>
              <a:rPr lang="en-US" sz="2000" dirty="0" smtClean="0">
                <a:solidFill>
                  <a:schemeClr val="tx1"/>
                </a:solidFill>
              </a:rPr>
              <a:t>User can express his quality aspects expected while integrating services such as “</a:t>
            </a:r>
            <a:r>
              <a:rPr lang="en-US" sz="2000" dirty="0">
                <a:solidFill>
                  <a:schemeClr val="tx1"/>
                </a:solidFill>
              </a:rPr>
              <a:t>Marcel </a:t>
            </a:r>
            <a:r>
              <a:rPr lang="en-US" sz="2000" dirty="0" smtClean="0">
                <a:solidFill>
                  <a:schemeClr val="tx1"/>
                </a:solidFill>
              </a:rPr>
              <a:t>wants </a:t>
            </a:r>
            <a:r>
              <a:rPr lang="en-US" sz="2000" dirty="0">
                <a:solidFill>
                  <a:schemeClr val="tx1"/>
                </a:solidFill>
              </a:rPr>
              <a:t>to retrieve information about </a:t>
            </a:r>
            <a:r>
              <a:rPr lang="en-US" sz="2000" dirty="0" smtClean="0">
                <a:solidFill>
                  <a:schemeClr val="tx1"/>
                </a:solidFill>
              </a:rPr>
              <a:t>patients</a:t>
            </a:r>
            <a:r>
              <a:rPr lang="en-US" sz="2000" dirty="0">
                <a:solidFill>
                  <a:schemeClr val="tx1"/>
                </a:solidFill>
              </a:rPr>
              <a:t>’ dna information and patients’ personal </a:t>
            </a:r>
            <a:r>
              <a:rPr lang="en-US" sz="2000" dirty="0" smtClean="0">
                <a:solidFill>
                  <a:schemeClr val="tx1"/>
                </a:solidFill>
              </a:rPr>
              <a:t>information </a:t>
            </a:r>
            <a:r>
              <a:rPr lang="en-US" sz="2000" dirty="0"/>
              <a:t>using services that have availability higher than 98%, price per call less than 0.2 dollars, and total cost less then 1 dollar</a:t>
            </a:r>
            <a:r>
              <a:rPr lang="en-US" sz="2000" dirty="0" smtClean="0">
                <a:solidFill>
                  <a:schemeClr val="tx1"/>
                </a:solidFill>
              </a:rPr>
              <a:t>”</a:t>
            </a: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8" y="4064439"/>
            <a:ext cx="3886202" cy="872246"/>
          </a:xfrm>
          <a:prstGeom prst="rect">
            <a:avLst/>
          </a:prstGeom>
        </p:spPr>
      </p:pic>
      <p:pic>
        <p:nvPicPr>
          <p:cNvPr id="24" name="Imagem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59664"/>
            <a:ext cx="3886202" cy="872246"/>
          </a:xfrm>
          <a:prstGeom prst="rect">
            <a:avLst/>
          </a:prstGeom>
        </p:spPr>
      </p:pic>
      <p:pic>
        <p:nvPicPr>
          <p:cNvPr id="25" name="Imagem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299" y="4984310"/>
            <a:ext cx="3886202" cy="872246"/>
          </a:xfrm>
          <a:prstGeom prst="rect">
            <a:avLst/>
          </a:prstGeom>
        </p:spPr>
      </p:pic>
      <p:sp>
        <p:nvSpPr>
          <p:cNvPr id="6" name="Elipse 5"/>
          <p:cNvSpPr/>
          <p:nvPr/>
        </p:nvSpPr>
        <p:spPr>
          <a:xfrm>
            <a:off x="4572000" y="3500439"/>
            <a:ext cx="152400" cy="1285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 name="CaixaDeTexto 6"/>
          <p:cNvSpPr txBox="1"/>
          <p:nvPr/>
        </p:nvSpPr>
        <p:spPr>
          <a:xfrm>
            <a:off x="4246455" y="2838273"/>
            <a:ext cx="803490" cy="369332"/>
          </a:xfrm>
          <a:prstGeom prst="rect">
            <a:avLst/>
          </a:prstGeom>
          <a:noFill/>
          <a:ln>
            <a:solidFill>
              <a:schemeClr val="tx1"/>
            </a:solidFill>
          </a:ln>
        </p:spPr>
        <p:txBody>
          <a:bodyPr wrap="none" rtlCol="0">
            <a:spAutoFit/>
          </a:bodyPr>
          <a:lstStyle/>
          <a:p>
            <a:r>
              <a:rPr lang="fr-FR" b="1" dirty="0" smtClean="0"/>
              <a:t>Query</a:t>
            </a:r>
            <a:endParaRPr lang="fr-FR" b="1" dirty="0"/>
          </a:p>
        </p:txBody>
      </p:sp>
      <p:cxnSp>
        <p:nvCxnSpPr>
          <p:cNvPr id="9" name="Conector de seta reta 8"/>
          <p:cNvCxnSpPr/>
          <p:nvPr/>
        </p:nvCxnSpPr>
        <p:spPr>
          <a:xfrm>
            <a:off x="4648200" y="3239573"/>
            <a:ext cx="0" cy="213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de seta reta 26"/>
          <p:cNvCxnSpPr/>
          <p:nvPr/>
        </p:nvCxnSpPr>
        <p:spPr>
          <a:xfrm flipH="1">
            <a:off x="3157538" y="3564733"/>
            <a:ext cx="1414462" cy="49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de seta reta 28"/>
          <p:cNvCxnSpPr>
            <a:stCxn id="6" idx="6"/>
          </p:cNvCxnSpPr>
          <p:nvPr/>
        </p:nvCxnSpPr>
        <p:spPr>
          <a:xfrm>
            <a:off x="4724400" y="3564733"/>
            <a:ext cx="924924" cy="492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ector de seta reta 30"/>
          <p:cNvCxnSpPr>
            <a:stCxn id="6" idx="4"/>
          </p:cNvCxnSpPr>
          <p:nvPr/>
        </p:nvCxnSpPr>
        <p:spPr>
          <a:xfrm flipH="1">
            <a:off x="4344284" y="3629027"/>
            <a:ext cx="303916" cy="1521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3" name="Grupo 52"/>
          <p:cNvGrpSpPr/>
          <p:nvPr/>
        </p:nvGrpSpPr>
        <p:grpSpPr>
          <a:xfrm>
            <a:off x="4967974" y="4161684"/>
            <a:ext cx="3371351" cy="799072"/>
            <a:chOff x="4967974" y="4161684"/>
            <a:chExt cx="3371351" cy="799072"/>
          </a:xfrm>
        </p:grpSpPr>
        <p:pic>
          <p:nvPicPr>
            <p:cNvPr id="40" name="Imagem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41" name="Imagem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42" name="Imagem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43" name="Imagem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44" name="Imagem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45" name="Imagem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46" name="Imagem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47" name="Imagem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48" name="Imagem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49" name="Imagem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50" name="Imagem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51" name="Imagem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52" name="Imagem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grpSp>
        <p:nvGrpSpPr>
          <p:cNvPr id="54" name="Grupo 53"/>
          <p:cNvGrpSpPr/>
          <p:nvPr/>
        </p:nvGrpSpPr>
        <p:grpSpPr>
          <a:xfrm>
            <a:off x="3048669" y="5171337"/>
            <a:ext cx="3371351" cy="799072"/>
            <a:chOff x="4967974" y="4161684"/>
            <a:chExt cx="3371351" cy="799072"/>
          </a:xfrm>
        </p:grpSpPr>
        <p:pic>
          <p:nvPicPr>
            <p:cNvPr id="55" name="Imagem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56" name="Imagem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57" name="Imagem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58" name="Imagem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59" name="Imagem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60" name="Imagem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61" name="Imagem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62" name="Imagem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63" name="Imagem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64" name="Imagem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65" name="Imagem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66" name="Imagem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67" name="Imagem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grpSp>
        <p:nvGrpSpPr>
          <p:cNvPr id="68" name="Grupo 67"/>
          <p:cNvGrpSpPr/>
          <p:nvPr/>
        </p:nvGrpSpPr>
        <p:grpSpPr>
          <a:xfrm>
            <a:off x="919828" y="4285508"/>
            <a:ext cx="3371351" cy="799072"/>
            <a:chOff x="4967974" y="4161684"/>
            <a:chExt cx="3371351" cy="799072"/>
          </a:xfrm>
        </p:grpSpPr>
        <p:pic>
          <p:nvPicPr>
            <p:cNvPr id="69" name="Imagem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70" name="Imagem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71" name="Imagem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72" name="Imagem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73" name="Imagem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74" name="Imagem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75" name="Imagem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76" name="Imagem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77" name="Imagem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78" name="Imagem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79" name="Imagem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80" name="Imagem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81" name="Imagem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sp>
        <p:nvSpPr>
          <p:cNvPr id="82" name="Rectangle 79"/>
          <p:cNvSpPr/>
          <p:nvPr/>
        </p:nvSpPr>
        <p:spPr>
          <a:xfrm>
            <a:off x="617697" y="619662"/>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3" name="Rectangle 79"/>
          <p:cNvSpPr/>
          <p:nvPr/>
        </p:nvSpPr>
        <p:spPr>
          <a:xfrm>
            <a:off x="617697" y="1170272"/>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4" name="Rectangle 79"/>
          <p:cNvSpPr/>
          <p:nvPr/>
        </p:nvSpPr>
        <p:spPr>
          <a:xfrm>
            <a:off x="617697" y="1720873"/>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5" name="Rectangle 79"/>
          <p:cNvSpPr/>
          <p:nvPr/>
        </p:nvSpPr>
        <p:spPr>
          <a:xfrm>
            <a:off x="617697" y="2271479"/>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Tree>
    <p:extLst>
      <p:ext uri="{BB962C8B-B14F-4D97-AF65-F5344CB8AC3E}">
        <p14:creationId xmlns:p14="http://schemas.microsoft.com/office/powerpoint/2010/main" val="299332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fade">
                                      <p:cBhvr>
                                        <p:cTn id="51" dur="500"/>
                                        <p:tgtEl>
                                          <p:spTgt spid="8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2" grpId="0" animBg="1"/>
      <p:bldP spid="83" grpId="0" animBg="1"/>
      <p:bldP spid="84"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a:t>
            </a:r>
            <a:endParaRPr lang="en-US" sz="4800" dirty="0"/>
          </a:p>
        </p:txBody>
      </p:sp>
      <p:sp>
        <p:nvSpPr>
          <p:cNvPr id="3" name="Content Placeholder 2"/>
          <p:cNvSpPr>
            <a:spLocks noGrp="1"/>
          </p:cNvSpPr>
          <p:nvPr>
            <p:ph idx="1"/>
          </p:nvPr>
        </p:nvSpPr>
        <p:spPr>
          <a:xfrm>
            <a:off x="1029381" y="2431143"/>
            <a:ext cx="7111729" cy="3444997"/>
          </a:xfrm>
        </p:spPr>
        <p:txBody>
          <a:bodyPr anchor="t">
            <a:normAutofit/>
          </a:bodyPr>
          <a:lstStyle/>
          <a:p>
            <a:pPr marL="0" indent="0" algn="just">
              <a:buNone/>
            </a:pPr>
            <a:r>
              <a:rPr lang="en-US" dirty="0">
                <a:solidFill>
                  <a:schemeClr val="tx1"/>
                </a:solidFill>
              </a:rPr>
              <a:t>The objective 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44327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5260</TotalTime>
  <Words>2693</Words>
  <Application>Microsoft Office PowerPoint</Application>
  <PresentationFormat>Apresentação na tela (4:3)</PresentationFormat>
  <Paragraphs>377</Paragraphs>
  <Slides>37</Slides>
  <Notes>7</Notes>
  <HiddenSlides>2</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Calibri</vt:lpstr>
      <vt:lpstr>Garamond</vt:lpstr>
      <vt:lpstr>Wingdings</vt:lpstr>
      <vt:lpstr>Wingdings 2</vt:lpstr>
      <vt:lpstr>Orgânico</vt:lpstr>
      <vt:lpstr>A Service-based Query Rewriting Algorithm</vt:lpstr>
      <vt:lpstr>Agenda</vt:lpstr>
      <vt:lpstr>Context and Challenges</vt:lpstr>
      <vt:lpstr>Quality oriented data integration</vt:lpstr>
      <vt:lpstr>Quality oriented data integration</vt:lpstr>
      <vt:lpstr>Apresentação do PowerPoint</vt:lpstr>
      <vt:lpstr>Apresentação do PowerPoint</vt:lpstr>
      <vt:lpstr>Apresentação do PowerPoint</vt:lpstr>
      <vt:lpstr>Objective</vt:lpstr>
      <vt:lpstr>Previous work</vt:lpstr>
      <vt:lpstr>Previous work</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231</cp:revision>
  <dcterms:created xsi:type="dcterms:W3CDTF">2010-04-12T23:12:02Z</dcterms:created>
  <dcterms:modified xsi:type="dcterms:W3CDTF">2016-02-04T12:45:12Z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