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noveva Vargas-Solar" initials="GV" lastIdx="1" clrIdx="0">
    <p:extLst>
      <p:ext uri="{19B8F6BF-5375-455C-9EA6-DF929625EA0E}">
        <p15:presenceInfo xmlns:p15="http://schemas.microsoft.com/office/powerpoint/2012/main" xmlns=""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p:restoredTop sz="92742"/>
  </p:normalViewPr>
  <p:slideViewPr>
    <p:cSldViewPr>
      <p:cViewPr>
        <p:scale>
          <a:sx n="80" d="100"/>
          <a:sy n="80" d="100"/>
        </p:scale>
        <p:origin x="-9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7874E9-8172-45A8-9220-892324655A7E}" type="datetimeFigureOut">
              <a:rPr lang="en-US" smtClean="0"/>
              <a:t>10/31/2015</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B28E8-CE4B-4A6D-B59C-1DCE3BDD9060}" type="slidenum">
              <a:rPr lang="en-US" smtClean="0"/>
              <a:t>‹N°›</a:t>
            </a:fld>
            <a:endParaRPr lang="en-US"/>
          </a:p>
        </p:txBody>
      </p:sp>
    </p:spTree>
    <p:extLst>
      <p:ext uri="{BB962C8B-B14F-4D97-AF65-F5344CB8AC3E}">
        <p14:creationId xmlns:p14="http://schemas.microsoft.com/office/powerpoint/2010/main" val="267291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en-US" sz="1200" dirty="0" smtClean="0">
                <a:latin typeface="Times New Roman" panose="02020603050405020304" pitchFamily="18" charset="0"/>
                <a:cs typeface="Times New Roman" panose="02020603050405020304" pitchFamily="18" charset="0"/>
              </a:rPr>
              <a:t>The data integration is a well-known and widely studied problem in the database domain. The emergence of cloud computing opens new challenges to data integration. The possibility of an unlimited access to resources changes the problems associated to data processing</a:t>
            </a:r>
          </a:p>
          <a:p>
            <a:pPr algn="just"/>
            <a:r>
              <a:rPr lang="en-US" sz="1200" smtClean="0">
                <a:latin typeface="Times New Roman" panose="02020603050405020304" pitchFamily="18" charset="0"/>
                <a:cs typeface="Times New Roman" panose="02020603050405020304" pitchFamily="18" charset="0"/>
              </a:rPr>
              <a:t>We are interested in a data integration solution on a multi-cloud context considering user requirements and service quality aspects expressed in service level agreement contracts</a:t>
            </a:r>
          </a:p>
          <a:p>
            <a:endParaRPr lang="en-US"/>
          </a:p>
        </p:txBody>
      </p:sp>
      <p:sp>
        <p:nvSpPr>
          <p:cNvPr id="4" name="Espace réservé du numéro de diapositive 3"/>
          <p:cNvSpPr>
            <a:spLocks noGrp="1"/>
          </p:cNvSpPr>
          <p:nvPr>
            <p:ph type="sldNum" sz="quarter" idx="10"/>
          </p:nvPr>
        </p:nvSpPr>
        <p:spPr/>
        <p:txBody>
          <a:bodyPr/>
          <a:lstStyle/>
          <a:p>
            <a:fld id="{E1BB28E8-CE4B-4A6D-B59C-1DCE3BDD9060}" type="slidenum">
              <a:rPr lang="en-US" smtClean="0"/>
              <a:t>1</a:t>
            </a:fld>
            <a:endParaRPr lang="en-US"/>
          </a:p>
        </p:txBody>
      </p:sp>
    </p:spTree>
    <p:extLst>
      <p:ext uri="{BB962C8B-B14F-4D97-AF65-F5344CB8AC3E}">
        <p14:creationId xmlns:p14="http://schemas.microsoft.com/office/powerpoint/2010/main" val="81066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9636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89352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8170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05503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112019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42095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A926092-AC59-47A5-9313-0158127D9A40}" type="datetimeFigureOut">
              <a:rPr lang="en-US" smtClean="0"/>
              <a:t>10/30/2015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08282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A926092-AC59-47A5-9313-0158127D9A40}" type="datetimeFigureOut">
              <a:rPr lang="en-US" smtClean="0"/>
              <a:t>10/30/2015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89933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926092-AC59-47A5-9313-0158127D9A40}" type="datetimeFigureOut">
              <a:rPr lang="en-US" smtClean="0"/>
              <a:t>10/30/2015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61737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23573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926092-AC59-47A5-9313-0158127D9A40}" type="datetimeFigureOut">
              <a:rPr lang="en-US" smtClean="0"/>
              <a:t>10/30/2015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00D3261-E3B7-4500-B2F1-27811FBDBF28}" type="slidenum">
              <a:rPr lang="en-US" smtClean="0"/>
              <a:t>‹N°›</a:t>
            </a:fld>
            <a:endParaRPr lang="en-US"/>
          </a:p>
        </p:txBody>
      </p:sp>
    </p:spTree>
    <p:extLst>
      <p:ext uri="{BB962C8B-B14F-4D97-AF65-F5344CB8AC3E}">
        <p14:creationId xmlns:p14="http://schemas.microsoft.com/office/powerpoint/2010/main" val="311783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26092-AC59-47A5-9313-0158127D9A40}" type="datetimeFigureOut">
              <a:rPr lang="en-US" smtClean="0"/>
              <a:t>10/30/2015</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3261-E3B7-4500-B2F1-27811FBDBF28}" type="slidenum">
              <a:rPr lang="en-US" smtClean="0"/>
              <a:t>‹N°›</a:t>
            </a:fld>
            <a:endParaRPr lang="en-US"/>
          </a:p>
        </p:txBody>
      </p:sp>
    </p:spTree>
    <p:extLst>
      <p:ext uri="{BB962C8B-B14F-4D97-AF65-F5344CB8AC3E}">
        <p14:creationId xmlns:p14="http://schemas.microsoft.com/office/powerpoint/2010/main" val="204431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en-US"/>
          </a:p>
        </p:txBody>
      </p:sp>
      <p:sp>
        <p:nvSpPr>
          <p:cNvPr id="4" name="Espace réservé du contenu 3"/>
          <p:cNvSpPr>
            <a:spLocks noGrp="1"/>
          </p:cNvSpPr>
          <p:nvPr>
            <p:ph idx="1"/>
          </p:nvPr>
        </p:nvSpPr>
        <p:spPr/>
        <p:txBody>
          <a:bodyPr>
            <a:normAutofit/>
          </a:bodyPr>
          <a:lstStyle/>
          <a:p>
            <a:pPr marL="0" indent="0" algn="just">
              <a:buNone/>
            </a:pPr>
            <a:r>
              <a:rPr lang="fr-FR" sz="1600" dirty="0" smtClean="0">
                <a:latin typeface="Times New Roman" panose="02020603050405020304" pitchFamily="18" charset="0"/>
                <a:cs typeface="Times New Roman" panose="02020603050405020304" pitchFamily="18" charset="0"/>
              </a:rPr>
              <a:t>      </a:t>
            </a:r>
            <a:endParaRPr lang="fr-FR" sz="1600" dirty="0" smtClean="0">
              <a:latin typeface="Times New Roman" panose="02020603050405020304" pitchFamily="18" charset="0"/>
              <a:cs typeface="Times New Roman" panose="02020603050405020304" pitchFamily="18" charset="0"/>
            </a:endParaRP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endParaRPr lang="fr-FR"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i="1" dirty="0">
              <a:latin typeface="Times New Roman" panose="02020603050405020304" pitchFamily="18" charset="0"/>
              <a:cs typeface="Times New Roman" panose="02020603050405020304" pitchFamily="18" charset="0"/>
            </a:endParaRPr>
          </a:p>
          <a:p>
            <a:pPr marL="0" indent="0" algn="just">
              <a:buNone/>
            </a:pPr>
            <a:endParaRPr lang="en-US" sz="1600" i="1" dirty="0" smtClean="0">
              <a:latin typeface="Times New Roman" panose="02020603050405020304" pitchFamily="18" charset="0"/>
              <a:cs typeface="Times New Roman" panose="02020603050405020304" pitchFamily="18" charset="0"/>
            </a:endParaRPr>
          </a:p>
          <a:p>
            <a:pPr marL="0" indent="0" algn="just">
              <a:buNone/>
            </a:pPr>
            <a:endParaRPr lang="en-US" sz="1600" i="1" dirty="0">
              <a:latin typeface="Times New Roman" panose="02020603050405020304" pitchFamily="18" charset="0"/>
              <a:cs typeface="Times New Roman" panose="02020603050405020304" pitchFamily="18" charset="0"/>
            </a:endParaRPr>
          </a:p>
          <a:p>
            <a:pPr marL="0" indent="0" algn="just">
              <a:buNone/>
            </a:pPr>
            <a:r>
              <a:rPr lang="en-US" sz="1600" i="1" dirty="0" smtClean="0">
                <a:latin typeface="Times New Roman" panose="02020603050405020304" pitchFamily="18" charset="0"/>
                <a:cs typeface="Times New Roman" panose="02020603050405020304" pitchFamily="18" charset="0"/>
              </a:rPr>
              <a:t>Challenges</a:t>
            </a:r>
            <a:r>
              <a:rPr lang="en-US" sz="1600" i="1" dirty="0" smtClean="0">
                <a:latin typeface="Times New Roman" panose="02020603050405020304" pitchFamily="18" charset="0"/>
                <a:cs typeface="Times New Roman" panose="02020603050405020304" pitchFamily="18" charset="0"/>
              </a:rPr>
              <a:t>:</a:t>
            </a:r>
          </a:p>
          <a:p>
            <a:pPr lvl="1" algn="just"/>
            <a:r>
              <a:rPr lang="en-US" sz="1200" i="1" dirty="0" smtClean="0">
                <a:latin typeface="Times New Roman" panose="02020603050405020304" pitchFamily="18" charset="0"/>
                <a:cs typeface="Times New Roman" panose="02020603050405020304" pitchFamily="18" charset="0"/>
              </a:rPr>
              <a:t>Which services should I select ? Are the requirements being respected?	</a:t>
            </a:r>
          </a:p>
          <a:p>
            <a:pPr lvl="1" algn="just"/>
            <a:r>
              <a:rPr lang="en-US" sz="1200" i="1" dirty="0" smtClean="0">
                <a:latin typeface="Times New Roman" panose="02020603050405020304" pitchFamily="18" charset="0"/>
                <a:cs typeface="Times New Roman" panose="02020603050405020304" pitchFamily="18" charset="0"/>
              </a:rPr>
              <a:t>How to be sure that all SLAs  are being respected?</a:t>
            </a:r>
          </a:p>
          <a:p>
            <a:pPr lvl="1" algn="just"/>
            <a:r>
              <a:rPr lang="en-US" sz="1200" i="1" dirty="0" smtClean="0">
                <a:latin typeface="Times New Roman" panose="02020603050405020304" pitchFamily="18" charset="0"/>
                <a:cs typeface="Times New Roman" panose="02020603050405020304" pitchFamily="18" charset="0"/>
              </a:rPr>
              <a:t>How to integrate different SLAs associated to services involved with user’s preferences?</a:t>
            </a:r>
          </a:p>
          <a:p>
            <a:pPr lvl="1" algn="just"/>
            <a:r>
              <a:rPr lang="en-US" sz="1200" i="1" dirty="0" smtClean="0">
                <a:latin typeface="Times New Roman" panose="02020603050405020304" pitchFamily="18" charset="0"/>
                <a:cs typeface="Times New Roman" panose="02020603050405020304" pitchFamily="18" charset="0"/>
              </a:rPr>
              <a:t>How results can be  reused  for a next query?</a:t>
            </a:r>
            <a:endParaRPr lang="en-US" sz="12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objective is to propose a data integration solution in a multi-cloud environment guided by user preferences and SLA exported by different clouds.</a:t>
            </a:r>
          </a:p>
        </p:txBody>
      </p:sp>
      <p:sp>
        <p:nvSpPr>
          <p:cNvPr id="5" name="Rectangle 2"/>
          <p:cNvSpPr>
            <a:spLocks noChangeArrowheads="1"/>
          </p:cNvSpPr>
          <p:nvPr/>
        </p:nvSpPr>
        <p:spPr bwMode="auto">
          <a:xfrm>
            <a:off x="481374" y="332656"/>
            <a:ext cx="8208912" cy="1008112"/>
          </a:xfrm>
          <a:prstGeom prst="rect">
            <a:avLst/>
          </a:prstGeom>
          <a:gradFill rotWithShape="0">
            <a:gsLst>
              <a:gs pos="0">
                <a:srgbClr val="F9B200"/>
              </a:gs>
              <a:gs pos="100000">
                <a:srgbClr val="FFFFCC"/>
              </a:gs>
            </a:gsLst>
            <a:lin ang="5400000" scaled="1"/>
          </a:gradFill>
          <a:ln w="9525" algn="ctr">
            <a:solidFill>
              <a:schemeClr val="tx1"/>
            </a:solidFill>
            <a:round/>
            <a:headEnd/>
            <a:tailEnd/>
          </a:ln>
        </p:spPr>
        <p:txBody>
          <a:bodyPr wrap="none" lIns="398636" tIns="199320" rIns="398636" bIns="199320" anchor="ctr"/>
          <a:lstStyle/>
          <a:p>
            <a:pPr algn="ctr" defTabSz="3754438"/>
            <a:r>
              <a:rPr lang="fr-FR" altLang="fr-FR" sz="2600" dirty="0">
                <a:latin typeface="Times New Roman" panose="02020603050405020304" pitchFamily="18" charset="0"/>
                <a:cs typeface="Times New Roman" panose="02020603050405020304" pitchFamily="18" charset="0"/>
              </a:rPr>
              <a:t>SLA-Guided Data Integration on Multi-cloud Environment</a:t>
            </a:r>
          </a:p>
        </p:txBody>
      </p:sp>
      <p:sp>
        <p:nvSpPr>
          <p:cNvPr id="6" name="Espace réservé du contenu 3"/>
          <p:cNvSpPr txBox="1">
            <a:spLocks/>
          </p:cNvSpPr>
          <p:nvPr/>
        </p:nvSpPr>
        <p:spPr>
          <a:xfrm>
            <a:off x="481061" y="5877272"/>
            <a:ext cx="8229600" cy="1584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1200" b="1" i="1" dirty="0" smtClean="0">
                <a:solidFill>
                  <a:schemeClr val="tx2">
                    <a:lumMod val="75000"/>
                  </a:schemeClr>
                </a:solidFill>
                <a:latin typeface="Times New Roman" panose="02020603050405020304" pitchFamily="18" charset="0"/>
                <a:cs typeface="Times New Roman" panose="02020603050405020304" pitchFamily="18" charset="0"/>
              </a:rPr>
              <a:t>Daniel Aguiar da Silva Carvalho</a:t>
            </a:r>
            <a:r>
              <a:rPr lang="en-US" sz="1200" dirty="0" smtClean="0">
                <a:latin typeface="Times New Roman" panose="02020603050405020304" pitchFamily="18" charset="0"/>
                <a:cs typeface="Times New Roman" panose="02020603050405020304" pitchFamily="18" charset="0"/>
              </a:rPr>
              <a:t>, Magellan, IAE, Univ. J-Moulin Lyon 3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Chirine Ghedira Guegan</a:t>
            </a:r>
            <a:r>
              <a:rPr lang="en-US" sz="1200" dirty="0" smtClean="0">
                <a:latin typeface="Times New Roman" panose="02020603050405020304" pitchFamily="18" charset="0"/>
                <a:cs typeface="Times New Roman" panose="02020603050405020304" pitchFamily="18" charset="0"/>
              </a:rPr>
              <a:t>, Magellan, IAE, Univ. J-Moulin Lyon 3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Nadia Benani</a:t>
            </a:r>
            <a:r>
              <a:rPr lang="en-US" sz="1200" dirty="0" smtClean="0">
                <a:latin typeface="Times New Roman" panose="02020603050405020304" pitchFamily="18" charset="0"/>
                <a:cs typeface="Times New Roman" panose="02020603050405020304" pitchFamily="18" charset="0"/>
              </a:rPr>
              <a:t>, CNRS INSA-Lyon, LIRIS, UMR5205 - France</a:t>
            </a:r>
          </a:p>
          <a:p>
            <a:pPr marL="0" indent="0" algn="just">
              <a:buFont typeface="Arial" panose="020B0604020202020204" pitchFamily="34" charset="0"/>
              <a:buNone/>
            </a:pPr>
            <a:r>
              <a:rPr lang="en-US" sz="1200" dirty="0" smtClean="0">
                <a:solidFill>
                  <a:schemeClr val="tx2">
                    <a:lumMod val="75000"/>
                  </a:schemeClr>
                </a:solidFill>
                <a:latin typeface="Times New Roman" panose="02020603050405020304" pitchFamily="18" charset="0"/>
                <a:cs typeface="Times New Roman" panose="02020603050405020304" pitchFamily="18" charset="0"/>
              </a:rPr>
              <a:t>Genoveva Vargas-Solar</a:t>
            </a:r>
            <a:r>
              <a:rPr lang="en-US" sz="1200" dirty="0" smtClean="0">
                <a:latin typeface="Times New Roman" panose="02020603050405020304" pitchFamily="18" charset="0"/>
                <a:cs typeface="Times New Roman" panose="02020603050405020304" pitchFamily="18" charset="0"/>
              </a:rPr>
              <a:t>, CNRS, LIG-LAFMIA, Saint Martin d'Hères - France</a:t>
            </a:r>
          </a:p>
        </p:txBody>
      </p:sp>
      <p:pic>
        <p:nvPicPr>
          <p:cNvPr id="21" name="Picture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834" y="1586076"/>
            <a:ext cx="6216502" cy="2563004"/>
          </a:xfrm>
          <a:prstGeom prst="rect">
            <a:avLst/>
          </a:prstGeom>
          <a:noFill/>
          <a:ln>
            <a:noFill/>
          </a:ln>
          <a:effectLst/>
          <a:extLst>
            <a:ext uri="{909E8E84-426E-40DD-AFC4-6F175D3DCCD1}">
              <a14:hiddenFill xmlns:a14="http://schemas.microsoft.com/office/drawing/2010/main">
                <a:solidFill>
                  <a:schemeClr val="hlink">
                    <a:alpha val="12157"/>
                  </a:scheme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09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145</Words>
  <Application>Microsoft Office PowerPoint</Application>
  <PresentationFormat>Affichage à l'écran (4:3)</PresentationFormat>
  <Paragraphs>22</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22</cp:revision>
  <dcterms:created xsi:type="dcterms:W3CDTF">2015-10-27T13:52:07Z</dcterms:created>
  <dcterms:modified xsi:type="dcterms:W3CDTF">2015-10-31T10:31:41Z</dcterms:modified>
</cp:coreProperties>
</file>