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fr-F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fr-FR"/>
          </a:p>
        </p:txBody>
      </p:sp>
      <p:sp>
        <p:nvSpPr>
          <p:cNvPr id="4" name="Espaço Reservado para Data 3"/>
          <p:cNvSpPr>
            <a:spLocks noGrp="1"/>
          </p:cNvSpPr>
          <p:nvPr>
            <p:ph type="dt" sz="half" idx="10"/>
          </p:nvPr>
        </p:nvSpPr>
        <p:spPr/>
        <p:txBody>
          <a:bodyPr/>
          <a:lstStyle/>
          <a:p>
            <a:fld id="{202AC594-D9A5-4DFD-AAF9-1E814E29033B}" type="datetimeFigureOut">
              <a:rPr lang="fr-FR" smtClean="0"/>
              <a:t>10/03/2016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A2C89960-A2EF-4110-B878-78D0B570C366}" type="slidenum">
              <a:rPr lang="fr-FR" smtClean="0"/>
              <a:t>‹nº›</a:t>
            </a:fld>
            <a:endParaRPr lang="fr-FR"/>
          </a:p>
        </p:txBody>
      </p:sp>
    </p:spTree>
    <p:extLst>
      <p:ext uri="{BB962C8B-B14F-4D97-AF65-F5344CB8AC3E}">
        <p14:creationId xmlns:p14="http://schemas.microsoft.com/office/powerpoint/2010/main" val="62219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202AC594-D9A5-4DFD-AAF9-1E814E29033B}" type="datetimeFigureOut">
              <a:rPr lang="fr-FR" smtClean="0"/>
              <a:t>10/03/2016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A2C89960-A2EF-4110-B878-78D0B570C366}" type="slidenum">
              <a:rPr lang="fr-FR" smtClean="0"/>
              <a:t>‹nº›</a:t>
            </a:fld>
            <a:endParaRPr lang="fr-FR"/>
          </a:p>
        </p:txBody>
      </p:sp>
    </p:spTree>
    <p:extLst>
      <p:ext uri="{BB962C8B-B14F-4D97-AF65-F5344CB8AC3E}">
        <p14:creationId xmlns:p14="http://schemas.microsoft.com/office/powerpoint/2010/main" val="427585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fr-F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202AC594-D9A5-4DFD-AAF9-1E814E29033B}" type="datetimeFigureOut">
              <a:rPr lang="fr-FR" smtClean="0"/>
              <a:t>10/03/2016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A2C89960-A2EF-4110-B878-78D0B570C366}" type="slidenum">
              <a:rPr lang="fr-FR" smtClean="0"/>
              <a:t>‹nº›</a:t>
            </a:fld>
            <a:endParaRPr lang="fr-FR"/>
          </a:p>
        </p:txBody>
      </p:sp>
    </p:spTree>
    <p:extLst>
      <p:ext uri="{BB962C8B-B14F-4D97-AF65-F5344CB8AC3E}">
        <p14:creationId xmlns:p14="http://schemas.microsoft.com/office/powerpoint/2010/main" val="391757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202AC594-D9A5-4DFD-AAF9-1E814E29033B}" type="datetimeFigureOut">
              <a:rPr lang="fr-FR" smtClean="0"/>
              <a:t>10/03/2016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A2C89960-A2EF-4110-B878-78D0B570C366}" type="slidenum">
              <a:rPr lang="fr-FR" smtClean="0"/>
              <a:t>‹nº›</a:t>
            </a:fld>
            <a:endParaRPr lang="fr-FR"/>
          </a:p>
        </p:txBody>
      </p:sp>
    </p:spTree>
    <p:extLst>
      <p:ext uri="{BB962C8B-B14F-4D97-AF65-F5344CB8AC3E}">
        <p14:creationId xmlns:p14="http://schemas.microsoft.com/office/powerpoint/2010/main" val="168604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fr-F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202AC594-D9A5-4DFD-AAF9-1E814E29033B}" type="datetimeFigureOut">
              <a:rPr lang="fr-FR" smtClean="0"/>
              <a:t>10/03/2016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A2C89960-A2EF-4110-B878-78D0B570C366}" type="slidenum">
              <a:rPr lang="fr-FR" smtClean="0"/>
              <a:t>‹nº›</a:t>
            </a:fld>
            <a:endParaRPr lang="fr-FR"/>
          </a:p>
        </p:txBody>
      </p:sp>
    </p:spTree>
    <p:extLst>
      <p:ext uri="{BB962C8B-B14F-4D97-AF65-F5344CB8AC3E}">
        <p14:creationId xmlns:p14="http://schemas.microsoft.com/office/powerpoint/2010/main" val="262163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Data 4"/>
          <p:cNvSpPr>
            <a:spLocks noGrp="1"/>
          </p:cNvSpPr>
          <p:nvPr>
            <p:ph type="dt" sz="half" idx="10"/>
          </p:nvPr>
        </p:nvSpPr>
        <p:spPr/>
        <p:txBody>
          <a:bodyPr/>
          <a:lstStyle/>
          <a:p>
            <a:fld id="{202AC594-D9A5-4DFD-AAF9-1E814E29033B}" type="datetimeFigureOut">
              <a:rPr lang="fr-FR" smtClean="0"/>
              <a:t>10/03/2016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A2C89960-A2EF-4110-B878-78D0B570C366}" type="slidenum">
              <a:rPr lang="fr-FR" smtClean="0"/>
              <a:t>‹nº›</a:t>
            </a:fld>
            <a:endParaRPr lang="fr-FR"/>
          </a:p>
        </p:txBody>
      </p:sp>
    </p:spTree>
    <p:extLst>
      <p:ext uri="{BB962C8B-B14F-4D97-AF65-F5344CB8AC3E}">
        <p14:creationId xmlns:p14="http://schemas.microsoft.com/office/powerpoint/2010/main" val="1166803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fr-F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7" name="Espaço Reservado para Data 6"/>
          <p:cNvSpPr>
            <a:spLocks noGrp="1"/>
          </p:cNvSpPr>
          <p:nvPr>
            <p:ph type="dt" sz="half" idx="10"/>
          </p:nvPr>
        </p:nvSpPr>
        <p:spPr/>
        <p:txBody>
          <a:bodyPr/>
          <a:lstStyle/>
          <a:p>
            <a:fld id="{202AC594-D9A5-4DFD-AAF9-1E814E29033B}" type="datetimeFigureOut">
              <a:rPr lang="fr-FR" smtClean="0"/>
              <a:t>10/03/2016</a:t>
            </a:fld>
            <a:endParaRPr lang="fr-FR"/>
          </a:p>
        </p:txBody>
      </p:sp>
      <p:sp>
        <p:nvSpPr>
          <p:cNvPr id="8" name="Espaço Reservado para Rodapé 7"/>
          <p:cNvSpPr>
            <a:spLocks noGrp="1"/>
          </p:cNvSpPr>
          <p:nvPr>
            <p:ph type="ftr" sz="quarter" idx="11"/>
          </p:nvPr>
        </p:nvSpPr>
        <p:spPr/>
        <p:txBody>
          <a:bodyPr/>
          <a:lstStyle/>
          <a:p>
            <a:endParaRPr lang="fr-FR"/>
          </a:p>
        </p:txBody>
      </p:sp>
      <p:sp>
        <p:nvSpPr>
          <p:cNvPr id="9" name="Espaço Reservado para Número de Slide 8"/>
          <p:cNvSpPr>
            <a:spLocks noGrp="1"/>
          </p:cNvSpPr>
          <p:nvPr>
            <p:ph type="sldNum" sz="quarter" idx="12"/>
          </p:nvPr>
        </p:nvSpPr>
        <p:spPr/>
        <p:txBody>
          <a:bodyPr/>
          <a:lstStyle/>
          <a:p>
            <a:fld id="{A2C89960-A2EF-4110-B878-78D0B570C366}" type="slidenum">
              <a:rPr lang="fr-FR" smtClean="0"/>
              <a:t>‹nº›</a:t>
            </a:fld>
            <a:endParaRPr lang="fr-FR"/>
          </a:p>
        </p:txBody>
      </p:sp>
    </p:spTree>
    <p:extLst>
      <p:ext uri="{BB962C8B-B14F-4D97-AF65-F5344CB8AC3E}">
        <p14:creationId xmlns:p14="http://schemas.microsoft.com/office/powerpoint/2010/main" val="423409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Data 2"/>
          <p:cNvSpPr>
            <a:spLocks noGrp="1"/>
          </p:cNvSpPr>
          <p:nvPr>
            <p:ph type="dt" sz="half" idx="10"/>
          </p:nvPr>
        </p:nvSpPr>
        <p:spPr/>
        <p:txBody>
          <a:bodyPr/>
          <a:lstStyle/>
          <a:p>
            <a:fld id="{202AC594-D9A5-4DFD-AAF9-1E814E29033B}" type="datetimeFigureOut">
              <a:rPr lang="fr-FR" smtClean="0"/>
              <a:t>10/03/2016</a:t>
            </a:fld>
            <a:endParaRPr lang="fr-FR"/>
          </a:p>
        </p:txBody>
      </p:sp>
      <p:sp>
        <p:nvSpPr>
          <p:cNvPr id="4" name="Espaço Reservado para Rodapé 3"/>
          <p:cNvSpPr>
            <a:spLocks noGrp="1"/>
          </p:cNvSpPr>
          <p:nvPr>
            <p:ph type="ftr" sz="quarter" idx="11"/>
          </p:nvPr>
        </p:nvSpPr>
        <p:spPr/>
        <p:txBody>
          <a:bodyPr/>
          <a:lstStyle/>
          <a:p>
            <a:endParaRPr lang="fr-FR"/>
          </a:p>
        </p:txBody>
      </p:sp>
      <p:sp>
        <p:nvSpPr>
          <p:cNvPr id="5" name="Espaço Reservado para Número de Slide 4"/>
          <p:cNvSpPr>
            <a:spLocks noGrp="1"/>
          </p:cNvSpPr>
          <p:nvPr>
            <p:ph type="sldNum" sz="quarter" idx="12"/>
          </p:nvPr>
        </p:nvSpPr>
        <p:spPr/>
        <p:txBody>
          <a:bodyPr/>
          <a:lstStyle/>
          <a:p>
            <a:fld id="{A2C89960-A2EF-4110-B878-78D0B570C366}" type="slidenum">
              <a:rPr lang="fr-FR" smtClean="0"/>
              <a:t>‹nº›</a:t>
            </a:fld>
            <a:endParaRPr lang="fr-FR"/>
          </a:p>
        </p:txBody>
      </p:sp>
    </p:spTree>
    <p:extLst>
      <p:ext uri="{BB962C8B-B14F-4D97-AF65-F5344CB8AC3E}">
        <p14:creationId xmlns:p14="http://schemas.microsoft.com/office/powerpoint/2010/main" val="184734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02AC594-D9A5-4DFD-AAF9-1E814E29033B}" type="datetimeFigureOut">
              <a:rPr lang="fr-FR" smtClean="0"/>
              <a:t>10/03/2016</a:t>
            </a:fld>
            <a:endParaRPr lang="fr-FR"/>
          </a:p>
        </p:txBody>
      </p:sp>
      <p:sp>
        <p:nvSpPr>
          <p:cNvPr id="3" name="Espaço Reservado para Rodapé 2"/>
          <p:cNvSpPr>
            <a:spLocks noGrp="1"/>
          </p:cNvSpPr>
          <p:nvPr>
            <p:ph type="ftr" sz="quarter" idx="11"/>
          </p:nvPr>
        </p:nvSpPr>
        <p:spPr/>
        <p:txBody>
          <a:bodyPr/>
          <a:lstStyle/>
          <a:p>
            <a:endParaRPr lang="fr-FR"/>
          </a:p>
        </p:txBody>
      </p:sp>
      <p:sp>
        <p:nvSpPr>
          <p:cNvPr id="4" name="Espaço Reservado para Número de Slide 3"/>
          <p:cNvSpPr>
            <a:spLocks noGrp="1"/>
          </p:cNvSpPr>
          <p:nvPr>
            <p:ph type="sldNum" sz="quarter" idx="12"/>
          </p:nvPr>
        </p:nvSpPr>
        <p:spPr/>
        <p:txBody>
          <a:bodyPr/>
          <a:lstStyle/>
          <a:p>
            <a:fld id="{A2C89960-A2EF-4110-B878-78D0B570C366}" type="slidenum">
              <a:rPr lang="fr-FR" smtClean="0"/>
              <a:t>‹nº›</a:t>
            </a:fld>
            <a:endParaRPr lang="fr-FR"/>
          </a:p>
        </p:txBody>
      </p:sp>
    </p:spTree>
    <p:extLst>
      <p:ext uri="{BB962C8B-B14F-4D97-AF65-F5344CB8AC3E}">
        <p14:creationId xmlns:p14="http://schemas.microsoft.com/office/powerpoint/2010/main" val="397589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202AC594-D9A5-4DFD-AAF9-1E814E29033B}" type="datetimeFigureOut">
              <a:rPr lang="fr-FR" smtClean="0"/>
              <a:t>10/03/2016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A2C89960-A2EF-4110-B878-78D0B570C366}" type="slidenum">
              <a:rPr lang="fr-FR" smtClean="0"/>
              <a:t>‹nº›</a:t>
            </a:fld>
            <a:endParaRPr lang="fr-FR"/>
          </a:p>
        </p:txBody>
      </p:sp>
    </p:spTree>
    <p:extLst>
      <p:ext uri="{BB962C8B-B14F-4D97-AF65-F5344CB8AC3E}">
        <p14:creationId xmlns:p14="http://schemas.microsoft.com/office/powerpoint/2010/main" val="1689430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202AC594-D9A5-4DFD-AAF9-1E814E29033B}" type="datetimeFigureOut">
              <a:rPr lang="fr-FR" smtClean="0"/>
              <a:t>10/03/2016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A2C89960-A2EF-4110-B878-78D0B570C366}" type="slidenum">
              <a:rPr lang="fr-FR" smtClean="0"/>
              <a:t>‹nº›</a:t>
            </a:fld>
            <a:endParaRPr lang="fr-FR"/>
          </a:p>
        </p:txBody>
      </p:sp>
    </p:spTree>
    <p:extLst>
      <p:ext uri="{BB962C8B-B14F-4D97-AF65-F5344CB8AC3E}">
        <p14:creationId xmlns:p14="http://schemas.microsoft.com/office/powerpoint/2010/main" val="258898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fr-F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AC594-D9A5-4DFD-AAF9-1E814E29033B}" type="datetimeFigureOut">
              <a:rPr lang="fr-FR" smtClean="0"/>
              <a:t>10/03/2016</a:t>
            </a:fld>
            <a:endParaRPr lang="fr-F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89960-A2EF-4110-B878-78D0B570C366}" type="slidenum">
              <a:rPr lang="fr-FR" smtClean="0"/>
              <a:t>‹nº›</a:t>
            </a:fld>
            <a:endParaRPr lang="fr-FR"/>
          </a:p>
        </p:txBody>
      </p:sp>
    </p:spTree>
    <p:extLst>
      <p:ext uri="{BB962C8B-B14F-4D97-AF65-F5344CB8AC3E}">
        <p14:creationId xmlns:p14="http://schemas.microsoft.com/office/powerpoint/2010/main" val="3614096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aixaDeTexto 31"/>
          <p:cNvSpPr txBox="1"/>
          <p:nvPr/>
        </p:nvSpPr>
        <p:spPr>
          <a:xfrm>
            <a:off x="38100" y="38100"/>
            <a:ext cx="4965700" cy="1200329"/>
          </a:xfrm>
          <a:prstGeom prst="rect">
            <a:avLst/>
          </a:prstGeom>
          <a:noFill/>
        </p:spPr>
        <p:txBody>
          <a:bodyPr wrap="square" rtlCol="0">
            <a:spAutoFit/>
          </a:bodyPr>
          <a:lstStyle/>
          <a:p>
            <a:pPr algn="just"/>
            <a:r>
              <a:rPr lang="fr-FR" dirty="0" smtClean="0"/>
              <a:t>For the first draw/workflow, I imagined that it is the first query send to </a:t>
            </a:r>
            <a:r>
              <a:rPr lang="fr-FR" b="1" dirty="0" smtClean="0"/>
              <a:t>our</a:t>
            </a:r>
            <a:r>
              <a:rPr lang="fr-FR" dirty="0" smtClean="0"/>
              <a:t> service, and we are in a single cloud. I have used ‘our’ because I do not know how to call it.</a:t>
            </a:r>
          </a:p>
        </p:txBody>
      </p:sp>
      <p:sp>
        <p:nvSpPr>
          <p:cNvPr id="47" name="CaixaDeTexto 46"/>
          <p:cNvSpPr txBox="1"/>
          <p:nvPr/>
        </p:nvSpPr>
        <p:spPr>
          <a:xfrm>
            <a:off x="76200" y="5016494"/>
            <a:ext cx="12115800" cy="646331"/>
          </a:xfrm>
          <a:prstGeom prst="rect">
            <a:avLst/>
          </a:prstGeom>
          <a:noFill/>
        </p:spPr>
        <p:txBody>
          <a:bodyPr wrap="square" rtlCol="0">
            <a:spAutoFit/>
          </a:bodyPr>
          <a:lstStyle/>
          <a:p>
            <a:pPr algn="just"/>
            <a:r>
              <a:rPr lang="fr-FR" dirty="0" smtClean="0"/>
              <a:t>I expressed a lot of entities as services (A to F). Probably some of them can be merged, but I do not focus on it. I will explain how I see the data integration as an end-user following the workflow (1-11). </a:t>
            </a:r>
          </a:p>
        </p:txBody>
      </p:sp>
      <p:sp>
        <p:nvSpPr>
          <p:cNvPr id="127" name="Nuvem 126"/>
          <p:cNvSpPr/>
          <p:nvPr/>
        </p:nvSpPr>
        <p:spPr>
          <a:xfrm>
            <a:off x="4508500" y="187820"/>
            <a:ext cx="6680200" cy="36449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8" name="Imagem 1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746620"/>
            <a:ext cx="2438400" cy="2438400"/>
          </a:xfrm>
          <a:prstGeom prst="rect">
            <a:avLst/>
          </a:prstGeom>
        </p:spPr>
      </p:pic>
      <p:sp>
        <p:nvSpPr>
          <p:cNvPr id="129" name="Fluxograma: Disco magnético 128"/>
          <p:cNvSpPr/>
          <p:nvPr/>
        </p:nvSpPr>
        <p:spPr>
          <a:xfrm>
            <a:off x="8318500" y="29818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Fluxograma: Processo alternativo 129"/>
          <p:cNvSpPr/>
          <p:nvPr/>
        </p:nvSpPr>
        <p:spPr>
          <a:xfrm>
            <a:off x="8318500" y="2626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Fluxograma: Processo 130"/>
          <p:cNvSpPr/>
          <p:nvPr/>
        </p:nvSpPr>
        <p:spPr>
          <a:xfrm>
            <a:off x="8267700" y="25627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CaixaDeTexto 131"/>
          <p:cNvSpPr txBox="1"/>
          <p:nvPr/>
        </p:nvSpPr>
        <p:spPr>
          <a:xfrm>
            <a:off x="8407548" y="3286620"/>
            <a:ext cx="444352" cy="307777"/>
          </a:xfrm>
          <a:prstGeom prst="rect">
            <a:avLst/>
          </a:prstGeom>
          <a:noFill/>
        </p:spPr>
        <p:txBody>
          <a:bodyPr wrap="none" rtlCol="0">
            <a:spAutoFit/>
          </a:bodyPr>
          <a:lstStyle/>
          <a:p>
            <a:r>
              <a:rPr lang="fr-FR" sz="1400" b="1" dirty="0" smtClean="0"/>
              <a:t>DS</a:t>
            </a:r>
            <a:r>
              <a:rPr lang="fr-FR" sz="1400" b="1" baseline="-25000" dirty="0" smtClean="0"/>
              <a:t>5</a:t>
            </a:r>
            <a:endParaRPr lang="fr-FR" sz="1400" b="1" baseline="-25000" dirty="0"/>
          </a:p>
        </p:txBody>
      </p:sp>
      <p:sp>
        <p:nvSpPr>
          <p:cNvPr id="133" name="Fluxograma: Disco magnético 132"/>
          <p:cNvSpPr/>
          <p:nvPr/>
        </p:nvSpPr>
        <p:spPr>
          <a:xfrm>
            <a:off x="9194800" y="25119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Fluxograma: Processo alternativo 133"/>
          <p:cNvSpPr/>
          <p:nvPr/>
        </p:nvSpPr>
        <p:spPr>
          <a:xfrm>
            <a:off x="9194800" y="2156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Fluxograma: Processo 134"/>
          <p:cNvSpPr/>
          <p:nvPr/>
        </p:nvSpPr>
        <p:spPr>
          <a:xfrm>
            <a:off x="9144000" y="20928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CaixaDeTexto 135"/>
          <p:cNvSpPr txBox="1"/>
          <p:nvPr/>
        </p:nvSpPr>
        <p:spPr>
          <a:xfrm>
            <a:off x="9283848" y="2816720"/>
            <a:ext cx="444352" cy="307777"/>
          </a:xfrm>
          <a:prstGeom prst="rect">
            <a:avLst/>
          </a:prstGeom>
          <a:noFill/>
        </p:spPr>
        <p:txBody>
          <a:bodyPr wrap="none" rtlCol="0">
            <a:spAutoFit/>
          </a:bodyPr>
          <a:lstStyle/>
          <a:p>
            <a:r>
              <a:rPr lang="fr-FR" sz="1400" b="1" dirty="0" smtClean="0"/>
              <a:t>DS</a:t>
            </a:r>
            <a:r>
              <a:rPr lang="fr-FR" sz="1400" b="1" baseline="-25000" dirty="0" smtClean="0"/>
              <a:t>4</a:t>
            </a:r>
            <a:endParaRPr lang="fr-FR" sz="1400" b="1" baseline="-25000" dirty="0"/>
          </a:p>
        </p:txBody>
      </p:sp>
      <p:sp>
        <p:nvSpPr>
          <p:cNvPr id="137" name="Fluxograma: Disco magnético 136"/>
          <p:cNvSpPr/>
          <p:nvPr/>
        </p:nvSpPr>
        <p:spPr>
          <a:xfrm>
            <a:off x="9283700" y="12927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Fluxograma: Processo alternativo 137"/>
          <p:cNvSpPr/>
          <p:nvPr/>
        </p:nvSpPr>
        <p:spPr>
          <a:xfrm>
            <a:off x="9283700" y="9371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Fluxograma: Processo 138"/>
          <p:cNvSpPr/>
          <p:nvPr/>
        </p:nvSpPr>
        <p:spPr>
          <a:xfrm>
            <a:off x="9232900" y="8736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CaixaDeTexto 139"/>
          <p:cNvSpPr txBox="1"/>
          <p:nvPr/>
        </p:nvSpPr>
        <p:spPr>
          <a:xfrm>
            <a:off x="9372748" y="1597520"/>
            <a:ext cx="444352" cy="307777"/>
          </a:xfrm>
          <a:prstGeom prst="rect">
            <a:avLst/>
          </a:prstGeom>
          <a:noFill/>
        </p:spPr>
        <p:txBody>
          <a:bodyPr wrap="none" rtlCol="0">
            <a:spAutoFit/>
          </a:bodyPr>
          <a:lstStyle/>
          <a:p>
            <a:r>
              <a:rPr lang="fr-FR" sz="1400" b="1" dirty="0" smtClean="0"/>
              <a:t>DS</a:t>
            </a:r>
            <a:r>
              <a:rPr lang="fr-FR" sz="1400" b="1" baseline="-25000" dirty="0" smtClean="0"/>
              <a:t>3</a:t>
            </a:r>
            <a:endParaRPr lang="fr-FR" sz="1400" b="1" baseline="-25000" dirty="0"/>
          </a:p>
        </p:txBody>
      </p:sp>
      <p:sp>
        <p:nvSpPr>
          <p:cNvPr id="141" name="Fluxograma: Disco magnético 140"/>
          <p:cNvSpPr/>
          <p:nvPr/>
        </p:nvSpPr>
        <p:spPr>
          <a:xfrm>
            <a:off x="8343900" y="7085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Fluxograma: Processo alternativo 141"/>
          <p:cNvSpPr/>
          <p:nvPr/>
        </p:nvSpPr>
        <p:spPr>
          <a:xfrm>
            <a:off x="8343900" y="352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Fluxograma: Processo 142"/>
          <p:cNvSpPr/>
          <p:nvPr/>
        </p:nvSpPr>
        <p:spPr>
          <a:xfrm>
            <a:off x="8293100" y="2894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CaixaDeTexto 143"/>
          <p:cNvSpPr txBox="1"/>
          <p:nvPr/>
        </p:nvSpPr>
        <p:spPr>
          <a:xfrm>
            <a:off x="8432948" y="1013320"/>
            <a:ext cx="444352" cy="307777"/>
          </a:xfrm>
          <a:prstGeom prst="rect">
            <a:avLst/>
          </a:prstGeom>
          <a:noFill/>
        </p:spPr>
        <p:txBody>
          <a:bodyPr wrap="none" rtlCol="0">
            <a:spAutoFit/>
          </a:bodyPr>
          <a:lstStyle/>
          <a:p>
            <a:r>
              <a:rPr lang="fr-FR" sz="1400" b="1" dirty="0" smtClean="0"/>
              <a:t>DS</a:t>
            </a:r>
            <a:r>
              <a:rPr lang="fr-FR" sz="1400" b="1" baseline="-25000" dirty="0" smtClean="0"/>
              <a:t>2</a:t>
            </a:r>
            <a:endParaRPr lang="fr-FR" sz="1400" b="1" baseline="-25000" dirty="0"/>
          </a:p>
        </p:txBody>
      </p:sp>
      <p:sp>
        <p:nvSpPr>
          <p:cNvPr id="145" name="Fluxograma: Disco magnético 144"/>
          <p:cNvSpPr/>
          <p:nvPr/>
        </p:nvSpPr>
        <p:spPr>
          <a:xfrm>
            <a:off x="7200900" y="7974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Fluxograma: Processo alternativo 145"/>
          <p:cNvSpPr/>
          <p:nvPr/>
        </p:nvSpPr>
        <p:spPr>
          <a:xfrm>
            <a:off x="7200900" y="4418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Fluxograma: Processo 146"/>
          <p:cNvSpPr/>
          <p:nvPr/>
        </p:nvSpPr>
        <p:spPr>
          <a:xfrm>
            <a:off x="7150100" y="3783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CaixaDeTexto 147"/>
          <p:cNvSpPr txBox="1"/>
          <p:nvPr/>
        </p:nvSpPr>
        <p:spPr>
          <a:xfrm>
            <a:off x="7289948" y="1102220"/>
            <a:ext cx="444352" cy="307777"/>
          </a:xfrm>
          <a:prstGeom prst="rect">
            <a:avLst/>
          </a:prstGeom>
          <a:noFill/>
        </p:spPr>
        <p:txBody>
          <a:bodyPr wrap="none" rtlCol="0">
            <a:spAutoFit/>
          </a:bodyPr>
          <a:lstStyle/>
          <a:p>
            <a:r>
              <a:rPr lang="fr-FR" sz="1400" b="1" dirty="0" smtClean="0"/>
              <a:t>DS</a:t>
            </a:r>
            <a:r>
              <a:rPr lang="fr-FR" sz="1400" b="1" baseline="-25000" dirty="0" smtClean="0"/>
              <a:t>1</a:t>
            </a:r>
            <a:endParaRPr lang="fr-FR" sz="1400" b="1" baseline="-25000" dirty="0"/>
          </a:p>
        </p:txBody>
      </p:sp>
      <p:sp>
        <p:nvSpPr>
          <p:cNvPr id="149" name="Fluxograma: Disco magnético 148"/>
          <p:cNvSpPr/>
          <p:nvPr/>
        </p:nvSpPr>
        <p:spPr>
          <a:xfrm>
            <a:off x="5613400" y="321013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Fluxograma: Processo alternativo 149"/>
          <p:cNvSpPr/>
          <p:nvPr/>
        </p:nvSpPr>
        <p:spPr>
          <a:xfrm>
            <a:off x="5295900" y="733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Fluxograma: Processo 150"/>
          <p:cNvSpPr/>
          <p:nvPr/>
        </p:nvSpPr>
        <p:spPr>
          <a:xfrm>
            <a:off x="5232400" y="670419"/>
            <a:ext cx="1371600" cy="3162301"/>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2" name="CaixaDeTexto 151"/>
          <p:cNvSpPr txBox="1"/>
          <p:nvPr/>
        </p:nvSpPr>
        <p:spPr>
          <a:xfrm>
            <a:off x="5651648" y="3538268"/>
            <a:ext cx="466794" cy="307777"/>
          </a:xfrm>
          <a:prstGeom prst="rect">
            <a:avLst/>
          </a:prstGeom>
          <a:noFill/>
        </p:spPr>
        <p:txBody>
          <a:bodyPr wrap="none" rtlCol="0">
            <a:spAutoFit/>
          </a:bodyPr>
          <a:lstStyle/>
          <a:p>
            <a:r>
              <a:rPr lang="fr-FR" sz="1400" b="1" dirty="0" smtClean="0"/>
              <a:t>Our</a:t>
            </a:r>
            <a:endParaRPr lang="fr-FR" sz="1400" b="1" baseline="-25000" dirty="0"/>
          </a:p>
        </p:txBody>
      </p:sp>
      <p:sp>
        <p:nvSpPr>
          <p:cNvPr id="153" name="Fluxograma: Processo alternativo 152"/>
          <p:cNvSpPr/>
          <p:nvPr/>
        </p:nvSpPr>
        <p:spPr>
          <a:xfrm>
            <a:off x="5918200" y="97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4" name="Conector de seta reta 153"/>
          <p:cNvCxnSpPr/>
          <p:nvPr/>
        </p:nvCxnSpPr>
        <p:spPr>
          <a:xfrm flipV="1">
            <a:off x="2997200" y="1030899"/>
            <a:ext cx="2298700" cy="1047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CaixaDeTexto 154"/>
          <p:cNvSpPr txBox="1"/>
          <p:nvPr/>
        </p:nvSpPr>
        <p:spPr>
          <a:xfrm>
            <a:off x="3797300" y="1648027"/>
            <a:ext cx="263214" cy="276999"/>
          </a:xfrm>
          <a:prstGeom prst="rect">
            <a:avLst/>
          </a:prstGeom>
          <a:noFill/>
        </p:spPr>
        <p:txBody>
          <a:bodyPr wrap="none" rtlCol="0">
            <a:spAutoFit/>
          </a:bodyPr>
          <a:lstStyle/>
          <a:p>
            <a:r>
              <a:rPr lang="fr-FR" sz="1200" b="1" dirty="0" smtClean="0"/>
              <a:t>1</a:t>
            </a:r>
            <a:endParaRPr lang="fr-FR" b="1" dirty="0"/>
          </a:p>
        </p:txBody>
      </p:sp>
      <p:cxnSp>
        <p:nvCxnSpPr>
          <p:cNvPr id="156" name="Conector em curva 155"/>
          <p:cNvCxnSpPr>
            <a:stCxn id="150" idx="3"/>
            <a:endCxn id="153" idx="0"/>
          </p:cNvCxnSpPr>
          <p:nvPr/>
        </p:nvCxnSpPr>
        <p:spPr>
          <a:xfrm>
            <a:off x="5854700" y="892670"/>
            <a:ext cx="342900" cy="825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CaixaDeTexto 156"/>
          <p:cNvSpPr txBox="1"/>
          <p:nvPr/>
        </p:nvSpPr>
        <p:spPr>
          <a:xfrm>
            <a:off x="5550048" y="3296968"/>
            <a:ext cx="682751" cy="276999"/>
          </a:xfrm>
          <a:prstGeom prst="rect">
            <a:avLst/>
          </a:prstGeom>
          <a:noFill/>
        </p:spPr>
        <p:txBody>
          <a:bodyPr wrap="none" rtlCol="0">
            <a:spAutoFit/>
          </a:bodyPr>
          <a:lstStyle/>
          <a:p>
            <a:r>
              <a:rPr lang="fr-FR" sz="1200" dirty="0" smtClean="0"/>
              <a:t>Registry</a:t>
            </a:r>
            <a:endParaRPr lang="fr-FR" sz="1200" baseline="-25000" dirty="0"/>
          </a:p>
        </p:txBody>
      </p:sp>
      <p:cxnSp>
        <p:nvCxnSpPr>
          <p:cNvPr id="158" name="Conector em curva 157"/>
          <p:cNvCxnSpPr>
            <a:stCxn id="153" idx="3"/>
            <a:endCxn id="157" idx="3"/>
          </p:cNvCxnSpPr>
          <p:nvPr/>
        </p:nvCxnSpPr>
        <p:spPr>
          <a:xfrm flipH="1">
            <a:off x="6232799" y="1133970"/>
            <a:ext cx="244201" cy="2301498"/>
          </a:xfrm>
          <a:prstGeom prst="curvedConnector3">
            <a:avLst>
              <a:gd name="adj1" fmla="val -936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CaixaDeTexto 158"/>
          <p:cNvSpPr txBox="1"/>
          <p:nvPr/>
        </p:nvSpPr>
        <p:spPr>
          <a:xfrm>
            <a:off x="5892800" y="683120"/>
            <a:ext cx="263214" cy="276999"/>
          </a:xfrm>
          <a:prstGeom prst="rect">
            <a:avLst/>
          </a:prstGeom>
          <a:noFill/>
        </p:spPr>
        <p:txBody>
          <a:bodyPr wrap="none" rtlCol="0">
            <a:spAutoFit/>
          </a:bodyPr>
          <a:lstStyle/>
          <a:p>
            <a:r>
              <a:rPr lang="fr-FR" sz="1200" b="1" dirty="0" smtClean="0"/>
              <a:t>2</a:t>
            </a:r>
            <a:endParaRPr lang="fr-FR" b="1" dirty="0"/>
          </a:p>
        </p:txBody>
      </p:sp>
      <p:sp>
        <p:nvSpPr>
          <p:cNvPr id="160" name="CaixaDeTexto 159"/>
          <p:cNvSpPr txBox="1"/>
          <p:nvPr/>
        </p:nvSpPr>
        <p:spPr>
          <a:xfrm>
            <a:off x="6680200" y="1724520"/>
            <a:ext cx="263214" cy="276999"/>
          </a:xfrm>
          <a:prstGeom prst="rect">
            <a:avLst/>
          </a:prstGeom>
          <a:noFill/>
        </p:spPr>
        <p:txBody>
          <a:bodyPr wrap="none" rtlCol="0">
            <a:spAutoFit/>
          </a:bodyPr>
          <a:lstStyle/>
          <a:p>
            <a:r>
              <a:rPr lang="fr-FR" sz="1200" b="1" dirty="0" smtClean="0"/>
              <a:t>3</a:t>
            </a:r>
            <a:endParaRPr lang="fr-FR" b="1" dirty="0"/>
          </a:p>
        </p:txBody>
      </p:sp>
      <p:sp>
        <p:nvSpPr>
          <p:cNvPr id="161" name="CaixaDeTexto 160"/>
          <p:cNvSpPr txBox="1"/>
          <p:nvPr/>
        </p:nvSpPr>
        <p:spPr>
          <a:xfrm>
            <a:off x="6426200" y="1724520"/>
            <a:ext cx="263214" cy="276999"/>
          </a:xfrm>
          <a:prstGeom prst="rect">
            <a:avLst/>
          </a:prstGeom>
          <a:noFill/>
        </p:spPr>
        <p:txBody>
          <a:bodyPr wrap="none" rtlCol="0">
            <a:spAutoFit/>
          </a:bodyPr>
          <a:lstStyle/>
          <a:p>
            <a:r>
              <a:rPr lang="fr-FR" sz="1200" b="1" dirty="0" smtClean="0"/>
              <a:t>4</a:t>
            </a:r>
            <a:endParaRPr lang="fr-FR" b="1" dirty="0"/>
          </a:p>
        </p:txBody>
      </p:sp>
      <p:sp>
        <p:nvSpPr>
          <p:cNvPr id="162" name="Fluxograma: Processo alternativo 161"/>
          <p:cNvSpPr/>
          <p:nvPr/>
        </p:nvSpPr>
        <p:spPr>
          <a:xfrm>
            <a:off x="5321300" y="1368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3" name="Conector em curva 162"/>
          <p:cNvCxnSpPr>
            <a:stCxn id="153" idx="1"/>
          </p:cNvCxnSpPr>
          <p:nvPr/>
        </p:nvCxnSpPr>
        <p:spPr>
          <a:xfrm rot="10800000" flipV="1">
            <a:off x="5743886" y="1133970"/>
            <a:ext cx="174314" cy="2349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CaixaDeTexto 163"/>
          <p:cNvSpPr txBox="1"/>
          <p:nvPr/>
        </p:nvSpPr>
        <p:spPr>
          <a:xfrm>
            <a:off x="5626100" y="1013320"/>
            <a:ext cx="263214" cy="276999"/>
          </a:xfrm>
          <a:prstGeom prst="rect">
            <a:avLst/>
          </a:prstGeom>
          <a:noFill/>
        </p:spPr>
        <p:txBody>
          <a:bodyPr wrap="none" rtlCol="0">
            <a:spAutoFit/>
          </a:bodyPr>
          <a:lstStyle/>
          <a:p>
            <a:r>
              <a:rPr lang="fr-FR" sz="1200" b="1" dirty="0" smtClean="0"/>
              <a:t>5</a:t>
            </a:r>
            <a:endParaRPr lang="fr-FR" b="1" dirty="0"/>
          </a:p>
        </p:txBody>
      </p:sp>
      <p:sp>
        <p:nvSpPr>
          <p:cNvPr id="165" name="CaixaDeTexto 164"/>
          <p:cNvSpPr txBox="1"/>
          <p:nvPr/>
        </p:nvSpPr>
        <p:spPr>
          <a:xfrm>
            <a:off x="5423048" y="733920"/>
            <a:ext cx="293670" cy="307777"/>
          </a:xfrm>
          <a:prstGeom prst="rect">
            <a:avLst/>
          </a:prstGeom>
          <a:noFill/>
        </p:spPr>
        <p:txBody>
          <a:bodyPr wrap="none" rtlCol="0">
            <a:spAutoFit/>
          </a:bodyPr>
          <a:lstStyle/>
          <a:p>
            <a:r>
              <a:rPr lang="fr-FR" sz="1400" b="1" dirty="0" smtClean="0"/>
              <a:t>A</a:t>
            </a:r>
            <a:endParaRPr lang="fr-FR" sz="1400" b="1" baseline="-25000" dirty="0"/>
          </a:p>
        </p:txBody>
      </p:sp>
      <p:sp>
        <p:nvSpPr>
          <p:cNvPr id="166" name="CaixaDeTexto 165"/>
          <p:cNvSpPr txBox="1"/>
          <p:nvPr/>
        </p:nvSpPr>
        <p:spPr>
          <a:xfrm>
            <a:off x="6045348" y="975220"/>
            <a:ext cx="293670" cy="307777"/>
          </a:xfrm>
          <a:prstGeom prst="rect">
            <a:avLst/>
          </a:prstGeom>
          <a:noFill/>
        </p:spPr>
        <p:txBody>
          <a:bodyPr wrap="none" rtlCol="0">
            <a:spAutoFit/>
          </a:bodyPr>
          <a:lstStyle/>
          <a:p>
            <a:r>
              <a:rPr lang="fr-FR" sz="1400" b="1" dirty="0" smtClean="0"/>
              <a:t>B</a:t>
            </a:r>
            <a:endParaRPr lang="fr-FR" sz="1400" b="1" baseline="-25000" dirty="0"/>
          </a:p>
        </p:txBody>
      </p:sp>
      <p:sp>
        <p:nvSpPr>
          <p:cNvPr id="167" name="CaixaDeTexto 166"/>
          <p:cNvSpPr txBox="1"/>
          <p:nvPr/>
        </p:nvSpPr>
        <p:spPr>
          <a:xfrm>
            <a:off x="5461148" y="1368920"/>
            <a:ext cx="279244" cy="307777"/>
          </a:xfrm>
          <a:prstGeom prst="rect">
            <a:avLst/>
          </a:prstGeom>
          <a:noFill/>
        </p:spPr>
        <p:txBody>
          <a:bodyPr wrap="none" rtlCol="0">
            <a:spAutoFit/>
          </a:bodyPr>
          <a:lstStyle/>
          <a:p>
            <a:r>
              <a:rPr lang="fr-FR" sz="1400" b="1" dirty="0" smtClean="0"/>
              <a:t>C</a:t>
            </a:r>
            <a:endParaRPr lang="fr-FR" sz="1400" b="1" baseline="-25000" dirty="0"/>
          </a:p>
        </p:txBody>
      </p:sp>
      <p:sp>
        <p:nvSpPr>
          <p:cNvPr id="168" name="Fluxograma: Processo alternativo 167"/>
          <p:cNvSpPr/>
          <p:nvPr/>
        </p:nvSpPr>
        <p:spPr>
          <a:xfrm>
            <a:off x="5753100" y="1775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Conector em curva 168"/>
          <p:cNvCxnSpPr>
            <a:stCxn id="162" idx="3"/>
            <a:endCxn id="168" idx="0"/>
          </p:cNvCxnSpPr>
          <p:nvPr/>
        </p:nvCxnSpPr>
        <p:spPr>
          <a:xfrm>
            <a:off x="5880100" y="1527670"/>
            <a:ext cx="152400" cy="2476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Fluxograma: Processo alternativo 169"/>
          <p:cNvSpPr/>
          <p:nvPr/>
        </p:nvSpPr>
        <p:spPr>
          <a:xfrm>
            <a:off x="5461000" y="224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1" name="Conector em curva 170"/>
          <p:cNvCxnSpPr>
            <a:stCxn id="157" idx="3"/>
          </p:cNvCxnSpPr>
          <p:nvPr/>
        </p:nvCxnSpPr>
        <p:spPr>
          <a:xfrm flipV="1">
            <a:off x="6232799" y="1305420"/>
            <a:ext cx="206101" cy="213004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Conector em curva 171"/>
          <p:cNvCxnSpPr>
            <a:stCxn id="168" idx="1"/>
          </p:cNvCxnSpPr>
          <p:nvPr/>
        </p:nvCxnSpPr>
        <p:spPr>
          <a:xfrm rot="10800000" flipV="1">
            <a:off x="5546852" y="1934070"/>
            <a:ext cx="206249" cy="3111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CaixaDeTexto 172"/>
          <p:cNvSpPr txBox="1"/>
          <p:nvPr/>
        </p:nvSpPr>
        <p:spPr>
          <a:xfrm>
            <a:off x="5969000" y="1419720"/>
            <a:ext cx="263214" cy="276999"/>
          </a:xfrm>
          <a:prstGeom prst="rect">
            <a:avLst/>
          </a:prstGeom>
          <a:noFill/>
        </p:spPr>
        <p:txBody>
          <a:bodyPr wrap="none" rtlCol="0">
            <a:spAutoFit/>
          </a:bodyPr>
          <a:lstStyle/>
          <a:p>
            <a:r>
              <a:rPr lang="fr-FR" sz="1200" b="1" dirty="0" smtClean="0"/>
              <a:t>6</a:t>
            </a:r>
            <a:endParaRPr lang="fr-FR" b="1" dirty="0"/>
          </a:p>
        </p:txBody>
      </p:sp>
      <p:sp>
        <p:nvSpPr>
          <p:cNvPr id="174" name="CaixaDeTexto 173"/>
          <p:cNvSpPr txBox="1"/>
          <p:nvPr/>
        </p:nvSpPr>
        <p:spPr>
          <a:xfrm>
            <a:off x="5410200" y="1838820"/>
            <a:ext cx="263214" cy="276999"/>
          </a:xfrm>
          <a:prstGeom prst="rect">
            <a:avLst/>
          </a:prstGeom>
          <a:noFill/>
        </p:spPr>
        <p:txBody>
          <a:bodyPr wrap="none" rtlCol="0">
            <a:spAutoFit/>
          </a:bodyPr>
          <a:lstStyle/>
          <a:p>
            <a:r>
              <a:rPr lang="fr-FR" sz="1200" b="1" dirty="0" smtClean="0"/>
              <a:t>8</a:t>
            </a:r>
            <a:endParaRPr lang="fr-FR" b="1" dirty="0"/>
          </a:p>
        </p:txBody>
      </p:sp>
      <p:sp>
        <p:nvSpPr>
          <p:cNvPr id="175" name="CaixaDeTexto 174"/>
          <p:cNvSpPr txBox="1"/>
          <p:nvPr/>
        </p:nvSpPr>
        <p:spPr>
          <a:xfrm>
            <a:off x="5892948" y="1788020"/>
            <a:ext cx="298480" cy="307777"/>
          </a:xfrm>
          <a:prstGeom prst="rect">
            <a:avLst/>
          </a:prstGeom>
          <a:noFill/>
        </p:spPr>
        <p:txBody>
          <a:bodyPr wrap="none" rtlCol="0">
            <a:spAutoFit/>
          </a:bodyPr>
          <a:lstStyle/>
          <a:p>
            <a:r>
              <a:rPr lang="fr-FR" sz="1400" b="1" dirty="0" smtClean="0"/>
              <a:t>D</a:t>
            </a:r>
            <a:endParaRPr lang="fr-FR" sz="1400" b="1" baseline="-25000" dirty="0"/>
          </a:p>
        </p:txBody>
      </p:sp>
      <p:sp>
        <p:nvSpPr>
          <p:cNvPr id="176" name="CaixaDeTexto 175"/>
          <p:cNvSpPr txBox="1"/>
          <p:nvPr/>
        </p:nvSpPr>
        <p:spPr>
          <a:xfrm>
            <a:off x="5613548" y="2245220"/>
            <a:ext cx="272832" cy="307777"/>
          </a:xfrm>
          <a:prstGeom prst="rect">
            <a:avLst/>
          </a:prstGeom>
          <a:noFill/>
        </p:spPr>
        <p:txBody>
          <a:bodyPr wrap="none" rtlCol="0">
            <a:spAutoFit/>
          </a:bodyPr>
          <a:lstStyle/>
          <a:p>
            <a:r>
              <a:rPr lang="fr-FR" sz="1400" b="1" dirty="0" smtClean="0"/>
              <a:t>E</a:t>
            </a:r>
            <a:endParaRPr lang="fr-FR" sz="1400" b="1" baseline="-25000" dirty="0"/>
          </a:p>
        </p:txBody>
      </p:sp>
      <p:cxnSp>
        <p:nvCxnSpPr>
          <p:cNvPr id="177" name="Conector de seta reta 176"/>
          <p:cNvCxnSpPr/>
          <p:nvPr/>
        </p:nvCxnSpPr>
        <p:spPr>
          <a:xfrm flipH="1">
            <a:off x="6146800" y="2092820"/>
            <a:ext cx="54180" cy="10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CaixaDeTexto 177"/>
          <p:cNvSpPr txBox="1"/>
          <p:nvPr/>
        </p:nvSpPr>
        <p:spPr>
          <a:xfrm>
            <a:off x="6146800" y="2067420"/>
            <a:ext cx="263214" cy="276999"/>
          </a:xfrm>
          <a:prstGeom prst="rect">
            <a:avLst/>
          </a:prstGeom>
          <a:noFill/>
        </p:spPr>
        <p:txBody>
          <a:bodyPr wrap="none" rtlCol="0">
            <a:spAutoFit/>
          </a:bodyPr>
          <a:lstStyle/>
          <a:p>
            <a:r>
              <a:rPr lang="fr-FR" sz="1200" b="1" dirty="0" smtClean="0"/>
              <a:t>7</a:t>
            </a:r>
            <a:endParaRPr lang="fr-FR" b="1" dirty="0"/>
          </a:p>
        </p:txBody>
      </p:sp>
      <p:sp>
        <p:nvSpPr>
          <p:cNvPr id="179" name="Fluxograma: Processo alternativo 178"/>
          <p:cNvSpPr/>
          <p:nvPr/>
        </p:nvSpPr>
        <p:spPr>
          <a:xfrm>
            <a:off x="5071732" y="2598502"/>
            <a:ext cx="431800" cy="24534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0" name="CaixaDeTexto 179"/>
          <p:cNvSpPr txBox="1"/>
          <p:nvPr/>
        </p:nvSpPr>
        <p:spPr>
          <a:xfrm>
            <a:off x="5164046" y="2568956"/>
            <a:ext cx="272832" cy="307777"/>
          </a:xfrm>
          <a:prstGeom prst="rect">
            <a:avLst/>
          </a:prstGeom>
          <a:noFill/>
        </p:spPr>
        <p:txBody>
          <a:bodyPr wrap="none" rtlCol="0">
            <a:spAutoFit/>
          </a:bodyPr>
          <a:lstStyle/>
          <a:p>
            <a:r>
              <a:rPr lang="fr-FR" sz="1400" b="1" dirty="0" smtClean="0"/>
              <a:t>F</a:t>
            </a:r>
            <a:endParaRPr lang="fr-FR" sz="1400" b="1" baseline="-25000" dirty="0"/>
          </a:p>
        </p:txBody>
      </p:sp>
      <p:sp>
        <p:nvSpPr>
          <p:cNvPr id="181" name="Fluxograma: Disco magnético 180"/>
          <p:cNvSpPr/>
          <p:nvPr/>
        </p:nvSpPr>
        <p:spPr>
          <a:xfrm>
            <a:off x="5875382" y="2470115"/>
            <a:ext cx="201389" cy="129349"/>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2" name="Conector de seta reta 181"/>
          <p:cNvCxnSpPr>
            <a:stCxn id="170" idx="3"/>
            <a:endCxn id="146" idx="1"/>
          </p:cNvCxnSpPr>
          <p:nvPr/>
        </p:nvCxnSpPr>
        <p:spPr>
          <a:xfrm flipV="1">
            <a:off x="6019800" y="600570"/>
            <a:ext cx="1181100" cy="180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Conector de seta reta 182"/>
          <p:cNvCxnSpPr>
            <a:stCxn id="170" idx="3"/>
            <a:endCxn id="138" idx="1"/>
          </p:cNvCxnSpPr>
          <p:nvPr/>
        </p:nvCxnSpPr>
        <p:spPr>
          <a:xfrm flipV="1">
            <a:off x="6019800" y="1095870"/>
            <a:ext cx="3263900" cy="130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de seta reta 183"/>
          <p:cNvCxnSpPr>
            <a:stCxn id="170" idx="3"/>
            <a:endCxn id="134" idx="1"/>
          </p:cNvCxnSpPr>
          <p:nvPr/>
        </p:nvCxnSpPr>
        <p:spPr>
          <a:xfrm flipV="1">
            <a:off x="6019800" y="2315070"/>
            <a:ext cx="3175000" cy="88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Conector de seta reta 184"/>
          <p:cNvCxnSpPr>
            <a:stCxn id="170" idx="3"/>
            <a:endCxn id="130" idx="1"/>
          </p:cNvCxnSpPr>
          <p:nvPr/>
        </p:nvCxnSpPr>
        <p:spPr>
          <a:xfrm>
            <a:off x="6019800" y="2403970"/>
            <a:ext cx="22987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ector de seta reta 185"/>
          <p:cNvCxnSpPr/>
          <p:nvPr/>
        </p:nvCxnSpPr>
        <p:spPr>
          <a:xfrm flipH="1">
            <a:off x="5337542" y="2423315"/>
            <a:ext cx="233916"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Conector de seta reta 186"/>
          <p:cNvCxnSpPr/>
          <p:nvPr/>
        </p:nvCxnSpPr>
        <p:spPr>
          <a:xfrm rot="10800000" flipH="1">
            <a:off x="5404879" y="2501284"/>
            <a:ext cx="233917"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Conector em curva 187"/>
          <p:cNvCxnSpPr>
            <a:stCxn id="170" idx="1"/>
            <a:endCxn id="150" idx="1"/>
          </p:cNvCxnSpPr>
          <p:nvPr/>
        </p:nvCxnSpPr>
        <p:spPr>
          <a:xfrm rot="10800000">
            <a:off x="5295900" y="892670"/>
            <a:ext cx="165100" cy="1511300"/>
          </a:xfrm>
          <a:prstGeom prst="curvedConnector3">
            <a:avLst>
              <a:gd name="adj1" fmla="val 2384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CaixaDeTexto 188"/>
          <p:cNvSpPr txBox="1"/>
          <p:nvPr/>
        </p:nvSpPr>
        <p:spPr>
          <a:xfrm>
            <a:off x="4850219" y="1523384"/>
            <a:ext cx="263214" cy="276999"/>
          </a:xfrm>
          <a:prstGeom prst="rect">
            <a:avLst/>
          </a:prstGeom>
          <a:noFill/>
        </p:spPr>
        <p:txBody>
          <a:bodyPr wrap="none" rtlCol="0">
            <a:spAutoFit/>
          </a:bodyPr>
          <a:lstStyle/>
          <a:p>
            <a:r>
              <a:rPr lang="fr-FR" sz="1200" b="1" dirty="0" smtClean="0"/>
              <a:t>9</a:t>
            </a:r>
            <a:endParaRPr lang="fr-FR" b="1" dirty="0"/>
          </a:p>
        </p:txBody>
      </p:sp>
      <p:sp>
        <p:nvSpPr>
          <p:cNvPr id="190" name="Fluxograma: Disco magnético 189"/>
          <p:cNvSpPr/>
          <p:nvPr/>
        </p:nvSpPr>
        <p:spPr>
          <a:xfrm>
            <a:off x="7252581" y="317469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1" name="Fluxograma: Processo alternativo 190"/>
          <p:cNvSpPr/>
          <p:nvPr/>
        </p:nvSpPr>
        <p:spPr>
          <a:xfrm>
            <a:off x="7252581" y="2819092"/>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Fluxograma: Processo 191"/>
          <p:cNvSpPr/>
          <p:nvPr/>
        </p:nvSpPr>
        <p:spPr>
          <a:xfrm>
            <a:off x="7201781" y="2755592"/>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3" name="CaixaDeTexto 192"/>
          <p:cNvSpPr txBox="1"/>
          <p:nvPr/>
        </p:nvSpPr>
        <p:spPr>
          <a:xfrm>
            <a:off x="7341629" y="3479492"/>
            <a:ext cx="444352" cy="307777"/>
          </a:xfrm>
          <a:prstGeom prst="rect">
            <a:avLst/>
          </a:prstGeom>
          <a:noFill/>
        </p:spPr>
        <p:txBody>
          <a:bodyPr wrap="none" rtlCol="0">
            <a:spAutoFit/>
          </a:bodyPr>
          <a:lstStyle/>
          <a:p>
            <a:r>
              <a:rPr lang="fr-FR" sz="1400" b="1" dirty="0" smtClean="0"/>
              <a:t>DS</a:t>
            </a:r>
            <a:r>
              <a:rPr lang="fr-FR" sz="1400" b="1" baseline="-25000" dirty="0"/>
              <a:t>6</a:t>
            </a:r>
          </a:p>
        </p:txBody>
      </p:sp>
      <p:cxnSp>
        <p:nvCxnSpPr>
          <p:cNvPr id="194" name="Conector de seta reta 193"/>
          <p:cNvCxnSpPr>
            <a:stCxn id="164" idx="0"/>
          </p:cNvCxnSpPr>
          <p:nvPr/>
        </p:nvCxnSpPr>
        <p:spPr>
          <a:xfrm>
            <a:off x="5757707" y="1013320"/>
            <a:ext cx="1468741" cy="183909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ector de seta reta 194"/>
          <p:cNvCxnSpPr/>
          <p:nvPr/>
        </p:nvCxnSpPr>
        <p:spPr>
          <a:xfrm flipH="1">
            <a:off x="2986567" y="812485"/>
            <a:ext cx="2324100" cy="10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6" name="CaixaDeTexto 195"/>
          <p:cNvSpPr txBox="1"/>
          <p:nvPr/>
        </p:nvSpPr>
        <p:spPr>
          <a:xfrm>
            <a:off x="3854301" y="1098673"/>
            <a:ext cx="341760" cy="276999"/>
          </a:xfrm>
          <a:prstGeom prst="rect">
            <a:avLst/>
          </a:prstGeom>
          <a:noFill/>
        </p:spPr>
        <p:txBody>
          <a:bodyPr wrap="none" rtlCol="0">
            <a:spAutoFit/>
          </a:bodyPr>
          <a:lstStyle/>
          <a:p>
            <a:r>
              <a:rPr lang="fr-FR" sz="1200" b="1" dirty="0" smtClean="0"/>
              <a:t>10</a:t>
            </a:r>
            <a:endParaRPr lang="fr-FR" b="1" dirty="0"/>
          </a:p>
        </p:txBody>
      </p:sp>
      <p:cxnSp>
        <p:nvCxnSpPr>
          <p:cNvPr id="197" name="Conector em curva 196"/>
          <p:cNvCxnSpPr/>
          <p:nvPr/>
        </p:nvCxnSpPr>
        <p:spPr>
          <a:xfrm rot="16200000" flipH="1">
            <a:off x="4310620" y="497984"/>
            <a:ext cx="602249" cy="5519105"/>
          </a:xfrm>
          <a:prstGeom prst="curvedConnector3">
            <a:avLst>
              <a:gd name="adj1" fmla="val 239844"/>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8" name="CaixaDeTexto 197"/>
          <p:cNvSpPr txBox="1"/>
          <p:nvPr/>
        </p:nvSpPr>
        <p:spPr>
          <a:xfrm>
            <a:off x="4006701" y="4078496"/>
            <a:ext cx="341760" cy="276999"/>
          </a:xfrm>
          <a:prstGeom prst="rect">
            <a:avLst/>
          </a:prstGeom>
          <a:noFill/>
        </p:spPr>
        <p:txBody>
          <a:bodyPr wrap="none" rtlCol="0">
            <a:spAutoFit/>
          </a:bodyPr>
          <a:lstStyle/>
          <a:p>
            <a:r>
              <a:rPr lang="fr-FR" sz="1200" b="1" dirty="0" smtClean="0"/>
              <a:t>11</a:t>
            </a:r>
            <a:endParaRPr lang="fr-FR" b="1" dirty="0"/>
          </a:p>
        </p:txBody>
      </p:sp>
      <p:cxnSp>
        <p:nvCxnSpPr>
          <p:cNvPr id="199" name="Conector de seta reta 198"/>
          <p:cNvCxnSpPr>
            <a:stCxn id="179" idx="3"/>
            <a:endCxn id="130" idx="1"/>
          </p:cNvCxnSpPr>
          <p:nvPr/>
        </p:nvCxnSpPr>
        <p:spPr>
          <a:xfrm>
            <a:off x="5503532" y="2721172"/>
            <a:ext cx="2814968" cy="637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Conector de seta reta 199"/>
          <p:cNvCxnSpPr>
            <a:stCxn id="179" idx="3"/>
          </p:cNvCxnSpPr>
          <p:nvPr/>
        </p:nvCxnSpPr>
        <p:spPr>
          <a:xfrm flipV="1">
            <a:off x="5503532" y="2315070"/>
            <a:ext cx="3691268" cy="4061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Conector de seta reta 200"/>
          <p:cNvCxnSpPr>
            <a:stCxn id="179" idx="3"/>
          </p:cNvCxnSpPr>
          <p:nvPr/>
        </p:nvCxnSpPr>
        <p:spPr>
          <a:xfrm flipV="1">
            <a:off x="5503532" y="1102220"/>
            <a:ext cx="3780168" cy="1618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Conector de seta reta 201"/>
          <p:cNvCxnSpPr>
            <a:stCxn id="179" idx="3"/>
          </p:cNvCxnSpPr>
          <p:nvPr/>
        </p:nvCxnSpPr>
        <p:spPr>
          <a:xfrm flipV="1">
            <a:off x="5503532" y="600570"/>
            <a:ext cx="1697368" cy="21206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367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vem 1"/>
          <p:cNvSpPr/>
          <p:nvPr/>
        </p:nvSpPr>
        <p:spPr>
          <a:xfrm>
            <a:off x="4508500" y="187820"/>
            <a:ext cx="6680200" cy="36449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746620"/>
            <a:ext cx="2438400" cy="2438400"/>
          </a:xfrm>
          <a:prstGeom prst="rect">
            <a:avLst/>
          </a:prstGeom>
        </p:spPr>
      </p:pic>
      <p:sp>
        <p:nvSpPr>
          <p:cNvPr id="4" name="Fluxograma: Disco magnético 3"/>
          <p:cNvSpPr/>
          <p:nvPr/>
        </p:nvSpPr>
        <p:spPr>
          <a:xfrm>
            <a:off x="8318500" y="29818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uxograma: Processo alternativo 4"/>
          <p:cNvSpPr/>
          <p:nvPr/>
        </p:nvSpPr>
        <p:spPr>
          <a:xfrm>
            <a:off x="8318500" y="2626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uxograma: Processo 5"/>
          <p:cNvSpPr/>
          <p:nvPr/>
        </p:nvSpPr>
        <p:spPr>
          <a:xfrm>
            <a:off x="8267700" y="25627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8407548" y="3286620"/>
            <a:ext cx="444352" cy="307777"/>
          </a:xfrm>
          <a:prstGeom prst="rect">
            <a:avLst/>
          </a:prstGeom>
          <a:noFill/>
        </p:spPr>
        <p:txBody>
          <a:bodyPr wrap="none" rtlCol="0">
            <a:spAutoFit/>
          </a:bodyPr>
          <a:lstStyle/>
          <a:p>
            <a:r>
              <a:rPr lang="fr-FR" sz="1400" b="1" dirty="0" smtClean="0"/>
              <a:t>DS</a:t>
            </a:r>
            <a:r>
              <a:rPr lang="fr-FR" sz="1400" b="1" baseline="-25000" dirty="0" smtClean="0"/>
              <a:t>5</a:t>
            </a:r>
            <a:endParaRPr lang="fr-FR" sz="1400" b="1" baseline="-25000" dirty="0"/>
          </a:p>
        </p:txBody>
      </p:sp>
      <p:sp>
        <p:nvSpPr>
          <p:cNvPr id="8" name="Fluxograma: Disco magnético 7"/>
          <p:cNvSpPr/>
          <p:nvPr/>
        </p:nvSpPr>
        <p:spPr>
          <a:xfrm>
            <a:off x="9194800" y="25119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uxograma: Processo alternativo 8"/>
          <p:cNvSpPr/>
          <p:nvPr/>
        </p:nvSpPr>
        <p:spPr>
          <a:xfrm>
            <a:off x="9194800" y="2156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uxograma: Processo 9"/>
          <p:cNvSpPr/>
          <p:nvPr/>
        </p:nvSpPr>
        <p:spPr>
          <a:xfrm>
            <a:off x="9144000" y="20928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CaixaDeTexto 10"/>
          <p:cNvSpPr txBox="1"/>
          <p:nvPr/>
        </p:nvSpPr>
        <p:spPr>
          <a:xfrm>
            <a:off x="9283848" y="2816720"/>
            <a:ext cx="444352" cy="307777"/>
          </a:xfrm>
          <a:prstGeom prst="rect">
            <a:avLst/>
          </a:prstGeom>
          <a:noFill/>
        </p:spPr>
        <p:txBody>
          <a:bodyPr wrap="none" rtlCol="0">
            <a:spAutoFit/>
          </a:bodyPr>
          <a:lstStyle/>
          <a:p>
            <a:r>
              <a:rPr lang="fr-FR" sz="1400" b="1" dirty="0" smtClean="0"/>
              <a:t>DS</a:t>
            </a:r>
            <a:r>
              <a:rPr lang="fr-FR" sz="1400" b="1" baseline="-25000" dirty="0" smtClean="0"/>
              <a:t>4</a:t>
            </a:r>
            <a:endParaRPr lang="fr-FR" sz="1400" b="1" baseline="-25000" dirty="0"/>
          </a:p>
        </p:txBody>
      </p:sp>
      <p:sp>
        <p:nvSpPr>
          <p:cNvPr id="12" name="Fluxograma: Disco magnético 11"/>
          <p:cNvSpPr/>
          <p:nvPr/>
        </p:nvSpPr>
        <p:spPr>
          <a:xfrm>
            <a:off x="9283700" y="12927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uxograma: Processo alternativo 12"/>
          <p:cNvSpPr/>
          <p:nvPr/>
        </p:nvSpPr>
        <p:spPr>
          <a:xfrm>
            <a:off x="9283700" y="9371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uxograma: Processo 13"/>
          <p:cNvSpPr/>
          <p:nvPr/>
        </p:nvSpPr>
        <p:spPr>
          <a:xfrm>
            <a:off x="9232900" y="8736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CaixaDeTexto 14"/>
          <p:cNvSpPr txBox="1"/>
          <p:nvPr/>
        </p:nvSpPr>
        <p:spPr>
          <a:xfrm>
            <a:off x="9372748" y="1597520"/>
            <a:ext cx="444352" cy="307777"/>
          </a:xfrm>
          <a:prstGeom prst="rect">
            <a:avLst/>
          </a:prstGeom>
          <a:noFill/>
        </p:spPr>
        <p:txBody>
          <a:bodyPr wrap="none" rtlCol="0">
            <a:spAutoFit/>
          </a:bodyPr>
          <a:lstStyle/>
          <a:p>
            <a:r>
              <a:rPr lang="fr-FR" sz="1400" b="1" dirty="0" smtClean="0"/>
              <a:t>DS</a:t>
            </a:r>
            <a:r>
              <a:rPr lang="fr-FR" sz="1400" b="1" baseline="-25000" dirty="0" smtClean="0"/>
              <a:t>3</a:t>
            </a:r>
            <a:endParaRPr lang="fr-FR" sz="1400" b="1" baseline="-25000" dirty="0"/>
          </a:p>
        </p:txBody>
      </p:sp>
      <p:sp>
        <p:nvSpPr>
          <p:cNvPr id="16" name="Fluxograma: Disco magnético 15"/>
          <p:cNvSpPr/>
          <p:nvPr/>
        </p:nvSpPr>
        <p:spPr>
          <a:xfrm>
            <a:off x="8343900" y="7085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uxograma: Processo alternativo 16"/>
          <p:cNvSpPr/>
          <p:nvPr/>
        </p:nvSpPr>
        <p:spPr>
          <a:xfrm>
            <a:off x="8343900" y="352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uxograma: Processo 17"/>
          <p:cNvSpPr/>
          <p:nvPr/>
        </p:nvSpPr>
        <p:spPr>
          <a:xfrm>
            <a:off x="8293100" y="2894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aixaDeTexto 18"/>
          <p:cNvSpPr txBox="1"/>
          <p:nvPr/>
        </p:nvSpPr>
        <p:spPr>
          <a:xfrm>
            <a:off x="8432948" y="1013320"/>
            <a:ext cx="444352" cy="307777"/>
          </a:xfrm>
          <a:prstGeom prst="rect">
            <a:avLst/>
          </a:prstGeom>
          <a:noFill/>
        </p:spPr>
        <p:txBody>
          <a:bodyPr wrap="none" rtlCol="0">
            <a:spAutoFit/>
          </a:bodyPr>
          <a:lstStyle/>
          <a:p>
            <a:r>
              <a:rPr lang="fr-FR" sz="1400" b="1" dirty="0" smtClean="0"/>
              <a:t>DS</a:t>
            </a:r>
            <a:r>
              <a:rPr lang="fr-FR" sz="1400" b="1" baseline="-25000" dirty="0" smtClean="0"/>
              <a:t>2</a:t>
            </a:r>
            <a:endParaRPr lang="fr-FR" sz="1400" b="1" baseline="-25000" dirty="0"/>
          </a:p>
        </p:txBody>
      </p:sp>
      <p:sp>
        <p:nvSpPr>
          <p:cNvPr id="20" name="Fluxograma: Disco magnético 19"/>
          <p:cNvSpPr/>
          <p:nvPr/>
        </p:nvSpPr>
        <p:spPr>
          <a:xfrm>
            <a:off x="7200900" y="7974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uxograma: Processo alternativo 20"/>
          <p:cNvSpPr/>
          <p:nvPr/>
        </p:nvSpPr>
        <p:spPr>
          <a:xfrm>
            <a:off x="7200900" y="4418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uxograma: Processo 21"/>
          <p:cNvSpPr/>
          <p:nvPr/>
        </p:nvSpPr>
        <p:spPr>
          <a:xfrm>
            <a:off x="7150100" y="3783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CaixaDeTexto 22"/>
          <p:cNvSpPr txBox="1"/>
          <p:nvPr/>
        </p:nvSpPr>
        <p:spPr>
          <a:xfrm>
            <a:off x="7289948" y="1102220"/>
            <a:ext cx="444352" cy="307777"/>
          </a:xfrm>
          <a:prstGeom prst="rect">
            <a:avLst/>
          </a:prstGeom>
          <a:noFill/>
        </p:spPr>
        <p:txBody>
          <a:bodyPr wrap="none" rtlCol="0">
            <a:spAutoFit/>
          </a:bodyPr>
          <a:lstStyle/>
          <a:p>
            <a:r>
              <a:rPr lang="fr-FR" sz="1400" b="1" dirty="0" smtClean="0"/>
              <a:t>DS</a:t>
            </a:r>
            <a:r>
              <a:rPr lang="fr-FR" sz="1400" b="1" baseline="-25000" dirty="0" smtClean="0"/>
              <a:t>1</a:t>
            </a:r>
            <a:endParaRPr lang="fr-FR" sz="1400" b="1" baseline="-25000" dirty="0"/>
          </a:p>
        </p:txBody>
      </p:sp>
      <p:sp>
        <p:nvSpPr>
          <p:cNvPr id="24" name="Fluxograma: Disco magnético 23"/>
          <p:cNvSpPr/>
          <p:nvPr/>
        </p:nvSpPr>
        <p:spPr>
          <a:xfrm>
            <a:off x="5613400" y="321013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uxograma: Processo alternativo 24"/>
          <p:cNvSpPr/>
          <p:nvPr/>
        </p:nvSpPr>
        <p:spPr>
          <a:xfrm>
            <a:off x="5295900" y="733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uxograma: Processo 25"/>
          <p:cNvSpPr/>
          <p:nvPr/>
        </p:nvSpPr>
        <p:spPr>
          <a:xfrm>
            <a:off x="5232400" y="670419"/>
            <a:ext cx="1371600" cy="3162301"/>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CaixaDeTexto 26"/>
          <p:cNvSpPr txBox="1"/>
          <p:nvPr/>
        </p:nvSpPr>
        <p:spPr>
          <a:xfrm>
            <a:off x="5651648" y="3538268"/>
            <a:ext cx="466794" cy="307777"/>
          </a:xfrm>
          <a:prstGeom prst="rect">
            <a:avLst/>
          </a:prstGeom>
          <a:noFill/>
        </p:spPr>
        <p:txBody>
          <a:bodyPr wrap="none" rtlCol="0">
            <a:spAutoFit/>
          </a:bodyPr>
          <a:lstStyle/>
          <a:p>
            <a:r>
              <a:rPr lang="fr-FR" sz="1400" b="1" dirty="0" smtClean="0"/>
              <a:t>Our</a:t>
            </a:r>
            <a:endParaRPr lang="fr-FR" sz="1400" b="1" baseline="-25000" dirty="0"/>
          </a:p>
        </p:txBody>
      </p:sp>
      <p:sp>
        <p:nvSpPr>
          <p:cNvPr id="28" name="Fluxograma: Processo alternativo 27"/>
          <p:cNvSpPr/>
          <p:nvPr/>
        </p:nvSpPr>
        <p:spPr>
          <a:xfrm>
            <a:off x="5918200" y="97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Conector de seta reta 29"/>
          <p:cNvCxnSpPr/>
          <p:nvPr/>
        </p:nvCxnSpPr>
        <p:spPr>
          <a:xfrm flipV="1">
            <a:off x="2997200" y="1030899"/>
            <a:ext cx="2298700" cy="1047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3797300" y="1648027"/>
            <a:ext cx="263214" cy="276999"/>
          </a:xfrm>
          <a:prstGeom prst="rect">
            <a:avLst/>
          </a:prstGeom>
          <a:noFill/>
        </p:spPr>
        <p:txBody>
          <a:bodyPr wrap="none" rtlCol="0">
            <a:spAutoFit/>
          </a:bodyPr>
          <a:lstStyle/>
          <a:p>
            <a:r>
              <a:rPr lang="fr-FR" sz="1200" b="1" dirty="0" smtClean="0"/>
              <a:t>1</a:t>
            </a:r>
            <a:endParaRPr lang="fr-FR" b="1" dirty="0"/>
          </a:p>
        </p:txBody>
      </p:sp>
      <p:sp>
        <p:nvSpPr>
          <p:cNvPr id="32" name="CaixaDeTexto 31"/>
          <p:cNvSpPr txBox="1"/>
          <p:nvPr/>
        </p:nvSpPr>
        <p:spPr>
          <a:xfrm>
            <a:off x="38100" y="38100"/>
            <a:ext cx="5108886" cy="923330"/>
          </a:xfrm>
          <a:prstGeom prst="rect">
            <a:avLst/>
          </a:prstGeom>
          <a:noFill/>
        </p:spPr>
        <p:txBody>
          <a:bodyPr wrap="square" rtlCol="0">
            <a:spAutoFit/>
          </a:bodyPr>
          <a:lstStyle/>
          <a:p>
            <a:pPr algn="just"/>
            <a:r>
              <a:rPr lang="fr-FR" u="sng" dirty="0" smtClean="0"/>
              <a:t>Second query. How can the SLA help the user to take advantages from previous integration, and to make the data integration efficient?</a:t>
            </a:r>
          </a:p>
        </p:txBody>
      </p:sp>
      <p:cxnSp>
        <p:nvCxnSpPr>
          <p:cNvPr id="34" name="Conector em curva 33"/>
          <p:cNvCxnSpPr>
            <a:stCxn id="25" idx="3"/>
            <a:endCxn id="28" idx="0"/>
          </p:cNvCxnSpPr>
          <p:nvPr/>
        </p:nvCxnSpPr>
        <p:spPr>
          <a:xfrm>
            <a:off x="5854700" y="892670"/>
            <a:ext cx="342900" cy="825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p:cNvSpPr txBox="1"/>
          <p:nvPr/>
        </p:nvSpPr>
        <p:spPr>
          <a:xfrm>
            <a:off x="5550048" y="3296968"/>
            <a:ext cx="682751" cy="276999"/>
          </a:xfrm>
          <a:prstGeom prst="rect">
            <a:avLst/>
          </a:prstGeom>
          <a:noFill/>
        </p:spPr>
        <p:txBody>
          <a:bodyPr wrap="none" rtlCol="0">
            <a:spAutoFit/>
          </a:bodyPr>
          <a:lstStyle/>
          <a:p>
            <a:r>
              <a:rPr lang="fr-FR" sz="1200" dirty="0" smtClean="0"/>
              <a:t>Registry</a:t>
            </a:r>
            <a:endParaRPr lang="fr-FR" sz="1200" baseline="-25000" dirty="0"/>
          </a:p>
        </p:txBody>
      </p:sp>
      <p:cxnSp>
        <p:nvCxnSpPr>
          <p:cNvPr id="37" name="Conector em curva 36"/>
          <p:cNvCxnSpPr>
            <a:stCxn id="28" idx="3"/>
            <a:endCxn id="35" idx="3"/>
          </p:cNvCxnSpPr>
          <p:nvPr/>
        </p:nvCxnSpPr>
        <p:spPr>
          <a:xfrm flipH="1">
            <a:off x="6232799" y="1133970"/>
            <a:ext cx="244201" cy="2301498"/>
          </a:xfrm>
          <a:prstGeom prst="curvedConnector3">
            <a:avLst>
              <a:gd name="adj1" fmla="val -936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aixaDeTexto 39"/>
          <p:cNvSpPr txBox="1"/>
          <p:nvPr/>
        </p:nvSpPr>
        <p:spPr>
          <a:xfrm>
            <a:off x="5892800" y="683120"/>
            <a:ext cx="263214" cy="276999"/>
          </a:xfrm>
          <a:prstGeom prst="rect">
            <a:avLst/>
          </a:prstGeom>
          <a:noFill/>
        </p:spPr>
        <p:txBody>
          <a:bodyPr wrap="none" rtlCol="0">
            <a:spAutoFit/>
          </a:bodyPr>
          <a:lstStyle/>
          <a:p>
            <a:r>
              <a:rPr lang="fr-FR" sz="1200" b="1" dirty="0" smtClean="0"/>
              <a:t>2</a:t>
            </a:r>
            <a:endParaRPr lang="fr-FR" b="1" dirty="0"/>
          </a:p>
        </p:txBody>
      </p:sp>
      <p:sp>
        <p:nvSpPr>
          <p:cNvPr id="41" name="CaixaDeTexto 40"/>
          <p:cNvSpPr txBox="1"/>
          <p:nvPr/>
        </p:nvSpPr>
        <p:spPr>
          <a:xfrm>
            <a:off x="6680200" y="1724520"/>
            <a:ext cx="263214" cy="276999"/>
          </a:xfrm>
          <a:prstGeom prst="rect">
            <a:avLst/>
          </a:prstGeom>
          <a:noFill/>
        </p:spPr>
        <p:txBody>
          <a:bodyPr wrap="none" rtlCol="0">
            <a:spAutoFit/>
          </a:bodyPr>
          <a:lstStyle/>
          <a:p>
            <a:r>
              <a:rPr lang="fr-FR" sz="1200" b="1" dirty="0" smtClean="0"/>
              <a:t>3</a:t>
            </a:r>
            <a:endParaRPr lang="fr-FR" b="1" dirty="0"/>
          </a:p>
        </p:txBody>
      </p:sp>
      <p:sp>
        <p:nvSpPr>
          <p:cNvPr id="42" name="CaixaDeTexto 41"/>
          <p:cNvSpPr txBox="1"/>
          <p:nvPr/>
        </p:nvSpPr>
        <p:spPr>
          <a:xfrm>
            <a:off x="6426200" y="1724520"/>
            <a:ext cx="263214" cy="276999"/>
          </a:xfrm>
          <a:prstGeom prst="rect">
            <a:avLst/>
          </a:prstGeom>
          <a:noFill/>
        </p:spPr>
        <p:txBody>
          <a:bodyPr wrap="none" rtlCol="0">
            <a:spAutoFit/>
          </a:bodyPr>
          <a:lstStyle/>
          <a:p>
            <a:r>
              <a:rPr lang="fr-FR" sz="1200" b="1" dirty="0" smtClean="0"/>
              <a:t>4</a:t>
            </a:r>
            <a:endParaRPr lang="fr-FR" b="1" dirty="0"/>
          </a:p>
        </p:txBody>
      </p:sp>
      <p:sp>
        <p:nvSpPr>
          <p:cNvPr id="43" name="Fluxograma: Processo alternativo 42"/>
          <p:cNvSpPr/>
          <p:nvPr/>
        </p:nvSpPr>
        <p:spPr>
          <a:xfrm>
            <a:off x="5321300" y="1368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28" idx="1"/>
          </p:cNvCxnSpPr>
          <p:nvPr/>
        </p:nvCxnSpPr>
        <p:spPr>
          <a:xfrm rot="10800000" flipV="1">
            <a:off x="5743886" y="1133970"/>
            <a:ext cx="174314" cy="2349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5626100" y="1013320"/>
            <a:ext cx="263214" cy="276999"/>
          </a:xfrm>
          <a:prstGeom prst="rect">
            <a:avLst/>
          </a:prstGeom>
          <a:noFill/>
        </p:spPr>
        <p:txBody>
          <a:bodyPr wrap="none" rtlCol="0">
            <a:spAutoFit/>
          </a:bodyPr>
          <a:lstStyle/>
          <a:p>
            <a:r>
              <a:rPr lang="fr-FR" sz="1200" b="1" dirty="0" smtClean="0"/>
              <a:t>5</a:t>
            </a:r>
            <a:endParaRPr lang="fr-FR" b="1" dirty="0"/>
          </a:p>
        </p:txBody>
      </p:sp>
      <p:sp>
        <p:nvSpPr>
          <p:cNvPr id="47" name="CaixaDeTexto 46"/>
          <p:cNvSpPr txBox="1"/>
          <p:nvPr/>
        </p:nvSpPr>
        <p:spPr>
          <a:xfrm>
            <a:off x="76200" y="4414900"/>
            <a:ext cx="12115800" cy="1200329"/>
          </a:xfrm>
          <a:prstGeom prst="rect">
            <a:avLst/>
          </a:prstGeom>
          <a:noFill/>
        </p:spPr>
        <p:txBody>
          <a:bodyPr wrap="square" rtlCol="0">
            <a:spAutoFit/>
          </a:bodyPr>
          <a:lstStyle/>
          <a:p>
            <a:pPr algn="just"/>
            <a:r>
              <a:rPr lang="fr-FR" dirty="0" smtClean="0"/>
              <a:t>A new « query SLA » is build and stored in the registry containing the information about new ranked of compositions, services involved, the query and user preferences. The « query SLA » is a contract between the user and our service. Then, the compositions are sent to the service E that will execute all of them. While executing it is possible again to collect information about the services and update their reputation.</a:t>
            </a:r>
            <a:endParaRPr lang="fr-FR" baseline="-25000" dirty="0" smtClean="0"/>
          </a:p>
        </p:txBody>
      </p:sp>
      <p:sp>
        <p:nvSpPr>
          <p:cNvPr id="48" name="CaixaDeTexto 47"/>
          <p:cNvSpPr txBox="1"/>
          <p:nvPr/>
        </p:nvSpPr>
        <p:spPr>
          <a:xfrm>
            <a:off x="5423048" y="733920"/>
            <a:ext cx="293670" cy="307777"/>
          </a:xfrm>
          <a:prstGeom prst="rect">
            <a:avLst/>
          </a:prstGeom>
          <a:noFill/>
        </p:spPr>
        <p:txBody>
          <a:bodyPr wrap="none" rtlCol="0">
            <a:spAutoFit/>
          </a:bodyPr>
          <a:lstStyle/>
          <a:p>
            <a:r>
              <a:rPr lang="fr-FR" sz="1400" b="1" dirty="0" smtClean="0"/>
              <a:t>A</a:t>
            </a:r>
            <a:endParaRPr lang="fr-FR" sz="1400" b="1" baseline="-25000" dirty="0"/>
          </a:p>
        </p:txBody>
      </p:sp>
      <p:sp>
        <p:nvSpPr>
          <p:cNvPr id="49" name="CaixaDeTexto 48"/>
          <p:cNvSpPr txBox="1"/>
          <p:nvPr/>
        </p:nvSpPr>
        <p:spPr>
          <a:xfrm>
            <a:off x="6045348" y="975220"/>
            <a:ext cx="293670" cy="307777"/>
          </a:xfrm>
          <a:prstGeom prst="rect">
            <a:avLst/>
          </a:prstGeom>
          <a:noFill/>
        </p:spPr>
        <p:txBody>
          <a:bodyPr wrap="none" rtlCol="0">
            <a:spAutoFit/>
          </a:bodyPr>
          <a:lstStyle/>
          <a:p>
            <a:r>
              <a:rPr lang="fr-FR" sz="1400" b="1" dirty="0" smtClean="0"/>
              <a:t>B</a:t>
            </a:r>
            <a:endParaRPr lang="fr-FR" sz="1400" b="1" baseline="-25000" dirty="0"/>
          </a:p>
        </p:txBody>
      </p:sp>
      <p:sp>
        <p:nvSpPr>
          <p:cNvPr id="50" name="CaixaDeTexto 49"/>
          <p:cNvSpPr txBox="1"/>
          <p:nvPr/>
        </p:nvSpPr>
        <p:spPr>
          <a:xfrm>
            <a:off x="5461148" y="1368920"/>
            <a:ext cx="279244" cy="307777"/>
          </a:xfrm>
          <a:prstGeom prst="rect">
            <a:avLst/>
          </a:prstGeom>
          <a:noFill/>
        </p:spPr>
        <p:txBody>
          <a:bodyPr wrap="none" rtlCol="0">
            <a:spAutoFit/>
          </a:bodyPr>
          <a:lstStyle/>
          <a:p>
            <a:r>
              <a:rPr lang="fr-FR" sz="1400" b="1" dirty="0" smtClean="0"/>
              <a:t>C</a:t>
            </a:r>
            <a:endParaRPr lang="fr-FR" sz="1400" b="1" baseline="-25000" dirty="0"/>
          </a:p>
        </p:txBody>
      </p:sp>
      <p:sp>
        <p:nvSpPr>
          <p:cNvPr id="51" name="Fluxograma: Processo alternativo 50"/>
          <p:cNvSpPr/>
          <p:nvPr/>
        </p:nvSpPr>
        <p:spPr>
          <a:xfrm>
            <a:off x="5753100" y="1775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5" name="Conector em curva 54"/>
          <p:cNvCxnSpPr>
            <a:stCxn id="43" idx="3"/>
            <a:endCxn id="51" idx="0"/>
          </p:cNvCxnSpPr>
          <p:nvPr/>
        </p:nvCxnSpPr>
        <p:spPr>
          <a:xfrm>
            <a:off x="5880100" y="1527670"/>
            <a:ext cx="152400" cy="2476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Fluxograma: Processo alternativo 55"/>
          <p:cNvSpPr/>
          <p:nvPr/>
        </p:nvSpPr>
        <p:spPr>
          <a:xfrm>
            <a:off x="5461000" y="224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1" name="Conector em curva 60"/>
          <p:cNvCxnSpPr>
            <a:stCxn id="35" idx="3"/>
          </p:cNvCxnSpPr>
          <p:nvPr/>
        </p:nvCxnSpPr>
        <p:spPr>
          <a:xfrm flipV="1">
            <a:off x="6232799" y="1305420"/>
            <a:ext cx="206101" cy="213004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51" idx="1"/>
          </p:cNvCxnSpPr>
          <p:nvPr/>
        </p:nvCxnSpPr>
        <p:spPr>
          <a:xfrm rot="10800000" flipV="1">
            <a:off x="5546852" y="1934070"/>
            <a:ext cx="206249" cy="3111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aixaDeTexto 63"/>
          <p:cNvSpPr txBox="1"/>
          <p:nvPr/>
        </p:nvSpPr>
        <p:spPr>
          <a:xfrm>
            <a:off x="5969000" y="1419720"/>
            <a:ext cx="263214" cy="276999"/>
          </a:xfrm>
          <a:prstGeom prst="rect">
            <a:avLst/>
          </a:prstGeom>
          <a:noFill/>
        </p:spPr>
        <p:txBody>
          <a:bodyPr wrap="none" rtlCol="0">
            <a:spAutoFit/>
          </a:bodyPr>
          <a:lstStyle/>
          <a:p>
            <a:r>
              <a:rPr lang="fr-FR" sz="1200" b="1" dirty="0" smtClean="0"/>
              <a:t>6</a:t>
            </a:r>
            <a:endParaRPr lang="fr-FR" b="1" dirty="0"/>
          </a:p>
        </p:txBody>
      </p:sp>
      <p:sp>
        <p:nvSpPr>
          <p:cNvPr id="65" name="CaixaDeTexto 64"/>
          <p:cNvSpPr txBox="1"/>
          <p:nvPr/>
        </p:nvSpPr>
        <p:spPr>
          <a:xfrm>
            <a:off x="5410200" y="1838820"/>
            <a:ext cx="263214" cy="276999"/>
          </a:xfrm>
          <a:prstGeom prst="rect">
            <a:avLst/>
          </a:prstGeom>
          <a:noFill/>
        </p:spPr>
        <p:txBody>
          <a:bodyPr wrap="none" rtlCol="0">
            <a:spAutoFit/>
          </a:bodyPr>
          <a:lstStyle/>
          <a:p>
            <a:r>
              <a:rPr lang="fr-FR" sz="1200" b="1" dirty="0" smtClean="0"/>
              <a:t>8</a:t>
            </a:r>
            <a:endParaRPr lang="fr-FR" b="1" dirty="0"/>
          </a:p>
        </p:txBody>
      </p:sp>
      <p:sp>
        <p:nvSpPr>
          <p:cNvPr id="66" name="CaixaDeTexto 65"/>
          <p:cNvSpPr txBox="1"/>
          <p:nvPr/>
        </p:nvSpPr>
        <p:spPr>
          <a:xfrm>
            <a:off x="5892948" y="1788020"/>
            <a:ext cx="298480" cy="307777"/>
          </a:xfrm>
          <a:prstGeom prst="rect">
            <a:avLst/>
          </a:prstGeom>
          <a:noFill/>
        </p:spPr>
        <p:txBody>
          <a:bodyPr wrap="none" rtlCol="0">
            <a:spAutoFit/>
          </a:bodyPr>
          <a:lstStyle/>
          <a:p>
            <a:r>
              <a:rPr lang="fr-FR" sz="1400" b="1" dirty="0" smtClean="0"/>
              <a:t>D</a:t>
            </a:r>
            <a:endParaRPr lang="fr-FR" sz="1400" b="1" baseline="-25000" dirty="0"/>
          </a:p>
        </p:txBody>
      </p:sp>
      <p:sp>
        <p:nvSpPr>
          <p:cNvPr id="67" name="CaixaDeTexto 66"/>
          <p:cNvSpPr txBox="1"/>
          <p:nvPr/>
        </p:nvSpPr>
        <p:spPr>
          <a:xfrm>
            <a:off x="5613548" y="2245220"/>
            <a:ext cx="272832" cy="307777"/>
          </a:xfrm>
          <a:prstGeom prst="rect">
            <a:avLst/>
          </a:prstGeom>
          <a:noFill/>
        </p:spPr>
        <p:txBody>
          <a:bodyPr wrap="none" rtlCol="0">
            <a:spAutoFit/>
          </a:bodyPr>
          <a:lstStyle/>
          <a:p>
            <a:r>
              <a:rPr lang="fr-FR" sz="1400" b="1" dirty="0" smtClean="0"/>
              <a:t>E</a:t>
            </a:r>
            <a:endParaRPr lang="fr-FR" sz="1400" b="1" baseline="-25000" dirty="0"/>
          </a:p>
        </p:txBody>
      </p:sp>
      <p:cxnSp>
        <p:nvCxnSpPr>
          <p:cNvPr id="75" name="Conector de seta reta 74"/>
          <p:cNvCxnSpPr/>
          <p:nvPr/>
        </p:nvCxnSpPr>
        <p:spPr>
          <a:xfrm flipH="1">
            <a:off x="6146800" y="2092820"/>
            <a:ext cx="54180" cy="10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CaixaDeTexto 76"/>
          <p:cNvSpPr txBox="1"/>
          <p:nvPr/>
        </p:nvSpPr>
        <p:spPr>
          <a:xfrm>
            <a:off x="6146800" y="2067420"/>
            <a:ext cx="263214" cy="276999"/>
          </a:xfrm>
          <a:prstGeom prst="rect">
            <a:avLst/>
          </a:prstGeom>
          <a:noFill/>
        </p:spPr>
        <p:txBody>
          <a:bodyPr wrap="none" rtlCol="0">
            <a:spAutoFit/>
          </a:bodyPr>
          <a:lstStyle/>
          <a:p>
            <a:r>
              <a:rPr lang="fr-FR" sz="1200" b="1" dirty="0" smtClean="0"/>
              <a:t>7</a:t>
            </a:r>
            <a:endParaRPr lang="fr-FR" b="1" dirty="0"/>
          </a:p>
        </p:txBody>
      </p:sp>
      <p:sp>
        <p:nvSpPr>
          <p:cNvPr id="78" name="Fluxograma: Processo alternativo 77"/>
          <p:cNvSpPr/>
          <p:nvPr/>
        </p:nvSpPr>
        <p:spPr>
          <a:xfrm>
            <a:off x="5071732" y="2598502"/>
            <a:ext cx="431800" cy="24534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CaixaDeTexto 88"/>
          <p:cNvSpPr txBox="1"/>
          <p:nvPr/>
        </p:nvSpPr>
        <p:spPr>
          <a:xfrm>
            <a:off x="5164046" y="2568956"/>
            <a:ext cx="272832" cy="307777"/>
          </a:xfrm>
          <a:prstGeom prst="rect">
            <a:avLst/>
          </a:prstGeom>
          <a:noFill/>
        </p:spPr>
        <p:txBody>
          <a:bodyPr wrap="none" rtlCol="0">
            <a:spAutoFit/>
          </a:bodyPr>
          <a:lstStyle/>
          <a:p>
            <a:r>
              <a:rPr lang="fr-FR" sz="1400" b="1" dirty="0" smtClean="0"/>
              <a:t>F</a:t>
            </a:r>
            <a:endParaRPr lang="fr-FR" sz="1400" b="1" baseline="-25000" dirty="0"/>
          </a:p>
        </p:txBody>
      </p:sp>
      <p:sp>
        <p:nvSpPr>
          <p:cNvPr id="90" name="Fluxograma: Disco magnético 89"/>
          <p:cNvSpPr/>
          <p:nvPr/>
        </p:nvSpPr>
        <p:spPr>
          <a:xfrm>
            <a:off x="5875382" y="2470115"/>
            <a:ext cx="201389" cy="129349"/>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2" name="Conector de seta reta 91"/>
          <p:cNvCxnSpPr>
            <a:stCxn id="56" idx="3"/>
            <a:endCxn id="21" idx="1"/>
          </p:cNvCxnSpPr>
          <p:nvPr/>
        </p:nvCxnSpPr>
        <p:spPr>
          <a:xfrm flipV="1">
            <a:off x="6019800" y="600570"/>
            <a:ext cx="1181100" cy="180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ector de seta reta 93"/>
          <p:cNvCxnSpPr>
            <a:stCxn id="56" idx="3"/>
            <a:endCxn id="13" idx="1"/>
          </p:cNvCxnSpPr>
          <p:nvPr/>
        </p:nvCxnSpPr>
        <p:spPr>
          <a:xfrm flipV="1">
            <a:off x="6019800" y="1095870"/>
            <a:ext cx="3263900" cy="130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ector de seta reta 95"/>
          <p:cNvCxnSpPr>
            <a:stCxn id="56" idx="3"/>
            <a:endCxn id="9" idx="1"/>
          </p:cNvCxnSpPr>
          <p:nvPr/>
        </p:nvCxnSpPr>
        <p:spPr>
          <a:xfrm flipV="1">
            <a:off x="6019800" y="2315070"/>
            <a:ext cx="3175000" cy="88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de seta reta 97"/>
          <p:cNvCxnSpPr>
            <a:stCxn id="56" idx="3"/>
            <a:endCxn id="5" idx="1"/>
          </p:cNvCxnSpPr>
          <p:nvPr/>
        </p:nvCxnSpPr>
        <p:spPr>
          <a:xfrm>
            <a:off x="6019800" y="2403970"/>
            <a:ext cx="22987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ector de seta reta 105"/>
          <p:cNvCxnSpPr/>
          <p:nvPr/>
        </p:nvCxnSpPr>
        <p:spPr>
          <a:xfrm flipH="1">
            <a:off x="5337542" y="2423315"/>
            <a:ext cx="233916"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de seta reta 106"/>
          <p:cNvCxnSpPr/>
          <p:nvPr/>
        </p:nvCxnSpPr>
        <p:spPr>
          <a:xfrm rot="10800000" flipH="1">
            <a:off x="5404879" y="2501284"/>
            <a:ext cx="233917"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em curva 108"/>
          <p:cNvCxnSpPr>
            <a:stCxn id="56" idx="1"/>
            <a:endCxn id="25" idx="1"/>
          </p:cNvCxnSpPr>
          <p:nvPr/>
        </p:nvCxnSpPr>
        <p:spPr>
          <a:xfrm rot="10800000">
            <a:off x="5295900" y="892670"/>
            <a:ext cx="165100" cy="1511300"/>
          </a:xfrm>
          <a:prstGeom prst="curvedConnector3">
            <a:avLst>
              <a:gd name="adj1" fmla="val 2384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CaixaDeTexto 109"/>
          <p:cNvSpPr txBox="1"/>
          <p:nvPr/>
        </p:nvSpPr>
        <p:spPr>
          <a:xfrm>
            <a:off x="4850219" y="1523384"/>
            <a:ext cx="263214" cy="276999"/>
          </a:xfrm>
          <a:prstGeom prst="rect">
            <a:avLst/>
          </a:prstGeom>
          <a:noFill/>
        </p:spPr>
        <p:txBody>
          <a:bodyPr wrap="none" rtlCol="0">
            <a:spAutoFit/>
          </a:bodyPr>
          <a:lstStyle/>
          <a:p>
            <a:r>
              <a:rPr lang="fr-FR" sz="1200" b="1" dirty="0" smtClean="0"/>
              <a:t>9</a:t>
            </a:r>
            <a:endParaRPr lang="fr-FR" b="1" dirty="0"/>
          </a:p>
        </p:txBody>
      </p:sp>
      <p:sp>
        <p:nvSpPr>
          <p:cNvPr id="111" name="Fluxograma: Disco magnético 110"/>
          <p:cNvSpPr/>
          <p:nvPr/>
        </p:nvSpPr>
        <p:spPr>
          <a:xfrm>
            <a:off x="7252581" y="317469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Fluxograma: Processo alternativo 111"/>
          <p:cNvSpPr/>
          <p:nvPr/>
        </p:nvSpPr>
        <p:spPr>
          <a:xfrm>
            <a:off x="7252581" y="2819092"/>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Fluxograma: Processo 112"/>
          <p:cNvSpPr/>
          <p:nvPr/>
        </p:nvSpPr>
        <p:spPr>
          <a:xfrm>
            <a:off x="7201781" y="2755592"/>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CaixaDeTexto 113"/>
          <p:cNvSpPr txBox="1"/>
          <p:nvPr/>
        </p:nvSpPr>
        <p:spPr>
          <a:xfrm>
            <a:off x="7341629" y="3479492"/>
            <a:ext cx="444352" cy="307777"/>
          </a:xfrm>
          <a:prstGeom prst="rect">
            <a:avLst/>
          </a:prstGeom>
          <a:noFill/>
        </p:spPr>
        <p:txBody>
          <a:bodyPr wrap="none" rtlCol="0">
            <a:spAutoFit/>
          </a:bodyPr>
          <a:lstStyle/>
          <a:p>
            <a:r>
              <a:rPr lang="fr-FR" sz="1400" b="1" dirty="0" smtClean="0"/>
              <a:t>DS</a:t>
            </a:r>
            <a:r>
              <a:rPr lang="fr-FR" sz="1400" b="1" baseline="-25000" dirty="0"/>
              <a:t>6</a:t>
            </a:r>
          </a:p>
        </p:txBody>
      </p:sp>
      <p:cxnSp>
        <p:nvCxnSpPr>
          <p:cNvPr id="116" name="Conector de seta reta 115"/>
          <p:cNvCxnSpPr>
            <a:stCxn id="46" idx="0"/>
          </p:cNvCxnSpPr>
          <p:nvPr/>
        </p:nvCxnSpPr>
        <p:spPr>
          <a:xfrm>
            <a:off x="5757707" y="1013320"/>
            <a:ext cx="1468741" cy="183909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de seta reta 117"/>
          <p:cNvCxnSpPr/>
          <p:nvPr/>
        </p:nvCxnSpPr>
        <p:spPr>
          <a:xfrm flipH="1">
            <a:off x="2986567" y="812485"/>
            <a:ext cx="2324100" cy="10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CaixaDeTexto 118"/>
          <p:cNvSpPr txBox="1"/>
          <p:nvPr/>
        </p:nvSpPr>
        <p:spPr>
          <a:xfrm>
            <a:off x="3854301" y="1098673"/>
            <a:ext cx="341760" cy="276999"/>
          </a:xfrm>
          <a:prstGeom prst="rect">
            <a:avLst/>
          </a:prstGeom>
          <a:noFill/>
        </p:spPr>
        <p:txBody>
          <a:bodyPr wrap="none" rtlCol="0">
            <a:spAutoFit/>
          </a:bodyPr>
          <a:lstStyle/>
          <a:p>
            <a:r>
              <a:rPr lang="fr-FR" sz="1200" b="1" dirty="0" smtClean="0"/>
              <a:t>10</a:t>
            </a:r>
            <a:endParaRPr lang="fr-FR" b="1" dirty="0"/>
          </a:p>
        </p:txBody>
      </p:sp>
      <p:cxnSp>
        <p:nvCxnSpPr>
          <p:cNvPr id="123" name="Conector em curva 122"/>
          <p:cNvCxnSpPr/>
          <p:nvPr/>
        </p:nvCxnSpPr>
        <p:spPr>
          <a:xfrm rot="16200000" flipH="1">
            <a:off x="4310620" y="497984"/>
            <a:ext cx="602249" cy="5519105"/>
          </a:xfrm>
          <a:prstGeom prst="curvedConnector3">
            <a:avLst>
              <a:gd name="adj1" fmla="val 239844"/>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CaixaDeTexto 125"/>
          <p:cNvSpPr txBox="1"/>
          <p:nvPr/>
        </p:nvSpPr>
        <p:spPr>
          <a:xfrm>
            <a:off x="4006701" y="4078496"/>
            <a:ext cx="341760" cy="276999"/>
          </a:xfrm>
          <a:prstGeom prst="rect">
            <a:avLst/>
          </a:prstGeom>
          <a:noFill/>
        </p:spPr>
        <p:txBody>
          <a:bodyPr wrap="none" rtlCol="0">
            <a:spAutoFit/>
          </a:bodyPr>
          <a:lstStyle/>
          <a:p>
            <a:r>
              <a:rPr lang="fr-FR" sz="1200" b="1" dirty="0" smtClean="0"/>
              <a:t>11</a:t>
            </a:r>
            <a:endParaRPr lang="fr-FR" b="1" dirty="0"/>
          </a:p>
        </p:txBody>
      </p:sp>
      <p:cxnSp>
        <p:nvCxnSpPr>
          <p:cNvPr id="33" name="Conector de seta reta 32"/>
          <p:cNvCxnSpPr>
            <a:stCxn id="78" idx="3"/>
            <a:endCxn id="5" idx="1"/>
          </p:cNvCxnSpPr>
          <p:nvPr/>
        </p:nvCxnSpPr>
        <p:spPr>
          <a:xfrm>
            <a:off x="5503532" y="2721172"/>
            <a:ext cx="2814968" cy="637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a:stCxn id="78" idx="3"/>
          </p:cNvCxnSpPr>
          <p:nvPr/>
        </p:nvCxnSpPr>
        <p:spPr>
          <a:xfrm flipV="1">
            <a:off x="5503532" y="2315070"/>
            <a:ext cx="3691268" cy="4061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a:stCxn id="78" idx="3"/>
          </p:cNvCxnSpPr>
          <p:nvPr/>
        </p:nvCxnSpPr>
        <p:spPr>
          <a:xfrm flipV="1">
            <a:off x="5503532" y="1102220"/>
            <a:ext cx="3780168" cy="1618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de seta reta 52"/>
          <p:cNvCxnSpPr>
            <a:stCxn id="78" idx="3"/>
          </p:cNvCxnSpPr>
          <p:nvPr/>
        </p:nvCxnSpPr>
        <p:spPr>
          <a:xfrm flipV="1">
            <a:off x="5503532" y="600570"/>
            <a:ext cx="1697368" cy="21206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de seta reta 35"/>
          <p:cNvCxnSpPr>
            <a:stCxn id="67" idx="2"/>
            <a:endCxn id="35" idx="0"/>
          </p:cNvCxnSpPr>
          <p:nvPr/>
        </p:nvCxnSpPr>
        <p:spPr>
          <a:xfrm>
            <a:off x="5749964" y="2552997"/>
            <a:ext cx="141460" cy="74397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03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vem 1"/>
          <p:cNvSpPr/>
          <p:nvPr/>
        </p:nvSpPr>
        <p:spPr>
          <a:xfrm>
            <a:off x="4508500" y="187820"/>
            <a:ext cx="6680200" cy="36449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746620"/>
            <a:ext cx="2438400" cy="2438400"/>
          </a:xfrm>
          <a:prstGeom prst="rect">
            <a:avLst/>
          </a:prstGeom>
        </p:spPr>
      </p:pic>
      <p:sp>
        <p:nvSpPr>
          <p:cNvPr id="4" name="Fluxograma: Disco magnético 3"/>
          <p:cNvSpPr/>
          <p:nvPr/>
        </p:nvSpPr>
        <p:spPr>
          <a:xfrm>
            <a:off x="8318500" y="29818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uxograma: Processo alternativo 4"/>
          <p:cNvSpPr/>
          <p:nvPr/>
        </p:nvSpPr>
        <p:spPr>
          <a:xfrm>
            <a:off x="8318500" y="2626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uxograma: Processo 5"/>
          <p:cNvSpPr/>
          <p:nvPr/>
        </p:nvSpPr>
        <p:spPr>
          <a:xfrm>
            <a:off x="8267700" y="25627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8407548" y="3286620"/>
            <a:ext cx="444352" cy="307777"/>
          </a:xfrm>
          <a:prstGeom prst="rect">
            <a:avLst/>
          </a:prstGeom>
          <a:noFill/>
        </p:spPr>
        <p:txBody>
          <a:bodyPr wrap="none" rtlCol="0">
            <a:spAutoFit/>
          </a:bodyPr>
          <a:lstStyle/>
          <a:p>
            <a:r>
              <a:rPr lang="fr-FR" sz="1400" b="1" dirty="0" smtClean="0"/>
              <a:t>DS</a:t>
            </a:r>
            <a:r>
              <a:rPr lang="fr-FR" sz="1400" b="1" baseline="-25000" dirty="0" smtClean="0"/>
              <a:t>5</a:t>
            </a:r>
            <a:endParaRPr lang="fr-FR" sz="1400" b="1" baseline="-25000" dirty="0"/>
          </a:p>
        </p:txBody>
      </p:sp>
      <p:sp>
        <p:nvSpPr>
          <p:cNvPr id="8" name="Fluxograma: Disco magnético 7"/>
          <p:cNvSpPr/>
          <p:nvPr/>
        </p:nvSpPr>
        <p:spPr>
          <a:xfrm>
            <a:off x="9194800" y="25119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uxograma: Processo alternativo 8"/>
          <p:cNvSpPr/>
          <p:nvPr/>
        </p:nvSpPr>
        <p:spPr>
          <a:xfrm>
            <a:off x="9194800" y="2156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uxograma: Processo 9"/>
          <p:cNvSpPr/>
          <p:nvPr/>
        </p:nvSpPr>
        <p:spPr>
          <a:xfrm>
            <a:off x="9144000" y="20928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CaixaDeTexto 10"/>
          <p:cNvSpPr txBox="1"/>
          <p:nvPr/>
        </p:nvSpPr>
        <p:spPr>
          <a:xfrm>
            <a:off x="9283848" y="2816720"/>
            <a:ext cx="444352" cy="307777"/>
          </a:xfrm>
          <a:prstGeom prst="rect">
            <a:avLst/>
          </a:prstGeom>
          <a:noFill/>
        </p:spPr>
        <p:txBody>
          <a:bodyPr wrap="none" rtlCol="0">
            <a:spAutoFit/>
          </a:bodyPr>
          <a:lstStyle/>
          <a:p>
            <a:r>
              <a:rPr lang="fr-FR" sz="1400" b="1" dirty="0" smtClean="0"/>
              <a:t>DS</a:t>
            </a:r>
            <a:r>
              <a:rPr lang="fr-FR" sz="1400" b="1" baseline="-25000" dirty="0" smtClean="0"/>
              <a:t>4</a:t>
            </a:r>
            <a:endParaRPr lang="fr-FR" sz="1400" b="1" baseline="-25000" dirty="0"/>
          </a:p>
        </p:txBody>
      </p:sp>
      <p:sp>
        <p:nvSpPr>
          <p:cNvPr id="12" name="Fluxograma: Disco magnético 11"/>
          <p:cNvSpPr/>
          <p:nvPr/>
        </p:nvSpPr>
        <p:spPr>
          <a:xfrm>
            <a:off x="9283700" y="12927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uxograma: Processo alternativo 12"/>
          <p:cNvSpPr/>
          <p:nvPr/>
        </p:nvSpPr>
        <p:spPr>
          <a:xfrm>
            <a:off x="9283700" y="9371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uxograma: Processo 13"/>
          <p:cNvSpPr/>
          <p:nvPr/>
        </p:nvSpPr>
        <p:spPr>
          <a:xfrm>
            <a:off x="9232900" y="8736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CaixaDeTexto 14"/>
          <p:cNvSpPr txBox="1"/>
          <p:nvPr/>
        </p:nvSpPr>
        <p:spPr>
          <a:xfrm>
            <a:off x="9372748" y="1597520"/>
            <a:ext cx="444352" cy="307777"/>
          </a:xfrm>
          <a:prstGeom prst="rect">
            <a:avLst/>
          </a:prstGeom>
          <a:noFill/>
        </p:spPr>
        <p:txBody>
          <a:bodyPr wrap="none" rtlCol="0">
            <a:spAutoFit/>
          </a:bodyPr>
          <a:lstStyle/>
          <a:p>
            <a:r>
              <a:rPr lang="fr-FR" sz="1400" b="1" dirty="0" smtClean="0"/>
              <a:t>DS</a:t>
            </a:r>
            <a:r>
              <a:rPr lang="fr-FR" sz="1400" b="1" baseline="-25000" dirty="0" smtClean="0"/>
              <a:t>3</a:t>
            </a:r>
            <a:endParaRPr lang="fr-FR" sz="1400" b="1" baseline="-25000" dirty="0"/>
          </a:p>
        </p:txBody>
      </p:sp>
      <p:sp>
        <p:nvSpPr>
          <p:cNvPr id="16" name="Fluxograma: Disco magnético 15"/>
          <p:cNvSpPr/>
          <p:nvPr/>
        </p:nvSpPr>
        <p:spPr>
          <a:xfrm>
            <a:off x="8343900" y="7085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uxograma: Processo alternativo 16"/>
          <p:cNvSpPr/>
          <p:nvPr/>
        </p:nvSpPr>
        <p:spPr>
          <a:xfrm>
            <a:off x="8343900" y="352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uxograma: Processo 17"/>
          <p:cNvSpPr/>
          <p:nvPr/>
        </p:nvSpPr>
        <p:spPr>
          <a:xfrm>
            <a:off x="8293100" y="2894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aixaDeTexto 18"/>
          <p:cNvSpPr txBox="1"/>
          <p:nvPr/>
        </p:nvSpPr>
        <p:spPr>
          <a:xfrm>
            <a:off x="8432948" y="1013320"/>
            <a:ext cx="444352" cy="307777"/>
          </a:xfrm>
          <a:prstGeom prst="rect">
            <a:avLst/>
          </a:prstGeom>
          <a:noFill/>
        </p:spPr>
        <p:txBody>
          <a:bodyPr wrap="none" rtlCol="0">
            <a:spAutoFit/>
          </a:bodyPr>
          <a:lstStyle/>
          <a:p>
            <a:r>
              <a:rPr lang="fr-FR" sz="1400" b="1" dirty="0" smtClean="0"/>
              <a:t>DS</a:t>
            </a:r>
            <a:r>
              <a:rPr lang="fr-FR" sz="1400" b="1" baseline="-25000" dirty="0" smtClean="0"/>
              <a:t>2</a:t>
            </a:r>
            <a:endParaRPr lang="fr-FR" sz="1400" b="1" baseline="-25000" dirty="0"/>
          </a:p>
        </p:txBody>
      </p:sp>
      <p:sp>
        <p:nvSpPr>
          <p:cNvPr id="20" name="Fluxograma: Disco magnético 19"/>
          <p:cNvSpPr/>
          <p:nvPr/>
        </p:nvSpPr>
        <p:spPr>
          <a:xfrm>
            <a:off x="7200900" y="7974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uxograma: Processo alternativo 20"/>
          <p:cNvSpPr/>
          <p:nvPr/>
        </p:nvSpPr>
        <p:spPr>
          <a:xfrm>
            <a:off x="7200900" y="4418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uxograma: Processo 21"/>
          <p:cNvSpPr/>
          <p:nvPr/>
        </p:nvSpPr>
        <p:spPr>
          <a:xfrm>
            <a:off x="7150100" y="3783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CaixaDeTexto 22"/>
          <p:cNvSpPr txBox="1"/>
          <p:nvPr/>
        </p:nvSpPr>
        <p:spPr>
          <a:xfrm>
            <a:off x="7289948" y="1102220"/>
            <a:ext cx="444352" cy="307777"/>
          </a:xfrm>
          <a:prstGeom prst="rect">
            <a:avLst/>
          </a:prstGeom>
          <a:noFill/>
        </p:spPr>
        <p:txBody>
          <a:bodyPr wrap="none" rtlCol="0">
            <a:spAutoFit/>
          </a:bodyPr>
          <a:lstStyle/>
          <a:p>
            <a:r>
              <a:rPr lang="fr-FR" sz="1400" b="1" dirty="0" smtClean="0"/>
              <a:t>DS</a:t>
            </a:r>
            <a:r>
              <a:rPr lang="fr-FR" sz="1400" b="1" baseline="-25000" dirty="0" smtClean="0"/>
              <a:t>1</a:t>
            </a:r>
            <a:endParaRPr lang="fr-FR" sz="1400" b="1" baseline="-25000" dirty="0"/>
          </a:p>
        </p:txBody>
      </p:sp>
      <p:sp>
        <p:nvSpPr>
          <p:cNvPr id="24" name="Fluxograma: Disco magnético 23"/>
          <p:cNvSpPr/>
          <p:nvPr/>
        </p:nvSpPr>
        <p:spPr>
          <a:xfrm>
            <a:off x="5613400" y="321013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uxograma: Processo alternativo 24"/>
          <p:cNvSpPr/>
          <p:nvPr/>
        </p:nvSpPr>
        <p:spPr>
          <a:xfrm>
            <a:off x="5295900" y="733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uxograma: Processo 25"/>
          <p:cNvSpPr/>
          <p:nvPr/>
        </p:nvSpPr>
        <p:spPr>
          <a:xfrm>
            <a:off x="5232400" y="670419"/>
            <a:ext cx="1371600" cy="3162301"/>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CaixaDeTexto 26"/>
          <p:cNvSpPr txBox="1"/>
          <p:nvPr/>
        </p:nvSpPr>
        <p:spPr>
          <a:xfrm>
            <a:off x="5651648" y="3538268"/>
            <a:ext cx="466794" cy="307777"/>
          </a:xfrm>
          <a:prstGeom prst="rect">
            <a:avLst/>
          </a:prstGeom>
          <a:noFill/>
        </p:spPr>
        <p:txBody>
          <a:bodyPr wrap="none" rtlCol="0">
            <a:spAutoFit/>
          </a:bodyPr>
          <a:lstStyle/>
          <a:p>
            <a:r>
              <a:rPr lang="fr-FR" sz="1400" b="1" dirty="0" smtClean="0"/>
              <a:t>Our</a:t>
            </a:r>
            <a:endParaRPr lang="fr-FR" sz="1400" b="1" baseline="-25000" dirty="0"/>
          </a:p>
        </p:txBody>
      </p:sp>
      <p:sp>
        <p:nvSpPr>
          <p:cNvPr id="28" name="Fluxograma: Processo alternativo 27"/>
          <p:cNvSpPr/>
          <p:nvPr/>
        </p:nvSpPr>
        <p:spPr>
          <a:xfrm>
            <a:off x="5918200" y="97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Conector de seta reta 29"/>
          <p:cNvCxnSpPr/>
          <p:nvPr/>
        </p:nvCxnSpPr>
        <p:spPr>
          <a:xfrm flipV="1">
            <a:off x="2997200" y="1030899"/>
            <a:ext cx="2298700" cy="1047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3797300" y="1648027"/>
            <a:ext cx="263214" cy="276999"/>
          </a:xfrm>
          <a:prstGeom prst="rect">
            <a:avLst/>
          </a:prstGeom>
          <a:noFill/>
        </p:spPr>
        <p:txBody>
          <a:bodyPr wrap="none" rtlCol="0">
            <a:spAutoFit/>
          </a:bodyPr>
          <a:lstStyle/>
          <a:p>
            <a:r>
              <a:rPr lang="fr-FR" sz="1200" b="1" dirty="0" smtClean="0"/>
              <a:t>1</a:t>
            </a:r>
            <a:endParaRPr lang="fr-FR" b="1" dirty="0"/>
          </a:p>
        </p:txBody>
      </p:sp>
      <p:sp>
        <p:nvSpPr>
          <p:cNvPr id="32" name="CaixaDeTexto 31"/>
          <p:cNvSpPr txBox="1"/>
          <p:nvPr/>
        </p:nvSpPr>
        <p:spPr>
          <a:xfrm>
            <a:off x="38100" y="38100"/>
            <a:ext cx="5108886" cy="923330"/>
          </a:xfrm>
          <a:prstGeom prst="rect">
            <a:avLst/>
          </a:prstGeom>
          <a:noFill/>
        </p:spPr>
        <p:txBody>
          <a:bodyPr wrap="square" rtlCol="0">
            <a:spAutoFit/>
          </a:bodyPr>
          <a:lstStyle/>
          <a:p>
            <a:pPr algn="just"/>
            <a:r>
              <a:rPr lang="fr-FR" u="sng" dirty="0" smtClean="0"/>
              <a:t>Second query. How can the SLA help the user to take advantages from previous integration, and to make the data integration efficient?</a:t>
            </a:r>
          </a:p>
        </p:txBody>
      </p:sp>
      <p:cxnSp>
        <p:nvCxnSpPr>
          <p:cNvPr id="34" name="Conector em curva 33"/>
          <p:cNvCxnSpPr>
            <a:stCxn id="25" idx="3"/>
            <a:endCxn id="28" idx="0"/>
          </p:cNvCxnSpPr>
          <p:nvPr/>
        </p:nvCxnSpPr>
        <p:spPr>
          <a:xfrm>
            <a:off x="5854700" y="892670"/>
            <a:ext cx="342900" cy="825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p:cNvSpPr txBox="1"/>
          <p:nvPr/>
        </p:nvSpPr>
        <p:spPr>
          <a:xfrm>
            <a:off x="5550048" y="3296968"/>
            <a:ext cx="682751" cy="276999"/>
          </a:xfrm>
          <a:prstGeom prst="rect">
            <a:avLst/>
          </a:prstGeom>
          <a:noFill/>
        </p:spPr>
        <p:txBody>
          <a:bodyPr wrap="none" rtlCol="0">
            <a:spAutoFit/>
          </a:bodyPr>
          <a:lstStyle/>
          <a:p>
            <a:r>
              <a:rPr lang="fr-FR" sz="1200" dirty="0" smtClean="0"/>
              <a:t>Registry</a:t>
            </a:r>
            <a:endParaRPr lang="fr-FR" sz="1200" baseline="-25000" dirty="0"/>
          </a:p>
        </p:txBody>
      </p:sp>
      <p:cxnSp>
        <p:nvCxnSpPr>
          <p:cNvPr id="37" name="Conector em curva 36"/>
          <p:cNvCxnSpPr>
            <a:stCxn id="28" idx="3"/>
            <a:endCxn id="35" idx="3"/>
          </p:cNvCxnSpPr>
          <p:nvPr/>
        </p:nvCxnSpPr>
        <p:spPr>
          <a:xfrm flipH="1">
            <a:off x="6232799" y="1133970"/>
            <a:ext cx="244201" cy="2301498"/>
          </a:xfrm>
          <a:prstGeom prst="curvedConnector3">
            <a:avLst>
              <a:gd name="adj1" fmla="val -936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aixaDeTexto 39"/>
          <p:cNvSpPr txBox="1"/>
          <p:nvPr/>
        </p:nvSpPr>
        <p:spPr>
          <a:xfrm>
            <a:off x="5892800" y="683120"/>
            <a:ext cx="263214" cy="276999"/>
          </a:xfrm>
          <a:prstGeom prst="rect">
            <a:avLst/>
          </a:prstGeom>
          <a:noFill/>
        </p:spPr>
        <p:txBody>
          <a:bodyPr wrap="none" rtlCol="0">
            <a:spAutoFit/>
          </a:bodyPr>
          <a:lstStyle/>
          <a:p>
            <a:r>
              <a:rPr lang="fr-FR" sz="1200" b="1" dirty="0" smtClean="0"/>
              <a:t>2</a:t>
            </a:r>
            <a:endParaRPr lang="fr-FR" b="1" dirty="0"/>
          </a:p>
        </p:txBody>
      </p:sp>
      <p:sp>
        <p:nvSpPr>
          <p:cNvPr id="41" name="CaixaDeTexto 40"/>
          <p:cNvSpPr txBox="1"/>
          <p:nvPr/>
        </p:nvSpPr>
        <p:spPr>
          <a:xfrm>
            <a:off x="6680200" y="1724520"/>
            <a:ext cx="263214" cy="276999"/>
          </a:xfrm>
          <a:prstGeom prst="rect">
            <a:avLst/>
          </a:prstGeom>
          <a:noFill/>
        </p:spPr>
        <p:txBody>
          <a:bodyPr wrap="none" rtlCol="0">
            <a:spAutoFit/>
          </a:bodyPr>
          <a:lstStyle/>
          <a:p>
            <a:r>
              <a:rPr lang="fr-FR" sz="1200" b="1" dirty="0" smtClean="0"/>
              <a:t>3</a:t>
            </a:r>
            <a:endParaRPr lang="fr-FR" b="1" dirty="0"/>
          </a:p>
        </p:txBody>
      </p:sp>
      <p:sp>
        <p:nvSpPr>
          <p:cNvPr id="42" name="CaixaDeTexto 41"/>
          <p:cNvSpPr txBox="1"/>
          <p:nvPr/>
        </p:nvSpPr>
        <p:spPr>
          <a:xfrm>
            <a:off x="6426200" y="1724520"/>
            <a:ext cx="263214" cy="276999"/>
          </a:xfrm>
          <a:prstGeom prst="rect">
            <a:avLst/>
          </a:prstGeom>
          <a:noFill/>
        </p:spPr>
        <p:txBody>
          <a:bodyPr wrap="none" rtlCol="0">
            <a:spAutoFit/>
          </a:bodyPr>
          <a:lstStyle/>
          <a:p>
            <a:r>
              <a:rPr lang="fr-FR" sz="1200" b="1" dirty="0" smtClean="0"/>
              <a:t>4</a:t>
            </a:r>
            <a:endParaRPr lang="fr-FR" b="1" dirty="0"/>
          </a:p>
        </p:txBody>
      </p:sp>
      <p:sp>
        <p:nvSpPr>
          <p:cNvPr id="43" name="Fluxograma: Processo alternativo 42"/>
          <p:cNvSpPr/>
          <p:nvPr/>
        </p:nvSpPr>
        <p:spPr>
          <a:xfrm>
            <a:off x="5321300" y="1368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28" idx="1"/>
          </p:cNvCxnSpPr>
          <p:nvPr/>
        </p:nvCxnSpPr>
        <p:spPr>
          <a:xfrm rot="10800000" flipV="1">
            <a:off x="5743886" y="1133970"/>
            <a:ext cx="174314" cy="2349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5626100" y="1013320"/>
            <a:ext cx="263214" cy="276999"/>
          </a:xfrm>
          <a:prstGeom prst="rect">
            <a:avLst/>
          </a:prstGeom>
          <a:noFill/>
        </p:spPr>
        <p:txBody>
          <a:bodyPr wrap="none" rtlCol="0">
            <a:spAutoFit/>
          </a:bodyPr>
          <a:lstStyle/>
          <a:p>
            <a:r>
              <a:rPr lang="fr-FR" sz="1200" b="1" dirty="0" smtClean="0"/>
              <a:t>5</a:t>
            </a:r>
            <a:endParaRPr lang="fr-FR" b="1" dirty="0"/>
          </a:p>
        </p:txBody>
      </p:sp>
      <p:sp>
        <p:nvSpPr>
          <p:cNvPr id="47" name="CaixaDeTexto 46"/>
          <p:cNvSpPr txBox="1"/>
          <p:nvPr/>
        </p:nvSpPr>
        <p:spPr>
          <a:xfrm>
            <a:off x="76200" y="4414900"/>
            <a:ext cx="12115800" cy="1754326"/>
          </a:xfrm>
          <a:prstGeom prst="rect">
            <a:avLst/>
          </a:prstGeom>
          <a:noFill/>
        </p:spPr>
        <p:txBody>
          <a:bodyPr wrap="square" rtlCol="0">
            <a:spAutoFit/>
          </a:bodyPr>
          <a:lstStyle/>
          <a:p>
            <a:pPr algn="just"/>
            <a:r>
              <a:rPr lang="fr-FR" dirty="0" smtClean="0"/>
              <a:t>While executing the compositions, the service E also keeps intermediate results to save money. For example, consider that there are two compositions that calls the service DS</a:t>
            </a:r>
            <a:r>
              <a:rPr lang="fr-FR" baseline="-25000" dirty="0" smtClean="0"/>
              <a:t>1</a:t>
            </a:r>
            <a:r>
              <a:rPr lang="fr-FR" dirty="0" smtClean="0"/>
              <a:t>, instead of requesting it two times (what requires an extra budget), the service E stores the intermediate results from this service to be used in other compositions that requires this information.</a:t>
            </a:r>
          </a:p>
          <a:p>
            <a:pPr algn="just"/>
            <a:endParaRPr lang="fr-FR" dirty="0"/>
          </a:p>
          <a:p>
            <a:pPr algn="just"/>
            <a:r>
              <a:rPr lang="fr-FR" dirty="0" smtClean="0"/>
              <a:t>The service E is also responsible to establish the SLA contracts between the user and the data service. These contracts are the « user SLA ». For each differnt service in the composition a user contract created. </a:t>
            </a:r>
            <a:endParaRPr lang="fr-FR" baseline="-25000" dirty="0" smtClean="0"/>
          </a:p>
        </p:txBody>
      </p:sp>
      <p:sp>
        <p:nvSpPr>
          <p:cNvPr id="48" name="CaixaDeTexto 47"/>
          <p:cNvSpPr txBox="1"/>
          <p:nvPr/>
        </p:nvSpPr>
        <p:spPr>
          <a:xfrm>
            <a:off x="5423048" y="733920"/>
            <a:ext cx="293670" cy="307777"/>
          </a:xfrm>
          <a:prstGeom prst="rect">
            <a:avLst/>
          </a:prstGeom>
          <a:noFill/>
        </p:spPr>
        <p:txBody>
          <a:bodyPr wrap="none" rtlCol="0">
            <a:spAutoFit/>
          </a:bodyPr>
          <a:lstStyle/>
          <a:p>
            <a:r>
              <a:rPr lang="fr-FR" sz="1400" b="1" dirty="0" smtClean="0"/>
              <a:t>A</a:t>
            </a:r>
            <a:endParaRPr lang="fr-FR" sz="1400" b="1" baseline="-25000" dirty="0"/>
          </a:p>
        </p:txBody>
      </p:sp>
      <p:sp>
        <p:nvSpPr>
          <p:cNvPr id="49" name="CaixaDeTexto 48"/>
          <p:cNvSpPr txBox="1"/>
          <p:nvPr/>
        </p:nvSpPr>
        <p:spPr>
          <a:xfrm>
            <a:off x="6045348" y="975220"/>
            <a:ext cx="293670" cy="307777"/>
          </a:xfrm>
          <a:prstGeom prst="rect">
            <a:avLst/>
          </a:prstGeom>
          <a:noFill/>
        </p:spPr>
        <p:txBody>
          <a:bodyPr wrap="none" rtlCol="0">
            <a:spAutoFit/>
          </a:bodyPr>
          <a:lstStyle/>
          <a:p>
            <a:r>
              <a:rPr lang="fr-FR" sz="1400" b="1" dirty="0" smtClean="0"/>
              <a:t>B</a:t>
            </a:r>
            <a:endParaRPr lang="fr-FR" sz="1400" b="1" baseline="-25000" dirty="0"/>
          </a:p>
        </p:txBody>
      </p:sp>
      <p:sp>
        <p:nvSpPr>
          <p:cNvPr id="50" name="CaixaDeTexto 49"/>
          <p:cNvSpPr txBox="1"/>
          <p:nvPr/>
        </p:nvSpPr>
        <p:spPr>
          <a:xfrm>
            <a:off x="5461148" y="1368920"/>
            <a:ext cx="279244" cy="307777"/>
          </a:xfrm>
          <a:prstGeom prst="rect">
            <a:avLst/>
          </a:prstGeom>
          <a:noFill/>
        </p:spPr>
        <p:txBody>
          <a:bodyPr wrap="none" rtlCol="0">
            <a:spAutoFit/>
          </a:bodyPr>
          <a:lstStyle/>
          <a:p>
            <a:r>
              <a:rPr lang="fr-FR" sz="1400" b="1" dirty="0" smtClean="0"/>
              <a:t>C</a:t>
            </a:r>
            <a:endParaRPr lang="fr-FR" sz="1400" b="1" baseline="-25000" dirty="0"/>
          </a:p>
        </p:txBody>
      </p:sp>
      <p:sp>
        <p:nvSpPr>
          <p:cNvPr id="51" name="Fluxograma: Processo alternativo 50"/>
          <p:cNvSpPr/>
          <p:nvPr/>
        </p:nvSpPr>
        <p:spPr>
          <a:xfrm>
            <a:off x="5753100" y="1775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5" name="Conector em curva 54"/>
          <p:cNvCxnSpPr>
            <a:stCxn id="43" idx="3"/>
            <a:endCxn id="51" idx="0"/>
          </p:cNvCxnSpPr>
          <p:nvPr/>
        </p:nvCxnSpPr>
        <p:spPr>
          <a:xfrm>
            <a:off x="5880100" y="1527670"/>
            <a:ext cx="152400" cy="2476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Fluxograma: Processo alternativo 55"/>
          <p:cNvSpPr/>
          <p:nvPr/>
        </p:nvSpPr>
        <p:spPr>
          <a:xfrm>
            <a:off x="5461000" y="224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1" name="Conector em curva 60"/>
          <p:cNvCxnSpPr>
            <a:stCxn id="35" idx="3"/>
          </p:cNvCxnSpPr>
          <p:nvPr/>
        </p:nvCxnSpPr>
        <p:spPr>
          <a:xfrm flipV="1">
            <a:off x="6232799" y="1305420"/>
            <a:ext cx="206101" cy="213004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51" idx="1"/>
          </p:cNvCxnSpPr>
          <p:nvPr/>
        </p:nvCxnSpPr>
        <p:spPr>
          <a:xfrm rot="10800000" flipV="1">
            <a:off x="5546852" y="1934070"/>
            <a:ext cx="206249" cy="3111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aixaDeTexto 63"/>
          <p:cNvSpPr txBox="1"/>
          <p:nvPr/>
        </p:nvSpPr>
        <p:spPr>
          <a:xfrm>
            <a:off x="5969000" y="1419720"/>
            <a:ext cx="263214" cy="276999"/>
          </a:xfrm>
          <a:prstGeom prst="rect">
            <a:avLst/>
          </a:prstGeom>
          <a:noFill/>
        </p:spPr>
        <p:txBody>
          <a:bodyPr wrap="none" rtlCol="0">
            <a:spAutoFit/>
          </a:bodyPr>
          <a:lstStyle/>
          <a:p>
            <a:r>
              <a:rPr lang="fr-FR" sz="1200" b="1" dirty="0" smtClean="0"/>
              <a:t>6</a:t>
            </a:r>
            <a:endParaRPr lang="fr-FR" b="1" dirty="0"/>
          </a:p>
        </p:txBody>
      </p:sp>
      <p:sp>
        <p:nvSpPr>
          <p:cNvPr id="65" name="CaixaDeTexto 64"/>
          <p:cNvSpPr txBox="1"/>
          <p:nvPr/>
        </p:nvSpPr>
        <p:spPr>
          <a:xfrm>
            <a:off x="5410200" y="1838820"/>
            <a:ext cx="263214" cy="276999"/>
          </a:xfrm>
          <a:prstGeom prst="rect">
            <a:avLst/>
          </a:prstGeom>
          <a:noFill/>
        </p:spPr>
        <p:txBody>
          <a:bodyPr wrap="none" rtlCol="0">
            <a:spAutoFit/>
          </a:bodyPr>
          <a:lstStyle/>
          <a:p>
            <a:r>
              <a:rPr lang="fr-FR" sz="1200" b="1" dirty="0" smtClean="0"/>
              <a:t>8</a:t>
            </a:r>
            <a:endParaRPr lang="fr-FR" b="1" dirty="0"/>
          </a:p>
        </p:txBody>
      </p:sp>
      <p:sp>
        <p:nvSpPr>
          <p:cNvPr id="66" name="CaixaDeTexto 65"/>
          <p:cNvSpPr txBox="1"/>
          <p:nvPr/>
        </p:nvSpPr>
        <p:spPr>
          <a:xfrm>
            <a:off x="5892948" y="1788020"/>
            <a:ext cx="298480" cy="307777"/>
          </a:xfrm>
          <a:prstGeom prst="rect">
            <a:avLst/>
          </a:prstGeom>
          <a:noFill/>
        </p:spPr>
        <p:txBody>
          <a:bodyPr wrap="none" rtlCol="0">
            <a:spAutoFit/>
          </a:bodyPr>
          <a:lstStyle/>
          <a:p>
            <a:r>
              <a:rPr lang="fr-FR" sz="1400" b="1" dirty="0" smtClean="0"/>
              <a:t>D</a:t>
            </a:r>
            <a:endParaRPr lang="fr-FR" sz="1400" b="1" baseline="-25000" dirty="0"/>
          </a:p>
        </p:txBody>
      </p:sp>
      <p:sp>
        <p:nvSpPr>
          <p:cNvPr id="67" name="CaixaDeTexto 66"/>
          <p:cNvSpPr txBox="1"/>
          <p:nvPr/>
        </p:nvSpPr>
        <p:spPr>
          <a:xfrm>
            <a:off x="5613548" y="2245220"/>
            <a:ext cx="272832" cy="307777"/>
          </a:xfrm>
          <a:prstGeom prst="rect">
            <a:avLst/>
          </a:prstGeom>
          <a:noFill/>
        </p:spPr>
        <p:txBody>
          <a:bodyPr wrap="none" rtlCol="0">
            <a:spAutoFit/>
          </a:bodyPr>
          <a:lstStyle/>
          <a:p>
            <a:r>
              <a:rPr lang="fr-FR" sz="1400" b="1" dirty="0" smtClean="0"/>
              <a:t>E</a:t>
            </a:r>
            <a:endParaRPr lang="fr-FR" sz="1400" b="1" baseline="-25000" dirty="0"/>
          </a:p>
        </p:txBody>
      </p:sp>
      <p:cxnSp>
        <p:nvCxnSpPr>
          <p:cNvPr id="75" name="Conector de seta reta 74"/>
          <p:cNvCxnSpPr/>
          <p:nvPr/>
        </p:nvCxnSpPr>
        <p:spPr>
          <a:xfrm flipH="1">
            <a:off x="6146800" y="2092820"/>
            <a:ext cx="54180" cy="10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CaixaDeTexto 76"/>
          <p:cNvSpPr txBox="1"/>
          <p:nvPr/>
        </p:nvSpPr>
        <p:spPr>
          <a:xfrm>
            <a:off x="6146800" y="2067420"/>
            <a:ext cx="263214" cy="276999"/>
          </a:xfrm>
          <a:prstGeom prst="rect">
            <a:avLst/>
          </a:prstGeom>
          <a:noFill/>
        </p:spPr>
        <p:txBody>
          <a:bodyPr wrap="none" rtlCol="0">
            <a:spAutoFit/>
          </a:bodyPr>
          <a:lstStyle/>
          <a:p>
            <a:r>
              <a:rPr lang="fr-FR" sz="1200" b="1" dirty="0" smtClean="0"/>
              <a:t>7</a:t>
            </a:r>
            <a:endParaRPr lang="fr-FR" b="1" dirty="0"/>
          </a:p>
        </p:txBody>
      </p:sp>
      <p:sp>
        <p:nvSpPr>
          <p:cNvPr id="78" name="Fluxograma: Processo alternativo 77"/>
          <p:cNvSpPr/>
          <p:nvPr/>
        </p:nvSpPr>
        <p:spPr>
          <a:xfrm>
            <a:off x="5071732" y="2598502"/>
            <a:ext cx="431800" cy="24534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CaixaDeTexto 88"/>
          <p:cNvSpPr txBox="1"/>
          <p:nvPr/>
        </p:nvSpPr>
        <p:spPr>
          <a:xfrm>
            <a:off x="5164046" y="2568956"/>
            <a:ext cx="272832" cy="307777"/>
          </a:xfrm>
          <a:prstGeom prst="rect">
            <a:avLst/>
          </a:prstGeom>
          <a:noFill/>
        </p:spPr>
        <p:txBody>
          <a:bodyPr wrap="none" rtlCol="0">
            <a:spAutoFit/>
          </a:bodyPr>
          <a:lstStyle/>
          <a:p>
            <a:r>
              <a:rPr lang="fr-FR" sz="1400" b="1" dirty="0" smtClean="0"/>
              <a:t>F</a:t>
            </a:r>
            <a:endParaRPr lang="fr-FR" sz="1400" b="1" baseline="-25000" dirty="0"/>
          </a:p>
        </p:txBody>
      </p:sp>
      <p:sp>
        <p:nvSpPr>
          <p:cNvPr id="90" name="Fluxograma: Disco magnético 89"/>
          <p:cNvSpPr/>
          <p:nvPr/>
        </p:nvSpPr>
        <p:spPr>
          <a:xfrm>
            <a:off x="5875382" y="2470115"/>
            <a:ext cx="201389" cy="129349"/>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2" name="Conector de seta reta 91"/>
          <p:cNvCxnSpPr>
            <a:stCxn id="56" idx="3"/>
            <a:endCxn id="21" idx="1"/>
          </p:cNvCxnSpPr>
          <p:nvPr/>
        </p:nvCxnSpPr>
        <p:spPr>
          <a:xfrm flipV="1">
            <a:off x="6019800" y="600570"/>
            <a:ext cx="1181100" cy="180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ector de seta reta 93"/>
          <p:cNvCxnSpPr>
            <a:stCxn id="56" idx="3"/>
            <a:endCxn id="13" idx="1"/>
          </p:cNvCxnSpPr>
          <p:nvPr/>
        </p:nvCxnSpPr>
        <p:spPr>
          <a:xfrm flipV="1">
            <a:off x="6019800" y="1095870"/>
            <a:ext cx="3263900" cy="130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ector de seta reta 95"/>
          <p:cNvCxnSpPr>
            <a:stCxn id="56" idx="3"/>
            <a:endCxn id="9" idx="1"/>
          </p:cNvCxnSpPr>
          <p:nvPr/>
        </p:nvCxnSpPr>
        <p:spPr>
          <a:xfrm flipV="1">
            <a:off x="6019800" y="2315070"/>
            <a:ext cx="3175000" cy="88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de seta reta 97"/>
          <p:cNvCxnSpPr>
            <a:stCxn id="56" idx="3"/>
            <a:endCxn id="5" idx="1"/>
          </p:cNvCxnSpPr>
          <p:nvPr/>
        </p:nvCxnSpPr>
        <p:spPr>
          <a:xfrm>
            <a:off x="6019800" y="2403970"/>
            <a:ext cx="22987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ector de seta reta 105"/>
          <p:cNvCxnSpPr/>
          <p:nvPr/>
        </p:nvCxnSpPr>
        <p:spPr>
          <a:xfrm flipH="1">
            <a:off x="5337542" y="2423315"/>
            <a:ext cx="233916"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de seta reta 106"/>
          <p:cNvCxnSpPr/>
          <p:nvPr/>
        </p:nvCxnSpPr>
        <p:spPr>
          <a:xfrm rot="10800000" flipH="1">
            <a:off x="5404879" y="2501284"/>
            <a:ext cx="233917"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em curva 108"/>
          <p:cNvCxnSpPr>
            <a:stCxn id="56" idx="1"/>
            <a:endCxn id="25" idx="1"/>
          </p:cNvCxnSpPr>
          <p:nvPr/>
        </p:nvCxnSpPr>
        <p:spPr>
          <a:xfrm rot="10800000">
            <a:off x="5295900" y="892670"/>
            <a:ext cx="165100" cy="1511300"/>
          </a:xfrm>
          <a:prstGeom prst="curvedConnector3">
            <a:avLst>
              <a:gd name="adj1" fmla="val 2384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CaixaDeTexto 109"/>
          <p:cNvSpPr txBox="1"/>
          <p:nvPr/>
        </p:nvSpPr>
        <p:spPr>
          <a:xfrm>
            <a:off x="4850219" y="1523384"/>
            <a:ext cx="263214" cy="276999"/>
          </a:xfrm>
          <a:prstGeom prst="rect">
            <a:avLst/>
          </a:prstGeom>
          <a:noFill/>
        </p:spPr>
        <p:txBody>
          <a:bodyPr wrap="none" rtlCol="0">
            <a:spAutoFit/>
          </a:bodyPr>
          <a:lstStyle/>
          <a:p>
            <a:r>
              <a:rPr lang="fr-FR" sz="1200" b="1" dirty="0" smtClean="0"/>
              <a:t>9</a:t>
            </a:r>
            <a:endParaRPr lang="fr-FR" b="1" dirty="0"/>
          </a:p>
        </p:txBody>
      </p:sp>
      <p:sp>
        <p:nvSpPr>
          <p:cNvPr id="111" name="Fluxograma: Disco magnético 110"/>
          <p:cNvSpPr/>
          <p:nvPr/>
        </p:nvSpPr>
        <p:spPr>
          <a:xfrm>
            <a:off x="7252581" y="317469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Fluxograma: Processo alternativo 111"/>
          <p:cNvSpPr/>
          <p:nvPr/>
        </p:nvSpPr>
        <p:spPr>
          <a:xfrm>
            <a:off x="7252581" y="2819092"/>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Fluxograma: Processo 112"/>
          <p:cNvSpPr/>
          <p:nvPr/>
        </p:nvSpPr>
        <p:spPr>
          <a:xfrm>
            <a:off x="7201781" y="2755592"/>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CaixaDeTexto 113"/>
          <p:cNvSpPr txBox="1"/>
          <p:nvPr/>
        </p:nvSpPr>
        <p:spPr>
          <a:xfrm>
            <a:off x="7341629" y="3479492"/>
            <a:ext cx="444352" cy="307777"/>
          </a:xfrm>
          <a:prstGeom prst="rect">
            <a:avLst/>
          </a:prstGeom>
          <a:noFill/>
        </p:spPr>
        <p:txBody>
          <a:bodyPr wrap="none" rtlCol="0">
            <a:spAutoFit/>
          </a:bodyPr>
          <a:lstStyle/>
          <a:p>
            <a:r>
              <a:rPr lang="fr-FR" sz="1400" b="1" dirty="0" smtClean="0"/>
              <a:t>DS</a:t>
            </a:r>
            <a:r>
              <a:rPr lang="fr-FR" sz="1400" b="1" baseline="-25000" dirty="0"/>
              <a:t>6</a:t>
            </a:r>
          </a:p>
        </p:txBody>
      </p:sp>
      <p:cxnSp>
        <p:nvCxnSpPr>
          <p:cNvPr id="116" name="Conector de seta reta 115"/>
          <p:cNvCxnSpPr>
            <a:stCxn id="46" idx="0"/>
          </p:cNvCxnSpPr>
          <p:nvPr/>
        </p:nvCxnSpPr>
        <p:spPr>
          <a:xfrm>
            <a:off x="5757707" y="1013320"/>
            <a:ext cx="1468741" cy="183909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de seta reta 117"/>
          <p:cNvCxnSpPr/>
          <p:nvPr/>
        </p:nvCxnSpPr>
        <p:spPr>
          <a:xfrm flipH="1">
            <a:off x="2986567" y="812485"/>
            <a:ext cx="2324100" cy="10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CaixaDeTexto 118"/>
          <p:cNvSpPr txBox="1"/>
          <p:nvPr/>
        </p:nvSpPr>
        <p:spPr>
          <a:xfrm>
            <a:off x="3854301" y="1098673"/>
            <a:ext cx="341760" cy="276999"/>
          </a:xfrm>
          <a:prstGeom prst="rect">
            <a:avLst/>
          </a:prstGeom>
          <a:noFill/>
        </p:spPr>
        <p:txBody>
          <a:bodyPr wrap="none" rtlCol="0">
            <a:spAutoFit/>
          </a:bodyPr>
          <a:lstStyle/>
          <a:p>
            <a:r>
              <a:rPr lang="fr-FR" sz="1200" b="1" dirty="0" smtClean="0"/>
              <a:t>10</a:t>
            </a:r>
            <a:endParaRPr lang="fr-FR" b="1" dirty="0"/>
          </a:p>
        </p:txBody>
      </p:sp>
      <p:cxnSp>
        <p:nvCxnSpPr>
          <p:cNvPr id="123" name="Conector em curva 122"/>
          <p:cNvCxnSpPr/>
          <p:nvPr/>
        </p:nvCxnSpPr>
        <p:spPr>
          <a:xfrm rot="16200000" flipH="1">
            <a:off x="4310620" y="497984"/>
            <a:ext cx="602249" cy="5519105"/>
          </a:xfrm>
          <a:prstGeom prst="curvedConnector3">
            <a:avLst>
              <a:gd name="adj1" fmla="val 239844"/>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CaixaDeTexto 125"/>
          <p:cNvSpPr txBox="1"/>
          <p:nvPr/>
        </p:nvSpPr>
        <p:spPr>
          <a:xfrm>
            <a:off x="4006701" y="4078496"/>
            <a:ext cx="341760" cy="276999"/>
          </a:xfrm>
          <a:prstGeom prst="rect">
            <a:avLst/>
          </a:prstGeom>
          <a:noFill/>
        </p:spPr>
        <p:txBody>
          <a:bodyPr wrap="none" rtlCol="0">
            <a:spAutoFit/>
          </a:bodyPr>
          <a:lstStyle/>
          <a:p>
            <a:r>
              <a:rPr lang="fr-FR" sz="1200" b="1" dirty="0" smtClean="0"/>
              <a:t>11</a:t>
            </a:r>
            <a:endParaRPr lang="fr-FR" b="1" dirty="0"/>
          </a:p>
        </p:txBody>
      </p:sp>
      <p:cxnSp>
        <p:nvCxnSpPr>
          <p:cNvPr id="33" name="Conector de seta reta 32"/>
          <p:cNvCxnSpPr>
            <a:stCxn id="78" idx="3"/>
            <a:endCxn id="5" idx="1"/>
          </p:cNvCxnSpPr>
          <p:nvPr/>
        </p:nvCxnSpPr>
        <p:spPr>
          <a:xfrm>
            <a:off x="5503532" y="2721172"/>
            <a:ext cx="2814968" cy="637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a:stCxn id="78" idx="3"/>
          </p:cNvCxnSpPr>
          <p:nvPr/>
        </p:nvCxnSpPr>
        <p:spPr>
          <a:xfrm flipV="1">
            <a:off x="5503532" y="2315070"/>
            <a:ext cx="3691268" cy="4061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a:stCxn id="78" idx="3"/>
          </p:cNvCxnSpPr>
          <p:nvPr/>
        </p:nvCxnSpPr>
        <p:spPr>
          <a:xfrm flipV="1">
            <a:off x="5503532" y="1102220"/>
            <a:ext cx="3780168" cy="1618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de seta reta 52"/>
          <p:cNvCxnSpPr>
            <a:stCxn id="78" idx="3"/>
          </p:cNvCxnSpPr>
          <p:nvPr/>
        </p:nvCxnSpPr>
        <p:spPr>
          <a:xfrm flipV="1">
            <a:off x="5503532" y="600570"/>
            <a:ext cx="1697368" cy="21206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64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vem 1"/>
          <p:cNvSpPr/>
          <p:nvPr/>
        </p:nvSpPr>
        <p:spPr>
          <a:xfrm>
            <a:off x="4508500" y="187820"/>
            <a:ext cx="6680200" cy="36449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746620"/>
            <a:ext cx="2438400" cy="2438400"/>
          </a:xfrm>
          <a:prstGeom prst="rect">
            <a:avLst/>
          </a:prstGeom>
        </p:spPr>
      </p:pic>
      <p:sp>
        <p:nvSpPr>
          <p:cNvPr id="4" name="Fluxograma: Disco magnético 3"/>
          <p:cNvSpPr/>
          <p:nvPr/>
        </p:nvSpPr>
        <p:spPr>
          <a:xfrm>
            <a:off x="8318500" y="29818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uxograma: Processo alternativo 4"/>
          <p:cNvSpPr/>
          <p:nvPr/>
        </p:nvSpPr>
        <p:spPr>
          <a:xfrm>
            <a:off x="8318500" y="2626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uxograma: Processo 5"/>
          <p:cNvSpPr/>
          <p:nvPr/>
        </p:nvSpPr>
        <p:spPr>
          <a:xfrm>
            <a:off x="8267700" y="25627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8407548" y="3286620"/>
            <a:ext cx="444352" cy="307777"/>
          </a:xfrm>
          <a:prstGeom prst="rect">
            <a:avLst/>
          </a:prstGeom>
          <a:noFill/>
        </p:spPr>
        <p:txBody>
          <a:bodyPr wrap="none" rtlCol="0">
            <a:spAutoFit/>
          </a:bodyPr>
          <a:lstStyle/>
          <a:p>
            <a:r>
              <a:rPr lang="fr-FR" sz="1400" b="1" dirty="0" smtClean="0"/>
              <a:t>DS</a:t>
            </a:r>
            <a:r>
              <a:rPr lang="fr-FR" sz="1400" b="1" baseline="-25000" dirty="0" smtClean="0"/>
              <a:t>5</a:t>
            </a:r>
            <a:endParaRPr lang="fr-FR" sz="1400" b="1" baseline="-25000" dirty="0"/>
          </a:p>
        </p:txBody>
      </p:sp>
      <p:sp>
        <p:nvSpPr>
          <p:cNvPr id="8" name="Fluxograma: Disco magnético 7"/>
          <p:cNvSpPr/>
          <p:nvPr/>
        </p:nvSpPr>
        <p:spPr>
          <a:xfrm>
            <a:off x="9194800" y="25119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uxograma: Processo alternativo 8"/>
          <p:cNvSpPr/>
          <p:nvPr/>
        </p:nvSpPr>
        <p:spPr>
          <a:xfrm>
            <a:off x="9194800" y="2156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uxograma: Processo 9"/>
          <p:cNvSpPr/>
          <p:nvPr/>
        </p:nvSpPr>
        <p:spPr>
          <a:xfrm>
            <a:off x="9144000" y="20928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CaixaDeTexto 10"/>
          <p:cNvSpPr txBox="1"/>
          <p:nvPr/>
        </p:nvSpPr>
        <p:spPr>
          <a:xfrm>
            <a:off x="9283848" y="2816720"/>
            <a:ext cx="444352" cy="307777"/>
          </a:xfrm>
          <a:prstGeom prst="rect">
            <a:avLst/>
          </a:prstGeom>
          <a:noFill/>
        </p:spPr>
        <p:txBody>
          <a:bodyPr wrap="none" rtlCol="0">
            <a:spAutoFit/>
          </a:bodyPr>
          <a:lstStyle/>
          <a:p>
            <a:r>
              <a:rPr lang="fr-FR" sz="1400" b="1" dirty="0" smtClean="0"/>
              <a:t>DS</a:t>
            </a:r>
            <a:r>
              <a:rPr lang="fr-FR" sz="1400" b="1" baseline="-25000" dirty="0" smtClean="0"/>
              <a:t>4</a:t>
            </a:r>
            <a:endParaRPr lang="fr-FR" sz="1400" b="1" baseline="-25000" dirty="0"/>
          </a:p>
        </p:txBody>
      </p:sp>
      <p:sp>
        <p:nvSpPr>
          <p:cNvPr id="12" name="Fluxograma: Disco magnético 11"/>
          <p:cNvSpPr/>
          <p:nvPr/>
        </p:nvSpPr>
        <p:spPr>
          <a:xfrm>
            <a:off x="9283700" y="12927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uxograma: Processo alternativo 12"/>
          <p:cNvSpPr/>
          <p:nvPr/>
        </p:nvSpPr>
        <p:spPr>
          <a:xfrm>
            <a:off x="9283700" y="9371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uxograma: Processo 13"/>
          <p:cNvSpPr/>
          <p:nvPr/>
        </p:nvSpPr>
        <p:spPr>
          <a:xfrm>
            <a:off x="9232900" y="8736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CaixaDeTexto 14"/>
          <p:cNvSpPr txBox="1"/>
          <p:nvPr/>
        </p:nvSpPr>
        <p:spPr>
          <a:xfrm>
            <a:off x="9372748" y="1597520"/>
            <a:ext cx="444352" cy="307777"/>
          </a:xfrm>
          <a:prstGeom prst="rect">
            <a:avLst/>
          </a:prstGeom>
          <a:noFill/>
        </p:spPr>
        <p:txBody>
          <a:bodyPr wrap="none" rtlCol="0">
            <a:spAutoFit/>
          </a:bodyPr>
          <a:lstStyle/>
          <a:p>
            <a:r>
              <a:rPr lang="fr-FR" sz="1400" b="1" dirty="0" smtClean="0"/>
              <a:t>DS</a:t>
            </a:r>
            <a:r>
              <a:rPr lang="fr-FR" sz="1400" b="1" baseline="-25000" dirty="0" smtClean="0"/>
              <a:t>3</a:t>
            </a:r>
            <a:endParaRPr lang="fr-FR" sz="1400" b="1" baseline="-25000" dirty="0"/>
          </a:p>
        </p:txBody>
      </p:sp>
      <p:sp>
        <p:nvSpPr>
          <p:cNvPr id="16" name="Fluxograma: Disco magnético 15"/>
          <p:cNvSpPr/>
          <p:nvPr/>
        </p:nvSpPr>
        <p:spPr>
          <a:xfrm>
            <a:off x="8343900" y="7085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uxograma: Processo alternativo 16"/>
          <p:cNvSpPr/>
          <p:nvPr/>
        </p:nvSpPr>
        <p:spPr>
          <a:xfrm>
            <a:off x="8343900" y="352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uxograma: Processo 17"/>
          <p:cNvSpPr/>
          <p:nvPr/>
        </p:nvSpPr>
        <p:spPr>
          <a:xfrm>
            <a:off x="8293100" y="2894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aixaDeTexto 18"/>
          <p:cNvSpPr txBox="1"/>
          <p:nvPr/>
        </p:nvSpPr>
        <p:spPr>
          <a:xfrm>
            <a:off x="8432948" y="1013320"/>
            <a:ext cx="444352" cy="307777"/>
          </a:xfrm>
          <a:prstGeom prst="rect">
            <a:avLst/>
          </a:prstGeom>
          <a:noFill/>
        </p:spPr>
        <p:txBody>
          <a:bodyPr wrap="none" rtlCol="0">
            <a:spAutoFit/>
          </a:bodyPr>
          <a:lstStyle/>
          <a:p>
            <a:r>
              <a:rPr lang="fr-FR" sz="1400" b="1" dirty="0" smtClean="0"/>
              <a:t>DS</a:t>
            </a:r>
            <a:r>
              <a:rPr lang="fr-FR" sz="1400" b="1" baseline="-25000" dirty="0" smtClean="0"/>
              <a:t>2</a:t>
            </a:r>
            <a:endParaRPr lang="fr-FR" sz="1400" b="1" baseline="-25000" dirty="0"/>
          </a:p>
        </p:txBody>
      </p:sp>
      <p:sp>
        <p:nvSpPr>
          <p:cNvPr id="20" name="Fluxograma: Disco magnético 19"/>
          <p:cNvSpPr/>
          <p:nvPr/>
        </p:nvSpPr>
        <p:spPr>
          <a:xfrm>
            <a:off x="7200900" y="7974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uxograma: Processo alternativo 20"/>
          <p:cNvSpPr/>
          <p:nvPr/>
        </p:nvSpPr>
        <p:spPr>
          <a:xfrm>
            <a:off x="7200900" y="4418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uxograma: Processo 21"/>
          <p:cNvSpPr/>
          <p:nvPr/>
        </p:nvSpPr>
        <p:spPr>
          <a:xfrm>
            <a:off x="7150100" y="3783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CaixaDeTexto 22"/>
          <p:cNvSpPr txBox="1"/>
          <p:nvPr/>
        </p:nvSpPr>
        <p:spPr>
          <a:xfrm>
            <a:off x="7289948" y="1102220"/>
            <a:ext cx="444352" cy="307777"/>
          </a:xfrm>
          <a:prstGeom prst="rect">
            <a:avLst/>
          </a:prstGeom>
          <a:noFill/>
        </p:spPr>
        <p:txBody>
          <a:bodyPr wrap="none" rtlCol="0">
            <a:spAutoFit/>
          </a:bodyPr>
          <a:lstStyle/>
          <a:p>
            <a:r>
              <a:rPr lang="fr-FR" sz="1400" b="1" dirty="0" smtClean="0"/>
              <a:t>DS</a:t>
            </a:r>
            <a:r>
              <a:rPr lang="fr-FR" sz="1400" b="1" baseline="-25000" dirty="0" smtClean="0"/>
              <a:t>1</a:t>
            </a:r>
            <a:endParaRPr lang="fr-FR" sz="1400" b="1" baseline="-25000" dirty="0"/>
          </a:p>
        </p:txBody>
      </p:sp>
      <p:sp>
        <p:nvSpPr>
          <p:cNvPr id="24" name="Fluxograma: Disco magnético 23"/>
          <p:cNvSpPr/>
          <p:nvPr/>
        </p:nvSpPr>
        <p:spPr>
          <a:xfrm>
            <a:off x="5613400" y="321013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uxograma: Processo alternativo 24"/>
          <p:cNvSpPr/>
          <p:nvPr/>
        </p:nvSpPr>
        <p:spPr>
          <a:xfrm>
            <a:off x="5295900" y="733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uxograma: Processo 25"/>
          <p:cNvSpPr/>
          <p:nvPr/>
        </p:nvSpPr>
        <p:spPr>
          <a:xfrm>
            <a:off x="5232400" y="670419"/>
            <a:ext cx="1371600" cy="3162301"/>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CaixaDeTexto 26"/>
          <p:cNvSpPr txBox="1"/>
          <p:nvPr/>
        </p:nvSpPr>
        <p:spPr>
          <a:xfrm>
            <a:off x="5651648" y="3538268"/>
            <a:ext cx="466794" cy="307777"/>
          </a:xfrm>
          <a:prstGeom prst="rect">
            <a:avLst/>
          </a:prstGeom>
          <a:noFill/>
        </p:spPr>
        <p:txBody>
          <a:bodyPr wrap="none" rtlCol="0">
            <a:spAutoFit/>
          </a:bodyPr>
          <a:lstStyle/>
          <a:p>
            <a:r>
              <a:rPr lang="fr-FR" sz="1400" b="1" dirty="0" smtClean="0"/>
              <a:t>Our</a:t>
            </a:r>
            <a:endParaRPr lang="fr-FR" sz="1400" b="1" baseline="-25000" dirty="0"/>
          </a:p>
        </p:txBody>
      </p:sp>
      <p:sp>
        <p:nvSpPr>
          <p:cNvPr id="28" name="Fluxograma: Processo alternativo 27"/>
          <p:cNvSpPr/>
          <p:nvPr/>
        </p:nvSpPr>
        <p:spPr>
          <a:xfrm>
            <a:off x="5918200" y="97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Conector de seta reta 29"/>
          <p:cNvCxnSpPr/>
          <p:nvPr/>
        </p:nvCxnSpPr>
        <p:spPr>
          <a:xfrm flipV="1">
            <a:off x="2997200" y="1030899"/>
            <a:ext cx="2298700" cy="1047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3797300" y="1648027"/>
            <a:ext cx="263214" cy="276999"/>
          </a:xfrm>
          <a:prstGeom prst="rect">
            <a:avLst/>
          </a:prstGeom>
          <a:noFill/>
        </p:spPr>
        <p:txBody>
          <a:bodyPr wrap="none" rtlCol="0">
            <a:spAutoFit/>
          </a:bodyPr>
          <a:lstStyle/>
          <a:p>
            <a:r>
              <a:rPr lang="fr-FR" sz="1200" b="1" dirty="0" smtClean="0"/>
              <a:t>1</a:t>
            </a:r>
            <a:endParaRPr lang="fr-FR" b="1" dirty="0"/>
          </a:p>
        </p:txBody>
      </p:sp>
      <p:sp>
        <p:nvSpPr>
          <p:cNvPr id="32" name="CaixaDeTexto 31"/>
          <p:cNvSpPr txBox="1"/>
          <p:nvPr/>
        </p:nvSpPr>
        <p:spPr>
          <a:xfrm>
            <a:off x="38100" y="38100"/>
            <a:ext cx="5108886" cy="923330"/>
          </a:xfrm>
          <a:prstGeom prst="rect">
            <a:avLst/>
          </a:prstGeom>
          <a:noFill/>
        </p:spPr>
        <p:txBody>
          <a:bodyPr wrap="square" rtlCol="0">
            <a:spAutoFit/>
          </a:bodyPr>
          <a:lstStyle/>
          <a:p>
            <a:pPr algn="just"/>
            <a:r>
              <a:rPr lang="fr-FR" u="sng" dirty="0" smtClean="0"/>
              <a:t>Second query. How can the SLA help the user to take advantages from previous integration, and to make the data integration efficient?</a:t>
            </a:r>
          </a:p>
        </p:txBody>
      </p:sp>
      <p:cxnSp>
        <p:nvCxnSpPr>
          <p:cNvPr id="34" name="Conector em curva 33"/>
          <p:cNvCxnSpPr>
            <a:stCxn id="25" idx="3"/>
            <a:endCxn id="28" idx="0"/>
          </p:cNvCxnSpPr>
          <p:nvPr/>
        </p:nvCxnSpPr>
        <p:spPr>
          <a:xfrm>
            <a:off x="5854700" y="892670"/>
            <a:ext cx="342900" cy="825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p:cNvSpPr txBox="1"/>
          <p:nvPr/>
        </p:nvSpPr>
        <p:spPr>
          <a:xfrm>
            <a:off x="5550048" y="3296968"/>
            <a:ext cx="682751" cy="276999"/>
          </a:xfrm>
          <a:prstGeom prst="rect">
            <a:avLst/>
          </a:prstGeom>
          <a:noFill/>
        </p:spPr>
        <p:txBody>
          <a:bodyPr wrap="none" rtlCol="0">
            <a:spAutoFit/>
          </a:bodyPr>
          <a:lstStyle/>
          <a:p>
            <a:r>
              <a:rPr lang="fr-FR" sz="1200" dirty="0" smtClean="0"/>
              <a:t>Registry</a:t>
            </a:r>
            <a:endParaRPr lang="fr-FR" sz="1200" baseline="-25000" dirty="0"/>
          </a:p>
        </p:txBody>
      </p:sp>
      <p:cxnSp>
        <p:nvCxnSpPr>
          <p:cNvPr id="37" name="Conector em curva 36"/>
          <p:cNvCxnSpPr>
            <a:stCxn id="28" idx="3"/>
            <a:endCxn id="35" idx="3"/>
          </p:cNvCxnSpPr>
          <p:nvPr/>
        </p:nvCxnSpPr>
        <p:spPr>
          <a:xfrm flipH="1">
            <a:off x="6232799" y="1133970"/>
            <a:ext cx="244201" cy="2301498"/>
          </a:xfrm>
          <a:prstGeom prst="curvedConnector3">
            <a:avLst>
              <a:gd name="adj1" fmla="val -936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aixaDeTexto 39"/>
          <p:cNvSpPr txBox="1"/>
          <p:nvPr/>
        </p:nvSpPr>
        <p:spPr>
          <a:xfrm>
            <a:off x="5892800" y="683120"/>
            <a:ext cx="263214" cy="276999"/>
          </a:xfrm>
          <a:prstGeom prst="rect">
            <a:avLst/>
          </a:prstGeom>
          <a:noFill/>
        </p:spPr>
        <p:txBody>
          <a:bodyPr wrap="none" rtlCol="0">
            <a:spAutoFit/>
          </a:bodyPr>
          <a:lstStyle/>
          <a:p>
            <a:r>
              <a:rPr lang="fr-FR" sz="1200" b="1" dirty="0" smtClean="0"/>
              <a:t>2</a:t>
            </a:r>
            <a:endParaRPr lang="fr-FR" b="1" dirty="0"/>
          </a:p>
        </p:txBody>
      </p:sp>
      <p:sp>
        <p:nvSpPr>
          <p:cNvPr id="41" name="CaixaDeTexto 40"/>
          <p:cNvSpPr txBox="1"/>
          <p:nvPr/>
        </p:nvSpPr>
        <p:spPr>
          <a:xfrm>
            <a:off x="6680200" y="1724520"/>
            <a:ext cx="263214" cy="276999"/>
          </a:xfrm>
          <a:prstGeom prst="rect">
            <a:avLst/>
          </a:prstGeom>
          <a:noFill/>
        </p:spPr>
        <p:txBody>
          <a:bodyPr wrap="none" rtlCol="0">
            <a:spAutoFit/>
          </a:bodyPr>
          <a:lstStyle/>
          <a:p>
            <a:r>
              <a:rPr lang="fr-FR" sz="1200" b="1" dirty="0" smtClean="0"/>
              <a:t>3</a:t>
            </a:r>
            <a:endParaRPr lang="fr-FR" b="1" dirty="0"/>
          </a:p>
        </p:txBody>
      </p:sp>
      <p:sp>
        <p:nvSpPr>
          <p:cNvPr id="42" name="CaixaDeTexto 41"/>
          <p:cNvSpPr txBox="1"/>
          <p:nvPr/>
        </p:nvSpPr>
        <p:spPr>
          <a:xfrm>
            <a:off x="6426200" y="1724520"/>
            <a:ext cx="263214" cy="276999"/>
          </a:xfrm>
          <a:prstGeom prst="rect">
            <a:avLst/>
          </a:prstGeom>
          <a:noFill/>
        </p:spPr>
        <p:txBody>
          <a:bodyPr wrap="none" rtlCol="0">
            <a:spAutoFit/>
          </a:bodyPr>
          <a:lstStyle/>
          <a:p>
            <a:r>
              <a:rPr lang="fr-FR" sz="1200" b="1" dirty="0" smtClean="0"/>
              <a:t>4</a:t>
            </a:r>
            <a:endParaRPr lang="fr-FR" b="1" dirty="0"/>
          </a:p>
        </p:txBody>
      </p:sp>
      <p:sp>
        <p:nvSpPr>
          <p:cNvPr id="43" name="Fluxograma: Processo alternativo 42"/>
          <p:cNvSpPr/>
          <p:nvPr/>
        </p:nvSpPr>
        <p:spPr>
          <a:xfrm>
            <a:off x="5321300" y="1368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28" idx="1"/>
          </p:cNvCxnSpPr>
          <p:nvPr/>
        </p:nvCxnSpPr>
        <p:spPr>
          <a:xfrm rot="10800000" flipV="1">
            <a:off x="5743886" y="1133970"/>
            <a:ext cx="174314" cy="2349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5626100" y="1013320"/>
            <a:ext cx="263214" cy="276999"/>
          </a:xfrm>
          <a:prstGeom prst="rect">
            <a:avLst/>
          </a:prstGeom>
          <a:noFill/>
        </p:spPr>
        <p:txBody>
          <a:bodyPr wrap="none" rtlCol="0">
            <a:spAutoFit/>
          </a:bodyPr>
          <a:lstStyle/>
          <a:p>
            <a:r>
              <a:rPr lang="fr-FR" sz="1200" b="1" dirty="0" smtClean="0"/>
              <a:t>5</a:t>
            </a:r>
            <a:endParaRPr lang="fr-FR" b="1" dirty="0"/>
          </a:p>
        </p:txBody>
      </p:sp>
      <p:sp>
        <p:nvSpPr>
          <p:cNvPr id="47" name="CaixaDeTexto 46"/>
          <p:cNvSpPr txBox="1"/>
          <p:nvPr/>
        </p:nvSpPr>
        <p:spPr>
          <a:xfrm>
            <a:off x="76200" y="4354740"/>
            <a:ext cx="12115800" cy="2585323"/>
          </a:xfrm>
          <a:prstGeom prst="rect">
            <a:avLst/>
          </a:prstGeom>
          <a:noFill/>
        </p:spPr>
        <p:txBody>
          <a:bodyPr wrap="square" rtlCol="0">
            <a:spAutoFit/>
          </a:bodyPr>
          <a:lstStyle/>
          <a:p>
            <a:pPr algn="just"/>
            <a:r>
              <a:rPr lang="fr-FR" dirty="0" smtClean="0"/>
              <a:t>For each composition executed in the service E, a « Composition SLA » is created. It retains information about the composition and the « User SLA » that were need to be establish to perform the compostion. Once all composition are executed meeting the user prefereces, service E will indicate to service A that the user composition.</a:t>
            </a:r>
          </a:p>
          <a:p>
            <a:pPr algn="just"/>
            <a:endParaRPr lang="fr-FR" dirty="0"/>
          </a:p>
          <a:p>
            <a:pPr algn="just"/>
            <a:r>
              <a:rPr lang="fr-FR" dirty="0" smtClean="0"/>
              <a:t>The service A will include the « Composition SLA » to the final « Integration SLA », launch the user desired service and inform that the integration is done and can be accessed. </a:t>
            </a:r>
          </a:p>
          <a:p>
            <a:pPr algn="just"/>
            <a:endParaRPr lang="fr-FR" dirty="0"/>
          </a:p>
          <a:p>
            <a:pPr algn="just"/>
            <a:r>
              <a:rPr lang="fr-FR" dirty="0" smtClean="0"/>
              <a:t>The « Integration SLA » can also help to infer a value of an integration. Perhaps, if the user does not know about the necessary budget, we can give him some idea.</a:t>
            </a:r>
          </a:p>
        </p:txBody>
      </p:sp>
      <p:sp>
        <p:nvSpPr>
          <p:cNvPr id="48" name="CaixaDeTexto 47"/>
          <p:cNvSpPr txBox="1"/>
          <p:nvPr/>
        </p:nvSpPr>
        <p:spPr>
          <a:xfrm>
            <a:off x="5423048" y="733920"/>
            <a:ext cx="293670" cy="307777"/>
          </a:xfrm>
          <a:prstGeom prst="rect">
            <a:avLst/>
          </a:prstGeom>
          <a:noFill/>
        </p:spPr>
        <p:txBody>
          <a:bodyPr wrap="none" rtlCol="0">
            <a:spAutoFit/>
          </a:bodyPr>
          <a:lstStyle/>
          <a:p>
            <a:r>
              <a:rPr lang="fr-FR" sz="1400" b="1" dirty="0" smtClean="0"/>
              <a:t>A</a:t>
            </a:r>
            <a:endParaRPr lang="fr-FR" sz="1400" b="1" baseline="-25000" dirty="0"/>
          </a:p>
        </p:txBody>
      </p:sp>
      <p:sp>
        <p:nvSpPr>
          <p:cNvPr id="49" name="CaixaDeTexto 48"/>
          <p:cNvSpPr txBox="1"/>
          <p:nvPr/>
        </p:nvSpPr>
        <p:spPr>
          <a:xfrm>
            <a:off x="6045348" y="975220"/>
            <a:ext cx="293670" cy="307777"/>
          </a:xfrm>
          <a:prstGeom prst="rect">
            <a:avLst/>
          </a:prstGeom>
          <a:noFill/>
        </p:spPr>
        <p:txBody>
          <a:bodyPr wrap="none" rtlCol="0">
            <a:spAutoFit/>
          </a:bodyPr>
          <a:lstStyle/>
          <a:p>
            <a:r>
              <a:rPr lang="fr-FR" sz="1400" b="1" dirty="0" smtClean="0"/>
              <a:t>B</a:t>
            </a:r>
            <a:endParaRPr lang="fr-FR" sz="1400" b="1" baseline="-25000" dirty="0"/>
          </a:p>
        </p:txBody>
      </p:sp>
      <p:sp>
        <p:nvSpPr>
          <p:cNvPr id="50" name="CaixaDeTexto 49"/>
          <p:cNvSpPr txBox="1"/>
          <p:nvPr/>
        </p:nvSpPr>
        <p:spPr>
          <a:xfrm>
            <a:off x="5461148" y="1368920"/>
            <a:ext cx="279244" cy="307777"/>
          </a:xfrm>
          <a:prstGeom prst="rect">
            <a:avLst/>
          </a:prstGeom>
          <a:noFill/>
        </p:spPr>
        <p:txBody>
          <a:bodyPr wrap="none" rtlCol="0">
            <a:spAutoFit/>
          </a:bodyPr>
          <a:lstStyle/>
          <a:p>
            <a:r>
              <a:rPr lang="fr-FR" sz="1400" b="1" dirty="0" smtClean="0"/>
              <a:t>C</a:t>
            </a:r>
            <a:endParaRPr lang="fr-FR" sz="1400" b="1" baseline="-25000" dirty="0"/>
          </a:p>
        </p:txBody>
      </p:sp>
      <p:sp>
        <p:nvSpPr>
          <p:cNvPr id="51" name="Fluxograma: Processo alternativo 50"/>
          <p:cNvSpPr/>
          <p:nvPr/>
        </p:nvSpPr>
        <p:spPr>
          <a:xfrm>
            <a:off x="5753100" y="1775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5" name="Conector em curva 54"/>
          <p:cNvCxnSpPr>
            <a:stCxn id="43" idx="3"/>
            <a:endCxn id="51" idx="0"/>
          </p:cNvCxnSpPr>
          <p:nvPr/>
        </p:nvCxnSpPr>
        <p:spPr>
          <a:xfrm>
            <a:off x="5880100" y="1527670"/>
            <a:ext cx="152400" cy="2476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Fluxograma: Processo alternativo 55"/>
          <p:cNvSpPr/>
          <p:nvPr/>
        </p:nvSpPr>
        <p:spPr>
          <a:xfrm>
            <a:off x="5461000" y="224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1" name="Conector em curva 60"/>
          <p:cNvCxnSpPr>
            <a:stCxn id="35" idx="3"/>
          </p:cNvCxnSpPr>
          <p:nvPr/>
        </p:nvCxnSpPr>
        <p:spPr>
          <a:xfrm flipV="1">
            <a:off x="6232799" y="1305420"/>
            <a:ext cx="206101" cy="213004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51" idx="1"/>
          </p:cNvCxnSpPr>
          <p:nvPr/>
        </p:nvCxnSpPr>
        <p:spPr>
          <a:xfrm rot="10800000" flipV="1">
            <a:off x="5546852" y="1934070"/>
            <a:ext cx="206249" cy="3111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aixaDeTexto 63"/>
          <p:cNvSpPr txBox="1"/>
          <p:nvPr/>
        </p:nvSpPr>
        <p:spPr>
          <a:xfrm>
            <a:off x="5969000" y="1419720"/>
            <a:ext cx="263214" cy="276999"/>
          </a:xfrm>
          <a:prstGeom prst="rect">
            <a:avLst/>
          </a:prstGeom>
          <a:noFill/>
        </p:spPr>
        <p:txBody>
          <a:bodyPr wrap="none" rtlCol="0">
            <a:spAutoFit/>
          </a:bodyPr>
          <a:lstStyle/>
          <a:p>
            <a:r>
              <a:rPr lang="fr-FR" sz="1200" b="1" dirty="0" smtClean="0"/>
              <a:t>6</a:t>
            </a:r>
            <a:endParaRPr lang="fr-FR" b="1" dirty="0"/>
          </a:p>
        </p:txBody>
      </p:sp>
      <p:sp>
        <p:nvSpPr>
          <p:cNvPr id="65" name="CaixaDeTexto 64"/>
          <p:cNvSpPr txBox="1"/>
          <p:nvPr/>
        </p:nvSpPr>
        <p:spPr>
          <a:xfrm>
            <a:off x="5410200" y="1838820"/>
            <a:ext cx="263214" cy="276999"/>
          </a:xfrm>
          <a:prstGeom prst="rect">
            <a:avLst/>
          </a:prstGeom>
          <a:noFill/>
        </p:spPr>
        <p:txBody>
          <a:bodyPr wrap="none" rtlCol="0">
            <a:spAutoFit/>
          </a:bodyPr>
          <a:lstStyle/>
          <a:p>
            <a:r>
              <a:rPr lang="fr-FR" sz="1200" b="1" dirty="0" smtClean="0"/>
              <a:t>8</a:t>
            </a:r>
            <a:endParaRPr lang="fr-FR" b="1" dirty="0"/>
          </a:p>
        </p:txBody>
      </p:sp>
      <p:sp>
        <p:nvSpPr>
          <p:cNvPr id="66" name="CaixaDeTexto 65"/>
          <p:cNvSpPr txBox="1"/>
          <p:nvPr/>
        </p:nvSpPr>
        <p:spPr>
          <a:xfrm>
            <a:off x="5892948" y="1788020"/>
            <a:ext cx="298480" cy="307777"/>
          </a:xfrm>
          <a:prstGeom prst="rect">
            <a:avLst/>
          </a:prstGeom>
          <a:noFill/>
        </p:spPr>
        <p:txBody>
          <a:bodyPr wrap="none" rtlCol="0">
            <a:spAutoFit/>
          </a:bodyPr>
          <a:lstStyle/>
          <a:p>
            <a:r>
              <a:rPr lang="fr-FR" sz="1400" b="1" dirty="0" smtClean="0"/>
              <a:t>D</a:t>
            </a:r>
            <a:endParaRPr lang="fr-FR" sz="1400" b="1" baseline="-25000" dirty="0"/>
          </a:p>
        </p:txBody>
      </p:sp>
      <p:sp>
        <p:nvSpPr>
          <p:cNvPr id="67" name="CaixaDeTexto 66"/>
          <p:cNvSpPr txBox="1"/>
          <p:nvPr/>
        </p:nvSpPr>
        <p:spPr>
          <a:xfrm>
            <a:off x="5613548" y="2245220"/>
            <a:ext cx="272832" cy="307777"/>
          </a:xfrm>
          <a:prstGeom prst="rect">
            <a:avLst/>
          </a:prstGeom>
          <a:noFill/>
        </p:spPr>
        <p:txBody>
          <a:bodyPr wrap="none" rtlCol="0">
            <a:spAutoFit/>
          </a:bodyPr>
          <a:lstStyle/>
          <a:p>
            <a:r>
              <a:rPr lang="fr-FR" sz="1400" b="1" dirty="0" smtClean="0"/>
              <a:t>E</a:t>
            </a:r>
            <a:endParaRPr lang="fr-FR" sz="1400" b="1" baseline="-25000" dirty="0"/>
          </a:p>
        </p:txBody>
      </p:sp>
      <p:cxnSp>
        <p:nvCxnSpPr>
          <p:cNvPr id="75" name="Conector de seta reta 74"/>
          <p:cNvCxnSpPr/>
          <p:nvPr/>
        </p:nvCxnSpPr>
        <p:spPr>
          <a:xfrm flipH="1">
            <a:off x="6146800" y="2092820"/>
            <a:ext cx="54180" cy="10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CaixaDeTexto 76"/>
          <p:cNvSpPr txBox="1"/>
          <p:nvPr/>
        </p:nvSpPr>
        <p:spPr>
          <a:xfrm>
            <a:off x="6146800" y="2067420"/>
            <a:ext cx="263214" cy="276999"/>
          </a:xfrm>
          <a:prstGeom prst="rect">
            <a:avLst/>
          </a:prstGeom>
          <a:noFill/>
        </p:spPr>
        <p:txBody>
          <a:bodyPr wrap="none" rtlCol="0">
            <a:spAutoFit/>
          </a:bodyPr>
          <a:lstStyle/>
          <a:p>
            <a:r>
              <a:rPr lang="fr-FR" sz="1200" b="1" dirty="0" smtClean="0"/>
              <a:t>7</a:t>
            </a:r>
            <a:endParaRPr lang="fr-FR" b="1" dirty="0"/>
          </a:p>
        </p:txBody>
      </p:sp>
      <p:sp>
        <p:nvSpPr>
          <p:cNvPr id="78" name="Fluxograma: Processo alternativo 77"/>
          <p:cNvSpPr/>
          <p:nvPr/>
        </p:nvSpPr>
        <p:spPr>
          <a:xfrm>
            <a:off x="5071732" y="2598502"/>
            <a:ext cx="431800" cy="24534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CaixaDeTexto 88"/>
          <p:cNvSpPr txBox="1"/>
          <p:nvPr/>
        </p:nvSpPr>
        <p:spPr>
          <a:xfrm>
            <a:off x="5164046" y="2568956"/>
            <a:ext cx="272832" cy="307777"/>
          </a:xfrm>
          <a:prstGeom prst="rect">
            <a:avLst/>
          </a:prstGeom>
          <a:noFill/>
        </p:spPr>
        <p:txBody>
          <a:bodyPr wrap="none" rtlCol="0">
            <a:spAutoFit/>
          </a:bodyPr>
          <a:lstStyle/>
          <a:p>
            <a:r>
              <a:rPr lang="fr-FR" sz="1400" b="1" dirty="0" smtClean="0"/>
              <a:t>F</a:t>
            </a:r>
            <a:endParaRPr lang="fr-FR" sz="1400" b="1" baseline="-25000" dirty="0"/>
          </a:p>
        </p:txBody>
      </p:sp>
      <p:sp>
        <p:nvSpPr>
          <p:cNvPr id="90" name="Fluxograma: Disco magnético 89"/>
          <p:cNvSpPr/>
          <p:nvPr/>
        </p:nvSpPr>
        <p:spPr>
          <a:xfrm>
            <a:off x="5875382" y="2470115"/>
            <a:ext cx="201389" cy="129349"/>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2" name="Conector de seta reta 91"/>
          <p:cNvCxnSpPr>
            <a:stCxn id="56" idx="3"/>
            <a:endCxn id="21" idx="1"/>
          </p:cNvCxnSpPr>
          <p:nvPr/>
        </p:nvCxnSpPr>
        <p:spPr>
          <a:xfrm flipV="1">
            <a:off x="6019800" y="600570"/>
            <a:ext cx="1181100" cy="180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ector de seta reta 93"/>
          <p:cNvCxnSpPr>
            <a:stCxn id="56" idx="3"/>
            <a:endCxn id="13" idx="1"/>
          </p:cNvCxnSpPr>
          <p:nvPr/>
        </p:nvCxnSpPr>
        <p:spPr>
          <a:xfrm flipV="1">
            <a:off x="6019800" y="1095870"/>
            <a:ext cx="3263900" cy="130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ector de seta reta 95"/>
          <p:cNvCxnSpPr>
            <a:stCxn id="56" idx="3"/>
            <a:endCxn id="9" idx="1"/>
          </p:cNvCxnSpPr>
          <p:nvPr/>
        </p:nvCxnSpPr>
        <p:spPr>
          <a:xfrm flipV="1">
            <a:off x="6019800" y="2315070"/>
            <a:ext cx="3175000" cy="88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de seta reta 97"/>
          <p:cNvCxnSpPr>
            <a:stCxn id="56" idx="3"/>
            <a:endCxn id="5" idx="1"/>
          </p:cNvCxnSpPr>
          <p:nvPr/>
        </p:nvCxnSpPr>
        <p:spPr>
          <a:xfrm>
            <a:off x="6019800" y="2403970"/>
            <a:ext cx="22987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ector de seta reta 105"/>
          <p:cNvCxnSpPr/>
          <p:nvPr/>
        </p:nvCxnSpPr>
        <p:spPr>
          <a:xfrm flipH="1">
            <a:off x="5337542" y="2423315"/>
            <a:ext cx="233916"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de seta reta 106"/>
          <p:cNvCxnSpPr/>
          <p:nvPr/>
        </p:nvCxnSpPr>
        <p:spPr>
          <a:xfrm rot="10800000" flipH="1">
            <a:off x="5404879" y="2501284"/>
            <a:ext cx="233917"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em curva 108"/>
          <p:cNvCxnSpPr>
            <a:stCxn id="56" idx="1"/>
            <a:endCxn id="25" idx="1"/>
          </p:cNvCxnSpPr>
          <p:nvPr/>
        </p:nvCxnSpPr>
        <p:spPr>
          <a:xfrm rot="10800000">
            <a:off x="5295900" y="892670"/>
            <a:ext cx="165100" cy="1511300"/>
          </a:xfrm>
          <a:prstGeom prst="curvedConnector3">
            <a:avLst>
              <a:gd name="adj1" fmla="val 2384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CaixaDeTexto 109"/>
          <p:cNvSpPr txBox="1"/>
          <p:nvPr/>
        </p:nvSpPr>
        <p:spPr>
          <a:xfrm>
            <a:off x="4850219" y="1523384"/>
            <a:ext cx="263214" cy="276999"/>
          </a:xfrm>
          <a:prstGeom prst="rect">
            <a:avLst/>
          </a:prstGeom>
          <a:noFill/>
        </p:spPr>
        <p:txBody>
          <a:bodyPr wrap="none" rtlCol="0">
            <a:spAutoFit/>
          </a:bodyPr>
          <a:lstStyle/>
          <a:p>
            <a:r>
              <a:rPr lang="fr-FR" sz="1200" b="1" dirty="0" smtClean="0"/>
              <a:t>9</a:t>
            </a:r>
            <a:endParaRPr lang="fr-FR" b="1" dirty="0"/>
          </a:p>
        </p:txBody>
      </p:sp>
      <p:sp>
        <p:nvSpPr>
          <p:cNvPr id="111" name="Fluxograma: Disco magnético 110"/>
          <p:cNvSpPr/>
          <p:nvPr/>
        </p:nvSpPr>
        <p:spPr>
          <a:xfrm>
            <a:off x="7252581" y="317469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Fluxograma: Processo alternativo 111"/>
          <p:cNvSpPr/>
          <p:nvPr/>
        </p:nvSpPr>
        <p:spPr>
          <a:xfrm>
            <a:off x="7252581" y="2819092"/>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Fluxograma: Processo 112"/>
          <p:cNvSpPr/>
          <p:nvPr/>
        </p:nvSpPr>
        <p:spPr>
          <a:xfrm>
            <a:off x="7201781" y="2755592"/>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CaixaDeTexto 113"/>
          <p:cNvSpPr txBox="1"/>
          <p:nvPr/>
        </p:nvSpPr>
        <p:spPr>
          <a:xfrm>
            <a:off x="7341629" y="3479492"/>
            <a:ext cx="444352" cy="307777"/>
          </a:xfrm>
          <a:prstGeom prst="rect">
            <a:avLst/>
          </a:prstGeom>
          <a:noFill/>
        </p:spPr>
        <p:txBody>
          <a:bodyPr wrap="none" rtlCol="0">
            <a:spAutoFit/>
          </a:bodyPr>
          <a:lstStyle/>
          <a:p>
            <a:r>
              <a:rPr lang="fr-FR" sz="1400" b="1" dirty="0" smtClean="0"/>
              <a:t>DS</a:t>
            </a:r>
            <a:r>
              <a:rPr lang="fr-FR" sz="1400" b="1" baseline="-25000" dirty="0"/>
              <a:t>6</a:t>
            </a:r>
          </a:p>
        </p:txBody>
      </p:sp>
      <p:cxnSp>
        <p:nvCxnSpPr>
          <p:cNvPr id="116" name="Conector de seta reta 115"/>
          <p:cNvCxnSpPr>
            <a:stCxn id="46" idx="0"/>
          </p:cNvCxnSpPr>
          <p:nvPr/>
        </p:nvCxnSpPr>
        <p:spPr>
          <a:xfrm>
            <a:off x="5757707" y="1013320"/>
            <a:ext cx="1468741" cy="183909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de seta reta 117"/>
          <p:cNvCxnSpPr/>
          <p:nvPr/>
        </p:nvCxnSpPr>
        <p:spPr>
          <a:xfrm flipH="1">
            <a:off x="2986567" y="812485"/>
            <a:ext cx="2324100" cy="10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CaixaDeTexto 118"/>
          <p:cNvSpPr txBox="1"/>
          <p:nvPr/>
        </p:nvSpPr>
        <p:spPr>
          <a:xfrm>
            <a:off x="3854301" y="1098673"/>
            <a:ext cx="341760" cy="276999"/>
          </a:xfrm>
          <a:prstGeom prst="rect">
            <a:avLst/>
          </a:prstGeom>
          <a:noFill/>
        </p:spPr>
        <p:txBody>
          <a:bodyPr wrap="none" rtlCol="0">
            <a:spAutoFit/>
          </a:bodyPr>
          <a:lstStyle/>
          <a:p>
            <a:r>
              <a:rPr lang="fr-FR" sz="1200" b="1" dirty="0" smtClean="0"/>
              <a:t>10</a:t>
            </a:r>
            <a:endParaRPr lang="fr-FR" b="1" dirty="0"/>
          </a:p>
        </p:txBody>
      </p:sp>
      <p:cxnSp>
        <p:nvCxnSpPr>
          <p:cNvPr id="123" name="Conector em curva 122"/>
          <p:cNvCxnSpPr/>
          <p:nvPr/>
        </p:nvCxnSpPr>
        <p:spPr>
          <a:xfrm rot="16200000" flipH="1">
            <a:off x="4310620" y="497984"/>
            <a:ext cx="602249" cy="5519105"/>
          </a:xfrm>
          <a:prstGeom prst="curvedConnector3">
            <a:avLst>
              <a:gd name="adj1" fmla="val 239844"/>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CaixaDeTexto 125"/>
          <p:cNvSpPr txBox="1"/>
          <p:nvPr/>
        </p:nvSpPr>
        <p:spPr>
          <a:xfrm>
            <a:off x="4006701" y="4078496"/>
            <a:ext cx="341760" cy="276999"/>
          </a:xfrm>
          <a:prstGeom prst="rect">
            <a:avLst/>
          </a:prstGeom>
          <a:noFill/>
        </p:spPr>
        <p:txBody>
          <a:bodyPr wrap="none" rtlCol="0">
            <a:spAutoFit/>
          </a:bodyPr>
          <a:lstStyle/>
          <a:p>
            <a:r>
              <a:rPr lang="fr-FR" sz="1200" b="1" dirty="0" smtClean="0"/>
              <a:t>11</a:t>
            </a:r>
            <a:endParaRPr lang="fr-FR" b="1" dirty="0"/>
          </a:p>
        </p:txBody>
      </p:sp>
      <p:cxnSp>
        <p:nvCxnSpPr>
          <p:cNvPr id="33" name="Conector de seta reta 32"/>
          <p:cNvCxnSpPr>
            <a:stCxn id="78" idx="3"/>
            <a:endCxn id="5" idx="1"/>
          </p:cNvCxnSpPr>
          <p:nvPr/>
        </p:nvCxnSpPr>
        <p:spPr>
          <a:xfrm>
            <a:off x="5503532" y="2721172"/>
            <a:ext cx="2814968" cy="637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a:stCxn id="78" idx="3"/>
          </p:cNvCxnSpPr>
          <p:nvPr/>
        </p:nvCxnSpPr>
        <p:spPr>
          <a:xfrm flipV="1">
            <a:off x="5503532" y="2315070"/>
            <a:ext cx="3691268" cy="4061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a:stCxn id="78" idx="3"/>
          </p:cNvCxnSpPr>
          <p:nvPr/>
        </p:nvCxnSpPr>
        <p:spPr>
          <a:xfrm flipV="1">
            <a:off x="5503532" y="1102220"/>
            <a:ext cx="3780168" cy="1618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de seta reta 52"/>
          <p:cNvCxnSpPr>
            <a:stCxn id="78" idx="3"/>
          </p:cNvCxnSpPr>
          <p:nvPr/>
        </p:nvCxnSpPr>
        <p:spPr>
          <a:xfrm flipV="1">
            <a:off x="5503532" y="600570"/>
            <a:ext cx="1697368" cy="21206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21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Nuvem 177"/>
          <p:cNvSpPr/>
          <p:nvPr/>
        </p:nvSpPr>
        <p:spPr>
          <a:xfrm>
            <a:off x="4508500" y="187820"/>
            <a:ext cx="6680200" cy="36449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CaixaDeTexto 31"/>
          <p:cNvSpPr txBox="1"/>
          <p:nvPr/>
        </p:nvSpPr>
        <p:spPr>
          <a:xfrm>
            <a:off x="38100" y="38100"/>
            <a:ext cx="5108886" cy="646331"/>
          </a:xfrm>
          <a:prstGeom prst="rect">
            <a:avLst/>
          </a:prstGeom>
          <a:noFill/>
        </p:spPr>
        <p:txBody>
          <a:bodyPr wrap="square" rtlCol="0">
            <a:spAutoFit/>
          </a:bodyPr>
          <a:lstStyle/>
          <a:p>
            <a:pPr algn="just"/>
            <a:r>
              <a:rPr lang="fr-FR" u="sng" dirty="0" smtClean="0"/>
              <a:t>First query. There is no information about a previous integration.</a:t>
            </a:r>
          </a:p>
        </p:txBody>
      </p:sp>
      <p:sp>
        <p:nvSpPr>
          <p:cNvPr id="47" name="CaixaDeTexto 46"/>
          <p:cNvSpPr txBox="1"/>
          <p:nvPr/>
        </p:nvSpPr>
        <p:spPr>
          <a:xfrm>
            <a:off x="76200" y="4414900"/>
            <a:ext cx="12115800" cy="2031325"/>
          </a:xfrm>
          <a:prstGeom prst="rect">
            <a:avLst/>
          </a:prstGeom>
          <a:noFill/>
        </p:spPr>
        <p:txBody>
          <a:bodyPr wrap="square" rtlCol="0">
            <a:spAutoFit/>
          </a:bodyPr>
          <a:lstStyle/>
          <a:p>
            <a:pPr algn="just"/>
            <a:r>
              <a:rPr lang="fr-FR" dirty="0" smtClean="0"/>
              <a:t>The user is going to send the query and his quality preferences to the service A </a:t>
            </a:r>
            <a:r>
              <a:rPr lang="fr-FR" i="1" u="sng" dirty="0" smtClean="0">
                <a:solidFill>
                  <a:srgbClr val="FF0000"/>
                </a:solidFill>
              </a:rPr>
              <a:t>(1)</a:t>
            </a:r>
            <a:r>
              <a:rPr lang="fr-FR" dirty="0" smtClean="0"/>
              <a:t>. Service A is responsible to interact with the user helping him to define his query and to intermediate the negotiation of SLA contracts while performing an integration.</a:t>
            </a:r>
          </a:p>
          <a:p>
            <a:pPr algn="just"/>
            <a:endParaRPr lang="fr-FR" dirty="0" smtClean="0"/>
          </a:p>
          <a:p>
            <a:pPr algn="just"/>
            <a:r>
              <a:rPr lang="fr-FR" dirty="0" smtClean="0"/>
              <a:t>The query and the quality preferences is sent to service B </a:t>
            </a:r>
            <a:r>
              <a:rPr lang="fr-FR" i="1" u="sng" dirty="0" smtClean="0">
                <a:solidFill>
                  <a:srgbClr val="FF0000"/>
                </a:solidFill>
              </a:rPr>
              <a:t>(2)</a:t>
            </a:r>
            <a:r>
              <a:rPr lang="fr-FR" dirty="0" smtClean="0"/>
              <a:t>. Service B is responsible to look for services </a:t>
            </a:r>
            <a:r>
              <a:rPr lang="fr-FR" i="1" u="sng" dirty="0" smtClean="0">
                <a:solidFill>
                  <a:srgbClr val="FF0000"/>
                </a:solidFill>
              </a:rPr>
              <a:t>(3)</a:t>
            </a:r>
            <a:r>
              <a:rPr lang="fr-FR" dirty="0" smtClean="0"/>
              <a:t> that can answer the query in the service registry. The service registry contains information about services and their SLA templates (these are the « service SLAs »), and the cloud SLA. Services are choosen </a:t>
            </a:r>
            <a:r>
              <a:rPr lang="fr-FR" i="1" u="sng" dirty="0" smtClean="0">
                <a:solidFill>
                  <a:srgbClr val="FF0000"/>
                </a:solidFill>
              </a:rPr>
              <a:t>(4)</a:t>
            </a:r>
            <a:r>
              <a:rPr lang="fr-FR" dirty="0" smtClean="0"/>
              <a:t> based on their function and SLA guarantees (that must be in accordance with the user preferences). </a:t>
            </a:r>
          </a:p>
        </p:txBody>
      </p:sp>
      <p:pic>
        <p:nvPicPr>
          <p:cNvPr id="84" name="Imagem 8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746620"/>
            <a:ext cx="2438400" cy="2438400"/>
          </a:xfrm>
          <a:prstGeom prst="rect">
            <a:avLst/>
          </a:prstGeom>
        </p:spPr>
      </p:pic>
      <p:sp>
        <p:nvSpPr>
          <p:cNvPr id="85" name="Fluxograma: Disco magnético 84"/>
          <p:cNvSpPr/>
          <p:nvPr/>
        </p:nvSpPr>
        <p:spPr>
          <a:xfrm>
            <a:off x="8318500" y="29818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Fluxograma: Processo alternativo 85"/>
          <p:cNvSpPr/>
          <p:nvPr/>
        </p:nvSpPr>
        <p:spPr>
          <a:xfrm>
            <a:off x="8318500" y="2626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Fluxograma: Processo 86"/>
          <p:cNvSpPr/>
          <p:nvPr/>
        </p:nvSpPr>
        <p:spPr>
          <a:xfrm>
            <a:off x="8267700" y="25627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CaixaDeTexto 87"/>
          <p:cNvSpPr txBox="1"/>
          <p:nvPr/>
        </p:nvSpPr>
        <p:spPr>
          <a:xfrm>
            <a:off x="8407548" y="3286620"/>
            <a:ext cx="444352" cy="307777"/>
          </a:xfrm>
          <a:prstGeom prst="rect">
            <a:avLst/>
          </a:prstGeom>
          <a:noFill/>
        </p:spPr>
        <p:txBody>
          <a:bodyPr wrap="none" rtlCol="0">
            <a:spAutoFit/>
          </a:bodyPr>
          <a:lstStyle/>
          <a:p>
            <a:r>
              <a:rPr lang="fr-FR" sz="1400" b="1" dirty="0" smtClean="0"/>
              <a:t>DS</a:t>
            </a:r>
            <a:r>
              <a:rPr lang="fr-FR" sz="1400" b="1" baseline="-25000" dirty="0" smtClean="0"/>
              <a:t>5</a:t>
            </a:r>
            <a:endParaRPr lang="fr-FR" sz="1400" b="1" baseline="-25000" dirty="0"/>
          </a:p>
        </p:txBody>
      </p:sp>
      <p:sp>
        <p:nvSpPr>
          <p:cNvPr id="91" name="Fluxograma: Disco magnético 90"/>
          <p:cNvSpPr/>
          <p:nvPr/>
        </p:nvSpPr>
        <p:spPr>
          <a:xfrm>
            <a:off x="9194800" y="25119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Fluxograma: Processo alternativo 92"/>
          <p:cNvSpPr/>
          <p:nvPr/>
        </p:nvSpPr>
        <p:spPr>
          <a:xfrm>
            <a:off x="9194800" y="2156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Fluxograma: Processo 94"/>
          <p:cNvSpPr/>
          <p:nvPr/>
        </p:nvSpPr>
        <p:spPr>
          <a:xfrm>
            <a:off x="9144000" y="20928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CaixaDeTexto 96"/>
          <p:cNvSpPr txBox="1"/>
          <p:nvPr/>
        </p:nvSpPr>
        <p:spPr>
          <a:xfrm>
            <a:off x="9283848" y="2816720"/>
            <a:ext cx="444352" cy="307777"/>
          </a:xfrm>
          <a:prstGeom prst="rect">
            <a:avLst/>
          </a:prstGeom>
          <a:noFill/>
        </p:spPr>
        <p:txBody>
          <a:bodyPr wrap="none" rtlCol="0">
            <a:spAutoFit/>
          </a:bodyPr>
          <a:lstStyle/>
          <a:p>
            <a:r>
              <a:rPr lang="fr-FR" sz="1400" b="1" dirty="0" smtClean="0"/>
              <a:t>DS</a:t>
            </a:r>
            <a:r>
              <a:rPr lang="fr-FR" sz="1400" b="1" baseline="-25000" dirty="0" smtClean="0"/>
              <a:t>4</a:t>
            </a:r>
            <a:endParaRPr lang="fr-FR" sz="1400" b="1" baseline="-25000" dirty="0"/>
          </a:p>
        </p:txBody>
      </p:sp>
      <p:sp>
        <p:nvSpPr>
          <p:cNvPr id="99" name="Fluxograma: Disco magnético 98"/>
          <p:cNvSpPr/>
          <p:nvPr/>
        </p:nvSpPr>
        <p:spPr>
          <a:xfrm>
            <a:off x="9283700" y="12927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Fluxograma: Processo alternativo 99"/>
          <p:cNvSpPr/>
          <p:nvPr/>
        </p:nvSpPr>
        <p:spPr>
          <a:xfrm>
            <a:off x="9283700" y="9371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Fluxograma: Processo 100"/>
          <p:cNvSpPr/>
          <p:nvPr/>
        </p:nvSpPr>
        <p:spPr>
          <a:xfrm>
            <a:off x="9232900" y="8736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CaixaDeTexto 101"/>
          <p:cNvSpPr txBox="1"/>
          <p:nvPr/>
        </p:nvSpPr>
        <p:spPr>
          <a:xfrm>
            <a:off x="9372748" y="1597520"/>
            <a:ext cx="444352" cy="307777"/>
          </a:xfrm>
          <a:prstGeom prst="rect">
            <a:avLst/>
          </a:prstGeom>
          <a:noFill/>
        </p:spPr>
        <p:txBody>
          <a:bodyPr wrap="none" rtlCol="0">
            <a:spAutoFit/>
          </a:bodyPr>
          <a:lstStyle/>
          <a:p>
            <a:r>
              <a:rPr lang="fr-FR" sz="1400" b="1" dirty="0" smtClean="0"/>
              <a:t>DS</a:t>
            </a:r>
            <a:r>
              <a:rPr lang="fr-FR" sz="1400" b="1" baseline="-25000" dirty="0" smtClean="0"/>
              <a:t>3</a:t>
            </a:r>
            <a:endParaRPr lang="fr-FR" sz="1400" b="1" baseline="-25000" dirty="0"/>
          </a:p>
        </p:txBody>
      </p:sp>
      <p:sp>
        <p:nvSpPr>
          <p:cNvPr id="103" name="Fluxograma: Disco magnético 102"/>
          <p:cNvSpPr/>
          <p:nvPr/>
        </p:nvSpPr>
        <p:spPr>
          <a:xfrm>
            <a:off x="8343900" y="7085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Fluxograma: Processo alternativo 103"/>
          <p:cNvSpPr/>
          <p:nvPr/>
        </p:nvSpPr>
        <p:spPr>
          <a:xfrm>
            <a:off x="8343900" y="352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Fluxograma: Processo 104"/>
          <p:cNvSpPr/>
          <p:nvPr/>
        </p:nvSpPr>
        <p:spPr>
          <a:xfrm>
            <a:off x="8293100" y="2894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CaixaDeTexto 107"/>
          <p:cNvSpPr txBox="1"/>
          <p:nvPr/>
        </p:nvSpPr>
        <p:spPr>
          <a:xfrm>
            <a:off x="8432948" y="1013320"/>
            <a:ext cx="444352" cy="307777"/>
          </a:xfrm>
          <a:prstGeom prst="rect">
            <a:avLst/>
          </a:prstGeom>
          <a:noFill/>
        </p:spPr>
        <p:txBody>
          <a:bodyPr wrap="none" rtlCol="0">
            <a:spAutoFit/>
          </a:bodyPr>
          <a:lstStyle/>
          <a:p>
            <a:r>
              <a:rPr lang="fr-FR" sz="1400" b="1" dirty="0" smtClean="0"/>
              <a:t>DS</a:t>
            </a:r>
            <a:r>
              <a:rPr lang="fr-FR" sz="1400" b="1" baseline="-25000" dirty="0" smtClean="0"/>
              <a:t>2</a:t>
            </a:r>
            <a:endParaRPr lang="fr-FR" sz="1400" b="1" baseline="-25000" dirty="0"/>
          </a:p>
        </p:txBody>
      </p:sp>
      <p:sp>
        <p:nvSpPr>
          <p:cNvPr id="115" name="Fluxograma: Disco magnético 114"/>
          <p:cNvSpPr/>
          <p:nvPr/>
        </p:nvSpPr>
        <p:spPr>
          <a:xfrm>
            <a:off x="7200900" y="7974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Fluxograma: Processo alternativo 116"/>
          <p:cNvSpPr/>
          <p:nvPr/>
        </p:nvSpPr>
        <p:spPr>
          <a:xfrm>
            <a:off x="7200900" y="4418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Fluxograma: Processo 119"/>
          <p:cNvSpPr/>
          <p:nvPr/>
        </p:nvSpPr>
        <p:spPr>
          <a:xfrm>
            <a:off x="7150100" y="3783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CaixaDeTexto 120"/>
          <p:cNvSpPr txBox="1"/>
          <p:nvPr/>
        </p:nvSpPr>
        <p:spPr>
          <a:xfrm>
            <a:off x="7289948" y="1102220"/>
            <a:ext cx="444352" cy="307777"/>
          </a:xfrm>
          <a:prstGeom prst="rect">
            <a:avLst/>
          </a:prstGeom>
          <a:noFill/>
        </p:spPr>
        <p:txBody>
          <a:bodyPr wrap="none" rtlCol="0">
            <a:spAutoFit/>
          </a:bodyPr>
          <a:lstStyle/>
          <a:p>
            <a:r>
              <a:rPr lang="fr-FR" sz="1400" b="1" dirty="0" smtClean="0"/>
              <a:t>DS</a:t>
            </a:r>
            <a:r>
              <a:rPr lang="fr-FR" sz="1400" b="1" baseline="-25000" dirty="0" smtClean="0"/>
              <a:t>1</a:t>
            </a:r>
            <a:endParaRPr lang="fr-FR" sz="1400" b="1" baseline="-25000" dirty="0"/>
          </a:p>
        </p:txBody>
      </p:sp>
      <p:sp>
        <p:nvSpPr>
          <p:cNvPr id="122" name="Fluxograma: Disco magnético 121"/>
          <p:cNvSpPr/>
          <p:nvPr/>
        </p:nvSpPr>
        <p:spPr>
          <a:xfrm>
            <a:off x="5613400" y="321013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Fluxograma: Processo alternativo 123"/>
          <p:cNvSpPr/>
          <p:nvPr/>
        </p:nvSpPr>
        <p:spPr>
          <a:xfrm>
            <a:off x="5295900" y="733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Fluxograma: Processo 124"/>
          <p:cNvSpPr/>
          <p:nvPr/>
        </p:nvSpPr>
        <p:spPr>
          <a:xfrm>
            <a:off x="5232400" y="670419"/>
            <a:ext cx="1371600" cy="3162301"/>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CaixaDeTexto 126"/>
          <p:cNvSpPr txBox="1"/>
          <p:nvPr/>
        </p:nvSpPr>
        <p:spPr>
          <a:xfrm>
            <a:off x="5651648" y="3538268"/>
            <a:ext cx="466794" cy="307777"/>
          </a:xfrm>
          <a:prstGeom prst="rect">
            <a:avLst/>
          </a:prstGeom>
          <a:noFill/>
        </p:spPr>
        <p:txBody>
          <a:bodyPr wrap="none" rtlCol="0">
            <a:spAutoFit/>
          </a:bodyPr>
          <a:lstStyle/>
          <a:p>
            <a:r>
              <a:rPr lang="fr-FR" sz="1400" b="1" dirty="0" smtClean="0"/>
              <a:t>Our</a:t>
            </a:r>
            <a:endParaRPr lang="fr-FR" sz="1400" b="1" baseline="-25000" dirty="0"/>
          </a:p>
        </p:txBody>
      </p:sp>
      <p:sp>
        <p:nvSpPr>
          <p:cNvPr id="128" name="Fluxograma: Processo alternativo 127"/>
          <p:cNvSpPr/>
          <p:nvPr/>
        </p:nvSpPr>
        <p:spPr>
          <a:xfrm>
            <a:off x="5918200" y="97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9" name="Conector de seta reta 128"/>
          <p:cNvCxnSpPr/>
          <p:nvPr/>
        </p:nvCxnSpPr>
        <p:spPr>
          <a:xfrm flipV="1">
            <a:off x="2997200" y="1030899"/>
            <a:ext cx="2298700" cy="1047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CaixaDeTexto 129"/>
          <p:cNvSpPr txBox="1"/>
          <p:nvPr/>
        </p:nvSpPr>
        <p:spPr>
          <a:xfrm>
            <a:off x="3797300" y="1648027"/>
            <a:ext cx="263214" cy="276999"/>
          </a:xfrm>
          <a:prstGeom prst="rect">
            <a:avLst/>
          </a:prstGeom>
          <a:noFill/>
        </p:spPr>
        <p:txBody>
          <a:bodyPr wrap="none" rtlCol="0">
            <a:spAutoFit/>
          </a:bodyPr>
          <a:lstStyle/>
          <a:p>
            <a:r>
              <a:rPr lang="fr-FR" sz="1200" b="1" dirty="0" smtClean="0"/>
              <a:t>1</a:t>
            </a:r>
            <a:endParaRPr lang="fr-FR" b="1" dirty="0"/>
          </a:p>
        </p:txBody>
      </p:sp>
      <p:cxnSp>
        <p:nvCxnSpPr>
          <p:cNvPr id="131" name="Conector em curva 130"/>
          <p:cNvCxnSpPr>
            <a:stCxn id="124" idx="3"/>
            <a:endCxn id="128" idx="0"/>
          </p:cNvCxnSpPr>
          <p:nvPr/>
        </p:nvCxnSpPr>
        <p:spPr>
          <a:xfrm>
            <a:off x="5854700" y="892670"/>
            <a:ext cx="342900" cy="825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CaixaDeTexto 131"/>
          <p:cNvSpPr txBox="1"/>
          <p:nvPr/>
        </p:nvSpPr>
        <p:spPr>
          <a:xfrm>
            <a:off x="5550048" y="3296968"/>
            <a:ext cx="682751" cy="276999"/>
          </a:xfrm>
          <a:prstGeom prst="rect">
            <a:avLst/>
          </a:prstGeom>
          <a:noFill/>
        </p:spPr>
        <p:txBody>
          <a:bodyPr wrap="none" rtlCol="0">
            <a:spAutoFit/>
          </a:bodyPr>
          <a:lstStyle/>
          <a:p>
            <a:r>
              <a:rPr lang="fr-FR" sz="1200" dirty="0" smtClean="0"/>
              <a:t>Registry</a:t>
            </a:r>
            <a:endParaRPr lang="fr-FR" sz="1200" baseline="-25000" dirty="0"/>
          </a:p>
        </p:txBody>
      </p:sp>
      <p:cxnSp>
        <p:nvCxnSpPr>
          <p:cNvPr id="133" name="Conector em curva 132"/>
          <p:cNvCxnSpPr>
            <a:stCxn id="128" idx="3"/>
            <a:endCxn id="132" idx="3"/>
          </p:cNvCxnSpPr>
          <p:nvPr/>
        </p:nvCxnSpPr>
        <p:spPr>
          <a:xfrm flipH="1">
            <a:off x="6232799" y="1133970"/>
            <a:ext cx="244201" cy="2301498"/>
          </a:xfrm>
          <a:prstGeom prst="curvedConnector3">
            <a:avLst>
              <a:gd name="adj1" fmla="val -936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CaixaDeTexto 133"/>
          <p:cNvSpPr txBox="1"/>
          <p:nvPr/>
        </p:nvSpPr>
        <p:spPr>
          <a:xfrm>
            <a:off x="5892800" y="683120"/>
            <a:ext cx="263214" cy="276999"/>
          </a:xfrm>
          <a:prstGeom prst="rect">
            <a:avLst/>
          </a:prstGeom>
          <a:noFill/>
        </p:spPr>
        <p:txBody>
          <a:bodyPr wrap="none" rtlCol="0">
            <a:spAutoFit/>
          </a:bodyPr>
          <a:lstStyle/>
          <a:p>
            <a:r>
              <a:rPr lang="fr-FR" sz="1200" b="1" dirty="0" smtClean="0"/>
              <a:t>2</a:t>
            </a:r>
            <a:endParaRPr lang="fr-FR" b="1" dirty="0"/>
          </a:p>
        </p:txBody>
      </p:sp>
      <p:sp>
        <p:nvSpPr>
          <p:cNvPr id="135" name="CaixaDeTexto 134"/>
          <p:cNvSpPr txBox="1"/>
          <p:nvPr/>
        </p:nvSpPr>
        <p:spPr>
          <a:xfrm>
            <a:off x="6680200" y="1724520"/>
            <a:ext cx="263214" cy="276999"/>
          </a:xfrm>
          <a:prstGeom prst="rect">
            <a:avLst/>
          </a:prstGeom>
          <a:noFill/>
        </p:spPr>
        <p:txBody>
          <a:bodyPr wrap="none" rtlCol="0">
            <a:spAutoFit/>
          </a:bodyPr>
          <a:lstStyle/>
          <a:p>
            <a:r>
              <a:rPr lang="fr-FR" sz="1200" b="1" dirty="0" smtClean="0"/>
              <a:t>3</a:t>
            </a:r>
            <a:endParaRPr lang="fr-FR" b="1" dirty="0"/>
          </a:p>
        </p:txBody>
      </p:sp>
      <p:sp>
        <p:nvSpPr>
          <p:cNvPr id="136" name="CaixaDeTexto 135"/>
          <p:cNvSpPr txBox="1"/>
          <p:nvPr/>
        </p:nvSpPr>
        <p:spPr>
          <a:xfrm>
            <a:off x="6426200" y="1724520"/>
            <a:ext cx="263214" cy="276999"/>
          </a:xfrm>
          <a:prstGeom prst="rect">
            <a:avLst/>
          </a:prstGeom>
          <a:noFill/>
        </p:spPr>
        <p:txBody>
          <a:bodyPr wrap="none" rtlCol="0">
            <a:spAutoFit/>
          </a:bodyPr>
          <a:lstStyle/>
          <a:p>
            <a:r>
              <a:rPr lang="fr-FR" sz="1200" b="1" dirty="0" smtClean="0"/>
              <a:t>4</a:t>
            </a:r>
            <a:endParaRPr lang="fr-FR" b="1" dirty="0"/>
          </a:p>
        </p:txBody>
      </p:sp>
      <p:sp>
        <p:nvSpPr>
          <p:cNvPr id="137" name="Fluxograma: Processo alternativo 136"/>
          <p:cNvSpPr/>
          <p:nvPr/>
        </p:nvSpPr>
        <p:spPr>
          <a:xfrm>
            <a:off x="5321300" y="1368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8" name="Conector em curva 137"/>
          <p:cNvCxnSpPr>
            <a:stCxn id="128" idx="1"/>
          </p:cNvCxnSpPr>
          <p:nvPr/>
        </p:nvCxnSpPr>
        <p:spPr>
          <a:xfrm rot="10800000" flipV="1">
            <a:off x="5743886" y="1133970"/>
            <a:ext cx="174314" cy="2349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CaixaDeTexto 138"/>
          <p:cNvSpPr txBox="1"/>
          <p:nvPr/>
        </p:nvSpPr>
        <p:spPr>
          <a:xfrm>
            <a:off x="5626100" y="1013320"/>
            <a:ext cx="263214" cy="276999"/>
          </a:xfrm>
          <a:prstGeom prst="rect">
            <a:avLst/>
          </a:prstGeom>
          <a:noFill/>
        </p:spPr>
        <p:txBody>
          <a:bodyPr wrap="none" rtlCol="0">
            <a:spAutoFit/>
          </a:bodyPr>
          <a:lstStyle/>
          <a:p>
            <a:r>
              <a:rPr lang="fr-FR" sz="1200" b="1" dirty="0" smtClean="0"/>
              <a:t>5</a:t>
            </a:r>
            <a:endParaRPr lang="fr-FR" b="1" dirty="0"/>
          </a:p>
        </p:txBody>
      </p:sp>
      <p:sp>
        <p:nvSpPr>
          <p:cNvPr id="140" name="CaixaDeTexto 139"/>
          <p:cNvSpPr txBox="1"/>
          <p:nvPr/>
        </p:nvSpPr>
        <p:spPr>
          <a:xfrm>
            <a:off x="5423048" y="733920"/>
            <a:ext cx="293670" cy="307777"/>
          </a:xfrm>
          <a:prstGeom prst="rect">
            <a:avLst/>
          </a:prstGeom>
          <a:noFill/>
        </p:spPr>
        <p:txBody>
          <a:bodyPr wrap="none" rtlCol="0">
            <a:spAutoFit/>
          </a:bodyPr>
          <a:lstStyle/>
          <a:p>
            <a:r>
              <a:rPr lang="fr-FR" sz="1400" b="1" dirty="0" smtClean="0"/>
              <a:t>A</a:t>
            </a:r>
            <a:endParaRPr lang="fr-FR" sz="1400" b="1" baseline="-25000" dirty="0"/>
          </a:p>
        </p:txBody>
      </p:sp>
      <p:sp>
        <p:nvSpPr>
          <p:cNvPr id="141" name="CaixaDeTexto 140"/>
          <p:cNvSpPr txBox="1"/>
          <p:nvPr/>
        </p:nvSpPr>
        <p:spPr>
          <a:xfrm>
            <a:off x="6045348" y="975220"/>
            <a:ext cx="293670" cy="307777"/>
          </a:xfrm>
          <a:prstGeom prst="rect">
            <a:avLst/>
          </a:prstGeom>
          <a:noFill/>
        </p:spPr>
        <p:txBody>
          <a:bodyPr wrap="none" rtlCol="0">
            <a:spAutoFit/>
          </a:bodyPr>
          <a:lstStyle/>
          <a:p>
            <a:r>
              <a:rPr lang="fr-FR" sz="1400" b="1" dirty="0" smtClean="0"/>
              <a:t>B</a:t>
            </a:r>
            <a:endParaRPr lang="fr-FR" sz="1400" b="1" baseline="-25000" dirty="0"/>
          </a:p>
        </p:txBody>
      </p:sp>
      <p:sp>
        <p:nvSpPr>
          <p:cNvPr id="142" name="CaixaDeTexto 141"/>
          <p:cNvSpPr txBox="1"/>
          <p:nvPr/>
        </p:nvSpPr>
        <p:spPr>
          <a:xfrm>
            <a:off x="5461148" y="1368920"/>
            <a:ext cx="279244" cy="307777"/>
          </a:xfrm>
          <a:prstGeom prst="rect">
            <a:avLst/>
          </a:prstGeom>
          <a:noFill/>
        </p:spPr>
        <p:txBody>
          <a:bodyPr wrap="none" rtlCol="0">
            <a:spAutoFit/>
          </a:bodyPr>
          <a:lstStyle/>
          <a:p>
            <a:r>
              <a:rPr lang="fr-FR" sz="1400" b="1" dirty="0" smtClean="0"/>
              <a:t>C</a:t>
            </a:r>
            <a:endParaRPr lang="fr-FR" sz="1400" b="1" baseline="-25000" dirty="0"/>
          </a:p>
        </p:txBody>
      </p:sp>
      <p:sp>
        <p:nvSpPr>
          <p:cNvPr id="143" name="Fluxograma: Processo alternativo 142"/>
          <p:cNvSpPr/>
          <p:nvPr/>
        </p:nvSpPr>
        <p:spPr>
          <a:xfrm>
            <a:off x="5753100" y="1775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4" name="Conector em curva 143"/>
          <p:cNvCxnSpPr>
            <a:stCxn id="137" idx="3"/>
            <a:endCxn id="143" idx="0"/>
          </p:cNvCxnSpPr>
          <p:nvPr/>
        </p:nvCxnSpPr>
        <p:spPr>
          <a:xfrm>
            <a:off x="5880100" y="1527670"/>
            <a:ext cx="152400" cy="2476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Fluxograma: Processo alternativo 144"/>
          <p:cNvSpPr/>
          <p:nvPr/>
        </p:nvSpPr>
        <p:spPr>
          <a:xfrm>
            <a:off x="5461000" y="224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6" name="Conector em curva 145"/>
          <p:cNvCxnSpPr>
            <a:stCxn id="132" idx="3"/>
          </p:cNvCxnSpPr>
          <p:nvPr/>
        </p:nvCxnSpPr>
        <p:spPr>
          <a:xfrm flipV="1">
            <a:off x="6232799" y="1305420"/>
            <a:ext cx="206101" cy="213004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onector em curva 146"/>
          <p:cNvCxnSpPr>
            <a:stCxn id="143" idx="1"/>
          </p:cNvCxnSpPr>
          <p:nvPr/>
        </p:nvCxnSpPr>
        <p:spPr>
          <a:xfrm rot="10800000" flipV="1">
            <a:off x="5546852" y="1934070"/>
            <a:ext cx="206249" cy="3111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CaixaDeTexto 147"/>
          <p:cNvSpPr txBox="1"/>
          <p:nvPr/>
        </p:nvSpPr>
        <p:spPr>
          <a:xfrm>
            <a:off x="5969000" y="1419720"/>
            <a:ext cx="263214" cy="276999"/>
          </a:xfrm>
          <a:prstGeom prst="rect">
            <a:avLst/>
          </a:prstGeom>
          <a:noFill/>
        </p:spPr>
        <p:txBody>
          <a:bodyPr wrap="none" rtlCol="0">
            <a:spAutoFit/>
          </a:bodyPr>
          <a:lstStyle/>
          <a:p>
            <a:r>
              <a:rPr lang="fr-FR" sz="1200" b="1" dirty="0" smtClean="0"/>
              <a:t>6</a:t>
            </a:r>
            <a:endParaRPr lang="fr-FR" b="1" dirty="0"/>
          </a:p>
        </p:txBody>
      </p:sp>
      <p:sp>
        <p:nvSpPr>
          <p:cNvPr id="149" name="CaixaDeTexto 148"/>
          <p:cNvSpPr txBox="1"/>
          <p:nvPr/>
        </p:nvSpPr>
        <p:spPr>
          <a:xfrm>
            <a:off x="5410200" y="1838820"/>
            <a:ext cx="263214" cy="276999"/>
          </a:xfrm>
          <a:prstGeom prst="rect">
            <a:avLst/>
          </a:prstGeom>
          <a:noFill/>
        </p:spPr>
        <p:txBody>
          <a:bodyPr wrap="none" rtlCol="0">
            <a:spAutoFit/>
          </a:bodyPr>
          <a:lstStyle/>
          <a:p>
            <a:r>
              <a:rPr lang="fr-FR" sz="1200" b="1" dirty="0" smtClean="0"/>
              <a:t>8</a:t>
            </a:r>
            <a:endParaRPr lang="fr-FR" b="1" dirty="0"/>
          </a:p>
        </p:txBody>
      </p:sp>
      <p:sp>
        <p:nvSpPr>
          <p:cNvPr id="150" name="CaixaDeTexto 149"/>
          <p:cNvSpPr txBox="1"/>
          <p:nvPr/>
        </p:nvSpPr>
        <p:spPr>
          <a:xfrm>
            <a:off x="5892948" y="1788020"/>
            <a:ext cx="298480" cy="307777"/>
          </a:xfrm>
          <a:prstGeom prst="rect">
            <a:avLst/>
          </a:prstGeom>
          <a:noFill/>
        </p:spPr>
        <p:txBody>
          <a:bodyPr wrap="none" rtlCol="0">
            <a:spAutoFit/>
          </a:bodyPr>
          <a:lstStyle/>
          <a:p>
            <a:r>
              <a:rPr lang="fr-FR" sz="1400" b="1" dirty="0" smtClean="0"/>
              <a:t>D</a:t>
            </a:r>
            <a:endParaRPr lang="fr-FR" sz="1400" b="1" baseline="-25000" dirty="0"/>
          </a:p>
        </p:txBody>
      </p:sp>
      <p:sp>
        <p:nvSpPr>
          <p:cNvPr id="151" name="CaixaDeTexto 150"/>
          <p:cNvSpPr txBox="1"/>
          <p:nvPr/>
        </p:nvSpPr>
        <p:spPr>
          <a:xfrm>
            <a:off x="5613548" y="2245220"/>
            <a:ext cx="272832" cy="307777"/>
          </a:xfrm>
          <a:prstGeom prst="rect">
            <a:avLst/>
          </a:prstGeom>
          <a:noFill/>
        </p:spPr>
        <p:txBody>
          <a:bodyPr wrap="none" rtlCol="0">
            <a:spAutoFit/>
          </a:bodyPr>
          <a:lstStyle/>
          <a:p>
            <a:r>
              <a:rPr lang="fr-FR" sz="1400" b="1" dirty="0" smtClean="0"/>
              <a:t>E</a:t>
            </a:r>
            <a:endParaRPr lang="fr-FR" sz="1400" b="1" baseline="-25000" dirty="0"/>
          </a:p>
        </p:txBody>
      </p:sp>
      <p:cxnSp>
        <p:nvCxnSpPr>
          <p:cNvPr id="152" name="Conector de seta reta 151"/>
          <p:cNvCxnSpPr/>
          <p:nvPr/>
        </p:nvCxnSpPr>
        <p:spPr>
          <a:xfrm flipH="1">
            <a:off x="6146800" y="2092820"/>
            <a:ext cx="54180" cy="10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CaixaDeTexto 152"/>
          <p:cNvSpPr txBox="1"/>
          <p:nvPr/>
        </p:nvSpPr>
        <p:spPr>
          <a:xfrm>
            <a:off x="6146800" y="2067420"/>
            <a:ext cx="263214" cy="276999"/>
          </a:xfrm>
          <a:prstGeom prst="rect">
            <a:avLst/>
          </a:prstGeom>
          <a:noFill/>
        </p:spPr>
        <p:txBody>
          <a:bodyPr wrap="none" rtlCol="0">
            <a:spAutoFit/>
          </a:bodyPr>
          <a:lstStyle/>
          <a:p>
            <a:r>
              <a:rPr lang="fr-FR" sz="1200" b="1" dirty="0" smtClean="0"/>
              <a:t>7</a:t>
            </a:r>
            <a:endParaRPr lang="fr-FR" b="1" dirty="0"/>
          </a:p>
        </p:txBody>
      </p:sp>
      <p:sp>
        <p:nvSpPr>
          <p:cNvPr id="154" name="Fluxograma: Processo alternativo 153"/>
          <p:cNvSpPr/>
          <p:nvPr/>
        </p:nvSpPr>
        <p:spPr>
          <a:xfrm>
            <a:off x="5071732" y="2598502"/>
            <a:ext cx="431800" cy="24534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CaixaDeTexto 154"/>
          <p:cNvSpPr txBox="1"/>
          <p:nvPr/>
        </p:nvSpPr>
        <p:spPr>
          <a:xfrm>
            <a:off x="5164046" y="2568956"/>
            <a:ext cx="272832" cy="307777"/>
          </a:xfrm>
          <a:prstGeom prst="rect">
            <a:avLst/>
          </a:prstGeom>
          <a:noFill/>
        </p:spPr>
        <p:txBody>
          <a:bodyPr wrap="none" rtlCol="0">
            <a:spAutoFit/>
          </a:bodyPr>
          <a:lstStyle/>
          <a:p>
            <a:r>
              <a:rPr lang="fr-FR" sz="1400" b="1" dirty="0" smtClean="0"/>
              <a:t>F</a:t>
            </a:r>
            <a:endParaRPr lang="fr-FR" sz="1400" b="1" baseline="-25000" dirty="0"/>
          </a:p>
        </p:txBody>
      </p:sp>
      <p:sp>
        <p:nvSpPr>
          <p:cNvPr id="156" name="Fluxograma: Disco magnético 155"/>
          <p:cNvSpPr/>
          <p:nvPr/>
        </p:nvSpPr>
        <p:spPr>
          <a:xfrm>
            <a:off x="5875382" y="2470115"/>
            <a:ext cx="201389" cy="129349"/>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7" name="Conector de seta reta 156"/>
          <p:cNvCxnSpPr>
            <a:stCxn id="145" idx="3"/>
            <a:endCxn id="117" idx="1"/>
          </p:cNvCxnSpPr>
          <p:nvPr/>
        </p:nvCxnSpPr>
        <p:spPr>
          <a:xfrm flipV="1">
            <a:off x="6019800" y="600570"/>
            <a:ext cx="1181100" cy="180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Conector de seta reta 157"/>
          <p:cNvCxnSpPr>
            <a:stCxn id="145" idx="3"/>
            <a:endCxn id="100" idx="1"/>
          </p:cNvCxnSpPr>
          <p:nvPr/>
        </p:nvCxnSpPr>
        <p:spPr>
          <a:xfrm flipV="1">
            <a:off x="6019800" y="1095870"/>
            <a:ext cx="3263900" cy="130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ector de seta reta 158"/>
          <p:cNvCxnSpPr>
            <a:stCxn id="145" idx="3"/>
            <a:endCxn id="93" idx="1"/>
          </p:cNvCxnSpPr>
          <p:nvPr/>
        </p:nvCxnSpPr>
        <p:spPr>
          <a:xfrm flipV="1">
            <a:off x="6019800" y="2315070"/>
            <a:ext cx="3175000" cy="88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Conector de seta reta 159"/>
          <p:cNvCxnSpPr>
            <a:stCxn id="145" idx="3"/>
            <a:endCxn id="86" idx="1"/>
          </p:cNvCxnSpPr>
          <p:nvPr/>
        </p:nvCxnSpPr>
        <p:spPr>
          <a:xfrm>
            <a:off x="6019800" y="2403970"/>
            <a:ext cx="22987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onector de seta reta 160"/>
          <p:cNvCxnSpPr/>
          <p:nvPr/>
        </p:nvCxnSpPr>
        <p:spPr>
          <a:xfrm flipH="1">
            <a:off x="5337542" y="2423315"/>
            <a:ext cx="233916"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Conector de seta reta 161"/>
          <p:cNvCxnSpPr/>
          <p:nvPr/>
        </p:nvCxnSpPr>
        <p:spPr>
          <a:xfrm rot="10800000" flipH="1">
            <a:off x="5404879" y="2501284"/>
            <a:ext cx="233917"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Conector em curva 162"/>
          <p:cNvCxnSpPr>
            <a:stCxn id="145" idx="1"/>
            <a:endCxn id="124" idx="1"/>
          </p:cNvCxnSpPr>
          <p:nvPr/>
        </p:nvCxnSpPr>
        <p:spPr>
          <a:xfrm rot="10800000">
            <a:off x="5295900" y="892670"/>
            <a:ext cx="165100" cy="1511300"/>
          </a:xfrm>
          <a:prstGeom prst="curvedConnector3">
            <a:avLst>
              <a:gd name="adj1" fmla="val 2384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CaixaDeTexto 163"/>
          <p:cNvSpPr txBox="1"/>
          <p:nvPr/>
        </p:nvSpPr>
        <p:spPr>
          <a:xfrm>
            <a:off x="4850219" y="1523384"/>
            <a:ext cx="263214" cy="276999"/>
          </a:xfrm>
          <a:prstGeom prst="rect">
            <a:avLst/>
          </a:prstGeom>
          <a:noFill/>
        </p:spPr>
        <p:txBody>
          <a:bodyPr wrap="none" rtlCol="0">
            <a:spAutoFit/>
          </a:bodyPr>
          <a:lstStyle/>
          <a:p>
            <a:r>
              <a:rPr lang="fr-FR" sz="1200" b="1" dirty="0" smtClean="0"/>
              <a:t>9</a:t>
            </a:r>
            <a:endParaRPr lang="fr-FR" b="1" dirty="0"/>
          </a:p>
        </p:txBody>
      </p:sp>
      <p:sp>
        <p:nvSpPr>
          <p:cNvPr id="165" name="Fluxograma: Disco magnético 164"/>
          <p:cNvSpPr/>
          <p:nvPr/>
        </p:nvSpPr>
        <p:spPr>
          <a:xfrm>
            <a:off x="7252581" y="317469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6" name="Fluxograma: Processo alternativo 165"/>
          <p:cNvSpPr/>
          <p:nvPr/>
        </p:nvSpPr>
        <p:spPr>
          <a:xfrm>
            <a:off x="7252581" y="2819092"/>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Fluxograma: Processo 166"/>
          <p:cNvSpPr/>
          <p:nvPr/>
        </p:nvSpPr>
        <p:spPr>
          <a:xfrm>
            <a:off x="7201781" y="2755592"/>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8" name="CaixaDeTexto 167"/>
          <p:cNvSpPr txBox="1"/>
          <p:nvPr/>
        </p:nvSpPr>
        <p:spPr>
          <a:xfrm>
            <a:off x="7341629" y="3479492"/>
            <a:ext cx="444352" cy="307777"/>
          </a:xfrm>
          <a:prstGeom prst="rect">
            <a:avLst/>
          </a:prstGeom>
          <a:noFill/>
        </p:spPr>
        <p:txBody>
          <a:bodyPr wrap="none" rtlCol="0">
            <a:spAutoFit/>
          </a:bodyPr>
          <a:lstStyle/>
          <a:p>
            <a:r>
              <a:rPr lang="fr-FR" sz="1400" b="1" dirty="0" smtClean="0"/>
              <a:t>DS</a:t>
            </a:r>
            <a:r>
              <a:rPr lang="fr-FR" sz="1400" b="1" baseline="-25000" dirty="0"/>
              <a:t>6</a:t>
            </a:r>
          </a:p>
        </p:txBody>
      </p:sp>
      <p:cxnSp>
        <p:nvCxnSpPr>
          <p:cNvPr id="169" name="Conector de seta reta 168"/>
          <p:cNvCxnSpPr>
            <a:stCxn id="139" idx="0"/>
          </p:cNvCxnSpPr>
          <p:nvPr/>
        </p:nvCxnSpPr>
        <p:spPr>
          <a:xfrm>
            <a:off x="5757707" y="1013320"/>
            <a:ext cx="1468741" cy="183909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Conector de seta reta 169"/>
          <p:cNvCxnSpPr/>
          <p:nvPr/>
        </p:nvCxnSpPr>
        <p:spPr>
          <a:xfrm flipH="1">
            <a:off x="2986567" y="812485"/>
            <a:ext cx="2324100" cy="10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1" name="CaixaDeTexto 170"/>
          <p:cNvSpPr txBox="1"/>
          <p:nvPr/>
        </p:nvSpPr>
        <p:spPr>
          <a:xfrm>
            <a:off x="3854301" y="1098673"/>
            <a:ext cx="341760" cy="276999"/>
          </a:xfrm>
          <a:prstGeom prst="rect">
            <a:avLst/>
          </a:prstGeom>
          <a:noFill/>
        </p:spPr>
        <p:txBody>
          <a:bodyPr wrap="none" rtlCol="0">
            <a:spAutoFit/>
          </a:bodyPr>
          <a:lstStyle/>
          <a:p>
            <a:r>
              <a:rPr lang="fr-FR" sz="1200" b="1" dirty="0" smtClean="0"/>
              <a:t>10</a:t>
            </a:r>
            <a:endParaRPr lang="fr-FR" b="1" dirty="0"/>
          </a:p>
        </p:txBody>
      </p:sp>
      <p:cxnSp>
        <p:nvCxnSpPr>
          <p:cNvPr id="172" name="Conector em curva 171"/>
          <p:cNvCxnSpPr/>
          <p:nvPr/>
        </p:nvCxnSpPr>
        <p:spPr>
          <a:xfrm rot="16200000" flipH="1">
            <a:off x="4310620" y="497984"/>
            <a:ext cx="602249" cy="5519105"/>
          </a:xfrm>
          <a:prstGeom prst="curvedConnector3">
            <a:avLst>
              <a:gd name="adj1" fmla="val 239844"/>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3" name="CaixaDeTexto 172"/>
          <p:cNvSpPr txBox="1"/>
          <p:nvPr/>
        </p:nvSpPr>
        <p:spPr>
          <a:xfrm>
            <a:off x="4006701" y="4078496"/>
            <a:ext cx="341760" cy="276999"/>
          </a:xfrm>
          <a:prstGeom prst="rect">
            <a:avLst/>
          </a:prstGeom>
          <a:noFill/>
        </p:spPr>
        <p:txBody>
          <a:bodyPr wrap="none" rtlCol="0">
            <a:spAutoFit/>
          </a:bodyPr>
          <a:lstStyle/>
          <a:p>
            <a:r>
              <a:rPr lang="fr-FR" sz="1200" b="1" dirty="0" smtClean="0"/>
              <a:t>11</a:t>
            </a:r>
            <a:endParaRPr lang="fr-FR" b="1" dirty="0"/>
          </a:p>
        </p:txBody>
      </p:sp>
      <p:cxnSp>
        <p:nvCxnSpPr>
          <p:cNvPr id="174" name="Conector de seta reta 173"/>
          <p:cNvCxnSpPr>
            <a:stCxn id="154" idx="3"/>
            <a:endCxn id="86" idx="1"/>
          </p:cNvCxnSpPr>
          <p:nvPr/>
        </p:nvCxnSpPr>
        <p:spPr>
          <a:xfrm>
            <a:off x="5503532" y="2721172"/>
            <a:ext cx="2814968" cy="637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Conector de seta reta 174"/>
          <p:cNvCxnSpPr>
            <a:stCxn id="154" idx="3"/>
          </p:cNvCxnSpPr>
          <p:nvPr/>
        </p:nvCxnSpPr>
        <p:spPr>
          <a:xfrm flipV="1">
            <a:off x="5503532" y="2315070"/>
            <a:ext cx="3691268" cy="4061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Conector de seta reta 175"/>
          <p:cNvCxnSpPr>
            <a:stCxn id="154" idx="3"/>
          </p:cNvCxnSpPr>
          <p:nvPr/>
        </p:nvCxnSpPr>
        <p:spPr>
          <a:xfrm flipV="1">
            <a:off x="5503532" y="1102220"/>
            <a:ext cx="3780168" cy="1618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Conector de seta reta 176"/>
          <p:cNvCxnSpPr>
            <a:stCxn id="154" idx="3"/>
          </p:cNvCxnSpPr>
          <p:nvPr/>
        </p:nvCxnSpPr>
        <p:spPr>
          <a:xfrm flipV="1">
            <a:off x="5503532" y="600570"/>
            <a:ext cx="1697368" cy="21206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38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vem 1"/>
          <p:cNvSpPr/>
          <p:nvPr/>
        </p:nvSpPr>
        <p:spPr>
          <a:xfrm>
            <a:off x="4508500" y="187820"/>
            <a:ext cx="6680200" cy="36449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746620"/>
            <a:ext cx="2438400" cy="2438400"/>
          </a:xfrm>
          <a:prstGeom prst="rect">
            <a:avLst/>
          </a:prstGeom>
        </p:spPr>
      </p:pic>
      <p:sp>
        <p:nvSpPr>
          <p:cNvPr id="4" name="Fluxograma: Disco magnético 3"/>
          <p:cNvSpPr/>
          <p:nvPr/>
        </p:nvSpPr>
        <p:spPr>
          <a:xfrm>
            <a:off x="8318500" y="29818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uxograma: Processo alternativo 4"/>
          <p:cNvSpPr/>
          <p:nvPr/>
        </p:nvSpPr>
        <p:spPr>
          <a:xfrm>
            <a:off x="8318500" y="2626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uxograma: Processo 5"/>
          <p:cNvSpPr/>
          <p:nvPr/>
        </p:nvSpPr>
        <p:spPr>
          <a:xfrm>
            <a:off x="8267700" y="25627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8407548" y="3286620"/>
            <a:ext cx="444352" cy="307777"/>
          </a:xfrm>
          <a:prstGeom prst="rect">
            <a:avLst/>
          </a:prstGeom>
          <a:noFill/>
        </p:spPr>
        <p:txBody>
          <a:bodyPr wrap="none" rtlCol="0">
            <a:spAutoFit/>
          </a:bodyPr>
          <a:lstStyle/>
          <a:p>
            <a:r>
              <a:rPr lang="fr-FR" sz="1400" b="1" dirty="0" smtClean="0"/>
              <a:t>DS</a:t>
            </a:r>
            <a:r>
              <a:rPr lang="fr-FR" sz="1400" b="1" baseline="-25000" dirty="0" smtClean="0"/>
              <a:t>5</a:t>
            </a:r>
            <a:endParaRPr lang="fr-FR" sz="1400" b="1" baseline="-25000" dirty="0"/>
          </a:p>
        </p:txBody>
      </p:sp>
      <p:sp>
        <p:nvSpPr>
          <p:cNvPr id="8" name="Fluxograma: Disco magnético 7"/>
          <p:cNvSpPr/>
          <p:nvPr/>
        </p:nvSpPr>
        <p:spPr>
          <a:xfrm>
            <a:off x="9194800" y="25119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uxograma: Processo alternativo 8"/>
          <p:cNvSpPr/>
          <p:nvPr/>
        </p:nvSpPr>
        <p:spPr>
          <a:xfrm>
            <a:off x="9194800" y="2156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uxograma: Processo 9"/>
          <p:cNvSpPr/>
          <p:nvPr/>
        </p:nvSpPr>
        <p:spPr>
          <a:xfrm>
            <a:off x="9144000" y="20928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CaixaDeTexto 10"/>
          <p:cNvSpPr txBox="1"/>
          <p:nvPr/>
        </p:nvSpPr>
        <p:spPr>
          <a:xfrm>
            <a:off x="9283848" y="2816720"/>
            <a:ext cx="444352" cy="307777"/>
          </a:xfrm>
          <a:prstGeom prst="rect">
            <a:avLst/>
          </a:prstGeom>
          <a:noFill/>
        </p:spPr>
        <p:txBody>
          <a:bodyPr wrap="none" rtlCol="0">
            <a:spAutoFit/>
          </a:bodyPr>
          <a:lstStyle/>
          <a:p>
            <a:r>
              <a:rPr lang="fr-FR" sz="1400" b="1" dirty="0" smtClean="0"/>
              <a:t>DS</a:t>
            </a:r>
            <a:r>
              <a:rPr lang="fr-FR" sz="1400" b="1" baseline="-25000" dirty="0" smtClean="0"/>
              <a:t>4</a:t>
            </a:r>
            <a:endParaRPr lang="fr-FR" sz="1400" b="1" baseline="-25000" dirty="0"/>
          </a:p>
        </p:txBody>
      </p:sp>
      <p:sp>
        <p:nvSpPr>
          <p:cNvPr id="12" name="Fluxograma: Disco magnético 11"/>
          <p:cNvSpPr/>
          <p:nvPr/>
        </p:nvSpPr>
        <p:spPr>
          <a:xfrm>
            <a:off x="9283700" y="12927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uxograma: Processo alternativo 12"/>
          <p:cNvSpPr/>
          <p:nvPr/>
        </p:nvSpPr>
        <p:spPr>
          <a:xfrm>
            <a:off x="9283700" y="9371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uxograma: Processo 13"/>
          <p:cNvSpPr/>
          <p:nvPr/>
        </p:nvSpPr>
        <p:spPr>
          <a:xfrm>
            <a:off x="9232900" y="8736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CaixaDeTexto 14"/>
          <p:cNvSpPr txBox="1"/>
          <p:nvPr/>
        </p:nvSpPr>
        <p:spPr>
          <a:xfrm>
            <a:off x="9372748" y="1597520"/>
            <a:ext cx="444352" cy="307777"/>
          </a:xfrm>
          <a:prstGeom prst="rect">
            <a:avLst/>
          </a:prstGeom>
          <a:noFill/>
        </p:spPr>
        <p:txBody>
          <a:bodyPr wrap="none" rtlCol="0">
            <a:spAutoFit/>
          </a:bodyPr>
          <a:lstStyle/>
          <a:p>
            <a:r>
              <a:rPr lang="fr-FR" sz="1400" b="1" dirty="0" smtClean="0"/>
              <a:t>DS</a:t>
            </a:r>
            <a:r>
              <a:rPr lang="fr-FR" sz="1400" b="1" baseline="-25000" dirty="0" smtClean="0"/>
              <a:t>3</a:t>
            </a:r>
            <a:endParaRPr lang="fr-FR" sz="1400" b="1" baseline="-25000" dirty="0"/>
          </a:p>
        </p:txBody>
      </p:sp>
      <p:sp>
        <p:nvSpPr>
          <p:cNvPr id="16" name="Fluxograma: Disco magnético 15"/>
          <p:cNvSpPr/>
          <p:nvPr/>
        </p:nvSpPr>
        <p:spPr>
          <a:xfrm>
            <a:off x="8343900" y="7085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uxograma: Processo alternativo 16"/>
          <p:cNvSpPr/>
          <p:nvPr/>
        </p:nvSpPr>
        <p:spPr>
          <a:xfrm>
            <a:off x="8343900" y="352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uxograma: Processo 17"/>
          <p:cNvSpPr/>
          <p:nvPr/>
        </p:nvSpPr>
        <p:spPr>
          <a:xfrm>
            <a:off x="8293100" y="2894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aixaDeTexto 18"/>
          <p:cNvSpPr txBox="1"/>
          <p:nvPr/>
        </p:nvSpPr>
        <p:spPr>
          <a:xfrm>
            <a:off x="8432948" y="1013320"/>
            <a:ext cx="444352" cy="307777"/>
          </a:xfrm>
          <a:prstGeom prst="rect">
            <a:avLst/>
          </a:prstGeom>
          <a:noFill/>
        </p:spPr>
        <p:txBody>
          <a:bodyPr wrap="none" rtlCol="0">
            <a:spAutoFit/>
          </a:bodyPr>
          <a:lstStyle/>
          <a:p>
            <a:r>
              <a:rPr lang="fr-FR" sz="1400" b="1" dirty="0" smtClean="0"/>
              <a:t>DS</a:t>
            </a:r>
            <a:r>
              <a:rPr lang="fr-FR" sz="1400" b="1" baseline="-25000" dirty="0" smtClean="0"/>
              <a:t>2</a:t>
            </a:r>
            <a:endParaRPr lang="fr-FR" sz="1400" b="1" baseline="-25000" dirty="0"/>
          </a:p>
        </p:txBody>
      </p:sp>
      <p:sp>
        <p:nvSpPr>
          <p:cNvPr id="20" name="Fluxograma: Disco magnético 19"/>
          <p:cNvSpPr/>
          <p:nvPr/>
        </p:nvSpPr>
        <p:spPr>
          <a:xfrm>
            <a:off x="7200900" y="7974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uxograma: Processo alternativo 20"/>
          <p:cNvSpPr/>
          <p:nvPr/>
        </p:nvSpPr>
        <p:spPr>
          <a:xfrm>
            <a:off x="7200900" y="4418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uxograma: Processo 21"/>
          <p:cNvSpPr/>
          <p:nvPr/>
        </p:nvSpPr>
        <p:spPr>
          <a:xfrm>
            <a:off x="7150100" y="3783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CaixaDeTexto 22"/>
          <p:cNvSpPr txBox="1"/>
          <p:nvPr/>
        </p:nvSpPr>
        <p:spPr>
          <a:xfrm>
            <a:off x="7289948" y="1102220"/>
            <a:ext cx="444352" cy="307777"/>
          </a:xfrm>
          <a:prstGeom prst="rect">
            <a:avLst/>
          </a:prstGeom>
          <a:noFill/>
        </p:spPr>
        <p:txBody>
          <a:bodyPr wrap="none" rtlCol="0">
            <a:spAutoFit/>
          </a:bodyPr>
          <a:lstStyle/>
          <a:p>
            <a:r>
              <a:rPr lang="fr-FR" sz="1400" b="1" dirty="0" smtClean="0"/>
              <a:t>DS</a:t>
            </a:r>
            <a:r>
              <a:rPr lang="fr-FR" sz="1400" b="1" baseline="-25000" dirty="0" smtClean="0"/>
              <a:t>1</a:t>
            </a:r>
            <a:endParaRPr lang="fr-FR" sz="1400" b="1" baseline="-25000" dirty="0"/>
          </a:p>
        </p:txBody>
      </p:sp>
      <p:sp>
        <p:nvSpPr>
          <p:cNvPr id="24" name="Fluxograma: Disco magnético 23"/>
          <p:cNvSpPr/>
          <p:nvPr/>
        </p:nvSpPr>
        <p:spPr>
          <a:xfrm>
            <a:off x="5613400" y="321013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uxograma: Processo alternativo 24"/>
          <p:cNvSpPr/>
          <p:nvPr/>
        </p:nvSpPr>
        <p:spPr>
          <a:xfrm>
            <a:off x="5295900" y="733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uxograma: Processo 25"/>
          <p:cNvSpPr/>
          <p:nvPr/>
        </p:nvSpPr>
        <p:spPr>
          <a:xfrm>
            <a:off x="5232400" y="670419"/>
            <a:ext cx="1371600" cy="3162301"/>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CaixaDeTexto 26"/>
          <p:cNvSpPr txBox="1"/>
          <p:nvPr/>
        </p:nvSpPr>
        <p:spPr>
          <a:xfrm>
            <a:off x="5651648" y="3538268"/>
            <a:ext cx="466794" cy="307777"/>
          </a:xfrm>
          <a:prstGeom prst="rect">
            <a:avLst/>
          </a:prstGeom>
          <a:noFill/>
        </p:spPr>
        <p:txBody>
          <a:bodyPr wrap="none" rtlCol="0">
            <a:spAutoFit/>
          </a:bodyPr>
          <a:lstStyle/>
          <a:p>
            <a:r>
              <a:rPr lang="fr-FR" sz="1400" b="1" dirty="0" smtClean="0"/>
              <a:t>Our</a:t>
            </a:r>
            <a:endParaRPr lang="fr-FR" sz="1400" b="1" baseline="-25000" dirty="0"/>
          </a:p>
        </p:txBody>
      </p:sp>
      <p:sp>
        <p:nvSpPr>
          <p:cNvPr id="28" name="Fluxograma: Processo alternativo 27"/>
          <p:cNvSpPr/>
          <p:nvPr/>
        </p:nvSpPr>
        <p:spPr>
          <a:xfrm>
            <a:off x="5918200" y="97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Conector de seta reta 29"/>
          <p:cNvCxnSpPr/>
          <p:nvPr/>
        </p:nvCxnSpPr>
        <p:spPr>
          <a:xfrm flipV="1">
            <a:off x="2997200" y="1030899"/>
            <a:ext cx="2298700" cy="1047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3797300" y="1648027"/>
            <a:ext cx="263214" cy="276999"/>
          </a:xfrm>
          <a:prstGeom prst="rect">
            <a:avLst/>
          </a:prstGeom>
          <a:noFill/>
        </p:spPr>
        <p:txBody>
          <a:bodyPr wrap="none" rtlCol="0">
            <a:spAutoFit/>
          </a:bodyPr>
          <a:lstStyle/>
          <a:p>
            <a:r>
              <a:rPr lang="fr-FR" sz="1200" b="1" dirty="0" smtClean="0"/>
              <a:t>1</a:t>
            </a:r>
            <a:endParaRPr lang="fr-FR" b="1" dirty="0"/>
          </a:p>
        </p:txBody>
      </p:sp>
      <p:sp>
        <p:nvSpPr>
          <p:cNvPr id="32" name="CaixaDeTexto 31"/>
          <p:cNvSpPr txBox="1"/>
          <p:nvPr/>
        </p:nvSpPr>
        <p:spPr>
          <a:xfrm>
            <a:off x="38100" y="38100"/>
            <a:ext cx="5108886" cy="646331"/>
          </a:xfrm>
          <a:prstGeom prst="rect">
            <a:avLst/>
          </a:prstGeom>
          <a:noFill/>
        </p:spPr>
        <p:txBody>
          <a:bodyPr wrap="square" rtlCol="0">
            <a:spAutoFit/>
          </a:bodyPr>
          <a:lstStyle/>
          <a:p>
            <a:pPr algn="just"/>
            <a:r>
              <a:rPr lang="fr-FR" u="sng" dirty="0" smtClean="0"/>
              <a:t>First query. There is no information about a previous integration.</a:t>
            </a:r>
          </a:p>
        </p:txBody>
      </p:sp>
      <p:cxnSp>
        <p:nvCxnSpPr>
          <p:cNvPr id="34" name="Conector em curva 33"/>
          <p:cNvCxnSpPr>
            <a:stCxn id="25" idx="3"/>
            <a:endCxn id="28" idx="0"/>
          </p:cNvCxnSpPr>
          <p:nvPr/>
        </p:nvCxnSpPr>
        <p:spPr>
          <a:xfrm>
            <a:off x="5854700" y="892670"/>
            <a:ext cx="342900" cy="825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p:cNvSpPr txBox="1"/>
          <p:nvPr/>
        </p:nvSpPr>
        <p:spPr>
          <a:xfrm>
            <a:off x="5550048" y="3296968"/>
            <a:ext cx="682751" cy="276999"/>
          </a:xfrm>
          <a:prstGeom prst="rect">
            <a:avLst/>
          </a:prstGeom>
          <a:noFill/>
        </p:spPr>
        <p:txBody>
          <a:bodyPr wrap="none" rtlCol="0">
            <a:spAutoFit/>
          </a:bodyPr>
          <a:lstStyle/>
          <a:p>
            <a:r>
              <a:rPr lang="fr-FR" sz="1200" dirty="0" smtClean="0"/>
              <a:t>Registry</a:t>
            </a:r>
            <a:endParaRPr lang="fr-FR" sz="1200" baseline="-25000" dirty="0"/>
          </a:p>
        </p:txBody>
      </p:sp>
      <p:cxnSp>
        <p:nvCxnSpPr>
          <p:cNvPr id="37" name="Conector em curva 36"/>
          <p:cNvCxnSpPr>
            <a:stCxn id="28" idx="3"/>
            <a:endCxn id="35" idx="3"/>
          </p:cNvCxnSpPr>
          <p:nvPr/>
        </p:nvCxnSpPr>
        <p:spPr>
          <a:xfrm flipH="1">
            <a:off x="6232799" y="1133970"/>
            <a:ext cx="244201" cy="2301498"/>
          </a:xfrm>
          <a:prstGeom prst="curvedConnector3">
            <a:avLst>
              <a:gd name="adj1" fmla="val -936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aixaDeTexto 39"/>
          <p:cNvSpPr txBox="1"/>
          <p:nvPr/>
        </p:nvSpPr>
        <p:spPr>
          <a:xfrm>
            <a:off x="5892800" y="683120"/>
            <a:ext cx="263214" cy="276999"/>
          </a:xfrm>
          <a:prstGeom prst="rect">
            <a:avLst/>
          </a:prstGeom>
          <a:noFill/>
        </p:spPr>
        <p:txBody>
          <a:bodyPr wrap="none" rtlCol="0">
            <a:spAutoFit/>
          </a:bodyPr>
          <a:lstStyle/>
          <a:p>
            <a:r>
              <a:rPr lang="fr-FR" sz="1200" b="1" dirty="0" smtClean="0"/>
              <a:t>2</a:t>
            </a:r>
            <a:endParaRPr lang="fr-FR" b="1" dirty="0"/>
          </a:p>
        </p:txBody>
      </p:sp>
      <p:sp>
        <p:nvSpPr>
          <p:cNvPr id="41" name="CaixaDeTexto 40"/>
          <p:cNvSpPr txBox="1"/>
          <p:nvPr/>
        </p:nvSpPr>
        <p:spPr>
          <a:xfrm>
            <a:off x="6680200" y="1724520"/>
            <a:ext cx="263214" cy="276999"/>
          </a:xfrm>
          <a:prstGeom prst="rect">
            <a:avLst/>
          </a:prstGeom>
          <a:noFill/>
        </p:spPr>
        <p:txBody>
          <a:bodyPr wrap="none" rtlCol="0">
            <a:spAutoFit/>
          </a:bodyPr>
          <a:lstStyle/>
          <a:p>
            <a:r>
              <a:rPr lang="fr-FR" sz="1200" b="1" dirty="0" smtClean="0"/>
              <a:t>3</a:t>
            </a:r>
            <a:endParaRPr lang="fr-FR" b="1" dirty="0"/>
          </a:p>
        </p:txBody>
      </p:sp>
      <p:sp>
        <p:nvSpPr>
          <p:cNvPr id="42" name="CaixaDeTexto 41"/>
          <p:cNvSpPr txBox="1"/>
          <p:nvPr/>
        </p:nvSpPr>
        <p:spPr>
          <a:xfrm>
            <a:off x="6426200" y="1724520"/>
            <a:ext cx="263214" cy="276999"/>
          </a:xfrm>
          <a:prstGeom prst="rect">
            <a:avLst/>
          </a:prstGeom>
          <a:noFill/>
        </p:spPr>
        <p:txBody>
          <a:bodyPr wrap="none" rtlCol="0">
            <a:spAutoFit/>
          </a:bodyPr>
          <a:lstStyle/>
          <a:p>
            <a:r>
              <a:rPr lang="fr-FR" sz="1200" b="1" dirty="0" smtClean="0"/>
              <a:t>4</a:t>
            </a:r>
            <a:endParaRPr lang="fr-FR" b="1" dirty="0"/>
          </a:p>
        </p:txBody>
      </p:sp>
      <p:sp>
        <p:nvSpPr>
          <p:cNvPr id="43" name="Fluxograma: Processo alternativo 42"/>
          <p:cNvSpPr/>
          <p:nvPr/>
        </p:nvSpPr>
        <p:spPr>
          <a:xfrm>
            <a:off x="5321300" y="1368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28" idx="1"/>
          </p:cNvCxnSpPr>
          <p:nvPr/>
        </p:nvCxnSpPr>
        <p:spPr>
          <a:xfrm rot="10800000" flipV="1">
            <a:off x="5743886" y="1133970"/>
            <a:ext cx="174314" cy="2349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5626100" y="1013320"/>
            <a:ext cx="263214" cy="276999"/>
          </a:xfrm>
          <a:prstGeom prst="rect">
            <a:avLst/>
          </a:prstGeom>
          <a:noFill/>
        </p:spPr>
        <p:txBody>
          <a:bodyPr wrap="none" rtlCol="0">
            <a:spAutoFit/>
          </a:bodyPr>
          <a:lstStyle/>
          <a:p>
            <a:r>
              <a:rPr lang="fr-FR" sz="1200" b="1" dirty="0" smtClean="0"/>
              <a:t>5</a:t>
            </a:r>
            <a:endParaRPr lang="fr-FR" b="1" dirty="0"/>
          </a:p>
        </p:txBody>
      </p:sp>
      <p:sp>
        <p:nvSpPr>
          <p:cNvPr id="47" name="CaixaDeTexto 46"/>
          <p:cNvSpPr txBox="1"/>
          <p:nvPr/>
        </p:nvSpPr>
        <p:spPr>
          <a:xfrm>
            <a:off x="76200" y="4414900"/>
            <a:ext cx="12115800" cy="1200329"/>
          </a:xfrm>
          <a:prstGeom prst="rect">
            <a:avLst/>
          </a:prstGeom>
          <a:noFill/>
        </p:spPr>
        <p:txBody>
          <a:bodyPr wrap="square" rtlCol="0">
            <a:spAutoFit/>
          </a:bodyPr>
          <a:lstStyle/>
          <a:p>
            <a:pPr algn="just"/>
            <a:r>
              <a:rPr lang="fr-FR" dirty="0" smtClean="0"/>
              <a:t>The query, user preferences and the choosen services are sent to the service C </a:t>
            </a:r>
            <a:r>
              <a:rPr lang="fr-FR" i="1" u="sng" dirty="0" smtClean="0">
                <a:solidFill>
                  <a:srgbClr val="FF0000"/>
                </a:solidFill>
              </a:rPr>
              <a:t>(5)</a:t>
            </a:r>
            <a:r>
              <a:rPr lang="fr-FR" dirty="0" smtClean="0"/>
              <a:t>. The service C is responsible to produce all the services compositions that can answer the user query. Then, all the composition produced are sent to the service D </a:t>
            </a:r>
            <a:r>
              <a:rPr lang="fr-FR" i="1" u="sng" dirty="0" smtClean="0">
                <a:solidFill>
                  <a:srgbClr val="FF0000"/>
                </a:solidFill>
              </a:rPr>
              <a:t>(6)</a:t>
            </a:r>
            <a:r>
              <a:rPr lang="fr-FR" dirty="0" smtClean="0"/>
              <a:t>. Service D is responsible to rank the compositions. D access the service registry </a:t>
            </a:r>
            <a:r>
              <a:rPr lang="fr-FR" i="1" u="sng" dirty="0" smtClean="0">
                <a:solidFill>
                  <a:srgbClr val="FF0000"/>
                </a:solidFill>
              </a:rPr>
              <a:t>(7)</a:t>
            </a:r>
            <a:r>
              <a:rPr lang="fr-FR" dirty="0" smtClean="0"/>
              <a:t> to get the SLA information of each service, and then rank the compositions.</a:t>
            </a:r>
          </a:p>
        </p:txBody>
      </p:sp>
      <p:sp>
        <p:nvSpPr>
          <p:cNvPr id="48" name="CaixaDeTexto 47"/>
          <p:cNvSpPr txBox="1"/>
          <p:nvPr/>
        </p:nvSpPr>
        <p:spPr>
          <a:xfrm>
            <a:off x="5423048" y="733920"/>
            <a:ext cx="293670" cy="307777"/>
          </a:xfrm>
          <a:prstGeom prst="rect">
            <a:avLst/>
          </a:prstGeom>
          <a:noFill/>
        </p:spPr>
        <p:txBody>
          <a:bodyPr wrap="none" rtlCol="0">
            <a:spAutoFit/>
          </a:bodyPr>
          <a:lstStyle/>
          <a:p>
            <a:r>
              <a:rPr lang="fr-FR" sz="1400" b="1" dirty="0" smtClean="0"/>
              <a:t>A</a:t>
            </a:r>
            <a:endParaRPr lang="fr-FR" sz="1400" b="1" baseline="-25000" dirty="0"/>
          </a:p>
        </p:txBody>
      </p:sp>
      <p:sp>
        <p:nvSpPr>
          <p:cNvPr id="49" name="CaixaDeTexto 48"/>
          <p:cNvSpPr txBox="1"/>
          <p:nvPr/>
        </p:nvSpPr>
        <p:spPr>
          <a:xfrm>
            <a:off x="6045348" y="975220"/>
            <a:ext cx="293670" cy="307777"/>
          </a:xfrm>
          <a:prstGeom prst="rect">
            <a:avLst/>
          </a:prstGeom>
          <a:noFill/>
        </p:spPr>
        <p:txBody>
          <a:bodyPr wrap="none" rtlCol="0">
            <a:spAutoFit/>
          </a:bodyPr>
          <a:lstStyle/>
          <a:p>
            <a:r>
              <a:rPr lang="fr-FR" sz="1400" b="1" dirty="0" smtClean="0"/>
              <a:t>B</a:t>
            </a:r>
            <a:endParaRPr lang="fr-FR" sz="1400" b="1" baseline="-25000" dirty="0"/>
          </a:p>
        </p:txBody>
      </p:sp>
      <p:sp>
        <p:nvSpPr>
          <p:cNvPr id="50" name="CaixaDeTexto 49"/>
          <p:cNvSpPr txBox="1"/>
          <p:nvPr/>
        </p:nvSpPr>
        <p:spPr>
          <a:xfrm>
            <a:off x="5461148" y="1368920"/>
            <a:ext cx="279244" cy="307777"/>
          </a:xfrm>
          <a:prstGeom prst="rect">
            <a:avLst/>
          </a:prstGeom>
          <a:noFill/>
        </p:spPr>
        <p:txBody>
          <a:bodyPr wrap="none" rtlCol="0">
            <a:spAutoFit/>
          </a:bodyPr>
          <a:lstStyle/>
          <a:p>
            <a:r>
              <a:rPr lang="fr-FR" sz="1400" b="1" dirty="0" smtClean="0"/>
              <a:t>C</a:t>
            </a:r>
            <a:endParaRPr lang="fr-FR" sz="1400" b="1" baseline="-25000" dirty="0"/>
          </a:p>
        </p:txBody>
      </p:sp>
      <p:sp>
        <p:nvSpPr>
          <p:cNvPr id="51" name="Fluxograma: Processo alternativo 50"/>
          <p:cNvSpPr/>
          <p:nvPr/>
        </p:nvSpPr>
        <p:spPr>
          <a:xfrm>
            <a:off x="5753100" y="1775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5" name="Conector em curva 54"/>
          <p:cNvCxnSpPr>
            <a:stCxn id="43" idx="3"/>
            <a:endCxn id="51" idx="0"/>
          </p:cNvCxnSpPr>
          <p:nvPr/>
        </p:nvCxnSpPr>
        <p:spPr>
          <a:xfrm>
            <a:off x="5880100" y="1527670"/>
            <a:ext cx="152400" cy="2476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Fluxograma: Processo alternativo 55"/>
          <p:cNvSpPr/>
          <p:nvPr/>
        </p:nvSpPr>
        <p:spPr>
          <a:xfrm>
            <a:off x="5461000" y="224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1" name="Conector em curva 60"/>
          <p:cNvCxnSpPr>
            <a:stCxn id="35" idx="3"/>
          </p:cNvCxnSpPr>
          <p:nvPr/>
        </p:nvCxnSpPr>
        <p:spPr>
          <a:xfrm flipV="1">
            <a:off x="6232799" y="1305420"/>
            <a:ext cx="206101" cy="213004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51" idx="1"/>
          </p:cNvCxnSpPr>
          <p:nvPr/>
        </p:nvCxnSpPr>
        <p:spPr>
          <a:xfrm rot="10800000" flipV="1">
            <a:off x="5546852" y="1934070"/>
            <a:ext cx="206249" cy="3111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aixaDeTexto 63"/>
          <p:cNvSpPr txBox="1"/>
          <p:nvPr/>
        </p:nvSpPr>
        <p:spPr>
          <a:xfrm>
            <a:off x="5969000" y="1419720"/>
            <a:ext cx="263214" cy="276999"/>
          </a:xfrm>
          <a:prstGeom prst="rect">
            <a:avLst/>
          </a:prstGeom>
          <a:noFill/>
        </p:spPr>
        <p:txBody>
          <a:bodyPr wrap="none" rtlCol="0">
            <a:spAutoFit/>
          </a:bodyPr>
          <a:lstStyle/>
          <a:p>
            <a:r>
              <a:rPr lang="fr-FR" sz="1200" b="1" dirty="0" smtClean="0"/>
              <a:t>6</a:t>
            </a:r>
            <a:endParaRPr lang="fr-FR" b="1" dirty="0"/>
          </a:p>
        </p:txBody>
      </p:sp>
      <p:sp>
        <p:nvSpPr>
          <p:cNvPr id="65" name="CaixaDeTexto 64"/>
          <p:cNvSpPr txBox="1"/>
          <p:nvPr/>
        </p:nvSpPr>
        <p:spPr>
          <a:xfrm>
            <a:off x="5410200" y="1838820"/>
            <a:ext cx="263214" cy="276999"/>
          </a:xfrm>
          <a:prstGeom prst="rect">
            <a:avLst/>
          </a:prstGeom>
          <a:noFill/>
        </p:spPr>
        <p:txBody>
          <a:bodyPr wrap="none" rtlCol="0">
            <a:spAutoFit/>
          </a:bodyPr>
          <a:lstStyle/>
          <a:p>
            <a:r>
              <a:rPr lang="fr-FR" sz="1200" b="1" dirty="0" smtClean="0"/>
              <a:t>8</a:t>
            </a:r>
            <a:endParaRPr lang="fr-FR" b="1" dirty="0"/>
          </a:p>
        </p:txBody>
      </p:sp>
      <p:sp>
        <p:nvSpPr>
          <p:cNvPr id="66" name="CaixaDeTexto 65"/>
          <p:cNvSpPr txBox="1"/>
          <p:nvPr/>
        </p:nvSpPr>
        <p:spPr>
          <a:xfrm>
            <a:off x="5892948" y="1788020"/>
            <a:ext cx="298480" cy="307777"/>
          </a:xfrm>
          <a:prstGeom prst="rect">
            <a:avLst/>
          </a:prstGeom>
          <a:noFill/>
        </p:spPr>
        <p:txBody>
          <a:bodyPr wrap="none" rtlCol="0">
            <a:spAutoFit/>
          </a:bodyPr>
          <a:lstStyle/>
          <a:p>
            <a:r>
              <a:rPr lang="fr-FR" sz="1400" b="1" dirty="0" smtClean="0"/>
              <a:t>D</a:t>
            </a:r>
            <a:endParaRPr lang="fr-FR" sz="1400" b="1" baseline="-25000" dirty="0"/>
          </a:p>
        </p:txBody>
      </p:sp>
      <p:sp>
        <p:nvSpPr>
          <p:cNvPr id="67" name="CaixaDeTexto 66"/>
          <p:cNvSpPr txBox="1"/>
          <p:nvPr/>
        </p:nvSpPr>
        <p:spPr>
          <a:xfrm>
            <a:off x="5613548" y="2245220"/>
            <a:ext cx="272832" cy="307777"/>
          </a:xfrm>
          <a:prstGeom prst="rect">
            <a:avLst/>
          </a:prstGeom>
          <a:noFill/>
        </p:spPr>
        <p:txBody>
          <a:bodyPr wrap="none" rtlCol="0">
            <a:spAutoFit/>
          </a:bodyPr>
          <a:lstStyle/>
          <a:p>
            <a:r>
              <a:rPr lang="fr-FR" sz="1400" b="1" dirty="0" smtClean="0"/>
              <a:t>E</a:t>
            </a:r>
            <a:endParaRPr lang="fr-FR" sz="1400" b="1" baseline="-25000" dirty="0"/>
          </a:p>
        </p:txBody>
      </p:sp>
      <p:cxnSp>
        <p:nvCxnSpPr>
          <p:cNvPr id="75" name="Conector de seta reta 74"/>
          <p:cNvCxnSpPr/>
          <p:nvPr/>
        </p:nvCxnSpPr>
        <p:spPr>
          <a:xfrm flipH="1">
            <a:off x="6146800" y="2092820"/>
            <a:ext cx="54180" cy="10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CaixaDeTexto 76"/>
          <p:cNvSpPr txBox="1"/>
          <p:nvPr/>
        </p:nvSpPr>
        <p:spPr>
          <a:xfrm>
            <a:off x="6146800" y="2067420"/>
            <a:ext cx="263214" cy="276999"/>
          </a:xfrm>
          <a:prstGeom prst="rect">
            <a:avLst/>
          </a:prstGeom>
          <a:noFill/>
        </p:spPr>
        <p:txBody>
          <a:bodyPr wrap="none" rtlCol="0">
            <a:spAutoFit/>
          </a:bodyPr>
          <a:lstStyle/>
          <a:p>
            <a:r>
              <a:rPr lang="fr-FR" sz="1200" b="1" dirty="0" smtClean="0"/>
              <a:t>7</a:t>
            </a:r>
            <a:endParaRPr lang="fr-FR" b="1" dirty="0"/>
          </a:p>
        </p:txBody>
      </p:sp>
      <p:sp>
        <p:nvSpPr>
          <p:cNvPr id="78" name="Fluxograma: Processo alternativo 77"/>
          <p:cNvSpPr/>
          <p:nvPr/>
        </p:nvSpPr>
        <p:spPr>
          <a:xfrm>
            <a:off x="5071732" y="2598502"/>
            <a:ext cx="431800" cy="24534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CaixaDeTexto 88"/>
          <p:cNvSpPr txBox="1"/>
          <p:nvPr/>
        </p:nvSpPr>
        <p:spPr>
          <a:xfrm>
            <a:off x="5164046" y="2568956"/>
            <a:ext cx="272832" cy="307777"/>
          </a:xfrm>
          <a:prstGeom prst="rect">
            <a:avLst/>
          </a:prstGeom>
          <a:noFill/>
        </p:spPr>
        <p:txBody>
          <a:bodyPr wrap="none" rtlCol="0">
            <a:spAutoFit/>
          </a:bodyPr>
          <a:lstStyle/>
          <a:p>
            <a:r>
              <a:rPr lang="fr-FR" sz="1400" b="1" dirty="0" smtClean="0"/>
              <a:t>F</a:t>
            </a:r>
            <a:endParaRPr lang="fr-FR" sz="1400" b="1" baseline="-25000" dirty="0"/>
          </a:p>
        </p:txBody>
      </p:sp>
      <p:sp>
        <p:nvSpPr>
          <p:cNvPr id="90" name="Fluxograma: Disco magnético 89"/>
          <p:cNvSpPr/>
          <p:nvPr/>
        </p:nvSpPr>
        <p:spPr>
          <a:xfrm>
            <a:off x="5875382" y="2470115"/>
            <a:ext cx="201389" cy="129349"/>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2" name="Conector de seta reta 91"/>
          <p:cNvCxnSpPr>
            <a:stCxn id="56" idx="3"/>
            <a:endCxn id="21" idx="1"/>
          </p:cNvCxnSpPr>
          <p:nvPr/>
        </p:nvCxnSpPr>
        <p:spPr>
          <a:xfrm flipV="1">
            <a:off x="6019800" y="600570"/>
            <a:ext cx="1181100" cy="180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ector de seta reta 93"/>
          <p:cNvCxnSpPr>
            <a:stCxn id="56" idx="3"/>
            <a:endCxn id="13" idx="1"/>
          </p:cNvCxnSpPr>
          <p:nvPr/>
        </p:nvCxnSpPr>
        <p:spPr>
          <a:xfrm flipV="1">
            <a:off x="6019800" y="1095870"/>
            <a:ext cx="3263900" cy="130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ector de seta reta 95"/>
          <p:cNvCxnSpPr>
            <a:stCxn id="56" idx="3"/>
            <a:endCxn id="9" idx="1"/>
          </p:cNvCxnSpPr>
          <p:nvPr/>
        </p:nvCxnSpPr>
        <p:spPr>
          <a:xfrm flipV="1">
            <a:off x="6019800" y="2315070"/>
            <a:ext cx="3175000" cy="88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de seta reta 97"/>
          <p:cNvCxnSpPr>
            <a:stCxn id="56" idx="3"/>
            <a:endCxn id="5" idx="1"/>
          </p:cNvCxnSpPr>
          <p:nvPr/>
        </p:nvCxnSpPr>
        <p:spPr>
          <a:xfrm>
            <a:off x="6019800" y="2403970"/>
            <a:ext cx="22987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ector de seta reta 105"/>
          <p:cNvCxnSpPr/>
          <p:nvPr/>
        </p:nvCxnSpPr>
        <p:spPr>
          <a:xfrm flipH="1">
            <a:off x="5337542" y="2423315"/>
            <a:ext cx="233916"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de seta reta 106"/>
          <p:cNvCxnSpPr/>
          <p:nvPr/>
        </p:nvCxnSpPr>
        <p:spPr>
          <a:xfrm rot="10800000" flipH="1">
            <a:off x="5404879" y="2501284"/>
            <a:ext cx="233917"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em curva 108"/>
          <p:cNvCxnSpPr>
            <a:stCxn id="56" idx="1"/>
            <a:endCxn id="25" idx="1"/>
          </p:cNvCxnSpPr>
          <p:nvPr/>
        </p:nvCxnSpPr>
        <p:spPr>
          <a:xfrm rot="10800000">
            <a:off x="5295900" y="892670"/>
            <a:ext cx="165100" cy="1511300"/>
          </a:xfrm>
          <a:prstGeom prst="curvedConnector3">
            <a:avLst>
              <a:gd name="adj1" fmla="val 2384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CaixaDeTexto 109"/>
          <p:cNvSpPr txBox="1"/>
          <p:nvPr/>
        </p:nvSpPr>
        <p:spPr>
          <a:xfrm>
            <a:off x="4850219" y="1523384"/>
            <a:ext cx="263214" cy="276999"/>
          </a:xfrm>
          <a:prstGeom prst="rect">
            <a:avLst/>
          </a:prstGeom>
          <a:noFill/>
        </p:spPr>
        <p:txBody>
          <a:bodyPr wrap="none" rtlCol="0">
            <a:spAutoFit/>
          </a:bodyPr>
          <a:lstStyle/>
          <a:p>
            <a:r>
              <a:rPr lang="fr-FR" sz="1200" b="1" dirty="0" smtClean="0"/>
              <a:t>9</a:t>
            </a:r>
            <a:endParaRPr lang="fr-FR" b="1" dirty="0"/>
          </a:p>
        </p:txBody>
      </p:sp>
      <p:sp>
        <p:nvSpPr>
          <p:cNvPr id="111" name="Fluxograma: Disco magnético 110"/>
          <p:cNvSpPr/>
          <p:nvPr/>
        </p:nvSpPr>
        <p:spPr>
          <a:xfrm>
            <a:off x="7252581" y="317469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Fluxograma: Processo alternativo 111"/>
          <p:cNvSpPr/>
          <p:nvPr/>
        </p:nvSpPr>
        <p:spPr>
          <a:xfrm>
            <a:off x="7252581" y="2819092"/>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Fluxograma: Processo 112"/>
          <p:cNvSpPr/>
          <p:nvPr/>
        </p:nvSpPr>
        <p:spPr>
          <a:xfrm>
            <a:off x="7201781" y="2755592"/>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CaixaDeTexto 113"/>
          <p:cNvSpPr txBox="1"/>
          <p:nvPr/>
        </p:nvSpPr>
        <p:spPr>
          <a:xfrm>
            <a:off x="7341629" y="3479492"/>
            <a:ext cx="444352" cy="307777"/>
          </a:xfrm>
          <a:prstGeom prst="rect">
            <a:avLst/>
          </a:prstGeom>
          <a:noFill/>
        </p:spPr>
        <p:txBody>
          <a:bodyPr wrap="none" rtlCol="0">
            <a:spAutoFit/>
          </a:bodyPr>
          <a:lstStyle/>
          <a:p>
            <a:r>
              <a:rPr lang="fr-FR" sz="1400" b="1" dirty="0" smtClean="0"/>
              <a:t>DS</a:t>
            </a:r>
            <a:r>
              <a:rPr lang="fr-FR" sz="1400" b="1" baseline="-25000" dirty="0"/>
              <a:t>6</a:t>
            </a:r>
          </a:p>
        </p:txBody>
      </p:sp>
      <p:cxnSp>
        <p:nvCxnSpPr>
          <p:cNvPr id="116" name="Conector de seta reta 115"/>
          <p:cNvCxnSpPr>
            <a:stCxn id="46" idx="0"/>
          </p:cNvCxnSpPr>
          <p:nvPr/>
        </p:nvCxnSpPr>
        <p:spPr>
          <a:xfrm>
            <a:off x="5757707" y="1013320"/>
            <a:ext cx="1468741" cy="183909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de seta reta 117"/>
          <p:cNvCxnSpPr/>
          <p:nvPr/>
        </p:nvCxnSpPr>
        <p:spPr>
          <a:xfrm flipH="1">
            <a:off x="2986567" y="812485"/>
            <a:ext cx="2324100" cy="10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CaixaDeTexto 118"/>
          <p:cNvSpPr txBox="1"/>
          <p:nvPr/>
        </p:nvSpPr>
        <p:spPr>
          <a:xfrm>
            <a:off x="3854301" y="1098673"/>
            <a:ext cx="341760" cy="276999"/>
          </a:xfrm>
          <a:prstGeom prst="rect">
            <a:avLst/>
          </a:prstGeom>
          <a:noFill/>
        </p:spPr>
        <p:txBody>
          <a:bodyPr wrap="none" rtlCol="0">
            <a:spAutoFit/>
          </a:bodyPr>
          <a:lstStyle/>
          <a:p>
            <a:r>
              <a:rPr lang="fr-FR" sz="1200" b="1" dirty="0" smtClean="0"/>
              <a:t>10</a:t>
            </a:r>
            <a:endParaRPr lang="fr-FR" b="1" dirty="0"/>
          </a:p>
        </p:txBody>
      </p:sp>
      <p:cxnSp>
        <p:nvCxnSpPr>
          <p:cNvPr id="123" name="Conector em curva 122"/>
          <p:cNvCxnSpPr/>
          <p:nvPr/>
        </p:nvCxnSpPr>
        <p:spPr>
          <a:xfrm rot="16200000" flipH="1">
            <a:off x="4310620" y="497984"/>
            <a:ext cx="602249" cy="5519105"/>
          </a:xfrm>
          <a:prstGeom prst="curvedConnector3">
            <a:avLst>
              <a:gd name="adj1" fmla="val 239844"/>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CaixaDeTexto 125"/>
          <p:cNvSpPr txBox="1"/>
          <p:nvPr/>
        </p:nvSpPr>
        <p:spPr>
          <a:xfrm>
            <a:off x="4006701" y="4078496"/>
            <a:ext cx="341760" cy="276999"/>
          </a:xfrm>
          <a:prstGeom prst="rect">
            <a:avLst/>
          </a:prstGeom>
          <a:noFill/>
        </p:spPr>
        <p:txBody>
          <a:bodyPr wrap="none" rtlCol="0">
            <a:spAutoFit/>
          </a:bodyPr>
          <a:lstStyle/>
          <a:p>
            <a:r>
              <a:rPr lang="fr-FR" sz="1200" b="1" dirty="0" smtClean="0"/>
              <a:t>11</a:t>
            </a:r>
            <a:endParaRPr lang="fr-FR" b="1" dirty="0"/>
          </a:p>
        </p:txBody>
      </p:sp>
      <p:cxnSp>
        <p:nvCxnSpPr>
          <p:cNvPr id="33" name="Conector de seta reta 32"/>
          <p:cNvCxnSpPr>
            <a:stCxn id="78" idx="3"/>
            <a:endCxn id="5" idx="1"/>
          </p:cNvCxnSpPr>
          <p:nvPr/>
        </p:nvCxnSpPr>
        <p:spPr>
          <a:xfrm>
            <a:off x="5503532" y="2721172"/>
            <a:ext cx="2814968" cy="637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a:stCxn id="78" idx="3"/>
          </p:cNvCxnSpPr>
          <p:nvPr/>
        </p:nvCxnSpPr>
        <p:spPr>
          <a:xfrm flipV="1">
            <a:off x="5503532" y="2315070"/>
            <a:ext cx="3691268" cy="4061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a:stCxn id="78" idx="3"/>
          </p:cNvCxnSpPr>
          <p:nvPr/>
        </p:nvCxnSpPr>
        <p:spPr>
          <a:xfrm flipV="1">
            <a:off x="5503532" y="1102220"/>
            <a:ext cx="3780168" cy="1618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de seta reta 52"/>
          <p:cNvCxnSpPr>
            <a:stCxn id="78" idx="3"/>
          </p:cNvCxnSpPr>
          <p:nvPr/>
        </p:nvCxnSpPr>
        <p:spPr>
          <a:xfrm flipV="1">
            <a:off x="5503532" y="600570"/>
            <a:ext cx="1697368" cy="21206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242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vem 1"/>
          <p:cNvSpPr/>
          <p:nvPr/>
        </p:nvSpPr>
        <p:spPr>
          <a:xfrm>
            <a:off x="4508500" y="187820"/>
            <a:ext cx="6680200" cy="36449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746620"/>
            <a:ext cx="2438400" cy="2438400"/>
          </a:xfrm>
          <a:prstGeom prst="rect">
            <a:avLst/>
          </a:prstGeom>
        </p:spPr>
      </p:pic>
      <p:sp>
        <p:nvSpPr>
          <p:cNvPr id="4" name="Fluxograma: Disco magnético 3"/>
          <p:cNvSpPr/>
          <p:nvPr/>
        </p:nvSpPr>
        <p:spPr>
          <a:xfrm>
            <a:off x="8318500" y="29818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uxograma: Processo alternativo 4"/>
          <p:cNvSpPr/>
          <p:nvPr/>
        </p:nvSpPr>
        <p:spPr>
          <a:xfrm>
            <a:off x="8318500" y="2626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uxograma: Processo 5"/>
          <p:cNvSpPr/>
          <p:nvPr/>
        </p:nvSpPr>
        <p:spPr>
          <a:xfrm>
            <a:off x="8267700" y="25627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8407548" y="3286620"/>
            <a:ext cx="444352" cy="307777"/>
          </a:xfrm>
          <a:prstGeom prst="rect">
            <a:avLst/>
          </a:prstGeom>
          <a:noFill/>
        </p:spPr>
        <p:txBody>
          <a:bodyPr wrap="none" rtlCol="0">
            <a:spAutoFit/>
          </a:bodyPr>
          <a:lstStyle/>
          <a:p>
            <a:r>
              <a:rPr lang="fr-FR" sz="1400" b="1" dirty="0" smtClean="0"/>
              <a:t>DS</a:t>
            </a:r>
            <a:r>
              <a:rPr lang="fr-FR" sz="1400" b="1" baseline="-25000" dirty="0" smtClean="0"/>
              <a:t>5</a:t>
            </a:r>
            <a:endParaRPr lang="fr-FR" sz="1400" b="1" baseline="-25000" dirty="0"/>
          </a:p>
        </p:txBody>
      </p:sp>
      <p:sp>
        <p:nvSpPr>
          <p:cNvPr id="8" name="Fluxograma: Disco magnético 7"/>
          <p:cNvSpPr/>
          <p:nvPr/>
        </p:nvSpPr>
        <p:spPr>
          <a:xfrm>
            <a:off x="9194800" y="25119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uxograma: Processo alternativo 8"/>
          <p:cNvSpPr/>
          <p:nvPr/>
        </p:nvSpPr>
        <p:spPr>
          <a:xfrm>
            <a:off x="9194800" y="2156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uxograma: Processo 9"/>
          <p:cNvSpPr/>
          <p:nvPr/>
        </p:nvSpPr>
        <p:spPr>
          <a:xfrm>
            <a:off x="9144000" y="20928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CaixaDeTexto 10"/>
          <p:cNvSpPr txBox="1"/>
          <p:nvPr/>
        </p:nvSpPr>
        <p:spPr>
          <a:xfrm>
            <a:off x="9283848" y="2816720"/>
            <a:ext cx="444352" cy="307777"/>
          </a:xfrm>
          <a:prstGeom prst="rect">
            <a:avLst/>
          </a:prstGeom>
          <a:noFill/>
        </p:spPr>
        <p:txBody>
          <a:bodyPr wrap="none" rtlCol="0">
            <a:spAutoFit/>
          </a:bodyPr>
          <a:lstStyle/>
          <a:p>
            <a:r>
              <a:rPr lang="fr-FR" sz="1400" b="1" dirty="0" smtClean="0"/>
              <a:t>DS</a:t>
            </a:r>
            <a:r>
              <a:rPr lang="fr-FR" sz="1400" b="1" baseline="-25000" dirty="0" smtClean="0"/>
              <a:t>4</a:t>
            </a:r>
            <a:endParaRPr lang="fr-FR" sz="1400" b="1" baseline="-25000" dirty="0"/>
          </a:p>
        </p:txBody>
      </p:sp>
      <p:sp>
        <p:nvSpPr>
          <p:cNvPr id="12" name="Fluxograma: Disco magnético 11"/>
          <p:cNvSpPr/>
          <p:nvPr/>
        </p:nvSpPr>
        <p:spPr>
          <a:xfrm>
            <a:off x="9283700" y="12927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uxograma: Processo alternativo 12"/>
          <p:cNvSpPr/>
          <p:nvPr/>
        </p:nvSpPr>
        <p:spPr>
          <a:xfrm>
            <a:off x="9283700" y="9371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uxograma: Processo 13"/>
          <p:cNvSpPr/>
          <p:nvPr/>
        </p:nvSpPr>
        <p:spPr>
          <a:xfrm>
            <a:off x="9232900" y="8736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CaixaDeTexto 14"/>
          <p:cNvSpPr txBox="1"/>
          <p:nvPr/>
        </p:nvSpPr>
        <p:spPr>
          <a:xfrm>
            <a:off x="9372748" y="1597520"/>
            <a:ext cx="444352" cy="307777"/>
          </a:xfrm>
          <a:prstGeom prst="rect">
            <a:avLst/>
          </a:prstGeom>
          <a:noFill/>
        </p:spPr>
        <p:txBody>
          <a:bodyPr wrap="none" rtlCol="0">
            <a:spAutoFit/>
          </a:bodyPr>
          <a:lstStyle/>
          <a:p>
            <a:r>
              <a:rPr lang="fr-FR" sz="1400" b="1" dirty="0" smtClean="0"/>
              <a:t>DS</a:t>
            </a:r>
            <a:r>
              <a:rPr lang="fr-FR" sz="1400" b="1" baseline="-25000" dirty="0" smtClean="0"/>
              <a:t>3</a:t>
            </a:r>
            <a:endParaRPr lang="fr-FR" sz="1400" b="1" baseline="-25000" dirty="0"/>
          </a:p>
        </p:txBody>
      </p:sp>
      <p:sp>
        <p:nvSpPr>
          <p:cNvPr id="16" name="Fluxograma: Disco magnético 15"/>
          <p:cNvSpPr/>
          <p:nvPr/>
        </p:nvSpPr>
        <p:spPr>
          <a:xfrm>
            <a:off x="8343900" y="7085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uxograma: Processo alternativo 16"/>
          <p:cNvSpPr/>
          <p:nvPr/>
        </p:nvSpPr>
        <p:spPr>
          <a:xfrm>
            <a:off x="8343900" y="352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uxograma: Processo 17"/>
          <p:cNvSpPr/>
          <p:nvPr/>
        </p:nvSpPr>
        <p:spPr>
          <a:xfrm>
            <a:off x="8293100" y="2894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aixaDeTexto 18"/>
          <p:cNvSpPr txBox="1"/>
          <p:nvPr/>
        </p:nvSpPr>
        <p:spPr>
          <a:xfrm>
            <a:off x="8432948" y="1013320"/>
            <a:ext cx="444352" cy="307777"/>
          </a:xfrm>
          <a:prstGeom prst="rect">
            <a:avLst/>
          </a:prstGeom>
          <a:noFill/>
        </p:spPr>
        <p:txBody>
          <a:bodyPr wrap="none" rtlCol="0">
            <a:spAutoFit/>
          </a:bodyPr>
          <a:lstStyle/>
          <a:p>
            <a:r>
              <a:rPr lang="fr-FR" sz="1400" b="1" dirty="0" smtClean="0"/>
              <a:t>DS</a:t>
            </a:r>
            <a:r>
              <a:rPr lang="fr-FR" sz="1400" b="1" baseline="-25000" dirty="0" smtClean="0"/>
              <a:t>2</a:t>
            </a:r>
            <a:endParaRPr lang="fr-FR" sz="1400" b="1" baseline="-25000" dirty="0"/>
          </a:p>
        </p:txBody>
      </p:sp>
      <p:sp>
        <p:nvSpPr>
          <p:cNvPr id="20" name="Fluxograma: Disco magnético 19"/>
          <p:cNvSpPr/>
          <p:nvPr/>
        </p:nvSpPr>
        <p:spPr>
          <a:xfrm>
            <a:off x="7200900" y="7974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uxograma: Processo alternativo 20"/>
          <p:cNvSpPr/>
          <p:nvPr/>
        </p:nvSpPr>
        <p:spPr>
          <a:xfrm>
            <a:off x="7200900" y="4418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uxograma: Processo 21"/>
          <p:cNvSpPr/>
          <p:nvPr/>
        </p:nvSpPr>
        <p:spPr>
          <a:xfrm>
            <a:off x="7150100" y="3783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CaixaDeTexto 22"/>
          <p:cNvSpPr txBox="1"/>
          <p:nvPr/>
        </p:nvSpPr>
        <p:spPr>
          <a:xfrm>
            <a:off x="7289948" y="1102220"/>
            <a:ext cx="444352" cy="307777"/>
          </a:xfrm>
          <a:prstGeom prst="rect">
            <a:avLst/>
          </a:prstGeom>
          <a:noFill/>
        </p:spPr>
        <p:txBody>
          <a:bodyPr wrap="none" rtlCol="0">
            <a:spAutoFit/>
          </a:bodyPr>
          <a:lstStyle/>
          <a:p>
            <a:r>
              <a:rPr lang="fr-FR" sz="1400" b="1" dirty="0" smtClean="0"/>
              <a:t>DS</a:t>
            </a:r>
            <a:r>
              <a:rPr lang="fr-FR" sz="1400" b="1" baseline="-25000" dirty="0" smtClean="0"/>
              <a:t>1</a:t>
            </a:r>
            <a:endParaRPr lang="fr-FR" sz="1400" b="1" baseline="-25000" dirty="0"/>
          </a:p>
        </p:txBody>
      </p:sp>
      <p:sp>
        <p:nvSpPr>
          <p:cNvPr id="24" name="Fluxograma: Disco magnético 23"/>
          <p:cNvSpPr/>
          <p:nvPr/>
        </p:nvSpPr>
        <p:spPr>
          <a:xfrm>
            <a:off x="5613400" y="321013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uxograma: Processo alternativo 24"/>
          <p:cNvSpPr/>
          <p:nvPr/>
        </p:nvSpPr>
        <p:spPr>
          <a:xfrm>
            <a:off x="5295900" y="733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uxograma: Processo 25"/>
          <p:cNvSpPr/>
          <p:nvPr/>
        </p:nvSpPr>
        <p:spPr>
          <a:xfrm>
            <a:off x="5232400" y="670419"/>
            <a:ext cx="1371600" cy="3162301"/>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CaixaDeTexto 26"/>
          <p:cNvSpPr txBox="1"/>
          <p:nvPr/>
        </p:nvSpPr>
        <p:spPr>
          <a:xfrm>
            <a:off x="5651648" y="3538268"/>
            <a:ext cx="466794" cy="307777"/>
          </a:xfrm>
          <a:prstGeom prst="rect">
            <a:avLst/>
          </a:prstGeom>
          <a:noFill/>
        </p:spPr>
        <p:txBody>
          <a:bodyPr wrap="none" rtlCol="0">
            <a:spAutoFit/>
          </a:bodyPr>
          <a:lstStyle/>
          <a:p>
            <a:r>
              <a:rPr lang="fr-FR" sz="1400" b="1" dirty="0" smtClean="0"/>
              <a:t>Our</a:t>
            </a:r>
            <a:endParaRPr lang="fr-FR" sz="1400" b="1" baseline="-25000" dirty="0"/>
          </a:p>
        </p:txBody>
      </p:sp>
      <p:sp>
        <p:nvSpPr>
          <p:cNvPr id="28" name="Fluxograma: Processo alternativo 27"/>
          <p:cNvSpPr/>
          <p:nvPr/>
        </p:nvSpPr>
        <p:spPr>
          <a:xfrm>
            <a:off x="5918200" y="97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Conector de seta reta 29"/>
          <p:cNvCxnSpPr/>
          <p:nvPr/>
        </p:nvCxnSpPr>
        <p:spPr>
          <a:xfrm flipV="1">
            <a:off x="2997200" y="1030899"/>
            <a:ext cx="2298700" cy="1047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3797300" y="1648027"/>
            <a:ext cx="263214" cy="276999"/>
          </a:xfrm>
          <a:prstGeom prst="rect">
            <a:avLst/>
          </a:prstGeom>
          <a:noFill/>
        </p:spPr>
        <p:txBody>
          <a:bodyPr wrap="none" rtlCol="0">
            <a:spAutoFit/>
          </a:bodyPr>
          <a:lstStyle/>
          <a:p>
            <a:r>
              <a:rPr lang="fr-FR" sz="1200" b="1" dirty="0" smtClean="0"/>
              <a:t>1</a:t>
            </a:r>
            <a:endParaRPr lang="fr-FR" b="1" dirty="0"/>
          </a:p>
        </p:txBody>
      </p:sp>
      <p:sp>
        <p:nvSpPr>
          <p:cNvPr id="32" name="CaixaDeTexto 31"/>
          <p:cNvSpPr txBox="1"/>
          <p:nvPr/>
        </p:nvSpPr>
        <p:spPr>
          <a:xfrm>
            <a:off x="38100" y="38100"/>
            <a:ext cx="5108886" cy="646331"/>
          </a:xfrm>
          <a:prstGeom prst="rect">
            <a:avLst/>
          </a:prstGeom>
          <a:noFill/>
        </p:spPr>
        <p:txBody>
          <a:bodyPr wrap="square" rtlCol="0">
            <a:spAutoFit/>
          </a:bodyPr>
          <a:lstStyle/>
          <a:p>
            <a:pPr algn="just"/>
            <a:r>
              <a:rPr lang="fr-FR" u="sng" dirty="0" smtClean="0"/>
              <a:t>First query. There is no information about a previous integration.</a:t>
            </a:r>
          </a:p>
        </p:txBody>
      </p:sp>
      <p:cxnSp>
        <p:nvCxnSpPr>
          <p:cNvPr id="34" name="Conector em curva 33"/>
          <p:cNvCxnSpPr>
            <a:stCxn id="25" idx="3"/>
            <a:endCxn id="28" idx="0"/>
          </p:cNvCxnSpPr>
          <p:nvPr/>
        </p:nvCxnSpPr>
        <p:spPr>
          <a:xfrm>
            <a:off x="5854700" y="892670"/>
            <a:ext cx="342900" cy="825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p:cNvSpPr txBox="1"/>
          <p:nvPr/>
        </p:nvSpPr>
        <p:spPr>
          <a:xfrm>
            <a:off x="5550048" y="3296968"/>
            <a:ext cx="682751" cy="276999"/>
          </a:xfrm>
          <a:prstGeom prst="rect">
            <a:avLst/>
          </a:prstGeom>
          <a:noFill/>
        </p:spPr>
        <p:txBody>
          <a:bodyPr wrap="none" rtlCol="0">
            <a:spAutoFit/>
          </a:bodyPr>
          <a:lstStyle/>
          <a:p>
            <a:r>
              <a:rPr lang="fr-FR" sz="1200" dirty="0" smtClean="0"/>
              <a:t>Registry</a:t>
            </a:r>
            <a:endParaRPr lang="fr-FR" sz="1200" baseline="-25000" dirty="0"/>
          </a:p>
        </p:txBody>
      </p:sp>
      <p:cxnSp>
        <p:nvCxnSpPr>
          <p:cNvPr id="37" name="Conector em curva 36"/>
          <p:cNvCxnSpPr>
            <a:stCxn id="28" idx="3"/>
            <a:endCxn id="35" idx="3"/>
          </p:cNvCxnSpPr>
          <p:nvPr/>
        </p:nvCxnSpPr>
        <p:spPr>
          <a:xfrm flipH="1">
            <a:off x="6232799" y="1133970"/>
            <a:ext cx="244201" cy="2301498"/>
          </a:xfrm>
          <a:prstGeom prst="curvedConnector3">
            <a:avLst>
              <a:gd name="adj1" fmla="val -936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aixaDeTexto 39"/>
          <p:cNvSpPr txBox="1"/>
          <p:nvPr/>
        </p:nvSpPr>
        <p:spPr>
          <a:xfrm>
            <a:off x="5892800" y="683120"/>
            <a:ext cx="263214" cy="276999"/>
          </a:xfrm>
          <a:prstGeom prst="rect">
            <a:avLst/>
          </a:prstGeom>
          <a:noFill/>
        </p:spPr>
        <p:txBody>
          <a:bodyPr wrap="none" rtlCol="0">
            <a:spAutoFit/>
          </a:bodyPr>
          <a:lstStyle/>
          <a:p>
            <a:r>
              <a:rPr lang="fr-FR" sz="1200" b="1" dirty="0" smtClean="0"/>
              <a:t>2</a:t>
            </a:r>
            <a:endParaRPr lang="fr-FR" b="1" dirty="0"/>
          </a:p>
        </p:txBody>
      </p:sp>
      <p:sp>
        <p:nvSpPr>
          <p:cNvPr id="41" name="CaixaDeTexto 40"/>
          <p:cNvSpPr txBox="1"/>
          <p:nvPr/>
        </p:nvSpPr>
        <p:spPr>
          <a:xfrm>
            <a:off x="6680200" y="1724520"/>
            <a:ext cx="263214" cy="276999"/>
          </a:xfrm>
          <a:prstGeom prst="rect">
            <a:avLst/>
          </a:prstGeom>
          <a:noFill/>
        </p:spPr>
        <p:txBody>
          <a:bodyPr wrap="none" rtlCol="0">
            <a:spAutoFit/>
          </a:bodyPr>
          <a:lstStyle/>
          <a:p>
            <a:r>
              <a:rPr lang="fr-FR" sz="1200" b="1" dirty="0" smtClean="0"/>
              <a:t>3</a:t>
            </a:r>
            <a:endParaRPr lang="fr-FR" b="1" dirty="0"/>
          </a:p>
        </p:txBody>
      </p:sp>
      <p:sp>
        <p:nvSpPr>
          <p:cNvPr id="42" name="CaixaDeTexto 41"/>
          <p:cNvSpPr txBox="1"/>
          <p:nvPr/>
        </p:nvSpPr>
        <p:spPr>
          <a:xfrm>
            <a:off x="6426200" y="1724520"/>
            <a:ext cx="263214" cy="276999"/>
          </a:xfrm>
          <a:prstGeom prst="rect">
            <a:avLst/>
          </a:prstGeom>
          <a:noFill/>
        </p:spPr>
        <p:txBody>
          <a:bodyPr wrap="none" rtlCol="0">
            <a:spAutoFit/>
          </a:bodyPr>
          <a:lstStyle/>
          <a:p>
            <a:r>
              <a:rPr lang="fr-FR" sz="1200" b="1" dirty="0" smtClean="0"/>
              <a:t>4</a:t>
            </a:r>
            <a:endParaRPr lang="fr-FR" b="1" dirty="0"/>
          </a:p>
        </p:txBody>
      </p:sp>
      <p:sp>
        <p:nvSpPr>
          <p:cNvPr id="43" name="Fluxograma: Processo alternativo 42"/>
          <p:cNvSpPr/>
          <p:nvPr/>
        </p:nvSpPr>
        <p:spPr>
          <a:xfrm>
            <a:off x="5321300" y="1368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28" idx="1"/>
          </p:cNvCxnSpPr>
          <p:nvPr/>
        </p:nvCxnSpPr>
        <p:spPr>
          <a:xfrm rot="10800000" flipV="1">
            <a:off x="5743886" y="1133970"/>
            <a:ext cx="174314" cy="2349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5626100" y="1013320"/>
            <a:ext cx="263214" cy="276999"/>
          </a:xfrm>
          <a:prstGeom prst="rect">
            <a:avLst/>
          </a:prstGeom>
          <a:noFill/>
        </p:spPr>
        <p:txBody>
          <a:bodyPr wrap="none" rtlCol="0">
            <a:spAutoFit/>
          </a:bodyPr>
          <a:lstStyle/>
          <a:p>
            <a:r>
              <a:rPr lang="fr-FR" sz="1200" b="1" dirty="0" smtClean="0"/>
              <a:t>5</a:t>
            </a:r>
            <a:endParaRPr lang="fr-FR" b="1" dirty="0"/>
          </a:p>
        </p:txBody>
      </p:sp>
      <p:sp>
        <p:nvSpPr>
          <p:cNvPr id="47" name="CaixaDeTexto 46"/>
          <p:cNvSpPr txBox="1"/>
          <p:nvPr/>
        </p:nvSpPr>
        <p:spPr>
          <a:xfrm>
            <a:off x="76200" y="4414900"/>
            <a:ext cx="12115800" cy="2031325"/>
          </a:xfrm>
          <a:prstGeom prst="rect">
            <a:avLst/>
          </a:prstGeom>
          <a:noFill/>
        </p:spPr>
        <p:txBody>
          <a:bodyPr wrap="square" rtlCol="0">
            <a:spAutoFit/>
          </a:bodyPr>
          <a:lstStyle/>
          <a:p>
            <a:pPr algn="just"/>
            <a:r>
              <a:rPr lang="fr-FR" dirty="0" smtClean="0"/>
              <a:t>After ranking, the service compositions are sent to service E </a:t>
            </a:r>
            <a:r>
              <a:rPr lang="fr-FR" i="1" u="sng" dirty="0" smtClean="0">
                <a:solidFill>
                  <a:srgbClr val="FF0000"/>
                </a:solidFill>
              </a:rPr>
              <a:t>(8)</a:t>
            </a:r>
            <a:r>
              <a:rPr lang="fr-FR" dirty="0" smtClean="0"/>
              <a:t> that is responsible to execute them. Service E is going to execute the composition </a:t>
            </a:r>
            <a:r>
              <a:rPr lang="fr-FR" i="1" u="sng" dirty="0" smtClean="0">
                <a:solidFill>
                  <a:srgbClr val="FF0000"/>
                </a:solidFill>
              </a:rPr>
              <a:t>(red arrows)</a:t>
            </a:r>
            <a:r>
              <a:rPr lang="fr-FR" dirty="0" smtClean="0"/>
              <a:t> integrating the data and storing them in cache (king of temporary base). While executing each composition, service E iteracts with F. Service F is responsible to calculate the cost of the integration based on the service price per call, and the price for transfering the data, for instance. Service E is going to execute and integrate data until to reach the user preferences (such as max budget or max amount of data that he wants to integrate). Once the desired user preferences are reached, E informs A (responsible to interact with the user) that the integration is finished </a:t>
            </a:r>
            <a:r>
              <a:rPr lang="fr-FR" i="1" u="sng" dirty="0" smtClean="0">
                <a:solidFill>
                  <a:srgbClr val="FF0000"/>
                </a:solidFill>
              </a:rPr>
              <a:t>(9)</a:t>
            </a:r>
            <a:r>
              <a:rPr lang="fr-FR" dirty="0" smtClean="0"/>
              <a:t>. A launches the services asked by the user containig his integration </a:t>
            </a:r>
            <a:r>
              <a:rPr lang="fr-FR" i="1" u="sng" dirty="0" smtClean="0">
                <a:solidFill>
                  <a:srgbClr val="FF0000"/>
                </a:solidFill>
              </a:rPr>
              <a:t>(green arrow)</a:t>
            </a:r>
            <a:r>
              <a:rPr lang="fr-FR" dirty="0" smtClean="0"/>
              <a:t>. Then, A informs the user that his integration is done, and he access it.</a:t>
            </a:r>
          </a:p>
        </p:txBody>
      </p:sp>
      <p:sp>
        <p:nvSpPr>
          <p:cNvPr id="48" name="CaixaDeTexto 47"/>
          <p:cNvSpPr txBox="1"/>
          <p:nvPr/>
        </p:nvSpPr>
        <p:spPr>
          <a:xfrm>
            <a:off x="5423048" y="733920"/>
            <a:ext cx="293670" cy="307777"/>
          </a:xfrm>
          <a:prstGeom prst="rect">
            <a:avLst/>
          </a:prstGeom>
          <a:noFill/>
        </p:spPr>
        <p:txBody>
          <a:bodyPr wrap="none" rtlCol="0">
            <a:spAutoFit/>
          </a:bodyPr>
          <a:lstStyle/>
          <a:p>
            <a:r>
              <a:rPr lang="fr-FR" sz="1400" b="1" dirty="0" smtClean="0"/>
              <a:t>A</a:t>
            </a:r>
            <a:endParaRPr lang="fr-FR" sz="1400" b="1" baseline="-25000" dirty="0"/>
          </a:p>
        </p:txBody>
      </p:sp>
      <p:sp>
        <p:nvSpPr>
          <p:cNvPr id="49" name="CaixaDeTexto 48"/>
          <p:cNvSpPr txBox="1"/>
          <p:nvPr/>
        </p:nvSpPr>
        <p:spPr>
          <a:xfrm>
            <a:off x="6045348" y="975220"/>
            <a:ext cx="293670" cy="307777"/>
          </a:xfrm>
          <a:prstGeom prst="rect">
            <a:avLst/>
          </a:prstGeom>
          <a:noFill/>
        </p:spPr>
        <p:txBody>
          <a:bodyPr wrap="none" rtlCol="0">
            <a:spAutoFit/>
          </a:bodyPr>
          <a:lstStyle/>
          <a:p>
            <a:r>
              <a:rPr lang="fr-FR" sz="1400" b="1" dirty="0" smtClean="0"/>
              <a:t>B</a:t>
            </a:r>
            <a:endParaRPr lang="fr-FR" sz="1400" b="1" baseline="-25000" dirty="0"/>
          </a:p>
        </p:txBody>
      </p:sp>
      <p:sp>
        <p:nvSpPr>
          <p:cNvPr id="50" name="CaixaDeTexto 49"/>
          <p:cNvSpPr txBox="1"/>
          <p:nvPr/>
        </p:nvSpPr>
        <p:spPr>
          <a:xfrm>
            <a:off x="5461148" y="1368920"/>
            <a:ext cx="279244" cy="307777"/>
          </a:xfrm>
          <a:prstGeom prst="rect">
            <a:avLst/>
          </a:prstGeom>
          <a:noFill/>
        </p:spPr>
        <p:txBody>
          <a:bodyPr wrap="none" rtlCol="0">
            <a:spAutoFit/>
          </a:bodyPr>
          <a:lstStyle/>
          <a:p>
            <a:r>
              <a:rPr lang="fr-FR" sz="1400" b="1" dirty="0" smtClean="0"/>
              <a:t>C</a:t>
            </a:r>
            <a:endParaRPr lang="fr-FR" sz="1400" b="1" baseline="-25000" dirty="0"/>
          </a:p>
        </p:txBody>
      </p:sp>
      <p:sp>
        <p:nvSpPr>
          <p:cNvPr id="51" name="Fluxograma: Processo alternativo 50"/>
          <p:cNvSpPr/>
          <p:nvPr/>
        </p:nvSpPr>
        <p:spPr>
          <a:xfrm>
            <a:off x="5753100" y="1775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5" name="Conector em curva 54"/>
          <p:cNvCxnSpPr>
            <a:stCxn id="43" idx="3"/>
            <a:endCxn id="51" idx="0"/>
          </p:cNvCxnSpPr>
          <p:nvPr/>
        </p:nvCxnSpPr>
        <p:spPr>
          <a:xfrm>
            <a:off x="5880100" y="1527670"/>
            <a:ext cx="152400" cy="2476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Fluxograma: Processo alternativo 55"/>
          <p:cNvSpPr/>
          <p:nvPr/>
        </p:nvSpPr>
        <p:spPr>
          <a:xfrm>
            <a:off x="5461000" y="224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1" name="Conector em curva 60"/>
          <p:cNvCxnSpPr>
            <a:stCxn id="35" idx="3"/>
          </p:cNvCxnSpPr>
          <p:nvPr/>
        </p:nvCxnSpPr>
        <p:spPr>
          <a:xfrm flipV="1">
            <a:off x="6232799" y="1305420"/>
            <a:ext cx="206101" cy="213004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51" idx="1"/>
          </p:cNvCxnSpPr>
          <p:nvPr/>
        </p:nvCxnSpPr>
        <p:spPr>
          <a:xfrm rot="10800000" flipV="1">
            <a:off x="5546852" y="1934070"/>
            <a:ext cx="206249" cy="3111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aixaDeTexto 63"/>
          <p:cNvSpPr txBox="1"/>
          <p:nvPr/>
        </p:nvSpPr>
        <p:spPr>
          <a:xfrm>
            <a:off x="5969000" y="1419720"/>
            <a:ext cx="263214" cy="276999"/>
          </a:xfrm>
          <a:prstGeom prst="rect">
            <a:avLst/>
          </a:prstGeom>
          <a:noFill/>
        </p:spPr>
        <p:txBody>
          <a:bodyPr wrap="none" rtlCol="0">
            <a:spAutoFit/>
          </a:bodyPr>
          <a:lstStyle/>
          <a:p>
            <a:r>
              <a:rPr lang="fr-FR" sz="1200" b="1" dirty="0" smtClean="0"/>
              <a:t>6</a:t>
            </a:r>
            <a:endParaRPr lang="fr-FR" b="1" dirty="0"/>
          </a:p>
        </p:txBody>
      </p:sp>
      <p:sp>
        <p:nvSpPr>
          <p:cNvPr id="65" name="CaixaDeTexto 64"/>
          <p:cNvSpPr txBox="1"/>
          <p:nvPr/>
        </p:nvSpPr>
        <p:spPr>
          <a:xfrm>
            <a:off x="5410200" y="1838820"/>
            <a:ext cx="263214" cy="276999"/>
          </a:xfrm>
          <a:prstGeom prst="rect">
            <a:avLst/>
          </a:prstGeom>
          <a:noFill/>
        </p:spPr>
        <p:txBody>
          <a:bodyPr wrap="none" rtlCol="0">
            <a:spAutoFit/>
          </a:bodyPr>
          <a:lstStyle/>
          <a:p>
            <a:r>
              <a:rPr lang="fr-FR" sz="1200" b="1" dirty="0" smtClean="0"/>
              <a:t>8</a:t>
            </a:r>
            <a:endParaRPr lang="fr-FR" b="1" dirty="0"/>
          </a:p>
        </p:txBody>
      </p:sp>
      <p:sp>
        <p:nvSpPr>
          <p:cNvPr id="66" name="CaixaDeTexto 65"/>
          <p:cNvSpPr txBox="1"/>
          <p:nvPr/>
        </p:nvSpPr>
        <p:spPr>
          <a:xfrm>
            <a:off x="5892948" y="1788020"/>
            <a:ext cx="298480" cy="307777"/>
          </a:xfrm>
          <a:prstGeom prst="rect">
            <a:avLst/>
          </a:prstGeom>
          <a:noFill/>
        </p:spPr>
        <p:txBody>
          <a:bodyPr wrap="none" rtlCol="0">
            <a:spAutoFit/>
          </a:bodyPr>
          <a:lstStyle/>
          <a:p>
            <a:r>
              <a:rPr lang="fr-FR" sz="1400" b="1" dirty="0" smtClean="0"/>
              <a:t>D</a:t>
            </a:r>
            <a:endParaRPr lang="fr-FR" sz="1400" b="1" baseline="-25000" dirty="0"/>
          </a:p>
        </p:txBody>
      </p:sp>
      <p:sp>
        <p:nvSpPr>
          <p:cNvPr id="67" name="CaixaDeTexto 66"/>
          <p:cNvSpPr txBox="1"/>
          <p:nvPr/>
        </p:nvSpPr>
        <p:spPr>
          <a:xfrm>
            <a:off x="5613548" y="2245220"/>
            <a:ext cx="272832" cy="307777"/>
          </a:xfrm>
          <a:prstGeom prst="rect">
            <a:avLst/>
          </a:prstGeom>
          <a:noFill/>
        </p:spPr>
        <p:txBody>
          <a:bodyPr wrap="none" rtlCol="0">
            <a:spAutoFit/>
          </a:bodyPr>
          <a:lstStyle/>
          <a:p>
            <a:r>
              <a:rPr lang="fr-FR" sz="1400" b="1" dirty="0" smtClean="0"/>
              <a:t>E</a:t>
            </a:r>
            <a:endParaRPr lang="fr-FR" sz="1400" b="1" baseline="-25000" dirty="0"/>
          </a:p>
        </p:txBody>
      </p:sp>
      <p:cxnSp>
        <p:nvCxnSpPr>
          <p:cNvPr id="75" name="Conector de seta reta 74"/>
          <p:cNvCxnSpPr/>
          <p:nvPr/>
        </p:nvCxnSpPr>
        <p:spPr>
          <a:xfrm flipH="1">
            <a:off x="6146800" y="2092820"/>
            <a:ext cx="54180" cy="10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CaixaDeTexto 76"/>
          <p:cNvSpPr txBox="1"/>
          <p:nvPr/>
        </p:nvSpPr>
        <p:spPr>
          <a:xfrm>
            <a:off x="6146800" y="2067420"/>
            <a:ext cx="263214" cy="276999"/>
          </a:xfrm>
          <a:prstGeom prst="rect">
            <a:avLst/>
          </a:prstGeom>
          <a:noFill/>
        </p:spPr>
        <p:txBody>
          <a:bodyPr wrap="none" rtlCol="0">
            <a:spAutoFit/>
          </a:bodyPr>
          <a:lstStyle/>
          <a:p>
            <a:r>
              <a:rPr lang="fr-FR" sz="1200" b="1" dirty="0" smtClean="0"/>
              <a:t>7</a:t>
            </a:r>
            <a:endParaRPr lang="fr-FR" b="1" dirty="0"/>
          </a:p>
        </p:txBody>
      </p:sp>
      <p:sp>
        <p:nvSpPr>
          <p:cNvPr id="78" name="Fluxograma: Processo alternativo 77"/>
          <p:cNvSpPr/>
          <p:nvPr/>
        </p:nvSpPr>
        <p:spPr>
          <a:xfrm>
            <a:off x="5071732" y="2598502"/>
            <a:ext cx="431800" cy="24534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CaixaDeTexto 88"/>
          <p:cNvSpPr txBox="1"/>
          <p:nvPr/>
        </p:nvSpPr>
        <p:spPr>
          <a:xfrm>
            <a:off x="5164046" y="2568956"/>
            <a:ext cx="272832" cy="307777"/>
          </a:xfrm>
          <a:prstGeom prst="rect">
            <a:avLst/>
          </a:prstGeom>
          <a:noFill/>
        </p:spPr>
        <p:txBody>
          <a:bodyPr wrap="none" rtlCol="0">
            <a:spAutoFit/>
          </a:bodyPr>
          <a:lstStyle/>
          <a:p>
            <a:r>
              <a:rPr lang="fr-FR" sz="1400" b="1" dirty="0" smtClean="0"/>
              <a:t>F</a:t>
            </a:r>
            <a:endParaRPr lang="fr-FR" sz="1400" b="1" baseline="-25000" dirty="0"/>
          </a:p>
        </p:txBody>
      </p:sp>
      <p:sp>
        <p:nvSpPr>
          <p:cNvPr id="90" name="Fluxograma: Disco magnético 89"/>
          <p:cNvSpPr/>
          <p:nvPr/>
        </p:nvSpPr>
        <p:spPr>
          <a:xfrm>
            <a:off x="5875382" y="2470115"/>
            <a:ext cx="201389" cy="129349"/>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2" name="Conector de seta reta 91"/>
          <p:cNvCxnSpPr>
            <a:stCxn id="56" idx="3"/>
            <a:endCxn id="21" idx="1"/>
          </p:cNvCxnSpPr>
          <p:nvPr/>
        </p:nvCxnSpPr>
        <p:spPr>
          <a:xfrm flipV="1">
            <a:off x="6019800" y="600570"/>
            <a:ext cx="1181100" cy="180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ector de seta reta 93"/>
          <p:cNvCxnSpPr>
            <a:stCxn id="56" idx="3"/>
            <a:endCxn id="13" idx="1"/>
          </p:cNvCxnSpPr>
          <p:nvPr/>
        </p:nvCxnSpPr>
        <p:spPr>
          <a:xfrm flipV="1">
            <a:off x="6019800" y="1095870"/>
            <a:ext cx="3263900" cy="130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ector de seta reta 95"/>
          <p:cNvCxnSpPr>
            <a:stCxn id="56" idx="3"/>
            <a:endCxn id="9" idx="1"/>
          </p:cNvCxnSpPr>
          <p:nvPr/>
        </p:nvCxnSpPr>
        <p:spPr>
          <a:xfrm flipV="1">
            <a:off x="6019800" y="2315070"/>
            <a:ext cx="3175000" cy="88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de seta reta 97"/>
          <p:cNvCxnSpPr>
            <a:stCxn id="56" idx="3"/>
            <a:endCxn id="5" idx="1"/>
          </p:cNvCxnSpPr>
          <p:nvPr/>
        </p:nvCxnSpPr>
        <p:spPr>
          <a:xfrm>
            <a:off x="6019800" y="2403970"/>
            <a:ext cx="22987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ector de seta reta 105"/>
          <p:cNvCxnSpPr/>
          <p:nvPr/>
        </p:nvCxnSpPr>
        <p:spPr>
          <a:xfrm flipH="1">
            <a:off x="5337542" y="2423315"/>
            <a:ext cx="233916"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de seta reta 106"/>
          <p:cNvCxnSpPr/>
          <p:nvPr/>
        </p:nvCxnSpPr>
        <p:spPr>
          <a:xfrm rot="10800000" flipH="1">
            <a:off x="5404879" y="2501284"/>
            <a:ext cx="233917"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em curva 108"/>
          <p:cNvCxnSpPr>
            <a:stCxn id="56" idx="1"/>
            <a:endCxn id="25" idx="1"/>
          </p:cNvCxnSpPr>
          <p:nvPr/>
        </p:nvCxnSpPr>
        <p:spPr>
          <a:xfrm rot="10800000">
            <a:off x="5295900" y="892670"/>
            <a:ext cx="165100" cy="1511300"/>
          </a:xfrm>
          <a:prstGeom prst="curvedConnector3">
            <a:avLst>
              <a:gd name="adj1" fmla="val 2384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CaixaDeTexto 109"/>
          <p:cNvSpPr txBox="1"/>
          <p:nvPr/>
        </p:nvSpPr>
        <p:spPr>
          <a:xfrm>
            <a:off x="4850219" y="1523384"/>
            <a:ext cx="263214" cy="276999"/>
          </a:xfrm>
          <a:prstGeom prst="rect">
            <a:avLst/>
          </a:prstGeom>
          <a:noFill/>
        </p:spPr>
        <p:txBody>
          <a:bodyPr wrap="none" rtlCol="0">
            <a:spAutoFit/>
          </a:bodyPr>
          <a:lstStyle/>
          <a:p>
            <a:r>
              <a:rPr lang="fr-FR" sz="1200" b="1" dirty="0" smtClean="0"/>
              <a:t>9</a:t>
            </a:r>
            <a:endParaRPr lang="fr-FR" b="1" dirty="0"/>
          </a:p>
        </p:txBody>
      </p:sp>
      <p:sp>
        <p:nvSpPr>
          <p:cNvPr id="111" name="Fluxograma: Disco magnético 110"/>
          <p:cNvSpPr/>
          <p:nvPr/>
        </p:nvSpPr>
        <p:spPr>
          <a:xfrm>
            <a:off x="7252581" y="317469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Fluxograma: Processo alternativo 111"/>
          <p:cNvSpPr/>
          <p:nvPr/>
        </p:nvSpPr>
        <p:spPr>
          <a:xfrm>
            <a:off x="7252581" y="2819092"/>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Fluxograma: Processo 112"/>
          <p:cNvSpPr/>
          <p:nvPr/>
        </p:nvSpPr>
        <p:spPr>
          <a:xfrm>
            <a:off x="7201781" y="2755592"/>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CaixaDeTexto 113"/>
          <p:cNvSpPr txBox="1"/>
          <p:nvPr/>
        </p:nvSpPr>
        <p:spPr>
          <a:xfrm>
            <a:off x="7341629" y="3479492"/>
            <a:ext cx="444352" cy="307777"/>
          </a:xfrm>
          <a:prstGeom prst="rect">
            <a:avLst/>
          </a:prstGeom>
          <a:noFill/>
        </p:spPr>
        <p:txBody>
          <a:bodyPr wrap="none" rtlCol="0">
            <a:spAutoFit/>
          </a:bodyPr>
          <a:lstStyle/>
          <a:p>
            <a:r>
              <a:rPr lang="fr-FR" sz="1400" b="1" dirty="0" smtClean="0"/>
              <a:t>DS</a:t>
            </a:r>
            <a:r>
              <a:rPr lang="fr-FR" sz="1400" b="1" baseline="-25000" dirty="0"/>
              <a:t>6</a:t>
            </a:r>
          </a:p>
        </p:txBody>
      </p:sp>
      <p:cxnSp>
        <p:nvCxnSpPr>
          <p:cNvPr id="116" name="Conector de seta reta 115"/>
          <p:cNvCxnSpPr>
            <a:stCxn id="46" idx="0"/>
          </p:cNvCxnSpPr>
          <p:nvPr/>
        </p:nvCxnSpPr>
        <p:spPr>
          <a:xfrm>
            <a:off x="5757707" y="1013320"/>
            <a:ext cx="1468741" cy="183909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de seta reta 117"/>
          <p:cNvCxnSpPr/>
          <p:nvPr/>
        </p:nvCxnSpPr>
        <p:spPr>
          <a:xfrm flipH="1">
            <a:off x="2986567" y="812485"/>
            <a:ext cx="2324100" cy="10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CaixaDeTexto 118"/>
          <p:cNvSpPr txBox="1"/>
          <p:nvPr/>
        </p:nvSpPr>
        <p:spPr>
          <a:xfrm>
            <a:off x="3854301" y="1098673"/>
            <a:ext cx="341760" cy="276999"/>
          </a:xfrm>
          <a:prstGeom prst="rect">
            <a:avLst/>
          </a:prstGeom>
          <a:noFill/>
        </p:spPr>
        <p:txBody>
          <a:bodyPr wrap="none" rtlCol="0">
            <a:spAutoFit/>
          </a:bodyPr>
          <a:lstStyle/>
          <a:p>
            <a:r>
              <a:rPr lang="fr-FR" sz="1200" b="1" dirty="0" smtClean="0"/>
              <a:t>10</a:t>
            </a:r>
            <a:endParaRPr lang="fr-FR" b="1" dirty="0"/>
          </a:p>
        </p:txBody>
      </p:sp>
      <p:cxnSp>
        <p:nvCxnSpPr>
          <p:cNvPr id="123" name="Conector em curva 122"/>
          <p:cNvCxnSpPr/>
          <p:nvPr/>
        </p:nvCxnSpPr>
        <p:spPr>
          <a:xfrm rot="16200000" flipH="1">
            <a:off x="4310620" y="497984"/>
            <a:ext cx="602249" cy="5519105"/>
          </a:xfrm>
          <a:prstGeom prst="curvedConnector3">
            <a:avLst>
              <a:gd name="adj1" fmla="val 239844"/>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CaixaDeTexto 125"/>
          <p:cNvSpPr txBox="1"/>
          <p:nvPr/>
        </p:nvSpPr>
        <p:spPr>
          <a:xfrm>
            <a:off x="4006701" y="4078496"/>
            <a:ext cx="341760" cy="276999"/>
          </a:xfrm>
          <a:prstGeom prst="rect">
            <a:avLst/>
          </a:prstGeom>
          <a:noFill/>
        </p:spPr>
        <p:txBody>
          <a:bodyPr wrap="none" rtlCol="0">
            <a:spAutoFit/>
          </a:bodyPr>
          <a:lstStyle/>
          <a:p>
            <a:r>
              <a:rPr lang="fr-FR" sz="1200" b="1" dirty="0" smtClean="0"/>
              <a:t>11</a:t>
            </a:r>
            <a:endParaRPr lang="fr-FR" b="1" dirty="0"/>
          </a:p>
        </p:txBody>
      </p:sp>
      <p:cxnSp>
        <p:nvCxnSpPr>
          <p:cNvPr id="33" name="Conector de seta reta 32"/>
          <p:cNvCxnSpPr>
            <a:stCxn id="78" idx="3"/>
            <a:endCxn id="5" idx="1"/>
          </p:cNvCxnSpPr>
          <p:nvPr/>
        </p:nvCxnSpPr>
        <p:spPr>
          <a:xfrm>
            <a:off x="5503532" y="2721172"/>
            <a:ext cx="2814968" cy="637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a:stCxn id="78" idx="3"/>
          </p:cNvCxnSpPr>
          <p:nvPr/>
        </p:nvCxnSpPr>
        <p:spPr>
          <a:xfrm flipV="1">
            <a:off x="5503532" y="2315070"/>
            <a:ext cx="3691268" cy="4061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a:stCxn id="78" idx="3"/>
          </p:cNvCxnSpPr>
          <p:nvPr/>
        </p:nvCxnSpPr>
        <p:spPr>
          <a:xfrm flipV="1">
            <a:off x="5503532" y="1102220"/>
            <a:ext cx="3780168" cy="1618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de seta reta 52"/>
          <p:cNvCxnSpPr>
            <a:stCxn id="78" idx="3"/>
          </p:cNvCxnSpPr>
          <p:nvPr/>
        </p:nvCxnSpPr>
        <p:spPr>
          <a:xfrm flipV="1">
            <a:off x="5503532" y="600570"/>
            <a:ext cx="1697368" cy="21206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50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vem 1"/>
          <p:cNvSpPr/>
          <p:nvPr/>
        </p:nvSpPr>
        <p:spPr>
          <a:xfrm>
            <a:off x="4508500" y="187820"/>
            <a:ext cx="6680200" cy="36449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746620"/>
            <a:ext cx="2438400" cy="2438400"/>
          </a:xfrm>
          <a:prstGeom prst="rect">
            <a:avLst/>
          </a:prstGeom>
        </p:spPr>
      </p:pic>
      <p:sp>
        <p:nvSpPr>
          <p:cNvPr id="4" name="Fluxograma: Disco magnético 3"/>
          <p:cNvSpPr/>
          <p:nvPr/>
        </p:nvSpPr>
        <p:spPr>
          <a:xfrm>
            <a:off x="8318500" y="29818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uxograma: Processo alternativo 4"/>
          <p:cNvSpPr/>
          <p:nvPr/>
        </p:nvSpPr>
        <p:spPr>
          <a:xfrm>
            <a:off x="8318500" y="2626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uxograma: Processo 5"/>
          <p:cNvSpPr/>
          <p:nvPr/>
        </p:nvSpPr>
        <p:spPr>
          <a:xfrm>
            <a:off x="8267700" y="25627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8407548" y="3286620"/>
            <a:ext cx="444352" cy="307777"/>
          </a:xfrm>
          <a:prstGeom prst="rect">
            <a:avLst/>
          </a:prstGeom>
          <a:noFill/>
        </p:spPr>
        <p:txBody>
          <a:bodyPr wrap="none" rtlCol="0">
            <a:spAutoFit/>
          </a:bodyPr>
          <a:lstStyle/>
          <a:p>
            <a:r>
              <a:rPr lang="fr-FR" sz="1400" b="1" dirty="0" smtClean="0"/>
              <a:t>DS</a:t>
            </a:r>
            <a:r>
              <a:rPr lang="fr-FR" sz="1400" b="1" baseline="-25000" dirty="0" smtClean="0"/>
              <a:t>5</a:t>
            </a:r>
            <a:endParaRPr lang="fr-FR" sz="1400" b="1" baseline="-25000" dirty="0"/>
          </a:p>
        </p:txBody>
      </p:sp>
      <p:sp>
        <p:nvSpPr>
          <p:cNvPr id="8" name="Fluxograma: Disco magnético 7"/>
          <p:cNvSpPr/>
          <p:nvPr/>
        </p:nvSpPr>
        <p:spPr>
          <a:xfrm>
            <a:off x="9194800" y="25119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uxograma: Processo alternativo 8"/>
          <p:cNvSpPr/>
          <p:nvPr/>
        </p:nvSpPr>
        <p:spPr>
          <a:xfrm>
            <a:off x="9194800" y="2156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uxograma: Processo 9"/>
          <p:cNvSpPr/>
          <p:nvPr/>
        </p:nvSpPr>
        <p:spPr>
          <a:xfrm>
            <a:off x="9144000" y="20928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CaixaDeTexto 10"/>
          <p:cNvSpPr txBox="1"/>
          <p:nvPr/>
        </p:nvSpPr>
        <p:spPr>
          <a:xfrm>
            <a:off x="9283848" y="2816720"/>
            <a:ext cx="444352" cy="307777"/>
          </a:xfrm>
          <a:prstGeom prst="rect">
            <a:avLst/>
          </a:prstGeom>
          <a:noFill/>
        </p:spPr>
        <p:txBody>
          <a:bodyPr wrap="none" rtlCol="0">
            <a:spAutoFit/>
          </a:bodyPr>
          <a:lstStyle/>
          <a:p>
            <a:r>
              <a:rPr lang="fr-FR" sz="1400" b="1" dirty="0" smtClean="0"/>
              <a:t>DS</a:t>
            </a:r>
            <a:r>
              <a:rPr lang="fr-FR" sz="1400" b="1" baseline="-25000" dirty="0" smtClean="0"/>
              <a:t>4</a:t>
            </a:r>
            <a:endParaRPr lang="fr-FR" sz="1400" b="1" baseline="-25000" dirty="0"/>
          </a:p>
        </p:txBody>
      </p:sp>
      <p:sp>
        <p:nvSpPr>
          <p:cNvPr id="12" name="Fluxograma: Disco magnético 11"/>
          <p:cNvSpPr/>
          <p:nvPr/>
        </p:nvSpPr>
        <p:spPr>
          <a:xfrm>
            <a:off x="9283700" y="12927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uxograma: Processo alternativo 12"/>
          <p:cNvSpPr/>
          <p:nvPr/>
        </p:nvSpPr>
        <p:spPr>
          <a:xfrm>
            <a:off x="9283700" y="9371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uxograma: Processo 13"/>
          <p:cNvSpPr/>
          <p:nvPr/>
        </p:nvSpPr>
        <p:spPr>
          <a:xfrm>
            <a:off x="9232900" y="8736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CaixaDeTexto 14"/>
          <p:cNvSpPr txBox="1"/>
          <p:nvPr/>
        </p:nvSpPr>
        <p:spPr>
          <a:xfrm>
            <a:off x="9372748" y="1597520"/>
            <a:ext cx="444352" cy="307777"/>
          </a:xfrm>
          <a:prstGeom prst="rect">
            <a:avLst/>
          </a:prstGeom>
          <a:noFill/>
        </p:spPr>
        <p:txBody>
          <a:bodyPr wrap="none" rtlCol="0">
            <a:spAutoFit/>
          </a:bodyPr>
          <a:lstStyle/>
          <a:p>
            <a:r>
              <a:rPr lang="fr-FR" sz="1400" b="1" dirty="0" smtClean="0"/>
              <a:t>DS</a:t>
            </a:r>
            <a:r>
              <a:rPr lang="fr-FR" sz="1400" b="1" baseline="-25000" dirty="0" smtClean="0"/>
              <a:t>3</a:t>
            </a:r>
            <a:endParaRPr lang="fr-FR" sz="1400" b="1" baseline="-25000" dirty="0"/>
          </a:p>
        </p:txBody>
      </p:sp>
      <p:sp>
        <p:nvSpPr>
          <p:cNvPr id="16" name="Fluxograma: Disco magnético 15"/>
          <p:cNvSpPr/>
          <p:nvPr/>
        </p:nvSpPr>
        <p:spPr>
          <a:xfrm>
            <a:off x="8343900" y="7085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uxograma: Processo alternativo 16"/>
          <p:cNvSpPr/>
          <p:nvPr/>
        </p:nvSpPr>
        <p:spPr>
          <a:xfrm>
            <a:off x="8343900" y="352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uxograma: Processo 17"/>
          <p:cNvSpPr/>
          <p:nvPr/>
        </p:nvSpPr>
        <p:spPr>
          <a:xfrm>
            <a:off x="8293100" y="2894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aixaDeTexto 18"/>
          <p:cNvSpPr txBox="1"/>
          <p:nvPr/>
        </p:nvSpPr>
        <p:spPr>
          <a:xfrm>
            <a:off x="8432948" y="1013320"/>
            <a:ext cx="444352" cy="307777"/>
          </a:xfrm>
          <a:prstGeom prst="rect">
            <a:avLst/>
          </a:prstGeom>
          <a:noFill/>
        </p:spPr>
        <p:txBody>
          <a:bodyPr wrap="none" rtlCol="0">
            <a:spAutoFit/>
          </a:bodyPr>
          <a:lstStyle/>
          <a:p>
            <a:r>
              <a:rPr lang="fr-FR" sz="1400" b="1" dirty="0" smtClean="0"/>
              <a:t>DS</a:t>
            </a:r>
            <a:r>
              <a:rPr lang="fr-FR" sz="1400" b="1" baseline="-25000" dirty="0" smtClean="0"/>
              <a:t>2</a:t>
            </a:r>
            <a:endParaRPr lang="fr-FR" sz="1400" b="1" baseline="-25000" dirty="0"/>
          </a:p>
        </p:txBody>
      </p:sp>
      <p:sp>
        <p:nvSpPr>
          <p:cNvPr id="20" name="Fluxograma: Disco magnético 19"/>
          <p:cNvSpPr/>
          <p:nvPr/>
        </p:nvSpPr>
        <p:spPr>
          <a:xfrm>
            <a:off x="7200900" y="7974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uxograma: Processo alternativo 20"/>
          <p:cNvSpPr/>
          <p:nvPr/>
        </p:nvSpPr>
        <p:spPr>
          <a:xfrm>
            <a:off x="7200900" y="4418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uxograma: Processo 21"/>
          <p:cNvSpPr/>
          <p:nvPr/>
        </p:nvSpPr>
        <p:spPr>
          <a:xfrm>
            <a:off x="7150100" y="3783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CaixaDeTexto 22"/>
          <p:cNvSpPr txBox="1"/>
          <p:nvPr/>
        </p:nvSpPr>
        <p:spPr>
          <a:xfrm>
            <a:off x="7289948" y="1102220"/>
            <a:ext cx="444352" cy="307777"/>
          </a:xfrm>
          <a:prstGeom prst="rect">
            <a:avLst/>
          </a:prstGeom>
          <a:noFill/>
        </p:spPr>
        <p:txBody>
          <a:bodyPr wrap="none" rtlCol="0">
            <a:spAutoFit/>
          </a:bodyPr>
          <a:lstStyle/>
          <a:p>
            <a:r>
              <a:rPr lang="fr-FR" sz="1400" b="1" dirty="0" smtClean="0"/>
              <a:t>DS</a:t>
            </a:r>
            <a:r>
              <a:rPr lang="fr-FR" sz="1400" b="1" baseline="-25000" dirty="0" smtClean="0"/>
              <a:t>1</a:t>
            </a:r>
            <a:endParaRPr lang="fr-FR" sz="1400" b="1" baseline="-25000" dirty="0"/>
          </a:p>
        </p:txBody>
      </p:sp>
      <p:sp>
        <p:nvSpPr>
          <p:cNvPr id="24" name="Fluxograma: Disco magnético 23"/>
          <p:cNvSpPr/>
          <p:nvPr/>
        </p:nvSpPr>
        <p:spPr>
          <a:xfrm>
            <a:off x="5613400" y="321013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uxograma: Processo alternativo 24"/>
          <p:cNvSpPr/>
          <p:nvPr/>
        </p:nvSpPr>
        <p:spPr>
          <a:xfrm>
            <a:off x="5295900" y="733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uxograma: Processo 25"/>
          <p:cNvSpPr/>
          <p:nvPr/>
        </p:nvSpPr>
        <p:spPr>
          <a:xfrm>
            <a:off x="5232400" y="670419"/>
            <a:ext cx="1371600" cy="3162301"/>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CaixaDeTexto 26"/>
          <p:cNvSpPr txBox="1"/>
          <p:nvPr/>
        </p:nvSpPr>
        <p:spPr>
          <a:xfrm>
            <a:off x="5651648" y="3538268"/>
            <a:ext cx="466794" cy="307777"/>
          </a:xfrm>
          <a:prstGeom prst="rect">
            <a:avLst/>
          </a:prstGeom>
          <a:noFill/>
        </p:spPr>
        <p:txBody>
          <a:bodyPr wrap="none" rtlCol="0">
            <a:spAutoFit/>
          </a:bodyPr>
          <a:lstStyle/>
          <a:p>
            <a:r>
              <a:rPr lang="fr-FR" sz="1400" b="1" dirty="0" smtClean="0"/>
              <a:t>Our</a:t>
            </a:r>
            <a:endParaRPr lang="fr-FR" sz="1400" b="1" baseline="-25000" dirty="0"/>
          </a:p>
        </p:txBody>
      </p:sp>
      <p:sp>
        <p:nvSpPr>
          <p:cNvPr id="28" name="Fluxograma: Processo alternativo 27"/>
          <p:cNvSpPr/>
          <p:nvPr/>
        </p:nvSpPr>
        <p:spPr>
          <a:xfrm>
            <a:off x="5918200" y="97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Conector de seta reta 29"/>
          <p:cNvCxnSpPr/>
          <p:nvPr/>
        </p:nvCxnSpPr>
        <p:spPr>
          <a:xfrm flipV="1">
            <a:off x="2997200" y="1030899"/>
            <a:ext cx="2298700" cy="1047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3797300" y="1648027"/>
            <a:ext cx="263214" cy="276999"/>
          </a:xfrm>
          <a:prstGeom prst="rect">
            <a:avLst/>
          </a:prstGeom>
          <a:noFill/>
        </p:spPr>
        <p:txBody>
          <a:bodyPr wrap="none" rtlCol="0">
            <a:spAutoFit/>
          </a:bodyPr>
          <a:lstStyle/>
          <a:p>
            <a:r>
              <a:rPr lang="fr-FR" sz="1200" b="1" dirty="0" smtClean="0"/>
              <a:t>1</a:t>
            </a:r>
            <a:endParaRPr lang="fr-FR" b="1" dirty="0"/>
          </a:p>
        </p:txBody>
      </p:sp>
      <p:sp>
        <p:nvSpPr>
          <p:cNvPr id="32" name="CaixaDeTexto 31"/>
          <p:cNvSpPr txBox="1"/>
          <p:nvPr/>
        </p:nvSpPr>
        <p:spPr>
          <a:xfrm>
            <a:off x="38100" y="38100"/>
            <a:ext cx="5108886" cy="923330"/>
          </a:xfrm>
          <a:prstGeom prst="rect">
            <a:avLst/>
          </a:prstGeom>
          <a:noFill/>
        </p:spPr>
        <p:txBody>
          <a:bodyPr wrap="square" rtlCol="0">
            <a:spAutoFit/>
          </a:bodyPr>
          <a:lstStyle/>
          <a:p>
            <a:pPr algn="just"/>
            <a:r>
              <a:rPr lang="fr-FR" u="sng" dirty="0" smtClean="0"/>
              <a:t>Second query. How can the SLA help the user to take advantages from previous integration, and to make the data integration efficient?</a:t>
            </a:r>
          </a:p>
        </p:txBody>
      </p:sp>
      <p:cxnSp>
        <p:nvCxnSpPr>
          <p:cNvPr id="34" name="Conector em curva 33"/>
          <p:cNvCxnSpPr>
            <a:stCxn id="25" idx="3"/>
            <a:endCxn id="28" idx="0"/>
          </p:cNvCxnSpPr>
          <p:nvPr/>
        </p:nvCxnSpPr>
        <p:spPr>
          <a:xfrm>
            <a:off x="5854700" y="892670"/>
            <a:ext cx="342900" cy="825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p:cNvSpPr txBox="1"/>
          <p:nvPr/>
        </p:nvSpPr>
        <p:spPr>
          <a:xfrm>
            <a:off x="5550048" y="3296968"/>
            <a:ext cx="682751" cy="276999"/>
          </a:xfrm>
          <a:prstGeom prst="rect">
            <a:avLst/>
          </a:prstGeom>
          <a:noFill/>
        </p:spPr>
        <p:txBody>
          <a:bodyPr wrap="none" rtlCol="0">
            <a:spAutoFit/>
          </a:bodyPr>
          <a:lstStyle/>
          <a:p>
            <a:r>
              <a:rPr lang="fr-FR" sz="1200" dirty="0" smtClean="0"/>
              <a:t>Registry</a:t>
            </a:r>
            <a:endParaRPr lang="fr-FR" sz="1200" baseline="-25000" dirty="0"/>
          </a:p>
        </p:txBody>
      </p:sp>
      <p:cxnSp>
        <p:nvCxnSpPr>
          <p:cNvPr id="37" name="Conector em curva 36"/>
          <p:cNvCxnSpPr>
            <a:stCxn id="28" idx="3"/>
            <a:endCxn id="35" idx="3"/>
          </p:cNvCxnSpPr>
          <p:nvPr/>
        </p:nvCxnSpPr>
        <p:spPr>
          <a:xfrm flipH="1">
            <a:off x="6232799" y="1133970"/>
            <a:ext cx="244201" cy="2301498"/>
          </a:xfrm>
          <a:prstGeom prst="curvedConnector3">
            <a:avLst>
              <a:gd name="adj1" fmla="val -936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aixaDeTexto 39"/>
          <p:cNvSpPr txBox="1"/>
          <p:nvPr/>
        </p:nvSpPr>
        <p:spPr>
          <a:xfrm>
            <a:off x="5892800" y="683120"/>
            <a:ext cx="263214" cy="276999"/>
          </a:xfrm>
          <a:prstGeom prst="rect">
            <a:avLst/>
          </a:prstGeom>
          <a:noFill/>
        </p:spPr>
        <p:txBody>
          <a:bodyPr wrap="none" rtlCol="0">
            <a:spAutoFit/>
          </a:bodyPr>
          <a:lstStyle/>
          <a:p>
            <a:r>
              <a:rPr lang="fr-FR" sz="1200" b="1" dirty="0" smtClean="0"/>
              <a:t>2</a:t>
            </a:r>
            <a:endParaRPr lang="fr-FR" b="1" dirty="0"/>
          </a:p>
        </p:txBody>
      </p:sp>
      <p:sp>
        <p:nvSpPr>
          <p:cNvPr id="41" name="CaixaDeTexto 40"/>
          <p:cNvSpPr txBox="1"/>
          <p:nvPr/>
        </p:nvSpPr>
        <p:spPr>
          <a:xfrm>
            <a:off x="6680200" y="1724520"/>
            <a:ext cx="263214" cy="276999"/>
          </a:xfrm>
          <a:prstGeom prst="rect">
            <a:avLst/>
          </a:prstGeom>
          <a:noFill/>
        </p:spPr>
        <p:txBody>
          <a:bodyPr wrap="none" rtlCol="0">
            <a:spAutoFit/>
          </a:bodyPr>
          <a:lstStyle/>
          <a:p>
            <a:r>
              <a:rPr lang="fr-FR" sz="1200" b="1" dirty="0" smtClean="0"/>
              <a:t>3</a:t>
            </a:r>
            <a:endParaRPr lang="fr-FR" b="1" dirty="0"/>
          </a:p>
        </p:txBody>
      </p:sp>
      <p:sp>
        <p:nvSpPr>
          <p:cNvPr id="42" name="CaixaDeTexto 41"/>
          <p:cNvSpPr txBox="1"/>
          <p:nvPr/>
        </p:nvSpPr>
        <p:spPr>
          <a:xfrm>
            <a:off x="6426200" y="1724520"/>
            <a:ext cx="263214" cy="276999"/>
          </a:xfrm>
          <a:prstGeom prst="rect">
            <a:avLst/>
          </a:prstGeom>
          <a:noFill/>
        </p:spPr>
        <p:txBody>
          <a:bodyPr wrap="none" rtlCol="0">
            <a:spAutoFit/>
          </a:bodyPr>
          <a:lstStyle/>
          <a:p>
            <a:r>
              <a:rPr lang="fr-FR" sz="1200" b="1" dirty="0" smtClean="0"/>
              <a:t>4</a:t>
            </a:r>
            <a:endParaRPr lang="fr-FR" b="1" dirty="0"/>
          </a:p>
        </p:txBody>
      </p:sp>
      <p:sp>
        <p:nvSpPr>
          <p:cNvPr id="43" name="Fluxograma: Processo alternativo 42"/>
          <p:cNvSpPr/>
          <p:nvPr/>
        </p:nvSpPr>
        <p:spPr>
          <a:xfrm>
            <a:off x="5321300" y="1368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28" idx="1"/>
          </p:cNvCxnSpPr>
          <p:nvPr/>
        </p:nvCxnSpPr>
        <p:spPr>
          <a:xfrm rot="10800000" flipV="1">
            <a:off x="5743886" y="1133970"/>
            <a:ext cx="174314" cy="2349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5626100" y="1013320"/>
            <a:ext cx="263214" cy="276999"/>
          </a:xfrm>
          <a:prstGeom prst="rect">
            <a:avLst/>
          </a:prstGeom>
          <a:noFill/>
        </p:spPr>
        <p:txBody>
          <a:bodyPr wrap="none" rtlCol="0">
            <a:spAutoFit/>
          </a:bodyPr>
          <a:lstStyle/>
          <a:p>
            <a:r>
              <a:rPr lang="fr-FR" sz="1200" b="1" dirty="0" smtClean="0"/>
              <a:t>5</a:t>
            </a:r>
            <a:endParaRPr lang="fr-FR" b="1" dirty="0"/>
          </a:p>
        </p:txBody>
      </p:sp>
      <p:sp>
        <p:nvSpPr>
          <p:cNvPr id="47" name="CaixaDeTexto 46"/>
          <p:cNvSpPr txBox="1"/>
          <p:nvPr/>
        </p:nvSpPr>
        <p:spPr>
          <a:xfrm>
            <a:off x="76200" y="4414900"/>
            <a:ext cx="12115800" cy="1754326"/>
          </a:xfrm>
          <a:prstGeom prst="rect">
            <a:avLst/>
          </a:prstGeom>
          <a:noFill/>
        </p:spPr>
        <p:txBody>
          <a:bodyPr wrap="square" rtlCol="0">
            <a:spAutoFit/>
          </a:bodyPr>
          <a:lstStyle/>
          <a:p>
            <a:pPr algn="just"/>
            <a:r>
              <a:rPr lang="fr-FR" dirty="0" smtClean="0"/>
              <a:t>While defining the query and his quality preferences </a:t>
            </a:r>
            <a:r>
              <a:rPr lang="fr-FR" i="1" u="sng" dirty="0" smtClean="0">
                <a:solidFill>
                  <a:srgbClr val="FF0000"/>
                </a:solidFill>
              </a:rPr>
              <a:t>(1)</a:t>
            </a:r>
            <a:r>
              <a:rPr lang="fr-FR" dirty="0" smtClean="0"/>
              <a:t>, the service A could help the user giving him hints about other preferences that is not being required by him, but that maybe could be interesting. Service A would infer these preferences base on previous integrations performed by users. As much refined the user query is, more refined is the service selection process. To do so, A should search on the registry for previous « Integration SLA » that is an SLA between the user and our data integration service that stores information about previous integration. Service A also works as a mediator between the user, the data services and the cloud provider helping the user negotiate and establish contracts with both of them.</a:t>
            </a:r>
          </a:p>
        </p:txBody>
      </p:sp>
      <p:sp>
        <p:nvSpPr>
          <p:cNvPr id="48" name="CaixaDeTexto 47"/>
          <p:cNvSpPr txBox="1"/>
          <p:nvPr/>
        </p:nvSpPr>
        <p:spPr>
          <a:xfrm>
            <a:off x="5423048" y="733920"/>
            <a:ext cx="293670" cy="307777"/>
          </a:xfrm>
          <a:prstGeom prst="rect">
            <a:avLst/>
          </a:prstGeom>
          <a:noFill/>
        </p:spPr>
        <p:txBody>
          <a:bodyPr wrap="none" rtlCol="0">
            <a:spAutoFit/>
          </a:bodyPr>
          <a:lstStyle/>
          <a:p>
            <a:r>
              <a:rPr lang="fr-FR" sz="1400" b="1" dirty="0" smtClean="0"/>
              <a:t>A</a:t>
            </a:r>
            <a:endParaRPr lang="fr-FR" sz="1400" b="1" baseline="-25000" dirty="0"/>
          </a:p>
        </p:txBody>
      </p:sp>
      <p:sp>
        <p:nvSpPr>
          <p:cNvPr id="49" name="CaixaDeTexto 48"/>
          <p:cNvSpPr txBox="1"/>
          <p:nvPr/>
        </p:nvSpPr>
        <p:spPr>
          <a:xfrm>
            <a:off x="6045348" y="975220"/>
            <a:ext cx="293670" cy="307777"/>
          </a:xfrm>
          <a:prstGeom prst="rect">
            <a:avLst/>
          </a:prstGeom>
          <a:noFill/>
        </p:spPr>
        <p:txBody>
          <a:bodyPr wrap="none" rtlCol="0">
            <a:spAutoFit/>
          </a:bodyPr>
          <a:lstStyle/>
          <a:p>
            <a:r>
              <a:rPr lang="fr-FR" sz="1400" b="1" dirty="0" smtClean="0"/>
              <a:t>B</a:t>
            </a:r>
            <a:endParaRPr lang="fr-FR" sz="1400" b="1" baseline="-25000" dirty="0"/>
          </a:p>
        </p:txBody>
      </p:sp>
      <p:sp>
        <p:nvSpPr>
          <p:cNvPr id="50" name="CaixaDeTexto 49"/>
          <p:cNvSpPr txBox="1"/>
          <p:nvPr/>
        </p:nvSpPr>
        <p:spPr>
          <a:xfrm>
            <a:off x="5461148" y="1368920"/>
            <a:ext cx="279244" cy="307777"/>
          </a:xfrm>
          <a:prstGeom prst="rect">
            <a:avLst/>
          </a:prstGeom>
          <a:noFill/>
        </p:spPr>
        <p:txBody>
          <a:bodyPr wrap="none" rtlCol="0">
            <a:spAutoFit/>
          </a:bodyPr>
          <a:lstStyle/>
          <a:p>
            <a:r>
              <a:rPr lang="fr-FR" sz="1400" b="1" dirty="0" smtClean="0"/>
              <a:t>C</a:t>
            </a:r>
            <a:endParaRPr lang="fr-FR" sz="1400" b="1" baseline="-25000" dirty="0"/>
          </a:p>
        </p:txBody>
      </p:sp>
      <p:sp>
        <p:nvSpPr>
          <p:cNvPr id="51" name="Fluxograma: Processo alternativo 50"/>
          <p:cNvSpPr/>
          <p:nvPr/>
        </p:nvSpPr>
        <p:spPr>
          <a:xfrm>
            <a:off x="5753100" y="1775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5" name="Conector em curva 54"/>
          <p:cNvCxnSpPr>
            <a:stCxn id="43" idx="3"/>
            <a:endCxn id="51" idx="0"/>
          </p:cNvCxnSpPr>
          <p:nvPr/>
        </p:nvCxnSpPr>
        <p:spPr>
          <a:xfrm>
            <a:off x="5880100" y="1527670"/>
            <a:ext cx="152400" cy="2476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Fluxograma: Processo alternativo 55"/>
          <p:cNvSpPr/>
          <p:nvPr/>
        </p:nvSpPr>
        <p:spPr>
          <a:xfrm>
            <a:off x="5461000" y="224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1" name="Conector em curva 60"/>
          <p:cNvCxnSpPr>
            <a:stCxn id="35" idx="3"/>
          </p:cNvCxnSpPr>
          <p:nvPr/>
        </p:nvCxnSpPr>
        <p:spPr>
          <a:xfrm flipV="1">
            <a:off x="6232799" y="1305420"/>
            <a:ext cx="206101" cy="213004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51" idx="1"/>
          </p:cNvCxnSpPr>
          <p:nvPr/>
        </p:nvCxnSpPr>
        <p:spPr>
          <a:xfrm rot="10800000" flipV="1">
            <a:off x="5546852" y="1934070"/>
            <a:ext cx="206249" cy="3111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aixaDeTexto 63"/>
          <p:cNvSpPr txBox="1"/>
          <p:nvPr/>
        </p:nvSpPr>
        <p:spPr>
          <a:xfrm>
            <a:off x="5969000" y="1419720"/>
            <a:ext cx="263214" cy="276999"/>
          </a:xfrm>
          <a:prstGeom prst="rect">
            <a:avLst/>
          </a:prstGeom>
          <a:noFill/>
        </p:spPr>
        <p:txBody>
          <a:bodyPr wrap="none" rtlCol="0">
            <a:spAutoFit/>
          </a:bodyPr>
          <a:lstStyle/>
          <a:p>
            <a:r>
              <a:rPr lang="fr-FR" sz="1200" b="1" dirty="0" smtClean="0"/>
              <a:t>6</a:t>
            </a:r>
            <a:endParaRPr lang="fr-FR" b="1" dirty="0"/>
          </a:p>
        </p:txBody>
      </p:sp>
      <p:sp>
        <p:nvSpPr>
          <p:cNvPr id="65" name="CaixaDeTexto 64"/>
          <p:cNvSpPr txBox="1"/>
          <p:nvPr/>
        </p:nvSpPr>
        <p:spPr>
          <a:xfrm>
            <a:off x="5410200" y="1838820"/>
            <a:ext cx="263214" cy="276999"/>
          </a:xfrm>
          <a:prstGeom prst="rect">
            <a:avLst/>
          </a:prstGeom>
          <a:noFill/>
        </p:spPr>
        <p:txBody>
          <a:bodyPr wrap="none" rtlCol="0">
            <a:spAutoFit/>
          </a:bodyPr>
          <a:lstStyle/>
          <a:p>
            <a:r>
              <a:rPr lang="fr-FR" sz="1200" b="1" dirty="0" smtClean="0"/>
              <a:t>8</a:t>
            </a:r>
            <a:endParaRPr lang="fr-FR" b="1" dirty="0"/>
          </a:p>
        </p:txBody>
      </p:sp>
      <p:sp>
        <p:nvSpPr>
          <p:cNvPr id="66" name="CaixaDeTexto 65"/>
          <p:cNvSpPr txBox="1"/>
          <p:nvPr/>
        </p:nvSpPr>
        <p:spPr>
          <a:xfrm>
            <a:off x="5892948" y="1788020"/>
            <a:ext cx="298480" cy="307777"/>
          </a:xfrm>
          <a:prstGeom prst="rect">
            <a:avLst/>
          </a:prstGeom>
          <a:noFill/>
        </p:spPr>
        <p:txBody>
          <a:bodyPr wrap="none" rtlCol="0">
            <a:spAutoFit/>
          </a:bodyPr>
          <a:lstStyle/>
          <a:p>
            <a:r>
              <a:rPr lang="fr-FR" sz="1400" b="1" dirty="0" smtClean="0"/>
              <a:t>D</a:t>
            </a:r>
            <a:endParaRPr lang="fr-FR" sz="1400" b="1" baseline="-25000" dirty="0"/>
          </a:p>
        </p:txBody>
      </p:sp>
      <p:sp>
        <p:nvSpPr>
          <p:cNvPr id="67" name="CaixaDeTexto 66"/>
          <p:cNvSpPr txBox="1"/>
          <p:nvPr/>
        </p:nvSpPr>
        <p:spPr>
          <a:xfrm>
            <a:off x="5613548" y="2245220"/>
            <a:ext cx="272832" cy="307777"/>
          </a:xfrm>
          <a:prstGeom prst="rect">
            <a:avLst/>
          </a:prstGeom>
          <a:noFill/>
        </p:spPr>
        <p:txBody>
          <a:bodyPr wrap="none" rtlCol="0">
            <a:spAutoFit/>
          </a:bodyPr>
          <a:lstStyle/>
          <a:p>
            <a:r>
              <a:rPr lang="fr-FR" sz="1400" b="1" dirty="0" smtClean="0"/>
              <a:t>E</a:t>
            </a:r>
            <a:endParaRPr lang="fr-FR" sz="1400" b="1" baseline="-25000" dirty="0"/>
          </a:p>
        </p:txBody>
      </p:sp>
      <p:cxnSp>
        <p:nvCxnSpPr>
          <p:cNvPr id="75" name="Conector de seta reta 74"/>
          <p:cNvCxnSpPr/>
          <p:nvPr/>
        </p:nvCxnSpPr>
        <p:spPr>
          <a:xfrm flipH="1">
            <a:off x="6146800" y="2092820"/>
            <a:ext cx="54180" cy="10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CaixaDeTexto 76"/>
          <p:cNvSpPr txBox="1"/>
          <p:nvPr/>
        </p:nvSpPr>
        <p:spPr>
          <a:xfrm>
            <a:off x="6146800" y="2067420"/>
            <a:ext cx="263214" cy="276999"/>
          </a:xfrm>
          <a:prstGeom prst="rect">
            <a:avLst/>
          </a:prstGeom>
          <a:noFill/>
        </p:spPr>
        <p:txBody>
          <a:bodyPr wrap="none" rtlCol="0">
            <a:spAutoFit/>
          </a:bodyPr>
          <a:lstStyle/>
          <a:p>
            <a:r>
              <a:rPr lang="fr-FR" sz="1200" b="1" dirty="0" smtClean="0"/>
              <a:t>7</a:t>
            </a:r>
            <a:endParaRPr lang="fr-FR" b="1" dirty="0"/>
          </a:p>
        </p:txBody>
      </p:sp>
      <p:sp>
        <p:nvSpPr>
          <p:cNvPr id="78" name="Fluxograma: Processo alternativo 77"/>
          <p:cNvSpPr/>
          <p:nvPr/>
        </p:nvSpPr>
        <p:spPr>
          <a:xfrm>
            <a:off x="5071732" y="2598502"/>
            <a:ext cx="431800" cy="24534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CaixaDeTexto 88"/>
          <p:cNvSpPr txBox="1"/>
          <p:nvPr/>
        </p:nvSpPr>
        <p:spPr>
          <a:xfrm>
            <a:off x="5164046" y="2568956"/>
            <a:ext cx="272832" cy="307777"/>
          </a:xfrm>
          <a:prstGeom prst="rect">
            <a:avLst/>
          </a:prstGeom>
          <a:noFill/>
        </p:spPr>
        <p:txBody>
          <a:bodyPr wrap="none" rtlCol="0">
            <a:spAutoFit/>
          </a:bodyPr>
          <a:lstStyle/>
          <a:p>
            <a:r>
              <a:rPr lang="fr-FR" sz="1400" b="1" dirty="0" smtClean="0"/>
              <a:t>F</a:t>
            </a:r>
            <a:endParaRPr lang="fr-FR" sz="1400" b="1" baseline="-25000" dirty="0"/>
          </a:p>
        </p:txBody>
      </p:sp>
      <p:sp>
        <p:nvSpPr>
          <p:cNvPr id="90" name="Fluxograma: Disco magnético 89"/>
          <p:cNvSpPr/>
          <p:nvPr/>
        </p:nvSpPr>
        <p:spPr>
          <a:xfrm>
            <a:off x="5875382" y="2470115"/>
            <a:ext cx="201389" cy="129349"/>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2" name="Conector de seta reta 91"/>
          <p:cNvCxnSpPr>
            <a:stCxn id="56" idx="3"/>
            <a:endCxn id="21" idx="1"/>
          </p:cNvCxnSpPr>
          <p:nvPr/>
        </p:nvCxnSpPr>
        <p:spPr>
          <a:xfrm flipV="1">
            <a:off x="6019800" y="600570"/>
            <a:ext cx="1181100" cy="180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ector de seta reta 93"/>
          <p:cNvCxnSpPr>
            <a:stCxn id="56" idx="3"/>
            <a:endCxn id="13" idx="1"/>
          </p:cNvCxnSpPr>
          <p:nvPr/>
        </p:nvCxnSpPr>
        <p:spPr>
          <a:xfrm flipV="1">
            <a:off x="6019800" y="1095870"/>
            <a:ext cx="3263900" cy="130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ector de seta reta 95"/>
          <p:cNvCxnSpPr>
            <a:stCxn id="56" idx="3"/>
            <a:endCxn id="9" idx="1"/>
          </p:cNvCxnSpPr>
          <p:nvPr/>
        </p:nvCxnSpPr>
        <p:spPr>
          <a:xfrm flipV="1">
            <a:off x="6019800" y="2315070"/>
            <a:ext cx="3175000" cy="88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de seta reta 97"/>
          <p:cNvCxnSpPr>
            <a:stCxn id="56" idx="3"/>
            <a:endCxn id="5" idx="1"/>
          </p:cNvCxnSpPr>
          <p:nvPr/>
        </p:nvCxnSpPr>
        <p:spPr>
          <a:xfrm>
            <a:off x="6019800" y="2403970"/>
            <a:ext cx="22987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ector de seta reta 105"/>
          <p:cNvCxnSpPr/>
          <p:nvPr/>
        </p:nvCxnSpPr>
        <p:spPr>
          <a:xfrm flipH="1">
            <a:off x="5337542" y="2423315"/>
            <a:ext cx="233916"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de seta reta 106"/>
          <p:cNvCxnSpPr/>
          <p:nvPr/>
        </p:nvCxnSpPr>
        <p:spPr>
          <a:xfrm rot="10800000" flipH="1">
            <a:off x="5404879" y="2501284"/>
            <a:ext cx="233917"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em curva 108"/>
          <p:cNvCxnSpPr>
            <a:stCxn id="56" idx="1"/>
            <a:endCxn id="25" idx="1"/>
          </p:cNvCxnSpPr>
          <p:nvPr/>
        </p:nvCxnSpPr>
        <p:spPr>
          <a:xfrm rot="10800000">
            <a:off x="5295900" y="892670"/>
            <a:ext cx="165100" cy="1511300"/>
          </a:xfrm>
          <a:prstGeom prst="curvedConnector3">
            <a:avLst>
              <a:gd name="adj1" fmla="val 2384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CaixaDeTexto 109"/>
          <p:cNvSpPr txBox="1"/>
          <p:nvPr/>
        </p:nvSpPr>
        <p:spPr>
          <a:xfrm>
            <a:off x="4850219" y="1523384"/>
            <a:ext cx="263214" cy="276999"/>
          </a:xfrm>
          <a:prstGeom prst="rect">
            <a:avLst/>
          </a:prstGeom>
          <a:noFill/>
        </p:spPr>
        <p:txBody>
          <a:bodyPr wrap="none" rtlCol="0">
            <a:spAutoFit/>
          </a:bodyPr>
          <a:lstStyle/>
          <a:p>
            <a:r>
              <a:rPr lang="fr-FR" sz="1200" b="1" dirty="0" smtClean="0"/>
              <a:t>9</a:t>
            </a:r>
            <a:endParaRPr lang="fr-FR" b="1" dirty="0"/>
          </a:p>
        </p:txBody>
      </p:sp>
      <p:sp>
        <p:nvSpPr>
          <p:cNvPr id="111" name="Fluxograma: Disco magnético 110"/>
          <p:cNvSpPr/>
          <p:nvPr/>
        </p:nvSpPr>
        <p:spPr>
          <a:xfrm>
            <a:off x="7252581" y="317469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Fluxograma: Processo alternativo 111"/>
          <p:cNvSpPr/>
          <p:nvPr/>
        </p:nvSpPr>
        <p:spPr>
          <a:xfrm>
            <a:off x="7252581" y="2819092"/>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Fluxograma: Processo 112"/>
          <p:cNvSpPr/>
          <p:nvPr/>
        </p:nvSpPr>
        <p:spPr>
          <a:xfrm>
            <a:off x="7201781" y="2755592"/>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CaixaDeTexto 113"/>
          <p:cNvSpPr txBox="1"/>
          <p:nvPr/>
        </p:nvSpPr>
        <p:spPr>
          <a:xfrm>
            <a:off x="7341629" y="3479492"/>
            <a:ext cx="444352" cy="307777"/>
          </a:xfrm>
          <a:prstGeom prst="rect">
            <a:avLst/>
          </a:prstGeom>
          <a:noFill/>
        </p:spPr>
        <p:txBody>
          <a:bodyPr wrap="none" rtlCol="0">
            <a:spAutoFit/>
          </a:bodyPr>
          <a:lstStyle/>
          <a:p>
            <a:r>
              <a:rPr lang="fr-FR" sz="1400" b="1" dirty="0" smtClean="0"/>
              <a:t>DS</a:t>
            </a:r>
            <a:r>
              <a:rPr lang="fr-FR" sz="1400" b="1" baseline="-25000" dirty="0"/>
              <a:t>6</a:t>
            </a:r>
          </a:p>
        </p:txBody>
      </p:sp>
      <p:cxnSp>
        <p:nvCxnSpPr>
          <p:cNvPr id="116" name="Conector de seta reta 115"/>
          <p:cNvCxnSpPr>
            <a:stCxn id="46" idx="0"/>
          </p:cNvCxnSpPr>
          <p:nvPr/>
        </p:nvCxnSpPr>
        <p:spPr>
          <a:xfrm>
            <a:off x="5757707" y="1013320"/>
            <a:ext cx="1468741" cy="183909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de seta reta 117"/>
          <p:cNvCxnSpPr/>
          <p:nvPr/>
        </p:nvCxnSpPr>
        <p:spPr>
          <a:xfrm flipH="1">
            <a:off x="2986567" y="812485"/>
            <a:ext cx="2324100" cy="10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CaixaDeTexto 118"/>
          <p:cNvSpPr txBox="1"/>
          <p:nvPr/>
        </p:nvSpPr>
        <p:spPr>
          <a:xfrm>
            <a:off x="3854301" y="1098673"/>
            <a:ext cx="341760" cy="276999"/>
          </a:xfrm>
          <a:prstGeom prst="rect">
            <a:avLst/>
          </a:prstGeom>
          <a:noFill/>
        </p:spPr>
        <p:txBody>
          <a:bodyPr wrap="none" rtlCol="0">
            <a:spAutoFit/>
          </a:bodyPr>
          <a:lstStyle/>
          <a:p>
            <a:r>
              <a:rPr lang="fr-FR" sz="1200" b="1" dirty="0" smtClean="0"/>
              <a:t>10</a:t>
            </a:r>
            <a:endParaRPr lang="fr-FR" b="1" dirty="0"/>
          </a:p>
        </p:txBody>
      </p:sp>
      <p:cxnSp>
        <p:nvCxnSpPr>
          <p:cNvPr id="123" name="Conector em curva 122"/>
          <p:cNvCxnSpPr/>
          <p:nvPr/>
        </p:nvCxnSpPr>
        <p:spPr>
          <a:xfrm rot="16200000" flipH="1">
            <a:off x="4310620" y="497984"/>
            <a:ext cx="602249" cy="5519105"/>
          </a:xfrm>
          <a:prstGeom prst="curvedConnector3">
            <a:avLst>
              <a:gd name="adj1" fmla="val 239844"/>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CaixaDeTexto 125"/>
          <p:cNvSpPr txBox="1"/>
          <p:nvPr/>
        </p:nvSpPr>
        <p:spPr>
          <a:xfrm>
            <a:off x="4006701" y="4078496"/>
            <a:ext cx="341760" cy="276999"/>
          </a:xfrm>
          <a:prstGeom prst="rect">
            <a:avLst/>
          </a:prstGeom>
          <a:noFill/>
        </p:spPr>
        <p:txBody>
          <a:bodyPr wrap="none" rtlCol="0">
            <a:spAutoFit/>
          </a:bodyPr>
          <a:lstStyle/>
          <a:p>
            <a:r>
              <a:rPr lang="fr-FR" sz="1200" b="1" dirty="0" smtClean="0"/>
              <a:t>11</a:t>
            </a:r>
            <a:endParaRPr lang="fr-FR" b="1" dirty="0"/>
          </a:p>
        </p:txBody>
      </p:sp>
      <p:cxnSp>
        <p:nvCxnSpPr>
          <p:cNvPr id="33" name="Conector de seta reta 32"/>
          <p:cNvCxnSpPr>
            <a:stCxn id="78" idx="3"/>
            <a:endCxn id="5" idx="1"/>
          </p:cNvCxnSpPr>
          <p:nvPr/>
        </p:nvCxnSpPr>
        <p:spPr>
          <a:xfrm>
            <a:off x="5503532" y="2721172"/>
            <a:ext cx="2814968" cy="637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a:stCxn id="78" idx="3"/>
          </p:cNvCxnSpPr>
          <p:nvPr/>
        </p:nvCxnSpPr>
        <p:spPr>
          <a:xfrm flipV="1">
            <a:off x="5503532" y="2315070"/>
            <a:ext cx="3691268" cy="4061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a:stCxn id="78" idx="3"/>
          </p:cNvCxnSpPr>
          <p:nvPr/>
        </p:nvCxnSpPr>
        <p:spPr>
          <a:xfrm flipV="1">
            <a:off x="5503532" y="1102220"/>
            <a:ext cx="3780168" cy="1618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de seta reta 52"/>
          <p:cNvCxnSpPr>
            <a:stCxn id="78" idx="3"/>
          </p:cNvCxnSpPr>
          <p:nvPr/>
        </p:nvCxnSpPr>
        <p:spPr>
          <a:xfrm flipV="1">
            <a:off x="5503532" y="600570"/>
            <a:ext cx="1697368" cy="21206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de seta reta 51"/>
          <p:cNvCxnSpPr/>
          <p:nvPr/>
        </p:nvCxnSpPr>
        <p:spPr>
          <a:xfrm>
            <a:off x="5569883" y="993569"/>
            <a:ext cx="322917" cy="228696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49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vem 1"/>
          <p:cNvSpPr/>
          <p:nvPr/>
        </p:nvSpPr>
        <p:spPr>
          <a:xfrm>
            <a:off x="4508500" y="187820"/>
            <a:ext cx="6680200" cy="36449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746620"/>
            <a:ext cx="2438400" cy="2438400"/>
          </a:xfrm>
          <a:prstGeom prst="rect">
            <a:avLst/>
          </a:prstGeom>
        </p:spPr>
      </p:pic>
      <p:sp>
        <p:nvSpPr>
          <p:cNvPr id="4" name="Fluxograma: Disco magnético 3"/>
          <p:cNvSpPr/>
          <p:nvPr/>
        </p:nvSpPr>
        <p:spPr>
          <a:xfrm>
            <a:off x="8318500" y="29818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uxograma: Processo alternativo 4"/>
          <p:cNvSpPr/>
          <p:nvPr/>
        </p:nvSpPr>
        <p:spPr>
          <a:xfrm>
            <a:off x="8318500" y="2626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uxograma: Processo 5"/>
          <p:cNvSpPr/>
          <p:nvPr/>
        </p:nvSpPr>
        <p:spPr>
          <a:xfrm>
            <a:off x="8267700" y="25627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8407548" y="3286620"/>
            <a:ext cx="444352" cy="307777"/>
          </a:xfrm>
          <a:prstGeom prst="rect">
            <a:avLst/>
          </a:prstGeom>
          <a:noFill/>
        </p:spPr>
        <p:txBody>
          <a:bodyPr wrap="none" rtlCol="0">
            <a:spAutoFit/>
          </a:bodyPr>
          <a:lstStyle/>
          <a:p>
            <a:r>
              <a:rPr lang="fr-FR" sz="1400" b="1" dirty="0" smtClean="0"/>
              <a:t>DS</a:t>
            </a:r>
            <a:r>
              <a:rPr lang="fr-FR" sz="1400" b="1" baseline="-25000" dirty="0" smtClean="0"/>
              <a:t>5</a:t>
            </a:r>
            <a:endParaRPr lang="fr-FR" sz="1400" b="1" baseline="-25000" dirty="0"/>
          </a:p>
        </p:txBody>
      </p:sp>
      <p:sp>
        <p:nvSpPr>
          <p:cNvPr id="8" name="Fluxograma: Disco magnético 7"/>
          <p:cNvSpPr/>
          <p:nvPr/>
        </p:nvSpPr>
        <p:spPr>
          <a:xfrm>
            <a:off x="9194800" y="25119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uxograma: Processo alternativo 8"/>
          <p:cNvSpPr/>
          <p:nvPr/>
        </p:nvSpPr>
        <p:spPr>
          <a:xfrm>
            <a:off x="9194800" y="2156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uxograma: Processo 9"/>
          <p:cNvSpPr/>
          <p:nvPr/>
        </p:nvSpPr>
        <p:spPr>
          <a:xfrm>
            <a:off x="9144000" y="20928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CaixaDeTexto 10"/>
          <p:cNvSpPr txBox="1"/>
          <p:nvPr/>
        </p:nvSpPr>
        <p:spPr>
          <a:xfrm>
            <a:off x="9283848" y="2816720"/>
            <a:ext cx="444352" cy="307777"/>
          </a:xfrm>
          <a:prstGeom prst="rect">
            <a:avLst/>
          </a:prstGeom>
          <a:noFill/>
        </p:spPr>
        <p:txBody>
          <a:bodyPr wrap="none" rtlCol="0">
            <a:spAutoFit/>
          </a:bodyPr>
          <a:lstStyle/>
          <a:p>
            <a:r>
              <a:rPr lang="fr-FR" sz="1400" b="1" dirty="0" smtClean="0"/>
              <a:t>DS</a:t>
            </a:r>
            <a:r>
              <a:rPr lang="fr-FR" sz="1400" b="1" baseline="-25000" dirty="0" smtClean="0"/>
              <a:t>4</a:t>
            </a:r>
            <a:endParaRPr lang="fr-FR" sz="1400" b="1" baseline="-25000" dirty="0"/>
          </a:p>
        </p:txBody>
      </p:sp>
      <p:sp>
        <p:nvSpPr>
          <p:cNvPr id="12" name="Fluxograma: Disco magnético 11"/>
          <p:cNvSpPr/>
          <p:nvPr/>
        </p:nvSpPr>
        <p:spPr>
          <a:xfrm>
            <a:off x="9283700" y="12927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uxograma: Processo alternativo 12"/>
          <p:cNvSpPr/>
          <p:nvPr/>
        </p:nvSpPr>
        <p:spPr>
          <a:xfrm>
            <a:off x="9283700" y="9371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uxograma: Processo 13"/>
          <p:cNvSpPr/>
          <p:nvPr/>
        </p:nvSpPr>
        <p:spPr>
          <a:xfrm>
            <a:off x="9232900" y="8736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CaixaDeTexto 14"/>
          <p:cNvSpPr txBox="1"/>
          <p:nvPr/>
        </p:nvSpPr>
        <p:spPr>
          <a:xfrm>
            <a:off x="9372748" y="1597520"/>
            <a:ext cx="444352" cy="307777"/>
          </a:xfrm>
          <a:prstGeom prst="rect">
            <a:avLst/>
          </a:prstGeom>
          <a:noFill/>
        </p:spPr>
        <p:txBody>
          <a:bodyPr wrap="none" rtlCol="0">
            <a:spAutoFit/>
          </a:bodyPr>
          <a:lstStyle/>
          <a:p>
            <a:r>
              <a:rPr lang="fr-FR" sz="1400" b="1" dirty="0" smtClean="0"/>
              <a:t>DS</a:t>
            </a:r>
            <a:r>
              <a:rPr lang="fr-FR" sz="1400" b="1" baseline="-25000" dirty="0" smtClean="0"/>
              <a:t>3</a:t>
            </a:r>
            <a:endParaRPr lang="fr-FR" sz="1400" b="1" baseline="-25000" dirty="0"/>
          </a:p>
        </p:txBody>
      </p:sp>
      <p:sp>
        <p:nvSpPr>
          <p:cNvPr id="16" name="Fluxograma: Disco magnético 15"/>
          <p:cNvSpPr/>
          <p:nvPr/>
        </p:nvSpPr>
        <p:spPr>
          <a:xfrm>
            <a:off x="8343900" y="7085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uxograma: Processo alternativo 16"/>
          <p:cNvSpPr/>
          <p:nvPr/>
        </p:nvSpPr>
        <p:spPr>
          <a:xfrm>
            <a:off x="8343900" y="352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uxograma: Processo 17"/>
          <p:cNvSpPr/>
          <p:nvPr/>
        </p:nvSpPr>
        <p:spPr>
          <a:xfrm>
            <a:off x="8293100" y="2894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aixaDeTexto 18"/>
          <p:cNvSpPr txBox="1"/>
          <p:nvPr/>
        </p:nvSpPr>
        <p:spPr>
          <a:xfrm>
            <a:off x="8432948" y="1013320"/>
            <a:ext cx="444352" cy="307777"/>
          </a:xfrm>
          <a:prstGeom prst="rect">
            <a:avLst/>
          </a:prstGeom>
          <a:noFill/>
        </p:spPr>
        <p:txBody>
          <a:bodyPr wrap="none" rtlCol="0">
            <a:spAutoFit/>
          </a:bodyPr>
          <a:lstStyle/>
          <a:p>
            <a:r>
              <a:rPr lang="fr-FR" sz="1400" b="1" dirty="0" smtClean="0"/>
              <a:t>DS</a:t>
            </a:r>
            <a:r>
              <a:rPr lang="fr-FR" sz="1400" b="1" baseline="-25000" dirty="0" smtClean="0"/>
              <a:t>2</a:t>
            </a:r>
            <a:endParaRPr lang="fr-FR" sz="1400" b="1" baseline="-25000" dirty="0"/>
          </a:p>
        </p:txBody>
      </p:sp>
      <p:sp>
        <p:nvSpPr>
          <p:cNvPr id="20" name="Fluxograma: Disco magnético 19"/>
          <p:cNvSpPr/>
          <p:nvPr/>
        </p:nvSpPr>
        <p:spPr>
          <a:xfrm>
            <a:off x="7200900" y="7974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uxograma: Processo alternativo 20"/>
          <p:cNvSpPr/>
          <p:nvPr/>
        </p:nvSpPr>
        <p:spPr>
          <a:xfrm>
            <a:off x="7200900" y="4418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uxograma: Processo 21"/>
          <p:cNvSpPr/>
          <p:nvPr/>
        </p:nvSpPr>
        <p:spPr>
          <a:xfrm>
            <a:off x="7150100" y="3783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CaixaDeTexto 22"/>
          <p:cNvSpPr txBox="1"/>
          <p:nvPr/>
        </p:nvSpPr>
        <p:spPr>
          <a:xfrm>
            <a:off x="7289948" y="1102220"/>
            <a:ext cx="444352" cy="307777"/>
          </a:xfrm>
          <a:prstGeom prst="rect">
            <a:avLst/>
          </a:prstGeom>
          <a:noFill/>
        </p:spPr>
        <p:txBody>
          <a:bodyPr wrap="none" rtlCol="0">
            <a:spAutoFit/>
          </a:bodyPr>
          <a:lstStyle/>
          <a:p>
            <a:r>
              <a:rPr lang="fr-FR" sz="1400" b="1" dirty="0" smtClean="0"/>
              <a:t>DS</a:t>
            </a:r>
            <a:r>
              <a:rPr lang="fr-FR" sz="1400" b="1" baseline="-25000" dirty="0" smtClean="0"/>
              <a:t>1</a:t>
            </a:r>
            <a:endParaRPr lang="fr-FR" sz="1400" b="1" baseline="-25000" dirty="0"/>
          </a:p>
        </p:txBody>
      </p:sp>
      <p:sp>
        <p:nvSpPr>
          <p:cNvPr id="24" name="Fluxograma: Disco magnético 23"/>
          <p:cNvSpPr/>
          <p:nvPr/>
        </p:nvSpPr>
        <p:spPr>
          <a:xfrm>
            <a:off x="5613400" y="321013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uxograma: Processo alternativo 24"/>
          <p:cNvSpPr/>
          <p:nvPr/>
        </p:nvSpPr>
        <p:spPr>
          <a:xfrm>
            <a:off x="5295900" y="733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uxograma: Processo 25"/>
          <p:cNvSpPr/>
          <p:nvPr/>
        </p:nvSpPr>
        <p:spPr>
          <a:xfrm>
            <a:off x="5232400" y="670419"/>
            <a:ext cx="1371600" cy="3162301"/>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CaixaDeTexto 26"/>
          <p:cNvSpPr txBox="1"/>
          <p:nvPr/>
        </p:nvSpPr>
        <p:spPr>
          <a:xfrm>
            <a:off x="5651648" y="3538268"/>
            <a:ext cx="466794" cy="307777"/>
          </a:xfrm>
          <a:prstGeom prst="rect">
            <a:avLst/>
          </a:prstGeom>
          <a:noFill/>
        </p:spPr>
        <p:txBody>
          <a:bodyPr wrap="none" rtlCol="0">
            <a:spAutoFit/>
          </a:bodyPr>
          <a:lstStyle/>
          <a:p>
            <a:r>
              <a:rPr lang="fr-FR" sz="1400" b="1" dirty="0" smtClean="0"/>
              <a:t>Our</a:t>
            </a:r>
            <a:endParaRPr lang="fr-FR" sz="1400" b="1" baseline="-25000" dirty="0"/>
          </a:p>
        </p:txBody>
      </p:sp>
      <p:sp>
        <p:nvSpPr>
          <p:cNvPr id="28" name="Fluxograma: Processo alternativo 27"/>
          <p:cNvSpPr/>
          <p:nvPr/>
        </p:nvSpPr>
        <p:spPr>
          <a:xfrm>
            <a:off x="5918200" y="97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Conector de seta reta 29"/>
          <p:cNvCxnSpPr/>
          <p:nvPr/>
        </p:nvCxnSpPr>
        <p:spPr>
          <a:xfrm flipV="1">
            <a:off x="2997200" y="1030899"/>
            <a:ext cx="2298700" cy="1047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3797300" y="1648027"/>
            <a:ext cx="263214" cy="276999"/>
          </a:xfrm>
          <a:prstGeom prst="rect">
            <a:avLst/>
          </a:prstGeom>
          <a:noFill/>
        </p:spPr>
        <p:txBody>
          <a:bodyPr wrap="none" rtlCol="0">
            <a:spAutoFit/>
          </a:bodyPr>
          <a:lstStyle/>
          <a:p>
            <a:r>
              <a:rPr lang="fr-FR" sz="1200" b="1" dirty="0" smtClean="0"/>
              <a:t>1</a:t>
            </a:r>
            <a:endParaRPr lang="fr-FR" b="1" dirty="0"/>
          </a:p>
        </p:txBody>
      </p:sp>
      <p:sp>
        <p:nvSpPr>
          <p:cNvPr id="32" name="CaixaDeTexto 31"/>
          <p:cNvSpPr txBox="1"/>
          <p:nvPr/>
        </p:nvSpPr>
        <p:spPr>
          <a:xfrm>
            <a:off x="38100" y="38100"/>
            <a:ext cx="5108886" cy="923330"/>
          </a:xfrm>
          <a:prstGeom prst="rect">
            <a:avLst/>
          </a:prstGeom>
          <a:noFill/>
        </p:spPr>
        <p:txBody>
          <a:bodyPr wrap="square" rtlCol="0">
            <a:spAutoFit/>
          </a:bodyPr>
          <a:lstStyle/>
          <a:p>
            <a:pPr algn="just"/>
            <a:r>
              <a:rPr lang="fr-FR" u="sng" dirty="0" smtClean="0"/>
              <a:t>Second query. How can the SLA help the user to take advantages from previous integration, and to make the data integration efficient?</a:t>
            </a:r>
          </a:p>
        </p:txBody>
      </p:sp>
      <p:cxnSp>
        <p:nvCxnSpPr>
          <p:cNvPr id="34" name="Conector em curva 33"/>
          <p:cNvCxnSpPr>
            <a:stCxn id="25" idx="3"/>
            <a:endCxn id="28" idx="0"/>
          </p:cNvCxnSpPr>
          <p:nvPr/>
        </p:nvCxnSpPr>
        <p:spPr>
          <a:xfrm>
            <a:off x="5854700" y="892670"/>
            <a:ext cx="342900" cy="825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p:cNvSpPr txBox="1"/>
          <p:nvPr/>
        </p:nvSpPr>
        <p:spPr>
          <a:xfrm>
            <a:off x="5550048" y="3296968"/>
            <a:ext cx="682751" cy="276999"/>
          </a:xfrm>
          <a:prstGeom prst="rect">
            <a:avLst/>
          </a:prstGeom>
          <a:noFill/>
        </p:spPr>
        <p:txBody>
          <a:bodyPr wrap="none" rtlCol="0">
            <a:spAutoFit/>
          </a:bodyPr>
          <a:lstStyle/>
          <a:p>
            <a:r>
              <a:rPr lang="fr-FR" sz="1200" dirty="0" smtClean="0"/>
              <a:t>Registry</a:t>
            </a:r>
            <a:endParaRPr lang="fr-FR" sz="1200" baseline="-25000" dirty="0"/>
          </a:p>
        </p:txBody>
      </p:sp>
      <p:cxnSp>
        <p:nvCxnSpPr>
          <p:cNvPr id="37" name="Conector em curva 36"/>
          <p:cNvCxnSpPr>
            <a:stCxn id="28" idx="3"/>
            <a:endCxn id="35" idx="3"/>
          </p:cNvCxnSpPr>
          <p:nvPr/>
        </p:nvCxnSpPr>
        <p:spPr>
          <a:xfrm flipH="1">
            <a:off x="6232799" y="1133970"/>
            <a:ext cx="244201" cy="2301498"/>
          </a:xfrm>
          <a:prstGeom prst="curvedConnector3">
            <a:avLst>
              <a:gd name="adj1" fmla="val -936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aixaDeTexto 39"/>
          <p:cNvSpPr txBox="1"/>
          <p:nvPr/>
        </p:nvSpPr>
        <p:spPr>
          <a:xfrm>
            <a:off x="5892800" y="683120"/>
            <a:ext cx="263214" cy="276999"/>
          </a:xfrm>
          <a:prstGeom prst="rect">
            <a:avLst/>
          </a:prstGeom>
          <a:noFill/>
        </p:spPr>
        <p:txBody>
          <a:bodyPr wrap="none" rtlCol="0">
            <a:spAutoFit/>
          </a:bodyPr>
          <a:lstStyle/>
          <a:p>
            <a:r>
              <a:rPr lang="fr-FR" sz="1200" b="1" dirty="0" smtClean="0"/>
              <a:t>2</a:t>
            </a:r>
            <a:endParaRPr lang="fr-FR" b="1" dirty="0"/>
          </a:p>
        </p:txBody>
      </p:sp>
      <p:sp>
        <p:nvSpPr>
          <p:cNvPr id="41" name="CaixaDeTexto 40"/>
          <p:cNvSpPr txBox="1"/>
          <p:nvPr/>
        </p:nvSpPr>
        <p:spPr>
          <a:xfrm>
            <a:off x="6680200" y="1724520"/>
            <a:ext cx="263214" cy="276999"/>
          </a:xfrm>
          <a:prstGeom prst="rect">
            <a:avLst/>
          </a:prstGeom>
          <a:noFill/>
        </p:spPr>
        <p:txBody>
          <a:bodyPr wrap="none" rtlCol="0">
            <a:spAutoFit/>
          </a:bodyPr>
          <a:lstStyle/>
          <a:p>
            <a:r>
              <a:rPr lang="fr-FR" sz="1200" b="1" dirty="0" smtClean="0"/>
              <a:t>3</a:t>
            </a:r>
            <a:endParaRPr lang="fr-FR" b="1" dirty="0"/>
          </a:p>
        </p:txBody>
      </p:sp>
      <p:sp>
        <p:nvSpPr>
          <p:cNvPr id="42" name="CaixaDeTexto 41"/>
          <p:cNvSpPr txBox="1"/>
          <p:nvPr/>
        </p:nvSpPr>
        <p:spPr>
          <a:xfrm>
            <a:off x="6426200" y="1724520"/>
            <a:ext cx="263214" cy="276999"/>
          </a:xfrm>
          <a:prstGeom prst="rect">
            <a:avLst/>
          </a:prstGeom>
          <a:noFill/>
        </p:spPr>
        <p:txBody>
          <a:bodyPr wrap="none" rtlCol="0">
            <a:spAutoFit/>
          </a:bodyPr>
          <a:lstStyle/>
          <a:p>
            <a:r>
              <a:rPr lang="fr-FR" sz="1200" b="1" dirty="0" smtClean="0"/>
              <a:t>4</a:t>
            </a:r>
            <a:endParaRPr lang="fr-FR" b="1" dirty="0"/>
          </a:p>
        </p:txBody>
      </p:sp>
      <p:sp>
        <p:nvSpPr>
          <p:cNvPr id="43" name="Fluxograma: Processo alternativo 42"/>
          <p:cNvSpPr/>
          <p:nvPr/>
        </p:nvSpPr>
        <p:spPr>
          <a:xfrm>
            <a:off x="5321300" y="1368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28" idx="1"/>
          </p:cNvCxnSpPr>
          <p:nvPr/>
        </p:nvCxnSpPr>
        <p:spPr>
          <a:xfrm rot="10800000" flipV="1">
            <a:off x="5743886" y="1133970"/>
            <a:ext cx="174314" cy="2349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5626100" y="1013320"/>
            <a:ext cx="263214" cy="276999"/>
          </a:xfrm>
          <a:prstGeom prst="rect">
            <a:avLst/>
          </a:prstGeom>
          <a:noFill/>
        </p:spPr>
        <p:txBody>
          <a:bodyPr wrap="none" rtlCol="0">
            <a:spAutoFit/>
          </a:bodyPr>
          <a:lstStyle/>
          <a:p>
            <a:r>
              <a:rPr lang="fr-FR" sz="1200" b="1" dirty="0" smtClean="0"/>
              <a:t>5</a:t>
            </a:r>
            <a:endParaRPr lang="fr-FR" b="1" dirty="0"/>
          </a:p>
        </p:txBody>
      </p:sp>
      <p:sp>
        <p:nvSpPr>
          <p:cNvPr id="47" name="CaixaDeTexto 46"/>
          <p:cNvSpPr txBox="1"/>
          <p:nvPr/>
        </p:nvSpPr>
        <p:spPr>
          <a:xfrm>
            <a:off x="76200" y="4414900"/>
            <a:ext cx="12115800" cy="2031325"/>
          </a:xfrm>
          <a:prstGeom prst="rect">
            <a:avLst/>
          </a:prstGeom>
          <a:noFill/>
        </p:spPr>
        <p:txBody>
          <a:bodyPr wrap="square" rtlCol="0">
            <a:spAutoFit/>
          </a:bodyPr>
          <a:lstStyle/>
          <a:p>
            <a:pPr algn="just"/>
            <a:r>
              <a:rPr lang="fr-FR" dirty="0" smtClean="0"/>
              <a:t>The query and his quality preferences are sent to the service B that will select the services that can answer his query. The selection is based on the function performed by the service, and on the « service SLA ». The service SLA is a SLA between the user and data services. Its template exported by the data service contains his quality guarantees. Instead of searching for all data services that can answer the query at first, the service B is going to search for previous « Query SLA » (in the registry </a:t>
            </a:r>
            <a:r>
              <a:rPr lang="fr-FR" i="1" u="sng" dirty="0" smtClean="0">
                <a:solidFill>
                  <a:srgbClr val="FF0000"/>
                </a:solidFill>
              </a:rPr>
              <a:t>(3,4)</a:t>
            </a:r>
            <a:r>
              <a:rPr lang="fr-FR" dirty="0" smtClean="0"/>
              <a:t>). The query SLA is a contract between the user and our service that contains information about the query, data services, quality preferences and compositions generated for a query. So, service B is going to look for a previous query that can be matched with the actual user query, and also matching the quality preferences. </a:t>
            </a:r>
          </a:p>
        </p:txBody>
      </p:sp>
      <p:sp>
        <p:nvSpPr>
          <p:cNvPr id="48" name="CaixaDeTexto 47"/>
          <p:cNvSpPr txBox="1"/>
          <p:nvPr/>
        </p:nvSpPr>
        <p:spPr>
          <a:xfrm>
            <a:off x="5423048" y="733920"/>
            <a:ext cx="293670" cy="307777"/>
          </a:xfrm>
          <a:prstGeom prst="rect">
            <a:avLst/>
          </a:prstGeom>
          <a:noFill/>
        </p:spPr>
        <p:txBody>
          <a:bodyPr wrap="none" rtlCol="0">
            <a:spAutoFit/>
          </a:bodyPr>
          <a:lstStyle/>
          <a:p>
            <a:r>
              <a:rPr lang="fr-FR" sz="1400" b="1" dirty="0" smtClean="0"/>
              <a:t>A</a:t>
            </a:r>
            <a:endParaRPr lang="fr-FR" sz="1400" b="1" baseline="-25000" dirty="0"/>
          </a:p>
        </p:txBody>
      </p:sp>
      <p:sp>
        <p:nvSpPr>
          <p:cNvPr id="49" name="CaixaDeTexto 48"/>
          <p:cNvSpPr txBox="1"/>
          <p:nvPr/>
        </p:nvSpPr>
        <p:spPr>
          <a:xfrm>
            <a:off x="6045348" y="975220"/>
            <a:ext cx="293670" cy="307777"/>
          </a:xfrm>
          <a:prstGeom prst="rect">
            <a:avLst/>
          </a:prstGeom>
          <a:noFill/>
        </p:spPr>
        <p:txBody>
          <a:bodyPr wrap="none" rtlCol="0">
            <a:spAutoFit/>
          </a:bodyPr>
          <a:lstStyle/>
          <a:p>
            <a:r>
              <a:rPr lang="fr-FR" sz="1400" b="1" dirty="0" smtClean="0"/>
              <a:t>B</a:t>
            </a:r>
            <a:endParaRPr lang="fr-FR" sz="1400" b="1" baseline="-25000" dirty="0"/>
          </a:p>
        </p:txBody>
      </p:sp>
      <p:sp>
        <p:nvSpPr>
          <p:cNvPr id="50" name="CaixaDeTexto 49"/>
          <p:cNvSpPr txBox="1"/>
          <p:nvPr/>
        </p:nvSpPr>
        <p:spPr>
          <a:xfrm>
            <a:off x="5461148" y="1368920"/>
            <a:ext cx="279244" cy="307777"/>
          </a:xfrm>
          <a:prstGeom prst="rect">
            <a:avLst/>
          </a:prstGeom>
          <a:noFill/>
        </p:spPr>
        <p:txBody>
          <a:bodyPr wrap="none" rtlCol="0">
            <a:spAutoFit/>
          </a:bodyPr>
          <a:lstStyle/>
          <a:p>
            <a:r>
              <a:rPr lang="fr-FR" sz="1400" b="1" dirty="0" smtClean="0"/>
              <a:t>C</a:t>
            </a:r>
            <a:endParaRPr lang="fr-FR" sz="1400" b="1" baseline="-25000" dirty="0"/>
          </a:p>
        </p:txBody>
      </p:sp>
      <p:sp>
        <p:nvSpPr>
          <p:cNvPr id="51" name="Fluxograma: Processo alternativo 50"/>
          <p:cNvSpPr/>
          <p:nvPr/>
        </p:nvSpPr>
        <p:spPr>
          <a:xfrm>
            <a:off x="5753100" y="1775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5" name="Conector em curva 54"/>
          <p:cNvCxnSpPr>
            <a:stCxn id="43" idx="3"/>
            <a:endCxn id="51" idx="0"/>
          </p:cNvCxnSpPr>
          <p:nvPr/>
        </p:nvCxnSpPr>
        <p:spPr>
          <a:xfrm>
            <a:off x="5880100" y="1527670"/>
            <a:ext cx="152400" cy="2476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Fluxograma: Processo alternativo 55"/>
          <p:cNvSpPr/>
          <p:nvPr/>
        </p:nvSpPr>
        <p:spPr>
          <a:xfrm>
            <a:off x="5461000" y="224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1" name="Conector em curva 60"/>
          <p:cNvCxnSpPr>
            <a:stCxn id="35" idx="3"/>
          </p:cNvCxnSpPr>
          <p:nvPr/>
        </p:nvCxnSpPr>
        <p:spPr>
          <a:xfrm flipV="1">
            <a:off x="6232799" y="1305420"/>
            <a:ext cx="206101" cy="213004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51" idx="1"/>
          </p:cNvCxnSpPr>
          <p:nvPr/>
        </p:nvCxnSpPr>
        <p:spPr>
          <a:xfrm rot="10800000" flipV="1">
            <a:off x="5546852" y="1934070"/>
            <a:ext cx="206249" cy="3111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aixaDeTexto 63"/>
          <p:cNvSpPr txBox="1"/>
          <p:nvPr/>
        </p:nvSpPr>
        <p:spPr>
          <a:xfrm>
            <a:off x="5969000" y="1419720"/>
            <a:ext cx="263214" cy="276999"/>
          </a:xfrm>
          <a:prstGeom prst="rect">
            <a:avLst/>
          </a:prstGeom>
          <a:noFill/>
        </p:spPr>
        <p:txBody>
          <a:bodyPr wrap="none" rtlCol="0">
            <a:spAutoFit/>
          </a:bodyPr>
          <a:lstStyle/>
          <a:p>
            <a:r>
              <a:rPr lang="fr-FR" sz="1200" b="1" dirty="0" smtClean="0"/>
              <a:t>6</a:t>
            </a:r>
            <a:endParaRPr lang="fr-FR" b="1" dirty="0"/>
          </a:p>
        </p:txBody>
      </p:sp>
      <p:sp>
        <p:nvSpPr>
          <p:cNvPr id="65" name="CaixaDeTexto 64"/>
          <p:cNvSpPr txBox="1"/>
          <p:nvPr/>
        </p:nvSpPr>
        <p:spPr>
          <a:xfrm>
            <a:off x="5410200" y="1838820"/>
            <a:ext cx="263214" cy="276999"/>
          </a:xfrm>
          <a:prstGeom prst="rect">
            <a:avLst/>
          </a:prstGeom>
          <a:noFill/>
        </p:spPr>
        <p:txBody>
          <a:bodyPr wrap="none" rtlCol="0">
            <a:spAutoFit/>
          </a:bodyPr>
          <a:lstStyle/>
          <a:p>
            <a:r>
              <a:rPr lang="fr-FR" sz="1200" b="1" dirty="0" smtClean="0"/>
              <a:t>8</a:t>
            </a:r>
            <a:endParaRPr lang="fr-FR" b="1" dirty="0"/>
          </a:p>
        </p:txBody>
      </p:sp>
      <p:sp>
        <p:nvSpPr>
          <p:cNvPr id="66" name="CaixaDeTexto 65"/>
          <p:cNvSpPr txBox="1"/>
          <p:nvPr/>
        </p:nvSpPr>
        <p:spPr>
          <a:xfrm>
            <a:off x="5892948" y="1788020"/>
            <a:ext cx="298480" cy="307777"/>
          </a:xfrm>
          <a:prstGeom prst="rect">
            <a:avLst/>
          </a:prstGeom>
          <a:noFill/>
        </p:spPr>
        <p:txBody>
          <a:bodyPr wrap="none" rtlCol="0">
            <a:spAutoFit/>
          </a:bodyPr>
          <a:lstStyle/>
          <a:p>
            <a:r>
              <a:rPr lang="fr-FR" sz="1400" b="1" dirty="0" smtClean="0"/>
              <a:t>D</a:t>
            </a:r>
            <a:endParaRPr lang="fr-FR" sz="1400" b="1" baseline="-25000" dirty="0"/>
          </a:p>
        </p:txBody>
      </p:sp>
      <p:sp>
        <p:nvSpPr>
          <p:cNvPr id="67" name="CaixaDeTexto 66"/>
          <p:cNvSpPr txBox="1"/>
          <p:nvPr/>
        </p:nvSpPr>
        <p:spPr>
          <a:xfrm>
            <a:off x="5613548" y="2245220"/>
            <a:ext cx="272832" cy="307777"/>
          </a:xfrm>
          <a:prstGeom prst="rect">
            <a:avLst/>
          </a:prstGeom>
          <a:noFill/>
        </p:spPr>
        <p:txBody>
          <a:bodyPr wrap="none" rtlCol="0">
            <a:spAutoFit/>
          </a:bodyPr>
          <a:lstStyle/>
          <a:p>
            <a:r>
              <a:rPr lang="fr-FR" sz="1400" b="1" dirty="0" smtClean="0"/>
              <a:t>E</a:t>
            </a:r>
            <a:endParaRPr lang="fr-FR" sz="1400" b="1" baseline="-25000" dirty="0"/>
          </a:p>
        </p:txBody>
      </p:sp>
      <p:cxnSp>
        <p:nvCxnSpPr>
          <p:cNvPr id="75" name="Conector de seta reta 74"/>
          <p:cNvCxnSpPr/>
          <p:nvPr/>
        </p:nvCxnSpPr>
        <p:spPr>
          <a:xfrm flipH="1">
            <a:off x="6146800" y="2092820"/>
            <a:ext cx="54180" cy="10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CaixaDeTexto 76"/>
          <p:cNvSpPr txBox="1"/>
          <p:nvPr/>
        </p:nvSpPr>
        <p:spPr>
          <a:xfrm>
            <a:off x="6146800" y="2067420"/>
            <a:ext cx="263214" cy="276999"/>
          </a:xfrm>
          <a:prstGeom prst="rect">
            <a:avLst/>
          </a:prstGeom>
          <a:noFill/>
        </p:spPr>
        <p:txBody>
          <a:bodyPr wrap="none" rtlCol="0">
            <a:spAutoFit/>
          </a:bodyPr>
          <a:lstStyle/>
          <a:p>
            <a:r>
              <a:rPr lang="fr-FR" sz="1200" b="1" dirty="0" smtClean="0"/>
              <a:t>7</a:t>
            </a:r>
            <a:endParaRPr lang="fr-FR" b="1" dirty="0"/>
          </a:p>
        </p:txBody>
      </p:sp>
      <p:sp>
        <p:nvSpPr>
          <p:cNvPr id="78" name="Fluxograma: Processo alternativo 77"/>
          <p:cNvSpPr/>
          <p:nvPr/>
        </p:nvSpPr>
        <p:spPr>
          <a:xfrm>
            <a:off x="5071732" y="2598502"/>
            <a:ext cx="431800" cy="24534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CaixaDeTexto 88"/>
          <p:cNvSpPr txBox="1"/>
          <p:nvPr/>
        </p:nvSpPr>
        <p:spPr>
          <a:xfrm>
            <a:off x="5164046" y="2568956"/>
            <a:ext cx="272832" cy="307777"/>
          </a:xfrm>
          <a:prstGeom prst="rect">
            <a:avLst/>
          </a:prstGeom>
          <a:noFill/>
        </p:spPr>
        <p:txBody>
          <a:bodyPr wrap="none" rtlCol="0">
            <a:spAutoFit/>
          </a:bodyPr>
          <a:lstStyle/>
          <a:p>
            <a:r>
              <a:rPr lang="fr-FR" sz="1400" b="1" dirty="0" smtClean="0"/>
              <a:t>F</a:t>
            </a:r>
            <a:endParaRPr lang="fr-FR" sz="1400" b="1" baseline="-25000" dirty="0"/>
          </a:p>
        </p:txBody>
      </p:sp>
      <p:sp>
        <p:nvSpPr>
          <p:cNvPr id="90" name="Fluxograma: Disco magnético 89"/>
          <p:cNvSpPr/>
          <p:nvPr/>
        </p:nvSpPr>
        <p:spPr>
          <a:xfrm>
            <a:off x="5875382" y="2470115"/>
            <a:ext cx="201389" cy="129349"/>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2" name="Conector de seta reta 91"/>
          <p:cNvCxnSpPr>
            <a:stCxn id="56" idx="3"/>
            <a:endCxn id="21" idx="1"/>
          </p:cNvCxnSpPr>
          <p:nvPr/>
        </p:nvCxnSpPr>
        <p:spPr>
          <a:xfrm flipV="1">
            <a:off x="6019800" y="600570"/>
            <a:ext cx="1181100" cy="180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ector de seta reta 93"/>
          <p:cNvCxnSpPr>
            <a:stCxn id="56" idx="3"/>
            <a:endCxn id="13" idx="1"/>
          </p:cNvCxnSpPr>
          <p:nvPr/>
        </p:nvCxnSpPr>
        <p:spPr>
          <a:xfrm flipV="1">
            <a:off x="6019800" y="1095870"/>
            <a:ext cx="3263900" cy="130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ector de seta reta 95"/>
          <p:cNvCxnSpPr>
            <a:stCxn id="56" idx="3"/>
            <a:endCxn id="9" idx="1"/>
          </p:cNvCxnSpPr>
          <p:nvPr/>
        </p:nvCxnSpPr>
        <p:spPr>
          <a:xfrm flipV="1">
            <a:off x="6019800" y="2315070"/>
            <a:ext cx="3175000" cy="88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de seta reta 97"/>
          <p:cNvCxnSpPr>
            <a:stCxn id="56" idx="3"/>
            <a:endCxn id="5" idx="1"/>
          </p:cNvCxnSpPr>
          <p:nvPr/>
        </p:nvCxnSpPr>
        <p:spPr>
          <a:xfrm>
            <a:off x="6019800" y="2403970"/>
            <a:ext cx="22987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ector de seta reta 105"/>
          <p:cNvCxnSpPr/>
          <p:nvPr/>
        </p:nvCxnSpPr>
        <p:spPr>
          <a:xfrm flipH="1">
            <a:off x="5337542" y="2423315"/>
            <a:ext cx="233916"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de seta reta 106"/>
          <p:cNvCxnSpPr/>
          <p:nvPr/>
        </p:nvCxnSpPr>
        <p:spPr>
          <a:xfrm rot="10800000" flipH="1">
            <a:off x="5404879" y="2501284"/>
            <a:ext cx="233917"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em curva 108"/>
          <p:cNvCxnSpPr>
            <a:stCxn id="56" idx="1"/>
            <a:endCxn id="25" idx="1"/>
          </p:cNvCxnSpPr>
          <p:nvPr/>
        </p:nvCxnSpPr>
        <p:spPr>
          <a:xfrm rot="10800000">
            <a:off x="5295900" y="892670"/>
            <a:ext cx="165100" cy="1511300"/>
          </a:xfrm>
          <a:prstGeom prst="curvedConnector3">
            <a:avLst>
              <a:gd name="adj1" fmla="val 2384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CaixaDeTexto 109"/>
          <p:cNvSpPr txBox="1"/>
          <p:nvPr/>
        </p:nvSpPr>
        <p:spPr>
          <a:xfrm>
            <a:off x="4850219" y="1523384"/>
            <a:ext cx="263214" cy="276999"/>
          </a:xfrm>
          <a:prstGeom prst="rect">
            <a:avLst/>
          </a:prstGeom>
          <a:noFill/>
        </p:spPr>
        <p:txBody>
          <a:bodyPr wrap="none" rtlCol="0">
            <a:spAutoFit/>
          </a:bodyPr>
          <a:lstStyle/>
          <a:p>
            <a:r>
              <a:rPr lang="fr-FR" sz="1200" b="1" dirty="0" smtClean="0"/>
              <a:t>9</a:t>
            </a:r>
            <a:endParaRPr lang="fr-FR" b="1" dirty="0"/>
          </a:p>
        </p:txBody>
      </p:sp>
      <p:sp>
        <p:nvSpPr>
          <p:cNvPr id="111" name="Fluxograma: Disco magnético 110"/>
          <p:cNvSpPr/>
          <p:nvPr/>
        </p:nvSpPr>
        <p:spPr>
          <a:xfrm>
            <a:off x="7252581" y="317469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Fluxograma: Processo alternativo 111"/>
          <p:cNvSpPr/>
          <p:nvPr/>
        </p:nvSpPr>
        <p:spPr>
          <a:xfrm>
            <a:off x="7252581" y="2819092"/>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Fluxograma: Processo 112"/>
          <p:cNvSpPr/>
          <p:nvPr/>
        </p:nvSpPr>
        <p:spPr>
          <a:xfrm>
            <a:off x="7201781" y="2755592"/>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CaixaDeTexto 113"/>
          <p:cNvSpPr txBox="1"/>
          <p:nvPr/>
        </p:nvSpPr>
        <p:spPr>
          <a:xfrm>
            <a:off x="7341629" y="3479492"/>
            <a:ext cx="444352" cy="307777"/>
          </a:xfrm>
          <a:prstGeom prst="rect">
            <a:avLst/>
          </a:prstGeom>
          <a:noFill/>
        </p:spPr>
        <p:txBody>
          <a:bodyPr wrap="none" rtlCol="0">
            <a:spAutoFit/>
          </a:bodyPr>
          <a:lstStyle/>
          <a:p>
            <a:r>
              <a:rPr lang="fr-FR" sz="1400" b="1" dirty="0" smtClean="0"/>
              <a:t>DS</a:t>
            </a:r>
            <a:r>
              <a:rPr lang="fr-FR" sz="1400" b="1" baseline="-25000" dirty="0"/>
              <a:t>6</a:t>
            </a:r>
          </a:p>
        </p:txBody>
      </p:sp>
      <p:cxnSp>
        <p:nvCxnSpPr>
          <p:cNvPr id="116" name="Conector de seta reta 115"/>
          <p:cNvCxnSpPr>
            <a:stCxn id="46" idx="0"/>
          </p:cNvCxnSpPr>
          <p:nvPr/>
        </p:nvCxnSpPr>
        <p:spPr>
          <a:xfrm>
            <a:off x="5757707" y="1013320"/>
            <a:ext cx="1468741" cy="183909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de seta reta 117"/>
          <p:cNvCxnSpPr/>
          <p:nvPr/>
        </p:nvCxnSpPr>
        <p:spPr>
          <a:xfrm flipH="1">
            <a:off x="2986567" y="812485"/>
            <a:ext cx="2324100" cy="10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CaixaDeTexto 118"/>
          <p:cNvSpPr txBox="1"/>
          <p:nvPr/>
        </p:nvSpPr>
        <p:spPr>
          <a:xfrm>
            <a:off x="3854301" y="1098673"/>
            <a:ext cx="341760" cy="276999"/>
          </a:xfrm>
          <a:prstGeom prst="rect">
            <a:avLst/>
          </a:prstGeom>
          <a:noFill/>
        </p:spPr>
        <p:txBody>
          <a:bodyPr wrap="none" rtlCol="0">
            <a:spAutoFit/>
          </a:bodyPr>
          <a:lstStyle/>
          <a:p>
            <a:r>
              <a:rPr lang="fr-FR" sz="1200" b="1" dirty="0" smtClean="0"/>
              <a:t>10</a:t>
            </a:r>
            <a:endParaRPr lang="fr-FR" b="1" dirty="0"/>
          </a:p>
        </p:txBody>
      </p:sp>
      <p:cxnSp>
        <p:nvCxnSpPr>
          <p:cNvPr id="123" name="Conector em curva 122"/>
          <p:cNvCxnSpPr/>
          <p:nvPr/>
        </p:nvCxnSpPr>
        <p:spPr>
          <a:xfrm rot="16200000" flipH="1">
            <a:off x="4310620" y="497984"/>
            <a:ext cx="602249" cy="5519105"/>
          </a:xfrm>
          <a:prstGeom prst="curvedConnector3">
            <a:avLst>
              <a:gd name="adj1" fmla="val 239844"/>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CaixaDeTexto 125"/>
          <p:cNvSpPr txBox="1"/>
          <p:nvPr/>
        </p:nvSpPr>
        <p:spPr>
          <a:xfrm>
            <a:off x="4006701" y="4078496"/>
            <a:ext cx="341760" cy="276999"/>
          </a:xfrm>
          <a:prstGeom prst="rect">
            <a:avLst/>
          </a:prstGeom>
          <a:noFill/>
        </p:spPr>
        <p:txBody>
          <a:bodyPr wrap="none" rtlCol="0">
            <a:spAutoFit/>
          </a:bodyPr>
          <a:lstStyle/>
          <a:p>
            <a:r>
              <a:rPr lang="fr-FR" sz="1200" b="1" dirty="0" smtClean="0"/>
              <a:t>11</a:t>
            </a:r>
            <a:endParaRPr lang="fr-FR" b="1" dirty="0"/>
          </a:p>
        </p:txBody>
      </p:sp>
      <p:cxnSp>
        <p:nvCxnSpPr>
          <p:cNvPr id="33" name="Conector de seta reta 32"/>
          <p:cNvCxnSpPr>
            <a:stCxn id="78" idx="3"/>
            <a:endCxn id="5" idx="1"/>
          </p:cNvCxnSpPr>
          <p:nvPr/>
        </p:nvCxnSpPr>
        <p:spPr>
          <a:xfrm>
            <a:off x="5503532" y="2721172"/>
            <a:ext cx="2814968" cy="637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a:stCxn id="78" idx="3"/>
          </p:cNvCxnSpPr>
          <p:nvPr/>
        </p:nvCxnSpPr>
        <p:spPr>
          <a:xfrm flipV="1">
            <a:off x="5503532" y="2315070"/>
            <a:ext cx="3691268" cy="4061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a:stCxn id="78" idx="3"/>
          </p:cNvCxnSpPr>
          <p:nvPr/>
        </p:nvCxnSpPr>
        <p:spPr>
          <a:xfrm flipV="1">
            <a:off x="5503532" y="1102220"/>
            <a:ext cx="3780168" cy="1618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de seta reta 52"/>
          <p:cNvCxnSpPr>
            <a:stCxn id="78" idx="3"/>
          </p:cNvCxnSpPr>
          <p:nvPr/>
        </p:nvCxnSpPr>
        <p:spPr>
          <a:xfrm flipV="1">
            <a:off x="5503532" y="600570"/>
            <a:ext cx="1697368" cy="21206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23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vem 1"/>
          <p:cNvSpPr/>
          <p:nvPr/>
        </p:nvSpPr>
        <p:spPr>
          <a:xfrm>
            <a:off x="4508500" y="187820"/>
            <a:ext cx="6680200" cy="36449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746620"/>
            <a:ext cx="2438400" cy="2438400"/>
          </a:xfrm>
          <a:prstGeom prst="rect">
            <a:avLst/>
          </a:prstGeom>
        </p:spPr>
      </p:pic>
      <p:sp>
        <p:nvSpPr>
          <p:cNvPr id="4" name="Fluxograma: Disco magnético 3"/>
          <p:cNvSpPr/>
          <p:nvPr/>
        </p:nvSpPr>
        <p:spPr>
          <a:xfrm>
            <a:off x="8318500" y="29818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uxograma: Processo alternativo 4"/>
          <p:cNvSpPr/>
          <p:nvPr/>
        </p:nvSpPr>
        <p:spPr>
          <a:xfrm>
            <a:off x="8318500" y="2626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uxograma: Processo 5"/>
          <p:cNvSpPr/>
          <p:nvPr/>
        </p:nvSpPr>
        <p:spPr>
          <a:xfrm>
            <a:off x="8267700" y="25627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8407548" y="3286620"/>
            <a:ext cx="444352" cy="307777"/>
          </a:xfrm>
          <a:prstGeom prst="rect">
            <a:avLst/>
          </a:prstGeom>
          <a:noFill/>
        </p:spPr>
        <p:txBody>
          <a:bodyPr wrap="none" rtlCol="0">
            <a:spAutoFit/>
          </a:bodyPr>
          <a:lstStyle/>
          <a:p>
            <a:r>
              <a:rPr lang="fr-FR" sz="1400" b="1" dirty="0" smtClean="0"/>
              <a:t>DS</a:t>
            </a:r>
            <a:r>
              <a:rPr lang="fr-FR" sz="1400" b="1" baseline="-25000" dirty="0" smtClean="0"/>
              <a:t>5</a:t>
            </a:r>
            <a:endParaRPr lang="fr-FR" sz="1400" b="1" baseline="-25000" dirty="0"/>
          </a:p>
        </p:txBody>
      </p:sp>
      <p:sp>
        <p:nvSpPr>
          <p:cNvPr id="8" name="Fluxograma: Disco magnético 7"/>
          <p:cNvSpPr/>
          <p:nvPr/>
        </p:nvSpPr>
        <p:spPr>
          <a:xfrm>
            <a:off x="9194800" y="25119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uxograma: Processo alternativo 8"/>
          <p:cNvSpPr/>
          <p:nvPr/>
        </p:nvSpPr>
        <p:spPr>
          <a:xfrm>
            <a:off x="9194800" y="2156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uxograma: Processo 9"/>
          <p:cNvSpPr/>
          <p:nvPr/>
        </p:nvSpPr>
        <p:spPr>
          <a:xfrm>
            <a:off x="9144000" y="20928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CaixaDeTexto 10"/>
          <p:cNvSpPr txBox="1"/>
          <p:nvPr/>
        </p:nvSpPr>
        <p:spPr>
          <a:xfrm>
            <a:off x="9283848" y="2816720"/>
            <a:ext cx="444352" cy="307777"/>
          </a:xfrm>
          <a:prstGeom prst="rect">
            <a:avLst/>
          </a:prstGeom>
          <a:noFill/>
        </p:spPr>
        <p:txBody>
          <a:bodyPr wrap="none" rtlCol="0">
            <a:spAutoFit/>
          </a:bodyPr>
          <a:lstStyle/>
          <a:p>
            <a:r>
              <a:rPr lang="fr-FR" sz="1400" b="1" dirty="0" smtClean="0"/>
              <a:t>DS</a:t>
            </a:r>
            <a:r>
              <a:rPr lang="fr-FR" sz="1400" b="1" baseline="-25000" dirty="0" smtClean="0"/>
              <a:t>4</a:t>
            </a:r>
            <a:endParaRPr lang="fr-FR" sz="1400" b="1" baseline="-25000" dirty="0"/>
          </a:p>
        </p:txBody>
      </p:sp>
      <p:sp>
        <p:nvSpPr>
          <p:cNvPr id="12" name="Fluxograma: Disco magnético 11"/>
          <p:cNvSpPr/>
          <p:nvPr/>
        </p:nvSpPr>
        <p:spPr>
          <a:xfrm>
            <a:off x="9283700" y="12927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uxograma: Processo alternativo 12"/>
          <p:cNvSpPr/>
          <p:nvPr/>
        </p:nvSpPr>
        <p:spPr>
          <a:xfrm>
            <a:off x="9283700" y="9371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uxograma: Processo 13"/>
          <p:cNvSpPr/>
          <p:nvPr/>
        </p:nvSpPr>
        <p:spPr>
          <a:xfrm>
            <a:off x="9232900" y="8736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CaixaDeTexto 14"/>
          <p:cNvSpPr txBox="1"/>
          <p:nvPr/>
        </p:nvSpPr>
        <p:spPr>
          <a:xfrm>
            <a:off x="9372748" y="1597520"/>
            <a:ext cx="444352" cy="307777"/>
          </a:xfrm>
          <a:prstGeom prst="rect">
            <a:avLst/>
          </a:prstGeom>
          <a:noFill/>
        </p:spPr>
        <p:txBody>
          <a:bodyPr wrap="none" rtlCol="0">
            <a:spAutoFit/>
          </a:bodyPr>
          <a:lstStyle/>
          <a:p>
            <a:r>
              <a:rPr lang="fr-FR" sz="1400" b="1" dirty="0" smtClean="0"/>
              <a:t>DS</a:t>
            </a:r>
            <a:r>
              <a:rPr lang="fr-FR" sz="1400" b="1" baseline="-25000" dirty="0" smtClean="0"/>
              <a:t>3</a:t>
            </a:r>
            <a:endParaRPr lang="fr-FR" sz="1400" b="1" baseline="-25000" dirty="0"/>
          </a:p>
        </p:txBody>
      </p:sp>
      <p:sp>
        <p:nvSpPr>
          <p:cNvPr id="16" name="Fluxograma: Disco magnético 15"/>
          <p:cNvSpPr/>
          <p:nvPr/>
        </p:nvSpPr>
        <p:spPr>
          <a:xfrm>
            <a:off x="8343900" y="7085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uxograma: Processo alternativo 16"/>
          <p:cNvSpPr/>
          <p:nvPr/>
        </p:nvSpPr>
        <p:spPr>
          <a:xfrm>
            <a:off x="8343900" y="352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uxograma: Processo 17"/>
          <p:cNvSpPr/>
          <p:nvPr/>
        </p:nvSpPr>
        <p:spPr>
          <a:xfrm>
            <a:off x="8293100" y="2894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aixaDeTexto 18"/>
          <p:cNvSpPr txBox="1"/>
          <p:nvPr/>
        </p:nvSpPr>
        <p:spPr>
          <a:xfrm>
            <a:off x="8432948" y="1013320"/>
            <a:ext cx="444352" cy="307777"/>
          </a:xfrm>
          <a:prstGeom prst="rect">
            <a:avLst/>
          </a:prstGeom>
          <a:noFill/>
        </p:spPr>
        <p:txBody>
          <a:bodyPr wrap="none" rtlCol="0">
            <a:spAutoFit/>
          </a:bodyPr>
          <a:lstStyle/>
          <a:p>
            <a:r>
              <a:rPr lang="fr-FR" sz="1400" b="1" dirty="0" smtClean="0"/>
              <a:t>DS</a:t>
            </a:r>
            <a:r>
              <a:rPr lang="fr-FR" sz="1400" b="1" baseline="-25000" dirty="0" smtClean="0"/>
              <a:t>2</a:t>
            </a:r>
            <a:endParaRPr lang="fr-FR" sz="1400" b="1" baseline="-25000" dirty="0"/>
          </a:p>
        </p:txBody>
      </p:sp>
      <p:sp>
        <p:nvSpPr>
          <p:cNvPr id="20" name="Fluxograma: Disco magnético 19"/>
          <p:cNvSpPr/>
          <p:nvPr/>
        </p:nvSpPr>
        <p:spPr>
          <a:xfrm>
            <a:off x="7200900" y="7974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uxograma: Processo alternativo 20"/>
          <p:cNvSpPr/>
          <p:nvPr/>
        </p:nvSpPr>
        <p:spPr>
          <a:xfrm>
            <a:off x="7200900" y="4418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uxograma: Processo 21"/>
          <p:cNvSpPr/>
          <p:nvPr/>
        </p:nvSpPr>
        <p:spPr>
          <a:xfrm>
            <a:off x="7150100" y="3783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CaixaDeTexto 22"/>
          <p:cNvSpPr txBox="1"/>
          <p:nvPr/>
        </p:nvSpPr>
        <p:spPr>
          <a:xfrm>
            <a:off x="7289948" y="1102220"/>
            <a:ext cx="444352" cy="307777"/>
          </a:xfrm>
          <a:prstGeom prst="rect">
            <a:avLst/>
          </a:prstGeom>
          <a:noFill/>
        </p:spPr>
        <p:txBody>
          <a:bodyPr wrap="none" rtlCol="0">
            <a:spAutoFit/>
          </a:bodyPr>
          <a:lstStyle/>
          <a:p>
            <a:r>
              <a:rPr lang="fr-FR" sz="1400" b="1" dirty="0" smtClean="0"/>
              <a:t>DS</a:t>
            </a:r>
            <a:r>
              <a:rPr lang="fr-FR" sz="1400" b="1" baseline="-25000" dirty="0" smtClean="0"/>
              <a:t>1</a:t>
            </a:r>
            <a:endParaRPr lang="fr-FR" sz="1400" b="1" baseline="-25000" dirty="0"/>
          </a:p>
        </p:txBody>
      </p:sp>
      <p:sp>
        <p:nvSpPr>
          <p:cNvPr id="24" name="Fluxograma: Disco magnético 23"/>
          <p:cNvSpPr/>
          <p:nvPr/>
        </p:nvSpPr>
        <p:spPr>
          <a:xfrm>
            <a:off x="5613400" y="321013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uxograma: Processo alternativo 24"/>
          <p:cNvSpPr/>
          <p:nvPr/>
        </p:nvSpPr>
        <p:spPr>
          <a:xfrm>
            <a:off x="5295900" y="733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uxograma: Processo 25"/>
          <p:cNvSpPr/>
          <p:nvPr/>
        </p:nvSpPr>
        <p:spPr>
          <a:xfrm>
            <a:off x="5232400" y="670419"/>
            <a:ext cx="1371600" cy="3162301"/>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CaixaDeTexto 26"/>
          <p:cNvSpPr txBox="1"/>
          <p:nvPr/>
        </p:nvSpPr>
        <p:spPr>
          <a:xfrm>
            <a:off x="5651648" y="3538268"/>
            <a:ext cx="466794" cy="307777"/>
          </a:xfrm>
          <a:prstGeom prst="rect">
            <a:avLst/>
          </a:prstGeom>
          <a:noFill/>
        </p:spPr>
        <p:txBody>
          <a:bodyPr wrap="none" rtlCol="0">
            <a:spAutoFit/>
          </a:bodyPr>
          <a:lstStyle/>
          <a:p>
            <a:r>
              <a:rPr lang="fr-FR" sz="1400" b="1" dirty="0" smtClean="0"/>
              <a:t>Our</a:t>
            </a:r>
            <a:endParaRPr lang="fr-FR" sz="1400" b="1" baseline="-25000" dirty="0"/>
          </a:p>
        </p:txBody>
      </p:sp>
      <p:sp>
        <p:nvSpPr>
          <p:cNvPr id="28" name="Fluxograma: Processo alternativo 27"/>
          <p:cNvSpPr/>
          <p:nvPr/>
        </p:nvSpPr>
        <p:spPr>
          <a:xfrm>
            <a:off x="5918200" y="97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Conector de seta reta 29"/>
          <p:cNvCxnSpPr/>
          <p:nvPr/>
        </p:nvCxnSpPr>
        <p:spPr>
          <a:xfrm flipV="1">
            <a:off x="2997200" y="1030899"/>
            <a:ext cx="2298700" cy="1047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3797300" y="1648027"/>
            <a:ext cx="263214" cy="276999"/>
          </a:xfrm>
          <a:prstGeom prst="rect">
            <a:avLst/>
          </a:prstGeom>
          <a:noFill/>
        </p:spPr>
        <p:txBody>
          <a:bodyPr wrap="none" rtlCol="0">
            <a:spAutoFit/>
          </a:bodyPr>
          <a:lstStyle/>
          <a:p>
            <a:r>
              <a:rPr lang="fr-FR" sz="1200" b="1" dirty="0" smtClean="0"/>
              <a:t>1</a:t>
            </a:r>
            <a:endParaRPr lang="fr-FR" b="1" dirty="0"/>
          </a:p>
        </p:txBody>
      </p:sp>
      <p:sp>
        <p:nvSpPr>
          <p:cNvPr id="32" name="CaixaDeTexto 31"/>
          <p:cNvSpPr txBox="1"/>
          <p:nvPr/>
        </p:nvSpPr>
        <p:spPr>
          <a:xfrm>
            <a:off x="38100" y="38100"/>
            <a:ext cx="5108886" cy="923330"/>
          </a:xfrm>
          <a:prstGeom prst="rect">
            <a:avLst/>
          </a:prstGeom>
          <a:noFill/>
        </p:spPr>
        <p:txBody>
          <a:bodyPr wrap="square" rtlCol="0">
            <a:spAutoFit/>
          </a:bodyPr>
          <a:lstStyle/>
          <a:p>
            <a:pPr algn="just"/>
            <a:r>
              <a:rPr lang="fr-FR" u="sng" dirty="0" smtClean="0"/>
              <a:t>Second query. How can the SLA help the user to take advantages from previous integration, and to make the data integration efficient?</a:t>
            </a:r>
          </a:p>
        </p:txBody>
      </p:sp>
      <p:cxnSp>
        <p:nvCxnSpPr>
          <p:cNvPr id="34" name="Conector em curva 33"/>
          <p:cNvCxnSpPr>
            <a:stCxn id="25" idx="3"/>
            <a:endCxn id="28" idx="0"/>
          </p:cNvCxnSpPr>
          <p:nvPr/>
        </p:nvCxnSpPr>
        <p:spPr>
          <a:xfrm>
            <a:off x="5854700" y="892670"/>
            <a:ext cx="342900" cy="825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p:cNvSpPr txBox="1"/>
          <p:nvPr/>
        </p:nvSpPr>
        <p:spPr>
          <a:xfrm>
            <a:off x="5550048" y="3296968"/>
            <a:ext cx="682751" cy="276999"/>
          </a:xfrm>
          <a:prstGeom prst="rect">
            <a:avLst/>
          </a:prstGeom>
          <a:noFill/>
        </p:spPr>
        <p:txBody>
          <a:bodyPr wrap="none" rtlCol="0">
            <a:spAutoFit/>
          </a:bodyPr>
          <a:lstStyle/>
          <a:p>
            <a:r>
              <a:rPr lang="fr-FR" sz="1200" dirty="0" smtClean="0"/>
              <a:t>Registry</a:t>
            </a:r>
            <a:endParaRPr lang="fr-FR" sz="1200" baseline="-25000" dirty="0"/>
          </a:p>
        </p:txBody>
      </p:sp>
      <p:cxnSp>
        <p:nvCxnSpPr>
          <p:cNvPr id="37" name="Conector em curva 36"/>
          <p:cNvCxnSpPr>
            <a:stCxn id="28" idx="3"/>
            <a:endCxn id="35" idx="3"/>
          </p:cNvCxnSpPr>
          <p:nvPr/>
        </p:nvCxnSpPr>
        <p:spPr>
          <a:xfrm flipH="1">
            <a:off x="6232799" y="1133970"/>
            <a:ext cx="244201" cy="2301498"/>
          </a:xfrm>
          <a:prstGeom prst="curvedConnector3">
            <a:avLst>
              <a:gd name="adj1" fmla="val -936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aixaDeTexto 39"/>
          <p:cNvSpPr txBox="1"/>
          <p:nvPr/>
        </p:nvSpPr>
        <p:spPr>
          <a:xfrm>
            <a:off x="5892800" y="683120"/>
            <a:ext cx="263214" cy="276999"/>
          </a:xfrm>
          <a:prstGeom prst="rect">
            <a:avLst/>
          </a:prstGeom>
          <a:noFill/>
        </p:spPr>
        <p:txBody>
          <a:bodyPr wrap="none" rtlCol="0">
            <a:spAutoFit/>
          </a:bodyPr>
          <a:lstStyle/>
          <a:p>
            <a:r>
              <a:rPr lang="fr-FR" sz="1200" b="1" dirty="0" smtClean="0"/>
              <a:t>2</a:t>
            </a:r>
            <a:endParaRPr lang="fr-FR" b="1" dirty="0"/>
          </a:p>
        </p:txBody>
      </p:sp>
      <p:sp>
        <p:nvSpPr>
          <p:cNvPr id="41" name="CaixaDeTexto 40"/>
          <p:cNvSpPr txBox="1"/>
          <p:nvPr/>
        </p:nvSpPr>
        <p:spPr>
          <a:xfrm>
            <a:off x="6680200" y="1724520"/>
            <a:ext cx="263214" cy="276999"/>
          </a:xfrm>
          <a:prstGeom prst="rect">
            <a:avLst/>
          </a:prstGeom>
          <a:noFill/>
        </p:spPr>
        <p:txBody>
          <a:bodyPr wrap="none" rtlCol="0">
            <a:spAutoFit/>
          </a:bodyPr>
          <a:lstStyle/>
          <a:p>
            <a:r>
              <a:rPr lang="fr-FR" sz="1200" b="1" dirty="0" smtClean="0"/>
              <a:t>3</a:t>
            </a:r>
            <a:endParaRPr lang="fr-FR" b="1" dirty="0"/>
          </a:p>
        </p:txBody>
      </p:sp>
      <p:sp>
        <p:nvSpPr>
          <p:cNvPr id="42" name="CaixaDeTexto 41"/>
          <p:cNvSpPr txBox="1"/>
          <p:nvPr/>
        </p:nvSpPr>
        <p:spPr>
          <a:xfrm>
            <a:off x="6426200" y="1724520"/>
            <a:ext cx="263214" cy="276999"/>
          </a:xfrm>
          <a:prstGeom prst="rect">
            <a:avLst/>
          </a:prstGeom>
          <a:noFill/>
        </p:spPr>
        <p:txBody>
          <a:bodyPr wrap="none" rtlCol="0">
            <a:spAutoFit/>
          </a:bodyPr>
          <a:lstStyle/>
          <a:p>
            <a:r>
              <a:rPr lang="fr-FR" sz="1200" b="1" dirty="0" smtClean="0"/>
              <a:t>4</a:t>
            </a:r>
            <a:endParaRPr lang="fr-FR" b="1" dirty="0"/>
          </a:p>
        </p:txBody>
      </p:sp>
      <p:sp>
        <p:nvSpPr>
          <p:cNvPr id="43" name="Fluxograma: Processo alternativo 42"/>
          <p:cNvSpPr/>
          <p:nvPr/>
        </p:nvSpPr>
        <p:spPr>
          <a:xfrm>
            <a:off x="5321300" y="1368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28" idx="1"/>
          </p:cNvCxnSpPr>
          <p:nvPr/>
        </p:nvCxnSpPr>
        <p:spPr>
          <a:xfrm rot="10800000" flipV="1">
            <a:off x="5743886" y="1133970"/>
            <a:ext cx="174314" cy="2349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5626100" y="1013320"/>
            <a:ext cx="263214" cy="276999"/>
          </a:xfrm>
          <a:prstGeom prst="rect">
            <a:avLst/>
          </a:prstGeom>
          <a:noFill/>
        </p:spPr>
        <p:txBody>
          <a:bodyPr wrap="none" rtlCol="0">
            <a:spAutoFit/>
          </a:bodyPr>
          <a:lstStyle/>
          <a:p>
            <a:r>
              <a:rPr lang="fr-FR" sz="1200" b="1" dirty="0" smtClean="0"/>
              <a:t>5</a:t>
            </a:r>
            <a:endParaRPr lang="fr-FR" b="1" dirty="0"/>
          </a:p>
        </p:txBody>
      </p:sp>
      <p:sp>
        <p:nvSpPr>
          <p:cNvPr id="47" name="CaixaDeTexto 46"/>
          <p:cNvSpPr txBox="1"/>
          <p:nvPr/>
        </p:nvSpPr>
        <p:spPr>
          <a:xfrm>
            <a:off x="76200" y="4414900"/>
            <a:ext cx="12115800" cy="1200329"/>
          </a:xfrm>
          <a:prstGeom prst="rect">
            <a:avLst/>
          </a:prstGeom>
          <a:noFill/>
        </p:spPr>
        <p:txBody>
          <a:bodyPr wrap="square" rtlCol="0">
            <a:spAutoFit/>
          </a:bodyPr>
          <a:lstStyle/>
          <a:p>
            <a:pPr algn="just"/>
            <a:r>
              <a:rPr lang="fr-FR" dirty="0" smtClean="0"/>
              <a:t>If a « query SLA » that can match with the user query is found, instead of searching for services that can answer the query and producing all the service compositions for them, service B is going to directly retrieve this information from the query SLA and send the compositions to the service D.  The approach takes advantage from « query SLA » avoiding the effort of searching and choosing services, and producing all the services compositions that can be generated by combining them.</a:t>
            </a:r>
          </a:p>
        </p:txBody>
      </p:sp>
      <p:sp>
        <p:nvSpPr>
          <p:cNvPr id="48" name="CaixaDeTexto 47"/>
          <p:cNvSpPr txBox="1"/>
          <p:nvPr/>
        </p:nvSpPr>
        <p:spPr>
          <a:xfrm>
            <a:off x="5423048" y="733920"/>
            <a:ext cx="293670" cy="307777"/>
          </a:xfrm>
          <a:prstGeom prst="rect">
            <a:avLst/>
          </a:prstGeom>
          <a:noFill/>
        </p:spPr>
        <p:txBody>
          <a:bodyPr wrap="none" rtlCol="0">
            <a:spAutoFit/>
          </a:bodyPr>
          <a:lstStyle/>
          <a:p>
            <a:r>
              <a:rPr lang="fr-FR" sz="1400" b="1" dirty="0" smtClean="0"/>
              <a:t>A</a:t>
            </a:r>
            <a:endParaRPr lang="fr-FR" sz="1400" b="1" baseline="-25000" dirty="0"/>
          </a:p>
        </p:txBody>
      </p:sp>
      <p:sp>
        <p:nvSpPr>
          <p:cNvPr id="49" name="CaixaDeTexto 48"/>
          <p:cNvSpPr txBox="1"/>
          <p:nvPr/>
        </p:nvSpPr>
        <p:spPr>
          <a:xfrm>
            <a:off x="6045348" y="975220"/>
            <a:ext cx="293670" cy="307777"/>
          </a:xfrm>
          <a:prstGeom prst="rect">
            <a:avLst/>
          </a:prstGeom>
          <a:noFill/>
        </p:spPr>
        <p:txBody>
          <a:bodyPr wrap="none" rtlCol="0">
            <a:spAutoFit/>
          </a:bodyPr>
          <a:lstStyle/>
          <a:p>
            <a:r>
              <a:rPr lang="fr-FR" sz="1400" b="1" dirty="0" smtClean="0"/>
              <a:t>B</a:t>
            </a:r>
            <a:endParaRPr lang="fr-FR" sz="1400" b="1" baseline="-25000" dirty="0"/>
          </a:p>
        </p:txBody>
      </p:sp>
      <p:sp>
        <p:nvSpPr>
          <p:cNvPr id="50" name="CaixaDeTexto 49"/>
          <p:cNvSpPr txBox="1"/>
          <p:nvPr/>
        </p:nvSpPr>
        <p:spPr>
          <a:xfrm>
            <a:off x="5461148" y="1368920"/>
            <a:ext cx="279244" cy="307777"/>
          </a:xfrm>
          <a:prstGeom prst="rect">
            <a:avLst/>
          </a:prstGeom>
          <a:noFill/>
        </p:spPr>
        <p:txBody>
          <a:bodyPr wrap="none" rtlCol="0">
            <a:spAutoFit/>
          </a:bodyPr>
          <a:lstStyle/>
          <a:p>
            <a:r>
              <a:rPr lang="fr-FR" sz="1400" b="1" dirty="0" smtClean="0"/>
              <a:t>C</a:t>
            </a:r>
            <a:endParaRPr lang="fr-FR" sz="1400" b="1" baseline="-25000" dirty="0"/>
          </a:p>
        </p:txBody>
      </p:sp>
      <p:sp>
        <p:nvSpPr>
          <p:cNvPr id="51" name="Fluxograma: Processo alternativo 50"/>
          <p:cNvSpPr/>
          <p:nvPr/>
        </p:nvSpPr>
        <p:spPr>
          <a:xfrm>
            <a:off x="5753100" y="1775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5" name="Conector em curva 54"/>
          <p:cNvCxnSpPr>
            <a:stCxn id="43" idx="3"/>
            <a:endCxn id="51" idx="0"/>
          </p:cNvCxnSpPr>
          <p:nvPr/>
        </p:nvCxnSpPr>
        <p:spPr>
          <a:xfrm>
            <a:off x="5880100" y="1527670"/>
            <a:ext cx="152400" cy="2476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Fluxograma: Processo alternativo 55"/>
          <p:cNvSpPr/>
          <p:nvPr/>
        </p:nvSpPr>
        <p:spPr>
          <a:xfrm>
            <a:off x="5461000" y="224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1" name="Conector em curva 60"/>
          <p:cNvCxnSpPr>
            <a:stCxn id="35" idx="3"/>
          </p:cNvCxnSpPr>
          <p:nvPr/>
        </p:nvCxnSpPr>
        <p:spPr>
          <a:xfrm flipV="1">
            <a:off x="6232799" y="1305420"/>
            <a:ext cx="206101" cy="213004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51" idx="1"/>
          </p:cNvCxnSpPr>
          <p:nvPr/>
        </p:nvCxnSpPr>
        <p:spPr>
          <a:xfrm rot="10800000" flipV="1">
            <a:off x="5546852" y="1934070"/>
            <a:ext cx="206249" cy="3111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aixaDeTexto 63"/>
          <p:cNvSpPr txBox="1"/>
          <p:nvPr/>
        </p:nvSpPr>
        <p:spPr>
          <a:xfrm>
            <a:off x="5969000" y="1419720"/>
            <a:ext cx="263214" cy="276999"/>
          </a:xfrm>
          <a:prstGeom prst="rect">
            <a:avLst/>
          </a:prstGeom>
          <a:noFill/>
        </p:spPr>
        <p:txBody>
          <a:bodyPr wrap="none" rtlCol="0">
            <a:spAutoFit/>
          </a:bodyPr>
          <a:lstStyle/>
          <a:p>
            <a:r>
              <a:rPr lang="fr-FR" sz="1200" b="1" dirty="0" smtClean="0"/>
              <a:t>6</a:t>
            </a:r>
            <a:endParaRPr lang="fr-FR" b="1" dirty="0"/>
          </a:p>
        </p:txBody>
      </p:sp>
      <p:sp>
        <p:nvSpPr>
          <p:cNvPr id="65" name="CaixaDeTexto 64"/>
          <p:cNvSpPr txBox="1"/>
          <p:nvPr/>
        </p:nvSpPr>
        <p:spPr>
          <a:xfrm>
            <a:off x="5410200" y="1838820"/>
            <a:ext cx="263214" cy="276999"/>
          </a:xfrm>
          <a:prstGeom prst="rect">
            <a:avLst/>
          </a:prstGeom>
          <a:noFill/>
        </p:spPr>
        <p:txBody>
          <a:bodyPr wrap="none" rtlCol="0">
            <a:spAutoFit/>
          </a:bodyPr>
          <a:lstStyle/>
          <a:p>
            <a:r>
              <a:rPr lang="fr-FR" sz="1200" b="1" dirty="0" smtClean="0"/>
              <a:t>8</a:t>
            </a:r>
            <a:endParaRPr lang="fr-FR" b="1" dirty="0"/>
          </a:p>
        </p:txBody>
      </p:sp>
      <p:sp>
        <p:nvSpPr>
          <p:cNvPr id="66" name="CaixaDeTexto 65"/>
          <p:cNvSpPr txBox="1"/>
          <p:nvPr/>
        </p:nvSpPr>
        <p:spPr>
          <a:xfrm>
            <a:off x="5892948" y="1788020"/>
            <a:ext cx="298480" cy="307777"/>
          </a:xfrm>
          <a:prstGeom prst="rect">
            <a:avLst/>
          </a:prstGeom>
          <a:noFill/>
        </p:spPr>
        <p:txBody>
          <a:bodyPr wrap="none" rtlCol="0">
            <a:spAutoFit/>
          </a:bodyPr>
          <a:lstStyle/>
          <a:p>
            <a:r>
              <a:rPr lang="fr-FR" sz="1400" b="1" dirty="0" smtClean="0"/>
              <a:t>D</a:t>
            </a:r>
            <a:endParaRPr lang="fr-FR" sz="1400" b="1" baseline="-25000" dirty="0"/>
          </a:p>
        </p:txBody>
      </p:sp>
      <p:sp>
        <p:nvSpPr>
          <p:cNvPr id="67" name="CaixaDeTexto 66"/>
          <p:cNvSpPr txBox="1"/>
          <p:nvPr/>
        </p:nvSpPr>
        <p:spPr>
          <a:xfrm>
            <a:off x="5613548" y="2245220"/>
            <a:ext cx="272832" cy="307777"/>
          </a:xfrm>
          <a:prstGeom prst="rect">
            <a:avLst/>
          </a:prstGeom>
          <a:noFill/>
        </p:spPr>
        <p:txBody>
          <a:bodyPr wrap="none" rtlCol="0">
            <a:spAutoFit/>
          </a:bodyPr>
          <a:lstStyle/>
          <a:p>
            <a:r>
              <a:rPr lang="fr-FR" sz="1400" b="1" dirty="0" smtClean="0"/>
              <a:t>E</a:t>
            </a:r>
            <a:endParaRPr lang="fr-FR" sz="1400" b="1" baseline="-25000" dirty="0"/>
          </a:p>
        </p:txBody>
      </p:sp>
      <p:cxnSp>
        <p:nvCxnSpPr>
          <p:cNvPr id="75" name="Conector de seta reta 74"/>
          <p:cNvCxnSpPr/>
          <p:nvPr/>
        </p:nvCxnSpPr>
        <p:spPr>
          <a:xfrm flipH="1">
            <a:off x="6146800" y="2092820"/>
            <a:ext cx="54180" cy="10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CaixaDeTexto 76"/>
          <p:cNvSpPr txBox="1"/>
          <p:nvPr/>
        </p:nvSpPr>
        <p:spPr>
          <a:xfrm>
            <a:off x="6146800" y="2067420"/>
            <a:ext cx="263214" cy="276999"/>
          </a:xfrm>
          <a:prstGeom prst="rect">
            <a:avLst/>
          </a:prstGeom>
          <a:noFill/>
        </p:spPr>
        <p:txBody>
          <a:bodyPr wrap="none" rtlCol="0">
            <a:spAutoFit/>
          </a:bodyPr>
          <a:lstStyle/>
          <a:p>
            <a:r>
              <a:rPr lang="fr-FR" sz="1200" b="1" dirty="0" smtClean="0"/>
              <a:t>7</a:t>
            </a:r>
            <a:endParaRPr lang="fr-FR" b="1" dirty="0"/>
          </a:p>
        </p:txBody>
      </p:sp>
      <p:sp>
        <p:nvSpPr>
          <p:cNvPr id="78" name="Fluxograma: Processo alternativo 77"/>
          <p:cNvSpPr/>
          <p:nvPr/>
        </p:nvSpPr>
        <p:spPr>
          <a:xfrm>
            <a:off x="5071732" y="2598502"/>
            <a:ext cx="431800" cy="24534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CaixaDeTexto 88"/>
          <p:cNvSpPr txBox="1"/>
          <p:nvPr/>
        </p:nvSpPr>
        <p:spPr>
          <a:xfrm>
            <a:off x="5164046" y="2568956"/>
            <a:ext cx="272832" cy="307777"/>
          </a:xfrm>
          <a:prstGeom prst="rect">
            <a:avLst/>
          </a:prstGeom>
          <a:noFill/>
        </p:spPr>
        <p:txBody>
          <a:bodyPr wrap="none" rtlCol="0">
            <a:spAutoFit/>
          </a:bodyPr>
          <a:lstStyle/>
          <a:p>
            <a:r>
              <a:rPr lang="fr-FR" sz="1400" b="1" dirty="0" smtClean="0"/>
              <a:t>F</a:t>
            </a:r>
            <a:endParaRPr lang="fr-FR" sz="1400" b="1" baseline="-25000" dirty="0"/>
          </a:p>
        </p:txBody>
      </p:sp>
      <p:sp>
        <p:nvSpPr>
          <p:cNvPr id="90" name="Fluxograma: Disco magnético 89"/>
          <p:cNvSpPr/>
          <p:nvPr/>
        </p:nvSpPr>
        <p:spPr>
          <a:xfrm>
            <a:off x="5875382" y="2470115"/>
            <a:ext cx="201389" cy="129349"/>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2" name="Conector de seta reta 91"/>
          <p:cNvCxnSpPr>
            <a:stCxn id="56" idx="3"/>
            <a:endCxn id="21" idx="1"/>
          </p:cNvCxnSpPr>
          <p:nvPr/>
        </p:nvCxnSpPr>
        <p:spPr>
          <a:xfrm flipV="1">
            <a:off x="6019800" y="600570"/>
            <a:ext cx="1181100" cy="180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ector de seta reta 93"/>
          <p:cNvCxnSpPr>
            <a:stCxn id="56" idx="3"/>
            <a:endCxn id="13" idx="1"/>
          </p:cNvCxnSpPr>
          <p:nvPr/>
        </p:nvCxnSpPr>
        <p:spPr>
          <a:xfrm flipV="1">
            <a:off x="6019800" y="1095870"/>
            <a:ext cx="3263900" cy="130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ector de seta reta 95"/>
          <p:cNvCxnSpPr>
            <a:stCxn id="56" idx="3"/>
            <a:endCxn id="9" idx="1"/>
          </p:cNvCxnSpPr>
          <p:nvPr/>
        </p:nvCxnSpPr>
        <p:spPr>
          <a:xfrm flipV="1">
            <a:off x="6019800" y="2315070"/>
            <a:ext cx="3175000" cy="88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de seta reta 97"/>
          <p:cNvCxnSpPr>
            <a:stCxn id="56" idx="3"/>
            <a:endCxn id="5" idx="1"/>
          </p:cNvCxnSpPr>
          <p:nvPr/>
        </p:nvCxnSpPr>
        <p:spPr>
          <a:xfrm>
            <a:off x="6019800" y="2403970"/>
            <a:ext cx="22987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ector de seta reta 105"/>
          <p:cNvCxnSpPr/>
          <p:nvPr/>
        </p:nvCxnSpPr>
        <p:spPr>
          <a:xfrm flipH="1">
            <a:off x="5337542" y="2423315"/>
            <a:ext cx="233916"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de seta reta 106"/>
          <p:cNvCxnSpPr/>
          <p:nvPr/>
        </p:nvCxnSpPr>
        <p:spPr>
          <a:xfrm rot="10800000" flipH="1">
            <a:off x="5404879" y="2501284"/>
            <a:ext cx="233917"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em curva 108"/>
          <p:cNvCxnSpPr>
            <a:stCxn id="56" idx="1"/>
            <a:endCxn id="25" idx="1"/>
          </p:cNvCxnSpPr>
          <p:nvPr/>
        </p:nvCxnSpPr>
        <p:spPr>
          <a:xfrm rot="10800000">
            <a:off x="5295900" y="892670"/>
            <a:ext cx="165100" cy="1511300"/>
          </a:xfrm>
          <a:prstGeom prst="curvedConnector3">
            <a:avLst>
              <a:gd name="adj1" fmla="val 2384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CaixaDeTexto 109"/>
          <p:cNvSpPr txBox="1"/>
          <p:nvPr/>
        </p:nvSpPr>
        <p:spPr>
          <a:xfrm>
            <a:off x="4850219" y="1523384"/>
            <a:ext cx="263214" cy="276999"/>
          </a:xfrm>
          <a:prstGeom prst="rect">
            <a:avLst/>
          </a:prstGeom>
          <a:noFill/>
        </p:spPr>
        <p:txBody>
          <a:bodyPr wrap="none" rtlCol="0">
            <a:spAutoFit/>
          </a:bodyPr>
          <a:lstStyle/>
          <a:p>
            <a:r>
              <a:rPr lang="fr-FR" sz="1200" b="1" dirty="0" smtClean="0"/>
              <a:t>9</a:t>
            </a:r>
            <a:endParaRPr lang="fr-FR" b="1" dirty="0"/>
          </a:p>
        </p:txBody>
      </p:sp>
      <p:sp>
        <p:nvSpPr>
          <p:cNvPr id="111" name="Fluxograma: Disco magnético 110"/>
          <p:cNvSpPr/>
          <p:nvPr/>
        </p:nvSpPr>
        <p:spPr>
          <a:xfrm>
            <a:off x="7252581" y="317469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Fluxograma: Processo alternativo 111"/>
          <p:cNvSpPr/>
          <p:nvPr/>
        </p:nvSpPr>
        <p:spPr>
          <a:xfrm>
            <a:off x="7252581" y="2819092"/>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Fluxograma: Processo 112"/>
          <p:cNvSpPr/>
          <p:nvPr/>
        </p:nvSpPr>
        <p:spPr>
          <a:xfrm>
            <a:off x="7201781" y="2755592"/>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CaixaDeTexto 113"/>
          <p:cNvSpPr txBox="1"/>
          <p:nvPr/>
        </p:nvSpPr>
        <p:spPr>
          <a:xfrm>
            <a:off x="7341629" y="3479492"/>
            <a:ext cx="444352" cy="307777"/>
          </a:xfrm>
          <a:prstGeom prst="rect">
            <a:avLst/>
          </a:prstGeom>
          <a:noFill/>
        </p:spPr>
        <p:txBody>
          <a:bodyPr wrap="none" rtlCol="0">
            <a:spAutoFit/>
          </a:bodyPr>
          <a:lstStyle/>
          <a:p>
            <a:r>
              <a:rPr lang="fr-FR" sz="1400" b="1" dirty="0" smtClean="0"/>
              <a:t>DS</a:t>
            </a:r>
            <a:r>
              <a:rPr lang="fr-FR" sz="1400" b="1" baseline="-25000" dirty="0"/>
              <a:t>6</a:t>
            </a:r>
          </a:p>
        </p:txBody>
      </p:sp>
      <p:cxnSp>
        <p:nvCxnSpPr>
          <p:cNvPr id="116" name="Conector de seta reta 115"/>
          <p:cNvCxnSpPr>
            <a:stCxn id="46" idx="0"/>
          </p:cNvCxnSpPr>
          <p:nvPr/>
        </p:nvCxnSpPr>
        <p:spPr>
          <a:xfrm>
            <a:off x="5757707" y="1013320"/>
            <a:ext cx="1468741" cy="183909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de seta reta 117"/>
          <p:cNvCxnSpPr/>
          <p:nvPr/>
        </p:nvCxnSpPr>
        <p:spPr>
          <a:xfrm flipH="1">
            <a:off x="2986567" y="812485"/>
            <a:ext cx="2324100" cy="10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CaixaDeTexto 118"/>
          <p:cNvSpPr txBox="1"/>
          <p:nvPr/>
        </p:nvSpPr>
        <p:spPr>
          <a:xfrm>
            <a:off x="3854301" y="1098673"/>
            <a:ext cx="341760" cy="276999"/>
          </a:xfrm>
          <a:prstGeom prst="rect">
            <a:avLst/>
          </a:prstGeom>
          <a:noFill/>
        </p:spPr>
        <p:txBody>
          <a:bodyPr wrap="none" rtlCol="0">
            <a:spAutoFit/>
          </a:bodyPr>
          <a:lstStyle/>
          <a:p>
            <a:r>
              <a:rPr lang="fr-FR" sz="1200" b="1" dirty="0" smtClean="0"/>
              <a:t>10</a:t>
            </a:r>
            <a:endParaRPr lang="fr-FR" b="1" dirty="0"/>
          </a:p>
        </p:txBody>
      </p:sp>
      <p:cxnSp>
        <p:nvCxnSpPr>
          <p:cNvPr id="123" name="Conector em curva 122"/>
          <p:cNvCxnSpPr/>
          <p:nvPr/>
        </p:nvCxnSpPr>
        <p:spPr>
          <a:xfrm rot="16200000" flipH="1">
            <a:off x="4310620" y="497984"/>
            <a:ext cx="602249" cy="5519105"/>
          </a:xfrm>
          <a:prstGeom prst="curvedConnector3">
            <a:avLst>
              <a:gd name="adj1" fmla="val 239844"/>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CaixaDeTexto 125"/>
          <p:cNvSpPr txBox="1"/>
          <p:nvPr/>
        </p:nvSpPr>
        <p:spPr>
          <a:xfrm>
            <a:off x="4006701" y="4078496"/>
            <a:ext cx="341760" cy="276999"/>
          </a:xfrm>
          <a:prstGeom prst="rect">
            <a:avLst/>
          </a:prstGeom>
          <a:noFill/>
        </p:spPr>
        <p:txBody>
          <a:bodyPr wrap="none" rtlCol="0">
            <a:spAutoFit/>
          </a:bodyPr>
          <a:lstStyle/>
          <a:p>
            <a:r>
              <a:rPr lang="fr-FR" sz="1200" b="1" dirty="0" smtClean="0"/>
              <a:t>11</a:t>
            </a:r>
            <a:endParaRPr lang="fr-FR" b="1" dirty="0"/>
          </a:p>
        </p:txBody>
      </p:sp>
      <p:cxnSp>
        <p:nvCxnSpPr>
          <p:cNvPr id="33" name="Conector de seta reta 32"/>
          <p:cNvCxnSpPr>
            <a:stCxn id="78" idx="3"/>
            <a:endCxn id="5" idx="1"/>
          </p:cNvCxnSpPr>
          <p:nvPr/>
        </p:nvCxnSpPr>
        <p:spPr>
          <a:xfrm>
            <a:off x="5503532" y="2721172"/>
            <a:ext cx="2814968" cy="637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a:stCxn id="78" idx="3"/>
          </p:cNvCxnSpPr>
          <p:nvPr/>
        </p:nvCxnSpPr>
        <p:spPr>
          <a:xfrm flipV="1">
            <a:off x="5503532" y="2315070"/>
            <a:ext cx="3691268" cy="4061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a:stCxn id="78" idx="3"/>
          </p:cNvCxnSpPr>
          <p:nvPr/>
        </p:nvCxnSpPr>
        <p:spPr>
          <a:xfrm flipV="1">
            <a:off x="5503532" y="1102220"/>
            <a:ext cx="3780168" cy="1618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de seta reta 52"/>
          <p:cNvCxnSpPr>
            <a:stCxn id="78" idx="3"/>
          </p:cNvCxnSpPr>
          <p:nvPr/>
        </p:nvCxnSpPr>
        <p:spPr>
          <a:xfrm flipV="1">
            <a:off x="5503532" y="600570"/>
            <a:ext cx="1697368" cy="21206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de seta reta 35"/>
          <p:cNvCxnSpPr/>
          <p:nvPr/>
        </p:nvCxnSpPr>
        <p:spPr>
          <a:xfrm flipH="1">
            <a:off x="6040675" y="1218524"/>
            <a:ext cx="235129" cy="650677"/>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60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vem 1"/>
          <p:cNvSpPr/>
          <p:nvPr/>
        </p:nvSpPr>
        <p:spPr>
          <a:xfrm>
            <a:off x="4508500" y="187820"/>
            <a:ext cx="6680200" cy="36449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746620"/>
            <a:ext cx="2438400" cy="2438400"/>
          </a:xfrm>
          <a:prstGeom prst="rect">
            <a:avLst/>
          </a:prstGeom>
        </p:spPr>
      </p:pic>
      <p:sp>
        <p:nvSpPr>
          <p:cNvPr id="4" name="Fluxograma: Disco magnético 3"/>
          <p:cNvSpPr/>
          <p:nvPr/>
        </p:nvSpPr>
        <p:spPr>
          <a:xfrm>
            <a:off x="8318500" y="29818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uxograma: Processo alternativo 4"/>
          <p:cNvSpPr/>
          <p:nvPr/>
        </p:nvSpPr>
        <p:spPr>
          <a:xfrm>
            <a:off x="8318500" y="2626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uxograma: Processo 5"/>
          <p:cNvSpPr/>
          <p:nvPr/>
        </p:nvSpPr>
        <p:spPr>
          <a:xfrm>
            <a:off x="8267700" y="25627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8407548" y="3286620"/>
            <a:ext cx="444352" cy="307777"/>
          </a:xfrm>
          <a:prstGeom prst="rect">
            <a:avLst/>
          </a:prstGeom>
          <a:noFill/>
        </p:spPr>
        <p:txBody>
          <a:bodyPr wrap="none" rtlCol="0">
            <a:spAutoFit/>
          </a:bodyPr>
          <a:lstStyle/>
          <a:p>
            <a:r>
              <a:rPr lang="fr-FR" sz="1400" b="1" dirty="0" smtClean="0"/>
              <a:t>DS</a:t>
            </a:r>
            <a:r>
              <a:rPr lang="fr-FR" sz="1400" b="1" baseline="-25000" dirty="0" smtClean="0"/>
              <a:t>5</a:t>
            </a:r>
            <a:endParaRPr lang="fr-FR" sz="1400" b="1" baseline="-25000" dirty="0"/>
          </a:p>
        </p:txBody>
      </p:sp>
      <p:sp>
        <p:nvSpPr>
          <p:cNvPr id="8" name="Fluxograma: Disco magnético 7"/>
          <p:cNvSpPr/>
          <p:nvPr/>
        </p:nvSpPr>
        <p:spPr>
          <a:xfrm>
            <a:off x="9194800" y="25119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uxograma: Processo alternativo 8"/>
          <p:cNvSpPr/>
          <p:nvPr/>
        </p:nvSpPr>
        <p:spPr>
          <a:xfrm>
            <a:off x="9194800" y="2156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uxograma: Processo 9"/>
          <p:cNvSpPr/>
          <p:nvPr/>
        </p:nvSpPr>
        <p:spPr>
          <a:xfrm>
            <a:off x="9144000" y="20928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CaixaDeTexto 10"/>
          <p:cNvSpPr txBox="1"/>
          <p:nvPr/>
        </p:nvSpPr>
        <p:spPr>
          <a:xfrm>
            <a:off x="9283848" y="2816720"/>
            <a:ext cx="444352" cy="307777"/>
          </a:xfrm>
          <a:prstGeom prst="rect">
            <a:avLst/>
          </a:prstGeom>
          <a:noFill/>
        </p:spPr>
        <p:txBody>
          <a:bodyPr wrap="none" rtlCol="0">
            <a:spAutoFit/>
          </a:bodyPr>
          <a:lstStyle/>
          <a:p>
            <a:r>
              <a:rPr lang="fr-FR" sz="1400" b="1" dirty="0" smtClean="0"/>
              <a:t>DS</a:t>
            </a:r>
            <a:r>
              <a:rPr lang="fr-FR" sz="1400" b="1" baseline="-25000" dirty="0" smtClean="0"/>
              <a:t>4</a:t>
            </a:r>
            <a:endParaRPr lang="fr-FR" sz="1400" b="1" baseline="-25000" dirty="0"/>
          </a:p>
        </p:txBody>
      </p:sp>
      <p:sp>
        <p:nvSpPr>
          <p:cNvPr id="12" name="Fluxograma: Disco magnético 11"/>
          <p:cNvSpPr/>
          <p:nvPr/>
        </p:nvSpPr>
        <p:spPr>
          <a:xfrm>
            <a:off x="9283700" y="12927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uxograma: Processo alternativo 12"/>
          <p:cNvSpPr/>
          <p:nvPr/>
        </p:nvSpPr>
        <p:spPr>
          <a:xfrm>
            <a:off x="9283700" y="9371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uxograma: Processo 13"/>
          <p:cNvSpPr/>
          <p:nvPr/>
        </p:nvSpPr>
        <p:spPr>
          <a:xfrm>
            <a:off x="9232900" y="8736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CaixaDeTexto 14"/>
          <p:cNvSpPr txBox="1"/>
          <p:nvPr/>
        </p:nvSpPr>
        <p:spPr>
          <a:xfrm>
            <a:off x="9372748" y="1597520"/>
            <a:ext cx="444352" cy="307777"/>
          </a:xfrm>
          <a:prstGeom prst="rect">
            <a:avLst/>
          </a:prstGeom>
          <a:noFill/>
        </p:spPr>
        <p:txBody>
          <a:bodyPr wrap="none" rtlCol="0">
            <a:spAutoFit/>
          </a:bodyPr>
          <a:lstStyle/>
          <a:p>
            <a:r>
              <a:rPr lang="fr-FR" sz="1400" b="1" dirty="0" smtClean="0"/>
              <a:t>DS</a:t>
            </a:r>
            <a:r>
              <a:rPr lang="fr-FR" sz="1400" b="1" baseline="-25000" dirty="0" smtClean="0"/>
              <a:t>3</a:t>
            </a:r>
            <a:endParaRPr lang="fr-FR" sz="1400" b="1" baseline="-25000" dirty="0"/>
          </a:p>
        </p:txBody>
      </p:sp>
      <p:sp>
        <p:nvSpPr>
          <p:cNvPr id="16" name="Fluxograma: Disco magnético 15"/>
          <p:cNvSpPr/>
          <p:nvPr/>
        </p:nvSpPr>
        <p:spPr>
          <a:xfrm>
            <a:off x="8343900" y="7085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uxograma: Processo alternativo 16"/>
          <p:cNvSpPr/>
          <p:nvPr/>
        </p:nvSpPr>
        <p:spPr>
          <a:xfrm>
            <a:off x="8343900" y="352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uxograma: Processo 17"/>
          <p:cNvSpPr/>
          <p:nvPr/>
        </p:nvSpPr>
        <p:spPr>
          <a:xfrm>
            <a:off x="8293100" y="2894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aixaDeTexto 18"/>
          <p:cNvSpPr txBox="1"/>
          <p:nvPr/>
        </p:nvSpPr>
        <p:spPr>
          <a:xfrm>
            <a:off x="8432948" y="1013320"/>
            <a:ext cx="444352" cy="307777"/>
          </a:xfrm>
          <a:prstGeom prst="rect">
            <a:avLst/>
          </a:prstGeom>
          <a:noFill/>
        </p:spPr>
        <p:txBody>
          <a:bodyPr wrap="none" rtlCol="0">
            <a:spAutoFit/>
          </a:bodyPr>
          <a:lstStyle/>
          <a:p>
            <a:r>
              <a:rPr lang="fr-FR" sz="1400" b="1" dirty="0" smtClean="0"/>
              <a:t>DS</a:t>
            </a:r>
            <a:r>
              <a:rPr lang="fr-FR" sz="1400" b="1" baseline="-25000" dirty="0" smtClean="0"/>
              <a:t>2</a:t>
            </a:r>
            <a:endParaRPr lang="fr-FR" sz="1400" b="1" baseline="-25000" dirty="0"/>
          </a:p>
        </p:txBody>
      </p:sp>
      <p:sp>
        <p:nvSpPr>
          <p:cNvPr id="20" name="Fluxograma: Disco magnético 19"/>
          <p:cNvSpPr/>
          <p:nvPr/>
        </p:nvSpPr>
        <p:spPr>
          <a:xfrm>
            <a:off x="7200900" y="7974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uxograma: Processo alternativo 20"/>
          <p:cNvSpPr/>
          <p:nvPr/>
        </p:nvSpPr>
        <p:spPr>
          <a:xfrm>
            <a:off x="7200900" y="4418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uxograma: Processo 21"/>
          <p:cNvSpPr/>
          <p:nvPr/>
        </p:nvSpPr>
        <p:spPr>
          <a:xfrm>
            <a:off x="7150100" y="3783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CaixaDeTexto 22"/>
          <p:cNvSpPr txBox="1"/>
          <p:nvPr/>
        </p:nvSpPr>
        <p:spPr>
          <a:xfrm>
            <a:off x="7289948" y="1102220"/>
            <a:ext cx="444352" cy="307777"/>
          </a:xfrm>
          <a:prstGeom prst="rect">
            <a:avLst/>
          </a:prstGeom>
          <a:noFill/>
        </p:spPr>
        <p:txBody>
          <a:bodyPr wrap="none" rtlCol="0">
            <a:spAutoFit/>
          </a:bodyPr>
          <a:lstStyle/>
          <a:p>
            <a:r>
              <a:rPr lang="fr-FR" sz="1400" b="1" dirty="0" smtClean="0"/>
              <a:t>DS</a:t>
            </a:r>
            <a:r>
              <a:rPr lang="fr-FR" sz="1400" b="1" baseline="-25000" dirty="0" smtClean="0"/>
              <a:t>1</a:t>
            </a:r>
            <a:endParaRPr lang="fr-FR" sz="1400" b="1" baseline="-25000" dirty="0"/>
          </a:p>
        </p:txBody>
      </p:sp>
      <p:sp>
        <p:nvSpPr>
          <p:cNvPr id="24" name="Fluxograma: Disco magnético 23"/>
          <p:cNvSpPr/>
          <p:nvPr/>
        </p:nvSpPr>
        <p:spPr>
          <a:xfrm>
            <a:off x="5613400" y="321013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uxograma: Processo alternativo 24"/>
          <p:cNvSpPr/>
          <p:nvPr/>
        </p:nvSpPr>
        <p:spPr>
          <a:xfrm>
            <a:off x="5295900" y="733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uxograma: Processo 25"/>
          <p:cNvSpPr/>
          <p:nvPr/>
        </p:nvSpPr>
        <p:spPr>
          <a:xfrm>
            <a:off x="5232400" y="670419"/>
            <a:ext cx="1371600" cy="3162301"/>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CaixaDeTexto 26"/>
          <p:cNvSpPr txBox="1"/>
          <p:nvPr/>
        </p:nvSpPr>
        <p:spPr>
          <a:xfrm>
            <a:off x="5651648" y="3538268"/>
            <a:ext cx="466794" cy="307777"/>
          </a:xfrm>
          <a:prstGeom prst="rect">
            <a:avLst/>
          </a:prstGeom>
          <a:noFill/>
        </p:spPr>
        <p:txBody>
          <a:bodyPr wrap="none" rtlCol="0">
            <a:spAutoFit/>
          </a:bodyPr>
          <a:lstStyle/>
          <a:p>
            <a:r>
              <a:rPr lang="fr-FR" sz="1400" b="1" dirty="0" smtClean="0"/>
              <a:t>Our</a:t>
            </a:r>
            <a:endParaRPr lang="fr-FR" sz="1400" b="1" baseline="-25000" dirty="0"/>
          </a:p>
        </p:txBody>
      </p:sp>
      <p:sp>
        <p:nvSpPr>
          <p:cNvPr id="28" name="Fluxograma: Processo alternativo 27"/>
          <p:cNvSpPr/>
          <p:nvPr/>
        </p:nvSpPr>
        <p:spPr>
          <a:xfrm>
            <a:off x="5918200" y="97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Conector de seta reta 29"/>
          <p:cNvCxnSpPr/>
          <p:nvPr/>
        </p:nvCxnSpPr>
        <p:spPr>
          <a:xfrm flipV="1">
            <a:off x="2997200" y="1030899"/>
            <a:ext cx="2298700" cy="1047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3797300" y="1648027"/>
            <a:ext cx="263214" cy="276999"/>
          </a:xfrm>
          <a:prstGeom prst="rect">
            <a:avLst/>
          </a:prstGeom>
          <a:noFill/>
        </p:spPr>
        <p:txBody>
          <a:bodyPr wrap="none" rtlCol="0">
            <a:spAutoFit/>
          </a:bodyPr>
          <a:lstStyle/>
          <a:p>
            <a:r>
              <a:rPr lang="fr-FR" sz="1200" b="1" dirty="0" smtClean="0"/>
              <a:t>1</a:t>
            </a:r>
            <a:endParaRPr lang="fr-FR" b="1" dirty="0"/>
          </a:p>
        </p:txBody>
      </p:sp>
      <p:sp>
        <p:nvSpPr>
          <p:cNvPr id="32" name="CaixaDeTexto 31"/>
          <p:cNvSpPr txBox="1"/>
          <p:nvPr/>
        </p:nvSpPr>
        <p:spPr>
          <a:xfrm>
            <a:off x="38100" y="38100"/>
            <a:ext cx="5108886" cy="923330"/>
          </a:xfrm>
          <a:prstGeom prst="rect">
            <a:avLst/>
          </a:prstGeom>
          <a:noFill/>
        </p:spPr>
        <p:txBody>
          <a:bodyPr wrap="square" rtlCol="0">
            <a:spAutoFit/>
          </a:bodyPr>
          <a:lstStyle/>
          <a:p>
            <a:pPr algn="just"/>
            <a:r>
              <a:rPr lang="fr-FR" u="sng" dirty="0" smtClean="0"/>
              <a:t>Second query. How can the SLA help the user to take advantages from previous integration, and to make the data integration efficient?</a:t>
            </a:r>
          </a:p>
        </p:txBody>
      </p:sp>
      <p:cxnSp>
        <p:nvCxnSpPr>
          <p:cNvPr id="34" name="Conector em curva 33"/>
          <p:cNvCxnSpPr>
            <a:stCxn id="25" idx="3"/>
            <a:endCxn id="28" idx="0"/>
          </p:cNvCxnSpPr>
          <p:nvPr/>
        </p:nvCxnSpPr>
        <p:spPr>
          <a:xfrm>
            <a:off x="5854700" y="892670"/>
            <a:ext cx="342900" cy="825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p:cNvSpPr txBox="1"/>
          <p:nvPr/>
        </p:nvSpPr>
        <p:spPr>
          <a:xfrm>
            <a:off x="5550048" y="3296968"/>
            <a:ext cx="682751" cy="276999"/>
          </a:xfrm>
          <a:prstGeom prst="rect">
            <a:avLst/>
          </a:prstGeom>
          <a:noFill/>
        </p:spPr>
        <p:txBody>
          <a:bodyPr wrap="none" rtlCol="0">
            <a:spAutoFit/>
          </a:bodyPr>
          <a:lstStyle/>
          <a:p>
            <a:r>
              <a:rPr lang="fr-FR" sz="1200" dirty="0" smtClean="0"/>
              <a:t>Registry</a:t>
            </a:r>
            <a:endParaRPr lang="fr-FR" sz="1200" baseline="-25000" dirty="0"/>
          </a:p>
        </p:txBody>
      </p:sp>
      <p:cxnSp>
        <p:nvCxnSpPr>
          <p:cNvPr id="37" name="Conector em curva 36"/>
          <p:cNvCxnSpPr>
            <a:stCxn id="28" idx="3"/>
            <a:endCxn id="35" idx="3"/>
          </p:cNvCxnSpPr>
          <p:nvPr/>
        </p:nvCxnSpPr>
        <p:spPr>
          <a:xfrm flipH="1">
            <a:off x="6232799" y="1133970"/>
            <a:ext cx="244201" cy="2301498"/>
          </a:xfrm>
          <a:prstGeom prst="curvedConnector3">
            <a:avLst>
              <a:gd name="adj1" fmla="val -936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aixaDeTexto 39"/>
          <p:cNvSpPr txBox="1"/>
          <p:nvPr/>
        </p:nvSpPr>
        <p:spPr>
          <a:xfrm>
            <a:off x="5892800" y="683120"/>
            <a:ext cx="263214" cy="276999"/>
          </a:xfrm>
          <a:prstGeom prst="rect">
            <a:avLst/>
          </a:prstGeom>
          <a:noFill/>
        </p:spPr>
        <p:txBody>
          <a:bodyPr wrap="none" rtlCol="0">
            <a:spAutoFit/>
          </a:bodyPr>
          <a:lstStyle/>
          <a:p>
            <a:r>
              <a:rPr lang="fr-FR" sz="1200" b="1" dirty="0" smtClean="0"/>
              <a:t>2</a:t>
            </a:r>
            <a:endParaRPr lang="fr-FR" b="1" dirty="0"/>
          </a:p>
        </p:txBody>
      </p:sp>
      <p:sp>
        <p:nvSpPr>
          <p:cNvPr id="41" name="CaixaDeTexto 40"/>
          <p:cNvSpPr txBox="1"/>
          <p:nvPr/>
        </p:nvSpPr>
        <p:spPr>
          <a:xfrm>
            <a:off x="6680200" y="1724520"/>
            <a:ext cx="263214" cy="276999"/>
          </a:xfrm>
          <a:prstGeom prst="rect">
            <a:avLst/>
          </a:prstGeom>
          <a:noFill/>
        </p:spPr>
        <p:txBody>
          <a:bodyPr wrap="none" rtlCol="0">
            <a:spAutoFit/>
          </a:bodyPr>
          <a:lstStyle/>
          <a:p>
            <a:r>
              <a:rPr lang="fr-FR" sz="1200" b="1" dirty="0" smtClean="0"/>
              <a:t>3</a:t>
            </a:r>
            <a:endParaRPr lang="fr-FR" b="1" dirty="0"/>
          </a:p>
        </p:txBody>
      </p:sp>
      <p:sp>
        <p:nvSpPr>
          <p:cNvPr id="42" name="CaixaDeTexto 41"/>
          <p:cNvSpPr txBox="1"/>
          <p:nvPr/>
        </p:nvSpPr>
        <p:spPr>
          <a:xfrm>
            <a:off x="6426200" y="1724520"/>
            <a:ext cx="263214" cy="276999"/>
          </a:xfrm>
          <a:prstGeom prst="rect">
            <a:avLst/>
          </a:prstGeom>
          <a:noFill/>
        </p:spPr>
        <p:txBody>
          <a:bodyPr wrap="none" rtlCol="0">
            <a:spAutoFit/>
          </a:bodyPr>
          <a:lstStyle/>
          <a:p>
            <a:r>
              <a:rPr lang="fr-FR" sz="1200" b="1" dirty="0" smtClean="0"/>
              <a:t>4</a:t>
            </a:r>
            <a:endParaRPr lang="fr-FR" b="1" dirty="0"/>
          </a:p>
        </p:txBody>
      </p:sp>
      <p:sp>
        <p:nvSpPr>
          <p:cNvPr id="43" name="Fluxograma: Processo alternativo 42"/>
          <p:cNvSpPr/>
          <p:nvPr/>
        </p:nvSpPr>
        <p:spPr>
          <a:xfrm>
            <a:off x="5321300" y="1368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28" idx="1"/>
          </p:cNvCxnSpPr>
          <p:nvPr/>
        </p:nvCxnSpPr>
        <p:spPr>
          <a:xfrm rot="10800000" flipV="1">
            <a:off x="5743886" y="1133970"/>
            <a:ext cx="174314" cy="2349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5626100" y="1013320"/>
            <a:ext cx="263214" cy="276999"/>
          </a:xfrm>
          <a:prstGeom prst="rect">
            <a:avLst/>
          </a:prstGeom>
          <a:noFill/>
        </p:spPr>
        <p:txBody>
          <a:bodyPr wrap="none" rtlCol="0">
            <a:spAutoFit/>
          </a:bodyPr>
          <a:lstStyle/>
          <a:p>
            <a:r>
              <a:rPr lang="fr-FR" sz="1200" b="1" dirty="0" smtClean="0"/>
              <a:t>5</a:t>
            </a:r>
            <a:endParaRPr lang="fr-FR" b="1" dirty="0"/>
          </a:p>
        </p:txBody>
      </p:sp>
      <p:sp>
        <p:nvSpPr>
          <p:cNvPr id="47" name="CaixaDeTexto 46"/>
          <p:cNvSpPr txBox="1"/>
          <p:nvPr/>
        </p:nvSpPr>
        <p:spPr>
          <a:xfrm>
            <a:off x="76200" y="4414900"/>
            <a:ext cx="12115800" cy="2031325"/>
          </a:xfrm>
          <a:prstGeom prst="rect">
            <a:avLst/>
          </a:prstGeom>
          <a:noFill/>
        </p:spPr>
        <p:txBody>
          <a:bodyPr wrap="square" rtlCol="0">
            <a:spAutoFit/>
          </a:bodyPr>
          <a:lstStyle/>
          <a:p>
            <a:pPr algn="just"/>
            <a:r>
              <a:rPr lang="fr-FR" dirty="0" smtClean="0"/>
              <a:t>Now, the service D is going to rank the compositions, but instead of ranking just based on the SLA quality preferences (as in the first query), B is going to rank based on the service reputation (I do not know if it is really reputation the best and correct name). For example, considering that for the first query the following compositions were generated:</a:t>
            </a:r>
          </a:p>
          <a:p>
            <a:pPr algn="just"/>
            <a:r>
              <a:rPr lang="fr-FR" dirty="0"/>
              <a:t>	</a:t>
            </a:r>
            <a:r>
              <a:rPr lang="fr-FR" dirty="0" smtClean="0"/>
              <a:t>C1: DS</a:t>
            </a:r>
            <a:r>
              <a:rPr lang="fr-FR" baseline="-25000" dirty="0" smtClean="0"/>
              <a:t>1</a:t>
            </a:r>
            <a:r>
              <a:rPr lang="fr-FR" dirty="0"/>
              <a:t> </a:t>
            </a:r>
            <a:r>
              <a:rPr lang="fr-FR" dirty="0" smtClean="0"/>
              <a:t>DS</a:t>
            </a:r>
            <a:r>
              <a:rPr lang="fr-FR" baseline="-25000" dirty="0"/>
              <a:t>4</a:t>
            </a:r>
            <a:endParaRPr lang="fr-FR" baseline="-25000" dirty="0" smtClean="0"/>
          </a:p>
          <a:p>
            <a:pPr algn="just"/>
            <a:r>
              <a:rPr lang="fr-FR" baseline="-25000" dirty="0"/>
              <a:t>	</a:t>
            </a:r>
            <a:r>
              <a:rPr lang="fr-FR" dirty="0" smtClean="0"/>
              <a:t>C2: DS</a:t>
            </a:r>
            <a:r>
              <a:rPr lang="fr-FR" baseline="-25000" dirty="0" smtClean="0"/>
              <a:t>3</a:t>
            </a:r>
            <a:r>
              <a:rPr lang="fr-FR" dirty="0" smtClean="0"/>
              <a:t> DS</a:t>
            </a:r>
            <a:r>
              <a:rPr lang="fr-FR" baseline="-25000" dirty="0" smtClean="0"/>
              <a:t>4</a:t>
            </a:r>
          </a:p>
          <a:p>
            <a:pPr algn="just"/>
            <a:r>
              <a:rPr lang="fr-FR" dirty="0" smtClean="0"/>
              <a:t>Assuming that DS</a:t>
            </a:r>
            <a:r>
              <a:rPr lang="fr-FR" baseline="-25000" dirty="0" smtClean="0"/>
              <a:t>1 </a:t>
            </a:r>
            <a:r>
              <a:rPr lang="fr-FR" dirty="0" smtClean="0"/>
              <a:t>and DS</a:t>
            </a:r>
            <a:r>
              <a:rPr lang="fr-FR" baseline="-25000" dirty="0" smtClean="0"/>
              <a:t>3</a:t>
            </a:r>
            <a:r>
              <a:rPr lang="fr-FR" dirty="0" smtClean="0"/>
              <a:t> perform the same function, while executing these composition in the service E, we identified that data received from DS</a:t>
            </a:r>
            <a:r>
              <a:rPr lang="fr-FR" baseline="-25000" dirty="0" smtClean="0"/>
              <a:t>1</a:t>
            </a:r>
            <a:r>
              <a:rPr lang="fr-FR" dirty="0" smtClean="0"/>
              <a:t> is bigger than the data from DS</a:t>
            </a:r>
            <a:r>
              <a:rPr lang="fr-FR" baseline="-25000" dirty="0" smtClean="0"/>
              <a:t>3</a:t>
            </a:r>
            <a:r>
              <a:rPr lang="fr-FR" dirty="0" smtClean="0"/>
              <a:t>. Probably ...</a:t>
            </a:r>
            <a:endParaRPr lang="fr-FR" baseline="-25000" dirty="0" smtClean="0"/>
          </a:p>
        </p:txBody>
      </p:sp>
      <p:sp>
        <p:nvSpPr>
          <p:cNvPr id="48" name="CaixaDeTexto 47"/>
          <p:cNvSpPr txBox="1"/>
          <p:nvPr/>
        </p:nvSpPr>
        <p:spPr>
          <a:xfrm>
            <a:off x="5423048" y="733920"/>
            <a:ext cx="293670" cy="307777"/>
          </a:xfrm>
          <a:prstGeom prst="rect">
            <a:avLst/>
          </a:prstGeom>
          <a:noFill/>
        </p:spPr>
        <p:txBody>
          <a:bodyPr wrap="none" rtlCol="0">
            <a:spAutoFit/>
          </a:bodyPr>
          <a:lstStyle/>
          <a:p>
            <a:r>
              <a:rPr lang="fr-FR" sz="1400" b="1" dirty="0" smtClean="0"/>
              <a:t>A</a:t>
            </a:r>
            <a:endParaRPr lang="fr-FR" sz="1400" b="1" baseline="-25000" dirty="0"/>
          </a:p>
        </p:txBody>
      </p:sp>
      <p:sp>
        <p:nvSpPr>
          <p:cNvPr id="49" name="CaixaDeTexto 48"/>
          <p:cNvSpPr txBox="1"/>
          <p:nvPr/>
        </p:nvSpPr>
        <p:spPr>
          <a:xfrm>
            <a:off x="6045348" y="975220"/>
            <a:ext cx="293670" cy="307777"/>
          </a:xfrm>
          <a:prstGeom prst="rect">
            <a:avLst/>
          </a:prstGeom>
          <a:noFill/>
        </p:spPr>
        <p:txBody>
          <a:bodyPr wrap="none" rtlCol="0">
            <a:spAutoFit/>
          </a:bodyPr>
          <a:lstStyle/>
          <a:p>
            <a:r>
              <a:rPr lang="fr-FR" sz="1400" b="1" dirty="0" smtClean="0"/>
              <a:t>B</a:t>
            </a:r>
            <a:endParaRPr lang="fr-FR" sz="1400" b="1" baseline="-25000" dirty="0"/>
          </a:p>
        </p:txBody>
      </p:sp>
      <p:sp>
        <p:nvSpPr>
          <p:cNvPr id="50" name="CaixaDeTexto 49"/>
          <p:cNvSpPr txBox="1"/>
          <p:nvPr/>
        </p:nvSpPr>
        <p:spPr>
          <a:xfrm>
            <a:off x="5461148" y="1368920"/>
            <a:ext cx="279244" cy="307777"/>
          </a:xfrm>
          <a:prstGeom prst="rect">
            <a:avLst/>
          </a:prstGeom>
          <a:noFill/>
        </p:spPr>
        <p:txBody>
          <a:bodyPr wrap="none" rtlCol="0">
            <a:spAutoFit/>
          </a:bodyPr>
          <a:lstStyle/>
          <a:p>
            <a:r>
              <a:rPr lang="fr-FR" sz="1400" b="1" dirty="0" smtClean="0"/>
              <a:t>C</a:t>
            </a:r>
            <a:endParaRPr lang="fr-FR" sz="1400" b="1" baseline="-25000" dirty="0"/>
          </a:p>
        </p:txBody>
      </p:sp>
      <p:sp>
        <p:nvSpPr>
          <p:cNvPr id="51" name="Fluxograma: Processo alternativo 50"/>
          <p:cNvSpPr/>
          <p:nvPr/>
        </p:nvSpPr>
        <p:spPr>
          <a:xfrm>
            <a:off x="5753100" y="1775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5" name="Conector em curva 54"/>
          <p:cNvCxnSpPr>
            <a:stCxn id="43" idx="3"/>
            <a:endCxn id="51" idx="0"/>
          </p:cNvCxnSpPr>
          <p:nvPr/>
        </p:nvCxnSpPr>
        <p:spPr>
          <a:xfrm>
            <a:off x="5880100" y="1527670"/>
            <a:ext cx="152400" cy="2476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Fluxograma: Processo alternativo 55"/>
          <p:cNvSpPr/>
          <p:nvPr/>
        </p:nvSpPr>
        <p:spPr>
          <a:xfrm>
            <a:off x="5461000" y="224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1" name="Conector em curva 60"/>
          <p:cNvCxnSpPr>
            <a:stCxn id="35" idx="3"/>
          </p:cNvCxnSpPr>
          <p:nvPr/>
        </p:nvCxnSpPr>
        <p:spPr>
          <a:xfrm flipV="1">
            <a:off x="6232799" y="1305420"/>
            <a:ext cx="206101" cy="213004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51" idx="1"/>
          </p:cNvCxnSpPr>
          <p:nvPr/>
        </p:nvCxnSpPr>
        <p:spPr>
          <a:xfrm rot="10800000" flipV="1">
            <a:off x="5546852" y="1934070"/>
            <a:ext cx="206249" cy="3111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aixaDeTexto 63"/>
          <p:cNvSpPr txBox="1"/>
          <p:nvPr/>
        </p:nvSpPr>
        <p:spPr>
          <a:xfrm>
            <a:off x="5969000" y="1419720"/>
            <a:ext cx="263214" cy="276999"/>
          </a:xfrm>
          <a:prstGeom prst="rect">
            <a:avLst/>
          </a:prstGeom>
          <a:noFill/>
        </p:spPr>
        <p:txBody>
          <a:bodyPr wrap="none" rtlCol="0">
            <a:spAutoFit/>
          </a:bodyPr>
          <a:lstStyle/>
          <a:p>
            <a:r>
              <a:rPr lang="fr-FR" sz="1200" b="1" dirty="0" smtClean="0"/>
              <a:t>6</a:t>
            </a:r>
            <a:endParaRPr lang="fr-FR" b="1" dirty="0"/>
          </a:p>
        </p:txBody>
      </p:sp>
      <p:sp>
        <p:nvSpPr>
          <p:cNvPr id="65" name="CaixaDeTexto 64"/>
          <p:cNvSpPr txBox="1"/>
          <p:nvPr/>
        </p:nvSpPr>
        <p:spPr>
          <a:xfrm>
            <a:off x="5410200" y="1838820"/>
            <a:ext cx="263214" cy="276999"/>
          </a:xfrm>
          <a:prstGeom prst="rect">
            <a:avLst/>
          </a:prstGeom>
          <a:noFill/>
        </p:spPr>
        <p:txBody>
          <a:bodyPr wrap="none" rtlCol="0">
            <a:spAutoFit/>
          </a:bodyPr>
          <a:lstStyle/>
          <a:p>
            <a:r>
              <a:rPr lang="fr-FR" sz="1200" b="1" dirty="0" smtClean="0"/>
              <a:t>8</a:t>
            </a:r>
            <a:endParaRPr lang="fr-FR" b="1" dirty="0"/>
          </a:p>
        </p:txBody>
      </p:sp>
      <p:sp>
        <p:nvSpPr>
          <p:cNvPr id="66" name="CaixaDeTexto 65"/>
          <p:cNvSpPr txBox="1"/>
          <p:nvPr/>
        </p:nvSpPr>
        <p:spPr>
          <a:xfrm>
            <a:off x="5892948" y="1788020"/>
            <a:ext cx="298480" cy="307777"/>
          </a:xfrm>
          <a:prstGeom prst="rect">
            <a:avLst/>
          </a:prstGeom>
          <a:noFill/>
        </p:spPr>
        <p:txBody>
          <a:bodyPr wrap="none" rtlCol="0">
            <a:spAutoFit/>
          </a:bodyPr>
          <a:lstStyle/>
          <a:p>
            <a:r>
              <a:rPr lang="fr-FR" sz="1400" b="1" dirty="0" smtClean="0"/>
              <a:t>D</a:t>
            </a:r>
            <a:endParaRPr lang="fr-FR" sz="1400" b="1" baseline="-25000" dirty="0"/>
          </a:p>
        </p:txBody>
      </p:sp>
      <p:sp>
        <p:nvSpPr>
          <p:cNvPr id="67" name="CaixaDeTexto 66"/>
          <p:cNvSpPr txBox="1"/>
          <p:nvPr/>
        </p:nvSpPr>
        <p:spPr>
          <a:xfrm>
            <a:off x="5613548" y="2245220"/>
            <a:ext cx="272832" cy="307777"/>
          </a:xfrm>
          <a:prstGeom prst="rect">
            <a:avLst/>
          </a:prstGeom>
          <a:noFill/>
        </p:spPr>
        <p:txBody>
          <a:bodyPr wrap="none" rtlCol="0">
            <a:spAutoFit/>
          </a:bodyPr>
          <a:lstStyle/>
          <a:p>
            <a:r>
              <a:rPr lang="fr-FR" sz="1400" b="1" dirty="0" smtClean="0"/>
              <a:t>E</a:t>
            </a:r>
            <a:endParaRPr lang="fr-FR" sz="1400" b="1" baseline="-25000" dirty="0"/>
          </a:p>
        </p:txBody>
      </p:sp>
      <p:cxnSp>
        <p:nvCxnSpPr>
          <p:cNvPr id="75" name="Conector de seta reta 74"/>
          <p:cNvCxnSpPr/>
          <p:nvPr/>
        </p:nvCxnSpPr>
        <p:spPr>
          <a:xfrm flipH="1">
            <a:off x="6146800" y="2092820"/>
            <a:ext cx="54180" cy="10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CaixaDeTexto 76"/>
          <p:cNvSpPr txBox="1"/>
          <p:nvPr/>
        </p:nvSpPr>
        <p:spPr>
          <a:xfrm>
            <a:off x="6146800" y="2067420"/>
            <a:ext cx="263214" cy="276999"/>
          </a:xfrm>
          <a:prstGeom prst="rect">
            <a:avLst/>
          </a:prstGeom>
          <a:noFill/>
        </p:spPr>
        <p:txBody>
          <a:bodyPr wrap="none" rtlCol="0">
            <a:spAutoFit/>
          </a:bodyPr>
          <a:lstStyle/>
          <a:p>
            <a:r>
              <a:rPr lang="fr-FR" sz="1200" b="1" dirty="0" smtClean="0"/>
              <a:t>7</a:t>
            </a:r>
            <a:endParaRPr lang="fr-FR" b="1" dirty="0"/>
          </a:p>
        </p:txBody>
      </p:sp>
      <p:sp>
        <p:nvSpPr>
          <p:cNvPr id="78" name="Fluxograma: Processo alternativo 77"/>
          <p:cNvSpPr/>
          <p:nvPr/>
        </p:nvSpPr>
        <p:spPr>
          <a:xfrm>
            <a:off x="5071732" y="2598502"/>
            <a:ext cx="431800" cy="24534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CaixaDeTexto 88"/>
          <p:cNvSpPr txBox="1"/>
          <p:nvPr/>
        </p:nvSpPr>
        <p:spPr>
          <a:xfrm>
            <a:off x="5164046" y="2568956"/>
            <a:ext cx="272832" cy="307777"/>
          </a:xfrm>
          <a:prstGeom prst="rect">
            <a:avLst/>
          </a:prstGeom>
          <a:noFill/>
        </p:spPr>
        <p:txBody>
          <a:bodyPr wrap="none" rtlCol="0">
            <a:spAutoFit/>
          </a:bodyPr>
          <a:lstStyle/>
          <a:p>
            <a:r>
              <a:rPr lang="fr-FR" sz="1400" b="1" dirty="0" smtClean="0"/>
              <a:t>F</a:t>
            </a:r>
            <a:endParaRPr lang="fr-FR" sz="1400" b="1" baseline="-25000" dirty="0"/>
          </a:p>
        </p:txBody>
      </p:sp>
      <p:sp>
        <p:nvSpPr>
          <p:cNvPr id="90" name="Fluxograma: Disco magnético 89"/>
          <p:cNvSpPr/>
          <p:nvPr/>
        </p:nvSpPr>
        <p:spPr>
          <a:xfrm>
            <a:off x="5875382" y="2470115"/>
            <a:ext cx="201389" cy="129349"/>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2" name="Conector de seta reta 91"/>
          <p:cNvCxnSpPr>
            <a:stCxn id="56" idx="3"/>
            <a:endCxn id="21" idx="1"/>
          </p:cNvCxnSpPr>
          <p:nvPr/>
        </p:nvCxnSpPr>
        <p:spPr>
          <a:xfrm flipV="1">
            <a:off x="6019800" y="600570"/>
            <a:ext cx="1181100" cy="180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ector de seta reta 93"/>
          <p:cNvCxnSpPr>
            <a:stCxn id="56" idx="3"/>
            <a:endCxn id="13" idx="1"/>
          </p:cNvCxnSpPr>
          <p:nvPr/>
        </p:nvCxnSpPr>
        <p:spPr>
          <a:xfrm flipV="1">
            <a:off x="6019800" y="1095870"/>
            <a:ext cx="3263900" cy="130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ector de seta reta 95"/>
          <p:cNvCxnSpPr>
            <a:stCxn id="56" idx="3"/>
            <a:endCxn id="9" idx="1"/>
          </p:cNvCxnSpPr>
          <p:nvPr/>
        </p:nvCxnSpPr>
        <p:spPr>
          <a:xfrm flipV="1">
            <a:off x="6019800" y="2315070"/>
            <a:ext cx="3175000" cy="88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de seta reta 97"/>
          <p:cNvCxnSpPr>
            <a:stCxn id="56" idx="3"/>
            <a:endCxn id="5" idx="1"/>
          </p:cNvCxnSpPr>
          <p:nvPr/>
        </p:nvCxnSpPr>
        <p:spPr>
          <a:xfrm>
            <a:off x="6019800" y="2403970"/>
            <a:ext cx="22987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ector de seta reta 105"/>
          <p:cNvCxnSpPr/>
          <p:nvPr/>
        </p:nvCxnSpPr>
        <p:spPr>
          <a:xfrm flipH="1">
            <a:off x="5337542" y="2423315"/>
            <a:ext cx="233916"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de seta reta 106"/>
          <p:cNvCxnSpPr/>
          <p:nvPr/>
        </p:nvCxnSpPr>
        <p:spPr>
          <a:xfrm rot="10800000" flipH="1">
            <a:off x="5404879" y="2501284"/>
            <a:ext cx="233917"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em curva 108"/>
          <p:cNvCxnSpPr>
            <a:stCxn id="56" idx="1"/>
            <a:endCxn id="25" idx="1"/>
          </p:cNvCxnSpPr>
          <p:nvPr/>
        </p:nvCxnSpPr>
        <p:spPr>
          <a:xfrm rot="10800000">
            <a:off x="5295900" y="892670"/>
            <a:ext cx="165100" cy="1511300"/>
          </a:xfrm>
          <a:prstGeom prst="curvedConnector3">
            <a:avLst>
              <a:gd name="adj1" fmla="val 2384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CaixaDeTexto 109"/>
          <p:cNvSpPr txBox="1"/>
          <p:nvPr/>
        </p:nvSpPr>
        <p:spPr>
          <a:xfrm>
            <a:off x="4850219" y="1523384"/>
            <a:ext cx="263214" cy="276999"/>
          </a:xfrm>
          <a:prstGeom prst="rect">
            <a:avLst/>
          </a:prstGeom>
          <a:noFill/>
        </p:spPr>
        <p:txBody>
          <a:bodyPr wrap="none" rtlCol="0">
            <a:spAutoFit/>
          </a:bodyPr>
          <a:lstStyle/>
          <a:p>
            <a:r>
              <a:rPr lang="fr-FR" sz="1200" b="1" dirty="0" smtClean="0"/>
              <a:t>9</a:t>
            </a:r>
            <a:endParaRPr lang="fr-FR" b="1" dirty="0"/>
          </a:p>
        </p:txBody>
      </p:sp>
      <p:sp>
        <p:nvSpPr>
          <p:cNvPr id="111" name="Fluxograma: Disco magnético 110"/>
          <p:cNvSpPr/>
          <p:nvPr/>
        </p:nvSpPr>
        <p:spPr>
          <a:xfrm>
            <a:off x="7252581" y="317469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Fluxograma: Processo alternativo 111"/>
          <p:cNvSpPr/>
          <p:nvPr/>
        </p:nvSpPr>
        <p:spPr>
          <a:xfrm>
            <a:off x="7252581" y="2819092"/>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Fluxograma: Processo 112"/>
          <p:cNvSpPr/>
          <p:nvPr/>
        </p:nvSpPr>
        <p:spPr>
          <a:xfrm>
            <a:off x="7201781" y="2755592"/>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CaixaDeTexto 113"/>
          <p:cNvSpPr txBox="1"/>
          <p:nvPr/>
        </p:nvSpPr>
        <p:spPr>
          <a:xfrm>
            <a:off x="7341629" y="3479492"/>
            <a:ext cx="444352" cy="307777"/>
          </a:xfrm>
          <a:prstGeom prst="rect">
            <a:avLst/>
          </a:prstGeom>
          <a:noFill/>
        </p:spPr>
        <p:txBody>
          <a:bodyPr wrap="none" rtlCol="0">
            <a:spAutoFit/>
          </a:bodyPr>
          <a:lstStyle/>
          <a:p>
            <a:r>
              <a:rPr lang="fr-FR" sz="1400" b="1" dirty="0" smtClean="0"/>
              <a:t>DS</a:t>
            </a:r>
            <a:r>
              <a:rPr lang="fr-FR" sz="1400" b="1" baseline="-25000" dirty="0"/>
              <a:t>6</a:t>
            </a:r>
          </a:p>
        </p:txBody>
      </p:sp>
      <p:cxnSp>
        <p:nvCxnSpPr>
          <p:cNvPr id="116" name="Conector de seta reta 115"/>
          <p:cNvCxnSpPr>
            <a:stCxn id="46" idx="0"/>
          </p:cNvCxnSpPr>
          <p:nvPr/>
        </p:nvCxnSpPr>
        <p:spPr>
          <a:xfrm>
            <a:off x="5757707" y="1013320"/>
            <a:ext cx="1468741" cy="183909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de seta reta 117"/>
          <p:cNvCxnSpPr/>
          <p:nvPr/>
        </p:nvCxnSpPr>
        <p:spPr>
          <a:xfrm flipH="1">
            <a:off x="2986567" y="812485"/>
            <a:ext cx="2324100" cy="10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CaixaDeTexto 118"/>
          <p:cNvSpPr txBox="1"/>
          <p:nvPr/>
        </p:nvSpPr>
        <p:spPr>
          <a:xfrm>
            <a:off x="3854301" y="1098673"/>
            <a:ext cx="341760" cy="276999"/>
          </a:xfrm>
          <a:prstGeom prst="rect">
            <a:avLst/>
          </a:prstGeom>
          <a:noFill/>
        </p:spPr>
        <p:txBody>
          <a:bodyPr wrap="none" rtlCol="0">
            <a:spAutoFit/>
          </a:bodyPr>
          <a:lstStyle/>
          <a:p>
            <a:r>
              <a:rPr lang="fr-FR" sz="1200" b="1" dirty="0" smtClean="0"/>
              <a:t>10</a:t>
            </a:r>
            <a:endParaRPr lang="fr-FR" b="1" dirty="0"/>
          </a:p>
        </p:txBody>
      </p:sp>
      <p:cxnSp>
        <p:nvCxnSpPr>
          <p:cNvPr id="123" name="Conector em curva 122"/>
          <p:cNvCxnSpPr/>
          <p:nvPr/>
        </p:nvCxnSpPr>
        <p:spPr>
          <a:xfrm rot="16200000" flipH="1">
            <a:off x="4310620" y="497984"/>
            <a:ext cx="602249" cy="5519105"/>
          </a:xfrm>
          <a:prstGeom prst="curvedConnector3">
            <a:avLst>
              <a:gd name="adj1" fmla="val 239844"/>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CaixaDeTexto 125"/>
          <p:cNvSpPr txBox="1"/>
          <p:nvPr/>
        </p:nvSpPr>
        <p:spPr>
          <a:xfrm>
            <a:off x="4006701" y="4078496"/>
            <a:ext cx="341760" cy="276999"/>
          </a:xfrm>
          <a:prstGeom prst="rect">
            <a:avLst/>
          </a:prstGeom>
          <a:noFill/>
        </p:spPr>
        <p:txBody>
          <a:bodyPr wrap="none" rtlCol="0">
            <a:spAutoFit/>
          </a:bodyPr>
          <a:lstStyle/>
          <a:p>
            <a:r>
              <a:rPr lang="fr-FR" sz="1200" b="1" dirty="0" smtClean="0"/>
              <a:t>11</a:t>
            </a:r>
            <a:endParaRPr lang="fr-FR" b="1" dirty="0"/>
          </a:p>
        </p:txBody>
      </p:sp>
      <p:cxnSp>
        <p:nvCxnSpPr>
          <p:cNvPr id="33" name="Conector de seta reta 32"/>
          <p:cNvCxnSpPr>
            <a:stCxn id="78" idx="3"/>
            <a:endCxn id="5" idx="1"/>
          </p:cNvCxnSpPr>
          <p:nvPr/>
        </p:nvCxnSpPr>
        <p:spPr>
          <a:xfrm>
            <a:off x="5503532" y="2721172"/>
            <a:ext cx="2814968" cy="637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a:stCxn id="78" idx="3"/>
          </p:cNvCxnSpPr>
          <p:nvPr/>
        </p:nvCxnSpPr>
        <p:spPr>
          <a:xfrm flipV="1">
            <a:off x="5503532" y="2315070"/>
            <a:ext cx="3691268" cy="4061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a:stCxn id="78" idx="3"/>
          </p:cNvCxnSpPr>
          <p:nvPr/>
        </p:nvCxnSpPr>
        <p:spPr>
          <a:xfrm flipV="1">
            <a:off x="5503532" y="1102220"/>
            <a:ext cx="3780168" cy="1618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de seta reta 52"/>
          <p:cNvCxnSpPr>
            <a:stCxn id="78" idx="3"/>
          </p:cNvCxnSpPr>
          <p:nvPr/>
        </p:nvCxnSpPr>
        <p:spPr>
          <a:xfrm flipV="1">
            <a:off x="5503532" y="600570"/>
            <a:ext cx="1697368" cy="21206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9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vem 1"/>
          <p:cNvSpPr/>
          <p:nvPr/>
        </p:nvSpPr>
        <p:spPr>
          <a:xfrm>
            <a:off x="4508500" y="187820"/>
            <a:ext cx="6680200" cy="36449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746620"/>
            <a:ext cx="2438400" cy="2438400"/>
          </a:xfrm>
          <a:prstGeom prst="rect">
            <a:avLst/>
          </a:prstGeom>
        </p:spPr>
      </p:pic>
      <p:sp>
        <p:nvSpPr>
          <p:cNvPr id="4" name="Fluxograma: Disco magnético 3"/>
          <p:cNvSpPr/>
          <p:nvPr/>
        </p:nvSpPr>
        <p:spPr>
          <a:xfrm>
            <a:off x="8318500" y="29818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uxograma: Processo alternativo 4"/>
          <p:cNvSpPr/>
          <p:nvPr/>
        </p:nvSpPr>
        <p:spPr>
          <a:xfrm>
            <a:off x="8318500" y="2626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uxograma: Processo 5"/>
          <p:cNvSpPr/>
          <p:nvPr/>
        </p:nvSpPr>
        <p:spPr>
          <a:xfrm>
            <a:off x="8267700" y="25627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ixaDeTexto 6"/>
          <p:cNvSpPr txBox="1"/>
          <p:nvPr/>
        </p:nvSpPr>
        <p:spPr>
          <a:xfrm>
            <a:off x="8407548" y="3286620"/>
            <a:ext cx="444352" cy="307777"/>
          </a:xfrm>
          <a:prstGeom prst="rect">
            <a:avLst/>
          </a:prstGeom>
          <a:noFill/>
        </p:spPr>
        <p:txBody>
          <a:bodyPr wrap="none" rtlCol="0">
            <a:spAutoFit/>
          </a:bodyPr>
          <a:lstStyle/>
          <a:p>
            <a:r>
              <a:rPr lang="fr-FR" sz="1400" b="1" dirty="0" smtClean="0"/>
              <a:t>DS</a:t>
            </a:r>
            <a:r>
              <a:rPr lang="fr-FR" sz="1400" b="1" baseline="-25000" dirty="0" smtClean="0"/>
              <a:t>5</a:t>
            </a:r>
            <a:endParaRPr lang="fr-FR" sz="1400" b="1" baseline="-25000" dirty="0"/>
          </a:p>
        </p:txBody>
      </p:sp>
      <p:sp>
        <p:nvSpPr>
          <p:cNvPr id="8" name="Fluxograma: Disco magnético 7"/>
          <p:cNvSpPr/>
          <p:nvPr/>
        </p:nvSpPr>
        <p:spPr>
          <a:xfrm>
            <a:off x="9194800" y="25119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uxograma: Processo alternativo 8"/>
          <p:cNvSpPr/>
          <p:nvPr/>
        </p:nvSpPr>
        <p:spPr>
          <a:xfrm>
            <a:off x="9194800" y="2156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uxograma: Processo 9"/>
          <p:cNvSpPr/>
          <p:nvPr/>
        </p:nvSpPr>
        <p:spPr>
          <a:xfrm>
            <a:off x="9144000" y="20928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CaixaDeTexto 10"/>
          <p:cNvSpPr txBox="1"/>
          <p:nvPr/>
        </p:nvSpPr>
        <p:spPr>
          <a:xfrm>
            <a:off x="9283848" y="2816720"/>
            <a:ext cx="444352" cy="307777"/>
          </a:xfrm>
          <a:prstGeom prst="rect">
            <a:avLst/>
          </a:prstGeom>
          <a:noFill/>
        </p:spPr>
        <p:txBody>
          <a:bodyPr wrap="none" rtlCol="0">
            <a:spAutoFit/>
          </a:bodyPr>
          <a:lstStyle/>
          <a:p>
            <a:r>
              <a:rPr lang="fr-FR" sz="1400" b="1" dirty="0" smtClean="0"/>
              <a:t>DS</a:t>
            </a:r>
            <a:r>
              <a:rPr lang="fr-FR" sz="1400" b="1" baseline="-25000" dirty="0" smtClean="0"/>
              <a:t>4</a:t>
            </a:r>
            <a:endParaRPr lang="fr-FR" sz="1400" b="1" baseline="-25000" dirty="0"/>
          </a:p>
        </p:txBody>
      </p:sp>
      <p:sp>
        <p:nvSpPr>
          <p:cNvPr id="12" name="Fluxograma: Disco magnético 11"/>
          <p:cNvSpPr/>
          <p:nvPr/>
        </p:nvSpPr>
        <p:spPr>
          <a:xfrm>
            <a:off x="9283700" y="12927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uxograma: Processo alternativo 12"/>
          <p:cNvSpPr/>
          <p:nvPr/>
        </p:nvSpPr>
        <p:spPr>
          <a:xfrm>
            <a:off x="9283700" y="9371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uxograma: Processo 13"/>
          <p:cNvSpPr/>
          <p:nvPr/>
        </p:nvSpPr>
        <p:spPr>
          <a:xfrm>
            <a:off x="9232900" y="8736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CaixaDeTexto 14"/>
          <p:cNvSpPr txBox="1"/>
          <p:nvPr/>
        </p:nvSpPr>
        <p:spPr>
          <a:xfrm>
            <a:off x="9372748" y="1597520"/>
            <a:ext cx="444352" cy="307777"/>
          </a:xfrm>
          <a:prstGeom prst="rect">
            <a:avLst/>
          </a:prstGeom>
          <a:noFill/>
        </p:spPr>
        <p:txBody>
          <a:bodyPr wrap="none" rtlCol="0">
            <a:spAutoFit/>
          </a:bodyPr>
          <a:lstStyle/>
          <a:p>
            <a:r>
              <a:rPr lang="fr-FR" sz="1400" b="1" dirty="0" smtClean="0"/>
              <a:t>DS</a:t>
            </a:r>
            <a:r>
              <a:rPr lang="fr-FR" sz="1400" b="1" baseline="-25000" dirty="0" smtClean="0"/>
              <a:t>3</a:t>
            </a:r>
            <a:endParaRPr lang="fr-FR" sz="1400" b="1" baseline="-25000" dirty="0"/>
          </a:p>
        </p:txBody>
      </p:sp>
      <p:sp>
        <p:nvSpPr>
          <p:cNvPr id="16" name="Fluxograma: Disco magnético 15"/>
          <p:cNvSpPr/>
          <p:nvPr/>
        </p:nvSpPr>
        <p:spPr>
          <a:xfrm>
            <a:off x="8343900" y="7085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uxograma: Processo alternativo 16"/>
          <p:cNvSpPr/>
          <p:nvPr/>
        </p:nvSpPr>
        <p:spPr>
          <a:xfrm>
            <a:off x="8343900" y="352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uxograma: Processo 17"/>
          <p:cNvSpPr/>
          <p:nvPr/>
        </p:nvSpPr>
        <p:spPr>
          <a:xfrm>
            <a:off x="8293100" y="2894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aixaDeTexto 18"/>
          <p:cNvSpPr txBox="1"/>
          <p:nvPr/>
        </p:nvSpPr>
        <p:spPr>
          <a:xfrm>
            <a:off x="8432948" y="1013320"/>
            <a:ext cx="444352" cy="307777"/>
          </a:xfrm>
          <a:prstGeom prst="rect">
            <a:avLst/>
          </a:prstGeom>
          <a:noFill/>
        </p:spPr>
        <p:txBody>
          <a:bodyPr wrap="none" rtlCol="0">
            <a:spAutoFit/>
          </a:bodyPr>
          <a:lstStyle/>
          <a:p>
            <a:r>
              <a:rPr lang="fr-FR" sz="1400" b="1" dirty="0" smtClean="0"/>
              <a:t>DS</a:t>
            </a:r>
            <a:r>
              <a:rPr lang="fr-FR" sz="1400" b="1" baseline="-25000" dirty="0" smtClean="0"/>
              <a:t>2</a:t>
            </a:r>
            <a:endParaRPr lang="fr-FR" sz="1400" b="1" baseline="-25000" dirty="0"/>
          </a:p>
        </p:txBody>
      </p:sp>
      <p:sp>
        <p:nvSpPr>
          <p:cNvPr id="20" name="Fluxograma: Disco magnético 19"/>
          <p:cNvSpPr/>
          <p:nvPr/>
        </p:nvSpPr>
        <p:spPr>
          <a:xfrm>
            <a:off x="7200900" y="797420"/>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uxograma: Processo alternativo 20"/>
          <p:cNvSpPr/>
          <p:nvPr/>
        </p:nvSpPr>
        <p:spPr>
          <a:xfrm>
            <a:off x="7200900" y="4418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uxograma: Processo 21"/>
          <p:cNvSpPr/>
          <p:nvPr/>
        </p:nvSpPr>
        <p:spPr>
          <a:xfrm>
            <a:off x="7150100" y="378320"/>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CaixaDeTexto 22"/>
          <p:cNvSpPr txBox="1"/>
          <p:nvPr/>
        </p:nvSpPr>
        <p:spPr>
          <a:xfrm>
            <a:off x="7289948" y="1102220"/>
            <a:ext cx="444352" cy="307777"/>
          </a:xfrm>
          <a:prstGeom prst="rect">
            <a:avLst/>
          </a:prstGeom>
          <a:noFill/>
        </p:spPr>
        <p:txBody>
          <a:bodyPr wrap="none" rtlCol="0">
            <a:spAutoFit/>
          </a:bodyPr>
          <a:lstStyle/>
          <a:p>
            <a:r>
              <a:rPr lang="fr-FR" sz="1400" b="1" dirty="0" smtClean="0"/>
              <a:t>DS</a:t>
            </a:r>
            <a:r>
              <a:rPr lang="fr-FR" sz="1400" b="1" baseline="-25000" dirty="0" smtClean="0"/>
              <a:t>1</a:t>
            </a:r>
            <a:endParaRPr lang="fr-FR" sz="1400" b="1" baseline="-25000" dirty="0"/>
          </a:p>
        </p:txBody>
      </p:sp>
      <p:sp>
        <p:nvSpPr>
          <p:cNvPr id="24" name="Fluxograma: Disco magnético 23"/>
          <p:cNvSpPr/>
          <p:nvPr/>
        </p:nvSpPr>
        <p:spPr>
          <a:xfrm>
            <a:off x="5613400" y="321013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uxograma: Processo alternativo 24"/>
          <p:cNvSpPr/>
          <p:nvPr/>
        </p:nvSpPr>
        <p:spPr>
          <a:xfrm>
            <a:off x="5295900" y="733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uxograma: Processo 25"/>
          <p:cNvSpPr/>
          <p:nvPr/>
        </p:nvSpPr>
        <p:spPr>
          <a:xfrm>
            <a:off x="5232400" y="670419"/>
            <a:ext cx="1371600" cy="3162301"/>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CaixaDeTexto 26"/>
          <p:cNvSpPr txBox="1"/>
          <p:nvPr/>
        </p:nvSpPr>
        <p:spPr>
          <a:xfrm>
            <a:off x="5651648" y="3538268"/>
            <a:ext cx="466794" cy="307777"/>
          </a:xfrm>
          <a:prstGeom prst="rect">
            <a:avLst/>
          </a:prstGeom>
          <a:noFill/>
        </p:spPr>
        <p:txBody>
          <a:bodyPr wrap="none" rtlCol="0">
            <a:spAutoFit/>
          </a:bodyPr>
          <a:lstStyle/>
          <a:p>
            <a:r>
              <a:rPr lang="fr-FR" sz="1400" b="1" dirty="0" smtClean="0"/>
              <a:t>Our</a:t>
            </a:r>
            <a:endParaRPr lang="fr-FR" sz="1400" b="1" baseline="-25000" dirty="0"/>
          </a:p>
        </p:txBody>
      </p:sp>
      <p:sp>
        <p:nvSpPr>
          <p:cNvPr id="28" name="Fluxograma: Processo alternativo 27"/>
          <p:cNvSpPr/>
          <p:nvPr/>
        </p:nvSpPr>
        <p:spPr>
          <a:xfrm>
            <a:off x="5918200" y="97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Conector de seta reta 29"/>
          <p:cNvCxnSpPr/>
          <p:nvPr/>
        </p:nvCxnSpPr>
        <p:spPr>
          <a:xfrm flipV="1">
            <a:off x="2997200" y="1030899"/>
            <a:ext cx="2298700" cy="1047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3797300" y="1648027"/>
            <a:ext cx="263214" cy="276999"/>
          </a:xfrm>
          <a:prstGeom prst="rect">
            <a:avLst/>
          </a:prstGeom>
          <a:noFill/>
        </p:spPr>
        <p:txBody>
          <a:bodyPr wrap="none" rtlCol="0">
            <a:spAutoFit/>
          </a:bodyPr>
          <a:lstStyle/>
          <a:p>
            <a:r>
              <a:rPr lang="fr-FR" sz="1200" b="1" dirty="0" smtClean="0"/>
              <a:t>1</a:t>
            </a:r>
            <a:endParaRPr lang="fr-FR" b="1" dirty="0"/>
          </a:p>
        </p:txBody>
      </p:sp>
      <p:sp>
        <p:nvSpPr>
          <p:cNvPr id="32" name="CaixaDeTexto 31"/>
          <p:cNvSpPr txBox="1"/>
          <p:nvPr/>
        </p:nvSpPr>
        <p:spPr>
          <a:xfrm>
            <a:off x="38100" y="38100"/>
            <a:ext cx="5108886" cy="923330"/>
          </a:xfrm>
          <a:prstGeom prst="rect">
            <a:avLst/>
          </a:prstGeom>
          <a:noFill/>
        </p:spPr>
        <p:txBody>
          <a:bodyPr wrap="square" rtlCol="0">
            <a:spAutoFit/>
          </a:bodyPr>
          <a:lstStyle/>
          <a:p>
            <a:pPr algn="just"/>
            <a:r>
              <a:rPr lang="fr-FR" u="sng" dirty="0" smtClean="0"/>
              <a:t>Second query. How can the SLA help the user to take advantages from previous integration, and to make the data integration efficient?</a:t>
            </a:r>
          </a:p>
        </p:txBody>
      </p:sp>
      <p:cxnSp>
        <p:nvCxnSpPr>
          <p:cNvPr id="34" name="Conector em curva 33"/>
          <p:cNvCxnSpPr>
            <a:stCxn id="25" idx="3"/>
            <a:endCxn id="28" idx="0"/>
          </p:cNvCxnSpPr>
          <p:nvPr/>
        </p:nvCxnSpPr>
        <p:spPr>
          <a:xfrm>
            <a:off x="5854700" y="892670"/>
            <a:ext cx="342900" cy="825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p:cNvSpPr txBox="1"/>
          <p:nvPr/>
        </p:nvSpPr>
        <p:spPr>
          <a:xfrm>
            <a:off x="5550048" y="3296968"/>
            <a:ext cx="682751" cy="276999"/>
          </a:xfrm>
          <a:prstGeom prst="rect">
            <a:avLst/>
          </a:prstGeom>
          <a:noFill/>
        </p:spPr>
        <p:txBody>
          <a:bodyPr wrap="none" rtlCol="0">
            <a:spAutoFit/>
          </a:bodyPr>
          <a:lstStyle/>
          <a:p>
            <a:r>
              <a:rPr lang="fr-FR" sz="1200" dirty="0" smtClean="0"/>
              <a:t>Registry</a:t>
            </a:r>
            <a:endParaRPr lang="fr-FR" sz="1200" baseline="-25000" dirty="0"/>
          </a:p>
        </p:txBody>
      </p:sp>
      <p:cxnSp>
        <p:nvCxnSpPr>
          <p:cNvPr id="37" name="Conector em curva 36"/>
          <p:cNvCxnSpPr>
            <a:stCxn id="28" idx="3"/>
            <a:endCxn id="35" idx="3"/>
          </p:cNvCxnSpPr>
          <p:nvPr/>
        </p:nvCxnSpPr>
        <p:spPr>
          <a:xfrm flipH="1">
            <a:off x="6232799" y="1133970"/>
            <a:ext cx="244201" cy="2301498"/>
          </a:xfrm>
          <a:prstGeom prst="curvedConnector3">
            <a:avLst>
              <a:gd name="adj1" fmla="val -936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aixaDeTexto 39"/>
          <p:cNvSpPr txBox="1"/>
          <p:nvPr/>
        </p:nvSpPr>
        <p:spPr>
          <a:xfrm>
            <a:off x="5892800" y="683120"/>
            <a:ext cx="263214" cy="276999"/>
          </a:xfrm>
          <a:prstGeom prst="rect">
            <a:avLst/>
          </a:prstGeom>
          <a:noFill/>
        </p:spPr>
        <p:txBody>
          <a:bodyPr wrap="none" rtlCol="0">
            <a:spAutoFit/>
          </a:bodyPr>
          <a:lstStyle/>
          <a:p>
            <a:r>
              <a:rPr lang="fr-FR" sz="1200" b="1" dirty="0" smtClean="0"/>
              <a:t>2</a:t>
            </a:r>
            <a:endParaRPr lang="fr-FR" b="1" dirty="0"/>
          </a:p>
        </p:txBody>
      </p:sp>
      <p:sp>
        <p:nvSpPr>
          <p:cNvPr id="41" name="CaixaDeTexto 40"/>
          <p:cNvSpPr txBox="1"/>
          <p:nvPr/>
        </p:nvSpPr>
        <p:spPr>
          <a:xfrm>
            <a:off x="6680200" y="1724520"/>
            <a:ext cx="263214" cy="276999"/>
          </a:xfrm>
          <a:prstGeom prst="rect">
            <a:avLst/>
          </a:prstGeom>
          <a:noFill/>
        </p:spPr>
        <p:txBody>
          <a:bodyPr wrap="none" rtlCol="0">
            <a:spAutoFit/>
          </a:bodyPr>
          <a:lstStyle/>
          <a:p>
            <a:r>
              <a:rPr lang="fr-FR" sz="1200" b="1" dirty="0" smtClean="0"/>
              <a:t>3</a:t>
            </a:r>
            <a:endParaRPr lang="fr-FR" b="1" dirty="0"/>
          </a:p>
        </p:txBody>
      </p:sp>
      <p:sp>
        <p:nvSpPr>
          <p:cNvPr id="42" name="CaixaDeTexto 41"/>
          <p:cNvSpPr txBox="1"/>
          <p:nvPr/>
        </p:nvSpPr>
        <p:spPr>
          <a:xfrm>
            <a:off x="6426200" y="1724520"/>
            <a:ext cx="263214" cy="276999"/>
          </a:xfrm>
          <a:prstGeom prst="rect">
            <a:avLst/>
          </a:prstGeom>
          <a:noFill/>
        </p:spPr>
        <p:txBody>
          <a:bodyPr wrap="none" rtlCol="0">
            <a:spAutoFit/>
          </a:bodyPr>
          <a:lstStyle/>
          <a:p>
            <a:r>
              <a:rPr lang="fr-FR" sz="1200" b="1" dirty="0" smtClean="0"/>
              <a:t>4</a:t>
            </a:r>
            <a:endParaRPr lang="fr-FR" b="1" dirty="0"/>
          </a:p>
        </p:txBody>
      </p:sp>
      <p:sp>
        <p:nvSpPr>
          <p:cNvPr id="43" name="Fluxograma: Processo alternativo 42"/>
          <p:cNvSpPr/>
          <p:nvPr/>
        </p:nvSpPr>
        <p:spPr>
          <a:xfrm>
            <a:off x="5321300" y="13689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28" idx="1"/>
          </p:cNvCxnSpPr>
          <p:nvPr/>
        </p:nvCxnSpPr>
        <p:spPr>
          <a:xfrm rot="10800000" flipV="1">
            <a:off x="5743886" y="1133970"/>
            <a:ext cx="174314" cy="2349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aixaDeTexto 45"/>
          <p:cNvSpPr txBox="1"/>
          <p:nvPr/>
        </p:nvSpPr>
        <p:spPr>
          <a:xfrm>
            <a:off x="5626100" y="1013320"/>
            <a:ext cx="263214" cy="276999"/>
          </a:xfrm>
          <a:prstGeom prst="rect">
            <a:avLst/>
          </a:prstGeom>
          <a:noFill/>
        </p:spPr>
        <p:txBody>
          <a:bodyPr wrap="none" rtlCol="0">
            <a:spAutoFit/>
          </a:bodyPr>
          <a:lstStyle/>
          <a:p>
            <a:r>
              <a:rPr lang="fr-FR" sz="1200" b="1" dirty="0" smtClean="0"/>
              <a:t>5</a:t>
            </a:r>
            <a:endParaRPr lang="fr-FR" b="1" dirty="0"/>
          </a:p>
        </p:txBody>
      </p:sp>
      <p:sp>
        <p:nvSpPr>
          <p:cNvPr id="47" name="CaixaDeTexto 46"/>
          <p:cNvSpPr txBox="1"/>
          <p:nvPr/>
        </p:nvSpPr>
        <p:spPr>
          <a:xfrm>
            <a:off x="76200" y="4414900"/>
            <a:ext cx="12115800" cy="2031325"/>
          </a:xfrm>
          <a:prstGeom prst="rect">
            <a:avLst/>
          </a:prstGeom>
          <a:noFill/>
        </p:spPr>
        <p:txBody>
          <a:bodyPr wrap="square" rtlCol="0">
            <a:spAutoFit/>
          </a:bodyPr>
          <a:lstStyle/>
          <a:p>
            <a:pPr algn="just"/>
            <a:r>
              <a:rPr lang="fr-FR" dirty="0" smtClean="0"/>
              <a:t>Probably the composition using the DS</a:t>
            </a:r>
            <a:r>
              <a:rPr lang="fr-FR" baseline="-25000" dirty="0" smtClean="0"/>
              <a:t>1</a:t>
            </a:r>
            <a:r>
              <a:rPr lang="fr-FR" dirty="0" smtClean="0"/>
              <a:t> is going to provide more results for the user, in this sense we can update the « service SLA » in the registry adding 1 unit more than DS</a:t>
            </a:r>
            <a:r>
              <a:rPr lang="fr-FR" baseline="-25000" dirty="0" smtClean="0"/>
              <a:t>1</a:t>
            </a:r>
            <a:r>
              <a:rPr lang="fr-FR" dirty="0" smtClean="0"/>
              <a:t>. Off course the reputation of all services that performs the same function should be update once a modification in the reputation of a service happens. The reputation of a service could also be 0 if for example while executing the integration we realize that two services retrieve the same amount of data and S1 is cheaper than S2. The reputation of S2 is zero. So, the service D is going to organize the rewriting based also on the services’ reputation. The service reputation is also interesting when the service B is selecting services for a query. If a service has a reputation 0, it can be discarded. </a:t>
            </a:r>
            <a:endParaRPr lang="fr-FR" baseline="-25000" dirty="0" smtClean="0"/>
          </a:p>
        </p:txBody>
      </p:sp>
      <p:sp>
        <p:nvSpPr>
          <p:cNvPr id="48" name="CaixaDeTexto 47"/>
          <p:cNvSpPr txBox="1"/>
          <p:nvPr/>
        </p:nvSpPr>
        <p:spPr>
          <a:xfrm>
            <a:off x="5423048" y="733920"/>
            <a:ext cx="293670" cy="307777"/>
          </a:xfrm>
          <a:prstGeom prst="rect">
            <a:avLst/>
          </a:prstGeom>
          <a:noFill/>
        </p:spPr>
        <p:txBody>
          <a:bodyPr wrap="none" rtlCol="0">
            <a:spAutoFit/>
          </a:bodyPr>
          <a:lstStyle/>
          <a:p>
            <a:r>
              <a:rPr lang="fr-FR" sz="1400" b="1" dirty="0" smtClean="0"/>
              <a:t>A</a:t>
            </a:r>
            <a:endParaRPr lang="fr-FR" sz="1400" b="1" baseline="-25000" dirty="0"/>
          </a:p>
        </p:txBody>
      </p:sp>
      <p:sp>
        <p:nvSpPr>
          <p:cNvPr id="49" name="CaixaDeTexto 48"/>
          <p:cNvSpPr txBox="1"/>
          <p:nvPr/>
        </p:nvSpPr>
        <p:spPr>
          <a:xfrm>
            <a:off x="6045348" y="975220"/>
            <a:ext cx="293670" cy="307777"/>
          </a:xfrm>
          <a:prstGeom prst="rect">
            <a:avLst/>
          </a:prstGeom>
          <a:noFill/>
        </p:spPr>
        <p:txBody>
          <a:bodyPr wrap="none" rtlCol="0">
            <a:spAutoFit/>
          </a:bodyPr>
          <a:lstStyle/>
          <a:p>
            <a:r>
              <a:rPr lang="fr-FR" sz="1400" b="1" dirty="0" smtClean="0"/>
              <a:t>B</a:t>
            </a:r>
            <a:endParaRPr lang="fr-FR" sz="1400" b="1" baseline="-25000" dirty="0"/>
          </a:p>
        </p:txBody>
      </p:sp>
      <p:sp>
        <p:nvSpPr>
          <p:cNvPr id="50" name="CaixaDeTexto 49"/>
          <p:cNvSpPr txBox="1"/>
          <p:nvPr/>
        </p:nvSpPr>
        <p:spPr>
          <a:xfrm>
            <a:off x="5461148" y="1368920"/>
            <a:ext cx="279244" cy="307777"/>
          </a:xfrm>
          <a:prstGeom prst="rect">
            <a:avLst/>
          </a:prstGeom>
          <a:noFill/>
        </p:spPr>
        <p:txBody>
          <a:bodyPr wrap="none" rtlCol="0">
            <a:spAutoFit/>
          </a:bodyPr>
          <a:lstStyle/>
          <a:p>
            <a:r>
              <a:rPr lang="fr-FR" sz="1400" b="1" dirty="0" smtClean="0"/>
              <a:t>C</a:t>
            </a:r>
            <a:endParaRPr lang="fr-FR" sz="1400" b="1" baseline="-25000" dirty="0"/>
          </a:p>
        </p:txBody>
      </p:sp>
      <p:sp>
        <p:nvSpPr>
          <p:cNvPr id="51" name="Fluxograma: Processo alternativo 50"/>
          <p:cNvSpPr/>
          <p:nvPr/>
        </p:nvSpPr>
        <p:spPr>
          <a:xfrm>
            <a:off x="5753100" y="17753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5" name="Conector em curva 54"/>
          <p:cNvCxnSpPr>
            <a:stCxn id="43" idx="3"/>
            <a:endCxn id="51" idx="0"/>
          </p:cNvCxnSpPr>
          <p:nvPr/>
        </p:nvCxnSpPr>
        <p:spPr>
          <a:xfrm>
            <a:off x="5880100" y="1527670"/>
            <a:ext cx="152400" cy="2476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Fluxograma: Processo alternativo 55"/>
          <p:cNvSpPr/>
          <p:nvPr/>
        </p:nvSpPr>
        <p:spPr>
          <a:xfrm>
            <a:off x="5461000" y="2245220"/>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1" name="Conector em curva 60"/>
          <p:cNvCxnSpPr>
            <a:stCxn id="35" idx="3"/>
          </p:cNvCxnSpPr>
          <p:nvPr/>
        </p:nvCxnSpPr>
        <p:spPr>
          <a:xfrm flipV="1">
            <a:off x="6232799" y="1305420"/>
            <a:ext cx="206101" cy="213004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51" idx="1"/>
          </p:cNvCxnSpPr>
          <p:nvPr/>
        </p:nvCxnSpPr>
        <p:spPr>
          <a:xfrm rot="10800000" flipV="1">
            <a:off x="5546852" y="1934070"/>
            <a:ext cx="206249" cy="31115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aixaDeTexto 63"/>
          <p:cNvSpPr txBox="1"/>
          <p:nvPr/>
        </p:nvSpPr>
        <p:spPr>
          <a:xfrm>
            <a:off x="5969000" y="1419720"/>
            <a:ext cx="263214" cy="276999"/>
          </a:xfrm>
          <a:prstGeom prst="rect">
            <a:avLst/>
          </a:prstGeom>
          <a:noFill/>
        </p:spPr>
        <p:txBody>
          <a:bodyPr wrap="none" rtlCol="0">
            <a:spAutoFit/>
          </a:bodyPr>
          <a:lstStyle/>
          <a:p>
            <a:r>
              <a:rPr lang="fr-FR" sz="1200" b="1" dirty="0" smtClean="0"/>
              <a:t>6</a:t>
            </a:r>
            <a:endParaRPr lang="fr-FR" b="1" dirty="0"/>
          </a:p>
        </p:txBody>
      </p:sp>
      <p:sp>
        <p:nvSpPr>
          <p:cNvPr id="65" name="CaixaDeTexto 64"/>
          <p:cNvSpPr txBox="1"/>
          <p:nvPr/>
        </p:nvSpPr>
        <p:spPr>
          <a:xfrm>
            <a:off x="5410200" y="1838820"/>
            <a:ext cx="263214" cy="276999"/>
          </a:xfrm>
          <a:prstGeom prst="rect">
            <a:avLst/>
          </a:prstGeom>
          <a:noFill/>
        </p:spPr>
        <p:txBody>
          <a:bodyPr wrap="none" rtlCol="0">
            <a:spAutoFit/>
          </a:bodyPr>
          <a:lstStyle/>
          <a:p>
            <a:r>
              <a:rPr lang="fr-FR" sz="1200" b="1" dirty="0" smtClean="0"/>
              <a:t>8</a:t>
            </a:r>
            <a:endParaRPr lang="fr-FR" b="1" dirty="0"/>
          </a:p>
        </p:txBody>
      </p:sp>
      <p:sp>
        <p:nvSpPr>
          <p:cNvPr id="66" name="CaixaDeTexto 65"/>
          <p:cNvSpPr txBox="1"/>
          <p:nvPr/>
        </p:nvSpPr>
        <p:spPr>
          <a:xfrm>
            <a:off x="5892948" y="1788020"/>
            <a:ext cx="298480" cy="307777"/>
          </a:xfrm>
          <a:prstGeom prst="rect">
            <a:avLst/>
          </a:prstGeom>
          <a:noFill/>
        </p:spPr>
        <p:txBody>
          <a:bodyPr wrap="none" rtlCol="0">
            <a:spAutoFit/>
          </a:bodyPr>
          <a:lstStyle/>
          <a:p>
            <a:r>
              <a:rPr lang="fr-FR" sz="1400" b="1" dirty="0" smtClean="0"/>
              <a:t>D</a:t>
            </a:r>
            <a:endParaRPr lang="fr-FR" sz="1400" b="1" baseline="-25000" dirty="0"/>
          </a:p>
        </p:txBody>
      </p:sp>
      <p:sp>
        <p:nvSpPr>
          <p:cNvPr id="67" name="CaixaDeTexto 66"/>
          <p:cNvSpPr txBox="1"/>
          <p:nvPr/>
        </p:nvSpPr>
        <p:spPr>
          <a:xfrm>
            <a:off x="5613548" y="2245220"/>
            <a:ext cx="272832" cy="307777"/>
          </a:xfrm>
          <a:prstGeom prst="rect">
            <a:avLst/>
          </a:prstGeom>
          <a:noFill/>
        </p:spPr>
        <p:txBody>
          <a:bodyPr wrap="none" rtlCol="0">
            <a:spAutoFit/>
          </a:bodyPr>
          <a:lstStyle/>
          <a:p>
            <a:r>
              <a:rPr lang="fr-FR" sz="1400" b="1" dirty="0" smtClean="0"/>
              <a:t>E</a:t>
            </a:r>
            <a:endParaRPr lang="fr-FR" sz="1400" b="1" baseline="-25000" dirty="0"/>
          </a:p>
        </p:txBody>
      </p:sp>
      <p:cxnSp>
        <p:nvCxnSpPr>
          <p:cNvPr id="75" name="Conector de seta reta 74"/>
          <p:cNvCxnSpPr/>
          <p:nvPr/>
        </p:nvCxnSpPr>
        <p:spPr>
          <a:xfrm flipH="1">
            <a:off x="6146800" y="2092820"/>
            <a:ext cx="54180" cy="109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CaixaDeTexto 76"/>
          <p:cNvSpPr txBox="1"/>
          <p:nvPr/>
        </p:nvSpPr>
        <p:spPr>
          <a:xfrm>
            <a:off x="6146800" y="2067420"/>
            <a:ext cx="263214" cy="276999"/>
          </a:xfrm>
          <a:prstGeom prst="rect">
            <a:avLst/>
          </a:prstGeom>
          <a:noFill/>
        </p:spPr>
        <p:txBody>
          <a:bodyPr wrap="none" rtlCol="0">
            <a:spAutoFit/>
          </a:bodyPr>
          <a:lstStyle/>
          <a:p>
            <a:r>
              <a:rPr lang="fr-FR" sz="1200" b="1" dirty="0" smtClean="0"/>
              <a:t>7</a:t>
            </a:r>
            <a:endParaRPr lang="fr-FR" b="1" dirty="0"/>
          </a:p>
        </p:txBody>
      </p:sp>
      <p:sp>
        <p:nvSpPr>
          <p:cNvPr id="78" name="Fluxograma: Processo alternativo 77"/>
          <p:cNvSpPr/>
          <p:nvPr/>
        </p:nvSpPr>
        <p:spPr>
          <a:xfrm>
            <a:off x="5071732" y="2598502"/>
            <a:ext cx="431800" cy="24534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CaixaDeTexto 88"/>
          <p:cNvSpPr txBox="1"/>
          <p:nvPr/>
        </p:nvSpPr>
        <p:spPr>
          <a:xfrm>
            <a:off x="5164046" y="2568956"/>
            <a:ext cx="272832" cy="307777"/>
          </a:xfrm>
          <a:prstGeom prst="rect">
            <a:avLst/>
          </a:prstGeom>
          <a:noFill/>
        </p:spPr>
        <p:txBody>
          <a:bodyPr wrap="none" rtlCol="0">
            <a:spAutoFit/>
          </a:bodyPr>
          <a:lstStyle/>
          <a:p>
            <a:r>
              <a:rPr lang="fr-FR" sz="1400" b="1" dirty="0" smtClean="0"/>
              <a:t>F</a:t>
            </a:r>
            <a:endParaRPr lang="fr-FR" sz="1400" b="1" baseline="-25000" dirty="0"/>
          </a:p>
        </p:txBody>
      </p:sp>
      <p:sp>
        <p:nvSpPr>
          <p:cNvPr id="90" name="Fluxograma: Disco magnético 89"/>
          <p:cNvSpPr/>
          <p:nvPr/>
        </p:nvSpPr>
        <p:spPr>
          <a:xfrm>
            <a:off x="5875382" y="2470115"/>
            <a:ext cx="201389" cy="129349"/>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2" name="Conector de seta reta 91"/>
          <p:cNvCxnSpPr>
            <a:stCxn id="56" idx="3"/>
            <a:endCxn id="21" idx="1"/>
          </p:cNvCxnSpPr>
          <p:nvPr/>
        </p:nvCxnSpPr>
        <p:spPr>
          <a:xfrm flipV="1">
            <a:off x="6019800" y="600570"/>
            <a:ext cx="1181100" cy="180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ector de seta reta 93"/>
          <p:cNvCxnSpPr>
            <a:stCxn id="56" idx="3"/>
            <a:endCxn id="13" idx="1"/>
          </p:cNvCxnSpPr>
          <p:nvPr/>
        </p:nvCxnSpPr>
        <p:spPr>
          <a:xfrm flipV="1">
            <a:off x="6019800" y="1095870"/>
            <a:ext cx="3263900" cy="130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ector de seta reta 95"/>
          <p:cNvCxnSpPr>
            <a:stCxn id="56" idx="3"/>
            <a:endCxn id="9" idx="1"/>
          </p:cNvCxnSpPr>
          <p:nvPr/>
        </p:nvCxnSpPr>
        <p:spPr>
          <a:xfrm flipV="1">
            <a:off x="6019800" y="2315070"/>
            <a:ext cx="3175000" cy="88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de seta reta 97"/>
          <p:cNvCxnSpPr>
            <a:stCxn id="56" idx="3"/>
            <a:endCxn id="5" idx="1"/>
          </p:cNvCxnSpPr>
          <p:nvPr/>
        </p:nvCxnSpPr>
        <p:spPr>
          <a:xfrm>
            <a:off x="6019800" y="2403970"/>
            <a:ext cx="22987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ector de seta reta 105"/>
          <p:cNvCxnSpPr/>
          <p:nvPr/>
        </p:nvCxnSpPr>
        <p:spPr>
          <a:xfrm flipH="1">
            <a:off x="5337542" y="2423315"/>
            <a:ext cx="233916"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de seta reta 106"/>
          <p:cNvCxnSpPr/>
          <p:nvPr/>
        </p:nvCxnSpPr>
        <p:spPr>
          <a:xfrm rot="10800000" flipH="1">
            <a:off x="5404879" y="2501284"/>
            <a:ext cx="233917"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em curva 108"/>
          <p:cNvCxnSpPr>
            <a:stCxn id="56" idx="1"/>
            <a:endCxn id="25" idx="1"/>
          </p:cNvCxnSpPr>
          <p:nvPr/>
        </p:nvCxnSpPr>
        <p:spPr>
          <a:xfrm rot="10800000">
            <a:off x="5295900" y="892670"/>
            <a:ext cx="165100" cy="1511300"/>
          </a:xfrm>
          <a:prstGeom prst="curvedConnector3">
            <a:avLst>
              <a:gd name="adj1" fmla="val 2384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CaixaDeTexto 109"/>
          <p:cNvSpPr txBox="1"/>
          <p:nvPr/>
        </p:nvSpPr>
        <p:spPr>
          <a:xfrm>
            <a:off x="4850219" y="1523384"/>
            <a:ext cx="263214" cy="276999"/>
          </a:xfrm>
          <a:prstGeom prst="rect">
            <a:avLst/>
          </a:prstGeom>
          <a:noFill/>
        </p:spPr>
        <p:txBody>
          <a:bodyPr wrap="none" rtlCol="0">
            <a:spAutoFit/>
          </a:bodyPr>
          <a:lstStyle/>
          <a:p>
            <a:r>
              <a:rPr lang="fr-FR" sz="1200" b="1" dirty="0" smtClean="0"/>
              <a:t>9</a:t>
            </a:r>
            <a:endParaRPr lang="fr-FR" b="1" dirty="0"/>
          </a:p>
        </p:txBody>
      </p:sp>
      <p:sp>
        <p:nvSpPr>
          <p:cNvPr id="111" name="Fluxograma: Disco magnético 110"/>
          <p:cNvSpPr/>
          <p:nvPr/>
        </p:nvSpPr>
        <p:spPr>
          <a:xfrm>
            <a:off x="7252581" y="3174692"/>
            <a:ext cx="558800" cy="355600"/>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Fluxograma: Processo alternativo 111"/>
          <p:cNvSpPr/>
          <p:nvPr/>
        </p:nvSpPr>
        <p:spPr>
          <a:xfrm>
            <a:off x="7252581" y="2819092"/>
            <a:ext cx="558800" cy="31750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Fluxograma: Processo 112"/>
          <p:cNvSpPr/>
          <p:nvPr/>
        </p:nvSpPr>
        <p:spPr>
          <a:xfrm>
            <a:off x="7201781" y="2755592"/>
            <a:ext cx="660400" cy="1016000"/>
          </a:xfrm>
          <a:prstGeom prst="flowChartProcess">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CaixaDeTexto 113"/>
          <p:cNvSpPr txBox="1"/>
          <p:nvPr/>
        </p:nvSpPr>
        <p:spPr>
          <a:xfrm>
            <a:off x="7341629" y="3479492"/>
            <a:ext cx="444352" cy="307777"/>
          </a:xfrm>
          <a:prstGeom prst="rect">
            <a:avLst/>
          </a:prstGeom>
          <a:noFill/>
        </p:spPr>
        <p:txBody>
          <a:bodyPr wrap="none" rtlCol="0">
            <a:spAutoFit/>
          </a:bodyPr>
          <a:lstStyle/>
          <a:p>
            <a:r>
              <a:rPr lang="fr-FR" sz="1400" b="1" dirty="0" smtClean="0"/>
              <a:t>DS</a:t>
            </a:r>
            <a:r>
              <a:rPr lang="fr-FR" sz="1400" b="1" baseline="-25000" dirty="0"/>
              <a:t>6</a:t>
            </a:r>
          </a:p>
        </p:txBody>
      </p:sp>
      <p:cxnSp>
        <p:nvCxnSpPr>
          <p:cNvPr id="116" name="Conector de seta reta 115"/>
          <p:cNvCxnSpPr>
            <a:stCxn id="46" idx="0"/>
          </p:cNvCxnSpPr>
          <p:nvPr/>
        </p:nvCxnSpPr>
        <p:spPr>
          <a:xfrm>
            <a:off x="5757707" y="1013320"/>
            <a:ext cx="1468741" cy="183909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de seta reta 117"/>
          <p:cNvCxnSpPr/>
          <p:nvPr/>
        </p:nvCxnSpPr>
        <p:spPr>
          <a:xfrm flipH="1">
            <a:off x="2986567" y="812485"/>
            <a:ext cx="2324100" cy="10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CaixaDeTexto 118"/>
          <p:cNvSpPr txBox="1"/>
          <p:nvPr/>
        </p:nvSpPr>
        <p:spPr>
          <a:xfrm>
            <a:off x="3854301" y="1098673"/>
            <a:ext cx="341760" cy="276999"/>
          </a:xfrm>
          <a:prstGeom prst="rect">
            <a:avLst/>
          </a:prstGeom>
          <a:noFill/>
        </p:spPr>
        <p:txBody>
          <a:bodyPr wrap="none" rtlCol="0">
            <a:spAutoFit/>
          </a:bodyPr>
          <a:lstStyle/>
          <a:p>
            <a:r>
              <a:rPr lang="fr-FR" sz="1200" b="1" dirty="0" smtClean="0"/>
              <a:t>10</a:t>
            </a:r>
            <a:endParaRPr lang="fr-FR" b="1" dirty="0"/>
          </a:p>
        </p:txBody>
      </p:sp>
      <p:cxnSp>
        <p:nvCxnSpPr>
          <p:cNvPr id="123" name="Conector em curva 122"/>
          <p:cNvCxnSpPr/>
          <p:nvPr/>
        </p:nvCxnSpPr>
        <p:spPr>
          <a:xfrm rot="16200000" flipH="1">
            <a:off x="4310620" y="497984"/>
            <a:ext cx="602249" cy="5519105"/>
          </a:xfrm>
          <a:prstGeom prst="curvedConnector3">
            <a:avLst>
              <a:gd name="adj1" fmla="val 239844"/>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CaixaDeTexto 125"/>
          <p:cNvSpPr txBox="1"/>
          <p:nvPr/>
        </p:nvSpPr>
        <p:spPr>
          <a:xfrm>
            <a:off x="4006701" y="4078496"/>
            <a:ext cx="341760" cy="276999"/>
          </a:xfrm>
          <a:prstGeom prst="rect">
            <a:avLst/>
          </a:prstGeom>
          <a:noFill/>
        </p:spPr>
        <p:txBody>
          <a:bodyPr wrap="none" rtlCol="0">
            <a:spAutoFit/>
          </a:bodyPr>
          <a:lstStyle/>
          <a:p>
            <a:r>
              <a:rPr lang="fr-FR" sz="1200" b="1" dirty="0" smtClean="0"/>
              <a:t>11</a:t>
            </a:r>
            <a:endParaRPr lang="fr-FR" b="1" dirty="0"/>
          </a:p>
        </p:txBody>
      </p:sp>
      <p:cxnSp>
        <p:nvCxnSpPr>
          <p:cNvPr id="33" name="Conector de seta reta 32"/>
          <p:cNvCxnSpPr>
            <a:stCxn id="78" idx="3"/>
            <a:endCxn id="5" idx="1"/>
          </p:cNvCxnSpPr>
          <p:nvPr/>
        </p:nvCxnSpPr>
        <p:spPr>
          <a:xfrm>
            <a:off x="5503532" y="2721172"/>
            <a:ext cx="2814968" cy="637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a:stCxn id="78" idx="3"/>
          </p:cNvCxnSpPr>
          <p:nvPr/>
        </p:nvCxnSpPr>
        <p:spPr>
          <a:xfrm flipV="1">
            <a:off x="5503532" y="2315070"/>
            <a:ext cx="3691268" cy="4061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a:stCxn id="78" idx="3"/>
          </p:cNvCxnSpPr>
          <p:nvPr/>
        </p:nvCxnSpPr>
        <p:spPr>
          <a:xfrm flipV="1">
            <a:off x="5503532" y="1102220"/>
            <a:ext cx="3780168" cy="1618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de seta reta 52"/>
          <p:cNvCxnSpPr>
            <a:stCxn id="78" idx="3"/>
          </p:cNvCxnSpPr>
          <p:nvPr/>
        </p:nvCxnSpPr>
        <p:spPr>
          <a:xfrm flipV="1">
            <a:off x="5503532" y="600570"/>
            <a:ext cx="1697368" cy="21206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de seta reta 35"/>
          <p:cNvCxnSpPr>
            <a:stCxn id="67" idx="2"/>
            <a:endCxn id="35" idx="0"/>
          </p:cNvCxnSpPr>
          <p:nvPr/>
        </p:nvCxnSpPr>
        <p:spPr>
          <a:xfrm>
            <a:off x="5749964" y="2552997"/>
            <a:ext cx="141460" cy="74397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502629"/>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1306</Words>
  <Application>Microsoft Office PowerPoint</Application>
  <PresentationFormat>Widescreen</PresentationFormat>
  <Paragraphs>335</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48</cp:revision>
  <dcterms:created xsi:type="dcterms:W3CDTF">2016-03-09T17:37:18Z</dcterms:created>
  <dcterms:modified xsi:type="dcterms:W3CDTF">2016-03-10T19:38:59Z</dcterms:modified>
</cp:coreProperties>
</file>