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7"/>
  </p:notesMasterIdLst>
  <p:handoutMasterIdLst>
    <p:handoutMasterId r:id="rId28"/>
  </p:handoutMasterIdLst>
  <p:sldIdLst>
    <p:sldId id="256" r:id="rId2"/>
    <p:sldId id="318" r:id="rId3"/>
    <p:sldId id="274" r:id="rId4"/>
    <p:sldId id="275" r:id="rId5"/>
    <p:sldId id="347" r:id="rId6"/>
    <p:sldId id="348" r:id="rId7"/>
    <p:sldId id="349" r:id="rId8"/>
    <p:sldId id="317" r:id="rId9"/>
    <p:sldId id="342" r:id="rId10"/>
    <p:sldId id="335" r:id="rId11"/>
    <p:sldId id="336" r:id="rId12"/>
    <p:sldId id="337" r:id="rId13"/>
    <p:sldId id="323" r:id="rId14"/>
    <p:sldId id="324" r:id="rId15"/>
    <p:sldId id="328" r:id="rId16"/>
    <p:sldId id="329" r:id="rId17"/>
    <p:sldId id="330" r:id="rId18"/>
    <p:sldId id="338" r:id="rId19"/>
    <p:sldId id="339" r:id="rId20"/>
    <p:sldId id="340" r:id="rId21"/>
    <p:sldId id="295" r:id="rId22"/>
    <p:sldId id="310" r:id="rId23"/>
    <p:sldId id="309" r:id="rId24"/>
    <p:sldId id="287" r:id="rId25"/>
    <p:sldId id="345"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HEDIRA GUEGAN Ons Chirine" initials="GGOC"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6FF"/>
    <a:srgbClr val="FFD1FA"/>
    <a:srgbClr val="AFEA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2" autoAdjust="0"/>
    <p:restoredTop sz="75838" autoAdjust="0"/>
  </p:normalViewPr>
  <p:slideViewPr>
    <p:cSldViewPr snapToGrid="0">
      <p:cViewPr>
        <p:scale>
          <a:sx n="50" d="100"/>
          <a:sy n="50" d="100"/>
        </p:scale>
        <p:origin x="672" y="210"/>
      </p:cViewPr>
      <p:guideLst/>
    </p:cSldViewPr>
  </p:slideViewPr>
  <p:outlineViewPr>
    <p:cViewPr>
      <p:scale>
        <a:sx n="33" d="100"/>
        <a:sy n="33" d="100"/>
      </p:scale>
      <p:origin x="0" y="-3796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8C671-E635-7D47-B8F4-71116E85B8EA}" type="datetimeFigureOut">
              <a:rPr lang="en-GB" smtClean="0"/>
              <a:t>25/03/2017</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1D66E-EB32-B249-A132-491512F715EF}" type="slidenum">
              <a:rPr lang="en-GB" smtClean="0"/>
              <a:t>‹nº›</a:t>
            </a:fld>
            <a:endParaRPr lang="en-GB"/>
          </a:p>
        </p:txBody>
      </p:sp>
    </p:spTree>
    <p:extLst>
      <p:ext uri="{BB962C8B-B14F-4D97-AF65-F5344CB8AC3E}">
        <p14:creationId xmlns:p14="http://schemas.microsoft.com/office/powerpoint/2010/main" val="8279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5C88-5603-E746-ACCE-B4903132F887}" type="datetimeFigureOut">
              <a:rPr lang="en-GB" smtClean="0"/>
              <a:t>25/03/2017</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4803-17EE-EE40-895C-4C828993EABA}" type="slidenum">
              <a:rPr lang="en-GB" smtClean="0"/>
              <a:t>‹nº›</a:t>
            </a:fld>
            <a:endParaRPr lang="en-GB"/>
          </a:p>
        </p:txBody>
      </p:sp>
    </p:spTree>
    <p:extLst>
      <p:ext uri="{BB962C8B-B14F-4D97-AF65-F5344CB8AC3E}">
        <p14:creationId xmlns:p14="http://schemas.microsoft.com/office/powerpoint/2010/main" val="199581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Good</a:t>
            </a:r>
            <a:r>
              <a:rPr lang="fr-FR" baseline="0" dirty="0" smtClean="0"/>
              <a:t> morning,  my name is Daniel Aguiar and today I will present my thesis work entitled « </a:t>
            </a:r>
            <a:r>
              <a:rPr lang="fr-FR" b="1" baseline="0" dirty="0" smtClean="0"/>
              <a:t>Trusted SLA-Guided Data Integration on Multi-Cloud Environment</a:t>
            </a:r>
            <a:r>
              <a:rPr lang="fr-FR" baseline="0" dirty="0" smtClean="0"/>
              <a:t> » supervised by Chirine Ghedira-Guegan, Genoveva Vargas-Solar and Nadia Bennani.</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1</a:t>
            </a:fld>
            <a:endParaRPr lang="en-GB"/>
          </a:p>
        </p:txBody>
      </p:sp>
    </p:spTree>
    <p:extLst>
      <p:ext uri="{BB962C8B-B14F-4D97-AF65-F5344CB8AC3E}">
        <p14:creationId xmlns:p14="http://schemas.microsoft.com/office/powerpoint/2010/main" val="2328026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b="0" dirty="0" smtClean="0">
                <a:latin typeface="Calibri"/>
              </a:rPr>
              <a:t>In</a:t>
            </a:r>
            <a:r>
              <a:rPr lang="fr-FR" b="0" baseline="0" dirty="0" smtClean="0">
                <a:latin typeface="Calibri"/>
              </a:rPr>
              <a:t> the same way the queries, </a:t>
            </a:r>
            <a:r>
              <a:rPr lang="fr-FR" b="1" u="sng" baseline="0" dirty="0" smtClean="0">
                <a:latin typeface="Calibri"/>
              </a:rPr>
              <a:t>click</a:t>
            </a:r>
            <a:r>
              <a:rPr lang="fr-FR" b="0" baseline="0" dirty="0" smtClean="0">
                <a:latin typeface="Calibri"/>
              </a:rPr>
              <a:t> data services can also be defined, for example: </a:t>
            </a:r>
            <a:r>
              <a:rPr lang="fr-FR" b="1" u="sng" baseline="0" dirty="0" smtClean="0">
                <a:latin typeface="Calibri"/>
              </a:rPr>
              <a:t>click</a:t>
            </a:r>
            <a:r>
              <a:rPr lang="fr-FR" b="0" baseline="0" dirty="0" smtClean="0">
                <a:latin typeface="Calibri"/>
              </a:rPr>
              <a:t> considering the data provider we mentioned before </a:t>
            </a:r>
            <a:r>
              <a:rPr lang="fr-FR" b="1" u="sng" baseline="0" dirty="0" smtClean="0">
                <a:latin typeface="Calibri"/>
              </a:rPr>
              <a:t>click</a:t>
            </a:r>
            <a:r>
              <a:rPr lang="fr-FR" b="0" baseline="0" dirty="0" smtClean="0">
                <a:latin typeface="Calibri"/>
              </a:rPr>
              <a:t> the following DS could be defined. Where ...</a:t>
            </a:r>
          </a:p>
          <a:p>
            <a:endParaRPr lang="fr-FR" b="0" dirty="0" smtClean="0">
              <a:latin typeface="Calibri"/>
            </a:endParaRPr>
          </a:p>
          <a:p>
            <a:r>
              <a:rPr lang="fr-FR" b="1" dirty="0" smtClean="0">
                <a:latin typeface="Calibri"/>
              </a:rPr>
              <a:t>Thus,</a:t>
            </a:r>
            <a:r>
              <a:rPr lang="fr-FR" b="1" baseline="0" dirty="0" smtClean="0">
                <a:latin typeface="Calibri"/>
              </a:rPr>
              <a:t> g</a:t>
            </a:r>
            <a:r>
              <a:rPr lang="fr-FR" b="1" dirty="0" smtClean="0">
                <a:latin typeface="Calibri"/>
              </a:rPr>
              <a:t>iven </a:t>
            </a:r>
            <a:r>
              <a:rPr lang="fr-FR" b="1" dirty="0" smtClean="0">
                <a:latin typeface="Calibri"/>
              </a:rPr>
              <a:t>the query</a:t>
            </a:r>
            <a:r>
              <a:rPr lang="fr-FR" b="1" baseline="0" dirty="0" smtClean="0">
                <a:latin typeface="Calibri"/>
              </a:rPr>
              <a:t>, </a:t>
            </a:r>
            <a:r>
              <a:rPr lang="fr-FR" b="1" baseline="0" dirty="0" smtClean="0">
                <a:latin typeface="Calibri"/>
              </a:rPr>
              <a:t>different </a:t>
            </a:r>
            <a:r>
              <a:rPr lang="fr-FR" b="1" baseline="0" dirty="0" smtClean="0">
                <a:latin typeface="Calibri"/>
              </a:rPr>
              <a:t>concrete services can be combined in order to produce results</a:t>
            </a:r>
            <a:r>
              <a:rPr lang="fr-FR" baseline="0" dirty="0" smtClean="0">
                <a:latin typeface="Calibri"/>
              </a:rPr>
              <a:t>. Such as composing:</a:t>
            </a:r>
          </a:p>
          <a:p>
            <a:endParaRPr lang="fr-FR" baseline="0" dirty="0" smtClean="0">
              <a:latin typeface="Calibri"/>
            </a:endParaRPr>
          </a:p>
          <a:p>
            <a:r>
              <a:rPr lang="fr-FR" baseline="0" dirty="0" smtClean="0">
                <a:latin typeface="Calibri"/>
              </a:rPr>
              <a:t>S1 </a:t>
            </a:r>
            <a:r>
              <a:rPr lang="fr-FR" baseline="0" dirty="0" smtClean="0">
                <a:latin typeface="Calibri"/>
              </a:rPr>
              <a:t>(which retrieves infected patients), S3 (which retrieves DNA) and S5 (which retrieves personal information</a:t>
            </a:r>
            <a:r>
              <a:rPr lang="fr-FR" baseline="0" dirty="0" smtClean="0">
                <a:latin typeface="Calibri"/>
              </a:rPr>
              <a:t>) or just </a:t>
            </a:r>
            <a:r>
              <a:rPr lang="fr-FR" baseline="0" dirty="0" smtClean="0">
                <a:latin typeface="+mn-lt"/>
              </a:rPr>
              <a:t>S6 </a:t>
            </a:r>
            <a:r>
              <a:rPr lang="fr-FR" baseline="0" dirty="0" smtClean="0">
                <a:latin typeface="+mn-lt"/>
              </a:rPr>
              <a:t>(which returns all desired </a:t>
            </a:r>
            <a:r>
              <a:rPr lang="fr-FR" baseline="0" dirty="0" smtClean="0">
                <a:latin typeface="+mn-lt"/>
              </a:rPr>
              <a:t>data). Here</a:t>
            </a:r>
            <a:r>
              <a:rPr lang="fr-FR" baseline="0" dirty="0" smtClean="0">
                <a:latin typeface="+mn-lt"/>
              </a:rPr>
              <a:t>, it is interesting to highlight that a filtering process is necessary to guarantee that the user preferences and requirements are satisfied</a:t>
            </a:r>
            <a:r>
              <a:rPr lang="fr-FR" baseline="0" dirty="0" smtClean="0">
                <a:latin typeface="+mn-lt"/>
              </a:rPr>
              <a:t>.</a:t>
            </a:r>
          </a:p>
          <a:p>
            <a:endParaRPr lang="fr-FR" baseline="0" dirty="0" smtClean="0">
              <a:latin typeface="+mn-lt"/>
            </a:endParaRPr>
          </a:p>
          <a:p>
            <a:r>
              <a:rPr lang="fr-FR" b="1" baseline="0" dirty="0" smtClean="0">
                <a:latin typeface="+mn-lt"/>
              </a:rPr>
              <a:t>The question is how to develop an approach considering this idea...</a:t>
            </a:r>
            <a:endParaRPr lang="fr-FR" b="1" baseline="0" dirty="0" smtClean="0">
              <a:latin typeface="+mn-lt"/>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209600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r>
              <a:rPr lang="fr-FR" dirty="0" smtClean="0"/>
              <a:t>First of all </a:t>
            </a:r>
            <a:r>
              <a:rPr lang="fr-FR" baseline="0" dirty="0" smtClean="0"/>
              <a:t>our vision is that data </a:t>
            </a:r>
            <a:r>
              <a:rPr lang="fr-FR" baseline="0" dirty="0" smtClean="0"/>
              <a:t>integration deals</a:t>
            </a:r>
            <a:r>
              <a:rPr lang="fr-FR" u="none" baseline="0" dirty="0" smtClean="0"/>
              <a:t> with a combinatorial problem</a:t>
            </a:r>
            <a:r>
              <a:rPr lang="fr-FR" baseline="0" dirty="0" smtClean="0"/>
              <a:t> </a:t>
            </a:r>
            <a:r>
              <a:rPr lang="en-US" dirty="0" smtClean="0">
                <a:solidFill>
                  <a:schemeClr val="bg1"/>
                </a:solidFill>
              </a:rPr>
              <a:t>where a query result is a data collection integrated by composing different data providers and data processing (cloud) services that fulfill quality constraints and SLAs specified by a data consumer.</a:t>
            </a:r>
          </a:p>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11</a:t>
            </a:fld>
            <a:endParaRPr lang="pt-BR"/>
          </a:p>
        </p:txBody>
      </p:sp>
    </p:spTree>
    <p:extLst>
      <p:ext uri="{BB962C8B-B14F-4D97-AF65-F5344CB8AC3E}">
        <p14:creationId xmlns:p14="http://schemas.microsoft.com/office/powerpoint/2010/main" val="712346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baseline="0" dirty="0" smtClean="0"/>
              <a:t>Second the objective is ... </a:t>
            </a:r>
            <a:endParaRPr lang="en-US" baseline="0" dirty="0" smtClean="0"/>
          </a:p>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12</a:t>
            </a:fld>
            <a:endParaRPr lang="pt-BR"/>
          </a:p>
        </p:txBody>
      </p:sp>
    </p:spTree>
    <p:extLst>
      <p:ext uri="{BB962C8B-B14F-4D97-AF65-F5344CB8AC3E}">
        <p14:creationId xmlns:p14="http://schemas.microsoft.com/office/powerpoint/2010/main" val="901823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To achieve our objectives we have proposed a data integration approach</a:t>
            </a:r>
            <a:r>
              <a:rPr lang="fr-FR" baseline="0" dirty="0" smtClean="0"/>
              <a:t> which concerns the following workflow:</a:t>
            </a:r>
          </a:p>
          <a:p>
            <a:endParaRPr lang="fr-FR" baseline="0" dirty="0" smtClean="0"/>
          </a:p>
          <a:p>
            <a:r>
              <a:rPr lang="fr-FR" baseline="0" dirty="0" smtClean="0"/>
              <a:t>First, given a query we have to search for similar queries. The challenge here is to determine the similarity of queries that  includes data and quality. To do so we have defined a query taxonomy.</a:t>
            </a:r>
          </a:p>
          <a:p>
            <a:endParaRPr lang="fr-FR" baseline="0" dirty="0" smtClean="0"/>
          </a:p>
          <a:p>
            <a:r>
              <a:rPr lang="fr-FR" baseline="0" dirty="0" smtClean="0"/>
              <a:t>Then we have two options... Reuse results profiting from what is interesting in the previous query and adding what is necessary. </a:t>
            </a:r>
          </a:p>
          <a:p>
            <a:r>
              <a:rPr lang="fr-FR" baseline="0" dirty="0" smtClean="0"/>
              <a:t>Or rewrite it completely and in both cases we store the results.</a:t>
            </a:r>
          </a:p>
          <a:p>
            <a:endParaRPr lang="fr-FR" baseline="0" dirty="0" smtClean="0"/>
          </a:p>
          <a:p>
            <a:r>
              <a:rPr lang="fr-FR" b="1" baseline="0" dirty="0" smtClean="0"/>
              <a:t>With respect to this wrokflow we have produced the following results and contributions.</a:t>
            </a:r>
            <a:endParaRPr lang="fr-FR" b="1"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13</a:t>
            </a:fld>
            <a:endParaRPr lang="en-GB"/>
          </a:p>
        </p:txBody>
      </p:sp>
    </p:spTree>
    <p:extLst>
      <p:ext uri="{BB962C8B-B14F-4D97-AF65-F5344CB8AC3E}">
        <p14:creationId xmlns:p14="http://schemas.microsoft.com/office/powerpoint/2010/main" val="2336511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baseline="0" dirty="0" smtClean="0"/>
              <a:t>The meta model that I previously described.</a:t>
            </a:r>
            <a:endParaRPr lang="fr-FR" baseline="0" dirty="0" smtClean="0"/>
          </a:p>
          <a:p>
            <a:endParaRPr lang="fr-FR" baseline="0" dirty="0" smtClean="0"/>
          </a:p>
          <a:p>
            <a:r>
              <a:rPr lang="fr-FR" baseline="0" dirty="0" smtClean="0"/>
              <a:t>The most consolidate contribution the rhone algorithm that I’ll detail next.</a:t>
            </a:r>
            <a:endParaRPr lang="fr-FR" baseline="0" dirty="0" smtClean="0"/>
          </a:p>
          <a:p>
            <a:endParaRPr lang="fr-FR" baseline="0" dirty="0" smtClean="0"/>
          </a:p>
          <a:p>
            <a:r>
              <a:rPr lang="fr-FR" dirty="0" smtClean="0"/>
              <a:t>And a query taxonomy and reuse strategy to</a:t>
            </a:r>
            <a:r>
              <a:rPr lang="fr-FR" baseline="0" dirty="0" smtClean="0"/>
              <a:t> capitalize previous processed queries that I am currently addressing.  </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1" baseline="0" dirty="0" smtClean="0"/>
              <a:t>Then in the rest of the presentation I will focus on the more consolidate contribution of my work which is the rhone alforithm...</a:t>
            </a:r>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14</a:t>
            </a:fld>
            <a:endParaRPr lang="en-GB"/>
          </a:p>
        </p:txBody>
      </p:sp>
    </p:spTree>
    <p:extLst>
      <p:ext uri="{BB962C8B-B14F-4D97-AF65-F5344CB8AC3E}">
        <p14:creationId xmlns:p14="http://schemas.microsoft.com/office/powerpoint/2010/main" val="3310911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We</a:t>
            </a:r>
            <a:r>
              <a:rPr lang="fr-FR" baseline="0" dirty="0" smtClean="0">
                <a:latin typeface="Calibri"/>
              </a:rPr>
              <a:t> have proposed and designed a service-based query rewriting algorithm taking into account our approach and hypotesis.</a:t>
            </a:r>
          </a:p>
          <a:p>
            <a:endParaRPr lang="fr-FR" baseline="0" dirty="0" smtClean="0">
              <a:latin typeface="Calibri"/>
            </a:endParaRPr>
          </a:p>
          <a:p>
            <a:r>
              <a:rPr lang="fr-FR" baseline="0" dirty="0" smtClean="0">
                <a:latin typeface="Calibri"/>
              </a:rPr>
              <a:t>It consists in 4 steps: </a:t>
            </a:r>
            <a:r>
              <a:rPr lang="fr-FR" baseline="0" dirty="0" err="1" smtClean="0">
                <a:latin typeface="Calibri"/>
              </a:rPr>
              <a:t>including</a:t>
            </a:r>
            <a:r>
              <a:rPr lang="fr-FR" baseline="0" dirty="0" smtClean="0">
                <a:latin typeface="Calibri"/>
              </a:rPr>
              <a:t> service </a:t>
            </a:r>
            <a:r>
              <a:rPr lang="fr-FR" baseline="0" dirty="0" err="1" smtClean="0">
                <a:latin typeface="Calibri"/>
              </a:rPr>
              <a:t>matching</a:t>
            </a:r>
            <a:r>
              <a:rPr lang="fr-FR" baseline="0" dirty="0" smtClean="0">
                <a:latin typeface="Calibri"/>
              </a:rPr>
              <a:t> and service </a:t>
            </a:r>
            <a:r>
              <a:rPr lang="fr-FR" baseline="0" dirty="0" err="1" smtClean="0">
                <a:latin typeface="Calibri"/>
              </a:rPr>
              <a:t>combination</a:t>
            </a:r>
            <a:r>
              <a:rPr lang="fr-FR" baseline="0" dirty="0" smtClean="0">
                <a:latin typeface="Calibri"/>
              </a:rPr>
              <a:t> </a:t>
            </a:r>
            <a:r>
              <a:rPr lang="fr-FR" baseline="0" dirty="0" err="1" smtClean="0">
                <a:latin typeface="Calibri"/>
              </a:rPr>
              <a:t>ensuring</a:t>
            </a:r>
            <a:r>
              <a:rPr lang="fr-FR" baseline="0" dirty="0" smtClean="0">
                <a:latin typeface="Calibri"/>
              </a:rPr>
              <a:t> </a:t>
            </a:r>
            <a:r>
              <a:rPr lang="fr-FR" baseline="0" dirty="0" err="1" smtClean="0">
                <a:latin typeface="Calibri"/>
              </a:rPr>
              <a:t>that</a:t>
            </a:r>
            <a:r>
              <a:rPr lang="fr-FR" baseline="0" dirty="0" smtClean="0">
                <a:latin typeface="Calibri"/>
              </a:rPr>
              <a:t> </a:t>
            </a:r>
            <a:r>
              <a:rPr lang="fr-FR" baseline="0" dirty="0" err="1" smtClean="0">
                <a:latin typeface="Calibri"/>
              </a:rPr>
              <a:t>they</a:t>
            </a:r>
            <a:r>
              <a:rPr lang="fr-FR" baseline="0" dirty="0" smtClean="0">
                <a:latin typeface="Calibri"/>
              </a:rPr>
              <a:t> </a:t>
            </a:r>
            <a:r>
              <a:rPr lang="fr-FR" baseline="0" dirty="0" err="1" smtClean="0">
                <a:latin typeface="Calibri"/>
              </a:rPr>
              <a:t>fulfill</a:t>
            </a:r>
            <a:r>
              <a:rPr lang="fr-FR" baseline="0" dirty="0" smtClean="0">
                <a:latin typeface="Calibri"/>
              </a:rPr>
              <a:t> </a:t>
            </a:r>
            <a:r>
              <a:rPr lang="fr-FR" baseline="0" dirty="0" err="1" smtClean="0">
                <a:latin typeface="Calibri"/>
              </a:rPr>
              <a:t>quality</a:t>
            </a:r>
            <a:r>
              <a:rPr lang="fr-FR" baseline="0" dirty="0" smtClean="0">
                <a:latin typeface="Calibri"/>
              </a:rPr>
              <a:t> </a:t>
            </a:r>
            <a:r>
              <a:rPr lang="fr-FR" baseline="0" dirty="0" err="1" smtClean="0">
                <a:latin typeface="Calibri"/>
              </a:rPr>
              <a:t>requirements</a:t>
            </a:r>
            <a:r>
              <a:rPr lang="fr-FR" baseline="0" dirty="0" smtClean="0">
                <a:latin typeface="Calibri"/>
              </a:rPr>
              <a:t>.</a:t>
            </a:r>
          </a:p>
          <a:p>
            <a:endParaRPr lang="fr-FR" baseline="0" dirty="0" smtClean="0">
              <a:latin typeface="Calibri"/>
            </a:endParaRPr>
          </a:p>
          <a:p>
            <a:r>
              <a:rPr lang="fr-FR" baseline="0" dirty="0" smtClean="0">
                <a:latin typeface="Calibri"/>
              </a:rPr>
              <a:t>Our algorithm customizes:</a:t>
            </a:r>
          </a:p>
          <a:p>
            <a:r>
              <a:rPr lang="fr-FR" baseline="0" dirty="0" smtClean="0">
                <a:latin typeface="Calibri"/>
              </a:rPr>
              <a:t>The data providers services look up. The data integration </a:t>
            </a:r>
            <a:r>
              <a:rPr lang="en-US" sz="1200" dirty="0" smtClean="0">
                <a:solidFill>
                  <a:schemeClr val="tx1"/>
                </a:solidFill>
              </a:rPr>
              <a:t>considering different data consumers requirements and expectations</a:t>
            </a:r>
          </a:p>
          <a:p>
            <a:r>
              <a:rPr lang="fr-FR" baseline="0" dirty="0" smtClean="0">
                <a:latin typeface="Calibri"/>
              </a:rPr>
              <a:t>And the requirements and expectations depend </a:t>
            </a:r>
            <a:r>
              <a:rPr lang="en-US" baseline="0" dirty="0" smtClean="0">
                <a:latin typeface="+mn-lt"/>
              </a:rPr>
              <a:t>on the context in which they consume data (e.g., mobile devices with few physical capacities, critical decision making)</a:t>
            </a:r>
          </a:p>
          <a:p>
            <a:endParaRPr lang="fr-FR" baseline="0" dirty="0" smtClean="0">
              <a:latin typeface="Calibri"/>
            </a:endParaRPr>
          </a:p>
          <a:p>
            <a:r>
              <a:rPr lang="fr-FR" baseline="0" dirty="0" smtClean="0">
                <a:latin typeface="Calibri"/>
              </a:rPr>
              <a:t>In the </a:t>
            </a:r>
            <a:r>
              <a:rPr lang="fr-FR" baseline="0" dirty="0" err="1" smtClean="0">
                <a:latin typeface="Calibri"/>
              </a:rPr>
              <a:t>following</a:t>
            </a:r>
            <a:r>
              <a:rPr lang="fr-FR" baseline="0" dirty="0" smtClean="0">
                <a:latin typeface="Calibri"/>
              </a:rPr>
              <a:t> I </a:t>
            </a:r>
            <a:r>
              <a:rPr lang="fr-FR" baseline="0" dirty="0" err="1" smtClean="0">
                <a:latin typeface="Calibri"/>
              </a:rPr>
              <a:t>briefly</a:t>
            </a:r>
            <a:r>
              <a:rPr lang="fr-FR" baseline="0" dirty="0" smtClean="0">
                <a:latin typeface="Calibri"/>
              </a:rPr>
              <a:t> </a:t>
            </a:r>
            <a:r>
              <a:rPr lang="fr-FR" baseline="0" dirty="0" err="1" smtClean="0">
                <a:latin typeface="Calibri"/>
              </a:rPr>
              <a:t>describe</a:t>
            </a:r>
            <a:r>
              <a:rPr lang="fr-FR" baseline="0" dirty="0" smtClean="0">
                <a:latin typeface="Calibri"/>
              </a:rPr>
              <a:t> the </a:t>
            </a:r>
            <a:r>
              <a:rPr lang="fr-FR" baseline="0" dirty="0" err="1" smtClean="0">
                <a:latin typeface="Calibri"/>
              </a:rPr>
              <a:t>general</a:t>
            </a:r>
            <a:r>
              <a:rPr lang="fr-FR" baseline="0" dirty="0" smtClean="0">
                <a:latin typeface="Calibri"/>
              </a:rPr>
              <a:t> </a:t>
            </a:r>
            <a:r>
              <a:rPr lang="fr-FR" baseline="0" dirty="0" err="1" smtClean="0">
                <a:latin typeface="Calibri"/>
              </a:rPr>
              <a:t>principle</a:t>
            </a:r>
            <a:r>
              <a:rPr lang="fr-FR" baseline="0" dirty="0" smtClean="0">
                <a:latin typeface="Calibri"/>
              </a:rPr>
              <a:t> of the </a:t>
            </a:r>
            <a:r>
              <a:rPr lang="fr-FR" baseline="0" dirty="0" err="1" smtClean="0">
                <a:latin typeface="Calibri"/>
              </a:rPr>
              <a:t>steps</a:t>
            </a:r>
            <a:r>
              <a:rPr lang="fr-FR" baseline="0" dirty="0" smtClean="0">
                <a:latin typeface="Calibri"/>
              </a:rPr>
              <a:t>.</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1260269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First</a:t>
            </a:r>
            <a:r>
              <a:rPr lang="fr-FR" baseline="0" dirty="0" smtClean="0">
                <a:latin typeface="Calibri"/>
              </a:rPr>
              <a:t> we have to select candidate concrete services, to do so we have to match </a:t>
            </a:r>
            <a:r>
              <a:rPr lang="fr-FR" baseline="0" dirty="0" smtClean="0">
                <a:latin typeface="Calibri"/>
              </a:rPr>
              <a:t>concrete </a:t>
            </a:r>
            <a:r>
              <a:rPr lang="fr-FR" baseline="0" dirty="0" smtClean="0">
                <a:latin typeface="Calibri"/>
              </a:rPr>
              <a:t>service and quality requirements.</a:t>
            </a:r>
          </a:p>
          <a:p>
            <a:endParaRPr lang="fr-FR" baseline="0" dirty="0" smtClean="0">
              <a:latin typeface="Calibri"/>
            </a:endParaRPr>
          </a:p>
          <a:p>
            <a:r>
              <a:rPr lang="fr-FR" dirty="0" smtClean="0">
                <a:latin typeface="Calibri"/>
              </a:rPr>
              <a:t>For</a:t>
            </a:r>
            <a:r>
              <a:rPr lang="fr-FR" baseline="0" dirty="0" smtClean="0">
                <a:latin typeface="Calibri"/>
              </a:rPr>
              <a:t> </a:t>
            </a:r>
            <a:r>
              <a:rPr lang="fr-FR" baseline="0" dirty="0" smtClean="0">
                <a:latin typeface="Calibri"/>
              </a:rPr>
              <a:t>instance, in this step considering a query with preferences and a set of concrete services.</a:t>
            </a:r>
          </a:p>
          <a:p>
            <a:endParaRPr lang="fr-FR" baseline="0" dirty="0" smtClean="0">
              <a:latin typeface="Calibri"/>
            </a:endParaRPr>
          </a:p>
          <a:p>
            <a:r>
              <a:rPr lang="fr-FR" baseline="0" dirty="0" smtClean="0">
                <a:latin typeface="Calibri"/>
              </a:rPr>
              <a:t>We have to choose those services that match data required with data produced.</a:t>
            </a:r>
          </a:p>
          <a:p>
            <a:endParaRPr lang="fr-FR" baseline="0" dirty="0" smtClean="0">
              <a:latin typeface="Calibri"/>
            </a:endParaRPr>
          </a:p>
          <a:p>
            <a:r>
              <a:rPr lang="fr-FR" baseline="0" dirty="0" smtClean="0">
                <a:latin typeface="Calibri"/>
              </a:rPr>
              <a:t>Click</a:t>
            </a:r>
          </a:p>
          <a:p>
            <a:endParaRPr lang="fr-FR" baseline="0" dirty="0" smtClean="0">
              <a:latin typeface="Calibri"/>
            </a:endParaRPr>
          </a:p>
          <a:p>
            <a:r>
              <a:rPr lang="fr-FR" baseline="0" dirty="0" smtClean="0">
                <a:latin typeface="Calibri"/>
              </a:rPr>
              <a:t>As you can see we select services that can produce a result for the user query.</a:t>
            </a:r>
          </a:p>
          <a:p>
            <a:endParaRPr lang="fr-FR" baseline="0" dirty="0" smtClean="0">
              <a:latin typeface="Calibri"/>
            </a:endParaRPr>
          </a:p>
          <a:p>
            <a:r>
              <a:rPr lang="fr-FR" baseline="0" dirty="0" smtClean="0">
                <a:latin typeface="Calibri"/>
              </a:rPr>
              <a:t>And, consequently, the service S7 is discarded once it can not produce a result to the query.</a:t>
            </a:r>
          </a:p>
          <a:p>
            <a:endParaRPr lang="fr-FR" baseline="0" dirty="0" smtClean="0">
              <a:latin typeface="Calibri"/>
            </a:endParaRPr>
          </a:p>
          <a:p>
            <a:r>
              <a:rPr lang="fr-FR" baseline="0" dirty="0" smtClean="0">
                <a:latin typeface="Calibri"/>
              </a:rPr>
              <a:t>Click</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41492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Secondly, </a:t>
            </a:r>
            <a:r>
              <a:rPr lang="es-ES_tradnl" dirty="0" err="1" smtClean="0"/>
              <a:t>we</a:t>
            </a:r>
            <a:r>
              <a:rPr lang="es-ES_tradnl" dirty="0" smtClean="0"/>
              <a:t> </a:t>
            </a:r>
            <a:r>
              <a:rPr lang="es-ES_tradnl" dirty="0" err="1" smtClean="0"/>
              <a:t>have</a:t>
            </a:r>
            <a:r>
              <a:rPr lang="es-ES_tradnl" dirty="0" smtClean="0"/>
              <a:t> to match</a:t>
            </a:r>
            <a:r>
              <a:rPr lang="es-ES_tradnl" baseline="0" dirty="0" smtClean="0"/>
              <a:t> </a:t>
            </a:r>
            <a:r>
              <a:rPr lang="es-ES_tradnl" baseline="0" dirty="0" err="1" smtClean="0"/>
              <a:t>preferences</a:t>
            </a:r>
            <a:r>
              <a:rPr lang="es-ES_tradnl" baseline="0" dirty="0" smtClean="0"/>
              <a:t>.</a:t>
            </a:r>
            <a:endParaRPr lang="es-ES_tradnl" baseline="0" dirty="0" smtClean="0"/>
          </a:p>
          <a:p>
            <a:endParaRPr lang="es-ES_tradnl" baseline="0" dirty="0" smtClean="0"/>
          </a:p>
          <a:p>
            <a:r>
              <a:rPr lang="es-ES_tradnl" baseline="0" dirty="0" smtClean="0"/>
              <a:t>In </a:t>
            </a:r>
            <a:r>
              <a:rPr lang="es-ES_tradnl" baseline="0" dirty="0" err="1" smtClean="0"/>
              <a:t>our</a:t>
            </a:r>
            <a:r>
              <a:rPr lang="es-ES_tradnl" baseline="0" dirty="0" smtClean="0"/>
              <a:t> </a:t>
            </a:r>
            <a:r>
              <a:rPr lang="es-ES_tradnl" baseline="0" dirty="0" err="1" smtClean="0"/>
              <a:t>example</a:t>
            </a:r>
            <a:r>
              <a:rPr lang="es-ES_tradnl" baseline="0" dirty="0" smtClean="0"/>
              <a:t> </a:t>
            </a:r>
            <a:r>
              <a:rPr lang="es-ES_tradnl" baseline="0" dirty="0" err="1" smtClean="0"/>
              <a:t>the</a:t>
            </a:r>
            <a:r>
              <a:rPr lang="es-ES_tradnl" baseline="0" dirty="0" smtClean="0"/>
              <a:t> </a:t>
            </a:r>
            <a:r>
              <a:rPr lang="es-ES_tradnl" baseline="0" dirty="0" err="1" smtClean="0"/>
              <a:t>quality</a:t>
            </a:r>
            <a:r>
              <a:rPr lang="es-ES_tradnl" baseline="0" dirty="0" smtClean="0"/>
              <a:t> </a:t>
            </a:r>
            <a:r>
              <a:rPr lang="es-ES_tradnl" baseline="0" dirty="0" err="1" smtClean="0"/>
              <a:t>feature</a:t>
            </a:r>
            <a:r>
              <a:rPr lang="es-ES_tradnl" baseline="0" dirty="0" smtClean="0"/>
              <a:t> “Price per </a:t>
            </a:r>
            <a:r>
              <a:rPr lang="es-ES_tradnl" baseline="0" dirty="0" err="1" smtClean="0"/>
              <a:t>call</a:t>
            </a:r>
            <a:r>
              <a:rPr lang="es-ES_tradnl" baseline="0" dirty="0" smtClean="0"/>
              <a:t>” </a:t>
            </a:r>
            <a:r>
              <a:rPr lang="es-ES_tradnl" baseline="0" dirty="0" err="1" smtClean="0"/>
              <a:t>guaranteed</a:t>
            </a:r>
            <a:r>
              <a:rPr lang="es-ES_tradnl" baseline="0" dirty="0" smtClean="0"/>
              <a:t> </a:t>
            </a:r>
            <a:r>
              <a:rPr lang="es-ES_tradnl" baseline="0" dirty="0" err="1" smtClean="0"/>
              <a:t>by</a:t>
            </a:r>
            <a:r>
              <a:rPr lang="es-ES_tradnl" baseline="0" dirty="0" smtClean="0"/>
              <a:t> </a:t>
            </a:r>
            <a:r>
              <a:rPr lang="es-ES_tradnl" baseline="0" dirty="0" err="1" smtClean="0"/>
              <a:t>the</a:t>
            </a:r>
            <a:r>
              <a:rPr lang="es-ES_tradnl" baseline="0" dirty="0" smtClean="0"/>
              <a:t> </a:t>
            </a:r>
            <a:r>
              <a:rPr lang="es-ES_tradnl" baseline="0" dirty="0" err="1" smtClean="0"/>
              <a:t>services</a:t>
            </a:r>
            <a:r>
              <a:rPr lang="es-ES_tradnl" baseline="0" dirty="0" smtClean="0"/>
              <a:t> S1 and S6 do </a:t>
            </a:r>
            <a:r>
              <a:rPr lang="es-ES_tradnl" baseline="0" dirty="0" err="1" smtClean="0"/>
              <a:t>not</a:t>
            </a:r>
            <a:r>
              <a:rPr lang="es-ES_tradnl" baseline="0" dirty="0" smtClean="0"/>
              <a:t> </a:t>
            </a:r>
            <a:r>
              <a:rPr lang="es-ES_tradnl" baseline="0" dirty="0" err="1" smtClean="0"/>
              <a:t>cover</a:t>
            </a:r>
            <a:r>
              <a:rPr lang="es-ES_tradnl" baseline="0" dirty="0" smtClean="0"/>
              <a:t> </a:t>
            </a:r>
            <a:r>
              <a:rPr lang="es-ES_tradnl" baseline="0" dirty="0" err="1" smtClean="0"/>
              <a:t>the</a:t>
            </a:r>
            <a:r>
              <a:rPr lang="es-ES_tradnl" baseline="0" dirty="0" smtClean="0"/>
              <a:t> </a:t>
            </a:r>
            <a:r>
              <a:rPr lang="es-ES_tradnl" baseline="0" dirty="0" err="1" smtClean="0"/>
              <a:t>user</a:t>
            </a:r>
            <a:r>
              <a:rPr lang="es-ES_tradnl" baseline="0" dirty="0" smtClean="0"/>
              <a:t> </a:t>
            </a:r>
            <a:r>
              <a:rPr lang="es-ES_tradnl" baseline="0" dirty="0" err="1" smtClean="0"/>
              <a:t>requirement</a:t>
            </a:r>
            <a:r>
              <a:rPr lang="es-ES_tradnl" baseline="0" dirty="0" smtClean="0"/>
              <a:t>. </a:t>
            </a:r>
            <a:r>
              <a:rPr lang="es-ES_tradnl" baseline="0" dirty="0" err="1" smtClean="0"/>
              <a:t>Thus</a:t>
            </a:r>
            <a:r>
              <a:rPr lang="es-ES_tradnl" baseline="0" dirty="0" smtClean="0"/>
              <a:t>, </a:t>
            </a:r>
            <a:r>
              <a:rPr lang="es-ES_tradnl" baseline="0" dirty="0" err="1" smtClean="0"/>
              <a:t>they</a:t>
            </a:r>
            <a:r>
              <a:rPr lang="es-ES_tradnl" baseline="0" dirty="0" smtClean="0"/>
              <a:t> are </a:t>
            </a:r>
            <a:r>
              <a:rPr lang="es-ES_tradnl" baseline="0" dirty="0" err="1" smtClean="0"/>
              <a:t>discarded</a:t>
            </a:r>
            <a:r>
              <a:rPr lang="es-ES_tradnl" baseline="0" dirty="0" smtClean="0"/>
              <a:t>.</a:t>
            </a:r>
          </a:p>
          <a:p>
            <a:endParaRPr lang="es-ES_tradnl" baseline="0" dirty="0" smtClean="0"/>
          </a:p>
          <a:p>
            <a:r>
              <a:rPr lang="es-ES_tradnl" baseline="0" dirty="0" smtClean="0"/>
              <a:t>Once </a:t>
            </a:r>
            <a:r>
              <a:rPr lang="es-ES_tradnl" baseline="0" dirty="0" err="1" smtClean="0"/>
              <a:t>this</a:t>
            </a:r>
            <a:r>
              <a:rPr lang="es-ES_tradnl" baseline="0" dirty="0" smtClean="0"/>
              <a:t> </a:t>
            </a:r>
            <a:r>
              <a:rPr lang="es-ES_tradnl" baseline="0" dirty="0" err="1" smtClean="0"/>
              <a:t>process</a:t>
            </a:r>
            <a:r>
              <a:rPr lang="es-ES_tradnl" baseline="0" dirty="0" smtClean="0"/>
              <a:t> </a:t>
            </a:r>
            <a:r>
              <a:rPr lang="es-ES_tradnl" baseline="0" dirty="0" err="1" smtClean="0"/>
              <a:t>is</a:t>
            </a:r>
            <a:r>
              <a:rPr lang="es-ES_tradnl" baseline="0" dirty="0" smtClean="0"/>
              <a:t> </a:t>
            </a:r>
            <a:r>
              <a:rPr lang="es-ES_tradnl" baseline="0" dirty="0" err="1" smtClean="0"/>
              <a:t>finished</a:t>
            </a:r>
            <a:r>
              <a:rPr lang="es-ES_tradnl" baseline="0" dirty="0" smtClean="0"/>
              <a:t> </a:t>
            </a:r>
            <a:r>
              <a:rPr lang="es-ES_tradnl" baseline="0" dirty="0" err="1" smtClean="0"/>
              <a:t>we</a:t>
            </a:r>
            <a:r>
              <a:rPr lang="es-ES_tradnl" baseline="0" dirty="0" smtClean="0"/>
              <a:t> </a:t>
            </a:r>
            <a:r>
              <a:rPr lang="es-ES_tradnl" baseline="0" dirty="0" err="1" smtClean="0"/>
              <a:t>have</a:t>
            </a:r>
            <a:r>
              <a:rPr lang="es-ES_tradnl" baseline="0" dirty="0" smtClean="0"/>
              <a:t> a final </a:t>
            </a:r>
            <a:r>
              <a:rPr lang="es-ES_tradnl" baseline="0" dirty="0" err="1" smtClean="0"/>
              <a:t>list</a:t>
            </a:r>
            <a:r>
              <a:rPr lang="es-ES_tradnl" baseline="0" dirty="0" smtClean="0"/>
              <a:t> of </a:t>
            </a:r>
            <a:r>
              <a:rPr lang="es-ES_tradnl" baseline="0" dirty="0" err="1" smtClean="0"/>
              <a:t>candidate</a:t>
            </a:r>
            <a:r>
              <a:rPr lang="es-ES_tradnl" baseline="0" dirty="0" smtClean="0"/>
              <a:t> concrete </a:t>
            </a:r>
            <a:r>
              <a:rPr lang="es-ES_tradnl" baseline="0" dirty="0" err="1" smtClean="0"/>
              <a:t>services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635444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Considering</a:t>
            </a:r>
            <a:r>
              <a:rPr lang="fr-FR" baseline="0" dirty="0" smtClean="0">
                <a:latin typeface="Calibri"/>
              </a:rPr>
              <a:t> our candidate concrete services, CSDs for S2, S3 and S5 are created. </a:t>
            </a:r>
          </a:p>
          <a:p>
            <a:endParaRPr lang="fr-FR" baseline="0" dirty="0" smtClean="0">
              <a:latin typeface="Calibri"/>
            </a:endParaRPr>
          </a:p>
          <a:p>
            <a:r>
              <a:rPr lang="fr-FR" baseline="0" dirty="0" smtClean="0">
                <a:latin typeface="Calibri"/>
              </a:rPr>
              <a:t>A CSD for S4 cannot be created once the variables mapping is not possible. </a:t>
            </a:r>
          </a:p>
          <a:p>
            <a:endParaRPr lang="fr-FR" baseline="0" dirty="0" smtClean="0">
              <a:latin typeface="Calibri"/>
            </a:endParaRPr>
          </a:p>
          <a:p>
            <a:r>
              <a:rPr lang="fr-FR" baseline="0" dirty="0" smtClean="0">
                <a:latin typeface="Calibri"/>
              </a:rPr>
              <a:t>Click</a:t>
            </a:r>
          </a:p>
          <a:p>
            <a:endParaRPr lang="fr-FR" baseline="0" dirty="0" smtClean="0">
              <a:latin typeface="Calibri"/>
            </a:endParaRPr>
          </a:p>
          <a:p>
            <a:r>
              <a:rPr lang="fr-FR" baseline="0" dirty="0" smtClean="0">
                <a:latin typeface="Calibri"/>
              </a:rPr>
              <a:t>Given these 3 CSDs the combinations are produced taking into account the part of the query that it covers. In this case, 3 combiantions are generated.</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358484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Looking</a:t>
            </a:r>
            <a:r>
              <a:rPr lang="fr-FR" baseline="0" dirty="0" smtClean="0">
                <a:latin typeface="Calibri"/>
              </a:rPr>
              <a:t> to the combination produced. We have to verify if they cover the entire query and exactly what the user expects.  </a:t>
            </a:r>
          </a:p>
          <a:p>
            <a:endParaRPr lang="fr-FR" baseline="0" dirty="0" smtClean="0">
              <a:latin typeface="Calibri"/>
            </a:endParaRPr>
          </a:p>
          <a:p>
            <a:r>
              <a:rPr lang="fr-FR" baseline="0" dirty="0" smtClean="0">
                <a:latin typeface="Calibri"/>
              </a:rPr>
              <a:t>Click</a:t>
            </a:r>
          </a:p>
          <a:p>
            <a:r>
              <a:rPr lang="fr-FR" baseline="0" dirty="0" smtClean="0">
                <a:latin typeface="Calibri"/>
              </a:rPr>
              <a:t>In this sense, only p3 is a valid rewrite of the query. Why?</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19</a:t>
            </a:fld>
            <a:endParaRPr lang="pt-BR"/>
          </a:p>
        </p:txBody>
      </p:sp>
    </p:spTree>
    <p:extLst>
      <p:ext uri="{BB962C8B-B14F-4D97-AF65-F5344CB8AC3E}">
        <p14:creationId xmlns:p14="http://schemas.microsoft.com/office/powerpoint/2010/main" val="1138755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Briefly presenting myself, </a:t>
            </a:r>
          </a:p>
          <a:p>
            <a:endParaRPr lang="fr-FR" dirty="0" smtClean="0"/>
          </a:p>
          <a:p>
            <a:r>
              <a:rPr lang="fr-FR" dirty="0" smtClean="0"/>
              <a:t>Currently,</a:t>
            </a:r>
            <a:r>
              <a:rPr lang="fr-FR" baseline="0" dirty="0" smtClean="0"/>
              <a:t> </a:t>
            </a:r>
            <a:r>
              <a:rPr lang="fr-FR" dirty="0" smtClean="0"/>
              <a:t>I am in the third year</a:t>
            </a:r>
            <a:r>
              <a:rPr lang="fr-FR" baseline="0" dirty="0" smtClean="0"/>
              <a:t> of PhD attached to the doctoral school InfoMaths at Lyon1 and working in the Magellan research center at Lyon3. My thesis is funded by the ARC 6 project.</a:t>
            </a:r>
          </a:p>
          <a:p>
            <a:endParaRPr lang="fr-FR" baseline="0" dirty="0" smtClean="0"/>
          </a:p>
          <a:p>
            <a:r>
              <a:rPr lang="fr-FR" baseline="0" dirty="0" smtClean="0"/>
              <a:t>Previously, I did my mastes in systems and computing, and my bachelor on systems development and analysis.</a:t>
            </a:r>
          </a:p>
          <a:p>
            <a:endParaRPr lang="fr-FR" baseline="0" dirty="0" smtClean="0"/>
          </a:p>
          <a:p>
            <a:r>
              <a:rPr lang="fr-FR" baseline="0" dirty="0" smtClean="0"/>
              <a:t>Particularly, in the master I did internship at  UDERLAR, URUGUAY as part of the project swans-sticamsud.</a:t>
            </a:r>
            <a:endParaRPr lang="fr-FR" baseline="0" dirty="0" smtClean="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2</a:t>
            </a:fld>
            <a:endParaRPr lang="en-GB"/>
          </a:p>
        </p:txBody>
      </p:sp>
    </p:spTree>
    <p:extLst>
      <p:ext uri="{BB962C8B-B14F-4D97-AF65-F5344CB8AC3E}">
        <p14:creationId xmlns:p14="http://schemas.microsoft.com/office/powerpoint/2010/main" val="3648928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baseline="0" noProof="0" dirty="0" smtClean="0"/>
              <a:t>We have performed experiments in order to validate our algorithm.</a:t>
            </a:r>
          </a:p>
          <a:p>
            <a:r>
              <a:rPr lang="en-US" baseline="0" noProof="0" dirty="0" smtClean="0"/>
              <a:t>The first version is implemented in Java.</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noProof="0" dirty="0" smtClean="0"/>
              <a:t>The idea behind the experiments is to evaluate the </a:t>
            </a:r>
            <a:r>
              <a:rPr lang="en-US" sz="1200" dirty="0" smtClean="0">
                <a:solidFill>
                  <a:schemeClr val="tx1"/>
                </a:solidFill>
              </a:rPr>
              <a:t>algorithm’s behavior.</a:t>
            </a:r>
          </a:p>
          <a:p>
            <a:r>
              <a:rPr lang="en-US" baseline="0" noProof="0" dirty="0" smtClean="0"/>
              <a:t>To do so, the experiments were executed in a local environment including a service registry of 100 concrete services.</a:t>
            </a:r>
          </a:p>
          <a:p>
            <a:r>
              <a:rPr lang="en-US" baseline="0" noProof="0" dirty="0" smtClean="0"/>
              <a:t>And we have compared two approaches: a traditional (without considering preferences and SLA) versus a preference-guided.</a:t>
            </a:r>
          </a:p>
          <a:p>
            <a:endParaRPr lang="en-US" baseline="0" noProof="0" dirty="0" smtClean="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20</a:t>
            </a:fld>
            <a:endParaRPr lang="pt-BR"/>
          </a:p>
        </p:txBody>
      </p:sp>
    </p:spTree>
    <p:extLst>
      <p:ext uri="{BB962C8B-B14F-4D97-AF65-F5344CB8AC3E}">
        <p14:creationId xmlns:p14="http://schemas.microsoft.com/office/powerpoint/2010/main" val="523262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21</a:t>
            </a:fld>
            <a:endParaRPr lang="pt-BR"/>
          </a:p>
        </p:txBody>
      </p:sp>
    </p:spTree>
    <p:extLst>
      <p:ext uri="{BB962C8B-B14F-4D97-AF65-F5344CB8AC3E}">
        <p14:creationId xmlns:p14="http://schemas.microsoft.com/office/powerpoint/2010/main" val="1393770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With respect to our methodology</a:t>
            </a:r>
            <a:r>
              <a:rPr lang="fr-FR" baseline="0" dirty="0" smtClean="0"/>
              <a:t> of work, we have divided the activities in 4 groups:</a:t>
            </a:r>
          </a:p>
          <a:p>
            <a:r>
              <a:rPr lang="fr-FR" baseline="0" dirty="0" smtClean="0"/>
              <a:t>Courses, </a:t>
            </a:r>
          </a:p>
          <a:p>
            <a:r>
              <a:rPr lang="fr-FR" baseline="0" dirty="0" smtClean="0"/>
              <a:t>With respect to oral presentation I have presented my papers in the conferences and presenting in reginal events of my funding entity.</a:t>
            </a:r>
          </a:p>
          <a:p>
            <a:r>
              <a:rPr lang="fr-FR" baseline="0" dirty="0" smtClean="0"/>
              <a:t>In order to complete my education I also attended to thematic schools...</a:t>
            </a:r>
          </a:p>
          <a:p>
            <a:r>
              <a:rPr lang="fr-FR" dirty="0" smtClean="0"/>
              <a:t>Until</a:t>
            </a:r>
            <a:r>
              <a:rPr lang="fr-FR" baseline="0" dirty="0" smtClean="0"/>
              <a:t> now we have published 4 papers in international conferences rank A and B.</a:t>
            </a:r>
          </a:p>
          <a:p>
            <a:r>
              <a:rPr lang="fr-FR" baseline="0" dirty="0" smtClean="0"/>
              <a:t>Finally, our day-by-day work consists of meetings but particularly in the design and implmentation of experiments that validate my contributions.</a:t>
            </a:r>
          </a:p>
          <a:p>
            <a:endParaRPr lang="fr-FR" dirty="0" smtClean="0"/>
          </a:p>
          <a:p>
            <a:r>
              <a:rPr lang="fr-FR" dirty="0" smtClean="0"/>
              <a:t>Now, concerning the professional</a:t>
            </a:r>
            <a:r>
              <a:rPr lang="fr-FR" baseline="0" dirty="0" smtClean="0"/>
              <a:t> and scientific activities during the PhD... </a:t>
            </a:r>
            <a:r>
              <a:rPr lang="fr-FR" b="1" u="sng" baseline="0" dirty="0" smtClean="0"/>
              <a:t>Click 2X</a:t>
            </a:r>
          </a:p>
          <a:p>
            <a:r>
              <a:rPr lang="fr-FR" b="0" u="none" baseline="0" dirty="0" smtClean="0"/>
              <a:t>I have followed three french courses and a workshop for writing scientific papers click</a:t>
            </a:r>
          </a:p>
          <a:p>
            <a:r>
              <a:rPr lang="fr-FR" b="0" u="none" baseline="0" dirty="0" smtClean="0"/>
              <a:t>I made internal presentations to the magellan team, </a:t>
            </a:r>
            <a:r>
              <a:rPr lang="fr-FR" b="1" u="sng" baseline="0" dirty="0" smtClean="0"/>
              <a:t>click</a:t>
            </a:r>
            <a:r>
              <a:rPr lang="fr-FR" b="0" u="none" baseline="0" dirty="0" smtClean="0"/>
              <a:t>, external presentations in the SOC team, </a:t>
            </a:r>
            <a:r>
              <a:rPr lang="fr-FR" b="1" u="sng" baseline="0" dirty="0" smtClean="0"/>
              <a:t>click</a:t>
            </a:r>
            <a:r>
              <a:rPr lang="fr-FR" b="0" u="none" baseline="0" dirty="0" smtClean="0"/>
              <a:t>, I have participated as author and presented our work at adbis 2016, and, </a:t>
            </a:r>
            <a:r>
              <a:rPr lang="fr-FR" b="1" u="sng" baseline="0" dirty="0" smtClean="0"/>
              <a:t>click</a:t>
            </a:r>
            <a:r>
              <a:rPr lang="fr-FR" b="0" u="none" baseline="0" dirty="0" smtClean="0"/>
              <a:t>, I have presented posters in the arc 6 scientific </a:t>
            </a:r>
            <a:r>
              <a:rPr lang="en-US" b="0" u="none" baseline="0" noProof="0" dirty="0" smtClean="0"/>
              <a:t>journeys</a:t>
            </a:r>
          </a:p>
          <a:p>
            <a:r>
              <a:rPr lang="en-US" b="1" u="sng" baseline="0" noProof="0" dirty="0" smtClean="0"/>
              <a:t>Click</a:t>
            </a:r>
            <a:r>
              <a:rPr lang="en-US" b="0" u="none" baseline="0" noProof="0" dirty="0" smtClean="0"/>
              <a:t> moreover I attended to a thematic school on smart cities and big data at Grenoble, and as result to our work we had some publications </a:t>
            </a:r>
            <a:r>
              <a:rPr lang="en-US" b="1" u="sng" baseline="0" noProof="0" dirty="0" smtClean="0"/>
              <a:t>click</a:t>
            </a:r>
            <a:r>
              <a:rPr lang="en-US" b="0" u="none" baseline="0" noProof="0" dirty="0" smtClean="0"/>
              <a:t> </a:t>
            </a:r>
            <a:r>
              <a:rPr lang="en-US" b="0" u="none" baseline="0" noProof="0" dirty="0" err="1" smtClean="0"/>
              <a:t>dexa</a:t>
            </a:r>
            <a:r>
              <a:rPr lang="en-US" b="0" u="none" baseline="0" noProof="0" dirty="0" smtClean="0"/>
              <a:t>… </a:t>
            </a:r>
            <a:r>
              <a:rPr lang="en-US" b="1" u="sng" baseline="0" noProof="0" dirty="0" smtClean="0"/>
              <a:t>click</a:t>
            </a:r>
          </a:p>
          <a:p>
            <a:r>
              <a:rPr lang="en-US" b="0" u="none" baseline="0" noProof="0" dirty="0" smtClean="0"/>
              <a:t>Regarding our day-to-day work…</a:t>
            </a:r>
            <a:endParaRPr lang="en-US" b="0" u="none" noProof="0"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22</a:t>
            </a:fld>
            <a:endParaRPr lang="en-GB"/>
          </a:p>
        </p:txBody>
      </p:sp>
    </p:spTree>
    <p:extLst>
      <p:ext uri="{BB962C8B-B14F-4D97-AF65-F5344CB8AC3E}">
        <p14:creationId xmlns:p14="http://schemas.microsoft.com/office/powerpoint/2010/main" val="4093805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Our future work consistis in activities to finish my phd. We will devote</a:t>
            </a:r>
            <a:r>
              <a:rPr lang="fr-FR" baseline="0" dirty="0" smtClean="0"/>
              <a:t> most of the time for writing the thesis, finallizing our query reusing strategies and running experiments on that aspect.</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23</a:t>
            </a:fld>
            <a:endParaRPr lang="en-GB"/>
          </a:p>
        </p:txBody>
      </p:sp>
    </p:spTree>
    <p:extLst>
      <p:ext uri="{BB962C8B-B14F-4D97-AF65-F5344CB8AC3E}">
        <p14:creationId xmlns:p14="http://schemas.microsoft.com/office/powerpoint/2010/main" val="2944357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The</a:t>
            </a:r>
            <a:r>
              <a:rPr lang="fr-FR" baseline="0" dirty="0" smtClean="0"/>
              <a:t> process of producing combinations and rewritings is really expensive. Thus, in order to reduce the query overhead we proposed an app</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25</a:t>
            </a:fld>
            <a:endParaRPr lang="en-GB"/>
          </a:p>
        </p:txBody>
      </p:sp>
    </p:spTree>
    <p:extLst>
      <p:ext uri="{BB962C8B-B14F-4D97-AF65-F5344CB8AC3E}">
        <p14:creationId xmlns:p14="http://schemas.microsoft.com/office/powerpoint/2010/main" val="211514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The research</a:t>
            </a:r>
            <a:r>
              <a:rPr lang="fr-FR" baseline="0" dirty="0" smtClean="0"/>
              <a:t> context of this thesis is data integration. </a:t>
            </a:r>
            <a:r>
              <a:rPr lang="en-US" dirty="0" smtClean="0"/>
              <a:t>The very classic vision of data integration is defined as follows: Given a set of </a:t>
            </a:r>
            <a:r>
              <a:rPr lang="en-US" b="1" dirty="0" smtClean="0"/>
              <a:t>heterogeneous data sources </a:t>
            </a:r>
            <a:r>
              <a:rPr lang="en-US" dirty="0" smtClean="0"/>
              <a:t>known in advance, provide solutions for retrieving data and answering queries.</a:t>
            </a:r>
          </a:p>
          <a:p>
            <a:endParaRPr lang="en-US" dirty="0" smtClean="0"/>
          </a:p>
          <a:p>
            <a:r>
              <a:rPr lang="en-US" dirty="0" smtClean="0"/>
              <a:t>This problem is well known in the database domain. Several works have been proposed</a:t>
            </a:r>
            <a:r>
              <a:rPr lang="en-US" baseline="0" dirty="0" smtClean="0"/>
              <a:t> concerning, for example, </a:t>
            </a:r>
            <a:r>
              <a:rPr lang="en-US" dirty="0" smtClean="0"/>
              <a:t>data models equivalence and transformation, schema matching and integration, and query rewriting algorithm such as </a:t>
            </a:r>
            <a:r>
              <a:rPr lang="en-US" dirty="0" err="1" smtClean="0"/>
              <a:t>MiniCon</a:t>
            </a:r>
            <a:r>
              <a:rPr lang="en-US" dirty="0" smtClean="0"/>
              <a:t>.</a:t>
            </a:r>
          </a:p>
          <a:p>
            <a:endParaRPr lang="fr-FR" dirty="0" smtClean="0"/>
          </a:p>
          <a:p>
            <a:r>
              <a:rPr lang="fr-FR" dirty="0" smtClean="0"/>
              <a:t>The mains aspect in this approach is that the DS are known in advance and the integration is done according to</a:t>
            </a:r>
            <a:r>
              <a:rPr lang="fr-FR" baseline="0" dirty="0" smtClean="0"/>
              <a:t> this assumption.</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3</a:t>
            </a:fld>
            <a:endParaRPr lang="en-GB"/>
          </a:p>
        </p:txBody>
      </p:sp>
    </p:spTree>
    <p:extLst>
      <p:ext uri="{BB962C8B-B14F-4D97-AF65-F5344CB8AC3E}">
        <p14:creationId xmlns:p14="http://schemas.microsoft.com/office/powerpoint/2010/main" val="2123572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The emergence of data services changed the data integration problem. Particularly, the hypothesis that assumed that data sources were known in advance.</a:t>
            </a:r>
          </a:p>
          <a:p>
            <a:endParaRPr lang="en-US" dirty="0" smtClean="0"/>
          </a:p>
          <a:p>
            <a:r>
              <a:rPr lang="en-US" dirty="0" smtClean="0"/>
              <a:t>The data integration problem in the presence of services as data providers </a:t>
            </a:r>
            <a:r>
              <a:rPr lang="en-US" dirty="0" smtClean="0"/>
              <a:t>can be defined as </a:t>
            </a:r>
            <a:r>
              <a:rPr lang="en-US" dirty="0" smtClean="0"/>
              <a:t>follows: Given a query expressing data requirements, look up data services that can fulfill those requirements. The assumptions were that services exported their API and that they can export data under a pivot model that can be used for integrating results.</a:t>
            </a:r>
          </a:p>
          <a:p>
            <a:endParaRPr lang="en-US" dirty="0" smtClean="0"/>
          </a:p>
          <a:p>
            <a:r>
              <a:rPr lang="en-US" dirty="0" smtClean="0"/>
              <a:t>Thus, the query rewriting problem was redefined as a matching and a service composition problem and has led to fruitful results on query rewriting and service matching.</a:t>
            </a:r>
          </a:p>
          <a:p>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4</a:t>
            </a:fld>
            <a:endParaRPr lang="en-GB"/>
          </a:p>
        </p:txBody>
      </p:sp>
    </p:spTree>
    <p:extLst>
      <p:ext uri="{BB962C8B-B14F-4D97-AF65-F5344CB8AC3E}">
        <p14:creationId xmlns:p14="http://schemas.microsoft.com/office/powerpoint/2010/main" val="314597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This context</a:t>
            </a:r>
            <a:r>
              <a:rPr lang="fr-FR" baseline="0" dirty="0" smtClean="0"/>
              <a:t> has some open issues such as: </a:t>
            </a:r>
            <a:r>
              <a:rPr lang="fr-FR" b="1" u="sng" baseline="0" dirty="0" smtClean="0"/>
              <a:t>click</a:t>
            </a:r>
          </a:p>
          <a:p>
            <a:endParaRPr lang="fr-FR" baseline="0" dirty="0" smtClean="0"/>
          </a:p>
          <a:p>
            <a:r>
              <a:rPr lang="fr-FR" baseline="0" dirty="0" smtClean="0"/>
              <a:t>Data producers export an API to access and consume their data   </a:t>
            </a:r>
            <a:r>
              <a:rPr lang="fr-FR" b="1" u="sng" baseline="0" dirty="0" smtClean="0"/>
              <a:t>click</a:t>
            </a:r>
          </a:p>
          <a:p>
            <a:endParaRPr lang="fr-FR" baseline="0" dirty="0" smtClean="0"/>
          </a:p>
          <a:p>
            <a:r>
              <a:rPr lang="fr-FR" baseline="0" dirty="0" smtClean="0"/>
              <a:t>but they do not export the properties of the data they deliver and the conditions in which they deliver data </a:t>
            </a:r>
            <a:r>
              <a:rPr lang="fr-FR" b="1" u="sng" baseline="0" dirty="0" smtClean="0"/>
              <a:t>click </a:t>
            </a:r>
          </a:p>
          <a:p>
            <a:endParaRPr lang="fr-FR" b="0" u="none" baseline="0" dirty="0" smtClean="0"/>
          </a:p>
          <a:p>
            <a:r>
              <a:rPr lang="fr-FR" b="0" u="none" baseline="0" dirty="0" smtClean="0"/>
              <a:t>Data consumers consumes this data </a:t>
            </a:r>
            <a:r>
              <a:rPr lang="fr-FR" b="1" u="sng" baseline="0" dirty="0" smtClean="0"/>
              <a:t>click</a:t>
            </a:r>
          </a:p>
          <a:p>
            <a:endParaRPr lang="fr-FR" b="0" u="none" baseline="0" dirty="0" smtClean="0"/>
          </a:p>
          <a:p>
            <a:r>
              <a:rPr lang="fr-FR" b="0" u="none" baseline="0" dirty="0" smtClean="0"/>
              <a:t>But the queries they define do not express data quality requirements and conditions in which data is consumed such as veracity, freshness.</a:t>
            </a:r>
            <a:endParaRPr lang="fr-FR" b="0" u="none"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1643505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DP with</a:t>
            </a:r>
            <a:r>
              <a:rPr lang="fr-FR" baseline="0" dirty="0" smtClean="0"/>
              <a:t> the emergence of the cloud subscribe to clouds to deploy services. </a:t>
            </a:r>
            <a:r>
              <a:rPr lang="fr-FR" b="0" u="none" baseline="0" dirty="0" smtClean="0"/>
              <a:t>However, the deployment is not transparent to data integration process and data producers are guided to SLA contracts which means that they can be out of resources.</a:t>
            </a:r>
            <a:endParaRPr lang="fr-FR" b="0" u="none" dirty="0" smtClean="0"/>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0" u="none" baseline="0" dirty="0" smtClean="0"/>
              <a:t>Data consumers in order to consume data subscribe to clouds. These subscriptions determine the conditions in which data services can be accessed. Data consumers subscribe to cloud providers to consume services according to business models and the integration is done by services depending to the subscription conditions </a:t>
            </a:r>
            <a:r>
              <a:rPr lang="fr-FR" b="1" u="sng" baseline="0" dirty="0" smtClean="0"/>
              <a:t>click</a:t>
            </a:r>
          </a:p>
          <a:p>
            <a:endParaRPr lang="fr-FR" b="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And, the</a:t>
            </a:r>
            <a:r>
              <a:rPr lang="fr-FR" baseline="0" dirty="0" smtClean="0"/>
              <a:t> multi-cloud includes a set of cloud infrastructures. </a:t>
            </a:r>
            <a:r>
              <a:rPr lang="fr-FR" b="1" u="sng" baseline="0" dirty="0" smtClean="0"/>
              <a:t>Click</a:t>
            </a:r>
          </a:p>
          <a:p>
            <a:endParaRPr lang="fr-FR" dirty="0" smtClean="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25692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In this scenario, </a:t>
            </a:r>
            <a:r>
              <a:rPr lang="fr-FR" b="0" u="none" baseline="0" dirty="0" smtClean="0"/>
              <a:t>data producing and consuming are based on a quality model based on SLA which is a contract that states what a customer can expect as system behavior.</a:t>
            </a:r>
            <a:endParaRPr lang="fr-FR" b="1" u="sng" dirty="0" smtClean="0"/>
          </a:p>
          <a:p>
            <a:r>
              <a:rPr lang="fr-FR" b="1" u="sng" dirty="0" smtClean="0"/>
              <a:t>Click</a:t>
            </a:r>
            <a:r>
              <a:rPr lang="fr-FR" dirty="0" smtClean="0"/>
              <a:t> data consumer</a:t>
            </a:r>
            <a:r>
              <a:rPr lang="fr-FR" baseline="0" dirty="0" smtClean="0"/>
              <a:t> define queries </a:t>
            </a:r>
            <a:r>
              <a:rPr lang="fr-FR" b="1" u="sng" baseline="0" dirty="0" smtClean="0"/>
              <a:t>click</a:t>
            </a:r>
          </a:p>
          <a:p>
            <a:r>
              <a:rPr lang="fr-FR" baseline="0" dirty="0" smtClean="0"/>
              <a:t>Currently, without taking into account the SLAs </a:t>
            </a:r>
            <a:r>
              <a:rPr lang="fr-FR" b="1" u="sng" baseline="0" dirty="0" smtClean="0"/>
              <a:t>click</a:t>
            </a:r>
          </a:p>
          <a:p>
            <a:r>
              <a:rPr lang="fr-FR" b="0" u="none" baseline="0" dirty="0" smtClean="0"/>
              <a:t>And his requirements are only associated to performance and privacy issues </a:t>
            </a:r>
            <a:r>
              <a:rPr lang="fr-FR" b="1" u="sng" baseline="0" dirty="0" smtClean="0"/>
              <a:t>click 2x</a:t>
            </a:r>
          </a:p>
          <a:p>
            <a:r>
              <a:rPr lang="fr-FR" b="0" u="none" baseline="0" dirty="0" smtClean="0"/>
              <a:t>The service selection and composition do not take into consideration SLAs </a:t>
            </a:r>
            <a:r>
              <a:rPr lang="fr-FR" b="1" u="sng" baseline="0" dirty="0" smtClean="0"/>
              <a:t>click</a:t>
            </a:r>
          </a:p>
          <a:p>
            <a:r>
              <a:rPr lang="fr-FR" b="0" u="none" baseline="0" dirty="0" smtClean="0"/>
              <a:t>Once data providers are guided by SLA they can be out of resources </a:t>
            </a:r>
            <a:r>
              <a:rPr lang="fr-FR" b="1" u="sng" baseline="0" dirty="0" smtClean="0"/>
              <a:t>click 2x</a:t>
            </a:r>
          </a:p>
          <a:p>
            <a:r>
              <a:rPr lang="fr-FR" b="0" u="none" baseline="0" dirty="0" smtClean="0"/>
              <a:t>Current SLAs mainly include performance aspects and business rules</a:t>
            </a:r>
          </a:p>
          <a:p>
            <a:endParaRPr lang="fr-FR" b="0" u="none" baseline="0" dirty="0" smtClean="0"/>
          </a:p>
          <a:p>
            <a:endParaRPr lang="fr-FR" b="0" u="none" baseline="0" dirty="0" smtClean="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1365139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We have model a new vision of</a:t>
            </a:r>
            <a:r>
              <a:rPr lang="fr-FR" baseline="0" dirty="0" smtClean="0"/>
              <a:t> DI that we called SLA guided data integration.</a:t>
            </a:r>
            <a:endParaRPr lang="fr-FR" dirty="0" smtClean="0"/>
          </a:p>
          <a:p>
            <a:r>
              <a:rPr lang="fr-FR" dirty="0" smtClean="0"/>
              <a:t>The MM was</a:t>
            </a:r>
            <a:r>
              <a:rPr lang="fr-FR" baseline="0" dirty="0" smtClean="0"/>
              <a:t> d</a:t>
            </a:r>
            <a:r>
              <a:rPr lang="fr-FR" dirty="0" smtClean="0"/>
              <a:t>erived </a:t>
            </a:r>
            <a:r>
              <a:rPr lang="fr-FR" baseline="0" dirty="0" smtClean="0"/>
              <a:t>from a SM methodology analising existent works.</a:t>
            </a:r>
          </a:p>
          <a:p>
            <a:endParaRPr lang="fr-FR" baseline="0" dirty="0" smtClean="0"/>
          </a:p>
          <a:p>
            <a:r>
              <a:rPr lang="fr-FR" baseline="0" dirty="0" smtClean="0"/>
              <a:t>To illustrate our vision let us consider the following example...</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8</a:t>
            </a:fld>
            <a:endParaRPr lang="pt-BR"/>
          </a:p>
        </p:txBody>
      </p:sp>
    </p:spTree>
    <p:extLst>
      <p:ext uri="{BB962C8B-B14F-4D97-AF65-F5344CB8AC3E}">
        <p14:creationId xmlns:p14="http://schemas.microsoft.com/office/powerpoint/2010/main" val="39518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 consider </a:t>
            </a:r>
            <a:r>
              <a:rPr lang="en-US" dirty="0" smtClean="0">
                <a:latin typeface="Calibri"/>
              </a:rPr>
              <a:t>the following example consisting of services that provide biological</a:t>
            </a:r>
            <a:r>
              <a:rPr lang="en-US" baseline="0" dirty="0" smtClean="0">
                <a:latin typeface="Calibri"/>
              </a:rPr>
              <a:t> data to Health </a:t>
            </a:r>
            <a:r>
              <a:rPr lang="en-US" baseline="0" dirty="0" smtClean="0">
                <a:latin typeface="Calibri"/>
              </a:rPr>
              <a:t>professionals. There are three data providers: </a:t>
            </a:r>
            <a:r>
              <a:rPr lang="en-US" b="1" u="sng" baseline="0" dirty="0" smtClean="0">
                <a:latin typeface="Calibri"/>
              </a:rPr>
              <a:t>click</a:t>
            </a:r>
            <a:endParaRPr lang="en-US" b="1" u="sng" baseline="0" dirty="0" smtClean="0">
              <a:latin typeface="Calibri"/>
            </a:endParaRPr>
          </a:p>
          <a:p>
            <a:endParaRPr lang="en-US" baseline="0" dirty="0" smtClean="0">
              <a:latin typeface="Calibri"/>
            </a:endParaRPr>
          </a:p>
          <a:p>
            <a:r>
              <a:rPr lang="en-US" baseline="0" dirty="0" smtClean="0">
                <a:latin typeface="Calibri"/>
              </a:rPr>
              <a:t>Which provide data concerning infected patients, dna information and personal information </a:t>
            </a:r>
            <a:r>
              <a:rPr lang="en-US" b="1" u="sng" baseline="0" dirty="0" smtClean="0">
                <a:latin typeface="Calibri"/>
              </a:rPr>
              <a:t>click</a:t>
            </a:r>
            <a:endParaRPr lang="en-US" b="1" u="sng"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Besides each provider exports its own Service Level Agreement specifying what a consumer can expect from its </a:t>
            </a:r>
            <a:r>
              <a:rPr lang="en-US" baseline="0" dirty="0" smtClean="0">
                <a:latin typeface="+mn-lt"/>
              </a:rPr>
              <a:t>service. In this specific case, concerning availability and price per call.</a:t>
            </a:r>
            <a:endParaRPr lang="en-US" b="1" u="sng"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Thus, a doctor willing to integrate data could define the following query: … under specific quality conditions: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r>
              <a:rPr lang="en-US" dirty="0" smtClean="0">
                <a:latin typeface="Calibri"/>
              </a:rPr>
              <a:t>This query can be formally defined as</a:t>
            </a:r>
            <a:r>
              <a:rPr lang="en-US" baseline="0" dirty="0" smtClean="0">
                <a:latin typeface="Calibri"/>
              </a:rPr>
              <a:t> follows </a:t>
            </a:r>
            <a:r>
              <a:rPr lang="en-US" b="1" u="sng" baseline="0" dirty="0" smtClean="0">
                <a:latin typeface="Calibri"/>
              </a:rPr>
              <a:t>click</a:t>
            </a:r>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9</a:t>
            </a:fld>
            <a:endParaRPr lang="pt-BR"/>
          </a:p>
        </p:txBody>
      </p:sp>
    </p:spTree>
    <p:extLst>
      <p:ext uri="{BB962C8B-B14F-4D97-AF65-F5344CB8AC3E}">
        <p14:creationId xmlns:p14="http://schemas.microsoft.com/office/powerpoint/2010/main" val="37582767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5B01EC2-1E5D-4939-9F09-86D27964C9BF}" type="datetime1">
              <a:rPr lang="fr-FR" smtClean="0"/>
              <a:t>25/03/2017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125655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B4893A5-B812-41B4-8A7A-727A1A389182}" type="datetime1">
              <a:rPr lang="fr-FR" smtClean="0"/>
              <a:t>25/03/2017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9121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B38E4B-7430-4B72-8D73-A0A47BE4E57C}" type="datetime1">
              <a:rPr lang="fr-FR" smtClean="0"/>
              <a:t>25/03/2017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669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5A0BBFD-990B-45E8-A1E6-40B808A7D247}" type="datetime1">
              <a:rPr lang="fr-FR" smtClean="0"/>
              <a:t>25/03/2017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5658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66B1BF2D-34E4-474F-A590-8386FB6A0F1F}" type="datetime1">
              <a:rPr lang="fr-FR" smtClean="0"/>
              <a:t>25/03/2017</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25353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BE7D789-34AE-4625-89AA-6CEFC990C8FC}" type="datetime1">
              <a:rPr lang="fr-FR" smtClean="0"/>
              <a:t>25/03/2017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1365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7196C9BA-8406-424A-A37C-4700EC61E29B}" type="datetime1">
              <a:rPr lang="fr-FR" smtClean="0"/>
              <a:t>25/03/2017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33851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a:xfrm>
            <a:off x="332509" y="498486"/>
            <a:ext cx="11618699" cy="1609344"/>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6ECCC50-1462-49C6-8485-6E9FEC58DF8C}" type="datetime1">
              <a:rPr lang="fr-FR" smtClean="0"/>
              <a:t>25/03/2017</a:t>
            </a:fld>
            <a:endParaRPr lang="fr-FR"/>
          </a:p>
        </p:txBody>
      </p:sp>
      <p:sp>
        <p:nvSpPr>
          <p:cNvPr id="4" name="Footer Placeholder 3"/>
          <p:cNvSpPr>
            <a:spLocks noGrp="1"/>
          </p:cNvSpPr>
          <p:nvPr>
            <p:ph type="ftr" sz="quarter" idx="11"/>
          </p:nvPr>
        </p:nvSpPr>
        <p:spPr>
          <a:xfrm>
            <a:off x="332509" y="6272783"/>
            <a:ext cx="6327648" cy="365125"/>
          </a:xfrm>
        </p:spPr>
        <p:txBody>
          <a:bodyPr/>
          <a:lstStyle/>
          <a:p>
            <a:endParaRPr lang="fr-FR"/>
          </a:p>
        </p:txBody>
      </p:sp>
      <p:sp>
        <p:nvSpPr>
          <p:cNvPr id="5" name="Slide Number Placeholder 4"/>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6699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DFB04-FEA5-47A8-89CD-F13246BA5622}" type="datetime1">
              <a:rPr lang="fr-FR" smtClean="0"/>
              <a:t>25/03/2017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2162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EDB326-11F4-4A20-A985-C63A3BB444B9}" type="datetime1">
              <a:rPr lang="fr-FR" smtClean="0"/>
              <a:t>25/03/2017</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3177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CC9A7FF-D0CF-4BBD-AE51-F2DF0EE06049}" type="datetime1">
              <a:rPr lang="fr-FR" smtClean="0"/>
              <a:t>25/03/2017</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2076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64CFD64-8AF7-4ED0-8012-FCD854E81FEC}" type="datetime1">
              <a:rPr lang="fr-FR" smtClean="0"/>
              <a:t>25/03/2017</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30F588-6E05-4442-ACBF-46277343984D}" type="slidenum">
              <a:rPr lang="fr-FR" smtClean="0"/>
              <a:t>‹nº›</a:t>
            </a:fld>
            <a:endParaRPr lang="fr-FR"/>
          </a:p>
        </p:txBody>
      </p:sp>
    </p:spTree>
    <p:extLst>
      <p:ext uri="{BB962C8B-B14F-4D97-AF65-F5344CB8AC3E}">
        <p14:creationId xmlns:p14="http://schemas.microsoft.com/office/powerpoint/2010/main" val="30133225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tif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tif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pPr algn="ctr"/>
            <a:r>
              <a:rPr lang="fr-FR" sz="5400" dirty="0" smtClean="0"/>
              <a:t>Trusted sla-guided data integration on multi-cloud environments</a:t>
            </a:r>
            <a:endParaRPr lang="fr-FR" sz="5400" dirty="0"/>
          </a:p>
        </p:txBody>
      </p:sp>
      <p:sp>
        <p:nvSpPr>
          <p:cNvPr id="7" name="Subtítulo 6"/>
          <p:cNvSpPr>
            <a:spLocks noGrp="1"/>
          </p:cNvSpPr>
          <p:nvPr>
            <p:ph type="subTitle" idx="1"/>
          </p:nvPr>
        </p:nvSpPr>
        <p:spPr>
          <a:xfrm>
            <a:off x="945862" y="4420115"/>
            <a:ext cx="8523601" cy="1784742"/>
          </a:xfrm>
        </p:spPr>
        <p:txBody>
          <a:bodyPr>
            <a:noAutofit/>
          </a:bodyPr>
          <a:lstStyle/>
          <a:p>
            <a:r>
              <a:rPr lang="en-US" sz="1800" b="1" i="1" dirty="0" smtClean="0">
                <a:solidFill>
                  <a:srgbClr val="FF0066"/>
                </a:solidFill>
              </a:rPr>
              <a:t>Daniel Aguiar da Silva Carvalho</a:t>
            </a:r>
            <a:r>
              <a:rPr lang="en-US" sz="1800" dirty="0" smtClean="0"/>
              <a:t>, Magellan, IAE, Université Jean Moulin Lyon3</a:t>
            </a:r>
          </a:p>
          <a:p>
            <a:pPr algn="r"/>
            <a:r>
              <a:rPr lang="en-US" sz="1400" cap="small" dirty="0" smtClean="0"/>
              <a:t>Advisors</a:t>
            </a:r>
          </a:p>
          <a:p>
            <a:pPr algn="r"/>
            <a:r>
              <a:rPr lang="en-US" sz="1400" dirty="0" smtClean="0"/>
              <a:t>Chirine Ghedira Guegan, </a:t>
            </a:r>
            <a:r>
              <a:rPr lang="en-US" sz="1400" dirty="0"/>
              <a:t>LIRIS, </a:t>
            </a:r>
            <a:r>
              <a:rPr lang="en-US" sz="1400" dirty="0" smtClean="0"/>
              <a:t>UMR5205, IAE, Université Jean Moulin Lyon3, France </a:t>
            </a:r>
          </a:p>
          <a:p>
            <a:pPr algn="r"/>
            <a:r>
              <a:rPr lang="en-US" sz="1400" dirty="0" smtClean="0"/>
              <a:t>Genoveva Vargas-Solar, CNRS, LIG-LAFMIA, France</a:t>
            </a:r>
          </a:p>
          <a:p>
            <a:pPr algn="r"/>
            <a:r>
              <a:rPr lang="en-US" sz="1400" dirty="0" smtClean="0"/>
              <a:t>Nadia Bennani, </a:t>
            </a:r>
            <a:r>
              <a:rPr lang="en-US" sz="1400" dirty="0"/>
              <a:t>LIRIS, </a:t>
            </a:r>
            <a:r>
              <a:rPr lang="en-US" sz="1400" dirty="0" smtClean="0"/>
              <a:t>UMR5205, INSA-Lyon, - France</a:t>
            </a:r>
            <a:endParaRPr lang="en-US" sz="1400" dirty="0"/>
          </a:p>
        </p:txBody>
      </p:sp>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7892" y="6266006"/>
            <a:ext cx="1527887" cy="386015"/>
          </a:xfrm>
          <a:prstGeom prst="rect">
            <a:avLst/>
          </a:prstGeom>
        </p:spPr>
      </p:pic>
      <p:pic>
        <p:nvPicPr>
          <p:cNvPr id="8" name="Image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1426" y="6204857"/>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120" y="6218099"/>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E6EA3CC4-8551-494F-ABBC-9218E824A79B}" type="datetime1">
              <a:rPr lang="fr-FR" smtClean="0"/>
              <a:t>25/03/2017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a:t>
            </a:fld>
            <a:endParaRPr lang="fr-FR"/>
          </a:p>
        </p:txBody>
      </p:sp>
    </p:spTree>
    <p:extLst>
      <p:ext uri="{BB962C8B-B14F-4D97-AF65-F5344CB8AC3E}">
        <p14:creationId xmlns:p14="http://schemas.microsoft.com/office/powerpoint/2010/main" val="1273461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b">
            <a:noAutofit/>
          </a:bodyPr>
          <a:lstStyle/>
          <a:p>
            <a:r>
              <a:rPr lang="en-GB" sz="5333" dirty="0" smtClean="0"/>
              <a:t>Composing </a:t>
            </a:r>
            <a:r>
              <a:rPr lang="en-GB" sz="5333" dirty="0"/>
              <a:t>services for answering </a:t>
            </a:r>
            <a:r>
              <a:rPr lang="en-GB" sz="5333" dirty="0" smtClean="0"/>
              <a:t>queries</a:t>
            </a:r>
            <a:br>
              <a:rPr lang="en-GB" sz="5333" dirty="0" smtClean="0"/>
            </a:b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9" name="ZoneTexte 23"/>
          <p:cNvSpPr txBox="1"/>
          <p:nvPr/>
        </p:nvSpPr>
        <p:spPr>
          <a:xfrm>
            <a:off x="748469" y="3780780"/>
            <a:ext cx="3435428" cy="379656"/>
          </a:xfrm>
          <a:prstGeom prst="rect">
            <a:avLst/>
          </a:prstGeom>
          <a:noFill/>
        </p:spPr>
        <p:txBody>
          <a:bodyPr wrap="none" rtlCol="0">
            <a:spAutoFit/>
          </a:bodyPr>
          <a:lstStyle/>
          <a:p>
            <a:r>
              <a:rPr lang="fr-FR" b="1" i="1" dirty="0">
                <a:latin typeface="+mj-lt"/>
              </a:rPr>
              <a:t>Data provider A: infected patient </a:t>
            </a:r>
            <a:endParaRPr lang="en-US" b="1" i="1" dirty="0">
              <a:latin typeface="+mj-lt"/>
            </a:endParaRPr>
          </a:p>
        </p:txBody>
      </p:sp>
      <p:sp>
        <p:nvSpPr>
          <p:cNvPr id="10" name="ZoneTexte 23"/>
          <p:cNvSpPr txBox="1"/>
          <p:nvPr/>
        </p:nvSpPr>
        <p:spPr>
          <a:xfrm>
            <a:off x="4317015" y="5661367"/>
            <a:ext cx="3546612" cy="379656"/>
          </a:xfrm>
          <a:prstGeom prst="rect">
            <a:avLst/>
          </a:prstGeom>
          <a:noFill/>
        </p:spPr>
        <p:txBody>
          <a:bodyPr wrap="none" rtlCol="0">
            <a:spAutoFit/>
          </a:bodyPr>
          <a:lstStyle/>
          <a:p>
            <a:r>
              <a:rPr lang="fr-FR" b="1" i="1" dirty="0">
                <a:latin typeface="+mj-lt"/>
              </a:rPr>
              <a:t>Data provider B: DNA information </a:t>
            </a:r>
            <a:endParaRPr lang="en-US" b="1" i="1" dirty="0">
              <a:latin typeface="+mj-lt"/>
            </a:endParaRPr>
          </a:p>
        </p:txBody>
      </p:sp>
      <p:sp>
        <p:nvSpPr>
          <p:cNvPr id="11" name="ZoneTexte 23"/>
          <p:cNvSpPr txBox="1"/>
          <p:nvPr/>
        </p:nvSpPr>
        <p:spPr>
          <a:xfrm>
            <a:off x="7662966" y="3804154"/>
            <a:ext cx="3968202" cy="379656"/>
          </a:xfrm>
          <a:prstGeom prst="rect">
            <a:avLst/>
          </a:prstGeom>
          <a:noFill/>
        </p:spPr>
        <p:txBody>
          <a:bodyPr wrap="none" rtlCol="0">
            <a:spAutoFit/>
          </a:bodyPr>
          <a:lstStyle/>
          <a:p>
            <a:r>
              <a:rPr lang="fr-FR" b="1" i="1" dirty="0">
                <a:latin typeface="+mj-lt"/>
              </a:rPr>
              <a:t>Data provider C: Personal information </a:t>
            </a:r>
            <a:endParaRPr lang="en-US" b="1" i="1" dirty="0">
              <a:latin typeface="+mj-lt"/>
            </a:endParaRPr>
          </a:p>
        </p:txBody>
      </p:sp>
      <p:sp>
        <p:nvSpPr>
          <p:cNvPr id="12" name="Espace réservé du contenu 4"/>
          <p:cNvSpPr txBox="1">
            <a:spLocks/>
          </p:cNvSpPr>
          <p:nvPr/>
        </p:nvSpPr>
        <p:spPr>
          <a:xfrm>
            <a:off x="465525" y="4191988"/>
            <a:ext cx="4334532" cy="104096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spcBef>
                <a:spcPts val="0"/>
              </a:spcBef>
              <a:spcAft>
                <a:spcPts val="0"/>
              </a:spcAft>
              <a:buNone/>
            </a:pPr>
            <a:r>
              <a:rPr lang="en-US" sz="1200" dirty="0">
                <a:solidFill>
                  <a:schemeClr val="tx1"/>
                </a:solidFill>
                <a:latin typeface="Consolas" charset="0"/>
                <a:ea typeface="Consolas" charset="0"/>
                <a:cs typeface="Consolas" charset="0"/>
              </a:rPr>
              <a:t>S1 (a?; b!) := A1 (a?; b!) [availability &gt; 98%,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a:solidFill>
                  <a:schemeClr val="tx1"/>
                </a:solidFill>
                <a:latin typeface="Consolas" charset="0"/>
                <a:ea typeface="Consolas" charset="0"/>
                <a:cs typeface="Consolas" charset="0"/>
              </a:rPr>
              <a:t>	 </a:t>
            </a: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0,2$]</a:t>
            </a:r>
          </a:p>
          <a:p>
            <a:pPr marL="0" indent="0" algn="just">
              <a:spcBef>
                <a:spcPts val="0"/>
              </a:spcBef>
              <a:spcAft>
                <a:spcPts val="0"/>
              </a:spcAft>
              <a:buNone/>
            </a:pP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S2 </a:t>
            </a:r>
            <a:r>
              <a:rPr lang="en-US" sz="1200" dirty="0">
                <a:solidFill>
                  <a:schemeClr val="tx1"/>
                </a:solidFill>
                <a:latin typeface="Consolas" charset="0"/>
                <a:ea typeface="Consolas" charset="0"/>
                <a:cs typeface="Consolas" charset="0"/>
              </a:rPr>
              <a:t>(a?; b!) := A1 (a?; b!) [availability &gt; 98%,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a:solidFill>
                  <a:schemeClr val="tx1"/>
                </a:solidFill>
                <a:latin typeface="Consolas" charset="0"/>
                <a:ea typeface="Consolas" charset="0"/>
                <a:cs typeface="Consolas" charset="0"/>
              </a:rPr>
              <a:t>	 </a:t>
            </a: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0,1$]</a:t>
            </a:r>
          </a:p>
          <a:p>
            <a:pPr marL="0" indent="0" algn="just">
              <a:spcBef>
                <a:spcPts val="0"/>
              </a:spcBef>
              <a:spcAft>
                <a:spcPts val="0"/>
              </a:spcAft>
              <a:buNone/>
            </a:pPr>
            <a:endParaRPr lang="en-US" sz="1200" dirty="0">
              <a:solidFill>
                <a:schemeClr val="tx1"/>
              </a:solidFill>
              <a:latin typeface="Consolas" charset="0"/>
              <a:ea typeface="Consolas" charset="0"/>
              <a:cs typeface="Consolas" charset="0"/>
            </a:endParaRPr>
          </a:p>
          <a:p>
            <a:pPr marL="0" indent="0" algn="just">
              <a:spcBef>
                <a:spcPts val="0"/>
              </a:spcBef>
              <a:spcAft>
                <a:spcPts val="0"/>
              </a:spcAft>
              <a:buNone/>
            </a:pPr>
            <a:endParaRPr lang="en-US" sz="1200" dirty="0">
              <a:solidFill>
                <a:schemeClr val="tx1"/>
              </a:solidFill>
              <a:latin typeface="Consolas" charset="0"/>
              <a:ea typeface="Consolas" charset="0"/>
              <a:cs typeface="Consolas" charset="0"/>
            </a:endParaRPr>
          </a:p>
        </p:txBody>
      </p:sp>
      <p:sp>
        <p:nvSpPr>
          <p:cNvPr id="13" name="Espace réservé du contenu 4"/>
          <p:cNvSpPr txBox="1">
            <a:spLocks/>
          </p:cNvSpPr>
          <p:nvPr/>
        </p:nvSpPr>
        <p:spPr>
          <a:xfrm>
            <a:off x="2478505" y="6110523"/>
            <a:ext cx="7339263" cy="69683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dirty="0">
                <a:solidFill>
                  <a:schemeClr val="tx1"/>
                </a:solidFill>
                <a:latin typeface="Consolas" charset="0"/>
                <a:ea typeface="Consolas" charset="0"/>
                <a:cs typeface="Consolas" charset="0"/>
              </a:rPr>
              <a:t>S3 (a?; b!) := A2 (a?; b!) [availability &gt; 99%, price per call = 0,1$]</a:t>
            </a:r>
          </a:p>
          <a:p>
            <a:pPr marL="0" indent="0" algn="just">
              <a:buNone/>
            </a:pPr>
            <a:r>
              <a:rPr lang="en-US" sz="1200" dirty="0">
                <a:solidFill>
                  <a:schemeClr val="tx1"/>
                </a:solidFill>
                <a:latin typeface="Consolas" charset="0"/>
                <a:ea typeface="Consolas" charset="0"/>
                <a:cs typeface="Consolas" charset="0"/>
              </a:rPr>
              <a:t>S4 (a?; b!) := A1 (a?; p!), A2 (p?; b!) [availability &gt; 98%, price per call = 0,1$]</a:t>
            </a:r>
          </a:p>
          <a:p>
            <a:pPr marL="0" indent="0" algn="just">
              <a:buNone/>
            </a:pPr>
            <a:endParaRPr lang="en-US" sz="1200" dirty="0">
              <a:solidFill>
                <a:schemeClr val="tx1"/>
              </a:solidFill>
              <a:latin typeface="Consolas" charset="0"/>
              <a:ea typeface="Consolas" charset="0"/>
              <a:cs typeface="Consolas" charset="0"/>
            </a:endParaRPr>
          </a:p>
        </p:txBody>
      </p:sp>
      <p:sp>
        <p:nvSpPr>
          <p:cNvPr id="14" name="Espace réservé du contenu 4"/>
          <p:cNvSpPr txBox="1">
            <a:spLocks/>
          </p:cNvSpPr>
          <p:nvPr/>
        </p:nvSpPr>
        <p:spPr>
          <a:xfrm>
            <a:off x="7195680" y="4218560"/>
            <a:ext cx="4922632" cy="144280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spcBef>
                <a:spcPts val="0"/>
              </a:spcBef>
              <a:spcAft>
                <a:spcPts val="0"/>
              </a:spcAft>
              <a:buNone/>
            </a:pPr>
            <a:r>
              <a:rPr lang="en-US" sz="1200" dirty="0">
                <a:solidFill>
                  <a:schemeClr val="tx1"/>
                </a:solidFill>
                <a:latin typeface="Consolas" charset="0"/>
                <a:ea typeface="Consolas" charset="0"/>
                <a:cs typeface="Consolas" charset="0"/>
              </a:rPr>
              <a:t>S5 (a?; b!) := </a:t>
            </a:r>
            <a:r>
              <a:rPr lang="en-US" sz="1200" dirty="0" smtClean="0">
                <a:solidFill>
                  <a:schemeClr val="tx1"/>
                </a:solidFill>
                <a:latin typeface="Consolas" charset="0"/>
                <a:ea typeface="Consolas" charset="0"/>
                <a:cs typeface="Consolas" charset="0"/>
              </a:rPr>
              <a:t>	A3 </a:t>
            </a:r>
            <a:r>
              <a:rPr lang="en-US" sz="1200" dirty="0">
                <a:solidFill>
                  <a:schemeClr val="tx1"/>
                </a:solidFill>
                <a:latin typeface="Consolas" charset="0"/>
                <a:ea typeface="Consolas" charset="0"/>
                <a:cs typeface="Consolas" charset="0"/>
              </a:rPr>
              <a:t>(a?; b!) [availability &gt; 98%,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0,0$]</a:t>
            </a:r>
          </a:p>
          <a:p>
            <a:pPr marL="0" indent="0" algn="just">
              <a:spcBef>
                <a:spcPts val="0"/>
              </a:spcBef>
              <a:spcAft>
                <a:spcPts val="0"/>
              </a:spcAft>
              <a:buNone/>
            </a:pP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S6 </a:t>
            </a:r>
            <a:r>
              <a:rPr lang="en-US" sz="1200" dirty="0">
                <a:solidFill>
                  <a:schemeClr val="tx1"/>
                </a:solidFill>
                <a:latin typeface="Consolas" charset="0"/>
                <a:ea typeface="Consolas" charset="0"/>
                <a:cs typeface="Consolas" charset="0"/>
              </a:rPr>
              <a:t>(a?; b!, c!) := A1 (a?; p!), A2 (p?; b!), A3 (p?; c!) </a:t>
            </a:r>
            <a:r>
              <a:rPr lang="en-US" sz="1200" dirty="0" smtClean="0">
                <a:solidFill>
                  <a:schemeClr val="tx1"/>
                </a:solidFill>
                <a:latin typeface="Consolas" charset="0"/>
                <a:ea typeface="Consolas" charset="0"/>
                <a:cs typeface="Consolas" charset="0"/>
              </a:rPr>
              <a:t>			   [</a:t>
            </a:r>
            <a:r>
              <a:rPr lang="en-US" sz="1200" dirty="0">
                <a:solidFill>
                  <a:schemeClr val="tx1"/>
                </a:solidFill>
                <a:latin typeface="Consolas" charset="0"/>
                <a:ea typeface="Consolas" charset="0"/>
                <a:cs typeface="Consolas" charset="0"/>
              </a:rPr>
              <a:t>availability &gt; 99%,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a:solidFill>
                  <a:schemeClr val="tx1"/>
                </a:solidFill>
                <a:latin typeface="Consolas" charset="0"/>
                <a:ea typeface="Consolas" charset="0"/>
                <a:cs typeface="Consolas" charset="0"/>
              </a:rPr>
              <a:t>	</a:t>
            </a: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0,2$]</a:t>
            </a:r>
          </a:p>
          <a:p>
            <a:pPr marL="0" indent="0" algn="just">
              <a:spcBef>
                <a:spcPts val="0"/>
              </a:spcBef>
              <a:spcAft>
                <a:spcPts val="0"/>
              </a:spcAft>
              <a:buNone/>
            </a:pP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S7 </a:t>
            </a:r>
            <a:r>
              <a:rPr lang="en-US" sz="1200" dirty="0">
                <a:solidFill>
                  <a:schemeClr val="tx1"/>
                </a:solidFill>
                <a:latin typeface="Consolas" charset="0"/>
                <a:ea typeface="Consolas" charset="0"/>
                <a:cs typeface="Consolas" charset="0"/>
              </a:rPr>
              <a:t>(a?; b!) := A4 (a?; b!) [availability &gt; 99%,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0,2$]</a:t>
            </a:r>
          </a:p>
          <a:p>
            <a:pPr marL="0" indent="0" algn="just">
              <a:spcBef>
                <a:spcPts val="0"/>
              </a:spcBef>
              <a:spcAft>
                <a:spcPts val="0"/>
              </a:spcAft>
              <a:buNone/>
            </a:pPr>
            <a:endParaRPr lang="en-US" sz="1200" dirty="0">
              <a:solidFill>
                <a:schemeClr val="tx1"/>
              </a:solidFill>
              <a:latin typeface="Consolas" charset="0"/>
              <a:ea typeface="Consolas" charset="0"/>
              <a:cs typeface="Consolas" charset="0"/>
            </a:endParaRPr>
          </a:p>
        </p:txBody>
      </p:sp>
      <p:sp>
        <p:nvSpPr>
          <p:cNvPr id="15" name="Espace réservé du contenu 4"/>
          <p:cNvSpPr txBox="1">
            <a:spLocks/>
          </p:cNvSpPr>
          <p:nvPr/>
        </p:nvSpPr>
        <p:spPr>
          <a:xfrm>
            <a:off x="1532892" y="1481771"/>
            <a:ext cx="9135386" cy="9538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00000"/>
              </a:lnSpc>
              <a:spcBef>
                <a:spcPts val="0"/>
              </a:spcBef>
              <a:spcAft>
                <a:spcPts val="0"/>
              </a:spcAft>
              <a:buNone/>
            </a:pPr>
            <a:r>
              <a:rPr lang="en-US" sz="1600" b="1" dirty="0">
                <a:solidFill>
                  <a:schemeClr val="bg2">
                    <a:lumMod val="50000"/>
                  </a:schemeClr>
                </a:solidFill>
                <a:latin typeface="Consolas" charset="0"/>
                <a:ea typeface="Consolas" charset="0"/>
                <a:cs typeface="Consolas" charset="0"/>
              </a:rPr>
              <a:t>Q(dis?; dna!, info!) := A1 (dis?; p!), A2 (p?; dna!), A3 (p?; info!), d= “</a:t>
            </a:r>
            <a:r>
              <a:rPr lang="en-US" sz="1600" b="1" dirty="0" smtClean="0">
                <a:solidFill>
                  <a:schemeClr val="bg2">
                    <a:lumMod val="50000"/>
                  </a:schemeClr>
                </a:solidFill>
                <a:latin typeface="Consolas" charset="0"/>
                <a:ea typeface="Consolas" charset="0"/>
                <a:cs typeface="Consolas" charset="0"/>
              </a:rPr>
              <a:t>flu, </a:t>
            </a:r>
            <a:r>
              <a:rPr lang="en-US" sz="1600" b="1" dirty="0">
                <a:solidFill>
                  <a:schemeClr val="bg2">
                    <a:lumMod val="50000"/>
                  </a:schemeClr>
                </a:solidFill>
                <a:latin typeface="Consolas" charset="0"/>
                <a:ea typeface="Consolas" charset="0"/>
                <a:cs typeface="Consolas" charset="0"/>
              </a:rPr>
              <a:t>[ availability &gt; 99%, </a:t>
            </a:r>
            <a:r>
              <a:rPr lang="en-US" sz="1600" b="1" dirty="0" smtClean="0">
                <a:solidFill>
                  <a:schemeClr val="bg2">
                    <a:lumMod val="50000"/>
                  </a:schemeClr>
                </a:solidFill>
                <a:latin typeface="Consolas" charset="0"/>
                <a:ea typeface="Consolas" charset="0"/>
                <a:cs typeface="Consolas" charset="0"/>
              </a:rPr>
              <a:t>price </a:t>
            </a:r>
            <a:r>
              <a:rPr lang="en-US" sz="1600" b="1" dirty="0">
                <a:solidFill>
                  <a:schemeClr val="bg2">
                    <a:lumMod val="50000"/>
                  </a:schemeClr>
                </a:solidFill>
                <a:latin typeface="Consolas" charset="0"/>
                <a:ea typeface="Consolas" charset="0"/>
                <a:cs typeface="Consolas" charset="0"/>
              </a:rPr>
              <a:t>per call &lt; 0,2$, total cost &lt; 5$]</a:t>
            </a:r>
          </a:p>
          <a:p>
            <a:pPr marL="0" indent="0" algn="ctr">
              <a:lnSpc>
                <a:spcPct val="100000"/>
              </a:lnSpc>
              <a:spcBef>
                <a:spcPts val="0"/>
              </a:spcBef>
              <a:spcAft>
                <a:spcPts val="0"/>
              </a:spcAft>
              <a:buNone/>
            </a:pPr>
            <a:endParaRPr lang="en-US" sz="1600" b="1" dirty="0">
              <a:solidFill>
                <a:schemeClr val="bg2">
                  <a:lumMod val="50000"/>
                </a:schemeClr>
              </a:solidFill>
              <a:latin typeface="Consolas" charset="0"/>
              <a:ea typeface="Consolas" charset="0"/>
              <a:cs typeface="Consolas" charset="0"/>
            </a:endParaRPr>
          </a:p>
          <a:p>
            <a:pPr marL="0" indent="0" algn="ctr">
              <a:lnSpc>
                <a:spcPct val="100000"/>
              </a:lnSpc>
              <a:spcBef>
                <a:spcPts val="0"/>
              </a:spcBef>
              <a:spcAft>
                <a:spcPts val="0"/>
              </a:spcAft>
              <a:buNone/>
            </a:pPr>
            <a:endParaRPr lang="en-US" sz="1600" b="1" dirty="0">
              <a:solidFill>
                <a:schemeClr val="bg2">
                  <a:lumMod val="50000"/>
                </a:schemeClr>
              </a:solidFill>
              <a:latin typeface="Consolas" charset="0"/>
              <a:ea typeface="Consolas" charset="0"/>
              <a:cs typeface="Consolas" charset="0"/>
            </a:endParaRPr>
          </a:p>
          <a:p>
            <a:pPr marL="0" indent="0" algn="ctr">
              <a:lnSpc>
                <a:spcPct val="100000"/>
              </a:lnSpc>
              <a:spcBef>
                <a:spcPts val="0"/>
              </a:spcBef>
              <a:spcAft>
                <a:spcPts val="0"/>
              </a:spcAft>
              <a:buNone/>
            </a:pPr>
            <a:endParaRPr lang="en-US" sz="1600" b="1" dirty="0">
              <a:solidFill>
                <a:schemeClr val="bg2">
                  <a:lumMod val="50000"/>
                </a:schemeClr>
              </a:solidFill>
              <a:latin typeface="Consolas" charset="0"/>
              <a:ea typeface="Consolas" charset="0"/>
              <a:cs typeface="Consolas" charset="0"/>
            </a:endParaRPr>
          </a:p>
        </p:txBody>
      </p:sp>
      <p:sp>
        <p:nvSpPr>
          <p:cNvPr id="16" name="Espace réservé du contenu 4"/>
          <p:cNvSpPr txBox="1">
            <a:spLocks/>
          </p:cNvSpPr>
          <p:nvPr/>
        </p:nvSpPr>
        <p:spPr>
          <a:xfrm>
            <a:off x="1882349" y="2199930"/>
            <a:ext cx="8427305" cy="193768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400"/>
              </a:spcBef>
              <a:buNone/>
            </a:pPr>
            <a:r>
              <a:rPr lang="en-US" sz="1600" b="1" dirty="0">
                <a:solidFill>
                  <a:srgbClr val="C00000"/>
                </a:solidFill>
                <a:latin typeface="Consolas" charset="0"/>
                <a:ea typeface="Consolas" charset="0"/>
                <a:cs typeface="Consolas" charset="0"/>
              </a:rPr>
              <a:t>S1, S3, S5</a:t>
            </a:r>
          </a:p>
          <a:p>
            <a:pPr marL="0" indent="0" algn="ctr">
              <a:lnSpc>
                <a:spcPct val="150000"/>
              </a:lnSpc>
              <a:spcBef>
                <a:spcPts val="400"/>
              </a:spcBef>
              <a:buNone/>
            </a:pPr>
            <a:r>
              <a:rPr lang="en-US" sz="1600" b="1" dirty="0">
                <a:solidFill>
                  <a:srgbClr val="C00000"/>
                </a:solidFill>
                <a:latin typeface="Consolas" charset="0"/>
                <a:ea typeface="Consolas" charset="0"/>
                <a:cs typeface="Consolas" charset="0"/>
              </a:rPr>
              <a:t>S2, S3, S5</a:t>
            </a:r>
          </a:p>
          <a:p>
            <a:pPr marL="0" indent="0" algn="ctr">
              <a:lnSpc>
                <a:spcPct val="150000"/>
              </a:lnSpc>
              <a:spcBef>
                <a:spcPts val="400"/>
              </a:spcBef>
              <a:buNone/>
            </a:pPr>
            <a:r>
              <a:rPr lang="en-US" sz="1600" b="1" dirty="0">
                <a:solidFill>
                  <a:srgbClr val="C00000"/>
                </a:solidFill>
                <a:latin typeface="Consolas" charset="0"/>
                <a:ea typeface="Consolas" charset="0"/>
                <a:cs typeface="Consolas" charset="0"/>
              </a:rPr>
              <a:t>S4, S5</a:t>
            </a:r>
          </a:p>
          <a:p>
            <a:pPr marL="0" indent="0" algn="ctr">
              <a:lnSpc>
                <a:spcPct val="150000"/>
              </a:lnSpc>
              <a:spcBef>
                <a:spcPts val="400"/>
              </a:spcBef>
              <a:buNone/>
            </a:pPr>
            <a:r>
              <a:rPr lang="en-US" sz="1600" b="1" dirty="0">
                <a:solidFill>
                  <a:srgbClr val="C00000"/>
                </a:solidFill>
                <a:latin typeface="Consolas" charset="0"/>
                <a:ea typeface="Consolas" charset="0"/>
                <a:cs typeface="Consolas" charset="0"/>
              </a:rPr>
              <a:t>S6</a:t>
            </a:r>
          </a:p>
          <a:p>
            <a:pPr marL="0" indent="0" algn="ctr">
              <a:lnSpc>
                <a:spcPct val="150000"/>
              </a:lnSpc>
              <a:spcBef>
                <a:spcPts val="400"/>
              </a:spcBef>
              <a:buNone/>
            </a:pPr>
            <a:endParaRPr lang="en-US" sz="1600" b="1" dirty="0">
              <a:solidFill>
                <a:srgbClr val="C00000"/>
              </a:solidFill>
              <a:latin typeface="Consolas" charset="0"/>
              <a:ea typeface="Consolas" charset="0"/>
              <a:cs typeface="Consolas" charset="0"/>
            </a:endParaRPr>
          </a:p>
          <a:p>
            <a:pPr marL="0" indent="0" algn="ctr">
              <a:lnSpc>
                <a:spcPct val="150000"/>
              </a:lnSpc>
              <a:spcBef>
                <a:spcPts val="400"/>
              </a:spcBef>
              <a:buNone/>
            </a:pPr>
            <a:endParaRPr lang="en-US" sz="1600" b="1" dirty="0">
              <a:solidFill>
                <a:srgbClr val="C00000"/>
              </a:solidFill>
              <a:latin typeface="Consolas" charset="0"/>
              <a:ea typeface="Consolas" charset="0"/>
              <a:cs typeface="Consolas" charset="0"/>
            </a:endParaRPr>
          </a:p>
          <a:p>
            <a:pPr marL="0" indent="0" algn="ctr">
              <a:lnSpc>
                <a:spcPct val="150000"/>
              </a:lnSpc>
              <a:spcBef>
                <a:spcPts val="400"/>
              </a:spcBef>
              <a:buNone/>
            </a:pPr>
            <a:endParaRPr lang="en-US" sz="1600" b="1" dirty="0">
              <a:solidFill>
                <a:srgbClr val="C00000"/>
              </a:solidFill>
              <a:latin typeface="Consolas" charset="0"/>
              <a:ea typeface="Consolas" charset="0"/>
              <a:cs typeface="Consolas" charset="0"/>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2" t="9692" b="6713"/>
          <a:stretch/>
        </p:blipFill>
        <p:spPr bwMode="auto">
          <a:xfrm>
            <a:off x="1567095" y="2366578"/>
            <a:ext cx="1569533" cy="142356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5841" y="2357445"/>
            <a:ext cx="2536896" cy="144906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5441677" y="4748633"/>
            <a:ext cx="1297288" cy="907591"/>
            <a:chOff x="4028956" y="3959979"/>
            <a:chExt cx="972966" cy="680692"/>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nvGrpSpPr>
            <p:cNvPr id="21" name="Grupo 20"/>
            <p:cNvGrpSpPr/>
            <p:nvPr/>
          </p:nvGrpSpPr>
          <p:grpSpPr>
            <a:xfrm>
              <a:off x="4028956" y="3959979"/>
              <a:ext cx="972966" cy="680692"/>
              <a:chOff x="190630" y="3619270"/>
              <a:chExt cx="1490483" cy="1042746"/>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757502"/>
                <a:ext cx="919342" cy="904514"/>
              </a:xfrm>
              <a:prstGeom prst="rect">
                <a:avLst/>
              </a:prstGeom>
            </p:spPr>
          </p:pic>
        </p:grpSp>
      </p:grpSp>
    </p:spTree>
    <p:extLst>
      <p:ext uri="{BB962C8B-B14F-4D97-AF65-F5344CB8AC3E}">
        <p14:creationId xmlns:p14="http://schemas.microsoft.com/office/powerpoint/2010/main" val="1933843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Vision: Data integration</a:t>
            </a:r>
            <a:endParaRPr lang="en-GB" dirty="0"/>
          </a:p>
        </p:txBody>
      </p:sp>
      <p:sp>
        <p:nvSpPr>
          <p:cNvPr id="3" name="Rectangle 2"/>
          <p:cNvSpPr/>
          <p:nvPr/>
        </p:nvSpPr>
        <p:spPr>
          <a:xfrm>
            <a:off x="1097281" y="2734463"/>
            <a:ext cx="10176361" cy="1323439"/>
          </a:xfrm>
          <a:prstGeom prst="rect">
            <a:avLst/>
          </a:prstGeom>
          <a:solidFill>
            <a:schemeClr val="accent6">
              <a:lumMod val="50000"/>
            </a:schemeClr>
          </a:solidFill>
        </p:spPr>
        <p:txBody>
          <a:bodyPr wrap="square">
            <a:spAutoFit/>
          </a:bodyPr>
          <a:lstStyle/>
          <a:p>
            <a:pPr algn="just"/>
            <a:r>
              <a:rPr lang="en-US" sz="2000" dirty="0" smtClean="0">
                <a:solidFill>
                  <a:schemeClr val="bg1"/>
                </a:solidFill>
              </a:rPr>
              <a:t>A </a:t>
            </a:r>
            <a:r>
              <a:rPr lang="en-US" sz="2000" dirty="0">
                <a:solidFill>
                  <a:schemeClr val="bg1"/>
                </a:solidFill>
              </a:rPr>
              <a:t>combinatorial problem where a query result is a data collection integrated by </a:t>
            </a:r>
          </a:p>
          <a:p>
            <a:pPr marL="380990" indent="-380990" algn="just">
              <a:buFont typeface="Arial" charset="0"/>
              <a:buChar char="•"/>
            </a:pPr>
            <a:r>
              <a:rPr lang="en-US" sz="2000" dirty="0">
                <a:solidFill>
                  <a:schemeClr val="bg1"/>
                </a:solidFill>
              </a:rPr>
              <a:t>composing different data providers </a:t>
            </a:r>
          </a:p>
          <a:p>
            <a:pPr marL="380990" indent="-380990" algn="just">
              <a:buFont typeface="Arial" charset="0"/>
              <a:buChar char="•"/>
            </a:pPr>
            <a:r>
              <a:rPr lang="en-US" sz="2000" dirty="0">
                <a:solidFill>
                  <a:schemeClr val="bg1"/>
                </a:solidFill>
              </a:rPr>
              <a:t>data processing (cloud) services</a:t>
            </a:r>
          </a:p>
          <a:p>
            <a:pPr algn="just"/>
            <a:r>
              <a:rPr lang="en-US" sz="2000" dirty="0">
                <a:solidFill>
                  <a:schemeClr val="bg1"/>
                </a:solidFill>
              </a:rPr>
              <a:t>that fulfill quality constraints and SLAs specified by a data consumer</a:t>
            </a:r>
          </a:p>
        </p:txBody>
      </p:sp>
    </p:spTree>
    <p:extLst>
      <p:ext uri="{BB962C8B-B14F-4D97-AF65-F5344CB8AC3E}">
        <p14:creationId xmlns:p14="http://schemas.microsoft.com/office/powerpoint/2010/main" val="251499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Objective</a:t>
            </a:r>
            <a:endParaRPr lang="en-GB" dirty="0"/>
          </a:p>
        </p:txBody>
      </p:sp>
      <p:sp>
        <p:nvSpPr>
          <p:cNvPr id="3" name="Rectangle 2"/>
          <p:cNvSpPr/>
          <p:nvPr/>
        </p:nvSpPr>
        <p:spPr>
          <a:xfrm>
            <a:off x="1097280" y="2732102"/>
            <a:ext cx="10058400" cy="183207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Guide the </a:t>
            </a:r>
            <a:r>
              <a:rPr lang="fr-FR" sz="2000" dirty="0" err="1"/>
              <a:t>integration</a:t>
            </a:r>
            <a:r>
              <a:rPr lang="fr-FR" sz="2000" dirty="0"/>
              <a:t> </a:t>
            </a:r>
            <a:r>
              <a:rPr lang="fr-FR" sz="2000" dirty="0" err="1"/>
              <a:t>process</a:t>
            </a:r>
            <a:r>
              <a:rPr lang="fr-FR" sz="2000" dirty="0"/>
              <a:t> </a:t>
            </a:r>
            <a:r>
              <a:rPr lang="fr-FR" sz="2000" dirty="0" err="1"/>
              <a:t>explicitly</a:t>
            </a:r>
            <a:r>
              <a:rPr lang="fr-FR" sz="2000" dirty="0"/>
              <a:t> </a:t>
            </a:r>
            <a:r>
              <a:rPr lang="fr-FR" sz="2000" dirty="0" err="1"/>
              <a:t>considering</a:t>
            </a:r>
            <a:r>
              <a:rPr lang="fr-FR" sz="2000" dirty="0"/>
              <a:t> </a:t>
            </a:r>
          </a:p>
          <a:p>
            <a:pPr algn="ctr"/>
            <a:r>
              <a:rPr lang="fr-FR" sz="2000" b="1" dirty="0"/>
              <a:t>data providers </a:t>
            </a:r>
            <a:r>
              <a:rPr lang="fr-FR" sz="2000" b="1" dirty="0" err="1"/>
              <a:t>quality</a:t>
            </a:r>
            <a:r>
              <a:rPr lang="fr-FR" sz="2000" b="1" dirty="0"/>
              <a:t> </a:t>
            </a:r>
            <a:r>
              <a:rPr lang="fr-FR" sz="2000" dirty="0"/>
              <a:t>&amp;</a:t>
            </a:r>
          </a:p>
          <a:p>
            <a:pPr algn="ctr"/>
            <a:r>
              <a:rPr lang="fr-FR" sz="2000" b="1" dirty="0"/>
              <a:t>infrastructure </a:t>
            </a:r>
            <a:r>
              <a:rPr lang="fr-FR" sz="2000" b="1" dirty="0" err="1"/>
              <a:t>properties</a:t>
            </a:r>
            <a:r>
              <a:rPr lang="fr-FR" sz="2000" b="1" dirty="0"/>
              <a:t> </a:t>
            </a:r>
          </a:p>
          <a:p>
            <a:pPr algn="ctr"/>
            <a:r>
              <a:rPr lang="fr-FR" sz="2000" dirty="0"/>
              <a:t> (</a:t>
            </a:r>
            <a:r>
              <a:rPr lang="fr-FR" sz="2000" i="1" dirty="0" err="1"/>
              <a:t>reliability</a:t>
            </a:r>
            <a:r>
              <a:rPr lang="fr-FR" sz="2000" i="1" dirty="0"/>
              <a:t>, </a:t>
            </a:r>
            <a:r>
              <a:rPr lang="fr-FR" sz="2000" i="1" dirty="0" err="1"/>
              <a:t>computing</a:t>
            </a:r>
            <a:r>
              <a:rPr lang="fr-FR" sz="2000" i="1" dirty="0"/>
              <a:t>, </a:t>
            </a:r>
            <a:r>
              <a:rPr lang="fr-FR" sz="2000" i="1" dirty="0" err="1"/>
              <a:t>storage</a:t>
            </a:r>
            <a:r>
              <a:rPr lang="fr-FR" sz="2000" i="1" dirty="0"/>
              <a:t> &amp; memory </a:t>
            </a:r>
            <a:r>
              <a:rPr lang="fr-FR" sz="2000" i="1" dirty="0" err="1"/>
              <a:t>capacity</a:t>
            </a:r>
            <a:r>
              <a:rPr lang="fr-FR" sz="2000" i="1" dirty="0"/>
              <a:t>,  </a:t>
            </a:r>
            <a:r>
              <a:rPr lang="fr-FR" sz="2000" i="1" dirty="0" err="1"/>
              <a:t>cost</a:t>
            </a:r>
            <a:r>
              <a:rPr lang="fr-FR" sz="2000" dirty="0"/>
              <a:t>)</a:t>
            </a:r>
          </a:p>
        </p:txBody>
      </p:sp>
    </p:spTree>
    <p:extLst>
      <p:ext uri="{BB962C8B-B14F-4D97-AF65-F5344CB8AC3E}">
        <p14:creationId xmlns:p14="http://schemas.microsoft.com/office/powerpoint/2010/main" val="18736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err="1" smtClean="0"/>
              <a:t>Approach</a:t>
            </a:r>
            <a:r>
              <a:rPr lang="fr-FR" dirty="0" smtClean="0"/>
              <a:t>: data </a:t>
            </a:r>
            <a:r>
              <a:rPr lang="fr-FR" dirty="0" err="1" smtClean="0"/>
              <a:t>integration</a:t>
            </a:r>
            <a:r>
              <a:rPr lang="fr-FR" dirty="0" smtClean="0"/>
              <a:t> workflow</a:t>
            </a:r>
            <a:endParaRPr lang="fr-FR" dirty="0"/>
          </a:p>
        </p:txBody>
      </p:sp>
      <p:sp>
        <p:nvSpPr>
          <p:cNvPr id="10" name="Forma livre 9"/>
          <p:cNvSpPr/>
          <p:nvPr/>
        </p:nvSpPr>
        <p:spPr>
          <a:xfrm>
            <a:off x="1406850" y="3258943"/>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40000"/>
              <a:lumOff val="60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a:solidFill>
                  <a:schemeClr val="accent1">
                    <a:lumMod val="75000"/>
                  </a:schemeClr>
                </a:solidFill>
                <a:latin typeface="+mj-lt"/>
              </a:rPr>
              <a:t>Search for previous queries</a:t>
            </a:r>
          </a:p>
        </p:txBody>
      </p:sp>
      <p:sp>
        <p:nvSpPr>
          <p:cNvPr id="15" name="Espaço Reservado para Data 14"/>
          <p:cNvSpPr>
            <a:spLocks noGrp="1"/>
          </p:cNvSpPr>
          <p:nvPr>
            <p:ph type="dt" sz="half" idx="10"/>
          </p:nvPr>
        </p:nvSpPr>
        <p:spPr/>
        <p:txBody>
          <a:bodyPr/>
          <a:lstStyle/>
          <a:p>
            <a:fld id="{4C33F87C-A24D-4BA8-8B00-48814F68C8F3}" type="datetime1">
              <a:rPr lang="fr-FR" smtClean="0"/>
              <a:t>25/03/2017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13</a:t>
            </a:fld>
            <a:endParaRPr lang="fr-FR"/>
          </a:p>
        </p:txBody>
      </p:sp>
      <p:sp>
        <p:nvSpPr>
          <p:cNvPr id="3" name="CaixaDeTexto 2"/>
          <p:cNvSpPr txBox="1"/>
          <p:nvPr/>
        </p:nvSpPr>
        <p:spPr>
          <a:xfrm>
            <a:off x="1621454" y="4548430"/>
            <a:ext cx="2288820" cy="1169551"/>
          </a:xfrm>
          <a:prstGeom prst="rect">
            <a:avLst/>
          </a:prstGeom>
          <a:noFill/>
        </p:spPr>
        <p:txBody>
          <a:bodyPr wrap="square" rtlCol="0">
            <a:spAutoFit/>
          </a:bodyPr>
          <a:lstStyle/>
          <a:p>
            <a:r>
              <a:rPr lang="fr-FR" sz="1400" dirty="0" smtClean="0"/>
              <a:t>- With respect to quality requirements</a:t>
            </a:r>
          </a:p>
          <a:p>
            <a:endParaRPr lang="fr-FR" sz="1400" dirty="0" smtClean="0"/>
          </a:p>
          <a:p>
            <a:r>
              <a:rPr lang="fr-FR" sz="1400" dirty="0" smtClean="0"/>
              <a:t>- According to our query taxonomy</a:t>
            </a:r>
            <a:endParaRPr lang="fr-FR" sz="1400" dirty="0"/>
          </a:p>
        </p:txBody>
      </p:sp>
      <p:sp>
        <p:nvSpPr>
          <p:cNvPr id="23" name="Arco 22"/>
          <p:cNvSpPr/>
          <p:nvPr/>
        </p:nvSpPr>
        <p:spPr>
          <a:xfrm rot="5400000" flipV="1">
            <a:off x="1419809" y="4299696"/>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24" name="Fluxograma: Decisão 23"/>
          <p:cNvSpPr/>
          <p:nvPr/>
        </p:nvSpPr>
        <p:spPr>
          <a:xfrm>
            <a:off x="4184116" y="3734442"/>
            <a:ext cx="270588" cy="214604"/>
          </a:xfrm>
          <a:prstGeom prst="flowChartDecis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de seta reta 27"/>
          <p:cNvCxnSpPr>
            <a:endCxn id="24" idx="1"/>
          </p:cNvCxnSpPr>
          <p:nvPr/>
        </p:nvCxnSpPr>
        <p:spPr>
          <a:xfrm>
            <a:off x="3910274" y="3841744"/>
            <a:ext cx="2738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upo 33"/>
          <p:cNvGrpSpPr/>
          <p:nvPr/>
        </p:nvGrpSpPr>
        <p:grpSpPr>
          <a:xfrm>
            <a:off x="4728547" y="2093659"/>
            <a:ext cx="2503424" cy="1165602"/>
            <a:chOff x="3664856" y="2093659"/>
            <a:chExt cx="2503424" cy="1165602"/>
          </a:xfrm>
        </p:grpSpPr>
        <p:sp>
          <p:nvSpPr>
            <p:cNvPr id="20" name="Forma livre 19"/>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20000"/>
                <a:lumOff val="80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smtClean="0">
                  <a:solidFill>
                    <a:schemeClr val="accent1">
                      <a:lumMod val="75000"/>
                    </a:schemeClr>
                  </a:solidFill>
                  <a:latin typeface="+mj-lt"/>
                </a:rPr>
                <a:t>Reusing previous</a:t>
              </a:r>
            </a:p>
            <a:p>
              <a:pPr lvl="0" algn="ctr" defTabSz="1022350">
                <a:lnSpc>
                  <a:spcPct val="90000"/>
                </a:lnSpc>
                <a:spcBef>
                  <a:spcPct val="0"/>
                </a:spcBef>
                <a:spcAft>
                  <a:spcPct val="35000"/>
                </a:spcAft>
              </a:pPr>
              <a:r>
                <a:rPr lang="fr-FR" sz="2400" b="1" dirty="0" smtClean="0">
                  <a:solidFill>
                    <a:schemeClr val="accent1">
                      <a:lumMod val="75000"/>
                    </a:schemeClr>
                  </a:solidFill>
                  <a:latin typeface="+mj-lt"/>
                </a:rPr>
                <a:t>results</a:t>
              </a:r>
              <a:endParaRPr lang="fr-FR" sz="2400" b="1" dirty="0">
                <a:solidFill>
                  <a:schemeClr val="accent1">
                    <a:lumMod val="75000"/>
                  </a:schemeClr>
                </a:solidFill>
                <a:latin typeface="+mj-lt"/>
              </a:endParaRPr>
            </a:p>
          </p:txBody>
        </p:sp>
        <p:sp>
          <p:nvSpPr>
            <p:cNvPr id="31" name="Retângulo 30"/>
            <p:cNvSpPr/>
            <p:nvPr/>
          </p:nvSpPr>
          <p:spPr>
            <a:xfrm>
              <a:off x="3664856" y="2093659"/>
              <a:ext cx="2503424" cy="1165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1">
                    <a:lumMod val="75000"/>
                  </a:schemeClr>
                </a:solidFill>
                <a:latin typeface="+mj-lt"/>
              </a:endParaRPr>
            </a:p>
          </p:txBody>
        </p:sp>
      </p:grpSp>
      <p:cxnSp>
        <p:nvCxnSpPr>
          <p:cNvPr id="36" name="Conector angulado 35"/>
          <p:cNvCxnSpPr>
            <a:stCxn id="24" idx="0"/>
            <a:endCxn id="31" idx="1"/>
          </p:cNvCxnSpPr>
          <p:nvPr/>
        </p:nvCxnSpPr>
        <p:spPr>
          <a:xfrm rot="5400000" flipH="1" flipV="1">
            <a:off x="3994908" y="3000804"/>
            <a:ext cx="1058141" cy="409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tângulo 38"/>
          <p:cNvSpPr/>
          <p:nvPr/>
        </p:nvSpPr>
        <p:spPr>
          <a:xfrm>
            <a:off x="4728546" y="4424545"/>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1">
                  <a:lumMod val="75000"/>
                </a:schemeClr>
              </a:solidFill>
              <a:latin typeface="+mj-lt"/>
            </a:endParaRPr>
          </a:p>
        </p:txBody>
      </p:sp>
      <p:sp>
        <p:nvSpPr>
          <p:cNvPr id="38" name="Forma livre 37"/>
          <p:cNvSpPr/>
          <p:nvPr/>
        </p:nvSpPr>
        <p:spPr>
          <a:xfrm>
            <a:off x="4728545" y="4412893"/>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75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smtClean="0">
                <a:solidFill>
                  <a:schemeClr val="accent6">
                    <a:lumMod val="50000"/>
                  </a:schemeClr>
                </a:solidFill>
                <a:latin typeface="+mj-lt"/>
              </a:rPr>
              <a:t>Processing the complete rewriting</a:t>
            </a:r>
            <a:endParaRPr lang="fr-FR" sz="2400" b="1" dirty="0">
              <a:solidFill>
                <a:schemeClr val="accent6">
                  <a:lumMod val="50000"/>
                </a:schemeClr>
              </a:solidFill>
              <a:latin typeface="+mj-lt"/>
            </a:endParaRPr>
          </a:p>
        </p:txBody>
      </p:sp>
      <p:cxnSp>
        <p:nvCxnSpPr>
          <p:cNvPr id="41" name="Conector angulado 40"/>
          <p:cNvCxnSpPr>
            <a:stCxn id="24" idx="2"/>
            <a:endCxn id="39" idx="1"/>
          </p:cNvCxnSpPr>
          <p:nvPr/>
        </p:nvCxnSpPr>
        <p:spPr>
          <a:xfrm rot="16200000" flipH="1">
            <a:off x="3994908" y="4273548"/>
            <a:ext cx="1058141" cy="4091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Grupo 41"/>
          <p:cNvGrpSpPr/>
          <p:nvPr/>
        </p:nvGrpSpPr>
        <p:grpSpPr>
          <a:xfrm>
            <a:off x="8050242" y="3256011"/>
            <a:ext cx="2503424" cy="1165602"/>
            <a:chOff x="3664856" y="2093659"/>
            <a:chExt cx="2503424" cy="1165602"/>
          </a:xfrm>
        </p:grpSpPr>
        <p:sp>
          <p:nvSpPr>
            <p:cNvPr id="43" name="Forma livre 42"/>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smtClean="0">
                  <a:solidFill>
                    <a:schemeClr val="accent1">
                      <a:lumMod val="75000"/>
                    </a:schemeClr>
                  </a:solidFill>
                  <a:latin typeface="+mj-lt"/>
                </a:rPr>
                <a:t>Storing results</a:t>
              </a:r>
              <a:endParaRPr lang="fr-FR" sz="2400" b="1" dirty="0">
                <a:solidFill>
                  <a:schemeClr val="accent1">
                    <a:lumMod val="75000"/>
                  </a:schemeClr>
                </a:solidFill>
                <a:latin typeface="+mj-lt"/>
              </a:endParaRPr>
            </a:p>
          </p:txBody>
        </p:sp>
        <p:sp>
          <p:nvSpPr>
            <p:cNvPr id="44" name="Retângulo 43"/>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1">
                    <a:lumMod val="75000"/>
                  </a:schemeClr>
                </a:solidFill>
                <a:latin typeface="+mj-lt"/>
              </a:endParaRPr>
            </a:p>
          </p:txBody>
        </p:sp>
      </p:grpSp>
      <p:cxnSp>
        <p:nvCxnSpPr>
          <p:cNvPr id="46" name="Conector angulado 45"/>
          <p:cNvCxnSpPr>
            <a:stCxn id="31" idx="3"/>
            <a:endCxn id="44" idx="1"/>
          </p:cNvCxnSpPr>
          <p:nvPr/>
        </p:nvCxnSpPr>
        <p:spPr>
          <a:xfrm>
            <a:off x="7231971" y="2676301"/>
            <a:ext cx="818271" cy="11623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angulado 47"/>
          <p:cNvCxnSpPr>
            <a:stCxn id="39" idx="3"/>
            <a:endCxn id="44" idx="1"/>
          </p:cNvCxnSpPr>
          <p:nvPr/>
        </p:nvCxnSpPr>
        <p:spPr>
          <a:xfrm flipV="1">
            <a:off x="7231970" y="3838653"/>
            <a:ext cx="818272" cy="11685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aixaDeTexto 48"/>
          <p:cNvSpPr txBox="1"/>
          <p:nvPr/>
        </p:nvSpPr>
        <p:spPr>
          <a:xfrm>
            <a:off x="4943149" y="5717981"/>
            <a:ext cx="2372051" cy="523220"/>
          </a:xfrm>
          <a:prstGeom prst="rect">
            <a:avLst/>
          </a:prstGeom>
          <a:noFill/>
        </p:spPr>
        <p:txBody>
          <a:bodyPr wrap="square" rtlCol="0">
            <a:spAutoFit/>
          </a:bodyPr>
          <a:lstStyle/>
          <a:p>
            <a:r>
              <a:rPr lang="fr-FR" sz="1400" dirty="0" smtClean="0"/>
              <a:t>Service-based query rewriting according to SLA</a:t>
            </a:r>
          </a:p>
        </p:txBody>
      </p:sp>
      <p:sp>
        <p:nvSpPr>
          <p:cNvPr id="50" name="Arco 49"/>
          <p:cNvSpPr/>
          <p:nvPr/>
        </p:nvSpPr>
        <p:spPr>
          <a:xfrm rot="5400000" flipV="1">
            <a:off x="4741505" y="5469247"/>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51" name="CaixaDeTexto 50"/>
          <p:cNvSpPr txBox="1"/>
          <p:nvPr/>
        </p:nvSpPr>
        <p:spPr>
          <a:xfrm>
            <a:off x="4943149" y="3363634"/>
            <a:ext cx="2372051" cy="738664"/>
          </a:xfrm>
          <a:prstGeom prst="rect">
            <a:avLst/>
          </a:prstGeom>
          <a:noFill/>
        </p:spPr>
        <p:txBody>
          <a:bodyPr wrap="square" rtlCol="0">
            <a:spAutoFit/>
          </a:bodyPr>
          <a:lstStyle/>
          <a:p>
            <a:r>
              <a:rPr lang="fr-FR" sz="1400" dirty="0" smtClean="0"/>
              <a:t>With respect to our query taxonomy and reusability approach</a:t>
            </a:r>
          </a:p>
        </p:txBody>
      </p:sp>
      <p:sp>
        <p:nvSpPr>
          <p:cNvPr id="52" name="Arco 51"/>
          <p:cNvSpPr/>
          <p:nvPr/>
        </p:nvSpPr>
        <p:spPr>
          <a:xfrm rot="5400000" flipV="1">
            <a:off x="4741505" y="3114900"/>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53" name="CaixaDeTexto 52"/>
          <p:cNvSpPr txBox="1"/>
          <p:nvPr/>
        </p:nvSpPr>
        <p:spPr>
          <a:xfrm>
            <a:off x="8264844" y="4498814"/>
            <a:ext cx="2372051" cy="523220"/>
          </a:xfrm>
          <a:prstGeom prst="rect">
            <a:avLst/>
          </a:prstGeom>
          <a:noFill/>
        </p:spPr>
        <p:txBody>
          <a:bodyPr wrap="square" rtlCol="0">
            <a:spAutoFit/>
          </a:bodyPr>
          <a:lstStyle/>
          <a:p>
            <a:r>
              <a:rPr lang="fr-FR" sz="1400" dirty="0" smtClean="0"/>
              <a:t>Storing results in our query history</a:t>
            </a:r>
          </a:p>
        </p:txBody>
      </p:sp>
      <p:sp>
        <p:nvSpPr>
          <p:cNvPr id="54" name="Arco 53"/>
          <p:cNvSpPr/>
          <p:nvPr/>
        </p:nvSpPr>
        <p:spPr>
          <a:xfrm rot="5400000" flipV="1">
            <a:off x="8063200" y="4250080"/>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Tree>
    <p:extLst>
      <p:ext uri="{BB962C8B-B14F-4D97-AF65-F5344CB8AC3E}">
        <p14:creationId xmlns:p14="http://schemas.microsoft.com/office/powerpoint/2010/main" val="360445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fade">
                                      <p:cBhvr>
                                        <p:cTn id="6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23" grpId="0" animBg="1"/>
      <p:bldP spid="24" grpId="0" animBg="1"/>
      <p:bldP spid="49" grpId="0"/>
      <p:bldP spid="50" grpId="0" animBg="1"/>
      <p:bldP spid="51" grpId="0"/>
      <p:bldP spid="52" grpId="0" animBg="1"/>
      <p:bldP spid="53" grpId="0"/>
      <p:bldP spid="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a:t>
            </a:r>
            <a:endParaRPr lang="fr-FR" dirty="0"/>
          </a:p>
        </p:txBody>
      </p:sp>
      <p:sp>
        <p:nvSpPr>
          <p:cNvPr id="15" name="Espaço Reservado para Data 14"/>
          <p:cNvSpPr>
            <a:spLocks noGrp="1"/>
          </p:cNvSpPr>
          <p:nvPr>
            <p:ph type="dt" sz="half" idx="10"/>
          </p:nvPr>
        </p:nvSpPr>
        <p:spPr/>
        <p:txBody>
          <a:bodyPr/>
          <a:lstStyle/>
          <a:p>
            <a:fld id="{4C33F87C-A24D-4BA8-8B00-48814F68C8F3}" type="datetime1">
              <a:rPr lang="fr-FR" smtClean="0"/>
              <a:t>25/03/2017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14</a:t>
            </a:fld>
            <a:endParaRPr lang="fr-FR"/>
          </a:p>
        </p:txBody>
      </p:sp>
      <p:sp>
        <p:nvSpPr>
          <p:cNvPr id="53" name="CaixaDeTexto 52"/>
          <p:cNvSpPr txBox="1"/>
          <p:nvPr/>
        </p:nvSpPr>
        <p:spPr>
          <a:xfrm>
            <a:off x="5045822" y="2475836"/>
            <a:ext cx="7146178" cy="307777"/>
          </a:xfrm>
          <a:prstGeom prst="rect">
            <a:avLst/>
          </a:prstGeom>
          <a:noFill/>
        </p:spPr>
        <p:txBody>
          <a:bodyPr wrap="square" rtlCol="0">
            <a:spAutoFit/>
          </a:bodyPr>
          <a:lstStyle/>
          <a:p>
            <a:r>
              <a:rPr lang="fr-FR" sz="1400" dirty="0" smtClean="0"/>
              <a:t>Building the corpus of State of the Art using the systematic mapping methodology</a:t>
            </a:r>
            <a:r>
              <a:rPr lang="fr-FR" sz="1400" baseline="30000" dirty="0" smtClean="0"/>
              <a:t>1</a:t>
            </a:r>
          </a:p>
        </p:txBody>
      </p:sp>
      <p:sp>
        <p:nvSpPr>
          <p:cNvPr id="30" name="Forma livre 29"/>
          <p:cNvSpPr/>
          <p:nvPr/>
        </p:nvSpPr>
        <p:spPr>
          <a:xfrm>
            <a:off x="1066882" y="2393689"/>
            <a:ext cx="2707096" cy="57328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smtClean="0">
                <a:solidFill>
                  <a:schemeClr val="accent1">
                    <a:lumMod val="75000"/>
                  </a:schemeClr>
                </a:solidFill>
                <a:latin typeface="+mj-lt"/>
              </a:rPr>
              <a:t>Data Integration Metamodel</a:t>
            </a:r>
            <a:endParaRPr lang="fr-FR" sz="2000" b="1" dirty="0">
              <a:solidFill>
                <a:schemeClr val="accent1">
                  <a:lumMod val="75000"/>
                </a:schemeClr>
              </a:solidFill>
              <a:latin typeface="+mj-lt"/>
            </a:endParaRPr>
          </a:p>
        </p:txBody>
      </p:sp>
      <p:sp>
        <p:nvSpPr>
          <p:cNvPr id="32" name="Forma livre 31"/>
          <p:cNvSpPr/>
          <p:nvPr/>
        </p:nvSpPr>
        <p:spPr>
          <a:xfrm>
            <a:off x="1066882" y="3295271"/>
            <a:ext cx="2707096" cy="576389"/>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75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err="1" smtClean="0">
                <a:solidFill>
                  <a:schemeClr val="accent6">
                    <a:lumMod val="50000"/>
                  </a:schemeClr>
                </a:solidFill>
                <a:latin typeface="+mj-lt"/>
              </a:rPr>
              <a:t>Rhone</a:t>
            </a:r>
            <a:r>
              <a:rPr lang="fr-FR" sz="2000" b="1" dirty="0" smtClean="0">
                <a:solidFill>
                  <a:schemeClr val="accent6">
                    <a:lumMod val="50000"/>
                  </a:schemeClr>
                </a:solidFill>
                <a:latin typeface="+mj-lt"/>
              </a:rPr>
              <a:t> </a:t>
            </a:r>
            <a:r>
              <a:rPr lang="fr-FR" sz="2000" b="1" dirty="0" err="1" smtClean="0">
                <a:solidFill>
                  <a:schemeClr val="accent6">
                    <a:lumMod val="50000"/>
                  </a:schemeClr>
                </a:solidFill>
                <a:latin typeface="+mj-lt"/>
              </a:rPr>
              <a:t>Query</a:t>
            </a:r>
            <a:r>
              <a:rPr lang="fr-FR" sz="2000" b="1" dirty="0" smtClean="0">
                <a:solidFill>
                  <a:schemeClr val="accent6">
                    <a:lumMod val="50000"/>
                  </a:schemeClr>
                </a:solidFill>
                <a:latin typeface="+mj-lt"/>
              </a:rPr>
              <a:t> </a:t>
            </a:r>
          </a:p>
          <a:p>
            <a:pPr lvl="0" algn="ctr" defTabSz="1022350">
              <a:lnSpc>
                <a:spcPct val="90000"/>
              </a:lnSpc>
              <a:spcBef>
                <a:spcPct val="0"/>
              </a:spcBef>
              <a:spcAft>
                <a:spcPct val="35000"/>
              </a:spcAft>
            </a:pPr>
            <a:r>
              <a:rPr lang="fr-FR" sz="2000" b="1" dirty="0" smtClean="0">
                <a:solidFill>
                  <a:schemeClr val="accent6">
                    <a:lumMod val="50000"/>
                  </a:schemeClr>
                </a:solidFill>
                <a:latin typeface="+mj-lt"/>
              </a:rPr>
              <a:t>Rewriting </a:t>
            </a:r>
            <a:r>
              <a:rPr lang="fr-FR" sz="2000" b="1" dirty="0" err="1" smtClean="0">
                <a:solidFill>
                  <a:schemeClr val="accent6">
                    <a:lumMod val="50000"/>
                  </a:schemeClr>
                </a:solidFill>
                <a:latin typeface="+mj-lt"/>
              </a:rPr>
              <a:t>Algorithm</a:t>
            </a:r>
            <a:endParaRPr lang="fr-FR" sz="2000" b="1" dirty="0">
              <a:solidFill>
                <a:schemeClr val="accent6">
                  <a:lumMod val="50000"/>
                </a:schemeClr>
              </a:solidFill>
              <a:latin typeface="+mj-lt"/>
            </a:endParaRPr>
          </a:p>
        </p:txBody>
      </p:sp>
      <p:sp>
        <p:nvSpPr>
          <p:cNvPr id="33" name="Forma livre 32"/>
          <p:cNvSpPr/>
          <p:nvPr/>
        </p:nvSpPr>
        <p:spPr>
          <a:xfrm>
            <a:off x="1066882" y="4205195"/>
            <a:ext cx="2707096" cy="574306"/>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40000"/>
              <a:lumOff val="60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smtClean="0">
                <a:solidFill>
                  <a:schemeClr val="accent1">
                    <a:lumMod val="75000"/>
                  </a:schemeClr>
                </a:solidFill>
                <a:latin typeface="+mj-lt"/>
              </a:rPr>
              <a:t>Query Taxonomy</a:t>
            </a:r>
          </a:p>
        </p:txBody>
      </p:sp>
      <p:sp>
        <p:nvSpPr>
          <p:cNvPr id="35" name="Forma livre 34"/>
          <p:cNvSpPr/>
          <p:nvPr/>
        </p:nvSpPr>
        <p:spPr>
          <a:xfrm>
            <a:off x="1066882" y="5129668"/>
            <a:ext cx="2707096" cy="574306"/>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20000"/>
              <a:lumOff val="80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err="1" smtClean="0">
                <a:solidFill>
                  <a:schemeClr val="accent1">
                    <a:lumMod val="75000"/>
                  </a:schemeClr>
                </a:solidFill>
                <a:latin typeface="+mj-lt"/>
              </a:rPr>
              <a:t>Query</a:t>
            </a:r>
            <a:r>
              <a:rPr lang="fr-FR" sz="2000" b="1" dirty="0" smtClean="0">
                <a:solidFill>
                  <a:schemeClr val="accent1">
                    <a:lumMod val="75000"/>
                  </a:schemeClr>
                </a:solidFill>
                <a:latin typeface="+mj-lt"/>
              </a:rPr>
              <a:t> Rewriting </a:t>
            </a:r>
            <a:r>
              <a:rPr lang="fr-FR" sz="2000" b="1" dirty="0" err="1" smtClean="0">
                <a:solidFill>
                  <a:schemeClr val="accent1">
                    <a:lumMod val="75000"/>
                  </a:schemeClr>
                </a:solidFill>
                <a:latin typeface="+mj-lt"/>
              </a:rPr>
              <a:t>Reuse</a:t>
            </a:r>
            <a:r>
              <a:rPr lang="fr-FR" sz="2000" b="1" dirty="0" smtClean="0">
                <a:solidFill>
                  <a:schemeClr val="accent1">
                    <a:lumMod val="75000"/>
                  </a:schemeClr>
                </a:solidFill>
                <a:latin typeface="+mj-lt"/>
              </a:rPr>
              <a:t> </a:t>
            </a:r>
            <a:r>
              <a:rPr lang="fr-FR" sz="2000" b="1" dirty="0" err="1" smtClean="0">
                <a:solidFill>
                  <a:schemeClr val="accent1">
                    <a:lumMod val="75000"/>
                  </a:schemeClr>
                </a:solidFill>
                <a:latin typeface="+mj-lt"/>
              </a:rPr>
              <a:t>Strategies</a:t>
            </a:r>
            <a:endParaRPr lang="fr-FR" sz="2000" b="1" dirty="0">
              <a:solidFill>
                <a:schemeClr val="accent1">
                  <a:lumMod val="75000"/>
                </a:schemeClr>
              </a:solidFill>
              <a:latin typeface="+mj-lt"/>
            </a:endParaRPr>
          </a:p>
        </p:txBody>
      </p:sp>
      <p:cxnSp>
        <p:nvCxnSpPr>
          <p:cNvPr id="5" name="Conector de seta reta 4"/>
          <p:cNvCxnSpPr/>
          <p:nvPr/>
        </p:nvCxnSpPr>
        <p:spPr>
          <a:xfrm>
            <a:off x="4019187" y="2647854"/>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40" name="CaixaDeTexto 4"/>
          <p:cNvSpPr txBox="1"/>
          <p:nvPr/>
        </p:nvSpPr>
        <p:spPr>
          <a:xfrm>
            <a:off x="1069848" y="6023177"/>
            <a:ext cx="10217912" cy="577081"/>
          </a:xfrm>
          <a:prstGeom prst="rect">
            <a:avLst/>
          </a:prstGeom>
          <a:noFill/>
        </p:spPr>
        <p:txBody>
          <a:bodyPr wrap="square" rtlCol="0">
            <a:spAutoFit/>
          </a:bodyPr>
          <a:lstStyle/>
          <a:p>
            <a:r>
              <a:rPr lang="en-US" sz="1050" baseline="30000" dirty="0" smtClean="0"/>
              <a:t>1 </a:t>
            </a:r>
            <a:r>
              <a:rPr lang="en-US" sz="1050" dirty="0" smtClean="0"/>
              <a:t>D</a:t>
            </a:r>
            <a:r>
              <a:rPr lang="en-US" sz="1050" dirty="0"/>
              <a:t>. A. S. Carvalho, P. A. Souza Neto, G. Vargas-Solar, N. Bennani, C. Ghedira, </a:t>
            </a:r>
            <a:r>
              <a:rPr lang="en-US" sz="1050" b="1" dirty="0"/>
              <a:t>Can Data Integration Quality be Enhanced on Multi-cloud using SLA?</a:t>
            </a:r>
            <a:r>
              <a:rPr lang="en-US" sz="1050" dirty="0"/>
              <a:t>, In 26th Int. Conf. on Database and Expert Systems Applications, Spain, 2015.</a:t>
            </a:r>
          </a:p>
          <a:p>
            <a:endParaRPr lang="fr-FR" sz="1050" dirty="0"/>
          </a:p>
        </p:txBody>
      </p:sp>
      <p:sp>
        <p:nvSpPr>
          <p:cNvPr id="45" name="CaixaDeTexto 44"/>
          <p:cNvSpPr txBox="1"/>
          <p:nvPr/>
        </p:nvSpPr>
        <p:spPr>
          <a:xfrm>
            <a:off x="5045822" y="2791158"/>
            <a:ext cx="6080760" cy="307777"/>
          </a:xfrm>
          <a:prstGeom prst="rect">
            <a:avLst/>
          </a:prstGeom>
          <a:noFill/>
        </p:spPr>
        <p:txBody>
          <a:bodyPr wrap="square" rtlCol="0">
            <a:spAutoFit/>
          </a:bodyPr>
          <a:lstStyle/>
          <a:p>
            <a:r>
              <a:rPr lang="fr-FR" sz="1400" dirty="0" smtClean="0"/>
              <a:t>Describing the challenges and </a:t>
            </a:r>
            <a:r>
              <a:rPr lang="fr-FR" sz="1400" dirty="0" err="1" smtClean="0"/>
              <a:t>problems</a:t>
            </a:r>
            <a:r>
              <a:rPr lang="fr-FR" sz="1400" dirty="0" smtClean="0"/>
              <a:t> of SLA </a:t>
            </a:r>
            <a:r>
              <a:rPr lang="fr-FR" sz="1400" dirty="0" err="1" smtClean="0"/>
              <a:t>guided</a:t>
            </a:r>
            <a:r>
              <a:rPr lang="fr-FR" sz="1400" dirty="0" smtClean="0"/>
              <a:t> data </a:t>
            </a:r>
            <a:r>
              <a:rPr lang="fr-FR" sz="1400" dirty="0" err="1" smtClean="0"/>
              <a:t>integration</a:t>
            </a:r>
            <a:endParaRPr lang="fr-FR" sz="1400" baseline="30000" dirty="0" smtClean="0"/>
          </a:p>
        </p:txBody>
      </p:sp>
      <p:sp>
        <p:nvSpPr>
          <p:cNvPr id="56" name="CaixaDeTexto 55"/>
          <p:cNvSpPr txBox="1"/>
          <p:nvPr/>
        </p:nvSpPr>
        <p:spPr>
          <a:xfrm>
            <a:off x="5045822" y="3341437"/>
            <a:ext cx="6080760" cy="523220"/>
          </a:xfrm>
          <a:prstGeom prst="rect">
            <a:avLst/>
          </a:prstGeom>
          <a:noFill/>
        </p:spPr>
        <p:txBody>
          <a:bodyPr wrap="square" rtlCol="0">
            <a:spAutoFit/>
          </a:bodyPr>
          <a:lstStyle/>
          <a:p>
            <a:r>
              <a:rPr lang="fr-FR" sz="1400" dirty="0" smtClean="0"/>
              <a:t>Rewriting approach taking into consideration user requirements and Service Level Agreements</a:t>
            </a:r>
            <a:endParaRPr lang="fr-FR" sz="1400" baseline="30000" dirty="0" smtClean="0"/>
          </a:p>
        </p:txBody>
      </p:sp>
      <p:cxnSp>
        <p:nvCxnSpPr>
          <p:cNvPr id="57" name="Conector de seta reta 56"/>
          <p:cNvCxnSpPr/>
          <p:nvPr/>
        </p:nvCxnSpPr>
        <p:spPr>
          <a:xfrm>
            <a:off x="4019187" y="3603047"/>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58" name="CaixaDeTexto 57"/>
          <p:cNvSpPr txBox="1"/>
          <p:nvPr/>
        </p:nvSpPr>
        <p:spPr>
          <a:xfrm>
            <a:off x="5045822" y="4217061"/>
            <a:ext cx="6080760" cy="523220"/>
          </a:xfrm>
          <a:prstGeom prst="rect">
            <a:avLst/>
          </a:prstGeom>
          <a:noFill/>
        </p:spPr>
        <p:txBody>
          <a:bodyPr wrap="square" rtlCol="0">
            <a:spAutoFit/>
          </a:bodyPr>
          <a:lstStyle/>
          <a:p>
            <a:r>
              <a:rPr lang="fr-FR" sz="1400" dirty="0" smtClean="0"/>
              <a:t>Indentification and formalization of queries to be treated by our approach</a:t>
            </a:r>
            <a:endParaRPr lang="fr-FR" sz="1400" baseline="30000" dirty="0" smtClean="0"/>
          </a:p>
        </p:txBody>
      </p:sp>
      <p:cxnSp>
        <p:nvCxnSpPr>
          <p:cNvPr id="59" name="Conector de seta reta 58"/>
          <p:cNvCxnSpPr/>
          <p:nvPr/>
        </p:nvCxnSpPr>
        <p:spPr>
          <a:xfrm>
            <a:off x="4019187" y="4478671"/>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0" name="CaixaDeTexto 59"/>
          <p:cNvSpPr txBox="1"/>
          <p:nvPr/>
        </p:nvSpPr>
        <p:spPr>
          <a:xfrm>
            <a:off x="5045822" y="5135276"/>
            <a:ext cx="6080760" cy="523220"/>
          </a:xfrm>
          <a:prstGeom prst="rect">
            <a:avLst/>
          </a:prstGeom>
          <a:noFill/>
        </p:spPr>
        <p:txBody>
          <a:bodyPr wrap="square" rtlCol="0">
            <a:spAutoFit/>
          </a:bodyPr>
          <a:lstStyle/>
          <a:p>
            <a:r>
              <a:rPr lang="fr-FR" sz="1400" dirty="0" smtClean="0"/>
              <a:t>Formalization of a reusability approach for reducing the query rewriting overhead</a:t>
            </a:r>
            <a:endParaRPr lang="fr-FR" sz="1400" baseline="30000" dirty="0" smtClean="0"/>
          </a:p>
        </p:txBody>
      </p:sp>
      <p:cxnSp>
        <p:nvCxnSpPr>
          <p:cNvPr id="61" name="Conector de seta reta 60"/>
          <p:cNvCxnSpPr/>
          <p:nvPr/>
        </p:nvCxnSpPr>
        <p:spPr>
          <a:xfrm flipV="1">
            <a:off x="4019187" y="5396886"/>
            <a:ext cx="910254" cy="6385"/>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11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500"/>
                                        <p:tgtEl>
                                          <p:spTgt spid="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30" grpId="0" animBg="1"/>
      <p:bldP spid="32" grpId="0" animBg="1"/>
      <p:bldP spid="33" grpId="0" animBg="1"/>
      <p:bldP spid="35" grpId="0" animBg="1"/>
      <p:bldP spid="45" grpId="0"/>
      <p:bldP spid="56" grpId="0"/>
      <p:bldP spid="58" grpId="0"/>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a:t>
            </a:r>
            <a:r>
              <a:rPr lang="en-GB" b="1" dirty="0" smtClean="0"/>
              <a:t>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sp>
        <p:nvSpPr>
          <p:cNvPr id="8" name="Seta para a direita 7"/>
          <p:cNvSpPr/>
          <p:nvPr/>
        </p:nvSpPr>
        <p:spPr>
          <a:xfrm>
            <a:off x="3010880" y="2109805"/>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Selecting candidate concrete services</a:t>
            </a:r>
          </a:p>
        </p:txBody>
      </p:sp>
      <p:sp>
        <p:nvSpPr>
          <p:cNvPr id="16" name="Forma livre 15"/>
          <p:cNvSpPr/>
          <p:nvPr/>
        </p:nvSpPr>
        <p:spPr>
          <a:xfrm>
            <a:off x="4304883"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Creating candidate service descriptions (CSD)</a:t>
            </a:r>
          </a:p>
        </p:txBody>
      </p:sp>
      <p:sp>
        <p:nvSpPr>
          <p:cNvPr id="17" name="Forma livre 16"/>
          <p:cNvSpPr/>
          <p:nvPr/>
        </p:nvSpPr>
        <p:spPr>
          <a:xfrm>
            <a:off x="6139686"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Combinig CSDs</a:t>
            </a:r>
          </a:p>
        </p:txBody>
      </p:sp>
      <p:sp>
        <p:nvSpPr>
          <p:cNvPr id="18" name="Forma livre 17"/>
          <p:cNvSpPr/>
          <p:nvPr/>
        </p:nvSpPr>
        <p:spPr>
          <a:xfrm>
            <a:off x="7974490"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Producing rewritings</a:t>
            </a:r>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4354286"/>
            <a:ext cx="10058400" cy="2105076"/>
          </a:xfrm>
          <a:prstGeom prst="rect">
            <a:avLst/>
          </a:prstGeom>
        </p:spPr>
        <p:txBody>
          <a:bodyPr>
            <a:normAutofit fontScale="925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2400" dirty="0">
                <a:solidFill>
                  <a:schemeClr val="tx1"/>
                </a:solidFill>
              </a:rPr>
              <a:t> </a:t>
            </a:r>
            <a:r>
              <a:rPr lang="en-US" sz="2667" b="1" dirty="0">
                <a:solidFill>
                  <a:schemeClr val="tx1"/>
                </a:solidFill>
              </a:rPr>
              <a:t>A rewriting algorithm </a:t>
            </a:r>
            <a:r>
              <a:rPr lang="en-US" sz="2400" b="1" dirty="0">
                <a:solidFill>
                  <a:schemeClr val="tx1"/>
                </a:solidFill>
              </a:rPr>
              <a:t>customizing </a:t>
            </a:r>
          </a:p>
          <a:p>
            <a:pPr lvl="1" algn="just">
              <a:buFont typeface="Wingdings" charset="2"/>
              <a:buChar char="§"/>
            </a:pPr>
            <a:r>
              <a:rPr lang="en-US" sz="2133" dirty="0">
                <a:solidFill>
                  <a:schemeClr val="tx1"/>
                </a:solidFill>
              </a:rPr>
              <a:t>data providers (services) </a:t>
            </a:r>
            <a:r>
              <a:rPr lang="en-US" sz="2133" b="1" dirty="0">
                <a:solidFill>
                  <a:schemeClr val="tx1"/>
                </a:solidFill>
              </a:rPr>
              <a:t>look up </a:t>
            </a:r>
          </a:p>
          <a:p>
            <a:pPr lvl="1" algn="just">
              <a:buFont typeface="Wingdings" charset="2"/>
              <a:buChar char="§"/>
            </a:pPr>
            <a:r>
              <a:rPr lang="en-US" sz="2133" dirty="0">
                <a:solidFill>
                  <a:schemeClr val="tx1"/>
                </a:solidFill>
              </a:rPr>
              <a:t>data integration considering different data consumers requirements and expectations </a:t>
            </a:r>
          </a:p>
          <a:p>
            <a:pPr lvl="1" algn="just">
              <a:buFont typeface="Wingdings" charset="2"/>
              <a:buChar char="§"/>
            </a:pPr>
            <a:r>
              <a:rPr lang="en-US" sz="2133" dirty="0">
                <a:solidFill>
                  <a:schemeClr val="tx1"/>
                </a:solidFill>
              </a:rPr>
              <a:t>requirements &amp; expectations depend on the context in which they consume data (e.g., mobile devices with few physical capacities, critical decision making)</a:t>
            </a:r>
          </a:p>
        </p:txBody>
      </p:sp>
      <p:sp>
        <p:nvSpPr>
          <p:cNvPr id="11" name="CaixaDeTexto 7"/>
          <p:cNvSpPr txBox="1"/>
          <p:nvPr/>
        </p:nvSpPr>
        <p:spPr>
          <a:xfrm>
            <a:off x="1097280" y="6441630"/>
            <a:ext cx="10217912" cy="369332"/>
          </a:xfrm>
          <a:prstGeom prst="rect">
            <a:avLst/>
          </a:prstGeom>
          <a:noFill/>
        </p:spPr>
        <p:txBody>
          <a:bodyPr wrap="square" rtlCol="0">
            <a:spAutoFit/>
          </a:bodyPr>
          <a:lstStyle/>
          <a:p>
            <a:pPr algn="just"/>
            <a:r>
              <a:rPr lang="en-US" sz="900" baseline="30000" dirty="0" smtClean="0"/>
              <a:t>1</a:t>
            </a:r>
            <a:r>
              <a:rPr lang="en-US" sz="900" dirty="0" smtClean="0"/>
              <a:t> D</a:t>
            </a:r>
            <a:r>
              <a:rPr lang="en-US" sz="900" dirty="0"/>
              <a:t>. A. S. Carvalho, P. A. S. Neto, C. Ghedira, G. Vargas-Solar, N. Bennani. </a:t>
            </a:r>
            <a:r>
              <a:rPr lang="en-US" sz="900" b="1" dirty="0"/>
              <a:t>Rhone: a quality-based query rewriting algorithm for data </a:t>
            </a:r>
            <a:r>
              <a:rPr lang="en-US" sz="900" b="1" dirty="0" smtClean="0"/>
              <a:t>integration</a:t>
            </a:r>
            <a:r>
              <a:rPr lang="en-US" sz="900" dirty="0" smtClean="0"/>
              <a:t>. East-European </a:t>
            </a:r>
            <a:r>
              <a:rPr lang="en-US" sz="900" dirty="0"/>
              <a:t>Conference on Advances in Databases and Information Systems, Aug 2016, Prague, France. ADBIS East-European Conference on Advances in Databases and Information Systems, 2016</a:t>
            </a:r>
            <a:r>
              <a:rPr lang="en-US" sz="900" dirty="0" smtClean="0"/>
              <a:t>.</a:t>
            </a:r>
            <a:endParaRPr lang="en-US" sz="900" dirty="0"/>
          </a:p>
        </p:txBody>
      </p:sp>
    </p:spTree>
    <p:extLst>
      <p:ext uri="{BB962C8B-B14F-4D97-AF65-F5344CB8AC3E}">
        <p14:creationId xmlns:p14="http://schemas.microsoft.com/office/powerpoint/2010/main" val="135003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Espace réservé du contenu 4"/>
          <p:cNvSpPr txBox="1">
            <a:spLocks/>
          </p:cNvSpPr>
          <p:nvPr/>
        </p:nvSpPr>
        <p:spPr>
          <a:xfrm>
            <a:off x="5840362" y="4458958"/>
            <a:ext cx="6139044" cy="74434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S6</a:t>
            </a:r>
            <a:r>
              <a:rPr lang="en-US" sz="1600" dirty="0">
                <a:solidFill>
                  <a:schemeClr val="accent3">
                    <a:lumMod val="75000"/>
                  </a:schemeClr>
                </a:solidFill>
                <a:latin typeface="Consolas" charset="0"/>
                <a:ea typeface="Consolas" charset="0"/>
                <a:cs typeface="Consolas" charset="0"/>
              </a:rPr>
              <a:t> (a?; b!, c!) := A1 (a?; p!), A2 (p?; b!), A3 (p?; c!) [availability &gt; 99%,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52" name="Espace réservé du contenu 4"/>
          <p:cNvSpPr txBox="1">
            <a:spLocks/>
          </p:cNvSpPr>
          <p:nvPr/>
        </p:nvSpPr>
        <p:spPr>
          <a:xfrm>
            <a:off x="5828732" y="5037810"/>
            <a:ext cx="6139045" cy="52785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S7</a:t>
            </a:r>
            <a:r>
              <a:rPr lang="en-US" sz="1600" dirty="0">
                <a:solidFill>
                  <a:schemeClr val="accent3">
                    <a:lumMod val="75000"/>
                  </a:schemeClr>
                </a:solidFill>
                <a:latin typeface="Consolas" charset="0"/>
                <a:ea typeface="Consolas" charset="0"/>
                <a:cs typeface="Consolas" charset="0"/>
              </a:rPr>
              <a:t> (a?; b!) := A4 (a?; b!) [availability &gt; 99%,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2" name="Titre 1"/>
          <p:cNvSpPr>
            <a:spLocks noGrp="1"/>
          </p:cNvSpPr>
          <p:nvPr>
            <p:ph type="title"/>
          </p:nvPr>
        </p:nvSpPr>
        <p:spPr/>
        <p:txBody>
          <a:bodyPr>
            <a:normAutofit/>
          </a:bodyPr>
          <a:lstStyle/>
          <a:p>
            <a:r>
              <a:rPr lang="en-GB" b="1" dirty="0" smtClean="0"/>
              <a:t>Concrete service matching</a:t>
            </a:r>
            <a:endParaRPr lang="en-GB" dirty="0"/>
          </a:p>
        </p:txBody>
      </p:sp>
      <p:sp>
        <p:nvSpPr>
          <p:cNvPr id="111" name="Espace réservé du contenu 110"/>
          <p:cNvSpPr>
            <a:spLocks noGrp="1"/>
          </p:cNvSpPr>
          <p:nvPr>
            <p:ph sz="half" idx="1"/>
          </p:nvPr>
        </p:nvSpPr>
        <p:spPr>
          <a:xfrm>
            <a:off x="1069848" y="2194560"/>
            <a:ext cx="4754880" cy="1412847"/>
          </a:xfrm>
        </p:spPr>
        <p:txBody>
          <a:bodyPr/>
          <a:lstStyle/>
          <a:p>
            <a:pPr>
              <a:buFont typeface="Wingdings" charset="2"/>
              <a:buChar char="§"/>
            </a:pPr>
            <a:r>
              <a:rPr lang="en-GB" dirty="0" smtClean="0"/>
              <a:t> </a:t>
            </a:r>
            <a:r>
              <a:rPr lang="en-GB" b="1" dirty="0"/>
              <a:t>Q</a:t>
            </a:r>
            <a:r>
              <a:rPr lang="en-GB" b="1" dirty="0" smtClean="0"/>
              <a:t>uery </a:t>
            </a:r>
            <a:r>
              <a:rPr lang="en-GB" b="1" dirty="0"/>
              <a:t>with </a:t>
            </a:r>
            <a:r>
              <a:rPr lang="en-GB" b="1" dirty="0" smtClean="0"/>
              <a:t>preferences </a:t>
            </a:r>
            <a:r>
              <a:rPr lang="en-GB" dirty="0" smtClean="0"/>
              <a:t>and</a:t>
            </a:r>
            <a:r>
              <a:rPr lang="en-GB" b="1" dirty="0" smtClean="0"/>
              <a:t> </a:t>
            </a:r>
            <a:r>
              <a:rPr lang="en-GB" dirty="0" smtClean="0"/>
              <a:t>a</a:t>
            </a:r>
            <a:r>
              <a:rPr lang="en-GB" b="1" dirty="0" smtClean="0"/>
              <a:t> </a:t>
            </a:r>
            <a:r>
              <a:rPr lang="en-GB" dirty="0" smtClean="0"/>
              <a:t>set </a:t>
            </a:r>
            <a:r>
              <a:rPr lang="en-GB" dirty="0" smtClean="0"/>
              <a:t>of </a:t>
            </a:r>
            <a:r>
              <a:rPr lang="en-GB" b="1" dirty="0" smtClean="0"/>
              <a:t>concrete </a:t>
            </a:r>
            <a:r>
              <a:rPr lang="en-GB" b="1" dirty="0" smtClean="0"/>
              <a:t>services</a:t>
            </a:r>
            <a:endParaRPr lang="en-GB" dirty="0" smtClean="0"/>
          </a:p>
          <a:p>
            <a:pPr>
              <a:buFont typeface="Wingdings" charset="2"/>
              <a:buChar char="§"/>
            </a:pPr>
            <a:r>
              <a:rPr lang="en-GB" dirty="0" smtClean="0"/>
              <a:t> Choose those services that </a:t>
            </a:r>
            <a:r>
              <a:rPr lang="en-GB" b="1" dirty="0" smtClean="0"/>
              <a:t>match data required with data produced</a:t>
            </a:r>
            <a:endParaRPr lang="en-GB" b="1"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16</a:t>
            </a:fld>
            <a:endParaRPr lang="en-GB" dirty="0"/>
          </a:p>
        </p:txBody>
      </p:sp>
      <p:sp>
        <p:nvSpPr>
          <p:cNvPr id="11" name="Titre 4"/>
          <p:cNvSpPr txBox="1">
            <a:spLocks/>
          </p:cNvSpPr>
          <p:nvPr/>
        </p:nvSpPr>
        <p:spPr>
          <a:xfrm>
            <a:off x="27708" y="13851"/>
            <a:ext cx="10058400"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667" b="1" dirty="0"/>
          </a:p>
        </p:txBody>
      </p:sp>
      <p:sp>
        <p:nvSpPr>
          <p:cNvPr id="12" name="Espace réservé du contenu 4"/>
          <p:cNvSpPr txBox="1">
            <a:spLocks/>
          </p:cNvSpPr>
          <p:nvPr/>
        </p:nvSpPr>
        <p:spPr>
          <a:xfrm>
            <a:off x="5840363" y="1837572"/>
            <a:ext cx="6139043" cy="480673"/>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S1</a:t>
            </a:r>
            <a:r>
              <a:rPr lang="en-US" sz="1600" dirty="0">
                <a:solidFill>
                  <a:schemeClr val="accent3">
                    <a:lumMod val="75000"/>
                  </a:schemeClr>
                </a:solidFill>
                <a:latin typeface="Consolas" charset="0"/>
                <a:ea typeface="Consolas" charset="0"/>
                <a:cs typeface="Consolas" charset="0"/>
              </a:rPr>
              <a:t> (a?; b!) := A1 (a?; b!) [availability &gt; 98%,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13" name="Espace réservé du contenu 4"/>
          <p:cNvSpPr txBox="1">
            <a:spLocks/>
          </p:cNvSpPr>
          <p:nvPr/>
        </p:nvSpPr>
        <p:spPr>
          <a:xfrm>
            <a:off x="953194" y="5538778"/>
            <a:ext cx="9709265" cy="90622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rgbClr val="0070C0"/>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chemeClr val="bg1">
                    <a:lumMod val="85000"/>
                  </a:schemeClr>
                </a:solidFill>
                <a:latin typeface="Consolas" charset="0"/>
                <a:ea typeface="Consolas" charset="0"/>
                <a:cs typeface="Consolas" charset="0"/>
              </a:rPr>
              <a:t>d= “flu”,  [ availability &gt; 98%, price per call &lt; 0,2$, total cost &lt; 5$]</a:t>
            </a:r>
          </a:p>
          <a:p>
            <a:pPr marL="0" indent="0">
              <a:lnSpc>
                <a:spcPct val="50000"/>
              </a:lnSpc>
              <a:spcBef>
                <a:spcPts val="400"/>
              </a:spcBef>
              <a:buNone/>
            </a:pPr>
            <a:endParaRPr lang="en-US" sz="1867" dirty="0">
              <a:solidFill>
                <a:schemeClr val="bg1">
                  <a:lumMod val="85000"/>
                </a:schemeClr>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17" name="Retângulo 16"/>
          <p:cNvSpPr/>
          <p:nvPr/>
        </p:nvSpPr>
        <p:spPr>
          <a:xfrm>
            <a:off x="1042697" y="5743412"/>
            <a:ext cx="1794715" cy="27129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2">
                  <a:lumMod val="75000"/>
                </a:schemeClr>
              </a:solidFill>
            </a:endParaRPr>
          </a:p>
        </p:txBody>
      </p:sp>
      <p:cxnSp>
        <p:nvCxnSpPr>
          <p:cNvPr id="19" name="Conector em curva 18"/>
          <p:cNvCxnSpPr>
            <a:stCxn id="17" idx="0"/>
            <a:endCxn id="44" idx="1"/>
          </p:cNvCxnSpPr>
          <p:nvPr/>
        </p:nvCxnSpPr>
        <p:spPr>
          <a:xfrm rot="5400000" flipH="1" flipV="1">
            <a:off x="2308690" y="2211741"/>
            <a:ext cx="3163039" cy="3900308"/>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a:endCxn id="48" idx="1"/>
          </p:cNvCxnSpPr>
          <p:nvPr/>
        </p:nvCxnSpPr>
        <p:spPr>
          <a:xfrm rot="5400000" flipH="1" flipV="1">
            <a:off x="2901036" y="2804087"/>
            <a:ext cx="1978344" cy="3900308"/>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2936769" y="5738371"/>
            <a:ext cx="1775955" cy="259907"/>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rgbClr val="0070C0"/>
              </a:solidFill>
            </a:endParaRPr>
          </a:p>
        </p:txBody>
      </p:sp>
      <p:cxnSp>
        <p:nvCxnSpPr>
          <p:cNvPr id="33" name="Conector em curva 32"/>
          <p:cNvCxnSpPr>
            <a:stCxn id="31" idx="0"/>
            <a:endCxn id="46" idx="1"/>
          </p:cNvCxnSpPr>
          <p:nvPr/>
        </p:nvCxnSpPr>
        <p:spPr>
          <a:xfrm rot="5400000" flipH="1" flipV="1">
            <a:off x="3536440" y="3434449"/>
            <a:ext cx="2592229" cy="2015617"/>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a:endCxn id="48" idx="1"/>
          </p:cNvCxnSpPr>
          <p:nvPr/>
        </p:nvCxnSpPr>
        <p:spPr>
          <a:xfrm rot="5400000" flipH="1" flipV="1">
            <a:off x="3845905" y="3743912"/>
            <a:ext cx="1973303" cy="2015616"/>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4920740" y="5723323"/>
            <a:ext cx="1884613" cy="24910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rgbClr val="0070C0"/>
              </a:solidFill>
            </a:endParaRPr>
          </a:p>
        </p:txBody>
      </p:sp>
      <p:cxnSp>
        <p:nvCxnSpPr>
          <p:cNvPr id="45" name="Conector em curva 44"/>
          <p:cNvCxnSpPr>
            <a:endCxn id="49" idx="1"/>
          </p:cNvCxnSpPr>
          <p:nvPr/>
        </p:nvCxnSpPr>
        <p:spPr>
          <a:xfrm rot="16200000" flipV="1">
            <a:off x="5486324" y="4626079"/>
            <a:ext cx="1497683" cy="789608"/>
          </a:xfrm>
          <a:prstGeom prst="curvedConnector4">
            <a:avLst>
              <a:gd name="adj1" fmla="val 39396"/>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em curva 35"/>
          <p:cNvCxnSpPr>
            <a:stCxn id="17" idx="0"/>
            <a:endCxn id="12" idx="1"/>
          </p:cNvCxnSpPr>
          <p:nvPr/>
        </p:nvCxnSpPr>
        <p:spPr>
          <a:xfrm rot="5400000" flipH="1" flipV="1">
            <a:off x="2057456" y="1960507"/>
            <a:ext cx="3665504" cy="3900308"/>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S2</a:t>
            </a:r>
            <a:r>
              <a:rPr lang="en-US" sz="1600" dirty="0">
                <a:solidFill>
                  <a:schemeClr val="accent3">
                    <a:lumMod val="75000"/>
                  </a:schemeClr>
                </a:solidFill>
                <a:latin typeface="Consolas" charset="0"/>
                <a:ea typeface="Consolas" charset="0"/>
                <a:cs typeface="Consolas" charset="0"/>
              </a:rPr>
              <a:t> (a?; b!) := A1 (a?;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6"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S3</a:t>
            </a:r>
            <a:r>
              <a:rPr lang="en-US" sz="1600" dirty="0">
                <a:solidFill>
                  <a:schemeClr val="accent3">
                    <a:lumMod val="75000"/>
                  </a:schemeClr>
                </a:solidFill>
                <a:latin typeface="Consolas" charset="0"/>
                <a:ea typeface="Consolas" charset="0"/>
                <a:cs typeface="Consolas" charset="0"/>
              </a:rPr>
              <a:t> (a?; b!) := A2 (a?; b!) [availability &gt; 99%,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8"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S4</a:t>
            </a:r>
            <a:r>
              <a:rPr lang="en-US" sz="1600" dirty="0">
                <a:solidFill>
                  <a:schemeClr val="accent3">
                    <a:lumMod val="75000"/>
                  </a:schemeClr>
                </a:solidFill>
                <a:latin typeface="Consolas" charset="0"/>
                <a:ea typeface="Consolas" charset="0"/>
                <a:cs typeface="Consolas" charset="0"/>
              </a:rPr>
              <a:t> (a?; b!) := A1 (a?; p!), A2 (p?;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9"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S5</a:t>
            </a:r>
            <a:r>
              <a:rPr lang="en-US" sz="1600" dirty="0">
                <a:solidFill>
                  <a:schemeClr val="accent3">
                    <a:lumMod val="75000"/>
                  </a:schemeClr>
                </a:solidFill>
                <a:latin typeface="Consolas" charset="0"/>
                <a:ea typeface="Consolas" charset="0"/>
                <a:cs typeface="Consolas" charset="0"/>
              </a:rPr>
              <a:t> (a?; b!) := A3 (a?; b!) [availability &gt; 98%, price per call = 0,0$]</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cxnSp>
        <p:nvCxnSpPr>
          <p:cNvPr id="55" name="Conector em curva 54"/>
          <p:cNvCxnSpPr>
            <a:stCxn id="17" idx="0"/>
            <a:endCxn id="50" idx="1"/>
          </p:cNvCxnSpPr>
          <p:nvPr/>
        </p:nvCxnSpPr>
        <p:spPr>
          <a:xfrm rot="5400000" flipH="1" flipV="1">
            <a:off x="3434068" y="3337119"/>
            <a:ext cx="912280" cy="3900307"/>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31" idx="0"/>
            <a:endCxn id="50" idx="1"/>
          </p:cNvCxnSpPr>
          <p:nvPr/>
        </p:nvCxnSpPr>
        <p:spPr>
          <a:xfrm rot="5400000" flipH="1" flipV="1">
            <a:off x="4378935" y="4276946"/>
            <a:ext cx="907239" cy="2015615"/>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981246" y="5336156"/>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p>
        </p:txBody>
      </p:sp>
      <p:cxnSp>
        <p:nvCxnSpPr>
          <p:cNvPr id="67" name="Conector em curva 66"/>
          <p:cNvCxnSpPr>
            <a:endCxn id="50" idx="1"/>
          </p:cNvCxnSpPr>
          <p:nvPr/>
        </p:nvCxnSpPr>
        <p:spPr>
          <a:xfrm rot="16200000" flipV="1">
            <a:off x="5765869" y="4905624"/>
            <a:ext cx="938592" cy="789608"/>
          </a:xfrm>
          <a:prstGeom prst="curvedConnector4">
            <a:avLst>
              <a:gd name="adj1" fmla="val 30174"/>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858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500"/>
                                        <p:tgtEl>
                                          <p:spTgt spid="1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1">
                                            <p:txEl>
                                              <p:pRg st="1" end="1"/>
                                            </p:txEl>
                                          </p:spTgt>
                                        </p:tgtEl>
                                        <p:attrNameLst>
                                          <p:attrName>style.visibility</p:attrName>
                                        </p:attrNameLst>
                                      </p:cBhvr>
                                      <p:to>
                                        <p:strVal val="visible"/>
                                      </p:to>
                                    </p:set>
                                    <p:animEffect transition="in" filter="fade">
                                      <p:cBhvr>
                                        <p:cTn id="10" dur="500"/>
                                        <p:tgtEl>
                                          <p:spTgt spid="1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fade">
                                      <p:cBhvr>
                                        <p:cTn id="36" dur="500"/>
                                        <p:tgtEl>
                                          <p:spTgt spid="9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par>
                                <p:cTn id="45" presetID="10"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500"/>
                                        <p:tgtEl>
                                          <p:spTgt spid="67"/>
                                        </p:tgtEl>
                                      </p:cBhvr>
                                    </p:animEffect>
                                  </p:childTnLst>
                                </p:cTn>
                              </p:par>
                              <p:par>
                                <p:cTn id="48" presetID="10" presetClass="entr" presetSubtype="0" fill="hold"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par>
                                <p:cTn id="51" presetID="10"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500"/>
                                        <p:tgtEl>
                                          <p:spTgt spid="55"/>
                                        </p:tgtEl>
                                      </p:cBhvr>
                                    </p:animEffect>
                                  </p:childTnLst>
                                </p:cTn>
                              </p:par>
                              <p:par>
                                <p:cTn id="54" presetID="10" presetClass="entr" presetSubtype="0"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par>
                                <p:cTn id="63" presetID="10" presetClass="entr" presetSubtype="0"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par>
                                <p:cTn id="66" presetID="10" presetClass="entr" presetSubtype="0"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111" grpId="0" uiExpand="1" build="p"/>
      <p:bldP spid="12" grpId="0"/>
      <p:bldP spid="13" grpId="0"/>
      <p:bldP spid="44" grpId="0"/>
      <p:bldP spid="46" grpId="0"/>
      <p:bldP spid="48" grpId="0"/>
      <p:bldP spid="49" grpId="0"/>
      <p:bldP spid="9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Matching quality features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sp>
        <p:nvSpPr>
          <p:cNvPr id="18" name="Titre 1"/>
          <p:cNvSpPr txBox="1">
            <a:spLocks/>
          </p:cNvSpPr>
          <p:nvPr/>
        </p:nvSpPr>
        <p:spPr>
          <a:xfrm>
            <a:off x="1097280" y="286604"/>
            <a:ext cx="10058400" cy="1450757"/>
          </a:xfrm>
          <a:prstGeom prst="rect">
            <a:avLst/>
          </a:prstGeom>
        </p:spPr>
        <p:txBody>
          <a:bodyP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4800" dirty="0"/>
          </a:p>
        </p:txBody>
      </p:sp>
      <p:sp>
        <p:nvSpPr>
          <p:cNvPr id="24" name="Espace réservé du contenu 4"/>
          <p:cNvSpPr txBox="1">
            <a:spLocks/>
          </p:cNvSpPr>
          <p:nvPr/>
        </p:nvSpPr>
        <p:spPr>
          <a:xfrm>
            <a:off x="953194" y="5538778"/>
            <a:ext cx="9709265" cy="90622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chemeClr val="bg1">
                    <a:lumMod val="85000"/>
                  </a:schemeClr>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rgbClr val="0070C0"/>
                </a:solidFill>
                <a:latin typeface="Consolas" charset="0"/>
                <a:ea typeface="Consolas" charset="0"/>
                <a:cs typeface="Consolas" charset="0"/>
              </a:rPr>
              <a:t>d= “flu”,  [ availability &gt; 98%, price per call &lt; 0,2$, total cost &lt; 5$]</a:t>
            </a:r>
          </a:p>
          <a:p>
            <a:pPr marL="0" indent="0">
              <a:lnSpc>
                <a:spcPct val="50000"/>
              </a:lnSpc>
              <a:spcBef>
                <a:spcPts val="400"/>
              </a:spcBef>
              <a:buNone/>
            </a:pPr>
            <a:endParaRPr lang="en-US" sz="1867" dirty="0">
              <a:solidFill>
                <a:schemeClr val="bg1">
                  <a:lumMod val="85000"/>
                </a:schemeClr>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25" name="Rectangle 24"/>
          <p:cNvSpPr/>
          <p:nvPr/>
        </p:nvSpPr>
        <p:spPr>
          <a:xfrm>
            <a:off x="981246" y="5336156"/>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p>
        </p:txBody>
      </p:sp>
      <p:sp>
        <p:nvSpPr>
          <p:cNvPr id="27" name="Espace réservé du contenu 4"/>
          <p:cNvSpPr txBox="1">
            <a:spLocks/>
          </p:cNvSpPr>
          <p:nvPr/>
        </p:nvSpPr>
        <p:spPr>
          <a:xfrm>
            <a:off x="5828732" y="5037810"/>
            <a:ext cx="6139045" cy="52785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bg1">
                    <a:lumMod val="75000"/>
                  </a:schemeClr>
                </a:solidFill>
                <a:latin typeface="Consolas" charset="0"/>
                <a:ea typeface="Consolas" charset="0"/>
                <a:cs typeface="Consolas" charset="0"/>
              </a:rPr>
              <a:t>S7</a:t>
            </a:r>
            <a:r>
              <a:rPr lang="en-US" sz="1600" dirty="0">
                <a:solidFill>
                  <a:schemeClr val="bg1">
                    <a:lumMod val="75000"/>
                  </a:schemeClr>
                </a:solidFill>
                <a:latin typeface="Consolas" charset="0"/>
                <a:ea typeface="Consolas" charset="0"/>
                <a:cs typeface="Consolas" charset="0"/>
              </a:rPr>
              <a:t> (a?; b!) := A4 (a?; b!) [availability &gt; 99%, price per call = 0,2$]</a:t>
            </a:r>
          </a:p>
          <a:p>
            <a:pPr marL="0" indent="0" algn="just">
              <a:buNone/>
            </a:pPr>
            <a:endParaRPr lang="en-US" sz="1600" dirty="0">
              <a:solidFill>
                <a:schemeClr val="bg1">
                  <a:lumMod val="75000"/>
                </a:schemeClr>
              </a:solidFill>
              <a:latin typeface="Consolas" charset="0"/>
              <a:ea typeface="Consolas" charset="0"/>
              <a:cs typeface="Consolas" charset="0"/>
            </a:endParaRPr>
          </a:p>
          <a:p>
            <a:pPr marL="0" indent="0" algn="just">
              <a:buNone/>
            </a:pPr>
            <a:endParaRPr lang="en-US" sz="1600" dirty="0">
              <a:solidFill>
                <a:schemeClr val="bg1">
                  <a:lumMod val="75000"/>
                </a:schemeClr>
              </a:solidFill>
              <a:latin typeface="Consolas" charset="0"/>
              <a:ea typeface="Consolas" charset="0"/>
              <a:cs typeface="Consolas" charset="0"/>
            </a:endParaRPr>
          </a:p>
        </p:txBody>
      </p:sp>
      <p:sp>
        <p:nvSpPr>
          <p:cNvPr id="26" name="Retângulo 25"/>
          <p:cNvSpPr/>
          <p:nvPr/>
        </p:nvSpPr>
        <p:spPr>
          <a:xfrm>
            <a:off x="5929512" y="2074996"/>
            <a:ext cx="2585224" cy="284673"/>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7" name="Retângulo 36"/>
          <p:cNvSpPr/>
          <p:nvPr/>
        </p:nvSpPr>
        <p:spPr>
          <a:xfrm>
            <a:off x="8720642" y="4681905"/>
            <a:ext cx="2491841" cy="355905"/>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7" name="Retângulo 16"/>
          <p:cNvSpPr/>
          <p:nvPr/>
        </p:nvSpPr>
        <p:spPr>
          <a:xfrm>
            <a:off x="5219701" y="6052422"/>
            <a:ext cx="3079750" cy="283625"/>
          </a:xfrm>
          <a:prstGeom prst="rect">
            <a:avLst/>
          </a:pr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2" name="Espace réservé du contenu 4"/>
          <p:cNvSpPr txBox="1">
            <a:spLocks/>
          </p:cNvSpPr>
          <p:nvPr/>
        </p:nvSpPr>
        <p:spPr>
          <a:xfrm>
            <a:off x="5840362" y="4458958"/>
            <a:ext cx="6139044" cy="74434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S6</a:t>
            </a:r>
            <a:r>
              <a:rPr lang="en-US" sz="1600" dirty="0">
                <a:solidFill>
                  <a:schemeClr val="accent3">
                    <a:lumMod val="75000"/>
                  </a:schemeClr>
                </a:solidFill>
                <a:latin typeface="Consolas" charset="0"/>
                <a:ea typeface="Consolas" charset="0"/>
                <a:cs typeface="Consolas" charset="0"/>
              </a:rPr>
              <a:t> (a?; b!, c!) := A1 (a?; p!), A2 (p?; b!), A3 (p?; c!) [availability &gt; 99%,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1" name="Espace réservé du contenu 4"/>
          <p:cNvSpPr txBox="1">
            <a:spLocks/>
          </p:cNvSpPr>
          <p:nvPr/>
        </p:nvSpPr>
        <p:spPr>
          <a:xfrm>
            <a:off x="5840363" y="1837572"/>
            <a:ext cx="6139043" cy="480673"/>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S1</a:t>
            </a:r>
            <a:r>
              <a:rPr lang="en-US" sz="1600" dirty="0">
                <a:solidFill>
                  <a:schemeClr val="accent3">
                    <a:lumMod val="75000"/>
                  </a:schemeClr>
                </a:solidFill>
                <a:latin typeface="Consolas" charset="0"/>
                <a:ea typeface="Consolas" charset="0"/>
                <a:cs typeface="Consolas" charset="0"/>
              </a:rPr>
              <a:t> (a?; b!) := A1 (a?; b!) [availability &gt; 98%,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2"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S2</a:t>
            </a:r>
            <a:r>
              <a:rPr lang="en-US" sz="1600" dirty="0">
                <a:solidFill>
                  <a:schemeClr val="accent3">
                    <a:lumMod val="75000"/>
                  </a:schemeClr>
                </a:solidFill>
                <a:latin typeface="Consolas" charset="0"/>
                <a:ea typeface="Consolas" charset="0"/>
                <a:cs typeface="Consolas" charset="0"/>
              </a:rPr>
              <a:t> (a?; b!) := A1 (a?;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3"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S3</a:t>
            </a:r>
            <a:r>
              <a:rPr lang="en-US" sz="1600" dirty="0">
                <a:solidFill>
                  <a:schemeClr val="accent3">
                    <a:lumMod val="75000"/>
                  </a:schemeClr>
                </a:solidFill>
                <a:latin typeface="Consolas" charset="0"/>
                <a:ea typeface="Consolas" charset="0"/>
                <a:cs typeface="Consolas" charset="0"/>
              </a:rPr>
              <a:t> (a?; b!) := A2 (a?; b!) [availability &gt; 99%,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4"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S4</a:t>
            </a:r>
            <a:r>
              <a:rPr lang="en-US" sz="1600" dirty="0">
                <a:solidFill>
                  <a:schemeClr val="accent3">
                    <a:lumMod val="75000"/>
                  </a:schemeClr>
                </a:solidFill>
                <a:latin typeface="Consolas" charset="0"/>
                <a:ea typeface="Consolas" charset="0"/>
                <a:cs typeface="Consolas" charset="0"/>
              </a:rPr>
              <a:t> (a?; b!) := A1 (a?; p!), A2 (p?;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5"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S5</a:t>
            </a:r>
            <a:r>
              <a:rPr lang="en-US" sz="1600" dirty="0">
                <a:solidFill>
                  <a:schemeClr val="accent3">
                    <a:lumMod val="75000"/>
                  </a:schemeClr>
                </a:solidFill>
                <a:latin typeface="Consolas" charset="0"/>
                <a:ea typeface="Consolas" charset="0"/>
                <a:cs typeface="Consolas" charset="0"/>
              </a:rPr>
              <a:t> (a?; b!) := A3 (a?; b!) [availability &gt; 98%, price per call = 0,0$]</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6" name="Espace réservé du contenu 110"/>
          <p:cNvSpPr txBox="1">
            <a:spLocks/>
          </p:cNvSpPr>
          <p:nvPr/>
        </p:nvSpPr>
        <p:spPr>
          <a:xfrm>
            <a:off x="1097279" y="1845735"/>
            <a:ext cx="4714886" cy="1884034"/>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buFont typeface="Wingdings" charset="2"/>
              <a:buChar char="§"/>
            </a:pPr>
            <a:r>
              <a:rPr lang="en-GB" sz="2000" dirty="0" smtClean="0">
                <a:solidFill>
                  <a:schemeClr val="tx1"/>
                </a:solidFill>
              </a:rPr>
              <a:t> Choose </a:t>
            </a:r>
            <a:r>
              <a:rPr lang="en-GB" sz="2000" dirty="0">
                <a:solidFill>
                  <a:schemeClr val="tx1"/>
                </a:solidFill>
              </a:rPr>
              <a:t>services that</a:t>
            </a:r>
            <a:r>
              <a:rPr lang="en-GB" sz="2000" b="1" dirty="0">
                <a:solidFill>
                  <a:schemeClr val="tx1"/>
                </a:solidFill>
              </a:rPr>
              <a:t> match preferences</a:t>
            </a:r>
          </a:p>
        </p:txBody>
      </p:sp>
    </p:spTree>
    <p:extLst>
      <p:ext uri="{BB962C8B-B14F-4D97-AF65-F5344CB8AC3E}">
        <p14:creationId xmlns:p14="http://schemas.microsoft.com/office/powerpoint/2010/main" val="1583914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7" grpId="0" animBg="1"/>
      <p:bldP spid="17" grpId="0" animBg="1"/>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5333" dirty="0"/>
              <a:t>Matching &amp; combining concrete services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18</a:t>
            </a:fld>
            <a:endParaRPr lang="en-GB" dirty="0"/>
          </a:p>
        </p:txBody>
      </p:sp>
      <p:sp>
        <p:nvSpPr>
          <p:cNvPr id="24" name="Titre 4"/>
          <p:cNvSpPr txBox="1">
            <a:spLocks/>
          </p:cNvSpPr>
          <p:nvPr/>
        </p:nvSpPr>
        <p:spPr>
          <a:xfrm>
            <a:off x="1441313" y="2861270"/>
            <a:ext cx="3573139" cy="1248841"/>
          </a:xfrm>
          <a:prstGeom prst="rect">
            <a:avLst/>
          </a:prstGeom>
        </p:spPr>
        <p:txBody>
          <a:bodyPr vert="horz" lIns="121920" tIns="60960" rIns="121920" bIns="6096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1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2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CSD</a:t>
            </a:r>
            <a:r>
              <a:rPr lang="en-GB" sz="1867" b="1" i="1" baseline="-25000" dirty="0">
                <a:solidFill>
                  <a:srgbClr val="0A6212"/>
                </a:solidFill>
                <a:latin typeface="Consolas" charset="0"/>
                <a:ea typeface="Consolas" charset="0"/>
                <a:cs typeface="Consolas" charset="0"/>
              </a:rPr>
              <a:t>5  </a:t>
            </a:r>
            <a:r>
              <a:rPr lang="en-GB" sz="1867" b="1" i="1" dirty="0">
                <a:solidFill>
                  <a:srgbClr val="0A6212"/>
                </a:solidFill>
                <a:latin typeface="Consolas" charset="0"/>
                <a:ea typeface="Consolas" charset="0"/>
                <a:cs typeface="Consolas" charset="0"/>
              </a:rPr>
              <a:t>} </a:t>
            </a:r>
            <a:endParaRPr lang="en-GB" sz="1867" b="1" dirty="0">
              <a:solidFill>
                <a:srgbClr val="0A6212"/>
              </a:solidFill>
              <a:latin typeface="Consolas" charset="0"/>
              <a:ea typeface="Consolas" charset="0"/>
              <a:cs typeface="Consolas" charset="0"/>
            </a:endParaRPr>
          </a:p>
          <a:p>
            <a:endParaRPr lang="en-GB" sz="1867" b="1" dirty="0">
              <a:solidFill>
                <a:srgbClr val="0A6212"/>
              </a:solidFill>
              <a:latin typeface="Consolas" charset="0"/>
              <a:ea typeface="Consolas" charset="0"/>
              <a:cs typeface="Consolas" charset="0"/>
            </a:endParaRPr>
          </a:p>
        </p:txBody>
      </p:sp>
      <p:sp>
        <p:nvSpPr>
          <p:cNvPr id="25" name="Titre 4"/>
          <p:cNvSpPr txBox="1">
            <a:spLocks/>
          </p:cNvSpPr>
          <p:nvPr/>
        </p:nvSpPr>
        <p:spPr>
          <a:xfrm>
            <a:off x="1097279" y="2423083"/>
            <a:ext cx="1598043"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rPr>
              <a:t>Combinations</a:t>
            </a:r>
            <a:endParaRPr lang="en-GB" sz="1867" b="1" dirty="0">
              <a:solidFill>
                <a:srgbClr val="0A6212"/>
              </a:solidFill>
            </a:endParaRPr>
          </a:p>
        </p:txBody>
      </p:sp>
      <p:sp>
        <p:nvSpPr>
          <p:cNvPr id="32"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S2</a:t>
            </a:r>
            <a:r>
              <a:rPr lang="en-US" sz="1600" dirty="0">
                <a:solidFill>
                  <a:srgbClr val="0432FF"/>
                </a:solidFill>
                <a:latin typeface="Consolas" charset="0"/>
                <a:ea typeface="Consolas" charset="0"/>
                <a:cs typeface="Consolas" charset="0"/>
              </a:rPr>
              <a:t> (a?; b!) := A1 (a?; b!) [availability &gt; 98%, price per call = 0,1$]</a:t>
            </a:r>
          </a:p>
          <a:p>
            <a:pPr marL="0" indent="0" algn="just">
              <a:buNone/>
            </a:pPr>
            <a:endParaRPr lang="en-US" sz="1600" dirty="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S3</a:t>
            </a:r>
            <a:r>
              <a:rPr lang="en-US" sz="1600" dirty="0">
                <a:solidFill>
                  <a:srgbClr val="0432FF"/>
                </a:solidFill>
                <a:latin typeface="Consolas" charset="0"/>
                <a:ea typeface="Consolas" charset="0"/>
                <a:cs typeface="Consolas" charset="0"/>
              </a:rPr>
              <a:t> (a?; b!) := A2 (a?; b!) [availability &gt; 99%,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S4</a:t>
            </a:r>
            <a:r>
              <a:rPr lang="en-US" sz="1600" dirty="0">
                <a:solidFill>
                  <a:srgbClr val="0432FF"/>
                </a:solidFill>
                <a:latin typeface="Consolas" charset="0"/>
                <a:ea typeface="Consolas" charset="0"/>
                <a:cs typeface="Consolas" charset="0"/>
              </a:rPr>
              <a:t> (a?; b!) := A1 (a?; p!), A2 (p?; b!) [availability &gt; 98%,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S5</a:t>
            </a:r>
            <a:r>
              <a:rPr lang="en-US" sz="1600" dirty="0">
                <a:solidFill>
                  <a:srgbClr val="0432FF"/>
                </a:solidFill>
                <a:latin typeface="Consolas" charset="0"/>
                <a:ea typeface="Consolas" charset="0"/>
                <a:cs typeface="Consolas" charset="0"/>
              </a:rPr>
              <a:t> (a?; b!) := A3 (a?; b!) [availability &gt; 98%, price per call = 0,0$]</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9900460" y="6459786"/>
            <a:ext cx="1312025" cy="365125"/>
          </a:xfrm>
          <a:prstGeom prst="rect">
            <a:avLst/>
          </a:prstGeom>
        </p:spPr>
        <p:txBody>
          <a:bodyPr vert="horz" lIns="121920" tIns="60960" rIns="121920" bIns="6096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z="1051"/>
              <a:pPr/>
              <a:t>18</a:t>
            </a:fld>
            <a:endParaRPr lang="en-GB" sz="1051" dirty="0"/>
          </a:p>
        </p:txBody>
      </p:sp>
      <p:sp>
        <p:nvSpPr>
          <p:cNvPr id="57" name="Espace réservé du contenu 4"/>
          <p:cNvSpPr txBox="1">
            <a:spLocks/>
          </p:cNvSpPr>
          <p:nvPr/>
        </p:nvSpPr>
        <p:spPr>
          <a:xfrm>
            <a:off x="5845562" y="4793446"/>
            <a:ext cx="6346439" cy="155802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rgbClr val="0070C0"/>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rgbClr val="0070C0"/>
                </a:solidFill>
                <a:latin typeface="Consolas" charset="0"/>
                <a:ea typeface="Consolas" charset="0"/>
                <a:cs typeface="Consolas" charset="0"/>
              </a:rPr>
              <a:t>dis= “flu”,  [ 	availability &gt; 98%, </a:t>
            </a:r>
          </a:p>
          <a:p>
            <a:pPr marL="0" indent="0">
              <a:lnSpc>
                <a:spcPct val="100000"/>
              </a:lnSpc>
              <a:spcBef>
                <a:spcPts val="400"/>
              </a:spcBef>
              <a:buNone/>
            </a:pPr>
            <a:r>
              <a:rPr lang="en-US" sz="1867" dirty="0">
                <a:solidFill>
                  <a:srgbClr val="0070C0"/>
                </a:solidFill>
                <a:latin typeface="Consolas" charset="0"/>
                <a:ea typeface="Consolas" charset="0"/>
                <a:cs typeface="Consolas" charset="0"/>
              </a:rPr>
              <a:t>		price per call &lt; 0,2$, </a:t>
            </a:r>
          </a:p>
          <a:p>
            <a:pPr marL="0" indent="0">
              <a:lnSpc>
                <a:spcPct val="100000"/>
              </a:lnSpc>
              <a:spcBef>
                <a:spcPts val="400"/>
              </a:spcBef>
              <a:buNone/>
            </a:pPr>
            <a:r>
              <a:rPr lang="en-US" sz="1867" dirty="0">
                <a:solidFill>
                  <a:srgbClr val="0070C0"/>
                </a:solidFill>
                <a:latin typeface="Consolas" charset="0"/>
                <a:ea typeface="Consolas" charset="0"/>
                <a:cs typeface="Consolas" charset="0"/>
              </a:rPr>
              <a:t>		total cost &lt; 5$]</a:t>
            </a: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58" name="Rectangle 57"/>
          <p:cNvSpPr/>
          <p:nvPr/>
        </p:nvSpPr>
        <p:spPr>
          <a:xfrm>
            <a:off x="5840362" y="4588261"/>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p>
        </p:txBody>
      </p:sp>
      <p:grpSp>
        <p:nvGrpSpPr>
          <p:cNvPr id="6" name="Grouper 5"/>
          <p:cNvGrpSpPr/>
          <p:nvPr/>
        </p:nvGrpSpPr>
        <p:grpSpPr>
          <a:xfrm>
            <a:off x="5769063" y="2862724"/>
            <a:ext cx="6210343" cy="554845"/>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6" name="Titre 4"/>
            <p:cNvSpPr txBox="1">
              <a:spLocks/>
            </p:cNvSpPr>
            <p:nvPr/>
          </p:nvSpPr>
          <p:spPr>
            <a:xfrm>
              <a:off x="4326797" y="2116869"/>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3</a:t>
              </a:r>
              <a:endParaRPr lang="en-GB" sz="24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5769058" y="2292371"/>
            <a:ext cx="6210348" cy="612676"/>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49" name="Titre 4"/>
            <p:cNvSpPr txBox="1">
              <a:spLocks/>
            </p:cNvSpPr>
            <p:nvPr/>
          </p:nvSpPr>
          <p:spPr>
            <a:xfrm>
              <a:off x="4326793" y="171927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2</a:t>
              </a:r>
              <a:endParaRPr lang="en-GB" sz="24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5791200" y="3919568"/>
            <a:ext cx="6217701" cy="631453"/>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7" name="Titre 4"/>
            <p:cNvSpPr txBox="1">
              <a:spLocks/>
            </p:cNvSpPr>
            <p:nvPr/>
          </p:nvSpPr>
          <p:spPr>
            <a:xfrm>
              <a:off x="4345970" y="290829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5</a:t>
              </a:r>
              <a:endParaRPr lang="en-GB" sz="2400" b="1" dirty="0">
                <a:solidFill>
                  <a:schemeClr val="accent6">
                    <a:lumMod val="50000"/>
                  </a:schemeClr>
                </a:solidFill>
                <a:latin typeface="Consolas" charset="0"/>
                <a:ea typeface="Consolas" charset="0"/>
                <a:cs typeface="Consolas" charset="0"/>
              </a:endParaRPr>
            </a:p>
          </p:txBody>
        </p:sp>
      </p:grpSp>
    </p:spTree>
    <p:extLst>
      <p:ext uri="{BB962C8B-B14F-4D97-AF65-F5344CB8AC3E}">
        <p14:creationId xmlns:p14="http://schemas.microsoft.com/office/powerpoint/2010/main" val="81444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 presetClass="entr" presetSubtype="0" fill="hold" grpId="1" nodeType="withEffect">
                                  <p:stCondLst>
                                    <p:cond delay="0"/>
                                  </p:stCondLst>
                                  <p:childTnLst>
                                    <p:set>
                                      <p:cBhvr>
                                        <p:cTn id="23" dur="1" fill="hold">
                                          <p:stCondLst>
                                            <p:cond delay="0"/>
                                          </p:stCondLst>
                                        </p:cTn>
                                        <p:tgtEl>
                                          <p:spTgt spid="24">
                                            <p:txEl>
                                              <p:pRg st="0" end="0"/>
                                            </p:txEl>
                                          </p:spTgt>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24">
                                            <p:txEl>
                                              <p:pRg st="2" end="2"/>
                                            </p:txEl>
                                          </p:spTgt>
                                        </p:tgtEl>
                                        <p:attrNameLst>
                                          <p:attrName>style.visibility</p:attrName>
                                        </p:attrNameLst>
                                      </p:cBhvr>
                                      <p:to>
                                        <p:strVal val="visible"/>
                                      </p:to>
                                    </p:set>
                                  </p:childTnLst>
                                </p:cTn>
                              </p:par>
                              <p:par>
                                <p:cTn id="26" presetID="1" presetClass="entr" presetSubtype="0" fill="hold" grpId="1" nodeType="withEffect">
                                  <p:stCondLst>
                                    <p:cond delay="0"/>
                                  </p:stCondLst>
                                  <p:iterate type="lt">
                                    <p:tmAbs val="0"/>
                                  </p:iterate>
                                  <p:childTnLst>
                                    <p:set>
                                      <p:cBhvr>
                                        <p:cTn id="27"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build="allAtOnce"/>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5333" dirty="0"/>
              <a:t>Validating combinations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19</a:t>
            </a:fld>
            <a:endParaRPr lang="en-GB" dirty="0"/>
          </a:p>
        </p:txBody>
      </p:sp>
      <p:sp>
        <p:nvSpPr>
          <p:cNvPr id="24" name="Titre 4"/>
          <p:cNvSpPr txBox="1">
            <a:spLocks/>
          </p:cNvSpPr>
          <p:nvPr/>
        </p:nvSpPr>
        <p:spPr>
          <a:xfrm>
            <a:off x="1441313" y="2861270"/>
            <a:ext cx="3573139" cy="1248841"/>
          </a:xfrm>
          <a:prstGeom prst="rect">
            <a:avLst/>
          </a:prstGeom>
        </p:spPr>
        <p:txBody>
          <a:bodyPr vert="horz" lIns="121920" tIns="60960" rIns="121920" bIns="6096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1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2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CSD</a:t>
            </a:r>
            <a:r>
              <a:rPr lang="en-GB" sz="1867" b="1" i="1" baseline="-25000" dirty="0">
                <a:solidFill>
                  <a:srgbClr val="0A6212"/>
                </a:solidFill>
                <a:latin typeface="Consolas" charset="0"/>
                <a:ea typeface="Consolas" charset="0"/>
                <a:cs typeface="Consolas" charset="0"/>
              </a:rPr>
              <a:t>5  </a:t>
            </a:r>
            <a:r>
              <a:rPr lang="en-GB" sz="1867" b="1" i="1" dirty="0">
                <a:solidFill>
                  <a:srgbClr val="0A6212"/>
                </a:solidFill>
                <a:latin typeface="Consolas" charset="0"/>
                <a:ea typeface="Consolas" charset="0"/>
                <a:cs typeface="Consolas" charset="0"/>
              </a:rPr>
              <a:t>} </a:t>
            </a:r>
            <a:endParaRPr lang="en-GB" sz="1867" b="1" dirty="0">
              <a:solidFill>
                <a:srgbClr val="0A6212"/>
              </a:solidFill>
              <a:latin typeface="Consolas" charset="0"/>
              <a:ea typeface="Consolas" charset="0"/>
              <a:cs typeface="Consolas" charset="0"/>
            </a:endParaRPr>
          </a:p>
          <a:p>
            <a:endParaRPr lang="en-GB" sz="1867" b="1" dirty="0">
              <a:solidFill>
                <a:srgbClr val="0A6212"/>
              </a:solidFill>
              <a:latin typeface="Consolas" charset="0"/>
              <a:ea typeface="Consolas" charset="0"/>
              <a:cs typeface="Consolas" charset="0"/>
            </a:endParaRPr>
          </a:p>
        </p:txBody>
      </p:sp>
      <p:sp>
        <p:nvSpPr>
          <p:cNvPr id="25" name="Titre 4"/>
          <p:cNvSpPr txBox="1">
            <a:spLocks/>
          </p:cNvSpPr>
          <p:nvPr/>
        </p:nvSpPr>
        <p:spPr>
          <a:xfrm>
            <a:off x="1097279" y="2423083"/>
            <a:ext cx="1598043"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rPr>
              <a:t>Combinations</a:t>
            </a:r>
            <a:endParaRPr lang="en-GB" sz="1867" b="1" dirty="0">
              <a:solidFill>
                <a:srgbClr val="0A6212"/>
              </a:solidFill>
            </a:endParaRPr>
          </a:p>
        </p:txBody>
      </p:sp>
      <p:sp>
        <p:nvSpPr>
          <p:cNvPr id="32"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S2</a:t>
            </a:r>
            <a:r>
              <a:rPr lang="en-US" sz="1600" dirty="0">
                <a:solidFill>
                  <a:srgbClr val="0432FF"/>
                </a:solidFill>
                <a:latin typeface="Consolas" charset="0"/>
                <a:ea typeface="Consolas" charset="0"/>
                <a:cs typeface="Consolas" charset="0"/>
              </a:rPr>
              <a:t> (a?; b!) := A1 (a?; b!) [availability &gt; 98%, price per call = 0,1$]</a:t>
            </a:r>
          </a:p>
          <a:p>
            <a:pPr marL="0" indent="0" algn="just">
              <a:buNone/>
            </a:pPr>
            <a:endParaRPr lang="en-US" sz="1600" dirty="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S3</a:t>
            </a:r>
            <a:r>
              <a:rPr lang="en-US" sz="1600" dirty="0">
                <a:solidFill>
                  <a:srgbClr val="0432FF"/>
                </a:solidFill>
                <a:latin typeface="Consolas" charset="0"/>
                <a:ea typeface="Consolas" charset="0"/>
                <a:cs typeface="Consolas" charset="0"/>
              </a:rPr>
              <a:t> (a?; b!) := A2 (a?; b!) [availability &gt; 99%,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S4</a:t>
            </a:r>
            <a:r>
              <a:rPr lang="en-US" sz="1600" dirty="0">
                <a:solidFill>
                  <a:srgbClr val="0432FF"/>
                </a:solidFill>
                <a:latin typeface="Consolas" charset="0"/>
                <a:ea typeface="Consolas" charset="0"/>
                <a:cs typeface="Consolas" charset="0"/>
              </a:rPr>
              <a:t> (a?; b!) := A1 (a?; p!), A2 (p?; b!) [availability &gt; 98%,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S5</a:t>
            </a:r>
            <a:r>
              <a:rPr lang="en-US" sz="1600" dirty="0">
                <a:solidFill>
                  <a:srgbClr val="0432FF"/>
                </a:solidFill>
                <a:latin typeface="Consolas" charset="0"/>
                <a:ea typeface="Consolas" charset="0"/>
                <a:cs typeface="Consolas" charset="0"/>
              </a:rPr>
              <a:t> (a?; b!) := A3 (a?; b!) [availability &gt; 98%, price per call = 0,0$]</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9900460" y="6459786"/>
            <a:ext cx="1312025" cy="365125"/>
          </a:xfrm>
          <a:prstGeom prst="rect">
            <a:avLst/>
          </a:prstGeom>
        </p:spPr>
        <p:txBody>
          <a:bodyPr vert="horz" lIns="121920" tIns="60960" rIns="121920" bIns="6096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z="1051"/>
              <a:pPr/>
              <a:t>19</a:t>
            </a:fld>
            <a:endParaRPr lang="en-GB" sz="1051" dirty="0"/>
          </a:p>
        </p:txBody>
      </p:sp>
      <p:sp>
        <p:nvSpPr>
          <p:cNvPr id="57" name="Espace réservé du contenu 4"/>
          <p:cNvSpPr txBox="1">
            <a:spLocks/>
          </p:cNvSpPr>
          <p:nvPr/>
        </p:nvSpPr>
        <p:spPr>
          <a:xfrm>
            <a:off x="5845562" y="4793446"/>
            <a:ext cx="6346439" cy="155802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rgbClr val="0070C0"/>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rgbClr val="0070C0"/>
                </a:solidFill>
                <a:latin typeface="Consolas" charset="0"/>
                <a:ea typeface="Consolas" charset="0"/>
                <a:cs typeface="Consolas" charset="0"/>
              </a:rPr>
              <a:t>dis= “flu”,  [ 	availability &gt; 98%, </a:t>
            </a:r>
          </a:p>
          <a:p>
            <a:pPr marL="0" indent="0">
              <a:lnSpc>
                <a:spcPct val="100000"/>
              </a:lnSpc>
              <a:spcBef>
                <a:spcPts val="400"/>
              </a:spcBef>
              <a:buNone/>
            </a:pPr>
            <a:r>
              <a:rPr lang="en-US" sz="1867" dirty="0">
                <a:solidFill>
                  <a:srgbClr val="0070C0"/>
                </a:solidFill>
                <a:latin typeface="Consolas" charset="0"/>
                <a:ea typeface="Consolas" charset="0"/>
                <a:cs typeface="Consolas" charset="0"/>
              </a:rPr>
              <a:t>		price per call &lt; 0,2$, </a:t>
            </a:r>
          </a:p>
          <a:p>
            <a:pPr marL="0" indent="0">
              <a:lnSpc>
                <a:spcPct val="100000"/>
              </a:lnSpc>
              <a:spcBef>
                <a:spcPts val="400"/>
              </a:spcBef>
              <a:buNone/>
            </a:pPr>
            <a:r>
              <a:rPr lang="en-US" sz="1867" dirty="0">
                <a:solidFill>
                  <a:srgbClr val="0070C0"/>
                </a:solidFill>
                <a:latin typeface="Consolas" charset="0"/>
                <a:ea typeface="Consolas" charset="0"/>
                <a:cs typeface="Consolas" charset="0"/>
              </a:rPr>
              <a:t>		total cost &lt; 5$]</a:t>
            </a: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58" name="Rectangle 57"/>
          <p:cNvSpPr/>
          <p:nvPr/>
        </p:nvSpPr>
        <p:spPr>
          <a:xfrm>
            <a:off x="5840362" y="4588261"/>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p>
        </p:txBody>
      </p:sp>
      <p:grpSp>
        <p:nvGrpSpPr>
          <p:cNvPr id="6" name="Grouper 5"/>
          <p:cNvGrpSpPr/>
          <p:nvPr/>
        </p:nvGrpSpPr>
        <p:grpSpPr>
          <a:xfrm>
            <a:off x="5769063" y="2862724"/>
            <a:ext cx="6210343" cy="554845"/>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6" name="Titre 4"/>
            <p:cNvSpPr txBox="1">
              <a:spLocks/>
            </p:cNvSpPr>
            <p:nvPr/>
          </p:nvSpPr>
          <p:spPr>
            <a:xfrm>
              <a:off x="4326797" y="2116869"/>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3</a:t>
              </a:r>
              <a:endParaRPr lang="en-GB" sz="24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5769058" y="2292371"/>
            <a:ext cx="6210348" cy="612676"/>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49" name="Titre 4"/>
            <p:cNvSpPr txBox="1">
              <a:spLocks/>
            </p:cNvSpPr>
            <p:nvPr/>
          </p:nvSpPr>
          <p:spPr>
            <a:xfrm>
              <a:off x="4326793" y="171927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2</a:t>
              </a:r>
              <a:endParaRPr lang="en-GB" sz="24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5791200" y="3919568"/>
            <a:ext cx="6217701" cy="631453"/>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7" name="Titre 4"/>
            <p:cNvSpPr txBox="1">
              <a:spLocks/>
            </p:cNvSpPr>
            <p:nvPr/>
          </p:nvSpPr>
          <p:spPr>
            <a:xfrm>
              <a:off x="4345970" y="290829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5</a:t>
              </a:r>
              <a:endParaRPr lang="en-GB" sz="2400" b="1" dirty="0">
                <a:solidFill>
                  <a:schemeClr val="accent6">
                    <a:lumMod val="50000"/>
                  </a:schemeClr>
                </a:solidFill>
                <a:latin typeface="Consolas" charset="0"/>
                <a:ea typeface="Consolas" charset="0"/>
                <a:cs typeface="Consolas" charset="0"/>
              </a:endParaRPr>
            </a:p>
          </p:txBody>
        </p:sp>
      </p:grpSp>
    </p:spTree>
    <p:extLst>
      <p:ext uri="{BB962C8B-B14F-4D97-AF65-F5344CB8AC3E}">
        <p14:creationId xmlns:p14="http://schemas.microsoft.com/office/powerpoint/2010/main" val="201364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4">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5A0BBFD-990B-45E8-A1E6-40B808A7D247}" type="datetime1">
              <a:rPr lang="fr-FR" smtClean="0"/>
              <a:t>26/03/2017</a:t>
            </a:fld>
            <a:endParaRPr lang="fr-FR"/>
          </a:p>
        </p:txBody>
      </p:sp>
      <p:sp>
        <p:nvSpPr>
          <p:cNvPr id="5" name="Espace réservé du numéro de diapositive 4"/>
          <p:cNvSpPr>
            <a:spLocks noGrp="1"/>
          </p:cNvSpPr>
          <p:nvPr>
            <p:ph type="sldNum" sz="quarter" idx="12"/>
          </p:nvPr>
        </p:nvSpPr>
        <p:spPr/>
        <p:txBody>
          <a:bodyPr/>
          <a:lstStyle/>
          <a:p>
            <a:fld id="{CE30F588-6E05-4442-ACBF-46277343984D}" type="slidenum">
              <a:rPr lang="fr-FR" smtClean="0"/>
              <a:t>2</a:t>
            </a:fld>
            <a:endParaRPr lang="fr-FR"/>
          </a:p>
        </p:txBody>
      </p:sp>
      <p:sp>
        <p:nvSpPr>
          <p:cNvPr id="9" name="ZoneTexte 8"/>
          <p:cNvSpPr txBox="1"/>
          <p:nvPr/>
        </p:nvSpPr>
        <p:spPr>
          <a:xfrm>
            <a:off x="701975" y="4419276"/>
            <a:ext cx="1653209" cy="338554"/>
          </a:xfrm>
          <a:prstGeom prst="rect">
            <a:avLst/>
          </a:prstGeom>
          <a:noFill/>
        </p:spPr>
        <p:txBody>
          <a:bodyPr wrap="none" rtlCol="0">
            <a:spAutoFit/>
          </a:bodyPr>
          <a:lstStyle/>
          <a:p>
            <a:r>
              <a:rPr lang="en-US" sz="1600" i="1" dirty="0" smtClean="0">
                <a:solidFill>
                  <a:schemeClr val="bg1">
                    <a:lumMod val="65000"/>
                  </a:schemeClr>
                </a:solidFill>
                <a:latin typeface="Rockwell Condensed" charset="0"/>
                <a:ea typeface="Rockwell Condensed" charset="0"/>
                <a:cs typeface="Rockwell Condensed" charset="0"/>
              </a:rPr>
              <a:t>Projects </a:t>
            </a:r>
            <a:r>
              <a:rPr lang="en-US" sz="1600" i="1" smtClean="0">
                <a:solidFill>
                  <a:schemeClr val="bg1">
                    <a:lumMod val="65000"/>
                  </a:schemeClr>
                </a:solidFill>
                <a:latin typeface="Rockwell Condensed" charset="0"/>
                <a:ea typeface="Rockwell Condensed" charset="0"/>
                <a:cs typeface="Rockwell Condensed" charset="0"/>
              </a:rPr>
              <a:t>&amp; Internships</a:t>
            </a:r>
            <a:endParaRPr lang="en-US" sz="1600" i="1" dirty="0">
              <a:solidFill>
                <a:schemeClr val="bg1">
                  <a:lumMod val="65000"/>
                </a:schemeClr>
              </a:solidFill>
              <a:latin typeface="Rockwell Condensed" charset="0"/>
              <a:ea typeface="Rockwell Condensed" charset="0"/>
              <a:cs typeface="Rockwell Condensed" charset="0"/>
            </a:endParaRPr>
          </a:p>
        </p:txBody>
      </p:sp>
      <p:sp>
        <p:nvSpPr>
          <p:cNvPr id="11" name="Rectangle 10"/>
          <p:cNvSpPr/>
          <p:nvPr/>
        </p:nvSpPr>
        <p:spPr>
          <a:xfrm>
            <a:off x="727376" y="1868516"/>
            <a:ext cx="1738859" cy="4407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2014-2017</a:t>
            </a:r>
            <a:endParaRPr lang="en-US"/>
          </a:p>
        </p:txBody>
      </p:sp>
      <p:sp>
        <p:nvSpPr>
          <p:cNvPr id="12" name="Rectangle 11"/>
          <p:cNvSpPr/>
          <p:nvPr/>
        </p:nvSpPr>
        <p:spPr>
          <a:xfrm>
            <a:off x="2838133" y="1765737"/>
            <a:ext cx="7610007" cy="646331"/>
          </a:xfrm>
          <a:prstGeom prst="rect">
            <a:avLst/>
          </a:prstGeom>
        </p:spPr>
        <p:txBody>
          <a:bodyPr wrap="square">
            <a:spAutoFit/>
          </a:bodyPr>
          <a:lstStyle/>
          <a:p>
            <a:r>
              <a:rPr lang="en-US" b="1" dirty="0"/>
              <a:t>3</a:t>
            </a:r>
            <a:r>
              <a:rPr lang="en-US" b="1" baseline="30000" dirty="0"/>
              <a:t>rd</a:t>
            </a:r>
            <a:r>
              <a:rPr lang="en-US" b="1" dirty="0"/>
              <a:t> year of PhD</a:t>
            </a:r>
            <a:r>
              <a:rPr lang="en-US" dirty="0"/>
              <a:t> </a:t>
            </a:r>
          </a:p>
          <a:p>
            <a:r>
              <a:rPr lang="en-US" dirty="0" err="1" smtClean="0"/>
              <a:t>InfoMaths</a:t>
            </a:r>
            <a:r>
              <a:rPr lang="en-US" dirty="0" smtClean="0"/>
              <a:t> </a:t>
            </a:r>
            <a:r>
              <a:rPr lang="en-US" dirty="0"/>
              <a:t>doctoral </a:t>
            </a:r>
            <a:r>
              <a:rPr lang="en-US" dirty="0" smtClean="0"/>
              <a:t>school, </a:t>
            </a:r>
            <a:r>
              <a:rPr lang="en-US" dirty="0"/>
              <a:t>University Lyon </a:t>
            </a:r>
            <a:r>
              <a:rPr lang="en-US" dirty="0" smtClean="0"/>
              <a:t>1, Magellan </a:t>
            </a:r>
            <a:r>
              <a:rPr lang="en-US" dirty="0"/>
              <a:t>Lab, </a:t>
            </a:r>
            <a:r>
              <a:rPr lang="en-US" dirty="0" smtClean="0"/>
              <a:t>Lyon3</a:t>
            </a:r>
            <a:endParaRPr lang="en-US" dirty="0"/>
          </a:p>
        </p:txBody>
      </p:sp>
      <p:sp>
        <p:nvSpPr>
          <p:cNvPr id="13" name="Rectangle 12"/>
          <p:cNvSpPr/>
          <p:nvPr/>
        </p:nvSpPr>
        <p:spPr>
          <a:xfrm>
            <a:off x="742366" y="3639849"/>
            <a:ext cx="1738859" cy="4407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2013</a:t>
            </a:r>
            <a:endParaRPr lang="en-US" dirty="0"/>
          </a:p>
        </p:txBody>
      </p:sp>
      <p:sp>
        <p:nvSpPr>
          <p:cNvPr id="14" name="ZoneTexte 13"/>
          <p:cNvSpPr txBox="1"/>
          <p:nvPr/>
        </p:nvSpPr>
        <p:spPr>
          <a:xfrm>
            <a:off x="879775" y="1504127"/>
            <a:ext cx="1507785" cy="400110"/>
          </a:xfrm>
          <a:prstGeom prst="rect">
            <a:avLst/>
          </a:prstGeom>
          <a:noFill/>
        </p:spPr>
        <p:txBody>
          <a:bodyPr wrap="none" rtlCol="0">
            <a:spAutoFit/>
          </a:bodyPr>
          <a:lstStyle/>
          <a:p>
            <a:r>
              <a:rPr lang="en-US" sz="2000" dirty="0" smtClean="0">
                <a:latin typeface="Rockwell Condensed" charset="0"/>
                <a:ea typeface="Rockwell Condensed" charset="0"/>
                <a:cs typeface="Rockwell Condensed" charset="0"/>
              </a:rPr>
              <a:t>Current position</a:t>
            </a:r>
            <a:endParaRPr lang="en-US" sz="2000" dirty="0">
              <a:latin typeface="Rockwell Condensed" charset="0"/>
              <a:ea typeface="Rockwell Condensed" charset="0"/>
              <a:cs typeface="Rockwell Condensed" charset="0"/>
            </a:endParaRPr>
          </a:p>
        </p:txBody>
      </p:sp>
      <p:sp>
        <p:nvSpPr>
          <p:cNvPr id="15" name="Rectangle 14"/>
          <p:cNvSpPr/>
          <p:nvPr/>
        </p:nvSpPr>
        <p:spPr>
          <a:xfrm>
            <a:off x="2853123" y="3547623"/>
            <a:ext cx="6006059" cy="646331"/>
          </a:xfrm>
          <a:prstGeom prst="rect">
            <a:avLst/>
          </a:prstGeom>
        </p:spPr>
        <p:txBody>
          <a:bodyPr wrap="square">
            <a:spAutoFit/>
          </a:bodyPr>
          <a:lstStyle/>
          <a:p>
            <a:r>
              <a:rPr lang="en-US" dirty="0"/>
              <a:t>Master </a:t>
            </a:r>
            <a:r>
              <a:rPr lang="en-US" dirty="0" smtClean="0"/>
              <a:t>in</a:t>
            </a:r>
            <a:r>
              <a:rPr lang="en-US" b="1" dirty="0" smtClean="0">
                <a:solidFill>
                  <a:srgbClr val="FF0066"/>
                </a:solidFill>
              </a:rPr>
              <a:t> </a:t>
            </a:r>
            <a:r>
              <a:rPr lang="en-US" b="1" dirty="0" smtClean="0"/>
              <a:t>Systems </a:t>
            </a:r>
            <a:r>
              <a:rPr lang="en-US" b="1" dirty="0"/>
              <a:t>and </a:t>
            </a:r>
            <a:r>
              <a:rPr lang="en-US" b="1" dirty="0" smtClean="0"/>
              <a:t>Computing</a:t>
            </a:r>
          </a:p>
          <a:p>
            <a:r>
              <a:rPr lang="en-US" dirty="0" smtClean="0"/>
              <a:t>Federal </a:t>
            </a:r>
            <a:r>
              <a:rPr lang="en-US" dirty="0"/>
              <a:t>University of Rio Grande do Norte, Brazil</a:t>
            </a:r>
          </a:p>
        </p:txBody>
      </p:sp>
      <p:sp>
        <p:nvSpPr>
          <p:cNvPr id="16" name="Rectangle 15"/>
          <p:cNvSpPr/>
          <p:nvPr/>
        </p:nvSpPr>
        <p:spPr>
          <a:xfrm>
            <a:off x="742366" y="5413731"/>
            <a:ext cx="1738859" cy="4407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2011</a:t>
            </a:r>
            <a:endParaRPr lang="en-US" dirty="0"/>
          </a:p>
        </p:txBody>
      </p:sp>
      <p:sp>
        <p:nvSpPr>
          <p:cNvPr id="17" name="Rectangle 16"/>
          <p:cNvSpPr/>
          <p:nvPr/>
        </p:nvSpPr>
        <p:spPr>
          <a:xfrm>
            <a:off x="2808152" y="5369843"/>
            <a:ext cx="6096000" cy="646331"/>
          </a:xfrm>
          <a:prstGeom prst="rect">
            <a:avLst/>
          </a:prstGeom>
        </p:spPr>
        <p:txBody>
          <a:bodyPr>
            <a:spAutoFit/>
          </a:bodyPr>
          <a:lstStyle/>
          <a:p>
            <a:r>
              <a:rPr lang="en-US" b="1" dirty="0" smtClean="0"/>
              <a:t>Bachelor on</a:t>
            </a:r>
            <a:r>
              <a:rPr lang="en-US" dirty="0" smtClean="0"/>
              <a:t> </a:t>
            </a:r>
            <a:r>
              <a:rPr lang="en-US" b="1" dirty="0"/>
              <a:t>System </a:t>
            </a:r>
            <a:r>
              <a:rPr lang="en-US" b="1" dirty="0" smtClean="0"/>
              <a:t>development and analysis</a:t>
            </a:r>
            <a:endParaRPr lang="en-US" dirty="0"/>
          </a:p>
          <a:p>
            <a:r>
              <a:rPr lang="en-US" dirty="0" smtClean="0"/>
              <a:t>Federal </a:t>
            </a:r>
            <a:r>
              <a:rPr lang="en-US" dirty="0"/>
              <a:t>Institute of Rio Grande do Norte, Brazil</a:t>
            </a:r>
          </a:p>
        </p:txBody>
      </p:sp>
      <p:sp>
        <p:nvSpPr>
          <p:cNvPr id="18" name="Rectangle 17"/>
          <p:cNvSpPr/>
          <p:nvPr/>
        </p:nvSpPr>
        <p:spPr>
          <a:xfrm>
            <a:off x="8523691" y="4358471"/>
            <a:ext cx="2918428" cy="923330"/>
          </a:xfrm>
          <a:prstGeom prst="rect">
            <a:avLst/>
          </a:prstGeom>
        </p:spPr>
        <p:txBody>
          <a:bodyPr wrap="none">
            <a:spAutoFit/>
          </a:bodyPr>
          <a:lstStyle/>
          <a:p>
            <a:r>
              <a:rPr lang="en-US" i="1" dirty="0"/>
              <a:t>4-months Internship </a:t>
            </a:r>
          </a:p>
          <a:p>
            <a:r>
              <a:rPr lang="en-US" i="1" dirty="0" smtClean="0"/>
              <a:t>UDELAR</a:t>
            </a:r>
            <a:r>
              <a:rPr lang="en-US" i="1" dirty="0"/>
              <a:t>, </a:t>
            </a:r>
            <a:r>
              <a:rPr lang="en-US" i="1" dirty="0" smtClean="0"/>
              <a:t>Uruguay (</a:t>
            </a:r>
            <a:r>
              <a:rPr lang="en-US" i="1" dirty="0" smtClean="0"/>
              <a:t>CAPES)</a:t>
            </a:r>
          </a:p>
          <a:p>
            <a:r>
              <a:rPr lang="en-US" i="1" dirty="0" smtClean="0"/>
              <a:t>SWANS - STICAMSUD</a:t>
            </a:r>
            <a:endParaRPr lang="en-US" i="1" dirty="0"/>
          </a:p>
        </p:txBody>
      </p:sp>
      <p:cxnSp>
        <p:nvCxnSpPr>
          <p:cNvPr id="20" name="Connecteur droit avec flèche 19"/>
          <p:cNvCxnSpPr/>
          <p:nvPr/>
        </p:nvCxnSpPr>
        <p:spPr>
          <a:xfrm>
            <a:off x="789324" y="4825308"/>
            <a:ext cx="7695105" cy="464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523691" y="5106858"/>
            <a:ext cx="3742307" cy="369332"/>
          </a:xfrm>
          <a:prstGeom prst="rect">
            <a:avLst/>
          </a:prstGeom>
        </p:spPr>
        <p:txBody>
          <a:bodyPr wrap="none">
            <a:spAutoFit/>
          </a:bodyPr>
          <a:lstStyle/>
          <a:p>
            <a:r>
              <a:rPr lang="en-US" i="1" dirty="0"/>
              <a:t>National Research Network, Brazil</a:t>
            </a:r>
          </a:p>
        </p:txBody>
      </p:sp>
      <p:cxnSp>
        <p:nvCxnSpPr>
          <p:cNvPr id="23" name="Connecteur droit avec flèche 22"/>
          <p:cNvCxnSpPr/>
          <p:nvPr/>
        </p:nvCxnSpPr>
        <p:spPr>
          <a:xfrm>
            <a:off x="742366" y="2848682"/>
            <a:ext cx="7695105" cy="464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585762" y="2705412"/>
            <a:ext cx="2887329" cy="369332"/>
          </a:xfrm>
          <a:prstGeom prst="rect">
            <a:avLst/>
          </a:prstGeom>
        </p:spPr>
        <p:txBody>
          <a:bodyPr wrap="none">
            <a:spAutoFit/>
          </a:bodyPr>
          <a:lstStyle/>
          <a:p>
            <a:r>
              <a:rPr lang="en-US" i="1" smtClean="0"/>
              <a:t>Project Multi-cloud, ARC-6</a:t>
            </a:r>
            <a:endParaRPr lang="en-US" i="1" dirty="0"/>
          </a:p>
        </p:txBody>
      </p:sp>
      <p:sp>
        <p:nvSpPr>
          <p:cNvPr id="26" name="Rectangle 25"/>
          <p:cNvSpPr/>
          <p:nvPr/>
        </p:nvSpPr>
        <p:spPr>
          <a:xfrm>
            <a:off x="727376" y="666540"/>
            <a:ext cx="7476662" cy="646331"/>
          </a:xfrm>
          <a:prstGeom prst="rect">
            <a:avLst/>
          </a:prstGeom>
        </p:spPr>
        <p:txBody>
          <a:bodyPr wrap="none">
            <a:spAutoFit/>
          </a:bodyPr>
          <a:lstStyle/>
          <a:p>
            <a:r>
              <a:rPr lang="en-US" sz="3600" b="1" dirty="0">
                <a:solidFill>
                  <a:schemeClr val="accent1">
                    <a:lumMod val="75000"/>
                  </a:schemeClr>
                </a:solidFill>
              </a:rPr>
              <a:t>Daniel </a:t>
            </a:r>
            <a:r>
              <a:rPr lang="en-US" sz="3600" b="1" dirty="0" err="1">
                <a:solidFill>
                  <a:schemeClr val="accent1">
                    <a:lumMod val="75000"/>
                  </a:schemeClr>
                </a:solidFill>
              </a:rPr>
              <a:t>Aguiar</a:t>
            </a:r>
            <a:r>
              <a:rPr lang="en-US" sz="3600" b="1" dirty="0">
                <a:solidFill>
                  <a:schemeClr val="accent1">
                    <a:lumMod val="75000"/>
                  </a:schemeClr>
                </a:solidFill>
              </a:rPr>
              <a:t> da Silva </a:t>
            </a:r>
            <a:r>
              <a:rPr lang="en-US" sz="3600" b="1" dirty="0" err="1">
                <a:solidFill>
                  <a:schemeClr val="accent1">
                    <a:lumMod val="75000"/>
                  </a:schemeClr>
                </a:solidFill>
              </a:rPr>
              <a:t>Carvalho</a:t>
            </a:r>
            <a:endParaRPr lang="en-US" sz="3600" b="1" dirty="0">
              <a:solidFill>
                <a:schemeClr val="accent1">
                  <a:lumMod val="75000"/>
                </a:schemeClr>
              </a:solidFill>
            </a:endParaRPr>
          </a:p>
        </p:txBody>
      </p:sp>
      <p:sp>
        <p:nvSpPr>
          <p:cNvPr id="27" name="ZoneTexte 26"/>
          <p:cNvSpPr txBox="1"/>
          <p:nvPr/>
        </p:nvSpPr>
        <p:spPr>
          <a:xfrm>
            <a:off x="1089635" y="3175452"/>
            <a:ext cx="973343" cy="400110"/>
          </a:xfrm>
          <a:prstGeom prst="rect">
            <a:avLst/>
          </a:prstGeom>
          <a:noFill/>
        </p:spPr>
        <p:txBody>
          <a:bodyPr wrap="none" rtlCol="0">
            <a:spAutoFit/>
          </a:bodyPr>
          <a:lstStyle/>
          <a:p>
            <a:r>
              <a:rPr lang="en-US" sz="2000" smtClean="0">
                <a:latin typeface="Rockwell Condensed" charset="0"/>
                <a:ea typeface="Rockwell Condensed" charset="0"/>
                <a:cs typeface="Rockwell Condensed" charset="0"/>
              </a:rPr>
              <a:t>Education</a:t>
            </a:r>
            <a:endParaRPr lang="en-US" sz="2000" dirty="0">
              <a:latin typeface="Rockwell Condensed" charset="0"/>
              <a:ea typeface="Rockwell Condensed" charset="0"/>
              <a:cs typeface="Rockwell Condensed" charset="0"/>
            </a:endParaRPr>
          </a:p>
        </p:txBody>
      </p:sp>
      <p:sp>
        <p:nvSpPr>
          <p:cNvPr id="28" name="ZoneTexte 27"/>
          <p:cNvSpPr txBox="1"/>
          <p:nvPr/>
        </p:nvSpPr>
        <p:spPr>
          <a:xfrm>
            <a:off x="701974" y="2471872"/>
            <a:ext cx="1653209" cy="338554"/>
          </a:xfrm>
          <a:prstGeom prst="rect">
            <a:avLst/>
          </a:prstGeom>
          <a:noFill/>
        </p:spPr>
        <p:txBody>
          <a:bodyPr wrap="none" rtlCol="0">
            <a:spAutoFit/>
          </a:bodyPr>
          <a:lstStyle/>
          <a:p>
            <a:r>
              <a:rPr lang="en-US" sz="1600" i="1" dirty="0" smtClean="0">
                <a:solidFill>
                  <a:schemeClr val="bg1">
                    <a:lumMod val="65000"/>
                  </a:schemeClr>
                </a:solidFill>
                <a:latin typeface="Rockwell Condensed" charset="0"/>
                <a:ea typeface="Rockwell Condensed" charset="0"/>
                <a:cs typeface="Rockwell Condensed" charset="0"/>
              </a:rPr>
              <a:t>Projects </a:t>
            </a:r>
            <a:r>
              <a:rPr lang="en-US" sz="1600" i="1" smtClean="0">
                <a:solidFill>
                  <a:schemeClr val="bg1">
                    <a:lumMod val="65000"/>
                  </a:schemeClr>
                </a:solidFill>
                <a:latin typeface="Rockwell Condensed" charset="0"/>
                <a:ea typeface="Rockwell Condensed" charset="0"/>
                <a:cs typeface="Rockwell Condensed" charset="0"/>
              </a:rPr>
              <a:t>&amp; Internships</a:t>
            </a:r>
            <a:endParaRPr lang="en-US" sz="1600" i="1" dirty="0">
              <a:solidFill>
                <a:schemeClr val="bg1">
                  <a:lumMod val="65000"/>
                </a:schemeClr>
              </a:solidFill>
              <a:latin typeface="Rockwell Condensed" charset="0"/>
              <a:ea typeface="Rockwell Condensed" charset="0"/>
              <a:cs typeface="Rockwell Condensed" charset="0"/>
            </a:endParaRPr>
          </a:p>
        </p:txBody>
      </p:sp>
    </p:spTree>
    <p:extLst>
      <p:ext uri="{BB962C8B-B14F-4D97-AF65-F5344CB8AC3E}">
        <p14:creationId xmlns:p14="http://schemas.microsoft.com/office/powerpoint/2010/main" val="513866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r>
              <a:rPr lang="en-US" sz="2667" dirty="0"/>
              <a:t> </a:t>
            </a:r>
            <a:r>
              <a:rPr lang="en-GB" sz="2667" dirty="0"/>
              <a:t>The </a:t>
            </a:r>
            <a:r>
              <a:rPr lang="en-GB" sz="2667" i="1" dirty="0"/>
              <a:t>Rhone</a:t>
            </a:r>
            <a:r>
              <a:rPr lang="en-GB" sz="2667" dirty="0"/>
              <a:t> first version is implemented in Java</a:t>
            </a:r>
            <a:endParaRPr lang="en-US" sz="2667" dirty="0"/>
          </a:p>
          <a:p>
            <a:pPr algn="just">
              <a:buFont typeface="Wingdings" charset="2"/>
              <a:buChar char="§"/>
            </a:pPr>
            <a:r>
              <a:rPr lang="en-US" sz="2667" dirty="0"/>
              <a:t> Evaluate the algorithm’s behavior</a:t>
            </a:r>
          </a:p>
          <a:p>
            <a:pPr lvl="1" algn="just">
              <a:buFont typeface="Wingdings" charset="2"/>
              <a:buChar char="§"/>
            </a:pPr>
            <a:r>
              <a:rPr lang="en-US" sz="2400" dirty="0"/>
              <a:t>performance, quality and cost</a:t>
            </a:r>
          </a:p>
          <a:p>
            <a:pPr algn="just">
              <a:buFont typeface="Wingdings" charset="2"/>
              <a:buChar char="§"/>
            </a:pPr>
            <a:r>
              <a:rPr lang="en-US" sz="2667" dirty="0"/>
              <a:t> Local environment simulating a mono-cloud</a:t>
            </a:r>
          </a:p>
          <a:p>
            <a:pPr lvl="1" algn="just">
              <a:buFont typeface="Wingdings" charset="2"/>
              <a:buChar char="§"/>
            </a:pPr>
            <a:r>
              <a:rPr lang="en-US" sz="2400" dirty="0"/>
              <a:t>including a registry of 100 services</a:t>
            </a:r>
          </a:p>
          <a:p>
            <a:pPr algn="just">
              <a:buFont typeface="Wingdings" charset="2"/>
              <a:buChar char="§"/>
            </a:pPr>
            <a:r>
              <a:rPr lang="en-GB" sz="2667" dirty="0"/>
              <a:t> Two approaches compared </a:t>
            </a:r>
          </a:p>
          <a:p>
            <a:pPr lvl="1" algn="just">
              <a:buFont typeface="Wingdings" charset="2"/>
              <a:buChar char="§"/>
            </a:pPr>
            <a:r>
              <a:rPr lang="en-GB" sz="2400" dirty="0"/>
              <a:t>Traditional (without considering preferences and SLA) versus </a:t>
            </a:r>
          </a:p>
          <a:p>
            <a:pPr lvl="1" algn="just">
              <a:buFont typeface="Wingdings" charset="2"/>
              <a:buChar char="§"/>
            </a:pPr>
            <a:r>
              <a:rPr lang="en-GB" sz="2400" dirty="0"/>
              <a:t>Preference-guided (i.e., Rhone)</a:t>
            </a:r>
            <a:endParaRPr lang="en-US" sz="2400" dirty="0"/>
          </a:p>
        </p:txBody>
      </p:sp>
    </p:spTree>
    <p:extLst>
      <p:ext uri="{BB962C8B-B14F-4D97-AF65-F5344CB8AC3E}">
        <p14:creationId xmlns:p14="http://schemas.microsoft.com/office/powerpoint/2010/main" val="845378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Implementation &amp; experiments</a:t>
            </a:r>
            <a:endParaRPr lang="en-GB" dirty="0"/>
          </a:p>
        </p:txBody>
      </p:sp>
      <p:sp>
        <p:nvSpPr>
          <p:cNvPr id="9" name="Espaço Reservado para Conteúdo 8"/>
          <p:cNvSpPr>
            <a:spLocks noGrp="1"/>
          </p:cNvSpPr>
          <p:nvPr>
            <p:ph idx="1"/>
          </p:nvPr>
        </p:nvSpPr>
        <p:spPr/>
        <p:txBody>
          <a:bodyPr/>
          <a:lstStyle/>
          <a:p>
            <a:r>
              <a:rPr lang="fr-FR" dirty="0" smtClean="0"/>
              <a:t>Cloud simulation including 100 services</a:t>
            </a:r>
          </a:p>
          <a:p>
            <a:r>
              <a:rPr lang="fr-FR" dirty="0" smtClean="0"/>
              <a:t>Expensive while combining services: O(n</a:t>
            </a:r>
            <a:r>
              <a:rPr lang="fr-FR" baseline="30000" dirty="0" smtClean="0"/>
              <a:t>k</a:t>
            </a:r>
            <a:r>
              <a:rPr lang="fr-FR" dirty="0" smtClean="0"/>
              <a:t>)</a:t>
            </a:r>
          </a:p>
          <a:p>
            <a:r>
              <a:rPr lang="en-US" dirty="0" smtClean="0"/>
              <a:t>Performance </a:t>
            </a:r>
            <a:r>
              <a:rPr lang="en-US" dirty="0"/>
              <a:t>increased </a:t>
            </a:r>
            <a:r>
              <a:rPr lang="en-US" dirty="0" smtClean="0"/>
              <a:t>reducing the </a:t>
            </a:r>
            <a:r>
              <a:rPr lang="en-US" dirty="0"/>
              <a:t>number of rewriting </a:t>
            </a:r>
            <a:r>
              <a:rPr lang="en-US" dirty="0" smtClean="0"/>
              <a:t>solutions and integration </a:t>
            </a:r>
            <a:r>
              <a:rPr lang="en-US" dirty="0"/>
              <a:t>execution time</a:t>
            </a:r>
          </a:p>
          <a:p>
            <a:r>
              <a:rPr lang="en-US" dirty="0"/>
              <a:t> Integration economic cost potentially </a:t>
            </a:r>
            <a:r>
              <a:rPr lang="en-US" dirty="0" smtClean="0"/>
              <a:t>reduced</a:t>
            </a:r>
            <a:endParaRPr lang="en-US" dirty="0"/>
          </a:p>
        </p:txBody>
      </p:sp>
      <p:pic>
        <p:nvPicPr>
          <p:cNvPr id="7" name="Imagem 11"/>
          <p:cNvPicPr>
            <a:picLocks noChangeAspect="1"/>
          </p:cNvPicPr>
          <p:nvPr/>
        </p:nvPicPr>
        <p:blipFill>
          <a:blip r:embed="rId3"/>
          <a:stretch>
            <a:fillRect/>
          </a:stretch>
        </p:blipFill>
        <p:spPr>
          <a:xfrm>
            <a:off x="914398" y="4023332"/>
            <a:ext cx="4779893" cy="2523291"/>
          </a:xfrm>
          <a:prstGeom prst="rect">
            <a:avLst/>
          </a:prstGeom>
        </p:spPr>
      </p:pic>
      <p:pic>
        <p:nvPicPr>
          <p:cNvPr id="8" name="Imagem 2"/>
          <p:cNvPicPr>
            <a:picLocks noChangeAspect="1"/>
          </p:cNvPicPr>
          <p:nvPr/>
        </p:nvPicPr>
        <p:blipFill>
          <a:blip r:embed="rId4"/>
          <a:stretch>
            <a:fillRect/>
          </a:stretch>
        </p:blipFill>
        <p:spPr>
          <a:xfrm>
            <a:off x="6339355" y="4159463"/>
            <a:ext cx="4446575" cy="2387161"/>
          </a:xfrm>
          <a:prstGeom prst="rect">
            <a:avLst/>
          </a:prstGeom>
        </p:spPr>
      </p:pic>
      <p:sp>
        <p:nvSpPr>
          <p:cNvPr id="3" name="Espaço Reservado para Data 2"/>
          <p:cNvSpPr>
            <a:spLocks noGrp="1"/>
          </p:cNvSpPr>
          <p:nvPr>
            <p:ph type="dt" sz="half" idx="10"/>
          </p:nvPr>
        </p:nvSpPr>
        <p:spPr/>
        <p:txBody>
          <a:bodyPr/>
          <a:lstStyle/>
          <a:p>
            <a:fld id="{1EF112FA-5436-41E8-9717-8377A9D3A566}" type="datetime1">
              <a:rPr lang="fr-FR" smtClean="0"/>
              <a:t>25/03/2017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21</a:t>
            </a:fld>
            <a:endParaRPr lang="fr-FR"/>
          </a:p>
        </p:txBody>
      </p:sp>
    </p:spTree>
    <p:extLst>
      <p:ext uri="{BB962C8B-B14F-4D97-AF65-F5344CB8AC3E}">
        <p14:creationId xmlns:p14="http://schemas.microsoft.com/office/powerpoint/2010/main" val="19332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fr-FR" sz="4800" dirty="0" smtClean="0"/>
              <a:t>Professional and scientific activities</a:t>
            </a:r>
            <a:endParaRPr lang="fr-FR" sz="4800" dirty="0"/>
          </a:p>
        </p:txBody>
      </p:sp>
      <p:graphicFrame>
        <p:nvGraphicFramePr>
          <p:cNvPr id="6" name="Tabela 5"/>
          <p:cNvGraphicFramePr>
            <a:graphicFrameLocks noGrp="1"/>
          </p:cNvGraphicFramePr>
          <p:nvPr>
            <p:extLst>
              <p:ext uri="{D42A27DB-BD31-4B8C-83A1-F6EECF244321}">
                <p14:modId xmlns:p14="http://schemas.microsoft.com/office/powerpoint/2010/main" val="3110661641"/>
              </p:ext>
            </p:extLst>
          </p:nvPr>
        </p:nvGraphicFramePr>
        <p:xfrm>
          <a:off x="2556456" y="1773214"/>
          <a:ext cx="8568000" cy="370840"/>
        </p:xfrm>
        <a:graphic>
          <a:graphicData uri="http://schemas.openxmlformats.org/drawingml/2006/table">
            <a:tbl>
              <a:tblPr firstRow="1" bandRow="1">
                <a:tableStyleId>{5C22544A-7EE6-4342-B048-85BDC9FD1C3A}</a:tableStyleId>
              </a:tblPr>
              <a:tblGrid>
                <a:gridCol w="1428000"/>
                <a:gridCol w="1428000"/>
                <a:gridCol w="1428000"/>
                <a:gridCol w="1428000"/>
                <a:gridCol w="1428000"/>
                <a:gridCol w="1428000"/>
              </a:tblGrid>
              <a:tr h="370840">
                <a:tc>
                  <a:txBody>
                    <a:bodyPr/>
                    <a:lstStyle/>
                    <a:p>
                      <a:pPr algn="ctr"/>
                      <a:r>
                        <a:rPr lang="fr-FR" dirty="0" smtClean="0"/>
                        <a:t>2014.2</a:t>
                      </a:r>
                      <a:endParaRPr lang="fr-FR" dirty="0"/>
                    </a:p>
                  </a:txBody>
                  <a:tcPr/>
                </a:tc>
                <a:tc>
                  <a:txBody>
                    <a:bodyPr/>
                    <a:lstStyle/>
                    <a:p>
                      <a:pPr algn="ctr"/>
                      <a:r>
                        <a:rPr lang="fr-FR" dirty="0" smtClean="0"/>
                        <a:t>2015.1</a:t>
                      </a:r>
                      <a:endParaRPr lang="fr-FR" dirty="0"/>
                    </a:p>
                  </a:txBody>
                  <a:tcPr/>
                </a:tc>
                <a:tc>
                  <a:txBody>
                    <a:bodyPr/>
                    <a:lstStyle/>
                    <a:p>
                      <a:pPr algn="ctr"/>
                      <a:r>
                        <a:rPr lang="fr-FR" dirty="0" smtClean="0"/>
                        <a:t>2015.2</a:t>
                      </a:r>
                      <a:endParaRPr lang="fr-FR" dirty="0"/>
                    </a:p>
                  </a:txBody>
                  <a:tcPr/>
                </a:tc>
                <a:tc>
                  <a:txBody>
                    <a:bodyPr/>
                    <a:lstStyle/>
                    <a:p>
                      <a:pPr algn="ctr"/>
                      <a:r>
                        <a:rPr lang="fr-FR" dirty="0" smtClean="0"/>
                        <a:t>2016.1</a:t>
                      </a:r>
                      <a:endParaRPr lang="fr-FR" dirty="0"/>
                    </a:p>
                  </a:txBody>
                  <a:tcPr/>
                </a:tc>
                <a:tc>
                  <a:txBody>
                    <a:bodyPr/>
                    <a:lstStyle/>
                    <a:p>
                      <a:pPr algn="ctr"/>
                      <a:r>
                        <a:rPr lang="fr-FR" dirty="0" smtClean="0"/>
                        <a:t>2016.2</a:t>
                      </a:r>
                      <a:endParaRPr lang="fr-FR" dirty="0"/>
                    </a:p>
                  </a:txBody>
                  <a:tcPr/>
                </a:tc>
                <a:tc>
                  <a:txBody>
                    <a:bodyPr/>
                    <a:lstStyle/>
                    <a:p>
                      <a:pPr algn="ctr"/>
                      <a:r>
                        <a:rPr lang="fr-FR" dirty="0" smtClean="0"/>
                        <a:t>2017.1</a:t>
                      </a:r>
                      <a:endParaRPr lang="fr-FR" dirty="0"/>
                    </a:p>
                  </a:txBody>
                  <a:tcPr/>
                </a:tc>
              </a:tr>
            </a:tbl>
          </a:graphicData>
        </a:graphic>
      </p:graphicFrame>
      <p:cxnSp>
        <p:nvCxnSpPr>
          <p:cNvPr id="8" name="Conector reto 7"/>
          <p:cNvCxnSpPr/>
          <p:nvPr/>
        </p:nvCxnSpPr>
        <p:spPr>
          <a:xfrm>
            <a:off x="3987876"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5414711"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6846532"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8282079"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701383" y="2240498"/>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11119539" y="2229121"/>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2565787"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505461" y="2447276"/>
            <a:ext cx="1063112" cy="369332"/>
          </a:xfrm>
          <a:prstGeom prst="rect">
            <a:avLst/>
          </a:prstGeom>
          <a:noFill/>
        </p:spPr>
        <p:txBody>
          <a:bodyPr wrap="none" rtlCol="0">
            <a:spAutoFit/>
          </a:bodyPr>
          <a:lstStyle/>
          <a:p>
            <a:r>
              <a:rPr lang="fr-FR" dirty="0" smtClean="0"/>
              <a:t>Courses</a:t>
            </a:r>
            <a:endParaRPr lang="fr-FR" dirty="0"/>
          </a:p>
        </p:txBody>
      </p:sp>
      <p:sp>
        <p:nvSpPr>
          <p:cNvPr id="16" name="Retângulo 15"/>
          <p:cNvSpPr/>
          <p:nvPr/>
        </p:nvSpPr>
        <p:spPr>
          <a:xfrm>
            <a:off x="4001335" y="2251875"/>
            <a:ext cx="1404674" cy="1774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7" name="Retângulo 16"/>
          <p:cNvSpPr/>
          <p:nvPr/>
        </p:nvSpPr>
        <p:spPr>
          <a:xfrm>
            <a:off x="6863527" y="2254985"/>
            <a:ext cx="1404000" cy="15126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8" name="Retângulo 17"/>
          <p:cNvSpPr/>
          <p:nvPr/>
        </p:nvSpPr>
        <p:spPr>
          <a:xfrm>
            <a:off x="9717627" y="2259117"/>
            <a:ext cx="1401912" cy="1701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9" name="Retângulo 18"/>
          <p:cNvSpPr/>
          <p:nvPr/>
        </p:nvSpPr>
        <p:spPr>
          <a:xfrm>
            <a:off x="6863351" y="2456923"/>
            <a:ext cx="1404000" cy="54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Workshop: Writing scientific papers</a:t>
            </a:r>
            <a:endParaRPr lang="fr-FR" sz="1600" dirty="0">
              <a:solidFill>
                <a:schemeClr val="tx1"/>
              </a:solidFill>
            </a:endParaRPr>
          </a:p>
        </p:txBody>
      </p:sp>
      <p:sp>
        <p:nvSpPr>
          <p:cNvPr id="20" name="Retângulo 19"/>
          <p:cNvSpPr/>
          <p:nvPr/>
        </p:nvSpPr>
        <p:spPr>
          <a:xfrm>
            <a:off x="4000078" y="318801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1" name="Retângulo 20"/>
          <p:cNvSpPr/>
          <p:nvPr/>
        </p:nvSpPr>
        <p:spPr>
          <a:xfrm>
            <a:off x="6863351"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2" name="Retângulo 21"/>
          <p:cNvSpPr/>
          <p:nvPr/>
        </p:nvSpPr>
        <p:spPr>
          <a:xfrm>
            <a:off x="8304462"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3" name="Retângulo 22"/>
          <p:cNvSpPr/>
          <p:nvPr/>
        </p:nvSpPr>
        <p:spPr>
          <a:xfrm>
            <a:off x="5428867" y="3579866"/>
            <a:ext cx="1404000" cy="3890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LIRIS SOC team</a:t>
            </a:r>
            <a:endParaRPr lang="fr-FR" sz="1600" dirty="0">
              <a:solidFill>
                <a:schemeClr val="tx1"/>
              </a:solidFill>
            </a:endParaRPr>
          </a:p>
        </p:txBody>
      </p:sp>
      <p:sp>
        <p:nvSpPr>
          <p:cNvPr id="24" name="Retângulo 23"/>
          <p:cNvSpPr/>
          <p:nvPr/>
        </p:nvSpPr>
        <p:spPr>
          <a:xfrm>
            <a:off x="8304462" y="3592281"/>
            <a:ext cx="1404000" cy="38908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Presentation ADBIS 2016</a:t>
            </a:r>
            <a:endParaRPr lang="fr-FR" sz="1600" dirty="0">
              <a:solidFill>
                <a:schemeClr val="tx1"/>
              </a:solidFill>
            </a:endParaRPr>
          </a:p>
        </p:txBody>
      </p:sp>
      <p:sp>
        <p:nvSpPr>
          <p:cNvPr id="26" name="Retângulo 25"/>
          <p:cNvSpPr/>
          <p:nvPr/>
        </p:nvSpPr>
        <p:spPr>
          <a:xfrm>
            <a:off x="8300922" y="3997463"/>
            <a:ext cx="1404000" cy="3890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7" name="Retângulo 26"/>
          <p:cNvSpPr/>
          <p:nvPr/>
        </p:nvSpPr>
        <p:spPr>
          <a:xfrm>
            <a:off x="5431022" y="3992000"/>
            <a:ext cx="1404000" cy="3890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9" name="CaixaDeTexto 28"/>
          <p:cNvSpPr txBox="1"/>
          <p:nvPr/>
        </p:nvSpPr>
        <p:spPr>
          <a:xfrm>
            <a:off x="1091694" y="5250920"/>
            <a:ext cx="1476879" cy="369332"/>
          </a:xfrm>
          <a:prstGeom prst="rect">
            <a:avLst/>
          </a:prstGeom>
          <a:noFill/>
        </p:spPr>
        <p:txBody>
          <a:bodyPr wrap="none" rtlCol="0">
            <a:spAutoFit/>
          </a:bodyPr>
          <a:lstStyle/>
          <a:p>
            <a:r>
              <a:rPr lang="fr-FR" dirty="0" smtClean="0"/>
              <a:t>Publications</a:t>
            </a:r>
            <a:endParaRPr lang="fr-FR" dirty="0"/>
          </a:p>
        </p:txBody>
      </p:sp>
      <p:cxnSp>
        <p:nvCxnSpPr>
          <p:cNvPr id="30" name="Conector reto 29"/>
          <p:cNvCxnSpPr/>
          <p:nvPr/>
        </p:nvCxnSpPr>
        <p:spPr>
          <a:xfrm rot="5400000">
            <a:off x="6840284" y="-1182146"/>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962299" y="3576331"/>
            <a:ext cx="1606274" cy="369332"/>
          </a:xfrm>
          <a:prstGeom prst="rect">
            <a:avLst/>
          </a:prstGeom>
          <a:noFill/>
        </p:spPr>
        <p:txBody>
          <a:bodyPr wrap="none" rtlCol="0">
            <a:spAutoFit/>
          </a:bodyPr>
          <a:lstStyle/>
          <a:p>
            <a:r>
              <a:rPr lang="fr-FR" dirty="0" smtClean="0"/>
              <a:t>Presentations</a:t>
            </a:r>
            <a:endParaRPr lang="fr-FR" dirty="0"/>
          </a:p>
        </p:txBody>
      </p:sp>
      <p:cxnSp>
        <p:nvCxnSpPr>
          <p:cNvPr id="32" name="Conector reto 31"/>
          <p:cNvCxnSpPr/>
          <p:nvPr/>
        </p:nvCxnSpPr>
        <p:spPr>
          <a:xfrm rot="5400000">
            <a:off x="6832867" y="214263"/>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Retângulo 32"/>
          <p:cNvSpPr/>
          <p:nvPr/>
        </p:nvSpPr>
        <p:spPr>
          <a:xfrm>
            <a:off x="4659925" y="6250657"/>
            <a:ext cx="5566116" cy="22468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Experimentation</a:t>
            </a:r>
            <a:endParaRPr lang="fr-FR" sz="1600" dirty="0">
              <a:solidFill>
                <a:schemeClr val="bg1"/>
              </a:solidFill>
            </a:endParaRPr>
          </a:p>
        </p:txBody>
      </p:sp>
      <p:sp>
        <p:nvSpPr>
          <p:cNvPr id="34" name="CaixaDeTexto 33"/>
          <p:cNvSpPr txBox="1"/>
          <p:nvPr/>
        </p:nvSpPr>
        <p:spPr>
          <a:xfrm>
            <a:off x="546609" y="4618741"/>
            <a:ext cx="2021964" cy="369332"/>
          </a:xfrm>
          <a:prstGeom prst="rect">
            <a:avLst/>
          </a:prstGeom>
          <a:noFill/>
        </p:spPr>
        <p:txBody>
          <a:bodyPr wrap="none" rtlCol="0">
            <a:spAutoFit/>
          </a:bodyPr>
          <a:lstStyle/>
          <a:p>
            <a:r>
              <a:rPr lang="fr-FR" dirty="0" smtClean="0"/>
              <a:t>Thematic schools</a:t>
            </a:r>
            <a:endParaRPr lang="fr-FR" dirty="0"/>
          </a:p>
        </p:txBody>
      </p:sp>
      <p:cxnSp>
        <p:nvCxnSpPr>
          <p:cNvPr id="35" name="Conector reto 34"/>
          <p:cNvCxnSpPr/>
          <p:nvPr/>
        </p:nvCxnSpPr>
        <p:spPr>
          <a:xfrm rot="5400000">
            <a:off x="6832867" y="804900"/>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rot="5400000">
            <a:off x="6832867" y="1498187"/>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7" name="Retângulo 36"/>
          <p:cNvSpPr/>
          <p:nvPr/>
        </p:nvSpPr>
        <p:spPr>
          <a:xfrm>
            <a:off x="8301945" y="5183232"/>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ADBIS 2016</a:t>
            </a:r>
            <a:endParaRPr lang="fr-FR" sz="1600" dirty="0">
              <a:solidFill>
                <a:schemeClr val="tx1"/>
              </a:solidFill>
            </a:endParaRPr>
          </a:p>
        </p:txBody>
      </p:sp>
      <p:sp>
        <p:nvSpPr>
          <p:cNvPr id="38" name="Retângulo 37"/>
          <p:cNvSpPr/>
          <p:nvPr/>
        </p:nvSpPr>
        <p:spPr>
          <a:xfrm>
            <a:off x="8301945" y="5484674"/>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ICSOC 2016</a:t>
            </a:r>
            <a:endParaRPr lang="fr-FR" sz="1600" dirty="0">
              <a:solidFill>
                <a:schemeClr val="tx1"/>
              </a:solidFill>
            </a:endParaRPr>
          </a:p>
        </p:txBody>
      </p:sp>
      <p:sp>
        <p:nvSpPr>
          <p:cNvPr id="39" name="Retângulo 38"/>
          <p:cNvSpPr/>
          <p:nvPr/>
        </p:nvSpPr>
        <p:spPr>
          <a:xfrm>
            <a:off x="5435168" y="5183232"/>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DEXA 2015</a:t>
            </a:r>
            <a:endParaRPr lang="fr-FR" sz="1600" dirty="0">
              <a:solidFill>
                <a:schemeClr val="tx1"/>
              </a:solidFill>
            </a:endParaRPr>
          </a:p>
        </p:txBody>
      </p:sp>
      <p:sp>
        <p:nvSpPr>
          <p:cNvPr id="40" name="Retângulo 39"/>
          <p:cNvSpPr/>
          <p:nvPr/>
        </p:nvSpPr>
        <p:spPr>
          <a:xfrm>
            <a:off x="5438850" y="5484674"/>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AICCSA 2015</a:t>
            </a:r>
            <a:endParaRPr lang="fr-FR" sz="1600" dirty="0">
              <a:solidFill>
                <a:schemeClr val="tx1"/>
              </a:solidFill>
            </a:endParaRPr>
          </a:p>
        </p:txBody>
      </p:sp>
      <p:sp>
        <p:nvSpPr>
          <p:cNvPr id="41" name="Espaço Reservado para Data 40"/>
          <p:cNvSpPr>
            <a:spLocks noGrp="1"/>
          </p:cNvSpPr>
          <p:nvPr>
            <p:ph type="dt" sz="half" idx="10"/>
          </p:nvPr>
        </p:nvSpPr>
        <p:spPr/>
        <p:txBody>
          <a:bodyPr/>
          <a:lstStyle/>
          <a:p>
            <a:fld id="{448735F6-84FA-4E81-BF8D-6D58AD208048}" type="datetime1">
              <a:rPr lang="fr-FR" smtClean="0"/>
              <a:t>25/03/2017</a:t>
            </a:fld>
            <a:endParaRPr lang="fr-FR"/>
          </a:p>
        </p:txBody>
      </p:sp>
      <p:sp>
        <p:nvSpPr>
          <p:cNvPr id="42" name="Espaço Reservado para Número de Slide 41"/>
          <p:cNvSpPr>
            <a:spLocks noGrp="1"/>
          </p:cNvSpPr>
          <p:nvPr>
            <p:ph type="sldNum" sz="quarter" idx="12"/>
          </p:nvPr>
        </p:nvSpPr>
        <p:spPr/>
        <p:txBody>
          <a:bodyPr/>
          <a:lstStyle/>
          <a:p>
            <a:fld id="{CE30F588-6E05-4442-ACBF-46277343984D}" type="slidenum">
              <a:rPr lang="fr-FR" smtClean="0"/>
              <a:t>22</a:t>
            </a:fld>
            <a:endParaRPr lang="fr-FR"/>
          </a:p>
        </p:txBody>
      </p:sp>
      <p:pic>
        <p:nvPicPr>
          <p:cNvPr id="3" name="Image 2"/>
          <p:cNvPicPr>
            <a:picLocks noChangeAspect="1"/>
          </p:cNvPicPr>
          <p:nvPr/>
        </p:nvPicPr>
        <p:blipFill>
          <a:blip r:embed="rId3"/>
          <a:stretch>
            <a:fillRect/>
          </a:stretch>
        </p:blipFill>
        <p:spPr>
          <a:xfrm>
            <a:off x="2200525" y="5612090"/>
            <a:ext cx="1010218" cy="833430"/>
          </a:xfrm>
          <a:prstGeom prst="rect">
            <a:avLst/>
          </a:prstGeom>
        </p:spPr>
      </p:pic>
      <p:sp>
        <p:nvSpPr>
          <p:cNvPr id="4" name="Rectangle 3"/>
          <p:cNvSpPr/>
          <p:nvPr/>
        </p:nvSpPr>
        <p:spPr>
          <a:xfrm>
            <a:off x="-3443" y="6028805"/>
            <a:ext cx="2425344" cy="646331"/>
          </a:xfrm>
          <a:prstGeom prst="rect">
            <a:avLst/>
          </a:prstGeom>
        </p:spPr>
        <p:txBody>
          <a:bodyPr wrap="none">
            <a:spAutoFit/>
          </a:bodyPr>
          <a:lstStyle/>
          <a:p>
            <a:pPr lvl="1" algn="r"/>
            <a:r>
              <a:rPr lang="en-US" i="1" dirty="0" smtClean="0"/>
              <a:t>Continuous work </a:t>
            </a:r>
          </a:p>
          <a:p>
            <a:pPr lvl="1" algn="r"/>
            <a:r>
              <a:rPr lang="en-US" i="1" dirty="0" smtClean="0"/>
              <a:t>with advisors</a:t>
            </a:r>
            <a:endParaRPr lang="en-US" i="1" dirty="0"/>
          </a:p>
        </p:txBody>
      </p:sp>
      <p:cxnSp>
        <p:nvCxnSpPr>
          <p:cNvPr id="43" name="Conector reto 35"/>
          <p:cNvCxnSpPr/>
          <p:nvPr/>
        </p:nvCxnSpPr>
        <p:spPr>
          <a:xfrm flipH="1" flipV="1">
            <a:off x="3063168" y="6133802"/>
            <a:ext cx="7355415" cy="16343"/>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5" name="Retângulo 32"/>
          <p:cNvSpPr/>
          <p:nvPr/>
        </p:nvSpPr>
        <p:spPr>
          <a:xfrm>
            <a:off x="3087162" y="6260466"/>
            <a:ext cx="1404000" cy="389086"/>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Weekly face to face meetings</a:t>
            </a:r>
            <a:endParaRPr lang="fr-FR" sz="1600" dirty="0">
              <a:solidFill>
                <a:schemeClr val="tx1"/>
              </a:solidFill>
            </a:endParaRPr>
          </a:p>
        </p:txBody>
      </p:sp>
      <p:sp>
        <p:nvSpPr>
          <p:cNvPr id="46" name="Retângulo 32"/>
          <p:cNvSpPr/>
          <p:nvPr/>
        </p:nvSpPr>
        <p:spPr>
          <a:xfrm>
            <a:off x="4000078" y="4626074"/>
            <a:ext cx="1404000" cy="389086"/>
          </a:xfrm>
          <a:prstGeom prst="rect">
            <a:avLst/>
          </a:prstGeom>
          <a:solidFill>
            <a:srgbClr val="AF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Smart cities and Big Data</a:t>
            </a:r>
            <a:endParaRPr lang="fr-FR" sz="1600" dirty="0">
              <a:solidFill>
                <a:schemeClr val="tx1"/>
              </a:solidFill>
            </a:endParaRPr>
          </a:p>
        </p:txBody>
      </p:sp>
      <p:sp>
        <p:nvSpPr>
          <p:cNvPr id="47" name="Retângulo 32"/>
          <p:cNvSpPr/>
          <p:nvPr/>
        </p:nvSpPr>
        <p:spPr>
          <a:xfrm>
            <a:off x="4659925" y="6537208"/>
            <a:ext cx="5566116" cy="2246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Formalization</a:t>
            </a:r>
            <a:r>
              <a:rPr lang="fr-FR" sz="1200" dirty="0" smtClean="0">
                <a:solidFill>
                  <a:schemeClr val="bg1"/>
                </a:solidFill>
              </a:rPr>
              <a:t> of model &amp; </a:t>
            </a:r>
            <a:r>
              <a:rPr lang="fr-FR" sz="1200" dirty="0" err="1" smtClean="0">
                <a:solidFill>
                  <a:schemeClr val="bg1"/>
                </a:solidFill>
              </a:rPr>
              <a:t>algorithms</a:t>
            </a:r>
            <a:endParaRPr lang="fr-FR" sz="1600" dirty="0">
              <a:solidFill>
                <a:schemeClr val="bg1"/>
              </a:solidFill>
            </a:endParaRPr>
          </a:p>
        </p:txBody>
      </p:sp>
    </p:spTree>
    <p:extLst>
      <p:ext uri="{BB962C8B-B14F-4D97-AF65-F5344CB8AC3E}">
        <p14:creationId xmlns:p14="http://schemas.microsoft.com/office/powerpoint/2010/main" val="179710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fade">
                                      <p:cBhvr>
                                        <p:cTn id="101" dur="500"/>
                                        <p:tgtEl>
                                          <p:spTgt spid="4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500"/>
                                        <p:tgtEl>
                                          <p:spTgt spid="4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fade">
                                      <p:cBhvr>
                                        <p:cTn id="121" dur="500"/>
                                        <p:tgtEl>
                                          <p:spTgt spid="37"/>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fade">
                                      <p:cBhvr>
                                        <p:cTn id="126" dur="500"/>
                                        <p:tgtEl>
                                          <p:spTgt spid="3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4"/>
                                        </p:tgtEl>
                                        <p:attrNameLst>
                                          <p:attrName>style.visibility</p:attrName>
                                        </p:attrNameLst>
                                      </p:cBhvr>
                                      <p:to>
                                        <p:strVal val="visible"/>
                                      </p:to>
                                    </p:set>
                                    <p:animEffect transition="in" filter="fade">
                                      <p:cBhvr>
                                        <p:cTn id="131" dur="500"/>
                                        <p:tgtEl>
                                          <p:spTgt spid="4"/>
                                        </p:tgtEl>
                                      </p:cBhvr>
                                    </p:animEffect>
                                  </p:childTnLst>
                                </p:cTn>
                              </p:par>
                              <p:par>
                                <p:cTn id="132" presetID="10" presetClass="entr" presetSubtype="0" fill="hold" nodeType="withEffect">
                                  <p:stCondLst>
                                    <p:cond delay="0"/>
                                  </p:stCondLst>
                                  <p:childTnLst>
                                    <p:set>
                                      <p:cBhvr>
                                        <p:cTn id="133" dur="1" fill="hold">
                                          <p:stCondLst>
                                            <p:cond delay="0"/>
                                          </p:stCondLst>
                                        </p:cTn>
                                        <p:tgtEl>
                                          <p:spTgt spid="3"/>
                                        </p:tgtEl>
                                        <p:attrNameLst>
                                          <p:attrName>style.visibility</p:attrName>
                                        </p:attrNameLst>
                                      </p:cBhvr>
                                      <p:to>
                                        <p:strVal val="visible"/>
                                      </p:to>
                                    </p:set>
                                    <p:animEffect transition="in" filter="fade">
                                      <p:cBhvr>
                                        <p:cTn id="134" dur="500"/>
                                        <p:tgtEl>
                                          <p:spTgt spid="3"/>
                                        </p:tgtEl>
                                      </p:cBhvr>
                                    </p:animEffect>
                                  </p:childTnLst>
                                </p:cTn>
                              </p:par>
                              <p:par>
                                <p:cTn id="135" presetID="10" presetClass="entr" presetSubtype="0" fill="hold" nodeType="withEffect">
                                  <p:stCondLst>
                                    <p:cond delay="0"/>
                                  </p:stCondLst>
                                  <p:childTnLst>
                                    <p:set>
                                      <p:cBhvr>
                                        <p:cTn id="136" dur="1" fill="hold">
                                          <p:stCondLst>
                                            <p:cond delay="0"/>
                                          </p:stCondLst>
                                        </p:cTn>
                                        <p:tgtEl>
                                          <p:spTgt spid="43"/>
                                        </p:tgtEl>
                                        <p:attrNameLst>
                                          <p:attrName>style.visibility</p:attrName>
                                        </p:attrNameLst>
                                      </p:cBhvr>
                                      <p:to>
                                        <p:strVal val="visible"/>
                                      </p:to>
                                    </p:set>
                                    <p:animEffect transition="in" filter="fade">
                                      <p:cBhvr>
                                        <p:cTn id="137" dur="500"/>
                                        <p:tgtEl>
                                          <p:spTgt spid="43"/>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45"/>
                                        </p:tgtEl>
                                        <p:attrNameLst>
                                          <p:attrName>style.visibility</p:attrName>
                                        </p:attrNameLst>
                                      </p:cBhvr>
                                      <p:to>
                                        <p:strVal val="visible"/>
                                      </p:to>
                                    </p:set>
                                    <p:animEffect transition="in" filter="fade">
                                      <p:cBhvr>
                                        <p:cTn id="140" dur="500"/>
                                        <p:tgtEl>
                                          <p:spTgt spid="45"/>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33"/>
                                        </p:tgtEl>
                                        <p:attrNameLst>
                                          <p:attrName>style.visibility</p:attrName>
                                        </p:attrNameLst>
                                      </p:cBhvr>
                                      <p:to>
                                        <p:strVal val="visible"/>
                                      </p:to>
                                    </p:set>
                                    <p:animEffect transition="in" filter="fade">
                                      <p:cBhvr>
                                        <p:cTn id="143" dur="500"/>
                                        <p:tgtEl>
                                          <p:spTgt spid="33"/>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fade">
                                      <p:cBhvr>
                                        <p:cTn id="14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9" grpId="0"/>
      <p:bldP spid="31" grpId="0"/>
      <p:bldP spid="33" grpId="0" animBg="1"/>
      <p:bldP spid="34" grpId="0"/>
      <p:bldP spid="37" grpId="0" animBg="1"/>
      <p:bldP spid="38" grpId="0" animBg="1"/>
      <p:bldP spid="39" grpId="0" animBg="1"/>
      <p:bldP spid="40" grpId="0" animBg="1"/>
      <p:bldP spid="4" grpId="0"/>
      <p:bldP spid="45" grpId="0" animBg="1"/>
      <p:bldP spid="46" grpId="0" animBg="1"/>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Future </a:t>
            </a:r>
            <a:r>
              <a:rPr lang="fr-FR" dirty="0" err="1" smtClean="0"/>
              <a:t>work</a:t>
            </a:r>
            <a:endParaRPr lang="fr-FR" dirty="0"/>
          </a:p>
        </p:txBody>
      </p:sp>
      <p:graphicFrame>
        <p:nvGraphicFramePr>
          <p:cNvPr id="6" name="Tabela 5"/>
          <p:cNvGraphicFramePr>
            <a:graphicFrameLocks noGrp="1"/>
          </p:cNvGraphicFramePr>
          <p:nvPr>
            <p:extLst>
              <p:ext uri="{D42A27DB-BD31-4B8C-83A1-F6EECF244321}">
                <p14:modId xmlns:p14="http://schemas.microsoft.com/office/powerpoint/2010/main" val="990459273"/>
              </p:ext>
            </p:extLst>
          </p:nvPr>
        </p:nvGraphicFramePr>
        <p:xfrm>
          <a:off x="1069848" y="2636144"/>
          <a:ext cx="10058399" cy="2851150"/>
        </p:xfrm>
        <a:graphic>
          <a:graphicData uri="http://schemas.openxmlformats.org/drawingml/2006/table">
            <a:tbl>
              <a:tblPr firstRow="1" bandRow="1">
                <a:tableStyleId>{5C22544A-7EE6-4342-B048-85BDC9FD1C3A}</a:tableStyleId>
              </a:tblPr>
              <a:tblGrid>
                <a:gridCol w="5831993"/>
                <a:gridCol w="889348"/>
                <a:gridCol w="814192"/>
                <a:gridCol w="826718"/>
                <a:gridCol w="889348"/>
                <a:gridCol w="806800"/>
              </a:tblGrid>
              <a:tr h="363674">
                <a:tc>
                  <a:txBody>
                    <a:bodyPr/>
                    <a:lstStyle/>
                    <a:p>
                      <a:r>
                        <a:rPr lang="fr-FR" sz="1400" dirty="0" smtClean="0"/>
                        <a:t>Activities:</a:t>
                      </a:r>
                      <a:endParaRPr lang="fr-FR" sz="1400" dirty="0"/>
                    </a:p>
                  </a:txBody>
                  <a:tcPr marL="89674" marR="89674" marT="44835" marB="44835"/>
                </a:tc>
                <a:tc>
                  <a:txBody>
                    <a:bodyPr/>
                    <a:lstStyle/>
                    <a:p>
                      <a:pPr algn="ctr"/>
                      <a:r>
                        <a:rPr lang="fr-FR" sz="1400" dirty="0" smtClean="0"/>
                        <a:t>02/17</a:t>
                      </a:r>
                      <a:endParaRPr lang="fr-FR" sz="1400" dirty="0"/>
                    </a:p>
                  </a:txBody>
                  <a:tcPr marL="89674" marR="89674" marT="44835" marB="44835"/>
                </a:tc>
                <a:tc>
                  <a:txBody>
                    <a:bodyPr/>
                    <a:lstStyle/>
                    <a:p>
                      <a:pPr algn="ctr"/>
                      <a:r>
                        <a:rPr lang="fr-FR" sz="1400" dirty="0" smtClean="0"/>
                        <a:t>03/17</a:t>
                      </a:r>
                      <a:endParaRPr lang="fr-FR" sz="1400" dirty="0"/>
                    </a:p>
                  </a:txBody>
                  <a:tcPr marL="89674" marR="89674" marT="44835" marB="44835"/>
                </a:tc>
                <a:tc>
                  <a:txBody>
                    <a:bodyPr/>
                    <a:lstStyle/>
                    <a:p>
                      <a:pPr algn="ctr"/>
                      <a:r>
                        <a:rPr lang="fr-FR" sz="1400" dirty="0" smtClean="0"/>
                        <a:t>04/17</a:t>
                      </a:r>
                      <a:endParaRPr lang="fr-FR" sz="1400" dirty="0"/>
                    </a:p>
                  </a:txBody>
                  <a:tcPr marL="89674" marR="89674" marT="44835" marB="44835"/>
                </a:tc>
                <a:tc>
                  <a:txBody>
                    <a:bodyPr/>
                    <a:lstStyle/>
                    <a:p>
                      <a:pPr algn="ctr"/>
                      <a:r>
                        <a:rPr lang="fr-FR" sz="1400" dirty="0" smtClean="0"/>
                        <a:t>05/17</a:t>
                      </a:r>
                      <a:endParaRPr lang="fr-FR" sz="1400" dirty="0"/>
                    </a:p>
                  </a:txBody>
                  <a:tcPr marL="89674" marR="89674" marT="44835" marB="44835"/>
                </a:tc>
                <a:tc>
                  <a:txBody>
                    <a:bodyPr/>
                    <a:lstStyle/>
                    <a:p>
                      <a:pPr algn="ctr"/>
                      <a:r>
                        <a:rPr lang="fr-FR" sz="1400" dirty="0" smtClean="0"/>
                        <a:t>06/17</a:t>
                      </a:r>
                      <a:endParaRPr lang="fr-FR" sz="1400" dirty="0"/>
                    </a:p>
                  </a:txBody>
                  <a:tcPr marL="89674" marR="89674" marT="44835" marB="44835"/>
                </a:tc>
              </a:tr>
              <a:tr h="363674">
                <a:tc>
                  <a:txBody>
                    <a:bodyPr/>
                    <a:lstStyle/>
                    <a:p>
                      <a:pPr algn="l"/>
                      <a:r>
                        <a:rPr lang="fr-FR" sz="1400" dirty="0" smtClean="0"/>
                        <a:t>Improving and correcting</a:t>
                      </a:r>
                      <a:r>
                        <a:rPr lang="fr-FR" sz="1400" baseline="0" dirty="0" smtClean="0"/>
                        <a:t> the query taxonomy and reusability approach formalization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Implementing</a:t>
                      </a:r>
                      <a:r>
                        <a:rPr lang="fr-FR" sz="1400" baseline="0" dirty="0" smtClean="0"/>
                        <a:t> and including in </a:t>
                      </a:r>
                      <a:r>
                        <a:rPr lang="fr-FR" sz="1400" i="1" baseline="0" dirty="0" smtClean="0"/>
                        <a:t>Rhone </a:t>
                      </a:r>
                      <a:r>
                        <a:rPr lang="fr-FR" sz="1400" i="0" baseline="0" dirty="0" smtClean="0"/>
                        <a:t>the reusability functions</a:t>
                      </a:r>
                      <a:endParaRPr lang="fr-FR" sz="1400" i="1"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Building</a:t>
                      </a:r>
                      <a:r>
                        <a:rPr lang="fr-FR" sz="1400" baseline="0" dirty="0" smtClean="0"/>
                        <a:t> the proof of concept to the approach</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a:t>
                      </a:r>
                      <a:r>
                        <a:rPr lang="fr-FR" sz="1400" baseline="0" dirty="0" smtClean="0"/>
                        <a:t> a p</a:t>
                      </a:r>
                      <a:r>
                        <a:rPr lang="fr-FR" sz="1400" dirty="0" smtClean="0"/>
                        <a:t>aper to ER 2017 </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Concluding the work concerning the heuristic for optimizing service selection and composition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 the final thesis document</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bl>
          </a:graphicData>
        </a:graphic>
      </p:graphicFrame>
      <p:sp>
        <p:nvSpPr>
          <p:cNvPr id="7" name="Retângulo 6"/>
          <p:cNvSpPr/>
          <p:nvPr/>
        </p:nvSpPr>
        <p:spPr>
          <a:xfrm>
            <a:off x="6930885" y="3193772"/>
            <a:ext cx="2340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8" name="Retângulo 7"/>
          <p:cNvSpPr/>
          <p:nvPr/>
        </p:nvSpPr>
        <p:spPr>
          <a:xfrm>
            <a:off x="7812155" y="3643175"/>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1" name="Retângulo 10"/>
          <p:cNvSpPr/>
          <p:nvPr/>
        </p:nvSpPr>
        <p:spPr>
          <a:xfrm>
            <a:off x="7812155" y="4011728"/>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2" name="Retângulo 11"/>
          <p:cNvSpPr/>
          <p:nvPr/>
        </p:nvSpPr>
        <p:spPr>
          <a:xfrm>
            <a:off x="7812155" y="4380281"/>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3" name="Retângulo 12"/>
          <p:cNvSpPr/>
          <p:nvPr/>
        </p:nvSpPr>
        <p:spPr>
          <a:xfrm>
            <a:off x="8627164" y="4825787"/>
            <a:ext cx="1296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4" name="Retângulo 13"/>
          <p:cNvSpPr/>
          <p:nvPr/>
        </p:nvSpPr>
        <p:spPr>
          <a:xfrm flipV="1">
            <a:off x="6930884" y="5252243"/>
            <a:ext cx="4108279"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5" name="Espaço Reservado para Data 14"/>
          <p:cNvSpPr>
            <a:spLocks noGrp="1"/>
          </p:cNvSpPr>
          <p:nvPr>
            <p:ph type="dt" sz="half" idx="10"/>
          </p:nvPr>
        </p:nvSpPr>
        <p:spPr/>
        <p:txBody>
          <a:bodyPr/>
          <a:lstStyle/>
          <a:p>
            <a:fld id="{EB0B4C51-26B9-4DF8-8C4D-09D06E8FA6AB}" type="datetime1">
              <a:rPr lang="fr-FR" smtClean="0"/>
              <a:t>25/03/2017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23</a:t>
            </a:fld>
            <a:endParaRPr lang="fr-FR"/>
          </a:p>
        </p:txBody>
      </p:sp>
    </p:spTree>
    <p:extLst>
      <p:ext uri="{BB962C8B-B14F-4D97-AF65-F5344CB8AC3E}">
        <p14:creationId xmlns:p14="http://schemas.microsoft.com/office/powerpoint/2010/main" val="366455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6"/>
          <p:cNvSpPr txBox="1">
            <a:spLocks/>
          </p:cNvSpPr>
          <p:nvPr/>
        </p:nvSpPr>
        <p:spPr>
          <a:xfrm>
            <a:off x="1794949" y="2726872"/>
            <a:ext cx="9455438" cy="2498272"/>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b="1" i="1" dirty="0" smtClean="0">
                <a:solidFill>
                  <a:srgbClr val="FF0066"/>
                </a:solidFill>
              </a:rPr>
              <a:t>Daniel Aguiar da Silva Carvalho</a:t>
            </a:r>
            <a:r>
              <a:rPr lang="en-US" dirty="0" smtClean="0"/>
              <a:t>, Magellan, IAE, Université Jean Moulin Lyon3</a:t>
            </a:r>
          </a:p>
          <a:p>
            <a:pPr marL="0" indent="0" algn="r">
              <a:buNone/>
            </a:pPr>
            <a:endParaRPr lang="en-US" sz="1800" dirty="0" smtClean="0"/>
          </a:p>
          <a:p>
            <a:pPr marL="0" indent="0" algn="r">
              <a:buNone/>
            </a:pPr>
            <a:r>
              <a:rPr lang="en-US" sz="1800" cap="small" dirty="0" smtClean="0"/>
              <a:t>Advisors:</a:t>
            </a:r>
          </a:p>
          <a:p>
            <a:pPr marL="0" indent="0" algn="r">
              <a:buNone/>
            </a:pPr>
            <a:r>
              <a:rPr lang="en-US" sz="1800" dirty="0" smtClean="0"/>
              <a:t>Chirine Ghedira Guegan, </a:t>
            </a:r>
            <a:r>
              <a:rPr lang="en-US" sz="1800" dirty="0"/>
              <a:t>LIRIS, </a:t>
            </a:r>
            <a:r>
              <a:rPr lang="en-US" sz="1800" dirty="0" smtClean="0"/>
              <a:t>UMR5205, IAE, Université Jean Moulin Lyon3, France </a:t>
            </a:r>
          </a:p>
          <a:p>
            <a:pPr marL="0" indent="0" algn="r">
              <a:buNone/>
            </a:pPr>
            <a:r>
              <a:rPr lang="en-US" sz="1800" dirty="0" smtClean="0"/>
              <a:t>Genoveva Vargas-Solar, CNRS, LIG-LAFMIA, France</a:t>
            </a:r>
          </a:p>
          <a:p>
            <a:pPr marL="0" indent="0" algn="r">
              <a:buNone/>
            </a:pPr>
            <a:r>
              <a:rPr lang="en-US" sz="1800" dirty="0" smtClean="0"/>
              <a:t>Nadia Bennani, </a:t>
            </a:r>
            <a:r>
              <a:rPr lang="en-US" sz="1800" dirty="0"/>
              <a:t>LIRIS, </a:t>
            </a:r>
            <a:r>
              <a:rPr lang="en-US" sz="1800" dirty="0" smtClean="0"/>
              <a:t>UMR5205, INSA-Lyon, France</a:t>
            </a:r>
            <a:endParaRPr lang="en-US" sz="1800" dirty="0"/>
          </a:p>
        </p:txBody>
      </p:sp>
      <p:pic>
        <p:nvPicPr>
          <p:cNvPr id="5"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17019"/>
            <a:ext cx="1527887" cy="38601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155870"/>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169112"/>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8E58A52B-952E-476D-98C9-A243D138135D}" type="datetime1">
              <a:rPr lang="fr-FR" smtClean="0"/>
              <a:t>25/03/2017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24</a:t>
            </a:fld>
            <a:endParaRPr lang="fr-FR"/>
          </a:p>
        </p:txBody>
      </p:sp>
    </p:spTree>
    <p:extLst>
      <p:ext uri="{BB962C8B-B14F-4D97-AF65-F5344CB8AC3E}">
        <p14:creationId xmlns:p14="http://schemas.microsoft.com/office/powerpoint/2010/main" val="466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Reducing overhead by reusing </a:t>
            </a:r>
            <a:r>
              <a:rPr lang="en-US" dirty="0" err="1" smtClean="0"/>
              <a:t>qR</a:t>
            </a:r>
            <a:endParaRPr lang="en-US" dirty="0"/>
          </a:p>
        </p:txBody>
      </p:sp>
      <p:sp>
        <p:nvSpPr>
          <p:cNvPr id="7" name="Espace réservé du contenu 6"/>
          <p:cNvSpPr>
            <a:spLocks noGrp="1"/>
          </p:cNvSpPr>
          <p:nvPr>
            <p:ph idx="1"/>
          </p:nvPr>
        </p:nvSpPr>
        <p:spPr>
          <a:xfrm>
            <a:off x="1069848" y="4957285"/>
            <a:ext cx="10058400" cy="1755702"/>
          </a:xfrm>
        </p:spPr>
        <p:txBody>
          <a:bodyPr>
            <a:noAutofit/>
          </a:bodyPr>
          <a:lstStyle/>
          <a:p>
            <a:r>
              <a:rPr lang="en-US" sz="1800" dirty="0" smtClean="0"/>
              <a:t>Define Query similarity based </a:t>
            </a:r>
          </a:p>
          <a:p>
            <a:pPr lvl="1"/>
            <a:r>
              <a:rPr lang="en-US" sz="1600" dirty="0" smtClean="0"/>
              <a:t>on concrete services: data providers, </a:t>
            </a:r>
          </a:p>
          <a:p>
            <a:pPr lvl="1"/>
            <a:r>
              <a:rPr lang="en-US" sz="1600" dirty="0" smtClean="0"/>
              <a:t>required data types</a:t>
            </a:r>
          </a:p>
          <a:p>
            <a:pPr lvl="1"/>
            <a:r>
              <a:rPr lang="en-US" sz="1600" dirty="0" smtClean="0"/>
              <a:t>local and global properties</a:t>
            </a:r>
          </a:p>
          <a:p>
            <a:r>
              <a:rPr lang="en-US" sz="1800" dirty="0" smtClean="0"/>
              <a:t>Query rewriting history: Efficient query lookup with index and look up strategy</a:t>
            </a:r>
            <a:endParaRPr lang="en-US" sz="1800" dirty="0"/>
          </a:p>
        </p:txBody>
      </p:sp>
      <p:sp>
        <p:nvSpPr>
          <p:cNvPr id="4" name="Espace réservé de la date 3"/>
          <p:cNvSpPr>
            <a:spLocks noGrp="1"/>
          </p:cNvSpPr>
          <p:nvPr>
            <p:ph type="dt" sz="half" idx="10"/>
          </p:nvPr>
        </p:nvSpPr>
        <p:spPr/>
        <p:txBody>
          <a:bodyPr/>
          <a:lstStyle/>
          <a:p>
            <a:fld id="{65A0BBFD-990B-45E8-A1E6-40B808A7D247}" type="datetime1">
              <a:rPr lang="fr-FR" smtClean="0"/>
              <a:t>25/03/2017</a:t>
            </a:fld>
            <a:endParaRPr lang="fr-FR" dirty="0"/>
          </a:p>
        </p:txBody>
      </p:sp>
      <p:sp>
        <p:nvSpPr>
          <p:cNvPr id="5" name="Espace réservé du numéro de diapositive 4"/>
          <p:cNvSpPr>
            <a:spLocks noGrp="1"/>
          </p:cNvSpPr>
          <p:nvPr>
            <p:ph type="sldNum" sz="quarter" idx="12"/>
          </p:nvPr>
        </p:nvSpPr>
        <p:spPr/>
        <p:txBody>
          <a:bodyPr/>
          <a:lstStyle/>
          <a:p>
            <a:fld id="{CE30F588-6E05-4442-ACBF-46277343984D}" type="slidenum">
              <a:rPr lang="fr-FR" smtClean="0"/>
              <a:t>25</a:t>
            </a:fld>
            <a:endParaRPr lang="fr-FR"/>
          </a:p>
        </p:txBody>
      </p:sp>
      <p:sp>
        <p:nvSpPr>
          <p:cNvPr id="8" name="CaixaDeTexto 4"/>
          <p:cNvSpPr txBox="1"/>
          <p:nvPr/>
        </p:nvSpPr>
        <p:spPr>
          <a:xfrm>
            <a:off x="2466258" y="2023687"/>
            <a:ext cx="8661990" cy="523220"/>
          </a:xfrm>
          <a:prstGeom prst="rect">
            <a:avLst/>
          </a:prstGeom>
          <a:noFill/>
        </p:spPr>
        <p:txBody>
          <a:bodyPr wrap="square" rtlCol="0">
            <a:spAutoFit/>
          </a:bodyPr>
          <a:lstStyle/>
          <a:p>
            <a:r>
              <a:rPr lang="en-US" sz="1400" dirty="0" smtClean="0">
                <a:latin typeface="Consolas" charset="0"/>
                <a:ea typeface="Consolas" charset="0"/>
                <a:cs typeface="Consolas" charset="0"/>
              </a:rPr>
              <a:t>Q</a:t>
            </a:r>
            <a:r>
              <a:rPr lang="en-US" sz="1400" baseline="-25000" dirty="0" smtClean="0">
                <a:latin typeface="Consolas" charset="0"/>
                <a:ea typeface="Consolas" charset="0"/>
                <a:cs typeface="Consolas" charset="0"/>
              </a:rPr>
              <a:t>1</a:t>
            </a:r>
            <a:r>
              <a:rPr lang="en-US" sz="1400" dirty="0" smtClean="0">
                <a:latin typeface="Consolas" charset="0"/>
                <a:ea typeface="Consolas" charset="0"/>
                <a:cs typeface="Consolas" charset="0"/>
              </a:rPr>
              <a:t>(dis</a:t>
            </a:r>
            <a:r>
              <a:rPr lang="en-US" sz="1400" dirty="0">
                <a:latin typeface="Consolas" charset="0"/>
                <a:ea typeface="Consolas" charset="0"/>
                <a:cs typeface="Consolas" charset="0"/>
              </a:rPr>
              <a:t>?; dna!, info!) := </a:t>
            </a:r>
            <a:r>
              <a:rPr lang="en-US" sz="1400" dirty="0" smtClean="0">
                <a:latin typeface="Consolas" charset="0"/>
                <a:ea typeface="Consolas" charset="0"/>
                <a:cs typeface="Consolas" charset="0"/>
              </a:rPr>
              <a:t>A</a:t>
            </a:r>
            <a:r>
              <a:rPr lang="en-US" sz="1400" baseline="-25000" dirty="0" smtClean="0">
                <a:latin typeface="Consolas" charset="0"/>
                <a:ea typeface="Consolas" charset="0"/>
                <a:cs typeface="Consolas" charset="0"/>
              </a:rPr>
              <a:t>1</a:t>
            </a:r>
            <a:r>
              <a:rPr lang="en-US" sz="1400" dirty="0" smtClean="0">
                <a:latin typeface="Consolas" charset="0"/>
                <a:ea typeface="Consolas" charset="0"/>
                <a:cs typeface="Consolas" charset="0"/>
              </a:rPr>
              <a:t> </a:t>
            </a:r>
            <a:r>
              <a:rPr lang="en-US" sz="1400" dirty="0">
                <a:latin typeface="Consolas" charset="0"/>
                <a:ea typeface="Consolas" charset="0"/>
                <a:cs typeface="Consolas" charset="0"/>
              </a:rPr>
              <a:t>(dis?; p!), A</a:t>
            </a:r>
            <a:r>
              <a:rPr lang="en-US" sz="1400" baseline="-25000" dirty="0">
                <a:latin typeface="Consolas" charset="0"/>
                <a:ea typeface="Consolas" charset="0"/>
                <a:cs typeface="Consolas" charset="0"/>
              </a:rPr>
              <a:t>2</a:t>
            </a:r>
            <a:r>
              <a:rPr lang="en-US" sz="1400" dirty="0">
                <a:latin typeface="Consolas" charset="0"/>
                <a:ea typeface="Consolas" charset="0"/>
                <a:cs typeface="Consolas" charset="0"/>
              </a:rPr>
              <a:t> (p?; dna!), A</a:t>
            </a:r>
            <a:r>
              <a:rPr lang="en-US" sz="1400" baseline="-25000" dirty="0">
                <a:latin typeface="Consolas" charset="0"/>
                <a:ea typeface="Consolas" charset="0"/>
                <a:cs typeface="Consolas" charset="0"/>
              </a:rPr>
              <a:t>3</a:t>
            </a:r>
            <a:r>
              <a:rPr lang="en-US" sz="1400" dirty="0">
                <a:latin typeface="Consolas" charset="0"/>
                <a:ea typeface="Consolas" charset="0"/>
                <a:cs typeface="Consolas" charset="0"/>
              </a:rPr>
              <a:t> (p?; info!), </a:t>
            </a:r>
            <a:endParaRPr lang="en-US" sz="1400" dirty="0" smtClean="0">
              <a:latin typeface="Consolas" charset="0"/>
              <a:ea typeface="Consolas" charset="0"/>
              <a:cs typeface="Consolas" charset="0"/>
            </a:endParaRPr>
          </a:p>
          <a:p>
            <a:r>
              <a:rPr lang="en-US" sz="1400" dirty="0">
                <a:latin typeface="Consolas" charset="0"/>
                <a:ea typeface="Consolas" charset="0"/>
                <a:cs typeface="Consolas" charset="0"/>
              </a:rPr>
              <a:t>	 </a:t>
            </a:r>
            <a:r>
              <a:rPr lang="en-US" sz="1400" dirty="0" smtClean="0">
                <a:latin typeface="Consolas" charset="0"/>
                <a:ea typeface="Consolas" charset="0"/>
                <a:cs typeface="Consolas" charset="0"/>
              </a:rPr>
              <a:t>              [</a:t>
            </a:r>
            <a:r>
              <a:rPr lang="en-US" sz="1400" dirty="0">
                <a:latin typeface="Consolas" charset="0"/>
                <a:ea typeface="Consolas" charset="0"/>
                <a:cs typeface="Consolas" charset="0"/>
              </a:rPr>
              <a:t>availability &gt; 99%, price per call &lt; 0,2$, total cost &lt; 5</a:t>
            </a:r>
            <a:r>
              <a:rPr lang="en-US" sz="1400" dirty="0" smtClean="0">
                <a:latin typeface="Consolas" charset="0"/>
                <a:ea typeface="Consolas" charset="0"/>
                <a:cs typeface="Consolas" charset="0"/>
              </a:rPr>
              <a:t>$]</a:t>
            </a:r>
            <a:endParaRPr lang="en-US" sz="1400" dirty="0">
              <a:latin typeface="Consolas" charset="0"/>
              <a:ea typeface="Consolas" charset="0"/>
              <a:cs typeface="Consolas" charset="0"/>
            </a:endParaRPr>
          </a:p>
        </p:txBody>
      </p:sp>
      <p:grpSp>
        <p:nvGrpSpPr>
          <p:cNvPr id="6" name="Grupo 5"/>
          <p:cNvGrpSpPr/>
          <p:nvPr/>
        </p:nvGrpSpPr>
        <p:grpSpPr>
          <a:xfrm>
            <a:off x="920977" y="2608777"/>
            <a:ext cx="2836977" cy="1818503"/>
            <a:chOff x="920977" y="2608777"/>
            <a:chExt cx="2836977" cy="1818503"/>
          </a:xfrm>
        </p:grpSpPr>
        <p:sp>
          <p:nvSpPr>
            <p:cNvPr id="9" name="Cilindro 14"/>
            <p:cNvSpPr/>
            <p:nvPr/>
          </p:nvSpPr>
          <p:spPr>
            <a:xfrm>
              <a:off x="920977" y="2608777"/>
              <a:ext cx="2466340" cy="1818503"/>
            </a:xfrm>
            <a:prstGeom prst="can">
              <a:avLst>
                <a:gd name="adj" fmla="val 31856"/>
              </a:avLst>
            </a:prstGeom>
            <a:ln>
              <a:solidFill>
                <a:schemeClr val="accent5">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0" name="CaixaDeTexto 16"/>
            <p:cNvSpPr txBox="1"/>
            <p:nvPr/>
          </p:nvSpPr>
          <p:spPr>
            <a:xfrm>
              <a:off x="1012640" y="3111273"/>
              <a:ext cx="2745314" cy="276999"/>
            </a:xfrm>
            <a:prstGeom prst="rect">
              <a:avLst/>
            </a:prstGeom>
            <a:noFill/>
            <a:effectLst/>
          </p:spPr>
          <p:txBody>
            <a:bodyPr wrap="square" rtlCol="0">
              <a:spAutoFit/>
            </a:bodyPr>
            <a:lstStyle/>
            <a:p>
              <a:r>
                <a:rPr lang="fr-FR" sz="1200" dirty="0" smtClean="0">
                  <a:latin typeface="Consolas" charset="0"/>
                  <a:ea typeface="Consolas" charset="0"/>
                  <a:cs typeface="Consolas" charset="0"/>
                </a:rPr>
                <a:t>Q</a:t>
              </a:r>
              <a:r>
                <a:rPr lang="fr-FR" sz="1200" baseline="-25000" dirty="0" smtClean="0">
                  <a:latin typeface="Consolas" charset="0"/>
                  <a:ea typeface="Consolas" charset="0"/>
                  <a:cs typeface="Consolas" charset="0"/>
                </a:rPr>
                <a:t>1</a:t>
              </a:r>
              <a:r>
                <a:rPr lang="fr-FR" sz="1200" dirty="0" smtClean="0">
                  <a:latin typeface="Consolas" charset="0"/>
                  <a:ea typeface="Consolas" charset="0"/>
                  <a:cs typeface="Consolas" charset="0"/>
                </a:rPr>
                <a:t> := &lt; </a:t>
              </a:r>
              <a:r>
                <a:rPr lang="fr-FR" sz="1200" i="1" dirty="0" smtClean="0">
                  <a:latin typeface="Consolas" charset="0"/>
                  <a:ea typeface="Consolas" charset="0"/>
                  <a:cs typeface="Consolas" charset="0"/>
                </a:rPr>
                <a:t>s</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t</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A</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R</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C</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w </a:t>
              </a:r>
              <a:r>
                <a:rPr lang="fr-FR" sz="1200" dirty="0" smtClean="0">
                  <a:latin typeface="Consolas" charset="0"/>
                  <a:ea typeface="Consolas" charset="0"/>
                  <a:cs typeface="Consolas" charset="0"/>
                </a:rPr>
                <a:t>&gt;</a:t>
              </a:r>
              <a:endParaRPr lang="fr-FR" sz="1200" dirty="0">
                <a:latin typeface="Consolas" charset="0"/>
                <a:ea typeface="Consolas" charset="0"/>
                <a:cs typeface="Consolas" charset="0"/>
              </a:endParaRPr>
            </a:p>
          </p:txBody>
        </p:sp>
        <p:sp>
          <p:nvSpPr>
            <p:cNvPr id="11" name="CaixaDeTexto 17"/>
            <p:cNvSpPr txBox="1"/>
            <p:nvPr/>
          </p:nvSpPr>
          <p:spPr>
            <a:xfrm>
              <a:off x="1012639" y="3421033"/>
              <a:ext cx="2745313" cy="276999"/>
            </a:xfrm>
            <a:prstGeom prst="rect">
              <a:avLst/>
            </a:prstGeom>
            <a:noFill/>
            <a:effectLst/>
          </p:spPr>
          <p:txBody>
            <a:bodyPr wrap="square" rtlCol="0">
              <a:spAutoFit/>
            </a:bodyPr>
            <a:lstStyle/>
            <a:p>
              <a:r>
                <a:rPr lang="fr-FR" sz="1200" dirty="0" smtClean="0">
                  <a:latin typeface="Consolas" charset="0"/>
                  <a:ea typeface="Consolas" charset="0"/>
                  <a:cs typeface="Consolas" charset="0"/>
                </a:rPr>
                <a:t>Q</a:t>
              </a:r>
              <a:r>
                <a:rPr lang="fr-FR" sz="1200" baseline="-25000" dirty="0">
                  <a:latin typeface="Consolas" charset="0"/>
                  <a:ea typeface="Consolas" charset="0"/>
                  <a:cs typeface="Consolas" charset="0"/>
                </a:rPr>
                <a:t>3</a:t>
              </a:r>
              <a:r>
                <a:rPr lang="fr-FR" sz="1200" dirty="0" smtClean="0">
                  <a:latin typeface="Consolas" charset="0"/>
                  <a:ea typeface="Consolas" charset="0"/>
                  <a:cs typeface="Consolas" charset="0"/>
                </a:rPr>
                <a:t> := &lt; </a:t>
              </a:r>
              <a:r>
                <a:rPr lang="fr-FR" sz="1200" i="1" dirty="0" smtClean="0">
                  <a:latin typeface="Consolas" charset="0"/>
                  <a:ea typeface="Consolas" charset="0"/>
                  <a:cs typeface="Consolas" charset="0"/>
                </a:rPr>
                <a:t>s</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t</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A</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R</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C</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w </a:t>
              </a:r>
              <a:r>
                <a:rPr lang="fr-FR" sz="1200" dirty="0" smtClean="0">
                  <a:latin typeface="Consolas" charset="0"/>
                  <a:ea typeface="Consolas" charset="0"/>
                  <a:cs typeface="Consolas" charset="0"/>
                </a:rPr>
                <a:t>&gt;</a:t>
              </a:r>
              <a:endParaRPr lang="fr-FR" sz="1200" dirty="0">
                <a:latin typeface="Consolas" charset="0"/>
                <a:ea typeface="Consolas" charset="0"/>
                <a:cs typeface="Consolas" charset="0"/>
              </a:endParaRPr>
            </a:p>
          </p:txBody>
        </p:sp>
        <p:sp>
          <p:nvSpPr>
            <p:cNvPr id="12" name="CaixaDeTexto 18"/>
            <p:cNvSpPr txBox="1"/>
            <p:nvPr/>
          </p:nvSpPr>
          <p:spPr>
            <a:xfrm>
              <a:off x="1012639" y="3730793"/>
              <a:ext cx="2745313" cy="276999"/>
            </a:xfrm>
            <a:prstGeom prst="rect">
              <a:avLst/>
            </a:prstGeom>
            <a:noFill/>
            <a:effectLst/>
          </p:spPr>
          <p:txBody>
            <a:bodyPr wrap="square" rtlCol="0">
              <a:spAutoFit/>
            </a:bodyPr>
            <a:lstStyle/>
            <a:p>
              <a:r>
                <a:rPr lang="fr-FR" sz="1200" dirty="0" smtClean="0">
                  <a:latin typeface="Consolas" charset="0"/>
                  <a:ea typeface="Consolas" charset="0"/>
                  <a:cs typeface="Consolas" charset="0"/>
                </a:rPr>
                <a:t>Q</a:t>
              </a:r>
              <a:r>
                <a:rPr lang="fr-FR" sz="1200" baseline="-25000" dirty="0">
                  <a:latin typeface="Consolas" charset="0"/>
                  <a:ea typeface="Consolas" charset="0"/>
                  <a:cs typeface="Consolas" charset="0"/>
                </a:rPr>
                <a:t>4</a:t>
              </a:r>
              <a:r>
                <a:rPr lang="fr-FR" sz="1200" dirty="0" smtClean="0">
                  <a:latin typeface="Consolas" charset="0"/>
                  <a:ea typeface="Consolas" charset="0"/>
                  <a:cs typeface="Consolas" charset="0"/>
                </a:rPr>
                <a:t> := &lt; </a:t>
              </a:r>
              <a:r>
                <a:rPr lang="fr-FR" sz="1200" i="1" dirty="0" smtClean="0">
                  <a:latin typeface="Consolas" charset="0"/>
                  <a:ea typeface="Consolas" charset="0"/>
                  <a:cs typeface="Consolas" charset="0"/>
                </a:rPr>
                <a:t>s</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t</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A</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R</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C</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w </a:t>
              </a:r>
              <a:r>
                <a:rPr lang="fr-FR" sz="1200" dirty="0" smtClean="0">
                  <a:latin typeface="Consolas" charset="0"/>
                  <a:ea typeface="Consolas" charset="0"/>
                  <a:cs typeface="Consolas" charset="0"/>
                </a:rPr>
                <a:t>&gt;</a:t>
              </a:r>
              <a:endParaRPr lang="fr-FR" sz="1200" dirty="0">
                <a:latin typeface="Consolas" charset="0"/>
                <a:ea typeface="Consolas" charset="0"/>
                <a:cs typeface="Consolas" charset="0"/>
              </a:endParaRPr>
            </a:p>
          </p:txBody>
        </p:sp>
        <p:sp>
          <p:nvSpPr>
            <p:cNvPr id="13" name="CaixaDeTexto 25"/>
            <p:cNvSpPr txBox="1"/>
            <p:nvPr/>
          </p:nvSpPr>
          <p:spPr>
            <a:xfrm>
              <a:off x="1039500" y="3957830"/>
              <a:ext cx="521297" cy="338554"/>
            </a:xfrm>
            <a:prstGeom prst="rect">
              <a:avLst/>
            </a:prstGeom>
            <a:noFill/>
          </p:spPr>
          <p:txBody>
            <a:bodyPr wrap="none" rtlCol="0">
              <a:spAutoFit/>
            </a:bodyPr>
            <a:lstStyle/>
            <a:p>
              <a:r>
                <a:rPr lang="fr-FR" sz="1600" b="1" dirty="0" smtClean="0">
                  <a:latin typeface="Consolas" charset="0"/>
                  <a:ea typeface="Consolas" charset="0"/>
                  <a:cs typeface="Consolas" charset="0"/>
                </a:rPr>
                <a:t>...</a:t>
              </a:r>
              <a:endParaRPr lang="fr-FR" sz="1600" b="1" dirty="0">
                <a:latin typeface="Consolas" charset="0"/>
                <a:ea typeface="Consolas" charset="0"/>
                <a:cs typeface="Consolas" charset="0"/>
              </a:endParaRPr>
            </a:p>
          </p:txBody>
        </p:sp>
      </p:grpSp>
      <p:sp>
        <p:nvSpPr>
          <p:cNvPr id="14" name="CaixaDeTexto 26"/>
          <p:cNvSpPr txBox="1"/>
          <p:nvPr/>
        </p:nvSpPr>
        <p:spPr>
          <a:xfrm>
            <a:off x="3782755" y="2768857"/>
            <a:ext cx="3136605" cy="307777"/>
          </a:xfrm>
          <a:prstGeom prst="rect">
            <a:avLst/>
          </a:prstGeom>
          <a:noFill/>
          <a:effectLst/>
        </p:spPr>
        <p:txBody>
          <a:bodyPr wrap="square" rtlCol="0">
            <a:spAutoFit/>
          </a:bodyPr>
          <a:lstStyle/>
          <a:p>
            <a:r>
              <a:rPr lang="fr-FR" sz="1400" dirty="0" smtClean="0">
                <a:latin typeface="Consolas" charset="0"/>
                <a:ea typeface="Consolas" charset="0"/>
                <a:cs typeface="Consolas" charset="0"/>
              </a:rPr>
              <a:t>Q</a:t>
            </a:r>
            <a:r>
              <a:rPr lang="fr-FR" sz="1400" baseline="-25000" dirty="0" smtClean="0">
                <a:latin typeface="Consolas" charset="0"/>
                <a:ea typeface="Consolas" charset="0"/>
                <a:cs typeface="Consolas" charset="0"/>
              </a:rPr>
              <a:t>2</a:t>
            </a:r>
            <a:r>
              <a:rPr lang="fr-FR" sz="1400" dirty="0" smtClean="0">
                <a:latin typeface="Consolas" charset="0"/>
                <a:ea typeface="Consolas" charset="0"/>
                <a:cs typeface="Consolas" charset="0"/>
              </a:rPr>
              <a:t> := &lt; </a:t>
            </a:r>
            <a:r>
              <a:rPr lang="fr-FR" sz="1400" i="1" dirty="0" smtClean="0">
                <a:latin typeface="Consolas" charset="0"/>
                <a:ea typeface="Consolas" charset="0"/>
                <a:cs typeface="Consolas" charset="0"/>
              </a:rPr>
              <a:t>s?</a:t>
            </a:r>
            <a:r>
              <a:rPr lang="fr-FR" sz="1400" dirty="0" smtClean="0">
                <a:latin typeface="Consolas" charset="0"/>
                <a:ea typeface="Consolas" charset="0"/>
                <a:cs typeface="Consolas" charset="0"/>
              </a:rPr>
              <a:t>, </a:t>
            </a:r>
            <a:r>
              <a:rPr lang="fr-FR" sz="1400" i="1" dirty="0" smtClean="0">
                <a:latin typeface="Consolas" charset="0"/>
                <a:ea typeface="Consolas" charset="0"/>
                <a:cs typeface="Consolas" charset="0"/>
              </a:rPr>
              <a:t>t?</a:t>
            </a:r>
            <a:r>
              <a:rPr lang="fr-FR" sz="1400" dirty="0" smtClean="0">
                <a:latin typeface="Consolas" charset="0"/>
                <a:ea typeface="Consolas" charset="0"/>
                <a:cs typeface="Consolas" charset="0"/>
              </a:rPr>
              <a:t>, </a:t>
            </a:r>
            <a:r>
              <a:rPr lang="fr-FR" sz="1400" i="1" dirty="0" smtClean="0">
                <a:latin typeface="Consolas" charset="0"/>
                <a:ea typeface="Consolas" charset="0"/>
                <a:cs typeface="Consolas" charset="0"/>
              </a:rPr>
              <a:t>A</a:t>
            </a:r>
            <a:r>
              <a:rPr lang="fr-FR" sz="1400" dirty="0" smtClean="0">
                <a:latin typeface="Consolas" charset="0"/>
                <a:ea typeface="Consolas" charset="0"/>
                <a:cs typeface="Consolas" charset="0"/>
              </a:rPr>
              <a:t>, </a:t>
            </a:r>
            <a:r>
              <a:rPr lang="fr-FR" sz="1400" i="1" dirty="0" smtClean="0">
                <a:latin typeface="Consolas" charset="0"/>
                <a:ea typeface="Consolas" charset="0"/>
                <a:cs typeface="Consolas" charset="0"/>
              </a:rPr>
              <a:t>R</a:t>
            </a:r>
            <a:r>
              <a:rPr lang="fr-FR" sz="1400" dirty="0" smtClean="0">
                <a:latin typeface="Consolas" charset="0"/>
                <a:ea typeface="Consolas" charset="0"/>
                <a:cs typeface="Consolas" charset="0"/>
              </a:rPr>
              <a:t>, </a:t>
            </a:r>
            <a:r>
              <a:rPr lang="fr-FR" sz="1400" i="1" dirty="0" smtClean="0">
                <a:latin typeface="Consolas" charset="0"/>
                <a:ea typeface="Consolas" charset="0"/>
                <a:cs typeface="Consolas" charset="0"/>
              </a:rPr>
              <a:t>C?</a:t>
            </a:r>
            <a:r>
              <a:rPr lang="fr-FR" sz="1400" dirty="0" smtClean="0">
                <a:latin typeface="Consolas" charset="0"/>
                <a:ea typeface="Consolas" charset="0"/>
                <a:cs typeface="Consolas" charset="0"/>
              </a:rPr>
              <a:t>, </a:t>
            </a:r>
            <a:r>
              <a:rPr lang="fr-FR" sz="1400" i="1" dirty="0" smtClean="0">
                <a:latin typeface="Consolas" charset="0"/>
                <a:ea typeface="Consolas" charset="0"/>
                <a:cs typeface="Consolas" charset="0"/>
              </a:rPr>
              <a:t>w? </a:t>
            </a:r>
            <a:r>
              <a:rPr lang="fr-FR" sz="1400" dirty="0" smtClean="0">
                <a:latin typeface="Consolas" charset="0"/>
                <a:ea typeface="Consolas" charset="0"/>
                <a:cs typeface="Consolas" charset="0"/>
              </a:rPr>
              <a:t>&gt;</a:t>
            </a:r>
            <a:endParaRPr lang="fr-FR" sz="1400" dirty="0">
              <a:latin typeface="Consolas" charset="0"/>
              <a:ea typeface="Consolas" charset="0"/>
              <a:cs typeface="Consolas" charset="0"/>
            </a:endParaRPr>
          </a:p>
        </p:txBody>
      </p:sp>
      <p:grpSp>
        <p:nvGrpSpPr>
          <p:cNvPr id="30" name="Grouper 29"/>
          <p:cNvGrpSpPr/>
          <p:nvPr/>
        </p:nvGrpSpPr>
        <p:grpSpPr>
          <a:xfrm>
            <a:off x="6583866" y="3475458"/>
            <a:ext cx="5577202" cy="1561198"/>
            <a:chOff x="6614798" y="2895994"/>
            <a:chExt cx="5577202" cy="1561198"/>
          </a:xfrm>
        </p:grpSpPr>
        <p:sp>
          <p:nvSpPr>
            <p:cNvPr id="18" name="CaixaDeTexto 35"/>
            <p:cNvSpPr txBox="1"/>
            <p:nvPr/>
          </p:nvSpPr>
          <p:spPr>
            <a:xfrm>
              <a:off x="6947812" y="2909897"/>
              <a:ext cx="3139114" cy="307777"/>
            </a:xfrm>
            <a:prstGeom prst="rect">
              <a:avLst/>
            </a:prstGeom>
            <a:noFill/>
            <a:effectLst/>
          </p:spPr>
          <p:txBody>
            <a:bodyPr wrap="square" rtlCol="0">
              <a:spAutoFit/>
            </a:bodyPr>
            <a:lstStyle/>
            <a:p>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rPr>
                <a:t> is a subset of </a:t>
              </a:r>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1</a:t>
              </a:r>
              <a:r>
                <a:rPr lang="fr-FR" sz="1400" dirty="0">
                  <a:solidFill>
                    <a:schemeClr val="accent1">
                      <a:lumMod val="75000"/>
                    </a:schemeClr>
                  </a:solidFill>
                </a:rPr>
                <a:t> </a:t>
              </a:r>
              <a:r>
                <a:rPr lang="fr-FR" sz="1400" dirty="0" smtClean="0">
                  <a:solidFill>
                    <a:schemeClr val="accent1">
                      <a:lumMod val="75000"/>
                    </a:schemeClr>
                  </a:solidFill>
                </a:rPr>
                <a:t>iff: </a:t>
              </a:r>
              <a:endParaRPr lang="fr-FR" sz="1400" dirty="0">
                <a:solidFill>
                  <a:schemeClr val="accent1">
                    <a:lumMod val="75000"/>
                  </a:schemeClr>
                </a:solidFill>
              </a:endParaRPr>
            </a:p>
          </p:txBody>
        </p:sp>
        <p:sp>
          <p:nvSpPr>
            <p:cNvPr id="19" name="CaixaDeTexto 36"/>
            <p:cNvSpPr txBox="1"/>
            <p:nvPr/>
          </p:nvSpPr>
          <p:spPr>
            <a:xfrm>
              <a:off x="8818068" y="2895994"/>
              <a:ext cx="2876794" cy="318493"/>
            </a:xfrm>
            <a:prstGeom prst="rect">
              <a:avLst/>
            </a:prstGeom>
            <a:noFill/>
            <a:effectLst/>
          </p:spPr>
          <p:txBody>
            <a:bodyPr wrap="square" rtlCol="0">
              <a:spAutoFit/>
            </a:bodyPr>
            <a:lstStyle/>
            <a:p>
              <a:r>
                <a:rPr lang="fr-FR" sz="1400" b="1" dirty="0" smtClean="0">
                  <a:solidFill>
                    <a:schemeClr val="accent1">
                      <a:lumMod val="75000"/>
                    </a:schemeClr>
                  </a:solidFill>
                  <a:latin typeface="Consolas" charset="0"/>
                  <a:ea typeface="Consolas" charset="0"/>
                  <a:cs typeface="Consolas" charset="0"/>
                </a:rPr>
                <a:t>Q</a:t>
              </a:r>
              <a:r>
                <a:rPr lang="fr-FR" sz="1400" b="1" baseline="-25000" dirty="0" smtClean="0">
                  <a:solidFill>
                    <a:schemeClr val="accent1">
                      <a:lumMod val="75000"/>
                    </a:schemeClr>
                  </a:solidFill>
                  <a:latin typeface="Consolas" charset="0"/>
                  <a:ea typeface="Consolas" charset="0"/>
                  <a:cs typeface="Consolas" charset="0"/>
                </a:rPr>
                <a:t>2</a:t>
              </a:r>
              <a:r>
                <a:rPr lang="fr-FR" sz="1400" b="1" dirty="0" smtClean="0">
                  <a:solidFill>
                    <a:schemeClr val="accent1">
                      <a:lumMod val="75000"/>
                    </a:schemeClr>
                  </a:solidFill>
                  <a:latin typeface="Consolas" charset="0"/>
                  <a:ea typeface="Consolas" charset="0"/>
                  <a:cs typeface="Consolas" charset="0"/>
                </a:rPr>
                <a:t>.A ⊂ Q</a:t>
              </a:r>
              <a:r>
                <a:rPr lang="fr-FR" sz="1400" b="1" baseline="-25000" dirty="0" smtClean="0">
                  <a:solidFill>
                    <a:schemeClr val="accent1">
                      <a:lumMod val="75000"/>
                    </a:schemeClr>
                  </a:solidFill>
                  <a:latin typeface="Consolas" charset="0"/>
                  <a:ea typeface="Consolas" charset="0"/>
                  <a:cs typeface="Consolas" charset="0"/>
                </a:rPr>
                <a:t>1</a:t>
              </a:r>
              <a:r>
                <a:rPr lang="fr-FR" sz="1400" b="1" dirty="0" smtClean="0">
                  <a:solidFill>
                    <a:schemeClr val="accent1">
                      <a:lumMod val="75000"/>
                    </a:schemeClr>
                  </a:solidFill>
                  <a:latin typeface="Consolas" charset="0"/>
                  <a:ea typeface="Consolas" charset="0"/>
                  <a:cs typeface="Consolas" charset="0"/>
                </a:rPr>
                <a:t>.A and Q</a:t>
              </a:r>
              <a:r>
                <a:rPr lang="fr-FR" sz="1400" b="1" baseline="-25000" dirty="0" smtClean="0">
                  <a:solidFill>
                    <a:schemeClr val="accent1">
                      <a:lumMod val="75000"/>
                    </a:schemeClr>
                  </a:solidFill>
                  <a:latin typeface="Consolas" charset="0"/>
                  <a:ea typeface="Consolas" charset="0"/>
                  <a:cs typeface="Consolas" charset="0"/>
                </a:rPr>
                <a:t>2</a:t>
              </a:r>
              <a:r>
                <a:rPr lang="fr-FR" sz="1400" b="1" dirty="0" smtClean="0">
                  <a:solidFill>
                    <a:schemeClr val="accent1">
                      <a:lumMod val="75000"/>
                    </a:schemeClr>
                  </a:solidFill>
                  <a:latin typeface="Consolas" charset="0"/>
                  <a:ea typeface="Consolas" charset="0"/>
                  <a:cs typeface="Consolas" charset="0"/>
                </a:rPr>
                <a:t>.R ⊲ Q</a:t>
              </a:r>
              <a:r>
                <a:rPr lang="fr-FR" sz="1400" b="1" baseline="-25000" dirty="0" smtClean="0">
                  <a:solidFill>
                    <a:schemeClr val="accent1">
                      <a:lumMod val="75000"/>
                    </a:schemeClr>
                  </a:solidFill>
                  <a:latin typeface="Consolas" charset="0"/>
                  <a:ea typeface="Consolas" charset="0"/>
                  <a:cs typeface="Consolas" charset="0"/>
                </a:rPr>
                <a:t>1</a:t>
              </a:r>
              <a:r>
                <a:rPr lang="fr-FR" sz="1400" b="1" dirty="0" smtClean="0">
                  <a:solidFill>
                    <a:schemeClr val="accent1">
                      <a:lumMod val="75000"/>
                    </a:schemeClr>
                  </a:solidFill>
                  <a:latin typeface="Consolas" charset="0"/>
                  <a:ea typeface="Consolas" charset="0"/>
                  <a:cs typeface="Consolas" charset="0"/>
                </a:rPr>
                <a:t>.R </a:t>
              </a:r>
              <a:endParaRPr lang="fr-FR" sz="1400" b="1" dirty="0">
                <a:solidFill>
                  <a:schemeClr val="accent1">
                    <a:lumMod val="75000"/>
                  </a:schemeClr>
                </a:solidFill>
                <a:latin typeface="Consolas" charset="0"/>
                <a:ea typeface="Consolas" charset="0"/>
                <a:cs typeface="Consolas" charset="0"/>
              </a:endParaRPr>
            </a:p>
          </p:txBody>
        </p:sp>
        <p:sp>
          <p:nvSpPr>
            <p:cNvPr id="20" name="CaixaDeTexto 43"/>
            <p:cNvSpPr txBox="1"/>
            <p:nvPr/>
          </p:nvSpPr>
          <p:spPr>
            <a:xfrm>
              <a:off x="6614798" y="3240204"/>
              <a:ext cx="5577202" cy="307777"/>
            </a:xfrm>
            <a:prstGeom prst="rect">
              <a:avLst/>
            </a:prstGeom>
            <a:noFill/>
            <a:effectLst/>
          </p:spPr>
          <p:txBody>
            <a:bodyPr wrap="square" rtlCol="0">
              <a:spAutoFit/>
            </a:bodyPr>
            <a:lstStyle/>
            <a:p>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.C ⟵ {c</a:t>
              </a:r>
              <a:r>
                <a:rPr lang="fr-FR" sz="1400" baseline="-25000" dirty="0" smtClean="0">
                  <a:solidFill>
                    <a:schemeClr val="accent1">
                      <a:lumMod val="75000"/>
                    </a:schemeClr>
                  </a:solidFill>
                  <a:latin typeface="Consolas" charset="0"/>
                  <a:ea typeface="Consolas" charset="0"/>
                  <a:cs typeface="Consolas" charset="0"/>
                </a:rPr>
                <a:t>i</a:t>
              </a:r>
              <a:r>
                <a:rPr lang="fr-FR" sz="1400" dirty="0" smtClean="0">
                  <a:solidFill>
                    <a:schemeClr val="accent1">
                      <a:lumMod val="75000"/>
                    </a:schemeClr>
                  </a:solidFill>
                  <a:latin typeface="Consolas" charset="0"/>
                  <a:ea typeface="Consolas" charset="0"/>
                  <a:cs typeface="Consolas" charset="0"/>
                </a:rPr>
                <a:t>} st. {⩝c</a:t>
              </a:r>
              <a:r>
                <a:rPr lang="fr-FR" sz="1400" baseline="-25000" dirty="0" smtClean="0">
                  <a:solidFill>
                    <a:schemeClr val="accent1">
                      <a:lumMod val="75000"/>
                    </a:schemeClr>
                  </a:solidFill>
                  <a:latin typeface="Consolas" charset="0"/>
                  <a:ea typeface="Consolas" charset="0"/>
                  <a:cs typeface="Consolas" charset="0"/>
                </a:rPr>
                <a:t>i</a:t>
              </a:r>
              <a:r>
                <a:rPr lang="fr-FR" sz="1400" dirty="0">
                  <a:solidFill>
                    <a:schemeClr val="accent1">
                      <a:lumMod val="75000"/>
                    </a:schemeClr>
                  </a:solidFill>
                  <a:latin typeface="Consolas" charset="0"/>
                  <a:ea typeface="Consolas" charset="0"/>
                  <a:cs typeface="Consolas" charset="0"/>
                </a:rPr>
                <a:t> </a:t>
              </a:r>
              <a:r>
                <a:rPr lang="fr-FR" sz="1400" dirty="0" smtClean="0">
                  <a:solidFill>
                    <a:schemeClr val="accent1">
                      <a:lumMod val="75000"/>
                    </a:schemeClr>
                  </a:solidFill>
                  <a:latin typeface="Consolas" charset="0"/>
                  <a:ea typeface="Consolas" charset="0"/>
                  <a:cs typeface="Consolas" charset="0"/>
                </a:rPr>
                <a:t>∊ Q</a:t>
              </a:r>
              <a:r>
                <a:rPr lang="fr-FR" sz="1400" baseline="-25000" dirty="0" smtClean="0">
                  <a:solidFill>
                    <a:schemeClr val="accent1">
                      <a:lumMod val="75000"/>
                    </a:schemeClr>
                  </a:solidFill>
                  <a:latin typeface="Consolas" charset="0"/>
                  <a:ea typeface="Consolas" charset="0"/>
                  <a:cs typeface="Consolas" charset="0"/>
                </a:rPr>
                <a:t>1</a:t>
              </a:r>
              <a:r>
                <a:rPr lang="fr-FR" sz="1400" dirty="0" smtClean="0">
                  <a:solidFill>
                    <a:schemeClr val="accent1">
                      <a:lumMod val="75000"/>
                    </a:schemeClr>
                  </a:solidFill>
                  <a:latin typeface="Consolas" charset="0"/>
                  <a:ea typeface="Consolas" charset="0"/>
                  <a:cs typeface="Consolas" charset="0"/>
                </a:rPr>
                <a:t>.C, ∄ds </a:t>
              </a:r>
              <a:r>
                <a:rPr lang="fr-FR" sz="1400" dirty="0">
                  <a:solidFill>
                    <a:schemeClr val="accent1">
                      <a:lumMod val="75000"/>
                    </a:schemeClr>
                  </a:solidFill>
                  <a:latin typeface="Consolas" charset="0"/>
                  <a:ea typeface="Consolas" charset="0"/>
                  <a:cs typeface="Consolas" charset="0"/>
                </a:rPr>
                <a:t>∊</a:t>
              </a:r>
              <a:r>
                <a:rPr lang="fr-FR" sz="1400" dirty="0" smtClean="0">
                  <a:solidFill>
                    <a:schemeClr val="accent1">
                      <a:lumMod val="75000"/>
                    </a:schemeClr>
                  </a:solidFill>
                  <a:latin typeface="Consolas" charset="0"/>
                  <a:ea typeface="Consolas" charset="0"/>
                  <a:cs typeface="Consolas" charset="0"/>
                </a:rPr>
                <a:t> c</a:t>
              </a:r>
              <a:r>
                <a:rPr lang="fr-FR" sz="1400" baseline="-25000" dirty="0" smtClean="0">
                  <a:solidFill>
                    <a:schemeClr val="accent1">
                      <a:lumMod val="75000"/>
                    </a:schemeClr>
                  </a:solidFill>
                  <a:latin typeface="Consolas" charset="0"/>
                  <a:ea typeface="Consolas" charset="0"/>
                  <a:cs typeface="Consolas" charset="0"/>
                </a:rPr>
                <a:t>i </a:t>
              </a:r>
              <a:r>
                <a:rPr lang="fr-FR" sz="1400" dirty="0" smtClean="0">
                  <a:solidFill>
                    <a:schemeClr val="accent1">
                      <a:lumMod val="75000"/>
                    </a:schemeClr>
                  </a:solidFill>
                  <a:latin typeface="Consolas" charset="0"/>
                  <a:ea typeface="Consolas" charset="0"/>
                  <a:cs typeface="Consolas" charset="0"/>
                </a:rPr>
                <a:t>| ds  is </a:t>
              </a:r>
              <a:r>
                <a:rPr lang="fr-FR" sz="1400" i="1" dirty="0" smtClean="0">
                  <a:solidFill>
                    <a:schemeClr val="accent1">
                      <a:lumMod val="75000"/>
                    </a:schemeClr>
                  </a:solidFill>
                  <a:latin typeface="Consolas" charset="0"/>
                  <a:ea typeface="Consolas" charset="0"/>
                  <a:cs typeface="Consolas" charset="0"/>
                </a:rPr>
                <a:t>offline</a:t>
              </a:r>
              <a:r>
                <a:rPr lang="fr-FR" sz="1400" dirty="0" smtClean="0">
                  <a:solidFill>
                    <a:schemeClr val="accent1">
                      <a:lumMod val="75000"/>
                    </a:schemeClr>
                  </a:solidFill>
                  <a:latin typeface="Consolas" charset="0"/>
                  <a:ea typeface="Consolas" charset="0"/>
                  <a:cs typeface="Consolas" charset="0"/>
                </a:rPr>
                <a:t>}</a:t>
              </a:r>
              <a:endParaRPr lang="fr-FR" sz="1400" dirty="0">
                <a:solidFill>
                  <a:schemeClr val="accent1">
                    <a:lumMod val="75000"/>
                  </a:schemeClr>
                </a:solidFill>
                <a:latin typeface="Consolas" charset="0"/>
                <a:ea typeface="Consolas" charset="0"/>
                <a:cs typeface="Consolas" charset="0"/>
              </a:endParaRPr>
            </a:p>
          </p:txBody>
        </p:sp>
        <p:sp>
          <p:nvSpPr>
            <p:cNvPr id="21" name="CaixaDeTexto 45"/>
            <p:cNvSpPr txBox="1"/>
            <p:nvPr/>
          </p:nvSpPr>
          <p:spPr>
            <a:xfrm>
              <a:off x="6614798" y="3513131"/>
              <a:ext cx="5047550" cy="307777"/>
            </a:xfrm>
            <a:prstGeom prst="rect">
              <a:avLst/>
            </a:prstGeom>
            <a:noFill/>
            <a:effectLst/>
          </p:spPr>
          <p:txBody>
            <a:bodyPr wrap="square" rtlCol="0">
              <a:spAutoFit/>
            </a:bodyPr>
            <a:lstStyle/>
            <a:p>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.C ⟵ project(Q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a:t>
              </a:r>
              <a:endParaRPr lang="fr-FR" sz="1400" dirty="0">
                <a:solidFill>
                  <a:schemeClr val="accent1">
                    <a:lumMod val="75000"/>
                  </a:schemeClr>
                </a:solidFill>
                <a:latin typeface="Consolas" charset="0"/>
                <a:ea typeface="Consolas" charset="0"/>
                <a:cs typeface="Consolas" charset="0"/>
              </a:endParaRPr>
            </a:p>
          </p:txBody>
        </p:sp>
        <p:sp>
          <p:nvSpPr>
            <p:cNvPr id="22" name="CaixaDeTexto 46"/>
            <p:cNvSpPr txBox="1"/>
            <p:nvPr/>
          </p:nvSpPr>
          <p:spPr>
            <a:xfrm>
              <a:off x="6614799" y="3889005"/>
              <a:ext cx="5382332" cy="307777"/>
            </a:xfrm>
            <a:prstGeom prst="rect">
              <a:avLst/>
            </a:prstGeom>
            <a:noFill/>
            <a:effectLst/>
          </p:spPr>
          <p:txBody>
            <a:bodyPr wrap="square" rtlCol="0">
              <a:spAutoFit/>
            </a:bodyPr>
            <a:lstStyle/>
            <a:p>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.S ⟵ {ds</a:t>
              </a:r>
              <a:r>
                <a:rPr lang="fr-FR" sz="1400" baseline="-25000" dirty="0" smtClean="0">
                  <a:solidFill>
                    <a:schemeClr val="accent1">
                      <a:lumMod val="75000"/>
                    </a:schemeClr>
                  </a:solidFill>
                  <a:latin typeface="Consolas" charset="0"/>
                  <a:ea typeface="Consolas" charset="0"/>
                  <a:cs typeface="Consolas" charset="0"/>
                </a:rPr>
                <a:t>i</a:t>
              </a:r>
              <a:r>
                <a:rPr lang="fr-FR" sz="1400" dirty="0" smtClean="0">
                  <a:solidFill>
                    <a:schemeClr val="accent1">
                      <a:lumMod val="75000"/>
                    </a:schemeClr>
                  </a:solidFill>
                  <a:latin typeface="Consolas" charset="0"/>
                  <a:ea typeface="Consolas" charset="0"/>
                  <a:cs typeface="Consolas" charset="0"/>
                </a:rPr>
                <a:t>} st. {⩝ds</a:t>
              </a:r>
              <a:r>
                <a:rPr lang="fr-FR" sz="1400" baseline="-25000" dirty="0" smtClean="0">
                  <a:solidFill>
                    <a:schemeClr val="accent1">
                      <a:lumMod val="75000"/>
                    </a:schemeClr>
                  </a:solidFill>
                  <a:latin typeface="Consolas" charset="0"/>
                  <a:ea typeface="Consolas" charset="0"/>
                  <a:cs typeface="Consolas" charset="0"/>
                </a:rPr>
                <a:t>i</a:t>
              </a:r>
              <a:r>
                <a:rPr lang="fr-FR" sz="1400" dirty="0" smtClean="0">
                  <a:solidFill>
                    <a:schemeClr val="accent1">
                      <a:lumMod val="75000"/>
                    </a:schemeClr>
                  </a:solidFill>
                  <a:latin typeface="Consolas" charset="0"/>
                  <a:ea typeface="Consolas" charset="0"/>
                  <a:cs typeface="Consolas" charset="0"/>
                </a:rPr>
                <a:t> ∊ Q</a:t>
              </a:r>
              <a:r>
                <a:rPr lang="fr-FR" sz="1400" baseline="-25000" dirty="0" smtClean="0">
                  <a:solidFill>
                    <a:schemeClr val="accent1">
                      <a:lumMod val="75000"/>
                    </a:schemeClr>
                  </a:solidFill>
                  <a:latin typeface="Consolas" charset="0"/>
                  <a:ea typeface="Consolas" charset="0"/>
                  <a:cs typeface="Consolas" charset="0"/>
                </a:rPr>
                <a:t>1</a:t>
              </a:r>
              <a:r>
                <a:rPr lang="fr-FR" sz="1400" dirty="0" smtClean="0">
                  <a:solidFill>
                    <a:schemeClr val="accent1">
                      <a:lumMod val="75000"/>
                    </a:schemeClr>
                  </a:solidFill>
                  <a:latin typeface="Consolas" charset="0"/>
                  <a:ea typeface="Consolas" charset="0"/>
                  <a:cs typeface="Consolas" charset="0"/>
                </a:rPr>
                <a:t>.S, ∃c </a:t>
              </a:r>
              <a:r>
                <a:rPr lang="fr-FR" sz="1400" dirty="0">
                  <a:solidFill>
                    <a:schemeClr val="accent1">
                      <a:lumMod val="75000"/>
                    </a:schemeClr>
                  </a:solidFill>
                  <a:latin typeface="Consolas" charset="0"/>
                  <a:ea typeface="Consolas" charset="0"/>
                  <a:cs typeface="Consolas" charset="0"/>
                </a:rPr>
                <a:t>∊</a:t>
              </a:r>
              <a:r>
                <a:rPr lang="fr-FR" sz="1400" dirty="0" smtClean="0">
                  <a:solidFill>
                    <a:schemeClr val="accent1">
                      <a:lumMod val="75000"/>
                    </a:schemeClr>
                  </a:solidFill>
                  <a:latin typeface="Consolas" charset="0"/>
                  <a:ea typeface="Consolas" charset="0"/>
                  <a:cs typeface="Consolas" charset="0"/>
                </a:rPr>
                <a:t> 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.C</a:t>
              </a:r>
              <a:r>
                <a:rPr lang="fr-FR" sz="1400" baseline="-25000" dirty="0" smtClean="0">
                  <a:solidFill>
                    <a:schemeClr val="accent1">
                      <a:lumMod val="75000"/>
                    </a:schemeClr>
                  </a:solidFill>
                  <a:latin typeface="Consolas" charset="0"/>
                  <a:ea typeface="Consolas" charset="0"/>
                  <a:cs typeface="Consolas" charset="0"/>
                </a:rPr>
                <a:t> </a:t>
              </a:r>
              <a:r>
                <a:rPr lang="fr-FR" sz="1400" dirty="0" smtClean="0">
                  <a:solidFill>
                    <a:schemeClr val="accent1">
                      <a:lumMod val="75000"/>
                    </a:schemeClr>
                  </a:solidFill>
                  <a:latin typeface="Consolas" charset="0"/>
                  <a:ea typeface="Consolas" charset="0"/>
                  <a:cs typeface="Consolas" charset="0"/>
                </a:rPr>
                <a:t>| ds</a:t>
              </a:r>
              <a:r>
                <a:rPr lang="fr-FR" sz="1400" baseline="-25000" dirty="0">
                  <a:solidFill>
                    <a:schemeClr val="accent1">
                      <a:lumMod val="75000"/>
                    </a:schemeClr>
                  </a:solidFill>
                  <a:latin typeface="Consolas" charset="0"/>
                  <a:ea typeface="Consolas" charset="0"/>
                  <a:cs typeface="Consolas" charset="0"/>
                </a:rPr>
                <a:t>i</a:t>
              </a:r>
              <a:r>
                <a:rPr lang="fr-FR" sz="1400" dirty="0" smtClean="0">
                  <a:solidFill>
                    <a:schemeClr val="accent1">
                      <a:lumMod val="75000"/>
                    </a:schemeClr>
                  </a:solidFill>
                  <a:latin typeface="Consolas" charset="0"/>
                  <a:ea typeface="Consolas" charset="0"/>
                  <a:cs typeface="Consolas" charset="0"/>
                </a:rPr>
                <a:t> </a:t>
              </a:r>
              <a:r>
                <a:rPr lang="fr-FR" sz="1400" dirty="0">
                  <a:solidFill>
                    <a:schemeClr val="accent1">
                      <a:lumMod val="75000"/>
                    </a:schemeClr>
                  </a:solidFill>
                  <a:latin typeface="Consolas" charset="0"/>
                  <a:ea typeface="Consolas" charset="0"/>
                  <a:cs typeface="Consolas" charset="0"/>
                </a:rPr>
                <a:t>∊ </a:t>
              </a:r>
              <a:r>
                <a:rPr lang="fr-FR" sz="1400" dirty="0" smtClean="0">
                  <a:solidFill>
                    <a:schemeClr val="accent1">
                      <a:lumMod val="75000"/>
                    </a:schemeClr>
                  </a:solidFill>
                  <a:latin typeface="Consolas" charset="0"/>
                  <a:ea typeface="Consolas" charset="0"/>
                  <a:cs typeface="Consolas" charset="0"/>
                </a:rPr>
                <a:t>c}</a:t>
              </a:r>
              <a:endParaRPr lang="fr-FR" sz="1400" dirty="0">
                <a:solidFill>
                  <a:schemeClr val="accent1">
                    <a:lumMod val="75000"/>
                  </a:schemeClr>
                </a:solidFill>
                <a:latin typeface="Consolas" charset="0"/>
                <a:ea typeface="Consolas" charset="0"/>
                <a:cs typeface="Consolas" charset="0"/>
              </a:endParaRPr>
            </a:p>
          </p:txBody>
        </p:sp>
        <p:sp>
          <p:nvSpPr>
            <p:cNvPr id="23" name="CaixaDeTexto 47"/>
            <p:cNvSpPr txBox="1"/>
            <p:nvPr/>
          </p:nvSpPr>
          <p:spPr>
            <a:xfrm>
              <a:off x="6614799" y="4149415"/>
              <a:ext cx="5382332" cy="307777"/>
            </a:xfrm>
            <a:prstGeom prst="rect">
              <a:avLst/>
            </a:prstGeom>
            <a:noFill/>
            <a:effectLst/>
          </p:spPr>
          <p:txBody>
            <a:bodyPr wrap="square" rtlCol="0">
              <a:spAutoFit/>
            </a:bodyPr>
            <a:lstStyle/>
            <a:p>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.w ⟵ max (Q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.C)</a:t>
              </a:r>
              <a:endParaRPr lang="fr-FR" sz="1400" dirty="0">
                <a:solidFill>
                  <a:schemeClr val="accent1">
                    <a:lumMod val="75000"/>
                  </a:schemeClr>
                </a:solidFill>
                <a:latin typeface="Consolas" charset="0"/>
                <a:ea typeface="Consolas" charset="0"/>
                <a:cs typeface="Consolas" charset="0"/>
              </a:endParaRPr>
            </a:p>
          </p:txBody>
        </p:sp>
      </p:grpSp>
      <p:cxnSp>
        <p:nvCxnSpPr>
          <p:cNvPr id="29" name="Connecteur en angle 28"/>
          <p:cNvCxnSpPr>
            <a:stCxn id="14" idx="2"/>
          </p:cNvCxnSpPr>
          <p:nvPr/>
        </p:nvCxnSpPr>
        <p:spPr>
          <a:xfrm rot="5400000">
            <a:off x="4127738" y="2336214"/>
            <a:ext cx="482900" cy="1963741"/>
          </a:xfrm>
          <a:prstGeom prst="bentConnector2">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Légende à une bordure 1 30"/>
          <p:cNvSpPr/>
          <p:nvPr/>
        </p:nvSpPr>
        <p:spPr>
          <a:xfrm>
            <a:off x="6583866" y="3380748"/>
            <a:ext cx="6015191" cy="2001425"/>
          </a:xfrm>
          <a:prstGeom prst="accentCallout1">
            <a:avLst>
              <a:gd name="adj1" fmla="val 50207"/>
              <a:gd name="adj2" fmla="val -2103"/>
              <a:gd name="adj3" fmla="val 50023"/>
              <a:gd name="adj4" fmla="val -6508"/>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aixaDeTexto 37"/>
          <p:cNvSpPr txBox="1"/>
          <p:nvPr/>
        </p:nvSpPr>
        <p:spPr>
          <a:xfrm>
            <a:off x="3623466" y="3568201"/>
            <a:ext cx="1252688" cy="307777"/>
          </a:xfrm>
          <a:prstGeom prst="rect">
            <a:avLst/>
          </a:prstGeom>
          <a:noFill/>
          <a:effectLst/>
        </p:spPr>
        <p:txBody>
          <a:bodyPr wrap="square" rtlCol="0">
            <a:spAutoFit/>
          </a:bodyPr>
          <a:lstStyle/>
          <a:p>
            <a:r>
              <a:rPr lang="fr-FR" sz="1400" i="1" dirty="0" smtClean="0">
                <a:solidFill>
                  <a:schemeClr val="accent1">
                    <a:lumMod val="75000"/>
                  </a:schemeClr>
                </a:solidFill>
              </a:rPr>
              <a:t>look-up(</a:t>
            </a:r>
            <a:r>
              <a:rPr lang="fr-FR" sz="1400" i="1" dirty="0" smtClean="0">
                <a:solidFill>
                  <a:schemeClr val="accent1">
                    <a:lumMod val="75000"/>
                  </a:schemeClr>
                </a:solidFill>
                <a:latin typeface="Consolas" charset="0"/>
                <a:ea typeface="Consolas" charset="0"/>
                <a:cs typeface="Consolas" charset="0"/>
              </a:rPr>
              <a:t>Q</a:t>
            </a:r>
            <a:r>
              <a:rPr lang="fr-FR" sz="1400" i="1" baseline="-25000" dirty="0" smtClean="0">
                <a:solidFill>
                  <a:schemeClr val="accent1">
                    <a:lumMod val="75000"/>
                  </a:schemeClr>
                </a:solidFill>
                <a:latin typeface="Consolas" charset="0"/>
                <a:ea typeface="Consolas" charset="0"/>
                <a:cs typeface="Consolas" charset="0"/>
              </a:rPr>
              <a:t>2</a:t>
            </a:r>
            <a:r>
              <a:rPr lang="fr-FR" sz="1400" i="1" dirty="0" smtClean="0">
                <a:solidFill>
                  <a:schemeClr val="accent1">
                    <a:lumMod val="75000"/>
                  </a:schemeClr>
                </a:solidFill>
              </a:rPr>
              <a:t>)</a:t>
            </a:r>
            <a:endParaRPr lang="fr-FR" sz="1400" i="1" dirty="0">
              <a:solidFill>
                <a:schemeClr val="accent1">
                  <a:lumMod val="75000"/>
                </a:schemeClr>
              </a:solidFill>
            </a:endParaRPr>
          </a:p>
        </p:txBody>
      </p:sp>
      <p:grpSp>
        <p:nvGrpSpPr>
          <p:cNvPr id="3" name="Grupo 2"/>
          <p:cNvGrpSpPr/>
          <p:nvPr/>
        </p:nvGrpSpPr>
        <p:grpSpPr>
          <a:xfrm>
            <a:off x="339838" y="2475798"/>
            <a:ext cx="798799" cy="1454787"/>
            <a:chOff x="339838" y="2475798"/>
            <a:chExt cx="798799" cy="1454787"/>
          </a:xfrm>
        </p:grpSpPr>
        <p:sp>
          <p:nvSpPr>
            <p:cNvPr id="35" name="Ellipse 34"/>
            <p:cNvSpPr/>
            <p:nvPr/>
          </p:nvSpPr>
          <p:spPr>
            <a:xfrm>
              <a:off x="706908" y="3060253"/>
              <a:ext cx="336476" cy="344399"/>
            </a:xfrm>
            <a:prstGeom prst="ellipse">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Ellipse 35"/>
            <p:cNvSpPr/>
            <p:nvPr/>
          </p:nvSpPr>
          <p:spPr>
            <a:xfrm>
              <a:off x="698219" y="3558541"/>
              <a:ext cx="336476" cy="344399"/>
            </a:xfrm>
            <a:prstGeom prst="ellipse">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Connecteur droit avec flèche 37"/>
            <p:cNvCxnSpPr>
              <a:endCxn id="36" idx="6"/>
            </p:cNvCxnSpPr>
            <p:nvPr/>
          </p:nvCxnSpPr>
          <p:spPr>
            <a:xfrm flipH="1">
              <a:off x="1034695" y="3558541"/>
              <a:ext cx="35153" cy="17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a:endCxn id="36" idx="6"/>
            </p:cNvCxnSpPr>
            <p:nvPr/>
          </p:nvCxnSpPr>
          <p:spPr>
            <a:xfrm flipH="1" flipV="1">
              <a:off x="1034695" y="3730741"/>
              <a:ext cx="103942" cy="19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en angle 43"/>
            <p:cNvCxnSpPr>
              <a:stCxn id="35" idx="2"/>
              <a:endCxn id="36" idx="2"/>
            </p:cNvCxnSpPr>
            <p:nvPr/>
          </p:nvCxnSpPr>
          <p:spPr>
            <a:xfrm rot="10800000" flipV="1">
              <a:off x="698220" y="3232453"/>
              <a:ext cx="8689" cy="498288"/>
            </a:xfrm>
            <a:prstGeom prst="bentConnector3">
              <a:avLst>
                <a:gd name="adj1" fmla="val 2730913"/>
              </a:avLst>
            </a:prstGeom>
          </p:spPr>
          <p:style>
            <a:lnRef idx="1">
              <a:schemeClr val="accent1"/>
            </a:lnRef>
            <a:fillRef idx="0">
              <a:schemeClr val="accent1"/>
            </a:fillRef>
            <a:effectRef idx="0">
              <a:schemeClr val="accent1"/>
            </a:effectRef>
            <a:fontRef idx="minor">
              <a:schemeClr val="tx1"/>
            </a:fontRef>
          </p:style>
        </p:cxnSp>
        <p:sp>
          <p:nvSpPr>
            <p:cNvPr id="45" name="Ellipse 44"/>
            <p:cNvSpPr/>
            <p:nvPr/>
          </p:nvSpPr>
          <p:spPr>
            <a:xfrm>
              <a:off x="574495" y="2792930"/>
              <a:ext cx="153331" cy="153490"/>
            </a:xfrm>
            <a:prstGeom prst="ellipse">
              <a:avLst/>
            </a:prstGeom>
            <a:solidFill>
              <a:schemeClr val="accent3">
                <a:lumMod val="75000"/>
              </a:schemeClr>
            </a:solid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Connecteur en angle 45"/>
            <p:cNvCxnSpPr>
              <a:stCxn id="45" idx="2"/>
              <a:endCxn id="35" idx="2"/>
            </p:cNvCxnSpPr>
            <p:nvPr/>
          </p:nvCxnSpPr>
          <p:spPr>
            <a:xfrm rot="10800000" flipH="1" flipV="1">
              <a:off x="574494" y="2869675"/>
              <a:ext cx="132413" cy="362778"/>
            </a:xfrm>
            <a:prstGeom prst="bentConnector3">
              <a:avLst>
                <a:gd name="adj1" fmla="val -70755"/>
              </a:avLst>
            </a:prstGeom>
          </p:spPr>
          <p:style>
            <a:lnRef idx="1">
              <a:schemeClr val="accent1"/>
            </a:lnRef>
            <a:fillRef idx="0">
              <a:schemeClr val="accent1"/>
            </a:fillRef>
            <a:effectRef idx="0">
              <a:schemeClr val="accent1"/>
            </a:effectRef>
            <a:fontRef idx="minor">
              <a:schemeClr val="tx1"/>
            </a:fontRef>
          </p:style>
        </p:cxnSp>
        <p:sp>
          <p:nvSpPr>
            <p:cNvPr id="53" name="CaixaDeTexto 37"/>
            <p:cNvSpPr txBox="1"/>
            <p:nvPr/>
          </p:nvSpPr>
          <p:spPr>
            <a:xfrm>
              <a:off x="339838" y="2475798"/>
              <a:ext cx="721597" cy="307777"/>
            </a:xfrm>
            <a:prstGeom prst="rect">
              <a:avLst/>
            </a:prstGeom>
            <a:noFill/>
            <a:effectLst/>
          </p:spPr>
          <p:txBody>
            <a:bodyPr wrap="square" rtlCol="0">
              <a:spAutoFit/>
            </a:bodyPr>
            <a:lstStyle/>
            <a:p>
              <a:r>
                <a:rPr lang="fr-FR" sz="1400" i="1" dirty="0" smtClean="0">
                  <a:solidFill>
                    <a:schemeClr val="accent1">
                      <a:lumMod val="75000"/>
                    </a:schemeClr>
                  </a:solidFill>
                </a:rPr>
                <a:t>Index</a:t>
              </a:r>
              <a:endParaRPr lang="fr-FR" sz="1400" i="1" dirty="0">
                <a:solidFill>
                  <a:schemeClr val="accent1">
                    <a:lumMod val="75000"/>
                  </a:schemeClr>
                </a:solidFill>
              </a:endParaRPr>
            </a:p>
          </p:txBody>
        </p:sp>
      </p:grpSp>
      <p:cxnSp>
        <p:nvCxnSpPr>
          <p:cNvPr id="54" name="Connecteur en angle 53"/>
          <p:cNvCxnSpPr>
            <a:stCxn id="9" idx="3"/>
          </p:cNvCxnSpPr>
          <p:nvPr/>
        </p:nvCxnSpPr>
        <p:spPr>
          <a:xfrm rot="16200000" flipH="1">
            <a:off x="2794113" y="3787314"/>
            <a:ext cx="175999" cy="1455930"/>
          </a:xfrm>
          <a:prstGeom prst="bentConnector2">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CaixaDeTexto 33"/>
          <p:cNvSpPr txBox="1"/>
          <p:nvPr/>
        </p:nvSpPr>
        <p:spPr>
          <a:xfrm>
            <a:off x="3610078" y="4435731"/>
            <a:ext cx="3447109" cy="307777"/>
          </a:xfrm>
          <a:prstGeom prst="rect">
            <a:avLst/>
          </a:prstGeom>
          <a:noFill/>
          <a:effectLst/>
        </p:spPr>
        <p:txBody>
          <a:bodyPr wrap="square" rtlCol="0">
            <a:spAutoFit/>
          </a:bodyPr>
          <a:lstStyle/>
          <a:p>
            <a:r>
              <a:rPr lang="fr-FR" sz="1400" b="1" dirty="0" smtClean="0">
                <a:latin typeface="Consolas" charset="0"/>
                <a:ea typeface="Consolas" charset="0"/>
                <a:cs typeface="Consolas" charset="0"/>
              </a:rPr>
              <a:t>Q</a:t>
            </a:r>
            <a:r>
              <a:rPr lang="fr-FR" sz="1400" b="1" baseline="-25000" dirty="0" smtClean="0">
                <a:latin typeface="Consolas" charset="0"/>
                <a:ea typeface="Consolas" charset="0"/>
                <a:cs typeface="Consolas" charset="0"/>
              </a:rPr>
              <a:t>2</a:t>
            </a:r>
            <a:r>
              <a:rPr lang="fr-FR" sz="1400" b="1" dirty="0" smtClean="0">
                <a:latin typeface="Consolas" charset="0"/>
                <a:ea typeface="Consolas" charset="0"/>
                <a:cs typeface="Consolas" charset="0"/>
              </a:rPr>
              <a:t> := &lt; </a:t>
            </a:r>
            <a:r>
              <a:rPr lang="fr-FR" sz="1400" b="1" i="1" dirty="0" smtClean="0">
                <a:latin typeface="Consolas" charset="0"/>
                <a:ea typeface="Consolas" charset="0"/>
                <a:cs typeface="Consolas" charset="0"/>
              </a:rPr>
              <a:t>s</a:t>
            </a:r>
            <a:r>
              <a:rPr lang="fr-FR" sz="1400" b="1" dirty="0" smtClean="0">
                <a:latin typeface="Consolas" charset="0"/>
                <a:ea typeface="Consolas" charset="0"/>
                <a:cs typeface="Consolas" charset="0"/>
              </a:rPr>
              <a:t>, </a:t>
            </a:r>
            <a:r>
              <a:rPr lang="fr-FR" sz="1400" b="1" i="1" dirty="0" smtClean="0">
                <a:latin typeface="Consolas" charset="0"/>
                <a:ea typeface="Consolas" charset="0"/>
                <a:cs typeface="Consolas" charset="0"/>
              </a:rPr>
              <a:t>t</a:t>
            </a:r>
            <a:r>
              <a:rPr lang="fr-FR" sz="1400" b="1" dirty="0" smtClean="0">
                <a:latin typeface="Consolas" charset="0"/>
                <a:ea typeface="Consolas" charset="0"/>
                <a:cs typeface="Consolas" charset="0"/>
              </a:rPr>
              <a:t>, </a:t>
            </a:r>
            <a:r>
              <a:rPr lang="fr-FR" sz="1400" b="1" i="1" dirty="0" smtClean="0">
                <a:latin typeface="Consolas" charset="0"/>
                <a:ea typeface="Consolas" charset="0"/>
                <a:cs typeface="Consolas" charset="0"/>
              </a:rPr>
              <a:t>A</a:t>
            </a:r>
            <a:r>
              <a:rPr lang="fr-FR" sz="1400" b="1" dirty="0" smtClean="0">
                <a:latin typeface="Consolas" charset="0"/>
                <a:ea typeface="Consolas" charset="0"/>
                <a:cs typeface="Consolas" charset="0"/>
              </a:rPr>
              <a:t>, </a:t>
            </a:r>
            <a:r>
              <a:rPr lang="fr-FR" sz="1400" b="1" i="1" dirty="0" smtClean="0">
                <a:latin typeface="Consolas" charset="0"/>
                <a:ea typeface="Consolas" charset="0"/>
                <a:cs typeface="Consolas" charset="0"/>
              </a:rPr>
              <a:t>R</a:t>
            </a:r>
            <a:r>
              <a:rPr lang="fr-FR" sz="1400" b="1" dirty="0" smtClean="0">
                <a:latin typeface="Consolas" charset="0"/>
                <a:ea typeface="Consolas" charset="0"/>
                <a:cs typeface="Consolas" charset="0"/>
              </a:rPr>
              <a:t>, </a:t>
            </a:r>
            <a:r>
              <a:rPr lang="fr-FR" sz="1400" b="1" i="1" dirty="0" smtClean="0">
                <a:latin typeface="Consolas" charset="0"/>
                <a:ea typeface="Consolas" charset="0"/>
                <a:cs typeface="Consolas" charset="0"/>
              </a:rPr>
              <a:t>C</a:t>
            </a:r>
            <a:r>
              <a:rPr lang="fr-FR" sz="1400" b="1" dirty="0" smtClean="0">
                <a:latin typeface="Consolas" charset="0"/>
                <a:ea typeface="Consolas" charset="0"/>
                <a:cs typeface="Consolas" charset="0"/>
              </a:rPr>
              <a:t>, </a:t>
            </a:r>
            <a:r>
              <a:rPr lang="fr-FR" sz="1400" b="1" i="1" dirty="0" smtClean="0">
                <a:latin typeface="Consolas" charset="0"/>
                <a:ea typeface="Consolas" charset="0"/>
                <a:cs typeface="Consolas" charset="0"/>
              </a:rPr>
              <a:t>w </a:t>
            </a:r>
            <a:r>
              <a:rPr lang="fr-FR" sz="1400" b="1" dirty="0" smtClean="0">
                <a:latin typeface="Consolas" charset="0"/>
                <a:ea typeface="Consolas" charset="0"/>
                <a:cs typeface="Consolas" charset="0"/>
              </a:rPr>
              <a:t>&gt;</a:t>
            </a:r>
            <a:endParaRPr lang="fr-FR" sz="1400" b="1" dirty="0">
              <a:latin typeface="Consolas" charset="0"/>
              <a:ea typeface="Consolas" charset="0"/>
              <a:cs typeface="Consolas" charset="0"/>
            </a:endParaRPr>
          </a:p>
        </p:txBody>
      </p:sp>
    </p:spTree>
    <p:extLst>
      <p:ext uri="{BB962C8B-B14F-4D97-AF65-F5344CB8AC3E}">
        <p14:creationId xmlns:p14="http://schemas.microsoft.com/office/powerpoint/2010/main" val="1147551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fade">
                                      <p:cBhvr>
                                        <p:cTn id="31" dur="500"/>
                                        <p:tgtEl>
                                          <p:spTgt spid="7">
                                            <p:txEl>
                                              <p:p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500"/>
                                        <p:tgtEl>
                                          <p:spTgt spid="7">
                                            <p:txEl>
                                              <p:pRg st="2" end="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500"/>
                                        <p:tgtEl>
                                          <p:spTgt spid="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500"/>
                                        <p:tgtEl>
                                          <p:spTgt spid="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31" grpId="0" animBg="1"/>
      <p:bldP spid="32"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Research context: data integration</a:t>
            </a:r>
            <a:endParaRPr lang="fr-FR" dirty="0"/>
          </a:p>
        </p:txBody>
      </p:sp>
      <p:grpSp>
        <p:nvGrpSpPr>
          <p:cNvPr id="56" name="Grupo 55"/>
          <p:cNvGrpSpPr/>
          <p:nvPr/>
        </p:nvGrpSpPr>
        <p:grpSpPr>
          <a:xfrm>
            <a:off x="4159228" y="2570200"/>
            <a:ext cx="3873545" cy="3450137"/>
            <a:chOff x="4137491" y="2292038"/>
            <a:chExt cx="3873545" cy="3450137"/>
          </a:xfrm>
        </p:grpSpPr>
        <p:grpSp>
          <p:nvGrpSpPr>
            <p:cNvPr id="43" name="Grupo 42"/>
            <p:cNvGrpSpPr/>
            <p:nvPr/>
          </p:nvGrpSpPr>
          <p:grpSpPr>
            <a:xfrm>
              <a:off x="4189915" y="4582371"/>
              <a:ext cx="1338243" cy="865052"/>
              <a:chOff x="4238555" y="4543461"/>
              <a:chExt cx="1338243" cy="865052"/>
            </a:xfrm>
          </p:grpSpPr>
          <p:sp>
            <p:nvSpPr>
              <p:cNvPr id="6" name="Cylindre 3"/>
              <p:cNvSpPr/>
              <p:nvPr/>
            </p:nvSpPr>
            <p:spPr>
              <a:xfrm>
                <a:off x="444198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9" name="ZoneTexte 32"/>
              <p:cNvSpPr txBox="1"/>
              <p:nvPr/>
            </p:nvSpPr>
            <p:spPr>
              <a:xfrm>
                <a:off x="4238555"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A</a:t>
                </a:r>
              </a:p>
            </p:txBody>
          </p:sp>
        </p:grpSp>
        <p:grpSp>
          <p:nvGrpSpPr>
            <p:cNvPr id="42" name="Grupo 41"/>
            <p:cNvGrpSpPr/>
            <p:nvPr/>
          </p:nvGrpSpPr>
          <p:grpSpPr>
            <a:xfrm>
              <a:off x="5236366" y="4582371"/>
              <a:ext cx="1338243" cy="865052"/>
              <a:chOff x="5236366" y="4543461"/>
              <a:chExt cx="1338243" cy="865052"/>
            </a:xfrm>
          </p:grpSpPr>
          <p:sp>
            <p:nvSpPr>
              <p:cNvPr id="7" name="Cylindre 48"/>
              <p:cNvSpPr/>
              <p:nvPr/>
            </p:nvSpPr>
            <p:spPr>
              <a:xfrm>
                <a:off x="541875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0" name="ZoneTexte 51"/>
              <p:cNvSpPr txBox="1"/>
              <p:nvPr/>
            </p:nvSpPr>
            <p:spPr>
              <a:xfrm>
                <a:off x="5236366"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B</a:t>
                </a:r>
              </a:p>
            </p:txBody>
          </p:sp>
        </p:grpSp>
        <p:grpSp>
          <p:nvGrpSpPr>
            <p:cNvPr id="41" name="Grupo 40"/>
            <p:cNvGrpSpPr/>
            <p:nvPr/>
          </p:nvGrpSpPr>
          <p:grpSpPr>
            <a:xfrm>
              <a:off x="6257193" y="4582371"/>
              <a:ext cx="1338243" cy="865052"/>
              <a:chOff x="6208553" y="4543461"/>
              <a:chExt cx="1338243" cy="865052"/>
            </a:xfrm>
          </p:grpSpPr>
          <p:sp>
            <p:nvSpPr>
              <p:cNvPr id="8" name="Cylindre 49"/>
              <p:cNvSpPr/>
              <p:nvPr/>
            </p:nvSpPr>
            <p:spPr>
              <a:xfrm>
                <a:off x="6397954"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1" name="ZoneTexte 54"/>
              <p:cNvSpPr txBox="1"/>
              <p:nvPr/>
            </p:nvSpPr>
            <p:spPr>
              <a:xfrm>
                <a:off x="6208553"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C</a:t>
                </a:r>
              </a:p>
            </p:txBody>
          </p:sp>
        </p:grpSp>
        <p:grpSp>
          <p:nvGrpSpPr>
            <p:cNvPr id="12" name="Groupe 5"/>
            <p:cNvGrpSpPr/>
            <p:nvPr/>
          </p:nvGrpSpPr>
          <p:grpSpPr>
            <a:xfrm>
              <a:off x="4876787" y="2997317"/>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22350" y="241851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397051" y="241462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137491" y="5465176"/>
              <a:ext cx="3499227"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Heterogeneous</a:t>
              </a:r>
              <a:r>
                <a:rPr lang="fr-FR" sz="1200" i="1" dirty="0" smtClean="0">
                  <a:solidFill>
                    <a:schemeClr val="tx1">
                      <a:lumMod val="65000"/>
                      <a:lumOff val="35000"/>
                    </a:schemeClr>
                  </a:solidFill>
                  <a:ea typeface="Consolas" charset="0"/>
                  <a:cs typeface="Consolas" charset="0"/>
                </a:rPr>
                <a:t> data sources </a:t>
              </a:r>
              <a:r>
                <a:rPr lang="en-GB" sz="1200" i="1" dirty="0" smtClean="0">
                  <a:solidFill>
                    <a:schemeClr val="tx1">
                      <a:lumMod val="65000"/>
                      <a:lumOff val="35000"/>
                    </a:schemeClr>
                  </a:solidFill>
                  <a:ea typeface="Consolas" charset="0"/>
                  <a:cs typeface="Consolas" charset="0"/>
                </a:rPr>
                <a:t>known in advance</a:t>
              </a:r>
              <a:endParaRPr lang="fr-FR" sz="1200" i="1" dirty="0" smtClean="0">
                <a:solidFill>
                  <a:schemeClr val="tx1">
                    <a:lumMod val="65000"/>
                    <a:lumOff val="35000"/>
                  </a:schemeClr>
                </a:solidFill>
                <a:ea typeface="Consolas" charset="0"/>
                <a:cs typeface="Consolas" charset="0"/>
              </a:endParaRPr>
            </a:p>
          </p:txBody>
        </p:sp>
        <p:sp>
          <p:nvSpPr>
            <p:cNvPr id="28" name="ZoneTexte 28"/>
            <p:cNvSpPr txBox="1"/>
            <p:nvPr/>
          </p:nvSpPr>
          <p:spPr>
            <a:xfrm>
              <a:off x="5109134" y="4323180"/>
              <a:ext cx="1555939"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schemata</a:t>
              </a:r>
            </a:p>
          </p:txBody>
        </p:sp>
        <p:sp>
          <p:nvSpPr>
            <p:cNvPr id="29" name="ZoneTexte 29"/>
            <p:cNvSpPr txBox="1"/>
            <p:nvPr/>
          </p:nvSpPr>
          <p:spPr>
            <a:xfrm>
              <a:off x="6099048" y="2749424"/>
              <a:ext cx="1911988" cy="276999"/>
            </a:xfrm>
            <a:prstGeom prst="rect">
              <a:avLst/>
            </a:prstGeom>
            <a:noFill/>
          </p:spPr>
          <p:txBody>
            <a:bodyPr wrap="square" rtlCol="0">
              <a:spAutoFit/>
            </a:bodyPr>
            <a:lstStyle/>
            <a:p>
              <a:pPr algn="ctr"/>
              <a:r>
                <a:rPr lang="fr-FR" sz="1200" i="1" dirty="0" smtClean="0">
                  <a:solidFill>
                    <a:schemeClr val="tx1">
                      <a:lumMod val="65000"/>
                      <a:lumOff val="35000"/>
                    </a:schemeClr>
                  </a:solidFill>
                  <a:ea typeface="Consolas" charset="0"/>
                  <a:cs typeface="Consolas" charset="0"/>
                </a:rPr>
                <a:t>Global schema</a:t>
              </a:r>
            </a:p>
          </p:txBody>
        </p:sp>
        <p:cxnSp>
          <p:nvCxnSpPr>
            <p:cNvPr id="37" name="Conector de seta reta 36"/>
            <p:cNvCxnSpPr/>
            <p:nvPr/>
          </p:nvCxnSpPr>
          <p:spPr>
            <a:xfrm>
              <a:off x="5661303" y="229203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05533" y="229203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65057" y="3738217"/>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14733" y="3738216"/>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397589" y="3723157"/>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36960" y="3755375"/>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8" name="ZoneTexte 25"/>
          <p:cNvSpPr txBox="1"/>
          <p:nvPr/>
        </p:nvSpPr>
        <p:spPr>
          <a:xfrm>
            <a:off x="7955675" y="3838606"/>
            <a:ext cx="3583520" cy="738664"/>
          </a:xfrm>
          <a:prstGeom prst="rect">
            <a:avLst/>
          </a:prstGeom>
          <a:noFill/>
        </p:spPr>
        <p:txBody>
          <a:bodyPr wrap="squar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59" name="Rectangle 8"/>
          <p:cNvSpPr/>
          <p:nvPr/>
        </p:nvSpPr>
        <p:spPr>
          <a:xfrm>
            <a:off x="1065143" y="3833918"/>
            <a:ext cx="162230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60" name="Rectangle 9"/>
          <p:cNvSpPr/>
          <p:nvPr/>
        </p:nvSpPr>
        <p:spPr>
          <a:xfrm>
            <a:off x="1065142" y="4071318"/>
            <a:ext cx="3450525"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61" name="Rectangle 11"/>
          <p:cNvSpPr/>
          <p:nvPr/>
        </p:nvSpPr>
        <p:spPr>
          <a:xfrm>
            <a:off x="1065143" y="2874955"/>
            <a:ext cx="3278944" cy="738664"/>
          </a:xfrm>
          <a:prstGeom prst="rect">
            <a:avLst/>
          </a:prstGeom>
        </p:spPr>
        <p:txBody>
          <a:bodyPr wrap="square">
            <a:spAutoFit/>
          </a:bodyPr>
          <a:lstStyle/>
          <a:p>
            <a:r>
              <a:rPr lang="en-GB" sz="1400" b="1" dirty="0">
                <a:solidFill>
                  <a:srgbClr val="1A1A1A"/>
                </a:solidFill>
                <a:ea typeface="Calibri" charset="0"/>
                <a:cs typeface="Calibri" charset="0"/>
              </a:rPr>
              <a:t>Data integration: the teenage </a:t>
            </a:r>
            <a:r>
              <a:rPr lang="en-GB" sz="1400" b="1" dirty="0" smtClean="0">
                <a:solidFill>
                  <a:srgbClr val="1A1A1A"/>
                </a:solidFill>
                <a:ea typeface="Calibri" charset="0"/>
                <a:cs typeface="Calibri" charset="0"/>
              </a:rPr>
              <a:t>years</a:t>
            </a:r>
            <a:r>
              <a:rPr lang="en-GB" sz="1400" dirty="0" smtClean="0">
                <a:solidFill>
                  <a:srgbClr val="1A1A1A"/>
                </a:solidFill>
                <a:ea typeface="Calibri" charset="0"/>
                <a:cs typeface="Calibri" charset="0"/>
              </a:rPr>
              <a:t>.</a:t>
            </a:r>
            <a:r>
              <a:rPr lang="en-GB" sz="1400" dirty="0" smtClean="0">
                <a:ea typeface="Calibri" charset="0"/>
                <a:cs typeface="Calibri" charset="0"/>
              </a:rPr>
              <a:t> </a:t>
            </a:r>
            <a:r>
              <a:rPr lang="en-GB" sz="1400" dirty="0" smtClean="0">
                <a:solidFill>
                  <a:srgbClr val="1A1A1A"/>
                </a:solidFill>
                <a:ea typeface="Calibri" charset="0"/>
                <a:cs typeface="Calibri" charset="0"/>
              </a:rPr>
              <a:t>Halevy</a:t>
            </a:r>
            <a:r>
              <a:rPr lang="en-GB" sz="1400" dirty="0">
                <a:solidFill>
                  <a:srgbClr val="1A1A1A"/>
                </a:solidFill>
                <a:ea typeface="Calibri" charset="0"/>
                <a:cs typeface="Calibri" charset="0"/>
              </a:rPr>
              <a:t>, A., </a:t>
            </a:r>
            <a:r>
              <a:rPr lang="en-GB" sz="1400" dirty="0" err="1">
                <a:solidFill>
                  <a:srgbClr val="1A1A1A"/>
                </a:solidFill>
                <a:ea typeface="Calibri" charset="0"/>
                <a:cs typeface="Calibri" charset="0"/>
              </a:rPr>
              <a:t>Rajaraman</a:t>
            </a:r>
            <a:r>
              <a:rPr lang="en-GB" sz="1400" dirty="0">
                <a:solidFill>
                  <a:srgbClr val="1A1A1A"/>
                </a:solidFill>
                <a:ea typeface="Calibri" charset="0"/>
                <a:cs typeface="Calibri" charset="0"/>
              </a:rPr>
              <a:t>, A., &amp; </a:t>
            </a:r>
            <a:r>
              <a:rPr lang="en-GB" sz="1400" dirty="0" err="1">
                <a:solidFill>
                  <a:srgbClr val="1A1A1A"/>
                </a:solidFill>
                <a:ea typeface="Calibri" charset="0"/>
                <a:cs typeface="Calibri" charset="0"/>
              </a:rPr>
              <a:t>Ordille</a:t>
            </a:r>
            <a:r>
              <a:rPr lang="en-GB" sz="1400" dirty="0">
                <a:solidFill>
                  <a:srgbClr val="1A1A1A"/>
                </a:solidFill>
                <a:ea typeface="Calibri" charset="0"/>
                <a:cs typeface="Calibri" charset="0"/>
              </a:rPr>
              <a:t>, J. </a:t>
            </a:r>
            <a:r>
              <a:rPr lang="en-GB" sz="1400" dirty="0" smtClean="0">
                <a:solidFill>
                  <a:srgbClr val="1A1A1A"/>
                </a:solidFill>
                <a:ea typeface="Calibri" charset="0"/>
                <a:cs typeface="Calibri" charset="0"/>
              </a:rPr>
              <a:t>(VLDB 2006</a:t>
            </a:r>
            <a:r>
              <a:rPr lang="en-GB" sz="1400" dirty="0">
                <a:solidFill>
                  <a:srgbClr val="1A1A1A"/>
                </a:solidFill>
                <a:ea typeface="Calibri" charset="0"/>
                <a:cs typeface="Calibri" charset="0"/>
              </a:rPr>
              <a:t>, September</a:t>
            </a:r>
            <a:r>
              <a:rPr lang="en-GB" sz="1400" dirty="0" smtClean="0">
                <a:solidFill>
                  <a:srgbClr val="1A1A1A"/>
                </a:solidFill>
                <a:ea typeface="Calibri" charset="0"/>
                <a:cs typeface="Calibri" charset="0"/>
              </a:rPr>
              <a:t>)</a:t>
            </a:r>
            <a:endParaRPr lang="en-GB" sz="1400" dirty="0">
              <a:ea typeface="Calibri" charset="0"/>
              <a:cs typeface="Calibri" charset="0"/>
            </a:endParaRPr>
          </a:p>
        </p:txBody>
      </p:sp>
      <p:sp>
        <p:nvSpPr>
          <p:cNvPr id="62" name="Rectangle 12"/>
          <p:cNvSpPr/>
          <p:nvPr/>
        </p:nvSpPr>
        <p:spPr>
          <a:xfrm>
            <a:off x="7955675" y="2874505"/>
            <a:ext cx="3458378" cy="523220"/>
          </a:xfrm>
          <a:prstGeom prst="rect">
            <a:avLst/>
          </a:prstGeom>
        </p:spPr>
        <p:txBody>
          <a:bodyPr wrap="square">
            <a:spAutoFit/>
          </a:bodyPr>
          <a:lstStyle/>
          <a:p>
            <a:r>
              <a:rPr lang="en-GB" sz="1400" b="1" dirty="0">
                <a:solidFill>
                  <a:srgbClr val="1A1A1A"/>
                </a:solidFill>
                <a:ea typeface="Calibri" charset="0"/>
                <a:cs typeface="Calibri" charset="0"/>
              </a:rPr>
              <a:t>Schema integration: Past, present, and future</a:t>
            </a:r>
            <a:r>
              <a:rPr lang="en-GB" sz="1400" dirty="0">
                <a:solidFill>
                  <a:srgbClr val="1A1A1A"/>
                </a:solidFill>
                <a:ea typeface="Calibri" charset="0"/>
                <a:cs typeface="Calibri" charset="0"/>
              </a:rPr>
              <a:t> </a:t>
            </a:r>
            <a:r>
              <a:rPr lang="en-GB" sz="1400" dirty="0" smtClean="0">
                <a:ea typeface="Calibri" charset="0"/>
                <a:cs typeface="Calibri" charset="0"/>
              </a:rPr>
              <a:t>(</a:t>
            </a:r>
            <a:r>
              <a:rPr lang="en-GB" sz="1400" dirty="0" smtClean="0">
                <a:solidFill>
                  <a:srgbClr val="1A1A1A"/>
                </a:solidFill>
                <a:ea typeface="Calibri" charset="0"/>
                <a:cs typeface="Calibri" charset="0"/>
              </a:rPr>
              <a:t>Ram</a:t>
            </a:r>
            <a:r>
              <a:rPr lang="en-GB" sz="1400" dirty="0">
                <a:solidFill>
                  <a:srgbClr val="1A1A1A"/>
                </a:solidFill>
                <a:ea typeface="Calibri" charset="0"/>
                <a:cs typeface="Calibri" charset="0"/>
              </a:rPr>
              <a:t>, S., &amp; Ramesh, V. </a:t>
            </a:r>
            <a:r>
              <a:rPr lang="en-GB" sz="1400" dirty="0" smtClean="0">
                <a:solidFill>
                  <a:srgbClr val="1A1A1A"/>
                </a:solidFill>
                <a:ea typeface="Calibri" charset="0"/>
                <a:cs typeface="Calibri" charset="0"/>
              </a:rPr>
              <a:t>1999)</a:t>
            </a:r>
            <a:endParaRPr lang="en-GB" sz="1400" dirty="0">
              <a:ea typeface="Calibri" charset="0"/>
              <a:cs typeface="Calibri" charset="0"/>
            </a:endParaRPr>
          </a:p>
        </p:txBody>
      </p:sp>
      <p:sp>
        <p:nvSpPr>
          <p:cNvPr id="3" name="Espaço Reservado para Data 2"/>
          <p:cNvSpPr>
            <a:spLocks noGrp="1"/>
          </p:cNvSpPr>
          <p:nvPr>
            <p:ph type="dt" sz="half" idx="10"/>
          </p:nvPr>
        </p:nvSpPr>
        <p:spPr/>
        <p:txBody>
          <a:bodyPr/>
          <a:lstStyle/>
          <a:p>
            <a:fld id="{352BBD97-40EA-42CF-B481-FFADFB786514}" type="datetime1">
              <a:rPr lang="fr-FR" smtClean="0"/>
              <a:t>25/03/2017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3</a:t>
            </a:fld>
            <a:endParaRPr lang="fr-FR"/>
          </a:p>
        </p:txBody>
      </p:sp>
    </p:spTree>
    <p:extLst>
      <p:ext uri="{BB962C8B-B14F-4D97-AF65-F5344CB8AC3E}">
        <p14:creationId xmlns:p14="http://schemas.microsoft.com/office/powerpoint/2010/main" val="346121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a:t>Research </a:t>
            </a:r>
            <a:r>
              <a:rPr lang="fr-FR" dirty="0" smtClean="0"/>
              <a:t>context: data integration</a:t>
            </a:r>
            <a:endParaRPr lang="fr-FR" dirty="0"/>
          </a:p>
        </p:txBody>
      </p:sp>
      <p:grpSp>
        <p:nvGrpSpPr>
          <p:cNvPr id="4" name="Grupo 3"/>
          <p:cNvGrpSpPr/>
          <p:nvPr/>
        </p:nvGrpSpPr>
        <p:grpSpPr>
          <a:xfrm>
            <a:off x="8626117" y="2071366"/>
            <a:ext cx="3342353" cy="3450137"/>
            <a:chOff x="4256047" y="2570200"/>
            <a:chExt cx="3342353" cy="3450137"/>
          </a:xfrm>
        </p:grpSpPr>
        <p:grpSp>
          <p:nvGrpSpPr>
            <p:cNvPr id="12" name="Groupe 5"/>
            <p:cNvGrpSpPr/>
            <p:nvPr/>
          </p:nvGrpSpPr>
          <p:grpSpPr>
            <a:xfrm>
              <a:off x="4898524" y="3275479"/>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44087" y="269668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418788" y="269279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962527" y="5743338"/>
              <a:ext cx="1892634" cy="276999"/>
            </a:xfrm>
            <a:prstGeom prst="rect">
              <a:avLst/>
            </a:prstGeom>
            <a:noFill/>
          </p:spPr>
          <p:txBody>
            <a:bodyPr wrap="none" rtlCol="0">
              <a:spAutoFit/>
            </a:bodyPr>
            <a:lstStyle/>
            <a:p>
              <a:pPr algn="ctr"/>
              <a:r>
                <a:rPr lang="fr-FR" sz="1200" i="1" dirty="0" smtClean="0">
                  <a:solidFill>
                    <a:schemeClr val="tx1">
                      <a:lumMod val="65000"/>
                      <a:lumOff val="35000"/>
                    </a:schemeClr>
                  </a:solidFill>
                  <a:ea typeface="Consolas" charset="0"/>
                  <a:cs typeface="Consolas" charset="0"/>
                </a:rPr>
                <a:t>Distributed data services</a:t>
              </a:r>
            </a:p>
          </p:txBody>
        </p:sp>
        <p:sp>
          <p:nvSpPr>
            <p:cNvPr id="28" name="ZoneTexte 28"/>
            <p:cNvSpPr txBox="1"/>
            <p:nvPr/>
          </p:nvSpPr>
          <p:spPr>
            <a:xfrm>
              <a:off x="5368468" y="4637438"/>
              <a:ext cx="1080745"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API</a:t>
              </a:r>
            </a:p>
          </p:txBody>
        </p:sp>
        <p:cxnSp>
          <p:nvCxnSpPr>
            <p:cNvPr id="37" name="Conector de seta reta 36"/>
            <p:cNvCxnSpPr/>
            <p:nvPr/>
          </p:nvCxnSpPr>
          <p:spPr>
            <a:xfrm>
              <a:off x="5683040" y="2570201"/>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27270" y="2570200"/>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86794" y="401637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36470" y="401637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419326" y="4001319"/>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58697" y="4033537"/>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256047" y="4941733"/>
              <a:ext cx="3342353" cy="663780"/>
              <a:chOff x="4256047" y="4941733"/>
              <a:chExt cx="3342353" cy="663780"/>
            </a:xfrm>
          </p:grpSpPr>
          <p:pic>
            <p:nvPicPr>
              <p:cNvPr id="45"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4417962" y="4779818"/>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456819" y="4779820"/>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772708" y="477982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 name="ZoneTexte 69"/>
              <p:cNvSpPr txBox="1">
                <a:spLocks noChangeArrowheads="1"/>
              </p:cNvSpPr>
              <p:nvPr/>
            </p:nvSpPr>
            <p:spPr bwMode="auto">
              <a:xfrm>
                <a:off x="6211503" y="5142248"/>
                <a:ext cx="468544" cy="335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49" name="Grouper 25"/>
          <p:cNvGrpSpPr/>
          <p:nvPr/>
        </p:nvGrpSpPr>
        <p:grpSpPr>
          <a:xfrm>
            <a:off x="1160914" y="4156421"/>
            <a:ext cx="7509265" cy="1779636"/>
            <a:chOff x="779115" y="2873835"/>
            <a:chExt cx="7587645" cy="1779636"/>
          </a:xfrm>
        </p:grpSpPr>
        <p:sp>
          <p:nvSpPr>
            <p:cNvPr id="50" name="Rectangle 27"/>
            <p:cNvSpPr/>
            <p:nvPr/>
          </p:nvSpPr>
          <p:spPr>
            <a:xfrm>
              <a:off x="779115" y="2873835"/>
              <a:ext cx="6881998" cy="923330"/>
            </a:xfrm>
            <a:prstGeom prst="rect">
              <a:avLst/>
            </a:prstGeom>
          </p:spPr>
          <p:txBody>
            <a:bodyPr wrap="square">
              <a:spAutoFit/>
            </a:bodyPr>
            <a:lstStyle/>
            <a:p>
              <a:r>
                <a:rPr lang="fr-FR" b="1" dirty="0">
                  <a:solidFill>
                    <a:srgbClr val="000000"/>
                  </a:solidFill>
                </a:rPr>
                <a:t>Query rewriting techniques </a:t>
              </a:r>
              <a:r>
                <a:rPr lang="fr-FR" b="1" i="1" dirty="0" smtClean="0">
                  <a:solidFill>
                    <a:srgbClr val="000000"/>
                  </a:solidFill>
                </a:rPr>
                <a:t>adapted</a:t>
              </a:r>
              <a:r>
                <a:rPr lang="fr-FR" b="1" dirty="0" smtClean="0">
                  <a:solidFill>
                    <a:srgbClr val="000000"/>
                  </a:solidFill>
                </a:rPr>
                <a:t> </a:t>
              </a:r>
              <a:r>
                <a:rPr lang="fr-FR" b="1" dirty="0">
                  <a:solidFill>
                    <a:srgbClr val="000000"/>
                  </a:solidFill>
                </a:rPr>
                <a:t>to </a:t>
              </a:r>
              <a:r>
                <a:rPr lang="fr-FR" b="1" i="1" dirty="0">
                  <a:solidFill>
                    <a:srgbClr val="000000"/>
                  </a:solidFill>
                </a:rPr>
                <a:t>service composition</a:t>
              </a:r>
            </a:p>
            <a:p>
              <a:pPr marL="285750" indent="-285750">
                <a:buFont typeface="Arial"/>
                <a:buChar char="•"/>
              </a:pPr>
              <a:endParaRPr lang="fr-FR" b="1" dirty="0">
                <a:solidFill>
                  <a:srgbClr val="000000"/>
                </a:solidFill>
              </a:endParaRPr>
            </a:p>
            <a:p>
              <a:pPr marL="285750" indent="-285750">
                <a:buFont typeface="Arial"/>
                <a:buChar char="•"/>
              </a:pPr>
              <a:endParaRPr lang="fr-FR" b="1" dirty="0">
                <a:solidFill>
                  <a:srgbClr val="000000"/>
                </a:solidFill>
              </a:endParaRPr>
            </a:p>
          </p:txBody>
        </p:sp>
        <p:sp>
          <p:nvSpPr>
            <p:cNvPr id="57" name="Rectangle 29"/>
            <p:cNvSpPr/>
            <p:nvPr/>
          </p:nvSpPr>
          <p:spPr>
            <a:xfrm>
              <a:off x="779116" y="3268476"/>
              <a:ext cx="7587644" cy="1384995"/>
            </a:xfrm>
            <a:prstGeom prst="rect">
              <a:avLst/>
            </a:prstGeom>
            <a:solidFill>
              <a:schemeClr val="bg1"/>
            </a:solidFill>
          </p:spPr>
          <p:txBody>
            <a:bodyPr wrap="square">
              <a:spAutoFit/>
            </a:bodyPr>
            <a:lstStyle/>
            <a:p>
              <a:r>
                <a:rPr lang="en-US" sz="1200" dirty="0" smtClean="0"/>
                <a:t>[4] </a:t>
              </a:r>
              <a:r>
                <a:rPr lang="en-US" sz="1200" dirty="0" err="1" smtClean="0"/>
                <a:t>Barhamgi</a:t>
              </a:r>
              <a:r>
                <a:rPr lang="en-US" sz="1200" dirty="0" smtClean="0"/>
                <a:t>, M., Benslimane, D., and </a:t>
              </a:r>
              <a:r>
                <a:rPr lang="en-US" sz="1200" dirty="0" err="1" smtClean="0"/>
                <a:t>Medjahed</a:t>
              </a:r>
              <a:r>
                <a:rPr lang="en-US" sz="1200" dirty="0" smtClean="0"/>
                <a:t>, B. (2010). A query rewriting approach for web service composition. </a:t>
              </a:r>
              <a:r>
                <a:rPr lang="en-US" sz="1200" i="1" dirty="0" smtClean="0"/>
                <a:t>IEEE T. Services Computing</a:t>
              </a:r>
              <a:r>
                <a:rPr lang="en-US" sz="1200" dirty="0" smtClean="0"/>
                <a:t>, 3(3):206–222. </a:t>
              </a:r>
            </a:p>
            <a:p>
              <a:r>
                <a:rPr lang="en-US" sz="1200" dirty="0" smtClean="0"/>
                <a:t>[5] da Costa, U. S., Alves, M. H. F., </a:t>
              </a:r>
              <a:r>
                <a:rPr lang="en-US" sz="1200" dirty="0" err="1" smtClean="0"/>
                <a:t>Musicante</a:t>
              </a:r>
              <a:r>
                <a:rPr lang="en-US" sz="1200" dirty="0" smtClean="0"/>
                <a:t>, M. A., and Robert, S. (2013). Automatic refinement of service compositions. In Daniel, F., </a:t>
              </a:r>
              <a:r>
                <a:rPr lang="en-US" sz="1200" dirty="0" err="1" smtClean="0"/>
                <a:t>Dolog</a:t>
              </a:r>
              <a:r>
                <a:rPr lang="en-US" sz="1200" dirty="0" smtClean="0"/>
                <a:t>, P., and Li, Q., editors, ICWE, volume 7977 of Lecture Notes in Computer Science, pages 400–407. Springer.</a:t>
              </a:r>
            </a:p>
            <a:p>
              <a:r>
                <a:rPr lang="en-US" sz="1200" dirty="0" smtClean="0"/>
                <a:t>[6] Zhao, W., Liu, C., and Chen, J. (2011). Automatic composition of information-providing web services based on query rewriting. Science China Information Sciences, pages 1–17.</a:t>
              </a:r>
              <a:endParaRPr lang="en-US" sz="1200" dirty="0"/>
            </a:p>
          </p:txBody>
        </p:sp>
      </p:grpSp>
      <p:grpSp>
        <p:nvGrpSpPr>
          <p:cNvPr id="63" name="Grouper 30"/>
          <p:cNvGrpSpPr/>
          <p:nvPr/>
        </p:nvGrpSpPr>
        <p:grpSpPr>
          <a:xfrm>
            <a:off x="1168197" y="1756494"/>
            <a:ext cx="7587644" cy="1884532"/>
            <a:chOff x="779117" y="1329857"/>
            <a:chExt cx="7587644" cy="1694867"/>
          </a:xfrm>
        </p:grpSpPr>
        <p:sp>
          <p:nvSpPr>
            <p:cNvPr id="64" name="Rectangle 31"/>
            <p:cNvSpPr/>
            <p:nvPr/>
          </p:nvSpPr>
          <p:spPr>
            <a:xfrm>
              <a:off x="779117" y="1329857"/>
              <a:ext cx="3520228" cy="830403"/>
            </a:xfrm>
            <a:prstGeom prst="rect">
              <a:avLst/>
            </a:prstGeom>
          </p:spPr>
          <p:txBody>
            <a:bodyPr wrap="square">
              <a:spAutoFit/>
            </a:bodyPr>
            <a:lstStyle/>
            <a:p>
              <a:r>
                <a:rPr lang="en-US" b="1" i="1" dirty="0" smtClean="0">
                  <a:solidFill>
                    <a:srgbClr val="000000"/>
                  </a:solidFill>
                </a:rPr>
                <a:t>Services lookup and matching</a:t>
              </a:r>
            </a:p>
            <a:p>
              <a:pPr marL="285750" indent="-285750">
                <a:buFont typeface="Arial"/>
                <a:buChar char="•"/>
              </a:pPr>
              <a:endParaRPr lang="en-US" dirty="0" smtClean="0">
                <a:solidFill>
                  <a:srgbClr val="000000"/>
                </a:solidFill>
              </a:endParaRPr>
            </a:p>
            <a:p>
              <a:pPr marL="285750" indent="-285750">
                <a:buFont typeface="Arial"/>
                <a:buChar char="•"/>
              </a:pPr>
              <a:endParaRPr lang="en-US" dirty="0">
                <a:solidFill>
                  <a:srgbClr val="000000"/>
                </a:solidFill>
              </a:endParaRPr>
            </a:p>
          </p:txBody>
        </p:sp>
        <p:sp>
          <p:nvSpPr>
            <p:cNvPr id="65" name="ZoneTexte 32"/>
            <p:cNvSpPr txBox="1"/>
            <p:nvPr/>
          </p:nvSpPr>
          <p:spPr>
            <a:xfrm>
              <a:off x="779117" y="1613039"/>
              <a:ext cx="7587644" cy="1411685"/>
            </a:xfrm>
            <a:prstGeom prst="rect">
              <a:avLst/>
            </a:prstGeom>
            <a:solidFill>
              <a:schemeClr val="bg1"/>
            </a:solidFill>
          </p:spPr>
          <p:txBody>
            <a:bodyPr wrap="square" rtlCol="0">
              <a:spAutoFit/>
            </a:bodyPr>
            <a:lstStyle/>
            <a:p>
              <a:pPr algn="just"/>
              <a:r>
                <a:rPr lang="en-GB" sz="1200" dirty="0" smtClean="0">
                  <a:ea typeface="Calibri" charset="0"/>
                  <a:cs typeface="Calibri" charset="0"/>
                </a:rPr>
                <a:t>[1] </a:t>
              </a:r>
              <a:r>
                <a:rPr lang="en-GB" sz="1200" dirty="0" err="1" smtClean="0">
                  <a:ea typeface="Calibri" charset="0"/>
                  <a:cs typeface="Calibri" charset="0"/>
                </a:rPr>
                <a:t>Paolucci</a:t>
              </a:r>
              <a:r>
                <a:rPr lang="en-GB" sz="1200" dirty="0">
                  <a:ea typeface="Calibri" charset="0"/>
                  <a:cs typeface="Calibri" charset="0"/>
                </a:rPr>
                <a:t>, M., Kawamura, T., Payne, T. R., &amp; </a:t>
              </a:r>
              <a:r>
                <a:rPr lang="en-GB" sz="1200" dirty="0" err="1">
                  <a:ea typeface="Calibri" charset="0"/>
                  <a:cs typeface="Calibri" charset="0"/>
                </a:rPr>
                <a:t>Sycara</a:t>
              </a:r>
              <a:r>
                <a:rPr lang="en-GB" sz="1200" dirty="0">
                  <a:ea typeface="Calibri" charset="0"/>
                  <a:cs typeface="Calibri" charset="0"/>
                </a:rPr>
                <a:t>, K. (2002, June). Semantic matching of web services capabilities. In International Semantic Web Conference (pp. 333-347). Springer Berlin Heidelberg</a:t>
              </a:r>
              <a:r>
                <a:rPr lang="en-GB" sz="1200" dirty="0" smtClean="0">
                  <a:ea typeface="Calibri" charset="0"/>
                  <a:cs typeface="Calibri" charset="0"/>
                </a:rPr>
                <a:t>.</a:t>
              </a:r>
            </a:p>
            <a:p>
              <a:pPr algn="just"/>
              <a:r>
                <a:rPr lang="en-GB" sz="1200" dirty="0" smtClean="0">
                  <a:ea typeface="Calibri" charset="0"/>
                  <a:cs typeface="Calibri" charset="0"/>
                </a:rPr>
                <a:t>[</a:t>
              </a:r>
              <a:r>
                <a:rPr lang="en-GB" sz="1200" dirty="0">
                  <a:ea typeface="Calibri" charset="0"/>
                  <a:cs typeface="Calibri" charset="0"/>
                </a:rPr>
                <a:t>2} </a:t>
              </a:r>
              <a:r>
                <a:rPr lang="en-GB" sz="1200" dirty="0" err="1">
                  <a:ea typeface="Calibri" charset="0"/>
                  <a:cs typeface="Calibri" charset="0"/>
                </a:rPr>
                <a:t>Bramantoro</a:t>
              </a:r>
              <a:r>
                <a:rPr lang="en-GB" sz="1200" dirty="0">
                  <a:ea typeface="Calibri" charset="0"/>
                  <a:cs typeface="Calibri" charset="0"/>
                </a:rPr>
                <a:t>, A., </a:t>
              </a:r>
              <a:r>
                <a:rPr lang="en-GB" sz="1200" dirty="0" err="1">
                  <a:ea typeface="Calibri" charset="0"/>
                  <a:cs typeface="Calibri" charset="0"/>
                </a:rPr>
                <a:t>Krishnaswamy</a:t>
              </a:r>
              <a:r>
                <a:rPr lang="en-GB" sz="1200" dirty="0">
                  <a:ea typeface="Calibri" charset="0"/>
                  <a:cs typeface="Calibri" charset="0"/>
                </a:rPr>
                <a:t>, S., &amp; </a:t>
              </a:r>
              <a:r>
                <a:rPr lang="en-GB" sz="1200" dirty="0" err="1">
                  <a:ea typeface="Calibri" charset="0"/>
                  <a:cs typeface="Calibri" charset="0"/>
                </a:rPr>
                <a:t>Indrawan</a:t>
              </a:r>
              <a:r>
                <a:rPr lang="en-GB" sz="1200" dirty="0">
                  <a:ea typeface="Calibri" charset="0"/>
                  <a:cs typeface="Calibri" charset="0"/>
                </a:rPr>
                <a:t>, M. (2005, November). A semantic distance measure for matching web services. In International Conference on Web Information Systems Engineering (pp. 217-226). Springer Berlin Heidelberg</a:t>
              </a:r>
              <a:r>
                <a:rPr lang="en-GB" sz="1200" dirty="0" smtClean="0">
                  <a:ea typeface="Calibri" charset="0"/>
                  <a:cs typeface="Calibri" charset="0"/>
                </a:rPr>
                <a:t>.</a:t>
              </a:r>
            </a:p>
            <a:p>
              <a:pPr algn="just"/>
              <a:r>
                <a:rPr lang="en-GB" sz="1200" dirty="0">
                  <a:ea typeface="Calibri" charset="0"/>
                  <a:cs typeface="Calibri" charset="0"/>
                </a:rPr>
                <a:t>[3} APA	</a:t>
              </a:r>
              <a:r>
                <a:rPr lang="en-GB" sz="1200" dirty="0" err="1">
                  <a:ea typeface="Calibri" charset="0"/>
                  <a:cs typeface="Calibri" charset="0"/>
                </a:rPr>
                <a:t>Maximilien</a:t>
              </a:r>
              <a:r>
                <a:rPr lang="en-GB" sz="12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
        <p:nvSpPr>
          <p:cNvPr id="5" name="Espaço Reservado para Data 4"/>
          <p:cNvSpPr>
            <a:spLocks noGrp="1"/>
          </p:cNvSpPr>
          <p:nvPr>
            <p:ph type="dt" sz="half" idx="10"/>
          </p:nvPr>
        </p:nvSpPr>
        <p:spPr/>
        <p:txBody>
          <a:bodyPr/>
          <a:lstStyle/>
          <a:p>
            <a:fld id="{DD2BD471-216F-4ED9-985E-A29CAB6FBF00}" type="datetime1">
              <a:rPr lang="fr-FR" smtClean="0"/>
              <a:t>25/03/2017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4</a:t>
            </a:fld>
            <a:endParaRPr lang="fr-FR"/>
          </a:p>
        </p:txBody>
      </p:sp>
    </p:spTree>
    <p:extLst>
      <p:ext uri="{BB962C8B-B14F-4D97-AF65-F5344CB8AC3E}">
        <p14:creationId xmlns:p14="http://schemas.microsoft.com/office/powerpoint/2010/main" val="339112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re 72"/>
          <p:cNvSpPr>
            <a:spLocks noGrp="1"/>
          </p:cNvSpPr>
          <p:nvPr>
            <p:ph type="title"/>
          </p:nvPr>
        </p:nvSpPr>
        <p:spPr/>
        <p:txBody>
          <a:bodyPr/>
          <a:lstStyle/>
          <a:p>
            <a:r>
              <a:rPr lang="en-US" dirty="0" smtClean="0"/>
              <a:t>Open issues</a:t>
            </a:r>
            <a:endParaRPr lang="en-US" dirty="0"/>
          </a:p>
        </p:txBody>
      </p:sp>
      <p:sp>
        <p:nvSpPr>
          <p:cNvPr id="3" name="Espaço Reservado para Data 2"/>
          <p:cNvSpPr>
            <a:spLocks noGrp="1"/>
          </p:cNvSpPr>
          <p:nvPr>
            <p:ph type="dt" sz="half" idx="10"/>
          </p:nvPr>
        </p:nvSpPr>
        <p:spPr/>
        <p:txBody>
          <a:bodyPr/>
          <a:lstStyle/>
          <a:p>
            <a:fld id="{905ED473-C85B-404F-BCF3-08FF9A9FEB3F}" type="datetime1">
              <a:rPr lang="fr-FR" smtClean="0"/>
              <a:t>25/03/2017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5</a:t>
            </a:fld>
            <a:endParaRPr lang="fr-FR"/>
          </a:p>
        </p:txBody>
      </p:sp>
      <p:grpSp>
        <p:nvGrpSpPr>
          <p:cNvPr id="79" name="Grouper 78"/>
          <p:cNvGrpSpPr/>
          <p:nvPr/>
        </p:nvGrpSpPr>
        <p:grpSpPr>
          <a:xfrm>
            <a:off x="666005" y="2656807"/>
            <a:ext cx="5427850" cy="3932114"/>
            <a:chOff x="666005" y="2656807"/>
            <a:chExt cx="5427850" cy="3932114"/>
          </a:xfrm>
        </p:grpSpPr>
        <p:grpSp>
          <p:nvGrpSpPr>
            <p:cNvPr id="15" name="Grouper 14"/>
            <p:cNvGrpSpPr/>
            <p:nvPr/>
          </p:nvGrpSpPr>
          <p:grpSpPr>
            <a:xfrm>
              <a:off x="666005" y="2656807"/>
              <a:ext cx="2269092" cy="1222704"/>
              <a:chOff x="899410" y="3192905"/>
              <a:chExt cx="2269092" cy="1222704"/>
            </a:xfrm>
          </p:grpSpPr>
          <p:sp>
            <p:nvSpPr>
              <p:cNvPr id="2" name="Rectangle 1"/>
              <p:cNvSpPr/>
              <p:nvPr/>
            </p:nvSpPr>
            <p:spPr>
              <a:xfrm>
                <a:off x="899410" y="3192905"/>
                <a:ext cx="2269092"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accent5">
                        <a:lumMod val="50000"/>
                      </a:schemeClr>
                    </a:solidFill>
                    <a:latin typeface="Consolas" charset="0"/>
                    <a:ea typeface="Consolas" charset="0"/>
                    <a:cs typeface="Consolas" charset="0"/>
                  </a:rPr>
                  <a:t>DataProducer</a:t>
                </a:r>
                <a:endParaRPr lang="en-US" sz="1600" dirty="0">
                  <a:solidFill>
                    <a:schemeClr val="accent5">
                      <a:lumMod val="50000"/>
                    </a:schemeClr>
                  </a:solidFill>
                  <a:latin typeface="Consolas" charset="0"/>
                  <a:ea typeface="Consolas" charset="0"/>
                  <a:cs typeface="Consolas" charset="0"/>
                </a:endParaRPr>
              </a:p>
            </p:txBody>
          </p:sp>
          <p:sp>
            <p:nvSpPr>
              <p:cNvPr id="7" name="Rectangle 6"/>
              <p:cNvSpPr/>
              <p:nvPr/>
            </p:nvSpPr>
            <p:spPr>
              <a:xfrm>
                <a:off x="899410" y="3492707"/>
                <a:ext cx="2269092" cy="76944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9410" y="4262148"/>
                <a:ext cx="2269092"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p:cNvSpPr txBox="1"/>
              <p:nvPr/>
            </p:nvSpPr>
            <p:spPr>
              <a:xfrm>
                <a:off x="899410" y="3492314"/>
                <a:ext cx="2262158" cy="769441"/>
              </a:xfrm>
              <a:prstGeom prst="rect">
                <a:avLst/>
              </a:prstGeom>
              <a:noFill/>
            </p:spPr>
            <p:txBody>
              <a:bodyPr wrap="none" rtlCol="0">
                <a:spAutoFit/>
              </a:bodyPr>
              <a:lstStyle/>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accessConstraints</a:t>
                </a:r>
                <a:r>
                  <a:rPr lang="en-US" sz="1100" dirty="0" smtClean="0">
                    <a:latin typeface="Consolas" charset="0"/>
                    <a:ea typeface="Consolas" charset="0"/>
                    <a:cs typeface="Consolas" charset="0"/>
                  </a:rPr>
                  <a:t>: String</a:t>
                </a:r>
              </a:p>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productionRate</a:t>
                </a:r>
                <a:r>
                  <a:rPr lang="en-US" sz="1100" dirty="0" smtClean="0">
                    <a:latin typeface="Consolas" charset="0"/>
                    <a:ea typeface="Consolas" charset="0"/>
                    <a:cs typeface="Consolas" charset="0"/>
                  </a:rPr>
                  <a:t>: String</a:t>
                </a:r>
              </a:p>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productionTime</a:t>
                </a:r>
                <a:r>
                  <a:rPr lang="en-US" sz="1100" dirty="0" smtClean="0">
                    <a:latin typeface="Consolas" charset="0"/>
                    <a:ea typeface="Consolas" charset="0"/>
                    <a:cs typeface="Consolas" charset="0"/>
                  </a:rPr>
                  <a:t>: Date</a:t>
                </a:r>
              </a:p>
              <a:p>
                <a:r>
                  <a:rPr lang="en-US" sz="1100" dirty="0" smtClean="0">
                    <a:latin typeface="Consolas" charset="0"/>
                    <a:ea typeface="Consolas" charset="0"/>
                    <a:cs typeface="Consolas" charset="0"/>
                  </a:rPr>
                  <a:t>- location: String</a:t>
                </a:r>
                <a:endParaRPr lang="en-US" sz="1100" dirty="0">
                  <a:latin typeface="Consolas" charset="0"/>
                  <a:ea typeface="Consolas" charset="0"/>
                  <a:cs typeface="Consolas" charset="0"/>
                </a:endParaRPr>
              </a:p>
            </p:txBody>
          </p:sp>
        </p:grpSp>
        <p:grpSp>
          <p:nvGrpSpPr>
            <p:cNvPr id="17" name="Grouper 16"/>
            <p:cNvGrpSpPr/>
            <p:nvPr/>
          </p:nvGrpSpPr>
          <p:grpSpPr>
            <a:xfrm>
              <a:off x="3752695" y="4992908"/>
              <a:ext cx="2341160" cy="1596013"/>
              <a:chOff x="1947305" y="1705111"/>
              <a:chExt cx="2341160" cy="1596013"/>
            </a:xfrm>
          </p:grpSpPr>
          <p:sp>
            <p:nvSpPr>
              <p:cNvPr id="10" name="Rectangle 9"/>
              <p:cNvSpPr/>
              <p:nvPr/>
            </p:nvSpPr>
            <p:spPr>
              <a:xfrm>
                <a:off x="1991909" y="1705111"/>
                <a:ext cx="2296556"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5">
                        <a:lumMod val="50000"/>
                      </a:schemeClr>
                    </a:solidFill>
                    <a:latin typeface="Consolas" charset="0"/>
                    <a:ea typeface="Consolas" charset="0"/>
                    <a:cs typeface="Consolas" charset="0"/>
                  </a:rPr>
                  <a:t>DataQoS</a:t>
                </a:r>
                <a:endParaRPr lang="en-US" sz="1600" dirty="0">
                  <a:solidFill>
                    <a:schemeClr val="accent5">
                      <a:lumMod val="50000"/>
                    </a:schemeClr>
                  </a:solidFill>
                  <a:latin typeface="Consolas" charset="0"/>
                  <a:ea typeface="Consolas" charset="0"/>
                  <a:cs typeface="Consolas" charset="0"/>
                </a:endParaRPr>
              </a:p>
            </p:txBody>
          </p:sp>
          <p:sp>
            <p:nvSpPr>
              <p:cNvPr id="11" name="Rectangle 10"/>
              <p:cNvSpPr/>
              <p:nvPr/>
            </p:nvSpPr>
            <p:spPr>
              <a:xfrm>
                <a:off x="1991909" y="2004913"/>
                <a:ext cx="2296556" cy="1142750"/>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991909" y="3147663"/>
                <a:ext cx="2296556"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ZoneTexte 13"/>
              <p:cNvSpPr txBox="1"/>
              <p:nvPr/>
            </p:nvSpPr>
            <p:spPr>
              <a:xfrm>
                <a:off x="1947305" y="1955632"/>
                <a:ext cx="1742785" cy="1277273"/>
              </a:xfrm>
              <a:prstGeom prst="rect">
                <a:avLst/>
              </a:prstGeom>
              <a:noFill/>
            </p:spPr>
            <p:txBody>
              <a:bodyPr wrap="none" rtlCol="0">
                <a:spAutoFit/>
              </a:bodyPr>
              <a:lstStyle/>
              <a:p>
                <a:r>
                  <a:rPr lang="en-US" sz="1100" dirty="0" smtClean="0">
                    <a:latin typeface="Consolas" charset="0"/>
                    <a:ea typeface="Consolas" charset="0"/>
                    <a:cs typeface="Consolas" charset="0"/>
                  </a:rPr>
                  <a:t>- privacy: String</a:t>
                </a:r>
              </a:p>
              <a:p>
                <a:r>
                  <a:rPr lang="en-US" sz="1100" dirty="0" smtClean="0">
                    <a:latin typeface="Consolas" charset="0"/>
                    <a:ea typeface="Consolas" charset="0"/>
                    <a:cs typeface="Consolas" charset="0"/>
                  </a:rPr>
                  <a:t>- trust: String</a:t>
                </a:r>
              </a:p>
              <a:p>
                <a:r>
                  <a:rPr lang="en-US" sz="1100" dirty="0" smtClean="0">
                    <a:latin typeface="Consolas" charset="0"/>
                    <a:ea typeface="Consolas" charset="0"/>
                    <a:cs typeface="Consolas" charset="0"/>
                  </a:rPr>
                  <a:t>- veracity: String</a:t>
                </a:r>
              </a:p>
              <a:p>
                <a:pPr marL="171450" indent="-171450">
                  <a:buFontTx/>
                  <a:buChar char="-"/>
                </a:pPr>
                <a:r>
                  <a:rPr lang="en-US" sz="1100" dirty="0" smtClean="0">
                    <a:latin typeface="Consolas" charset="0"/>
                    <a:ea typeface="Consolas" charset="0"/>
                    <a:cs typeface="Consolas" charset="0"/>
                  </a:rPr>
                  <a:t>freshness: String</a:t>
                </a:r>
              </a:p>
              <a:p>
                <a:pPr marL="171450" indent="-171450">
                  <a:buFontTx/>
                  <a:buChar char="-"/>
                </a:pPr>
                <a:r>
                  <a:rPr lang="en-US" sz="1100" dirty="0" smtClean="0">
                    <a:latin typeface="Consolas" charset="0"/>
                    <a:ea typeface="Consolas" charset="0"/>
                    <a:cs typeface="Consolas" charset="0"/>
                  </a:rPr>
                  <a:t>provenance: String</a:t>
                </a:r>
              </a:p>
              <a:p>
                <a:pPr marL="171450" indent="-171450">
                  <a:buFontTx/>
                  <a:buChar char="-"/>
                </a:pPr>
                <a:r>
                  <a:rPr lang="en-US" sz="1100" dirty="0" smtClean="0">
                    <a:latin typeface="Consolas" charset="0"/>
                    <a:ea typeface="Consolas" charset="0"/>
                    <a:cs typeface="Consolas" charset="0"/>
                  </a:rPr>
                  <a:t>awareness: String</a:t>
                </a:r>
              </a:p>
              <a:p>
                <a:pPr marL="171450" indent="-171450">
                  <a:buFontTx/>
                  <a:buChar char="-"/>
                </a:pPr>
                <a:r>
                  <a:rPr lang="en-US" sz="1100" dirty="0">
                    <a:latin typeface="Consolas" charset="0"/>
                    <a:ea typeface="Consolas" charset="0"/>
                    <a:cs typeface="Consolas" charset="0"/>
                  </a:rPr>
                  <a:t>t</a:t>
                </a:r>
                <a:r>
                  <a:rPr lang="en-US" sz="1100" dirty="0" smtClean="0">
                    <a:latin typeface="Consolas" charset="0"/>
                    <a:ea typeface="Consolas" charset="0"/>
                    <a:cs typeface="Consolas" charset="0"/>
                  </a:rPr>
                  <a:t>ype: String</a:t>
                </a:r>
                <a:endParaRPr lang="en-US" sz="1100" dirty="0">
                  <a:latin typeface="Consolas" charset="0"/>
                  <a:ea typeface="Consolas" charset="0"/>
                  <a:cs typeface="Consolas" charset="0"/>
                </a:endParaRPr>
              </a:p>
            </p:txBody>
          </p:sp>
        </p:grpSp>
        <p:cxnSp>
          <p:nvCxnSpPr>
            <p:cNvPr id="48" name="Connecteur en angle 47"/>
            <p:cNvCxnSpPr>
              <a:stCxn id="8" idx="2"/>
              <a:endCxn id="14" idx="1"/>
            </p:cNvCxnSpPr>
            <p:nvPr/>
          </p:nvCxnSpPr>
          <p:spPr>
            <a:xfrm rot="16200000" flipH="1">
              <a:off x="1775346" y="3904716"/>
              <a:ext cx="2002555" cy="1952144"/>
            </a:xfrm>
            <a:prstGeom prst="bentConnector2">
              <a:avLst/>
            </a:prstGeom>
            <a:ln>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2445783" y="5963002"/>
              <a:ext cx="800219" cy="261610"/>
            </a:xfrm>
            <a:prstGeom prst="rect">
              <a:avLst/>
            </a:prstGeom>
            <a:noFill/>
          </p:spPr>
          <p:txBody>
            <a:bodyPr wrap="none" rtlCol="0">
              <a:spAutoFit/>
            </a:bodyPr>
            <a:lstStyle/>
            <a:p>
              <a:r>
                <a:rPr lang="en-US" sz="1100" i="1" smtClean="0">
                  <a:latin typeface="Consolas" charset="0"/>
                  <a:ea typeface="Consolas" charset="0"/>
                  <a:cs typeface="Consolas" charset="0"/>
                </a:rPr>
                <a:t>produces</a:t>
              </a:r>
              <a:endParaRPr lang="en-US" sz="1100" i="1">
                <a:latin typeface="Consolas" charset="0"/>
                <a:ea typeface="Consolas" charset="0"/>
                <a:cs typeface="Consolas" charset="0"/>
              </a:endParaRPr>
            </a:p>
          </p:txBody>
        </p:sp>
      </p:grpSp>
      <p:grpSp>
        <p:nvGrpSpPr>
          <p:cNvPr id="80" name="Grouper 79"/>
          <p:cNvGrpSpPr/>
          <p:nvPr/>
        </p:nvGrpSpPr>
        <p:grpSpPr>
          <a:xfrm>
            <a:off x="6093855" y="2453824"/>
            <a:ext cx="5857353" cy="3770788"/>
            <a:chOff x="6093855" y="2453824"/>
            <a:chExt cx="5857353" cy="3770788"/>
          </a:xfrm>
        </p:grpSpPr>
        <p:grpSp>
          <p:nvGrpSpPr>
            <p:cNvPr id="23" name="Grouper 22"/>
            <p:cNvGrpSpPr/>
            <p:nvPr/>
          </p:nvGrpSpPr>
          <p:grpSpPr>
            <a:xfrm>
              <a:off x="7051248" y="2656807"/>
              <a:ext cx="2269092" cy="1222704"/>
              <a:chOff x="899410" y="3192905"/>
              <a:chExt cx="2269092" cy="1222704"/>
            </a:xfrm>
          </p:grpSpPr>
          <p:sp>
            <p:nvSpPr>
              <p:cNvPr id="24" name="Rectangle 23"/>
              <p:cNvSpPr/>
              <p:nvPr/>
            </p:nvSpPr>
            <p:spPr>
              <a:xfrm>
                <a:off x="899410" y="3192905"/>
                <a:ext cx="2269092"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5">
                        <a:lumMod val="50000"/>
                      </a:schemeClr>
                    </a:solidFill>
                    <a:latin typeface="Consolas" charset="0"/>
                    <a:ea typeface="Consolas" charset="0"/>
                    <a:cs typeface="Consolas" charset="0"/>
                  </a:rPr>
                  <a:t>DataConsumer</a:t>
                </a:r>
                <a:endParaRPr lang="en-US" sz="1600" dirty="0">
                  <a:solidFill>
                    <a:schemeClr val="accent5">
                      <a:lumMod val="50000"/>
                    </a:schemeClr>
                  </a:solidFill>
                  <a:latin typeface="Consolas" charset="0"/>
                  <a:ea typeface="Consolas" charset="0"/>
                  <a:cs typeface="Consolas" charset="0"/>
                </a:endParaRPr>
              </a:p>
            </p:txBody>
          </p:sp>
          <p:sp>
            <p:nvSpPr>
              <p:cNvPr id="25" name="Rectangle 24"/>
              <p:cNvSpPr/>
              <p:nvPr/>
            </p:nvSpPr>
            <p:spPr>
              <a:xfrm>
                <a:off x="899410" y="3492707"/>
                <a:ext cx="2269092" cy="76944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99410" y="4262148"/>
                <a:ext cx="2269092"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er 31"/>
            <p:cNvGrpSpPr/>
            <p:nvPr/>
          </p:nvGrpSpPr>
          <p:grpSpPr>
            <a:xfrm>
              <a:off x="9610048" y="2453824"/>
              <a:ext cx="2341160" cy="1596013"/>
              <a:chOff x="1947305" y="1705111"/>
              <a:chExt cx="2341160" cy="1596013"/>
            </a:xfrm>
          </p:grpSpPr>
          <p:sp>
            <p:nvSpPr>
              <p:cNvPr id="33" name="Rectangle 32"/>
              <p:cNvSpPr/>
              <p:nvPr/>
            </p:nvSpPr>
            <p:spPr>
              <a:xfrm>
                <a:off x="1991909" y="1705111"/>
                <a:ext cx="2296556"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5">
                        <a:lumMod val="50000"/>
                      </a:schemeClr>
                    </a:solidFill>
                    <a:latin typeface="Consolas" charset="0"/>
                    <a:ea typeface="Consolas" charset="0"/>
                    <a:cs typeface="Consolas" charset="0"/>
                  </a:rPr>
                  <a:t>Preferences</a:t>
                </a:r>
                <a:endParaRPr lang="en-US" sz="1600" dirty="0">
                  <a:solidFill>
                    <a:schemeClr val="accent5">
                      <a:lumMod val="50000"/>
                    </a:schemeClr>
                  </a:solidFill>
                  <a:latin typeface="Consolas" charset="0"/>
                  <a:ea typeface="Consolas" charset="0"/>
                  <a:cs typeface="Consolas" charset="0"/>
                </a:endParaRPr>
              </a:p>
            </p:txBody>
          </p:sp>
          <p:sp>
            <p:nvSpPr>
              <p:cNvPr id="34" name="Rectangle 33"/>
              <p:cNvSpPr/>
              <p:nvPr/>
            </p:nvSpPr>
            <p:spPr>
              <a:xfrm>
                <a:off x="1991909" y="2004913"/>
                <a:ext cx="2296556" cy="1142750"/>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991909" y="3147663"/>
                <a:ext cx="2296556"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ZoneTexte 35"/>
              <p:cNvSpPr txBox="1"/>
              <p:nvPr/>
            </p:nvSpPr>
            <p:spPr>
              <a:xfrm>
                <a:off x="1947305" y="1955632"/>
                <a:ext cx="1742785" cy="1277273"/>
              </a:xfrm>
              <a:prstGeom prst="rect">
                <a:avLst/>
              </a:prstGeom>
              <a:noFill/>
            </p:spPr>
            <p:txBody>
              <a:bodyPr wrap="none" rtlCol="0">
                <a:spAutoFit/>
              </a:bodyPr>
              <a:lstStyle/>
              <a:p>
                <a:r>
                  <a:rPr lang="en-US" sz="1100" dirty="0" smtClean="0">
                    <a:latin typeface="Consolas" charset="0"/>
                    <a:ea typeface="Consolas" charset="0"/>
                    <a:cs typeface="Consolas" charset="0"/>
                  </a:rPr>
                  <a:t>- privacy: String</a:t>
                </a:r>
              </a:p>
              <a:p>
                <a:r>
                  <a:rPr lang="en-US" sz="1100" dirty="0" smtClean="0">
                    <a:latin typeface="Consolas" charset="0"/>
                    <a:ea typeface="Consolas" charset="0"/>
                    <a:cs typeface="Consolas" charset="0"/>
                  </a:rPr>
                  <a:t>- trust: String</a:t>
                </a:r>
              </a:p>
              <a:p>
                <a:r>
                  <a:rPr lang="en-US" sz="1100" dirty="0" smtClean="0">
                    <a:latin typeface="Consolas" charset="0"/>
                    <a:ea typeface="Consolas" charset="0"/>
                    <a:cs typeface="Consolas" charset="0"/>
                  </a:rPr>
                  <a:t>- veracity: String</a:t>
                </a:r>
              </a:p>
              <a:p>
                <a:pPr marL="171450" indent="-171450">
                  <a:buFontTx/>
                  <a:buChar char="-"/>
                </a:pPr>
                <a:r>
                  <a:rPr lang="en-US" sz="1100" dirty="0" smtClean="0">
                    <a:latin typeface="Consolas" charset="0"/>
                    <a:ea typeface="Consolas" charset="0"/>
                    <a:cs typeface="Consolas" charset="0"/>
                  </a:rPr>
                  <a:t>freshness: String</a:t>
                </a:r>
              </a:p>
              <a:p>
                <a:pPr marL="171450" indent="-171450">
                  <a:buFontTx/>
                  <a:buChar char="-"/>
                </a:pPr>
                <a:r>
                  <a:rPr lang="en-US" sz="1100" dirty="0" smtClean="0">
                    <a:latin typeface="Consolas" charset="0"/>
                    <a:ea typeface="Consolas" charset="0"/>
                    <a:cs typeface="Consolas" charset="0"/>
                  </a:rPr>
                  <a:t>provenance: String</a:t>
                </a:r>
              </a:p>
              <a:p>
                <a:pPr marL="171450" indent="-171450">
                  <a:buFontTx/>
                  <a:buChar char="-"/>
                </a:pPr>
                <a:r>
                  <a:rPr lang="en-US" sz="1100" dirty="0" smtClean="0">
                    <a:latin typeface="Consolas" charset="0"/>
                    <a:ea typeface="Consolas" charset="0"/>
                    <a:cs typeface="Consolas" charset="0"/>
                  </a:rPr>
                  <a:t>awareness: String</a:t>
                </a:r>
              </a:p>
              <a:p>
                <a:pPr marL="171450" indent="-171450">
                  <a:buFontTx/>
                  <a:buChar char="-"/>
                </a:pPr>
                <a:r>
                  <a:rPr lang="en-US" sz="1100" dirty="0">
                    <a:latin typeface="Consolas" charset="0"/>
                    <a:ea typeface="Consolas" charset="0"/>
                    <a:cs typeface="Consolas" charset="0"/>
                  </a:rPr>
                  <a:t>t</a:t>
                </a:r>
                <a:r>
                  <a:rPr lang="en-US" sz="1100" dirty="0" smtClean="0">
                    <a:latin typeface="Consolas" charset="0"/>
                    <a:ea typeface="Consolas" charset="0"/>
                    <a:cs typeface="Consolas" charset="0"/>
                  </a:rPr>
                  <a:t>ype: String</a:t>
                </a:r>
                <a:endParaRPr lang="en-US" sz="1100" dirty="0">
                  <a:latin typeface="Consolas" charset="0"/>
                  <a:ea typeface="Consolas" charset="0"/>
                  <a:cs typeface="Consolas" charset="0"/>
                </a:endParaRPr>
              </a:p>
            </p:txBody>
          </p:sp>
        </p:grpSp>
        <p:cxnSp>
          <p:nvCxnSpPr>
            <p:cNvPr id="44" name="Connecteur droit 43"/>
            <p:cNvCxnSpPr>
              <a:stCxn id="25" idx="3"/>
              <a:endCxn id="36" idx="1"/>
            </p:cNvCxnSpPr>
            <p:nvPr/>
          </p:nvCxnSpPr>
          <p:spPr>
            <a:xfrm>
              <a:off x="9320340" y="3341330"/>
              <a:ext cx="289708" cy="165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en angle 45"/>
            <p:cNvCxnSpPr>
              <a:stCxn id="26" idx="2"/>
              <a:endCxn id="11" idx="3"/>
            </p:cNvCxnSpPr>
            <p:nvPr/>
          </p:nvCxnSpPr>
          <p:spPr>
            <a:xfrm rot="5400000">
              <a:off x="6147538" y="3825829"/>
              <a:ext cx="1984574" cy="2091939"/>
            </a:xfrm>
            <a:prstGeom prst="bentConnector2">
              <a:avLst/>
            </a:prstGeom>
            <a:ln>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a:off x="6616101" y="5963002"/>
              <a:ext cx="800219" cy="261610"/>
            </a:xfrm>
            <a:prstGeom prst="rect">
              <a:avLst/>
            </a:prstGeom>
            <a:noFill/>
          </p:spPr>
          <p:txBody>
            <a:bodyPr wrap="none" rtlCol="0">
              <a:spAutoFit/>
            </a:bodyPr>
            <a:lstStyle/>
            <a:p>
              <a:r>
                <a:rPr lang="en-US" sz="1100" i="1" dirty="0" smtClean="0">
                  <a:latin typeface="Consolas" charset="0"/>
                  <a:ea typeface="Consolas" charset="0"/>
                  <a:cs typeface="Consolas" charset="0"/>
                </a:rPr>
                <a:t>consumes</a:t>
              </a:r>
              <a:endParaRPr lang="en-US" sz="1100" i="1" dirty="0">
                <a:latin typeface="Consolas" charset="0"/>
                <a:ea typeface="Consolas" charset="0"/>
                <a:cs typeface="Consolas" charset="0"/>
              </a:endParaRPr>
            </a:p>
          </p:txBody>
        </p:sp>
      </p:grpSp>
      <p:sp>
        <p:nvSpPr>
          <p:cNvPr id="64" name="CaixaDeTexto 148"/>
          <p:cNvSpPr txBox="1"/>
          <p:nvPr/>
        </p:nvSpPr>
        <p:spPr>
          <a:xfrm>
            <a:off x="2759863" y="4253787"/>
            <a:ext cx="5518641" cy="338554"/>
          </a:xfrm>
          <a:prstGeom prst="rect">
            <a:avLst/>
          </a:prstGeom>
          <a:noFill/>
          <a:effectLst/>
        </p:spPr>
        <p:txBody>
          <a:bodyPr wrap="square" rtlCol="0">
            <a:spAutoFit/>
          </a:bodyPr>
          <a:lstStyle/>
          <a:p>
            <a:r>
              <a:rPr lang="fr-FR" sz="1600" dirty="0" smtClean="0">
                <a:solidFill>
                  <a:schemeClr val="accent5">
                    <a:lumMod val="50000"/>
                  </a:schemeClr>
                </a:solidFill>
              </a:rPr>
              <a:t>- Do not export the </a:t>
            </a:r>
            <a:r>
              <a:rPr lang="fr-FR" sz="1600" dirty="0" err="1" smtClean="0">
                <a:solidFill>
                  <a:schemeClr val="accent5">
                    <a:lumMod val="50000"/>
                  </a:schemeClr>
                </a:solidFill>
              </a:rPr>
              <a:t>properties</a:t>
            </a:r>
            <a:r>
              <a:rPr lang="fr-FR" sz="1600" dirty="0" smtClean="0">
                <a:solidFill>
                  <a:schemeClr val="accent5">
                    <a:lumMod val="50000"/>
                  </a:schemeClr>
                </a:solidFill>
              </a:rPr>
              <a:t> of the data </a:t>
            </a:r>
            <a:r>
              <a:rPr lang="fr-FR" sz="1600" dirty="0" err="1" smtClean="0">
                <a:solidFill>
                  <a:schemeClr val="accent5">
                    <a:lumMod val="50000"/>
                  </a:schemeClr>
                </a:solidFill>
              </a:rPr>
              <a:t>they</a:t>
            </a:r>
            <a:r>
              <a:rPr lang="fr-FR" sz="1600" dirty="0" smtClean="0">
                <a:solidFill>
                  <a:schemeClr val="accent5">
                    <a:lumMod val="50000"/>
                  </a:schemeClr>
                </a:solidFill>
              </a:rPr>
              <a:t> </a:t>
            </a:r>
            <a:r>
              <a:rPr lang="fr-FR" sz="1600" dirty="0" err="1" smtClean="0">
                <a:solidFill>
                  <a:schemeClr val="accent5">
                    <a:lumMod val="50000"/>
                  </a:schemeClr>
                </a:solidFill>
              </a:rPr>
              <a:t>deliver</a:t>
            </a:r>
            <a:endParaRPr lang="fr-FR" sz="1600" dirty="0">
              <a:solidFill>
                <a:schemeClr val="accent5">
                  <a:lumMod val="50000"/>
                </a:schemeClr>
              </a:solidFill>
            </a:endParaRPr>
          </a:p>
        </p:txBody>
      </p:sp>
      <p:grpSp>
        <p:nvGrpSpPr>
          <p:cNvPr id="78" name="Grouper 77"/>
          <p:cNvGrpSpPr/>
          <p:nvPr/>
        </p:nvGrpSpPr>
        <p:grpSpPr>
          <a:xfrm>
            <a:off x="1086825" y="4016852"/>
            <a:ext cx="1338243" cy="2185902"/>
            <a:chOff x="1086825" y="4016852"/>
            <a:chExt cx="1338243" cy="2185902"/>
          </a:xfrm>
        </p:grpSpPr>
        <p:pic>
          <p:nvPicPr>
            <p:cNvPr id="60"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424057" y="411288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3" name="Grouper 62"/>
            <p:cNvGrpSpPr/>
            <p:nvPr/>
          </p:nvGrpSpPr>
          <p:grpSpPr>
            <a:xfrm>
              <a:off x="1086825" y="5337702"/>
              <a:ext cx="1338243" cy="865052"/>
              <a:chOff x="1794967" y="3248523"/>
              <a:chExt cx="1338243" cy="865052"/>
            </a:xfrm>
          </p:grpSpPr>
          <p:sp>
            <p:nvSpPr>
              <p:cNvPr id="61" name="Cylindre 3"/>
              <p:cNvSpPr/>
              <p:nvPr/>
            </p:nvSpPr>
            <p:spPr>
              <a:xfrm>
                <a:off x="1998395" y="3248523"/>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62" name="ZoneTexte 32"/>
              <p:cNvSpPr txBox="1"/>
              <p:nvPr/>
            </p:nvSpPr>
            <p:spPr>
              <a:xfrm>
                <a:off x="1794967" y="3543644"/>
                <a:ext cx="1338243" cy="523220"/>
              </a:xfrm>
              <a:prstGeom prst="rect">
                <a:avLst/>
              </a:prstGeom>
            </p:spPr>
            <p:txBody>
              <a:bodyPr rtlCol="0">
                <a:spAutoFit/>
              </a:bodyPr>
              <a:lstStyle/>
              <a:p>
                <a:pPr algn="ctr"/>
                <a:r>
                  <a:rPr lang="fr-FR" sz="1400" dirty="0">
                    <a:solidFill>
                      <a:schemeClr val="tx1">
                        <a:lumMod val="65000"/>
                        <a:lumOff val="35000"/>
                      </a:schemeClr>
                    </a:solidFill>
                    <a:latin typeface="Consolas" charset="0"/>
                    <a:ea typeface="Consolas" charset="0"/>
                    <a:cs typeface="Consolas" charset="0"/>
                  </a:rPr>
                  <a:t>Data </a:t>
                </a:r>
                <a:endParaRPr lang="fr-FR" sz="1400" dirty="0" smtClean="0">
                  <a:solidFill>
                    <a:schemeClr val="tx1">
                      <a:lumMod val="65000"/>
                      <a:lumOff val="35000"/>
                    </a:schemeClr>
                  </a:solidFill>
                  <a:latin typeface="Consolas" charset="0"/>
                  <a:ea typeface="Consolas" charset="0"/>
                  <a:cs typeface="Consolas" charset="0"/>
                </a:endParaRPr>
              </a:p>
              <a:p>
                <a:pPr algn="ctr"/>
                <a:r>
                  <a:rPr lang="fr-FR" sz="1400" dirty="0" smtClean="0">
                    <a:solidFill>
                      <a:schemeClr val="tx1">
                        <a:lumMod val="65000"/>
                        <a:lumOff val="35000"/>
                      </a:schemeClr>
                    </a:solidFill>
                    <a:latin typeface="Consolas" charset="0"/>
                    <a:ea typeface="Consolas" charset="0"/>
                    <a:cs typeface="Consolas" charset="0"/>
                  </a:rPr>
                  <a:t>source </a:t>
                </a:r>
                <a:r>
                  <a:rPr lang="fr-FR" sz="1400" dirty="0">
                    <a:solidFill>
                      <a:schemeClr val="tx1">
                        <a:lumMod val="65000"/>
                        <a:lumOff val="35000"/>
                      </a:schemeClr>
                    </a:solidFill>
                    <a:latin typeface="Consolas" charset="0"/>
                    <a:ea typeface="Consolas" charset="0"/>
                    <a:cs typeface="Consolas" charset="0"/>
                  </a:rPr>
                  <a:t>A</a:t>
                </a:r>
              </a:p>
            </p:txBody>
          </p:sp>
        </p:grpSp>
        <p:grpSp>
          <p:nvGrpSpPr>
            <p:cNvPr id="72" name="Grouper 71"/>
            <p:cNvGrpSpPr/>
            <p:nvPr/>
          </p:nvGrpSpPr>
          <p:grpSpPr>
            <a:xfrm>
              <a:off x="1299218" y="4016852"/>
              <a:ext cx="936702" cy="276999"/>
              <a:chOff x="1290253" y="2563600"/>
              <a:chExt cx="936702" cy="276999"/>
            </a:xfrm>
          </p:grpSpPr>
          <p:sp>
            <p:nvSpPr>
              <p:cNvPr id="67" name="Rectangle avec coin rogné  66"/>
              <p:cNvSpPr/>
              <p:nvPr/>
            </p:nvSpPr>
            <p:spPr>
              <a:xfrm>
                <a:off x="1290253" y="2591927"/>
                <a:ext cx="936702" cy="229616"/>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5" name="CaixaDeTexto 148"/>
              <p:cNvSpPr txBox="1"/>
              <p:nvPr/>
            </p:nvSpPr>
            <p:spPr>
              <a:xfrm>
                <a:off x="1520996" y="2563600"/>
                <a:ext cx="559108" cy="276999"/>
              </a:xfrm>
              <a:prstGeom prst="rect">
                <a:avLst/>
              </a:prstGeom>
              <a:noFill/>
              <a:effectLst/>
            </p:spPr>
            <p:txBody>
              <a:bodyPr wrap="square" rtlCol="0">
                <a:spAutoFit/>
              </a:bodyPr>
              <a:lstStyle/>
              <a:p>
                <a:r>
                  <a:rPr lang="fr-FR" sz="1200" smtClean="0">
                    <a:solidFill>
                      <a:schemeClr val="bg1"/>
                    </a:solidFill>
                    <a:latin typeface="Consolas" charset="0"/>
                    <a:ea typeface="Consolas" charset="0"/>
                    <a:cs typeface="Consolas" charset="0"/>
                  </a:rPr>
                  <a:t>API</a:t>
                </a:r>
                <a:endParaRPr lang="fr-FR" sz="1200" dirty="0">
                  <a:solidFill>
                    <a:schemeClr val="bg1"/>
                  </a:solidFill>
                  <a:latin typeface="Consolas" charset="0"/>
                  <a:ea typeface="Consolas" charset="0"/>
                  <a:cs typeface="Consolas" charset="0"/>
                </a:endParaRPr>
              </a:p>
            </p:txBody>
          </p:sp>
        </p:grpSp>
        <p:grpSp>
          <p:nvGrpSpPr>
            <p:cNvPr id="69" name="Grouper 68"/>
            <p:cNvGrpSpPr/>
            <p:nvPr/>
          </p:nvGrpSpPr>
          <p:grpSpPr>
            <a:xfrm>
              <a:off x="1313047" y="5043184"/>
              <a:ext cx="936702" cy="276999"/>
              <a:chOff x="1875983" y="3525494"/>
              <a:chExt cx="936702" cy="276999"/>
            </a:xfrm>
          </p:grpSpPr>
          <p:sp>
            <p:nvSpPr>
              <p:cNvPr id="68" name="Rectangle avec coin rogné  67"/>
              <p:cNvSpPr/>
              <p:nvPr/>
            </p:nvSpPr>
            <p:spPr>
              <a:xfrm>
                <a:off x="1875983" y="3551235"/>
                <a:ext cx="936702" cy="229616"/>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6" name="CaixaDeTexto 148"/>
              <p:cNvSpPr txBox="1"/>
              <p:nvPr/>
            </p:nvSpPr>
            <p:spPr>
              <a:xfrm>
                <a:off x="1974740" y="3525494"/>
                <a:ext cx="702543" cy="276999"/>
              </a:xfrm>
              <a:prstGeom prst="rect">
                <a:avLst/>
              </a:prstGeom>
              <a:noFill/>
              <a:effectLst/>
            </p:spPr>
            <p:txBody>
              <a:bodyPr wrap="square" rtlCol="0">
                <a:spAutoFit/>
              </a:bodyPr>
              <a:lstStyle/>
              <a:p>
                <a:r>
                  <a:rPr lang="fr-FR" sz="1200" smtClean="0">
                    <a:solidFill>
                      <a:schemeClr val="bg1"/>
                    </a:solidFill>
                    <a:latin typeface="Consolas" charset="0"/>
                    <a:ea typeface="Consolas" charset="0"/>
                    <a:cs typeface="Consolas" charset="0"/>
                  </a:rPr>
                  <a:t>Schema</a:t>
                </a:r>
                <a:endParaRPr lang="fr-FR" sz="1200" dirty="0">
                  <a:solidFill>
                    <a:schemeClr val="bg1"/>
                  </a:solidFill>
                  <a:latin typeface="Consolas" charset="0"/>
                  <a:ea typeface="Consolas" charset="0"/>
                  <a:cs typeface="Consolas" charset="0"/>
                </a:endParaRPr>
              </a:p>
            </p:txBody>
          </p:sp>
        </p:grpSp>
      </p:grpSp>
      <p:sp>
        <p:nvSpPr>
          <p:cNvPr id="70" name="CaixaDeTexto 148"/>
          <p:cNvSpPr txBox="1"/>
          <p:nvPr/>
        </p:nvSpPr>
        <p:spPr>
          <a:xfrm>
            <a:off x="2759864" y="4561564"/>
            <a:ext cx="5518641" cy="338554"/>
          </a:xfrm>
          <a:prstGeom prst="rect">
            <a:avLst/>
          </a:prstGeom>
          <a:noFill/>
          <a:effectLst/>
        </p:spPr>
        <p:txBody>
          <a:bodyPr wrap="square" rtlCol="0">
            <a:spAutoFit/>
          </a:bodyPr>
          <a:lstStyle/>
          <a:p>
            <a:r>
              <a:rPr lang="fr-FR" sz="1600" dirty="0" smtClean="0">
                <a:solidFill>
                  <a:schemeClr val="accent5">
                    <a:lumMod val="50000"/>
                  </a:schemeClr>
                </a:solidFill>
              </a:rPr>
              <a:t>- Do not export the conditions in </a:t>
            </a:r>
            <a:r>
              <a:rPr lang="fr-FR" sz="1600" dirty="0" err="1" smtClean="0">
                <a:solidFill>
                  <a:schemeClr val="accent5">
                    <a:lumMod val="50000"/>
                  </a:schemeClr>
                </a:solidFill>
              </a:rPr>
              <a:t>which</a:t>
            </a:r>
            <a:r>
              <a:rPr lang="fr-FR" sz="1600" dirty="0" smtClean="0">
                <a:solidFill>
                  <a:schemeClr val="accent5">
                    <a:lumMod val="50000"/>
                  </a:schemeClr>
                </a:solidFill>
              </a:rPr>
              <a:t> </a:t>
            </a:r>
            <a:r>
              <a:rPr lang="fr-FR" sz="1600" dirty="0" err="1" smtClean="0">
                <a:solidFill>
                  <a:schemeClr val="accent5">
                    <a:lumMod val="50000"/>
                  </a:schemeClr>
                </a:solidFill>
              </a:rPr>
              <a:t>they</a:t>
            </a:r>
            <a:r>
              <a:rPr lang="fr-FR" sz="1600" dirty="0" smtClean="0">
                <a:solidFill>
                  <a:schemeClr val="accent5">
                    <a:lumMod val="50000"/>
                  </a:schemeClr>
                </a:solidFill>
              </a:rPr>
              <a:t> </a:t>
            </a:r>
            <a:r>
              <a:rPr lang="fr-FR" sz="1600" dirty="0" err="1" smtClean="0">
                <a:solidFill>
                  <a:schemeClr val="accent5">
                    <a:lumMod val="50000"/>
                  </a:schemeClr>
                </a:solidFill>
              </a:rPr>
              <a:t>deliver</a:t>
            </a:r>
            <a:r>
              <a:rPr lang="fr-FR" sz="1600" dirty="0" smtClean="0">
                <a:solidFill>
                  <a:schemeClr val="accent5">
                    <a:lumMod val="50000"/>
                  </a:schemeClr>
                </a:solidFill>
              </a:rPr>
              <a:t> data</a:t>
            </a:r>
            <a:endParaRPr lang="fr-FR" sz="1600" dirty="0">
              <a:solidFill>
                <a:schemeClr val="accent5">
                  <a:lumMod val="50000"/>
                </a:schemeClr>
              </a:solidFill>
            </a:endParaRPr>
          </a:p>
        </p:txBody>
      </p:sp>
      <p:sp>
        <p:nvSpPr>
          <p:cNvPr id="71" name="Légende à une bordure 1 70"/>
          <p:cNvSpPr/>
          <p:nvPr/>
        </p:nvSpPr>
        <p:spPr>
          <a:xfrm>
            <a:off x="3223615" y="4244950"/>
            <a:ext cx="5452123" cy="794130"/>
          </a:xfrm>
          <a:prstGeom prst="accentCallout1">
            <a:avLst>
              <a:gd name="adj1" fmla="val 18750"/>
              <a:gd name="adj2" fmla="val -8333"/>
              <a:gd name="adj3" fmla="val 50815"/>
              <a:gd name="adj4" fmla="val -18866"/>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a:t>
            </a:r>
            <a:endParaRPr lang="en-US"/>
          </a:p>
        </p:txBody>
      </p:sp>
      <p:pic>
        <p:nvPicPr>
          <p:cNvPr id="74" name="Image 73"/>
          <p:cNvPicPr>
            <a:picLocks noChangeAspect="1"/>
          </p:cNvPicPr>
          <p:nvPr/>
        </p:nvPicPr>
        <p:blipFill>
          <a:blip r:embed="rId4"/>
          <a:stretch>
            <a:fillRect/>
          </a:stretch>
        </p:blipFill>
        <p:spPr>
          <a:xfrm>
            <a:off x="7865530" y="2988211"/>
            <a:ext cx="688261" cy="688261"/>
          </a:xfrm>
          <a:prstGeom prst="rect">
            <a:avLst/>
          </a:prstGeom>
        </p:spPr>
      </p:pic>
      <p:sp>
        <p:nvSpPr>
          <p:cNvPr id="75" name="Légende à une bordure 1 74"/>
          <p:cNvSpPr/>
          <p:nvPr/>
        </p:nvSpPr>
        <p:spPr>
          <a:xfrm>
            <a:off x="584357" y="1766802"/>
            <a:ext cx="6728746" cy="794130"/>
          </a:xfrm>
          <a:prstGeom prst="accentCallout1">
            <a:avLst>
              <a:gd name="adj1" fmla="val 51648"/>
              <a:gd name="adj2" fmla="val 101075"/>
              <a:gd name="adj3" fmla="val 143342"/>
              <a:gd name="adj4" fmla="val 111658"/>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solidFill>
                  <a:schemeClr val="accent5">
                    <a:lumMod val="50000"/>
                  </a:schemeClr>
                </a:solidFill>
              </a:rPr>
              <a:t>Data consumers express queries but </a:t>
            </a:r>
            <a:r>
              <a:rPr lang="en-US" sz="1600" b="1" dirty="0" smtClean="0">
                <a:solidFill>
                  <a:schemeClr val="accent5">
                    <a:lumMod val="50000"/>
                  </a:schemeClr>
                </a:solidFill>
              </a:rPr>
              <a:t>they do not express requirements: data quality &amp; conditions in which data is consumed</a:t>
            </a:r>
            <a:endParaRPr lang="en-US" sz="1600" b="1" dirty="0">
              <a:solidFill>
                <a:schemeClr val="accent5">
                  <a:lumMod val="50000"/>
                </a:schemeClr>
              </a:solidFill>
            </a:endParaRPr>
          </a:p>
        </p:txBody>
      </p:sp>
    </p:spTree>
    <p:extLst>
      <p:ext uri="{BB962C8B-B14F-4D97-AF65-F5344CB8AC3E}">
        <p14:creationId xmlns:p14="http://schemas.microsoft.com/office/powerpoint/2010/main" val="189241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500"/>
                                        <p:tgtEl>
                                          <p:spTgt spid="80"/>
                                        </p:tgtEl>
                                      </p:cBhvr>
                                    </p:animEffect>
                                  </p:childTnLst>
                                </p:cTn>
                              </p:par>
                              <p:par>
                                <p:cTn id="27" presetID="10" presetClass="entr" presetSubtype="0" fill="hold"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70" grpId="0"/>
      <p:bldP spid="71" grpId="0" animBg="1"/>
      <p:bldP spid="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re 50"/>
          <p:cNvSpPr>
            <a:spLocks noGrp="1"/>
          </p:cNvSpPr>
          <p:nvPr>
            <p:ph type="title"/>
          </p:nvPr>
        </p:nvSpPr>
        <p:spPr/>
        <p:txBody>
          <a:bodyPr/>
          <a:lstStyle/>
          <a:p>
            <a:r>
              <a:rPr lang="en-US" dirty="0" smtClean="0"/>
              <a:t>Open issues</a:t>
            </a:r>
            <a:endParaRPr lang="en-US" dirty="0"/>
          </a:p>
        </p:txBody>
      </p:sp>
      <p:sp>
        <p:nvSpPr>
          <p:cNvPr id="3" name="Espaço Reservado para Data 2"/>
          <p:cNvSpPr>
            <a:spLocks noGrp="1"/>
          </p:cNvSpPr>
          <p:nvPr>
            <p:ph type="dt" sz="half" idx="10"/>
          </p:nvPr>
        </p:nvSpPr>
        <p:spPr/>
        <p:txBody>
          <a:bodyPr/>
          <a:lstStyle/>
          <a:p>
            <a:fld id="{905ED473-C85B-404F-BCF3-08FF9A9FEB3F}" type="datetime1">
              <a:rPr lang="fr-FR" smtClean="0"/>
              <a:t>26/03/2017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6</a:t>
            </a:fld>
            <a:endParaRPr lang="fr-FR"/>
          </a:p>
        </p:txBody>
      </p:sp>
      <p:grpSp>
        <p:nvGrpSpPr>
          <p:cNvPr id="27" name="Grouper 26"/>
          <p:cNvGrpSpPr/>
          <p:nvPr/>
        </p:nvGrpSpPr>
        <p:grpSpPr>
          <a:xfrm>
            <a:off x="3751286" y="1745022"/>
            <a:ext cx="2416046" cy="1596013"/>
            <a:chOff x="1991909" y="1705111"/>
            <a:chExt cx="2416046" cy="1596013"/>
          </a:xfrm>
        </p:grpSpPr>
        <p:sp>
          <p:nvSpPr>
            <p:cNvPr id="28" name="Rectangle 27"/>
            <p:cNvSpPr/>
            <p:nvPr/>
          </p:nvSpPr>
          <p:spPr>
            <a:xfrm>
              <a:off x="1991909" y="1705111"/>
              <a:ext cx="2296556"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5">
                      <a:lumMod val="50000"/>
                    </a:schemeClr>
                  </a:solidFill>
                  <a:latin typeface="Consolas" charset="0"/>
                  <a:ea typeface="Consolas" charset="0"/>
                  <a:cs typeface="Consolas" charset="0"/>
                </a:rPr>
                <a:t>CloudInfrastructure</a:t>
              </a:r>
              <a:endParaRPr lang="en-US" sz="1600" dirty="0">
                <a:solidFill>
                  <a:schemeClr val="accent5">
                    <a:lumMod val="50000"/>
                  </a:schemeClr>
                </a:solidFill>
                <a:latin typeface="Consolas" charset="0"/>
                <a:ea typeface="Consolas" charset="0"/>
                <a:cs typeface="Consolas" charset="0"/>
              </a:endParaRPr>
            </a:p>
          </p:txBody>
        </p:sp>
        <p:sp>
          <p:nvSpPr>
            <p:cNvPr id="29" name="Rectangle 28"/>
            <p:cNvSpPr/>
            <p:nvPr/>
          </p:nvSpPr>
          <p:spPr>
            <a:xfrm>
              <a:off x="1991909" y="2004913"/>
              <a:ext cx="2296556" cy="1142750"/>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991909" y="3147663"/>
              <a:ext cx="2296556"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ZoneTexte 30"/>
            <p:cNvSpPr txBox="1"/>
            <p:nvPr/>
          </p:nvSpPr>
          <p:spPr>
            <a:xfrm>
              <a:off x="1991909" y="2060904"/>
              <a:ext cx="2416046" cy="1107996"/>
            </a:xfrm>
            <a:prstGeom prst="rect">
              <a:avLst/>
            </a:prstGeom>
            <a:noFill/>
          </p:spPr>
          <p:txBody>
            <a:bodyPr wrap="none" rtlCol="0">
              <a:spAutoFit/>
            </a:bodyPr>
            <a:lstStyle/>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accessPolicies</a:t>
              </a:r>
              <a:r>
                <a:rPr lang="en-US" sz="1100" dirty="0" smtClean="0">
                  <a:latin typeface="Consolas" charset="0"/>
                  <a:ea typeface="Consolas" charset="0"/>
                  <a:cs typeface="Consolas" charset="0"/>
                </a:rPr>
                <a:t>: String</a:t>
              </a:r>
            </a:p>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processingCapacity</a:t>
              </a:r>
              <a:r>
                <a:rPr lang="en-US" sz="1100" dirty="0" smtClean="0">
                  <a:latin typeface="Consolas" charset="0"/>
                  <a:ea typeface="Consolas" charset="0"/>
                  <a:cs typeface="Consolas" charset="0"/>
                </a:rPr>
                <a:t>: Integer</a:t>
              </a:r>
            </a:p>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memoryLimit</a:t>
              </a:r>
              <a:r>
                <a:rPr lang="en-US" sz="1100" dirty="0" smtClean="0">
                  <a:latin typeface="Consolas" charset="0"/>
                  <a:ea typeface="Consolas" charset="0"/>
                  <a:cs typeface="Consolas" charset="0"/>
                </a:rPr>
                <a:t>: Integer</a:t>
              </a:r>
            </a:p>
            <a:p>
              <a:pPr marL="171450" indent="-171450">
                <a:buFontTx/>
                <a:buChar char="-"/>
              </a:pPr>
              <a:r>
                <a:rPr lang="en-US" sz="1100" dirty="0" err="1" smtClean="0">
                  <a:latin typeface="Consolas" charset="0"/>
                  <a:ea typeface="Consolas" charset="0"/>
                  <a:cs typeface="Consolas" charset="0"/>
                </a:rPr>
                <a:t>storageLimit</a:t>
              </a:r>
              <a:r>
                <a:rPr lang="en-US" sz="1100" dirty="0" smtClean="0">
                  <a:latin typeface="Consolas" charset="0"/>
                  <a:ea typeface="Consolas" charset="0"/>
                  <a:cs typeface="Consolas" charset="0"/>
                </a:rPr>
                <a:t>: Integer</a:t>
              </a:r>
            </a:p>
            <a:p>
              <a:pPr marL="171450" indent="-171450">
                <a:buFontTx/>
                <a:buChar char="-"/>
              </a:pPr>
              <a:r>
                <a:rPr lang="en-US" sz="1100" dirty="0" err="1" smtClean="0">
                  <a:latin typeface="Consolas" charset="0"/>
                  <a:ea typeface="Consolas" charset="0"/>
                  <a:cs typeface="Consolas" charset="0"/>
                </a:rPr>
                <a:t>requestsDay</a:t>
              </a:r>
              <a:r>
                <a:rPr lang="en-US" sz="1100" dirty="0" smtClean="0">
                  <a:latin typeface="Consolas" charset="0"/>
                  <a:ea typeface="Consolas" charset="0"/>
                  <a:cs typeface="Consolas" charset="0"/>
                </a:rPr>
                <a:t>: Integer</a:t>
              </a:r>
            </a:p>
            <a:p>
              <a:pPr marL="171450" indent="-171450">
                <a:buFontTx/>
                <a:buChar char="-"/>
              </a:pPr>
              <a:r>
                <a:rPr lang="en-US" sz="1100" dirty="0" err="1" smtClean="0">
                  <a:latin typeface="Consolas" charset="0"/>
                  <a:ea typeface="Consolas" charset="0"/>
                  <a:cs typeface="Consolas" charset="0"/>
                </a:rPr>
                <a:t>dataTransferedDay</a:t>
              </a:r>
              <a:r>
                <a:rPr lang="en-US" sz="1100" dirty="0" smtClean="0">
                  <a:latin typeface="Consolas" charset="0"/>
                  <a:ea typeface="Consolas" charset="0"/>
                  <a:cs typeface="Consolas" charset="0"/>
                </a:rPr>
                <a:t>: String</a:t>
              </a:r>
            </a:p>
          </p:txBody>
        </p:sp>
      </p:grpSp>
      <p:grpSp>
        <p:nvGrpSpPr>
          <p:cNvPr id="40" name="Grupo 39"/>
          <p:cNvGrpSpPr/>
          <p:nvPr/>
        </p:nvGrpSpPr>
        <p:grpSpPr>
          <a:xfrm>
            <a:off x="3824763" y="3341035"/>
            <a:ext cx="2269092" cy="1732028"/>
            <a:chOff x="3824763" y="3341035"/>
            <a:chExt cx="2269092" cy="1732028"/>
          </a:xfrm>
        </p:grpSpPr>
        <p:grpSp>
          <p:nvGrpSpPr>
            <p:cNvPr id="18" name="Grouper 17"/>
            <p:cNvGrpSpPr/>
            <p:nvPr/>
          </p:nvGrpSpPr>
          <p:grpSpPr>
            <a:xfrm>
              <a:off x="3824763" y="3870980"/>
              <a:ext cx="2269092" cy="1202083"/>
              <a:chOff x="899410" y="3192905"/>
              <a:chExt cx="2269092" cy="1222704"/>
            </a:xfrm>
            <a:solidFill>
              <a:schemeClr val="accent4">
                <a:lumMod val="20000"/>
                <a:lumOff val="80000"/>
              </a:schemeClr>
            </a:solidFill>
          </p:grpSpPr>
          <p:sp>
            <p:nvSpPr>
              <p:cNvPr id="19" name="Rectangle 18"/>
              <p:cNvSpPr/>
              <p:nvPr/>
            </p:nvSpPr>
            <p:spPr>
              <a:xfrm>
                <a:off x="899410" y="3192905"/>
                <a:ext cx="2269092" cy="334025"/>
              </a:xfrm>
              <a:prstGeom prst="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5">
                        <a:lumMod val="50000"/>
                      </a:schemeClr>
                    </a:solidFill>
                    <a:latin typeface="Consolas" charset="0"/>
                    <a:ea typeface="Consolas" charset="0"/>
                    <a:cs typeface="Consolas" charset="0"/>
                  </a:rPr>
                  <a:t>MultiCloud</a:t>
                </a:r>
                <a:endParaRPr lang="en-US" sz="1600" dirty="0">
                  <a:solidFill>
                    <a:schemeClr val="accent5">
                      <a:lumMod val="50000"/>
                    </a:schemeClr>
                  </a:solidFill>
                  <a:latin typeface="Consolas" charset="0"/>
                  <a:ea typeface="Consolas" charset="0"/>
                  <a:cs typeface="Consolas" charset="0"/>
                </a:endParaRPr>
              </a:p>
            </p:txBody>
          </p:sp>
          <p:sp>
            <p:nvSpPr>
              <p:cNvPr id="20" name="Rectangle 19"/>
              <p:cNvSpPr/>
              <p:nvPr/>
            </p:nvSpPr>
            <p:spPr>
              <a:xfrm>
                <a:off x="899410" y="3492707"/>
                <a:ext cx="2269092" cy="769441"/>
              </a:xfrm>
              <a:prstGeom prst="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21" name="Rectangle 20"/>
              <p:cNvSpPr/>
              <p:nvPr/>
            </p:nvSpPr>
            <p:spPr>
              <a:xfrm>
                <a:off x="899410" y="4262148"/>
                <a:ext cx="2269092" cy="153461"/>
              </a:xfrm>
              <a:prstGeom prst="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grpSp>
        <p:sp>
          <p:nvSpPr>
            <p:cNvPr id="37" name="Losange 36"/>
            <p:cNvSpPr/>
            <p:nvPr/>
          </p:nvSpPr>
          <p:spPr>
            <a:xfrm>
              <a:off x="4717260" y="3478496"/>
              <a:ext cx="358588" cy="356798"/>
            </a:xfrm>
            <a:prstGeom prst="diamond">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eur droit 38"/>
            <p:cNvCxnSpPr>
              <a:stCxn id="37" idx="0"/>
              <a:endCxn id="30" idx="2"/>
            </p:cNvCxnSpPr>
            <p:nvPr/>
          </p:nvCxnSpPr>
          <p:spPr>
            <a:xfrm flipV="1">
              <a:off x="4896554" y="3341035"/>
              <a:ext cx="3010" cy="137461"/>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6" name="Connecteur en angle 45"/>
          <p:cNvCxnSpPr>
            <a:stCxn id="26" idx="2"/>
            <a:endCxn id="11" idx="3"/>
          </p:cNvCxnSpPr>
          <p:nvPr/>
        </p:nvCxnSpPr>
        <p:spPr>
          <a:xfrm rot="5400000">
            <a:off x="6880594" y="4722176"/>
            <a:ext cx="518462" cy="2091939"/>
          </a:xfrm>
          <a:prstGeom prst="bentConnector2">
            <a:avLst/>
          </a:prstGeom>
          <a:ln>
            <a:solidFill>
              <a:schemeClr val="accent5">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2" name="Grupo 21"/>
          <p:cNvGrpSpPr/>
          <p:nvPr/>
        </p:nvGrpSpPr>
        <p:grpSpPr>
          <a:xfrm>
            <a:off x="666005" y="4225522"/>
            <a:ext cx="5427850" cy="2526690"/>
            <a:chOff x="666005" y="4225522"/>
            <a:chExt cx="5427850" cy="2526690"/>
          </a:xfrm>
        </p:grpSpPr>
        <p:grpSp>
          <p:nvGrpSpPr>
            <p:cNvPr id="15" name="Grouper 14"/>
            <p:cNvGrpSpPr/>
            <p:nvPr/>
          </p:nvGrpSpPr>
          <p:grpSpPr>
            <a:xfrm>
              <a:off x="666005" y="4225522"/>
              <a:ext cx="2269092" cy="1202083"/>
              <a:chOff x="899410" y="3192905"/>
              <a:chExt cx="2269092" cy="1222704"/>
            </a:xfrm>
            <a:solidFill>
              <a:schemeClr val="accent4">
                <a:lumMod val="20000"/>
                <a:lumOff val="80000"/>
              </a:schemeClr>
            </a:solidFill>
          </p:grpSpPr>
          <p:sp>
            <p:nvSpPr>
              <p:cNvPr id="2" name="Rectangle 1"/>
              <p:cNvSpPr/>
              <p:nvPr/>
            </p:nvSpPr>
            <p:spPr>
              <a:xfrm>
                <a:off x="899410" y="3192905"/>
                <a:ext cx="2269092" cy="334025"/>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accent5">
                        <a:lumMod val="60000"/>
                        <a:lumOff val="40000"/>
                      </a:schemeClr>
                    </a:solidFill>
                    <a:latin typeface="Consolas" charset="0"/>
                    <a:ea typeface="Consolas" charset="0"/>
                    <a:cs typeface="Consolas" charset="0"/>
                  </a:rPr>
                  <a:t>DataProducer</a:t>
                </a:r>
                <a:endParaRPr lang="en-US" sz="1600" dirty="0">
                  <a:solidFill>
                    <a:schemeClr val="accent5">
                      <a:lumMod val="60000"/>
                      <a:lumOff val="40000"/>
                    </a:schemeClr>
                  </a:solidFill>
                  <a:latin typeface="Consolas" charset="0"/>
                  <a:ea typeface="Consolas" charset="0"/>
                  <a:cs typeface="Consolas" charset="0"/>
                </a:endParaRPr>
              </a:p>
            </p:txBody>
          </p:sp>
          <p:sp>
            <p:nvSpPr>
              <p:cNvPr id="7" name="Rectangle 6"/>
              <p:cNvSpPr/>
              <p:nvPr/>
            </p:nvSpPr>
            <p:spPr>
              <a:xfrm>
                <a:off x="899410" y="3492707"/>
                <a:ext cx="2269092" cy="76944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8" name="Rectangle 7"/>
              <p:cNvSpPr/>
              <p:nvPr/>
            </p:nvSpPr>
            <p:spPr>
              <a:xfrm>
                <a:off x="899410" y="4262148"/>
                <a:ext cx="2269092" cy="15346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9" name="ZoneTexte 8"/>
              <p:cNvSpPr txBox="1"/>
              <p:nvPr/>
            </p:nvSpPr>
            <p:spPr>
              <a:xfrm>
                <a:off x="899410" y="3492314"/>
                <a:ext cx="2262158" cy="769441"/>
              </a:xfrm>
              <a:prstGeom prst="rect">
                <a:avLst/>
              </a:prstGeom>
              <a:noFill/>
              <a:ln>
                <a:noFill/>
              </a:ln>
            </p:spPr>
            <p:txBody>
              <a:bodyPr wrap="none" rtlCol="0">
                <a:spAutoFit/>
              </a:bodyPr>
              <a:lstStyle/>
              <a:p>
                <a:r>
                  <a:rPr lang="en-US" sz="1100" dirty="0" smtClean="0">
                    <a:solidFill>
                      <a:schemeClr val="accent5">
                        <a:lumMod val="60000"/>
                        <a:lumOff val="40000"/>
                      </a:schemeClr>
                    </a:solidFill>
                    <a:latin typeface="Consolas" charset="0"/>
                    <a:ea typeface="Consolas" charset="0"/>
                    <a:cs typeface="Consolas" charset="0"/>
                  </a:rPr>
                  <a:t>- </a:t>
                </a:r>
                <a:r>
                  <a:rPr lang="en-US" sz="1100" dirty="0" err="1" smtClean="0">
                    <a:solidFill>
                      <a:schemeClr val="accent5">
                        <a:lumMod val="60000"/>
                        <a:lumOff val="40000"/>
                      </a:schemeClr>
                    </a:solidFill>
                    <a:latin typeface="Consolas" charset="0"/>
                    <a:ea typeface="Consolas" charset="0"/>
                    <a:cs typeface="Consolas" charset="0"/>
                  </a:rPr>
                  <a:t>accessConstraints</a:t>
                </a:r>
                <a:r>
                  <a:rPr lang="en-US" sz="1100" dirty="0" smtClean="0">
                    <a:solidFill>
                      <a:schemeClr val="accent5">
                        <a:lumMod val="60000"/>
                        <a:lumOff val="40000"/>
                      </a:schemeClr>
                    </a:solidFill>
                    <a:latin typeface="Consolas" charset="0"/>
                    <a:ea typeface="Consolas" charset="0"/>
                    <a:cs typeface="Consolas" charset="0"/>
                  </a:rPr>
                  <a:t>: String</a:t>
                </a:r>
              </a:p>
              <a:p>
                <a:r>
                  <a:rPr lang="en-US" sz="1100" dirty="0" smtClean="0">
                    <a:solidFill>
                      <a:schemeClr val="accent5">
                        <a:lumMod val="60000"/>
                        <a:lumOff val="40000"/>
                      </a:schemeClr>
                    </a:solidFill>
                    <a:latin typeface="Consolas" charset="0"/>
                    <a:ea typeface="Consolas" charset="0"/>
                    <a:cs typeface="Consolas" charset="0"/>
                  </a:rPr>
                  <a:t>- </a:t>
                </a:r>
                <a:r>
                  <a:rPr lang="en-US" sz="1100" dirty="0" err="1" smtClean="0">
                    <a:solidFill>
                      <a:schemeClr val="accent5">
                        <a:lumMod val="60000"/>
                        <a:lumOff val="40000"/>
                      </a:schemeClr>
                    </a:solidFill>
                    <a:latin typeface="Consolas" charset="0"/>
                    <a:ea typeface="Consolas" charset="0"/>
                    <a:cs typeface="Consolas" charset="0"/>
                  </a:rPr>
                  <a:t>productionRate</a:t>
                </a:r>
                <a:r>
                  <a:rPr lang="en-US" sz="1100" dirty="0" smtClean="0">
                    <a:solidFill>
                      <a:schemeClr val="accent5">
                        <a:lumMod val="60000"/>
                        <a:lumOff val="40000"/>
                      </a:schemeClr>
                    </a:solidFill>
                    <a:latin typeface="Consolas" charset="0"/>
                    <a:ea typeface="Consolas" charset="0"/>
                    <a:cs typeface="Consolas" charset="0"/>
                  </a:rPr>
                  <a:t>: String</a:t>
                </a:r>
              </a:p>
              <a:p>
                <a:r>
                  <a:rPr lang="en-US" sz="1100" dirty="0" smtClean="0">
                    <a:solidFill>
                      <a:schemeClr val="accent5">
                        <a:lumMod val="60000"/>
                        <a:lumOff val="40000"/>
                      </a:schemeClr>
                    </a:solidFill>
                    <a:latin typeface="Consolas" charset="0"/>
                    <a:ea typeface="Consolas" charset="0"/>
                    <a:cs typeface="Consolas" charset="0"/>
                  </a:rPr>
                  <a:t>- </a:t>
                </a:r>
                <a:r>
                  <a:rPr lang="en-US" sz="1100" dirty="0" err="1" smtClean="0">
                    <a:solidFill>
                      <a:schemeClr val="accent5">
                        <a:lumMod val="60000"/>
                        <a:lumOff val="40000"/>
                      </a:schemeClr>
                    </a:solidFill>
                    <a:latin typeface="Consolas" charset="0"/>
                    <a:ea typeface="Consolas" charset="0"/>
                    <a:cs typeface="Consolas" charset="0"/>
                  </a:rPr>
                  <a:t>productionTime</a:t>
                </a:r>
                <a:r>
                  <a:rPr lang="en-US" sz="1100" dirty="0" smtClean="0">
                    <a:solidFill>
                      <a:schemeClr val="accent5">
                        <a:lumMod val="60000"/>
                        <a:lumOff val="40000"/>
                      </a:schemeClr>
                    </a:solidFill>
                    <a:latin typeface="Consolas" charset="0"/>
                    <a:ea typeface="Consolas" charset="0"/>
                    <a:cs typeface="Consolas" charset="0"/>
                  </a:rPr>
                  <a:t>: Date</a:t>
                </a:r>
              </a:p>
              <a:p>
                <a:r>
                  <a:rPr lang="en-US" sz="1100" dirty="0" smtClean="0">
                    <a:solidFill>
                      <a:schemeClr val="accent5">
                        <a:lumMod val="60000"/>
                        <a:lumOff val="40000"/>
                      </a:schemeClr>
                    </a:solidFill>
                    <a:latin typeface="Consolas" charset="0"/>
                    <a:ea typeface="Consolas" charset="0"/>
                    <a:cs typeface="Consolas" charset="0"/>
                  </a:rPr>
                  <a:t>- location: String</a:t>
                </a:r>
                <a:endParaRPr lang="en-US" sz="1100" dirty="0">
                  <a:solidFill>
                    <a:schemeClr val="accent5">
                      <a:lumMod val="60000"/>
                      <a:lumOff val="40000"/>
                    </a:schemeClr>
                  </a:solidFill>
                  <a:latin typeface="Consolas" charset="0"/>
                  <a:ea typeface="Consolas" charset="0"/>
                  <a:cs typeface="Consolas" charset="0"/>
                </a:endParaRPr>
              </a:p>
            </p:txBody>
          </p:sp>
        </p:grpSp>
        <p:grpSp>
          <p:nvGrpSpPr>
            <p:cNvPr id="17" name="Grouper 16"/>
            <p:cNvGrpSpPr/>
            <p:nvPr/>
          </p:nvGrpSpPr>
          <p:grpSpPr>
            <a:xfrm>
              <a:off x="3752695" y="5156199"/>
              <a:ext cx="2341160" cy="1596013"/>
              <a:chOff x="1947305" y="1705111"/>
              <a:chExt cx="2341160" cy="1596013"/>
            </a:xfrm>
            <a:solidFill>
              <a:schemeClr val="accent4">
                <a:lumMod val="20000"/>
                <a:lumOff val="80000"/>
              </a:schemeClr>
            </a:solidFill>
          </p:grpSpPr>
          <p:sp>
            <p:nvSpPr>
              <p:cNvPr id="10" name="Rectangle 9"/>
              <p:cNvSpPr/>
              <p:nvPr/>
            </p:nvSpPr>
            <p:spPr>
              <a:xfrm>
                <a:off x="1991909" y="1705111"/>
                <a:ext cx="2296556" cy="334025"/>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5">
                        <a:lumMod val="60000"/>
                        <a:lumOff val="40000"/>
                      </a:schemeClr>
                    </a:solidFill>
                    <a:latin typeface="Consolas" charset="0"/>
                    <a:ea typeface="Consolas" charset="0"/>
                    <a:cs typeface="Consolas" charset="0"/>
                  </a:rPr>
                  <a:t>Data</a:t>
                </a:r>
                <a:endParaRPr lang="en-US" sz="1600" dirty="0">
                  <a:solidFill>
                    <a:schemeClr val="accent5">
                      <a:lumMod val="60000"/>
                      <a:lumOff val="40000"/>
                    </a:schemeClr>
                  </a:solidFill>
                  <a:latin typeface="Consolas" charset="0"/>
                  <a:ea typeface="Consolas" charset="0"/>
                  <a:cs typeface="Consolas" charset="0"/>
                </a:endParaRPr>
              </a:p>
            </p:txBody>
          </p:sp>
          <p:sp>
            <p:nvSpPr>
              <p:cNvPr id="11" name="Rectangle 10"/>
              <p:cNvSpPr/>
              <p:nvPr/>
            </p:nvSpPr>
            <p:spPr>
              <a:xfrm>
                <a:off x="1991909" y="2004913"/>
                <a:ext cx="2296556" cy="1142750"/>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12" name="Rectangle 11"/>
              <p:cNvSpPr/>
              <p:nvPr/>
            </p:nvSpPr>
            <p:spPr>
              <a:xfrm>
                <a:off x="1991909" y="3147663"/>
                <a:ext cx="2296556" cy="15346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14" name="ZoneTexte 13"/>
              <p:cNvSpPr txBox="1"/>
              <p:nvPr/>
            </p:nvSpPr>
            <p:spPr>
              <a:xfrm>
                <a:off x="1947305" y="1955632"/>
                <a:ext cx="1742785" cy="1277273"/>
              </a:xfrm>
              <a:prstGeom prst="rect">
                <a:avLst/>
              </a:prstGeom>
              <a:noFill/>
              <a:ln>
                <a:noFill/>
              </a:ln>
            </p:spPr>
            <p:txBody>
              <a:bodyPr wrap="none" rtlCol="0">
                <a:spAutoFit/>
              </a:bodyPr>
              <a:lstStyle/>
              <a:p>
                <a:r>
                  <a:rPr lang="en-US" sz="1100" dirty="0" smtClean="0">
                    <a:solidFill>
                      <a:schemeClr val="accent5">
                        <a:lumMod val="60000"/>
                        <a:lumOff val="40000"/>
                      </a:schemeClr>
                    </a:solidFill>
                    <a:latin typeface="Consolas" charset="0"/>
                    <a:ea typeface="Consolas" charset="0"/>
                    <a:cs typeface="Consolas" charset="0"/>
                  </a:rPr>
                  <a:t>- privacy: String</a:t>
                </a:r>
              </a:p>
              <a:p>
                <a:r>
                  <a:rPr lang="en-US" sz="1100" dirty="0" smtClean="0">
                    <a:solidFill>
                      <a:schemeClr val="accent5">
                        <a:lumMod val="60000"/>
                        <a:lumOff val="40000"/>
                      </a:schemeClr>
                    </a:solidFill>
                    <a:latin typeface="Consolas" charset="0"/>
                    <a:ea typeface="Consolas" charset="0"/>
                    <a:cs typeface="Consolas" charset="0"/>
                  </a:rPr>
                  <a:t>- trust: String</a:t>
                </a:r>
              </a:p>
              <a:p>
                <a:r>
                  <a:rPr lang="en-US" sz="1100" dirty="0" smtClean="0">
                    <a:solidFill>
                      <a:schemeClr val="accent5">
                        <a:lumMod val="60000"/>
                        <a:lumOff val="40000"/>
                      </a:schemeClr>
                    </a:solidFill>
                    <a:latin typeface="Consolas" charset="0"/>
                    <a:ea typeface="Consolas" charset="0"/>
                    <a:cs typeface="Consolas" charset="0"/>
                  </a:rPr>
                  <a:t>- veracity: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freshness: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provenance: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awareness: String</a:t>
                </a:r>
              </a:p>
              <a:p>
                <a:pPr marL="171450" indent="-171450">
                  <a:buFontTx/>
                  <a:buChar char="-"/>
                </a:pPr>
                <a:r>
                  <a:rPr lang="en-US" sz="1100" dirty="0">
                    <a:solidFill>
                      <a:schemeClr val="accent5">
                        <a:lumMod val="60000"/>
                        <a:lumOff val="40000"/>
                      </a:schemeClr>
                    </a:solidFill>
                    <a:latin typeface="Consolas" charset="0"/>
                    <a:ea typeface="Consolas" charset="0"/>
                    <a:cs typeface="Consolas" charset="0"/>
                  </a:rPr>
                  <a:t>t</a:t>
                </a:r>
                <a:r>
                  <a:rPr lang="en-US" sz="1100" dirty="0" smtClean="0">
                    <a:solidFill>
                      <a:schemeClr val="accent5">
                        <a:lumMod val="60000"/>
                        <a:lumOff val="40000"/>
                      </a:schemeClr>
                    </a:solidFill>
                    <a:latin typeface="Consolas" charset="0"/>
                    <a:ea typeface="Consolas" charset="0"/>
                    <a:cs typeface="Consolas" charset="0"/>
                  </a:rPr>
                  <a:t>ype: String</a:t>
                </a:r>
                <a:endParaRPr lang="en-US" sz="1100" dirty="0">
                  <a:solidFill>
                    <a:schemeClr val="accent5">
                      <a:lumMod val="60000"/>
                      <a:lumOff val="40000"/>
                    </a:schemeClr>
                  </a:solidFill>
                  <a:latin typeface="Consolas" charset="0"/>
                  <a:ea typeface="Consolas" charset="0"/>
                  <a:cs typeface="Consolas" charset="0"/>
                </a:endParaRPr>
              </a:p>
            </p:txBody>
          </p:sp>
        </p:grpSp>
        <p:cxnSp>
          <p:nvCxnSpPr>
            <p:cNvPr id="48" name="Connecteur en angle 47"/>
            <p:cNvCxnSpPr>
              <a:stCxn id="8" idx="2"/>
              <a:endCxn id="14" idx="1"/>
            </p:cNvCxnSpPr>
            <p:nvPr/>
          </p:nvCxnSpPr>
          <p:spPr>
            <a:xfrm rot="16200000" flipH="1">
              <a:off x="2467747" y="4760409"/>
              <a:ext cx="617752" cy="1952144"/>
            </a:xfrm>
            <a:prstGeom prst="bentConnector2">
              <a:avLst/>
            </a:prstGeom>
            <a:ln>
              <a:solidFill>
                <a:schemeClr val="accent5">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2445783" y="6044647"/>
              <a:ext cx="800219" cy="261610"/>
            </a:xfrm>
            <a:prstGeom prst="rect">
              <a:avLst/>
            </a:prstGeom>
            <a:noFill/>
          </p:spPr>
          <p:txBody>
            <a:bodyPr wrap="none" rtlCol="0">
              <a:spAutoFit/>
            </a:bodyPr>
            <a:lstStyle/>
            <a:p>
              <a:r>
                <a:rPr lang="en-US" sz="1100" i="1" smtClean="0">
                  <a:solidFill>
                    <a:schemeClr val="accent5">
                      <a:lumMod val="60000"/>
                      <a:lumOff val="40000"/>
                    </a:schemeClr>
                  </a:solidFill>
                  <a:latin typeface="Consolas" charset="0"/>
                  <a:ea typeface="Consolas" charset="0"/>
                  <a:cs typeface="Consolas" charset="0"/>
                </a:rPr>
                <a:t>produces</a:t>
              </a:r>
              <a:endParaRPr lang="en-US" sz="1100" i="1">
                <a:solidFill>
                  <a:schemeClr val="accent5">
                    <a:lumMod val="60000"/>
                    <a:lumOff val="40000"/>
                  </a:schemeClr>
                </a:solidFill>
                <a:latin typeface="Consolas" charset="0"/>
                <a:ea typeface="Consolas" charset="0"/>
                <a:cs typeface="Consolas" charset="0"/>
              </a:endParaRPr>
            </a:p>
          </p:txBody>
        </p:sp>
      </p:grpSp>
      <p:sp>
        <p:nvSpPr>
          <p:cNvPr id="55" name="ZoneTexte 54"/>
          <p:cNvSpPr txBox="1"/>
          <p:nvPr/>
        </p:nvSpPr>
        <p:spPr>
          <a:xfrm>
            <a:off x="6616101" y="6044647"/>
            <a:ext cx="800219" cy="261610"/>
          </a:xfrm>
          <a:prstGeom prst="rect">
            <a:avLst/>
          </a:prstGeom>
          <a:noFill/>
        </p:spPr>
        <p:txBody>
          <a:bodyPr wrap="none" rtlCol="0">
            <a:spAutoFit/>
          </a:bodyPr>
          <a:lstStyle/>
          <a:p>
            <a:r>
              <a:rPr lang="en-US" sz="1100" i="1" smtClean="0">
                <a:solidFill>
                  <a:schemeClr val="accent5">
                    <a:lumMod val="60000"/>
                    <a:lumOff val="40000"/>
                  </a:schemeClr>
                </a:solidFill>
                <a:latin typeface="Consolas" charset="0"/>
                <a:ea typeface="Consolas" charset="0"/>
                <a:cs typeface="Consolas" charset="0"/>
              </a:rPr>
              <a:t>consumes</a:t>
            </a:r>
            <a:endParaRPr lang="en-US" sz="1100" i="1">
              <a:solidFill>
                <a:schemeClr val="accent5">
                  <a:lumMod val="60000"/>
                  <a:lumOff val="40000"/>
                </a:schemeClr>
              </a:solidFill>
              <a:latin typeface="Consolas" charset="0"/>
              <a:ea typeface="Consolas" charset="0"/>
              <a:cs typeface="Consolas" charset="0"/>
            </a:endParaRPr>
          </a:p>
        </p:txBody>
      </p:sp>
      <p:grpSp>
        <p:nvGrpSpPr>
          <p:cNvPr id="38" name="Grupo 37"/>
          <p:cNvGrpSpPr/>
          <p:nvPr/>
        </p:nvGrpSpPr>
        <p:grpSpPr>
          <a:xfrm>
            <a:off x="1800552" y="2412142"/>
            <a:ext cx="1950735" cy="1813379"/>
            <a:chOff x="1800552" y="2412142"/>
            <a:chExt cx="1950735" cy="1813379"/>
          </a:xfrm>
        </p:grpSpPr>
        <p:sp>
          <p:nvSpPr>
            <p:cNvPr id="57" name="ZoneTexte 56"/>
            <p:cNvSpPr txBox="1"/>
            <p:nvPr/>
          </p:nvSpPr>
          <p:spPr>
            <a:xfrm>
              <a:off x="2366259" y="2412142"/>
              <a:ext cx="877163" cy="261610"/>
            </a:xfrm>
            <a:prstGeom prst="rect">
              <a:avLst/>
            </a:prstGeom>
            <a:noFill/>
          </p:spPr>
          <p:txBody>
            <a:bodyPr wrap="none" rtlCol="0">
              <a:spAutoFit/>
            </a:bodyPr>
            <a:lstStyle/>
            <a:p>
              <a:r>
                <a:rPr lang="en-US" sz="1100" i="1" smtClean="0">
                  <a:latin typeface="Consolas" charset="0"/>
                  <a:ea typeface="Consolas" charset="0"/>
                  <a:cs typeface="Consolas" charset="0"/>
                </a:rPr>
                <a:t>subscribe</a:t>
              </a:r>
              <a:endParaRPr lang="en-US" sz="1100" i="1">
                <a:latin typeface="Consolas" charset="0"/>
                <a:ea typeface="Consolas" charset="0"/>
                <a:cs typeface="Consolas" charset="0"/>
              </a:endParaRPr>
            </a:p>
          </p:txBody>
        </p:sp>
        <p:sp>
          <p:nvSpPr>
            <p:cNvPr id="58" name="ZoneTexte 57"/>
            <p:cNvSpPr txBox="1"/>
            <p:nvPr/>
          </p:nvSpPr>
          <p:spPr>
            <a:xfrm>
              <a:off x="2008675" y="2779554"/>
              <a:ext cx="646331" cy="261610"/>
            </a:xfrm>
            <a:prstGeom prst="rect">
              <a:avLst/>
            </a:prstGeom>
            <a:noFill/>
          </p:spPr>
          <p:txBody>
            <a:bodyPr wrap="none" rtlCol="0">
              <a:spAutoFit/>
            </a:bodyPr>
            <a:lstStyle/>
            <a:p>
              <a:r>
                <a:rPr lang="en-US" sz="1100" i="1" dirty="0" smtClean="0">
                  <a:latin typeface="Consolas" charset="0"/>
                  <a:ea typeface="Consolas" charset="0"/>
                  <a:cs typeface="Consolas" charset="0"/>
                </a:rPr>
                <a:t>deploy</a:t>
              </a:r>
              <a:endParaRPr lang="en-US" sz="1100" i="1" dirty="0">
                <a:latin typeface="Consolas" charset="0"/>
                <a:ea typeface="Consolas" charset="0"/>
                <a:cs typeface="Consolas" charset="0"/>
              </a:endParaRPr>
            </a:p>
          </p:txBody>
        </p:sp>
        <p:cxnSp>
          <p:nvCxnSpPr>
            <p:cNvPr id="16" name="Connecteur en angle 15"/>
            <p:cNvCxnSpPr>
              <a:stCxn id="31" idx="1"/>
              <a:endCxn id="2" idx="0"/>
            </p:cNvCxnSpPr>
            <p:nvPr/>
          </p:nvCxnSpPr>
          <p:spPr>
            <a:xfrm rot="10800000" flipV="1">
              <a:off x="1800552" y="2654812"/>
              <a:ext cx="1950735" cy="1570709"/>
            </a:xfrm>
            <a:prstGeom prst="bentConnector2">
              <a:avLst/>
            </a:prstGeom>
            <a:ln>
              <a:solidFill>
                <a:schemeClr val="accent5">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upo 12"/>
          <p:cNvGrpSpPr/>
          <p:nvPr/>
        </p:nvGrpSpPr>
        <p:grpSpPr>
          <a:xfrm>
            <a:off x="6167332" y="2361018"/>
            <a:ext cx="5783876" cy="3311081"/>
            <a:chOff x="6167332" y="2361018"/>
            <a:chExt cx="5783876" cy="3311081"/>
          </a:xfrm>
        </p:grpSpPr>
        <p:cxnSp>
          <p:nvCxnSpPr>
            <p:cNvPr id="44" name="Connecteur droit 43"/>
            <p:cNvCxnSpPr>
              <a:stCxn id="25" idx="3"/>
              <a:endCxn id="36" idx="1"/>
            </p:cNvCxnSpPr>
            <p:nvPr/>
          </p:nvCxnSpPr>
          <p:spPr>
            <a:xfrm>
              <a:off x="9320340" y="4979809"/>
              <a:ext cx="289708" cy="8126"/>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6" name="Grupo 5"/>
            <p:cNvGrpSpPr/>
            <p:nvPr/>
          </p:nvGrpSpPr>
          <p:grpSpPr>
            <a:xfrm>
              <a:off x="6167332" y="2361018"/>
              <a:ext cx="5783876" cy="3311081"/>
              <a:chOff x="6167332" y="2361018"/>
              <a:chExt cx="5783876" cy="3311081"/>
            </a:xfrm>
          </p:grpSpPr>
          <p:grpSp>
            <p:nvGrpSpPr>
              <p:cNvPr id="23" name="Grouper 22"/>
              <p:cNvGrpSpPr/>
              <p:nvPr/>
            </p:nvGrpSpPr>
            <p:grpSpPr>
              <a:xfrm>
                <a:off x="7051248" y="4306831"/>
                <a:ext cx="2269092" cy="1202083"/>
                <a:chOff x="899410" y="3192905"/>
                <a:chExt cx="2269092" cy="1222704"/>
              </a:xfrm>
              <a:solidFill>
                <a:schemeClr val="accent4">
                  <a:lumMod val="20000"/>
                  <a:lumOff val="80000"/>
                </a:schemeClr>
              </a:solidFill>
            </p:grpSpPr>
            <p:sp>
              <p:nvSpPr>
                <p:cNvPr id="24" name="Rectangle 23"/>
                <p:cNvSpPr/>
                <p:nvPr/>
              </p:nvSpPr>
              <p:spPr>
                <a:xfrm>
                  <a:off x="899410" y="3192905"/>
                  <a:ext cx="2269092" cy="334025"/>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5">
                          <a:lumMod val="60000"/>
                          <a:lumOff val="40000"/>
                        </a:schemeClr>
                      </a:solidFill>
                      <a:latin typeface="Consolas" charset="0"/>
                      <a:ea typeface="Consolas" charset="0"/>
                      <a:cs typeface="Consolas" charset="0"/>
                    </a:rPr>
                    <a:t>DataConsumer</a:t>
                  </a:r>
                  <a:endParaRPr lang="en-US" sz="1600" dirty="0">
                    <a:solidFill>
                      <a:schemeClr val="accent5">
                        <a:lumMod val="60000"/>
                        <a:lumOff val="40000"/>
                      </a:schemeClr>
                    </a:solidFill>
                    <a:latin typeface="Consolas" charset="0"/>
                    <a:ea typeface="Consolas" charset="0"/>
                    <a:cs typeface="Consolas" charset="0"/>
                  </a:endParaRPr>
                </a:p>
              </p:txBody>
            </p:sp>
            <p:sp>
              <p:nvSpPr>
                <p:cNvPr id="25" name="Rectangle 24"/>
                <p:cNvSpPr/>
                <p:nvPr/>
              </p:nvSpPr>
              <p:spPr>
                <a:xfrm>
                  <a:off x="899410" y="3492707"/>
                  <a:ext cx="2269092" cy="76944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6" name="Rectangle 25"/>
                <p:cNvSpPr/>
                <p:nvPr/>
              </p:nvSpPr>
              <p:spPr>
                <a:xfrm>
                  <a:off x="899410" y="4262148"/>
                  <a:ext cx="2269092" cy="15346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grpSp>
          <p:grpSp>
            <p:nvGrpSpPr>
              <p:cNvPr id="32" name="Grouper 31"/>
              <p:cNvGrpSpPr/>
              <p:nvPr/>
            </p:nvGrpSpPr>
            <p:grpSpPr>
              <a:xfrm>
                <a:off x="9610048" y="4103002"/>
                <a:ext cx="2341160" cy="1569097"/>
                <a:chOff x="1947305" y="1705111"/>
                <a:chExt cx="2341160" cy="1596013"/>
              </a:xfrm>
              <a:solidFill>
                <a:schemeClr val="accent4">
                  <a:lumMod val="20000"/>
                  <a:lumOff val="80000"/>
                </a:schemeClr>
              </a:solidFill>
            </p:grpSpPr>
            <p:sp>
              <p:nvSpPr>
                <p:cNvPr id="33" name="Rectangle 32"/>
                <p:cNvSpPr/>
                <p:nvPr/>
              </p:nvSpPr>
              <p:spPr>
                <a:xfrm>
                  <a:off x="1991909" y="1705111"/>
                  <a:ext cx="2296556" cy="334025"/>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5">
                          <a:lumMod val="60000"/>
                          <a:lumOff val="40000"/>
                        </a:schemeClr>
                      </a:solidFill>
                      <a:latin typeface="Consolas" charset="0"/>
                      <a:ea typeface="Consolas" charset="0"/>
                      <a:cs typeface="Consolas" charset="0"/>
                    </a:rPr>
                    <a:t>Preferences</a:t>
                  </a:r>
                  <a:endParaRPr lang="en-US" sz="1600" dirty="0">
                    <a:solidFill>
                      <a:schemeClr val="accent5">
                        <a:lumMod val="60000"/>
                        <a:lumOff val="40000"/>
                      </a:schemeClr>
                    </a:solidFill>
                    <a:latin typeface="Consolas" charset="0"/>
                    <a:ea typeface="Consolas" charset="0"/>
                    <a:cs typeface="Consolas" charset="0"/>
                  </a:endParaRPr>
                </a:p>
              </p:txBody>
            </p:sp>
            <p:sp>
              <p:nvSpPr>
                <p:cNvPr id="34" name="Rectangle 33"/>
                <p:cNvSpPr/>
                <p:nvPr/>
              </p:nvSpPr>
              <p:spPr>
                <a:xfrm>
                  <a:off x="1991909" y="2004913"/>
                  <a:ext cx="2296556" cy="1142750"/>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35" name="Rectangle 34"/>
                <p:cNvSpPr/>
                <p:nvPr/>
              </p:nvSpPr>
              <p:spPr>
                <a:xfrm>
                  <a:off x="1991909" y="3147663"/>
                  <a:ext cx="2296556" cy="15346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36" name="ZoneTexte 35"/>
                <p:cNvSpPr txBox="1"/>
                <p:nvPr/>
              </p:nvSpPr>
              <p:spPr>
                <a:xfrm>
                  <a:off x="1947305" y="1955632"/>
                  <a:ext cx="1742785" cy="1299183"/>
                </a:xfrm>
                <a:prstGeom prst="rect">
                  <a:avLst/>
                </a:prstGeom>
                <a:noFill/>
                <a:ln>
                  <a:noFill/>
                </a:ln>
              </p:spPr>
              <p:txBody>
                <a:bodyPr wrap="none" rtlCol="0">
                  <a:spAutoFit/>
                </a:bodyPr>
                <a:lstStyle/>
                <a:p>
                  <a:r>
                    <a:rPr lang="en-US" sz="1100" dirty="0" smtClean="0">
                      <a:solidFill>
                        <a:schemeClr val="accent5">
                          <a:lumMod val="60000"/>
                          <a:lumOff val="40000"/>
                        </a:schemeClr>
                      </a:solidFill>
                      <a:latin typeface="Consolas" charset="0"/>
                      <a:ea typeface="Consolas" charset="0"/>
                      <a:cs typeface="Consolas" charset="0"/>
                    </a:rPr>
                    <a:t>- privacy: String</a:t>
                  </a:r>
                </a:p>
                <a:p>
                  <a:r>
                    <a:rPr lang="en-US" sz="1100" dirty="0" smtClean="0">
                      <a:solidFill>
                        <a:schemeClr val="accent5">
                          <a:lumMod val="60000"/>
                          <a:lumOff val="40000"/>
                        </a:schemeClr>
                      </a:solidFill>
                      <a:latin typeface="Consolas" charset="0"/>
                      <a:ea typeface="Consolas" charset="0"/>
                      <a:cs typeface="Consolas" charset="0"/>
                    </a:rPr>
                    <a:t>- trust: String</a:t>
                  </a:r>
                </a:p>
                <a:p>
                  <a:r>
                    <a:rPr lang="en-US" sz="1100" dirty="0" smtClean="0">
                      <a:solidFill>
                        <a:schemeClr val="accent5">
                          <a:lumMod val="60000"/>
                          <a:lumOff val="40000"/>
                        </a:schemeClr>
                      </a:solidFill>
                      <a:latin typeface="Consolas" charset="0"/>
                      <a:ea typeface="Consolas" charset="0"/>
                      <a:cs typeface="Consolas" charset="0"/>
                    </a:rPr>
                    <a:t>- veracity: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freshness: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provenance: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awareness: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type </a:t>
                  </a:r>
                  <a:r>
                    <a:rPr lang="en-US" sz="1100" dirty="0" smtClean="0">
                      <a:solidFill>
                        <a:schemeClr val="accent5">
                          <a:lumMod val="60000"/>
                          <a:lumOff val="40000"/>
                        </a:schemeClr>
                      </a:solidFill>
                      <a:latin typeface="Consolas" charset="0"/>
                      <a:ea typeface="Consolas" charset="0"/>
                      <a:cs typeface="Consolas" charset="0"/>
                    </a:rPr>
                    <a:t>String</a:t>
                  </a:r>
                  <a:endParaRPr lang="en-US" sz="1100" dirty="0">
                    <a:solidFill>
                      <a:schemeClr val="accent5">
                        <a:lumMod val="60000"/>
                        <a:lumOff val="40000"/>
                      </a:schemeClr>
                    </a:solidFill>
                    <a:latin typeface="Consolas" charset="0"/>
                    <a:ea typeface="Consolas" charset="0"/>
                    <a:cs typeface="Consolas" charset="0"/>
                  </a:endParaRPr>
                </a:p>
              </p:txBody>
            </p:sp>
          </p:grpSp>
          <p:sp>
            <p:nvSpPr>
              <p:cNvPr id="56" name="ZoneTexte 55"/>
              <p:cNvSpPr txBox="1"/>
              <p:nvPr/>
            </p:nvSpPr>
            <p:spPr>
              <a:xfrm>
                <a:off x="6577628" y="2361018"/>
                <a:ext cx="877163" cy="261610"/>
              </a:xfrm>
              <a:prstGeom prst="rect">
                <a:avLst/>
              </a:prstGeom>
              <a:noFill/>
            </p:spPr>
            <p:txBody>
              <a:bodyPr wrap="none" rtlCol="0">
                <a:spAutoFit/>
              </a:bodyPr>
              <a:lstStyle/>
              <a:p>
                <a:r>
                  <a:rPr lang="en-US" sz="1100" i="1" dirty="0" smtClean="0">
                    <a:latin typeface="Consolas" charset="0"/>
                    <a:ea typeface="Consolas" charset="0"/>
                    <a:cs typeface="Consolas" charset="0"/>
                  </a:rPr>
                  <a:t>subscribe</a:t>
                </a:r>
                <a:endParaRPr lang="en-US" sz="1100" i="1" dirty="0">
                  <a:latin typeface="Consolas" charset="0"/>
                  <a:ea typeface="Consolas" charset="0"/>
                  <a:cs typeface="Consolas" charset="0"/>
                </a:endParaRPr>
              </a:p>
            </p:txBody>
          </p:sp>
          <p:cxnSp>
            <p:nvCxnSpPr>
              <p:cNvPr id="50" name="Connecteur en angle 49"/>
              <p:cNvCxnSpPr>
                <a:stCxn id="31" idx="3"/>
                <a:endCxn id="24" idx="0"/>
              </p:cNvCxnSpPr>
              <p:nvPr/>
            </p:nvCxnSpPr>
            <p:spPr>
              <a:xfrm>
                <a:off x="6167332" y="2654813"/>
                <a:ext cx="2018462" cy="1652018"/>
              </a:xfrm>
              <a:prstGeom prst="bentConnector2">
                <a:avLst/>
              </a:prstGeom>
              <a:ln>
                <a:solidFill>
                  <a:schemeClr val="accent5">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60" name="Légende à une bordure 1 59"/>
          <p:cNvSpPr/>
          <p:nvPr/>
        </p:nvSpPr>
        <p:spPr>
          <a:xfrm>
            <a:off x="1130956" y="5954543"/>
            <a:ext cx="8155343" cy="794130"/>
          </a:xfrm>
          <a:prstGeom prst="accentCallout1">
            <a:avLst>
              <a:gd name="adj1" fmla="val 105108"/>
              <a:gd name="adj2" fmla="val -603"/>
              <a:gd name="adj3" fmla="val -64330"/>
              <a:gd name="adj4" fmla="val -4206"/>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solidFill>
                  <a:schemeClr val="accent5">
                    <a:lumMod val="50000"/>
                  </a:schemeClr>
                </a:solidFill>
              </a:rPr>
              <a:t>- </a:t>
            </a:r>
            <a:r>
              <a:rPr lang="en-US" sz="1600" dirty="0" smtClean="0">
                <a:solidFill>
                  <a:schemeClr val="accent5">
                    <a:lumMod val="50000"/>
                  </a:schemeClr>
                </a:solidFill>
              </a:rPr>
              <a:t>Data </a:t>
            </a:r>
            <a:r>
              <a:rPr lang="en-US" sz="1600" dirty="0" smtClean="0">
                <a:solidFill>
                  <a:schemeClr val="accent5">
                    <a:lumMod val="50000"/>
                  </a:schemeClr>
                </a:solidFill>
              </a:rPr>
              <a:t>producers deployment is not transparent to the data integration process</a:t>
            </a:r>
          </a:p>
          <a:p>
            <a:pPr algn="just"/>
            <a:r>
              <a:rPr lang="en-US" sz="1600" b="1" dirty="0" smtClean="0">
                <a:solidFill>
                  <a:schemeClr val="accent5">
                    <a:lumMod val="50000"/>
                  </a:schemeClr>
                </a:solidFill>
              </a:rPr>
              <a:t>- Data producers are services guided by service level agreement contracts</a:t>
            </a:r>
            <a:endParaRPr lang="en-US" sz="1600" b="1" dirty="0">
              <a:solidFill>
                <a:schemeClr val="accent5">
                  <a:lumMod val="50000"/>
                </a:schemeClr>
              </a:solidFill>
            </a:endParaRPr>
          </a:p>
        </p:txBody>
      </p:sp>
      <p:sp>
        <p:nvSpPr>
          <p:cNvPr id="61" name="Légende à une bordure 1 60"/>
          <p:cNvSpPr/>
          <p:nvPr/>
        </p:nvSpPr>
        <p:spPr>
          <a:xfrm>
            <a:off x="6286822" y="1762963"/>
            <a:ext cx="5783875" cy="794130"/>
          </a:xfrm>
          <a:prstGeom prst="accentCallout1">
            <a:avLst>
              <a:gd name="adj1" fmla="val 105108"/>
              <a:gd name="adj2" fmla="val -603"/>
              <a:gd name="adj3" fmla="val 104275"/>
              <a:gd name="adj4" fmla="val -4206"/>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Tx/>
              <a:buChar char="-"/>
            </a:pPr>
            <a:r>
              <a:rPr lang="en-US" sz="1600" dirty="0" smtClean="0">
                <a:solidFill>
                  <a:schemeClr val="accent5">
                    <a:lumMod val="50000"/>
                  </a:schemeClr>
                </a:solidFill>
              </a:rPr>
              <a:t>Cloud services are delivered to consumers according to properties</a:t>
            </a:r>
          </a:p>
          <a:p>
            <a:pPr marL="285750" indent="-285750" algn="just">
              <a:buFontTx/>
              <a:buChar char="-"/>
            </a:pPr>
            <a:r>
              <a:rPr lang="en-US" sz="1600" dirty="0" smtClean="0">
                <a:solidFill>
                  <a:schemeClr val="accent5">
                    <a:lumMod val="50000"/>
                  </a:schemeClr>
                </a:solidFill>
              </a:rPr>
              <a:t>Cloud subscriptions determine the conditions in which data services can be accessed </a:t>
            </a:r>
          </a:p>
        </p:txBody>
      </p:sp>
      <p:sp>
        <p:nvSpPr>
          <p:cNvPr id="62" name="Légende à une bordure 1 61"/>
          <p:cNvSpPr/>
          <p:nvPr/>
        </p:nvSpPr>
        <p:spPr>
          <a:xfrm>
            <a:off x="6286821" y="3084031"/>
            <a:ext cx="5783875" cy="768578"/>
          </a:xfrm>
          <a:prstGeom prst="accentCallout1">
            <a:avLst>
              <a:gd name="adj1" fmla="val 105108"/>
              <a:gd name="adj2" fmla="val -603"/>
              <a:gd name="adj3" fmla="val 171308"/>
              <a:gd name="adj4" fmla="val 13221"/>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Tx/>
              <a:buChar char="-"/>
            </a:pPr>
            <a:r>
              <a:rPr lang="en-US" sz="1600" dirty="0" smtClean="0">
                <a:solidFill>
                  <a:schemeClr val="accent5">
                    <a:lumMod val="50000"/>
                  </a:schemeClr>
                </a:solidFill>
              </a:rPr>
              <a:t>Data consumers subscribe to cloud providers to consume  services according to </a:t>
            </a:r>
            <a:r>
              <a:rPr lang="en-US" sz="1600" b="1" dirty="0" smtClean="0">
                <a:solidFill>
                  <a:schemeClr val="accent5">
                    <a:lumMod val="50000"/>
                  </a:schemeClr>
                </a:solidFill>
              </a:rPr>
              <a:t>business models</a:t>
            </a:r>
          </a:p>
          <a:p>
            <a:pPr marL="285750" indent="-285750" algn="just">
              <a:buFontTx/>
              <a:buChar char="-"/>
            </a:pPr>
            <a:r>
              <a:rPr lang="en-US" sz="1600" dirty="0" smtClean="0">
                <a:solidFill>
                  <a:schemeClr val="accent5">
                    <a:lumMod val="50000"/>
                  </a:schemeClr>
                </a:solidFill>
              </a:rPr>
              <a:t>Data integration done by IaaS services of clouds depending on subscription conditions</a:t>
            </a:r>
          </a:p>
        </p:txBody>
      </p:sp>
    </p:spTree>
    <p:extLst>
      <p:ext uri="{BB962C8B-B14F-4D97-AF65-F5344CB8AC3E}">
        <p14:creationId xmlns:p14="http://schemas.microsoft.com/office/powerpoint/2010/main" val="199097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0" grpId="0" animBg="1"/>
      <p:bldP spid="61" grpId="0" animBg="1"/>
      <p:bldP spid="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2861845" y="1534886"/>
            <a:ext cx="8468737" cy="3115881"/>
            <a:chOff x="2861845" y="1534886"/>
            <a:chExt cx="8468737" cy="3115881"/>
          </a:xfrm>
        </p:grpSpPr>
        <p:pic>
          <p:nvPicPr>
            <p:cNvPr id="5" name="Imagem 4"/>
            <p:cNvPicPr>
              <a:picLocks noChangeAspect="1"/>
            </p:cNvPicPr>
            <p:nvPr/>
          </p:nvPicPr>
          <p:blipFill rotWithShape="1">
            <a:blip r:embed="rId3"/>
            <a:srcRect b="57668"/>
            <a:stretch/>
          </p:blipFill>
          <p:spPr>
            <a:xfrm>
              <a:off x="2861845" y="1534886"/>
              <a:ext cx="8468737" cy="3115881"/>
            </a:xfrm>
            <a:prstGeom prst="rect">
              <a:avLst/>
            </a:prstGeom>
          </p:spPr>
        </p:pic>
        <p:sp>
          <p:nvSpPr>
            <p:cNvPr id="57" name="Rectangle 56"/>
            <p:cNvSpPr/>
            <p:nvPr/>
          </p:nvSpPr>
          <p:spPr>
            <a:xfrm>
              <a:off x="9320133" y="2207443"/>
              <a:ext cx="270522" cy="22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793953" y="3621505"/>
              <a:ext cx="270522" cy="22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119733" y="3212060"/>
              <a:ext cx="270522" cy="22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486180" y="2130159"/>
              <a:ext cx="270522" cy="22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p:cNvSpPr>
            <a:spLocks noGrp="1"/>
          </p:cNvSpPr>
          <p:nvPr>
            <p:ph type="title"/>
          </p:nvPr>
        </p:nvSpPr>
        <p:spPr/>
        <p:txBody>
          <a:bodyPr/>
          <a:lstStyle/>
          <a:p>
            <a:r>
              <a:rPr lang="en-US" dirty="0" smtClean="0"/>
              <a:t>Open issues</a:t>
            </a:r>
            <a:endParaRPr lang="en-US" dirty="0"/>
          </a:p>
        </p:txBody>
      </p:sp>
      <p:sp>
        <p:nvSpPr>
          <p:cNvPr id="3" name="Espaço Reservado para Data 2"/>
          <p:cNvSpPr>
            <a:spLocks noGrp="1"/>
          </p:cNvSpPr>
          <p:nvPr>
            <p:ph type="dt" sz="half" idx="10"/>
          </p:nvPr>
        </p:nvSpPr>
        <p:spPr/>
        <p:txBody>
          <a:bodyPr/>
          <a:lstStyle/>
          <a:p>
            <a:fld id="{905ED473-C85B-404F-BCF3-08FF9A9FEB3F}" type="datetime1">
              <a:rPr lang="fr-FR" smtClean="0"/>
              <a:t>26/03/2017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7</a:t>
            </a:fld>
            <a:endParaRPr lang="fr-FR"/>
          </a:p>
        </p:txBody>
      </p:sp>
      <p:sp>
        <p:nvSpPr>
          <p:cNvPr id="7" name="Nuage 6"/>
          <p:cNvSpPr/>
          <p:nvPr/>
        </p:nvSpPr>
        <p:spPr>
          <a:xfrm>
            <a:off x="571896" y="2612173"/>
            <a:ext cx="3592342" cy="191639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er 19"/>
          <p:cNvGrpSpPr/>
          <p:nvPr/>
        </p:nvGrpSpPr>
        <p:grpSpPr>
          <a:xfrm>
            <a:off x="1063418" y="3181630"/>
            <a:ext cx="987607" cy="921721"/>
            <a:chOff x="1262142" y="4016852"/>
            <a:chExt cx="987607" cy="921721"/>
          </a:xfrm>
        </p:grpSpPr>
        <p:pic>
          <p:nvPicPr>
            <p:cNvPr id="9" name="Image 127" descr="ComputingService.ai"/>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424057" y="411288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1" name="Grouper 10"/>
            <p:cNvGrpSpPr/>
            <p:nvPr/>
          </p:nvGrpSpPr>
          <p:grpSpPr>
            <a:xfrm>
              <a:off x="1299218" y="4016852"/>
              <a:ext cx="936702" cy="276999"/>
              <a:chOff x="1290253" y="2563600"/>
              <a:chExt cx="936702" cy="276999"/>
            </a:xfrm>
          </p:grpSpPr>
          <p:sp>
            <p:nvSpPr>
              <p:cNvPr id="15" name="Rectangle avec coin rogné  14"/>
              <p:cNvSpPr/>
              <p:nvPr/>
            </p:nvSpPr>
            <p:spPr>
              <a:xfrm>
                <a:off x="1290253" y="2591927"/>
                <a:ext cx="936702" cy="229616"/>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CaixaDeTexto 148"/>
              <p:cNvSpPr txBox="1"/>
              <p:nvPr/>
            </p:nvSpPr>
            <p:spPr>
              <a:xfrm>
                <a:off x="1520996" y="2563600"/>
                <a:ext cx="559108" cy="276999"/>
              </a:xfrm>
              <a:prstGeom prst="rect">
                <a:avLst/>
              </a:prstGeom>
              <a:noFill/>
              <a:effectLst/>
            </p:spPr>
            <p:txBody>
              <a:bodyPr wrap="square" rtlCol="0">
                <a:spAutoFit/>
              </a:bodyPr>
              <a:lstStyle/>
              <a:p>
                <a:r>
                  <a:rPr lang="fr-FR" sz="1200" smtClean="0">
                    <a:solidFill>
                      <a:schemeClr val="bg1"/>
                    </a:solidFill>
                    <a:latin typeface="Consolas" charset="0"/>
                    <a:ea typeface="Consolas" charset="0"/>
                    <a:cs typeface="Consolas" charset="0"/>
                  </a:rPr>
                  <a:t>API</a:t>
                </a:r>
                <a:endParaRPr lang="fr-FR" sz="1200" dirty="0">
                  <a:solidFill>
                    <a:schemeClr val="bg1"/>
                  </a:solidFill>
                  <a:latin typeface="Consolas" charset="0"/>
                  <a:ea typeface="Consolas" charset="0"/>
                  <a:cs typeface="Consolas" charset="0"/>
                </a:endParaRPr>
              </a:p>
            </p:txBody>
          </p:sp>
        </p:grpSp>
      </p:grpSp>
      <p:grpSp>
        <p:nvGrpSpPr>
          <p:cNvPr id="19" name="Grouper 18"/>
          <p:cNvGrpSpPr/>
          <p:nvPr/>
        </p:nvGrpSpPr>
        <p:grpSpPr>
          <a:xfrm>
            <a:off x="2185396" y="2948486"/>
            <a:ext cx="1338243" cy="1159570"/>
            <a:chOff x="1086825" y="5043184"/>
            <a:chExt cx="1338243" cy="1159570"/>
          </a:xfrm>
        </p:grpSpPr>
        <p:grpSp>
          <p:nvGrpSpPr>
            <p:cNvPr id="10" name="Grouper 9"/>
            <p:cNvGrpSpPr/>
            <p:nvPr/>
          </p:nvGrpSpPr>
          <p:grpSpPr>
            <a:xfrm>
              <a:off x="1086825" y="5337702"/>
              <a:ext cx="1338243" cy="865052"/>
              <a:chOff x="1794967" y="3248523"/>
              <a:chExt cx="1338243" cy="865052"/>
            </a:xfrm>
          </p:grpSpPr>
          <p:sp>
            <p:nvSpPr>
              <p:cNvPr id="17" name="Cylindre 3"/>
              <p:cNvSpPr/>
              <p:nvPr/>
            </p:nvSpPr>
            <p:spPr>
              <a:xfrm>
                <a:off x="1998395" y="3248523"/>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8" name="ZoneTexte 32"/>
              <p:cNvSpPr txBox="1"/>
              <p:nvPr/>
            </p:nvSpPr>
            <p:spPr>
              <a:xfrm>
                <a:off x="1794967" y="3543644"/>
                <a:ext cx="1338243" cy="523220"/>
              </a:xfrm>
              <a:prstGeom prst="rect">
                <a:avLst/>
              </a:prstGeom>
            </p:spPr>
            <p:txBody>
              <a:bodyPr rtlCol="0">
                <a:spAutoFit/>
              </a:bodyPr>
              <a:lstStyle/>
              <a:p>
                <a:pPr algn="ctr"/>
                <a:r>
                  <a:rPr lang="fr-FR" sz="1400" dirty="0">
                    <a:solidFill>
                      <a:schemeClr val="tx1">
                        <a:lumMod val="65000"/>
                        <a:lumOff val="35000"/>
                      </a:schemeClr>
                    </a:solidFill>
                    <a:latin typeface="Consolas" charset="0"/>
                    <a:ea typeface="Consolas" charset="0"/>
                    <a:cs typeface="Consolas" charset="0"/>
                  </a:rPr>
                  <a:t>Data </a:t>
                </a:r>
                <a:endParaRPr lang="fr-FR" sz="1400" dirty="0" smtClean="0">
                  <a:solidFill>
                    <a:schemeClr val="tx1">
                      <a:lumMod val="65000"/>
                      <a:lumOff val="35000"/>
                    </a:schemeClr>
                  </a:solidFill>
                  <a:latin typeface="Consolas" charset="0"/>
                  <a:ea typeface="Consolas" charset="0"/>
                  <a:cs typeface="Consolas" charset="0"/>
                </a:endParaRPr>
              </a:p>
              <a:p>
                <a:pPr algn="ctr"/>
                <a:r>
                  <a:rPr lang="fr-FR" sz="1400" dirty="0" smtClean="0">
                    <a:solidFill>
                      <a:schemeClr val="tx1">
                        <a:lumMod val="65000"/>
                        <a:lumOff val="35000"/>
                      </a:schemeClr>
                    </a:solidFill>
                    <a:latin typeface="Consolas" charset="0"/>
                    <a:ea typeface="Consolas" charset="0"/>
                    <a:cs typeface="Consolas" charset="0"/>
                  </a:rPr>
                  <a:t>source </a:t>
                </a:r>
                <a:r>
                  <a:rPr lang="fr-FR" sz="1400" dirty="0">
                    <a:solidFill>
                      <a:schemeClr val="tx1">
                        <a:lumMod val="65000"/>
                        <a:lumOff val="35000"/>
                      </a:schemeClr>
                    </a:solidFill>
                    <a:latin typeface="Consolas" charset="0"/>
                    <a:ea typeface="Consolas" charset="0"/>
                    <a:cs typeface="Consolas" charset="0"/>
                  </a:rPr>
                  <a:t>A</a:t>
                </a:r>
              </a:p>
            </p:txBody>
          </p:sp>
        </p:grpSp>
        <p:grpSp>
          <p:nvGrpSpPr>
            <p:cNvPr id="12" name="Grouper 11"/>
            <p:cNvGrpSpPr/>
            <p:nvPr/>
          </p:nvGrpSpPr>
          <p:grpSpPr>
            <a:xfrm>
              <a:off x="1313047" y="5043184"/>
              <a:ext cx="936702" cy="276999"/>
              <a:chOff x="1875983" y="3525494"/>
              <a:chExt cx="936702" cy="276999"/>
            </a:xfrm>
          </p:grpSpPr>
          <p:sp>
            <p:nvSpPr>
              <p:cNvPr id="13" name="Rectangle avec coin rogné  12"/>
              <p:cNvSpPr/>
              <p:nvPr/>
            </p:nvSpPr>
            <p:spPr>
              <a:xfrm>
                <a:off x="1875983" y="3551235"/>
                <a:ext cx="936702" cy="229616"/>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CaixaDeTexto 148"/>
              <p:cNvSpPr txBox="1"/>
              <p:nvPr/>
            </p:nvSpPr>
            <p:spPr>
              <a:xfrm>
                <a:off x="1974740" y="3525494"/>
                <a:ext cx="702543" cy="276999"/>
              </a:xfrm>
              <a:prstGeom prst="rect">
                <a:avLst/>
              </a:prstGeom>
              <a:noFill/>
              <a:effectLst/>
            </p:spPr>
            <p:txBody>
              <a:bodyPr wrap="square" rtlCol="0">
                <a:spAutoFit/>
              </a:bodyPr>
              <a:lstStyle/>
              <a:p>
                <a:r>
                  <a:rPr lang="fr-FR" sz="1200" smtClean="0">
                    <a:solidFill>
                      <a:schemeClr val="bg1"/>
                    </a:solidFill>
                    <a:latin typeface="Consolas" charset="0"/>
                    <a:ea typeface="Consolas" charset="0"/>
                    <a:cs typeface="Consolas" charset="0"/>
                  </a:rPr>
                  <a:t>Schema</a:t>
                </a:r>
                <a:endParaRPr lang="fr-FR" sz="1200" dirty="0">
                  <a:solidFill>
                    <a:schemeClr val="bg1"/>
                  </a:solidFill>
                  <a:latin typeface="Consolas" charset="0"/>
                  <a:ea typeface="Consolas" charset="0"/>
                  <a:cs typeface="Consolas" charset="0"/>
                </a:endParaRPr>
              </a:p>
            </p:txBody>
          </p:sp>
        </p:grpSp>
      </p:grpSp>
      <p:grpSp>
        <p:nvGrpSpPr>
          <p:cNvPr id="21" name="Grupo 28"/>
          <p:cNvGrpSpPr/>
          <p:nvPr/>
        </p:nvGrpSpPr>
        <p:grpSpPr>
          <a:xfrm>
            <a:off x="953120" y="3038454"/>
            <a:ext cx="587382" cy="815861"/>
            <a:chOff x="7381125" y="1163351"/>
            <a:chExt cx="587382" cy="815861"/>
          </a:xfrm>
        </p:grpSpPr>
        <p:pic>
          <p:nvPicPr>
            <p:cNvPr id="22" name="Imagem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23" name="Imagem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24" name="CaixaDeTexto 31"/>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25" name="Grupo 28"/>
          <p:cNvGrpSpPr/>
          <p:nvPr/>
        </p:nvGrpSpPr>
        <p:grpSpPr>
          <a:xfrm>
            <a:off x="3017984" y="2790028"/>
            <a:ext cx="587382" cy="815861"/>
            <a:chOff x="7381125" y="1163351"/>
            <a:chExt cx="587382" cy="815861"/>
          </a:xfrm>
        </p:grpSpPr>
        <p:pic>
          <p:nvPicPr>
            <p:cNvPr id="26" name="Imagem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27" name="Imagem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28" name="CaixaDeTexto 31"/>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29" name="Grupo 28"/>
          <p:cNvGrpSpPr/>
          <p:nvPr/>
        </p:nvGrpSpPr>
        <p:grpSpPr>
          <a:xfrm>
            <a:off x="1808303" y="2384416"/>
            <a:ext cx="587382" cy="815861"/>
            <a:chOff x="7381125" y="1163351"/>
            <a:chExt cx="587382" cy="815861"/>
          </a:xfrm>
        </p:grpSpPr>
        <p:pic>
          <p:nvPicPr>
            <p:cNvPr id="30" name="Imagem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1" name="Imagem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2" name="CaixaDeTexto 31"/>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cxnSp>
        <p:nvCxnSpPr>
          <p:cNvPr id="34" name="Connecteur en arc 33"/>
          <p:cNvCxnSpPr>
            <a:stCxn id="30" idx="0"/>
            <a:endCxn id="37" idx="1"/>
          </p:cNvCxnSpPr>
          <p:nvPr/>
        </p:nvCxnSpPr>
        <p:spPr>
          <a:xfrm rot="5400000" flipH="1" flipV="1">
            <a:off x="3230445" y="1317981"/>
            <a:ext cx="332226" cy="2179244"/>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Connecteur en arc 39"/>
          <p:cNvCxnSpPr>
            <a:stCxn id="28" idx="3"/>
            <a:endCxn id="37" idx="2"/>
          </p:cNvCxnSpPr>
          <p:nvPr/>
        </p:nvCxnSpPr>
        <p:spPr>
          <a:xfrm flipV="1">
            <a:off x="3545306" y="2352820"/>
            <a:ext cx="1076135" cy="914225"/>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Connecteur en arc 42"/>
          <p:cNvCxnSpPr>
            <a:stCxn id="23" idx="0"/>
            <a:endCxn id="37" idx="1"/>
          </p:cNvCxnSpPr>
          <p:nvPr/>
        </p:nvCxnSpPr>
        <p:spPr>
          <a:xfrm rot="5400000" flipH="1" flipV="1">
            <a:off x="2384144" y="936419"/>
            <a:ext cx="796964" cy="3407107"/>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46" name="Image 45"/>
          <p:cNvPicPr>
            <a:picLocks noChangeAspect="1"/>
          </p:cNvPicPr>
          <p:nvPr/>
        </p:nvPicPr>
        <p:blipFill>
          <a:blip r:embed="rId7"/>
          <a:stretch>
            <a:fillRect/>
          </a:stretch>
        </p:blipFill>
        <p:spPr>
          <a:xfrm>
            <a:off x="7343015" y="4359871"/>
            <a:ext cx="688261" cy="688261"/>
          </a:xfrm>
          <a:prstGeom prst="rect">
            <a:avLst/>
          </a:prstGeom>
        </p:spPr>
      </p:pic>
      <p:cxnSp>
        <p:nvCxnSpPr>
          <p:cNvPr id="47" name="Connecteur en arc 46"/>
          <p:cNvCxnSpPr>
            <a:stCxn id="46" idx="1"/>
            <a:endCxn id="50" idx="2"/>
          </p:cNvCxnSpPr>
          <p:nvPr/>
        </p:nvCxnSpPr>
        <p:spPr>
          <a:xfrm rot="10800000">
            <a:off x="6929215" y="3844166"/>
            <a:ext cx="413801" cy="859836"/>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Connecteur en arc 53"/>
          <p:cNvCxnSpPr>
            <a:endCxn id="53" idx="0"/>
          </p:cNvCxnSpPr>
          <p:nvPr/>
        </p:nvCxnSpPr>
        <p:spPr>
          <a:xfrm>
            <a:off x="4699570" y="2352820"/>
            <a:ext cx="1555424" cy="859240"/>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Connecteur en arc 57"/>
          <p:cNvCxnSpPr>
            <a:stCxn id="46" idx="3"/>
            <a:endCxn id="57" idx="2"/>
          </p:cNvCxnSpPr>
          <p:nvPr/>
        </p:nvCxnSpPr>
        <p:spPr>
          <a:xfrm flipV="1">
            <a:off x="8031276" y="2430104"/>
            <a:ext cx="1424118" cy="2273898"/>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Légende à une bordure 1 66"/>
          <p:cNvSpPr/>
          <p:nvPr/>
        </p:nvSpPr>
        <p:spPr>
          <a:xfrm>
            <a:off x="658593" y="5223841"/>
            <a:ext cx="10972575" cy="1323129"/>
          </a:xfrm>
          <a:prstGeom prst="accentCallout1">
            <a:avLst>
              <a:gd name="adj1" fmla="val 105108"/>
              <a:gd name="adj2" fmla="val -603"/>
              <a:gd name="adj3" fmla="val 54460"/>
              <a:gd name="adj4" fmla="val -180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Tx/>
              <a:buChar char="-"/>
            </a:pPr>
            <a:r>
              <a:rPr lang="en-US" dirty="0" smtClean="0">
                <a:solidFill>
                  <a:schemeClr val="accent5">
                    <a:lumMod val="50000"/>
                  </a:schemeClr>
                </a:solidFill>
              </a:rPr>
              <a:t>Query requirements associated </a:t>
            </a:r>
            <a:r>
              <a:rPr lang="en-US" dirty="0">
                <a:solidFill>
                  <a:schemeClr val="accent5">
                    <a:lumMod val="50000"/>
                  </a:schemeClr>
                </a:solidFill>
              </a:rPr>
              <a:t>to performance (availability and response time) and </a:t>
            </a:r>
            <a:r>
              <a:rPr lang="en-US" dirty="0" smtClean="0">
                <a:solidFill>
                  <a:schemeClr val="accent5">
                    <a:lumMod val="50000"/>
                  </a:schemeClr>
                </a:solidFill>
              </a:rPr>
              <a:t>privacy</a:t>
            </a:r>
          </a:p>
          <a:p>
            <a:pPr marL="285750" indent="-285750" algn="just">
              <a:buFontTx/>
              <a:buChar char="-"/>
            </a:pPr>
            <a:r>
              <a:rPr lang="en-US" dirty="0" smtClean="0">
                <a:solidFill>
                  <a:schemeClr val="accent5">
                    <a:lumMod val="50000"/>
                  </a:schemeClr>
                </a:solidFill>
              </a:rPr>
              <a:t>Services </a:t>
            </a:r>
            <a:r>
              <a:rPr lang="en-US" dirty="0">
                <a:solidFill>
                  <a:schemeClr val="accent5">
                    <a:lumMod val="50000"/>
                  </a:schemeClr>
                </a:solidFill>
              </a:rPr>
              <a:t>selection and composition are not done considering SLAs </a:t>
            </a:r>
            <a:endParaRPr lang="en-US" dirty="0" smtClean="0">
              <a:solidFill>
                <a:schemeClr val="accent5">
                  <a:lumMod val="50000"/>
                </a:schemeClr>
              </a:solidFill>
            </a:endParaRPr>
          </a:p>
          <a:p>
            <a:pPr marL="285750" indent="-285750" algn="just">
              <a:buFontTx/>
              <a:buChar char="-"/>
            </a:pPr>
            <a:r>
              <a:rPr lang="en-US" dirty="0" smtClean="0">
                <a:solidFill>
                  <a:schemeClr val="accent5">
                    <a:lumMod val="50000"/>
                  </a:schemeClr>
                </a:solidFill>
              </a:rPr>
              <a:t>Data </a:t>
            </a:r>
            <a:r>
              <a:rPr lang="en-US" dirty="0">
                <a:solidFill>
                  <a:schemeClr val="accent5">
                    <a:lumMod val="50000"/>
                  </a:schemeClr>
                </a:solidFill>
              </a:rPr>
              <a:t>providers can be out of resources according to their cloud </a:t>
            </a:r>
            <a:r>
              <a:rPr lang="en-US" dirty="0" smtClean="0">
                <a:solidFill>
                  <a:schemeClr val="accent5">
                    <a:lumMod val="50000"/>
                  </a:schemeClr>
                </a:solidFill>
              </a:rPr>
              <a:t>subscriptions</a:t>
            </a:r>
          </a:p>
          <a:p>
            <a:pPr marL="285750" indent="-285750" algn="just">
              <a:buFontTx/>
              <a:buChar char="-"/>
            </a:pPr>
            <a:r>
              <a:rPr lang="en-US" dirty="0">
                <a:solidFill>
                  <a:schemeClr val="accent5">
                    <a:lumMod val="50000"/>
                  </a:schemeClr>
                </a:solidFill>
              </a:rPr>
              <a:t>Current SLAs are </a:t>
            </a:r>
            <a:r>
              <a:rPr lang="en-US" dirty="0" smtClean="0">
                <a:solidFill>
                  <a:schemeClr val="accent5">
                    <a:lumMod val="50000"/>
                  </a:schemeClr>
                </a:solidFill>
              </a:rPr>
              <a:t>only include </a:t>
            </a:r>
            <a:r>
              <a:rPr lang="en-US" dirty="0">
                <a:solidFill>
                  <a:schemeClr val="accent5">
                    <a:lumMod val="50000"/>
                  </a:schemeClr>
                </a:solidFill>
              </a:rPr>
              <a:t>performance </a:t>
            </a:r>
            <a:r>
              <a:rPr lang="en-US" dirty="0" smtClean="0">
                <a:solidFill>
                  <a:schemeClr val="accent5">
                    <a:lumMod val="50000"/>
                  </a:schemeClr>
                </a:solidFill>
              </a:rPr>
              <a:t>and </a:t>
            </a:r>
            <a:r>
              <a:rPr lang="en-US" dirty="0">
                <a:solidFill>
                  <a:schemeClr val="accent5">
                    <a:lumMod val="50000"/>
                  </a:schemeClr>
                </a:solidFill>
              </a:rPr>
              <a:t>business </a:t>
            </a:r>
            <a:r>
              <a:rPr lang="en-US" dirty="0" smtClean="0">
                <a:solidFill>
                  <a:schemeClr val="accent5">
                    <a:lumMod val="50000"/>
                  </a:schemeClr>
                </a:solidFill>
              </a:rPr>
              <a:t>rules</a:t>
            </a:r>
            <a:endParaRPr lang="en-US" dirty="0">
              <a:solidFill>
                <a:schemeClr val="accent5">
                  <a:lumMod val="50000"/>
                </a:schemeClr>
              </a:solidFill>
            </a:endParaRPr>
          </a:p>
          <a:p>
            <a:pPr marL="285750" indent="-285750" algn="just">
              <a:buFontTx/>
              <a:buChar char="-"/>
            </a:pPr>
            <a:endParaRPr lang="en-US" dirty="0">
              <a:solidFill>
                <a:schemeClr val="accent5">
                  <a:lumMod val="50000"/>
                </a:schemeClr>
              </a:solidFill>
            </a:endParaRPr>
          </a:p>
        </p:txBody>
      </p:sp>
    </p:spTree>
    <p:extLst>
      <p:ext uri="{BB962C8B-B14F-4D97-AF65-F5344CB8AC3E}">
        <p14:creationId xmlns:p14="http://schemas.microsoft.com/office/powerpoint/2010/main" val="67894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7">
                                            <p:txEl>
                                              <p:pRg st="0" end="0"/>
                                            </p:txEl>
                                          </p:spTgt>
                                        </p:tgtEl>
                                        <p:attrNameLst>
                                          <p:attrName>style.visibility</p:attrName>
                                        </p:attrNameLst>
                                      </p:cBhvr>
                                      <p:to>
                                        <p:strVal val="visible"/>
                                      </p:to>
                                    </p:set>
                                    <p:animEffect transition="in" filter="fade">
                                      <p:cBhvr>
                                        <p:cTn id="23" dur="500"/>
                                        <p:tgtEl>
                                          <p:spTgt spid="6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7">
                                            <p:txEl>
                                              <p:pRg st="1" end="1"/>
                                            </p:txEl>
                                          </p:spTgt>
                                        </p:tgtEl>
                                        <p:attrNameLst>
                                          <p:attrName>style.visibility</p:attrName>
                                        </p:attrNameLst>
                                      </p:cBhvr>
                                      <p:to>
                                        <p:strVal val="visible"/>
                                      </p:to>
                                    </p:set>
                                    <p:animEffect transition="in" filter="fade">
                                      <p:cBhvr>
                                        <p:cTn id="48" dur="500"/>
                                        <p:tgtEl>
                                          <p:spTgt spid="67">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7">
                                            <p:txEl>
                                              <p:pRg st="2" end="2"/>
                                            </p:txEl>
                                          </p:spTgt>
                                        </p:tgtEl>
                                        <p:attrNameLst>
                                          <p:attrName>style.visibility</p:attrName>
                                        </p:attrNameLst>
                                      </p:cBhvr>
                                      <p:to>
                                        <p:strVal val="visible"/>
                                      </p:to>
                                    </p:set>
                                    <p:animEffect transition="in" filter="fade">
                                      <p:cBhvr>
                                        <p:cTn id="53" dur="500"/>
                                        <p:tgtEl>
                                          <p:spTgt spid="67">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par>
                                <p:cTn id="62" presetID="10" presetClass="entr" presetSubtype="0" fill="hold"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par>
                                <p:cTn id="65" presetID="10" presetClass="entr" presetSubtype="0" fill="hold" nodeType="with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7">
                                            <p:txEl>
                                              <p:pRg st="3" end="3"/>
                                            </p:txEl>
                                          </p:spTgt>
                                        </p:tgtEl>
                                        <p:attrNameLst>
                                          <p:attrName>style.visibility</p:attrName>
                                        </p:attrNameLst>
                                      </p:cBhvr>
                                      <p:to>
                                        <p:strVal val="visible"/>
                                      </p:to>
                                    </p:set>
                                    <p:animEffect transition="in" filter="fade">
                                      <p:cBhvr>
                                        <p:cTn id="72" dur="500"/>
                                        <p:tgtEl>
                                          <p:spTgt spid="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220763" y="6272784"/>
            <a:ext cx="8090480" cy="400110"/>
          </a:xfrm>
          <a:prstGeom prst="rect">
            <a:avLst/>
          </a:prstGeom>
          <a:noFill/>
        </p:spPr>
        <p:txBody>
          <a:bodyPr wrap="square" rtlCol="0">
            <a:spAutoFit/>
          </a:bodyPr>
          <a:lstStyle/>
          <a:p>
            <a:pPr algn="just"/>
            <a:r>
              <a:rPr lang="en-US" sz="1000" baseline="30000" dirty="0" smtClean="0"/>
              <a:t>1</a:t>
            </a:r>
            <a:r>
              <a:rPr lang="en-US" sz="1000" dirty="0" smtClean="0"/>
              <a:t> D</a:t>
            </a:r>
            <a:r>
              <a:rPr lang="en-US" sz="1000" dirty="0"/>
              <a:t>. A. S. Carvalho, P. A. S. Neto, C. Ghedira, G. Vargas-Solar, N. Bennani</a:t>
            </a:r>
            <a:r>
              <a:rPr lang="en-US" sz="1000" b="1" dirty="0"/>
              <a:t>. Towards Quality Guided Data Integration on Multi-Cloud Settings</a:t>
            </a:r>
            <a:r>
              <a:rPr lang="en-US" sz="1000" dirty="0"/>
              <a:t>. 14th international conference on service oriented computing (ICSOC), Oct 2016, Banff, Alberta, Canada.</a:t>
            </a:r>
          </a:p>
        </p:txBody>
      </p:sp>
      <p:sp>
        <p:nvSpPr>
          <p:cNvPr id="2" name="Titre 1"/>
          <p:cNvSpPr>
            <a:spLocks noGrp="1"/>
          </p:cNvSpPr>
          <p:nvPr>
            <p:ph type="title"/>
          </p:nvPr>
        </p:nvSpPr>
        <p:spPr/>
        <p:txBody>
          <a:bodyPr/>
          <a:lstStyle/>
          <a:p>
            <a:r>
              <a:rPr lang="en-US" dirty="0" smtClean="0"/>
              <a:t>SLA Guided data integration meta model</a:t>
            </a:r>
            <a:endParaRPr lang="en-US" dirty="0"/>
          </a:p>
        </p:txBody>
      </p:sp>
      <p:sp>
        <p:nvSpPr>
          <p:cNvPr id="7" name="Espace réservé du contenu 6"/>
          <p:cNvSpPr>
            <a:spLocks noGrp="1"/>
          </p:cNvSpPr>
          <p:nvPr>
            <p:ph idx="1"/>
          </p:nvPr>
        </p:nvSpPr>
        <p:spPr/>
        <p:txBody>
          <a:bodyPr/>
          <a:lstStyle/>
          <a:p>
            <a:endParaRPr lang="en-US"/>
          </a:p>
        </p:txBody>
      </p:sp>
      <p:sp>
        <p:nvSpPr>
          <p:cNvPr id="8" name="Espace réservé du texte 7"/>
          <p:cNvSpPr>
            <a:spLocks noGrp="1"/>
          </p:cNvSpPr>
          <p:nvPr>
            <p:ph type="body" sz="half" idx="2"/>
          </p:nvPr>
        </p:nvSpPr>
        <p:spPr/>
        <p:txBody>
          <a:bodyPr/>
          <a:lstStyle/>
          <a:p>
            <a:r>
              <a:rPr lang="en-US" b="1" i="1" dirty="0" smtClean="0"/>
              <a:t>First contribution </a:t>
            </a:r>
            <a:r>
              <a:rPr lang="en-US" dirty="0" smtClean="0"/>
              <a:t>of my work</a:t>
            </a:r>
          </a:p>
          <a:p>
            <a:r>
              <a:rPr lang="en-US" dirty="0" smtClean="0"/>
              <a:t>Deduced through a Systematic Mapping Methodology</a:t>
            </a:r>
            <a:endParaRPr lang="en-US" dirty="0"/>
          </a:p>
        </p:txBody>
      </p:sp>
      <p:sp>
        <p:nvSpPr>
          <p:cNvPr id="3" name="Espaço Reservado para Data 2"/>
          <p:cNvSpPr>
            <a:spLocks noGrp="1"/>
          </p:cNvSpPr>
          <p:nvPr>
            <p:ph type="dt" sz="half" idx="10"/>
          </p:nvPr>
        </p:nvSpPr>
        <p:spPr/>
        <p:txBody>
          <a:bodyPr/>
          <a:lstStyle/>
          <a:p>
            <a:fld id="{905ED473-C85B-404F-BCF3-08FF9A9FEB3F}" type="datetime1">
              <a:rPr lang="fr-FR" smtClean="0"/>
              <a:t>25/03/2017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8</a:t>
            </a:fld>
            <a:endParaRPr lang="fr-FR"/>
          </a:p>
        </p:txBody>
      </p:sp>
      <p:pic>
        <p:nvPicPr>
          <p:cNvPr id="5" name="Imagem 4"/>
          <p:cNvPicPr>
            <a:picLocks noChangeAspect="1"/>
          </p:cNvPicPr>
          <p:nvPr/>
        </p:nvPicPr>
        <p:blipFill>
          <a:blip r:embed="rId3"/>
          <a:stretch>
            <a:fillRect/>
          </a:stretch>
        </p:blipFill>
        <p:spPr>
          <a:xfrm>
            <a:off x="140754" y="156041"/>
            <a:ext cx="7037613" cy="6116743"/>
          </a:xfrm>
          <a:prstGeom prst="rect">
            <a:avLst/>
          </a:prstGeom>
        </p:spPr>
      </p:pic>
    </p:spTree>
    <p:extLst>
      <p:ext uri="{BB962C8B-B14F-4D97-AF65-F5344CB8AC3E}">
        <p14:creationId xmlns:p14="http://schemas.microsoft.com/office/powerpoint/2010/main" val="375855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re 4"/>
          <p:cNvSpPr txBox="1">
            <a:spLocks/>
          </p:cNvSpPr>
          <p:nvPr/>
        </p:nvSpPr>
        <p:spPr>
          <a:xfrm>
            <a:off x="1097280" y="286604"/>
            <a:ext cx="10058400" cy="1450757"/>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4000" dirty="0"/>
          </a:p>
        </p:txBody>
      </p:sp>
      <p:grpSp>
        <p:nvGrpSpPr>
          <p:cNvPr id="2" name="Grupo 1"/>
          <p:cNvGrpSpPr/>
          <p:nvPr/>
        </p:nvGrpSpPr>
        <p:grpSpPr>
          <a:xfrm>
            <a:off x="748469" y="2141323"/>
            <a:ext cx="3435428" cy="3005702"/>
            <a:chOff x="748469" y="2141323"/>
            <a:chExt cx="3435428" cy="3005702"/>
          </a:xfrm>
        </p:grpSpPr>
        <p:sp>
          <p:nvSpPr>
            <p:cNvPr id="19" name="Nuage 18"/>
            <p:cNvSpPr/>
            <p:nvPr/>
          </p:nvSpPr>
          <p:spPr>
            <a:xfrm>
              <a:off x="921253" y="214132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upo 32"/>
            <p:cNvGrpSpPr/>
            <p:nvPr/>
          </p:nvGrpSpPr>
          <p:grpSpPr>
            <a:xfrm>
              <a:off x="2622778" y="2399343"/>
              <a:ext cx="640084" cy="487685"/>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ZoneTexte 23"/>
            <p:cNvSpPr txBox="1"/>
            <p:nvPr/>
          </p:nvSpPr>
          <p:spPr>
            <a:xfrm>
              <a:off x="748469" y="4767369"/>
              <a:ext cx="3435428" cy="379656"/>
            </a:xfrm>
            <a:prstGeom prst="rect">
              <a:avLst/>
            </a:prstGeom>
            <a:noFill/>
          </p:spPr>
          <p:txBody>
            <a:bodyPr wrap="none" rtlCol="0">
              <a:spAutoFit/>
            </a:bodyPr>
            <a:lstStyle/>
            <a:p>
              <a:r>
                <a:rPr lang="fr-FR" sz="1867" b="1" dirty="0">
                  <a:latin typeface="+mj-lt"/>
                </a:rPr>
                <a:t>Data provider A: infected patient </a:t>
              </a:r>
              <a:endParaRPr lang="en-US" sz="1867" b="1" dirty="0">
                <a:latin typeface="+mj-lt"/>
              </a:endParaRPr>
            </a:p>
          </p:txBody>
        </p:sp>
        <p:pic>
          <p:nvPicPr>
            <p:cNvPr id="1026" name="Picture 2" descr="https://thumbs.dreamstime.com/z/doutor-dos-desenhos-animados-que-atende-um-paciente-novo-1910205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2" t="9692" b="6713"/>
            <a:stretch/>
          </p:blipFill>
          <p:spPr bwMode="auto">
            <a:xfrm>
              <a:off x="1567095" y="3345727"/>
              <a:ext cx="1569533" cy="14235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upo 4"/>
          <p:cNvGrpSpPr/>
          <p:nvPr/>
        </p:nvGrpSpPr>
        <p:grpSpPr>
          <a:xfrm>
            <a:off x="4336121" y="3871763"/>
            <a:ext cx="3546612" cy="2305328"/>
            <a:chOff x="4336121" y="3871763"/>
            <a:chExt cx="3546612" cy="2305328"/>
          </a:xfrm>
        </p:grpSpPr>
        <p:sp>
          <p:nvSpPr>
            <p:cNvPr id="47" name="Nuage 46"/>
            <p:cNvSpPr/>
            <p:nvPr/>
          </p:nvSpPr>
          <p:spPr>
            <a:xfrm>
              <a:off x="4718901" y="387176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o 8"/>
            <p:cNvGrpSpPr/>
            <p:nvPr/>
          </p:nvGrpSpPr>
          <p:grpSpPr>
            <a:xfrm>
              <a:off x="6399334" y="4137311"/>
              <a:ext cx="640087" cy="487685"/>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ZoneTexte 23"/>
            <p:cNvSpPr txBox="1"/>
            <p:nvPr/>
          </p:nvSpPr>
          <p:spPr>
            <a:xfrm>
              <a:off x="4336121" y="5797435"/>
              <a:ext cx="3546612" cy="379656"/>
            </a:xfrm>
            <a:prstGeom prst="rect">
              <a:avLst/>
            </a:prstGeom>
            <a:noFill/>
          </p:spPr>
          <p:txBody>
            <a:bodyPr wrap="none" rtlCol="0">
              <a:spAutoFit/>
            </a:bodyPr>
            <a:lstStyle/>
            <a:p>
              <a:r>
                <a:rPr lang="fr-FR" sz="1867" b="1" dirty="0">
                  <a:latin typeface="+mj-lt"/>
                </a:rPr>
                <a:t>Data provider B: DNA information </a:t>
              </a:r>
              <a:endParaRPr lang="en-US" sz="1867" b="1" dirty="0">
                <a:latin typeface="+mj-lt"/>
              </a:endParaRPr>
            </a:p>
          </p:txBody>
        </p:sp>
        <p:grpSp>
          <p:nvGrpSpPr>
            <p:cNvPr id="8" name="Grupo 7"/>
            <p:cNvGrpSpPr/>
            <p:nvPr/>
          </p:nvGrpSpPr>
          <p:grpSpPr>
            <a:xfrm>
              <a:off x="5431413" y="4980921"/>
              <a:ext cx="1297288" cy="846819"/>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4">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4">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4">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grpSp>
      <p:grpSp>
        <p:nvGrpSpPr>
          <p:cNvPr id="10" name="Grupo 9"/>
          <p:cNvGrpSpPr/>
          <p:nvPr/>
        </p:nvGrpSpPr>
        <p:grpSpPr>
          <a:xfrm>
            <a:off x="8151208" y="2188681"/>
            <a:ext cx="3968202" cy="3112987"/>
            <a:chOff x="8151208" y="2188681"/>
            <a:chExt cx="3968202" cy="3112987"/>
          </a:xfrm>
        </p:grpSpPr>
        <p:sp>
          <p:nvSpPr>
            <p:cNvPr id="54" name="Nuage 53"/>
            <p:cNvSpPr/>
            <p:nvPr/>
          </p:nvSpPr>
          <p:spPr>
            <a:xfrm>
              <a:off x="8609348" y="2188681"/>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10346492" y="2450158"/>
              <a:ext cx="640085" cy="487685"/>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descr="http://mrsc.org/getmedia/a0ba5128-d6fb-4008-bf30-893a43abf131/personal_info_618x353.jpg.aspx?width=618&amp;height=353&amp;ex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3041" y="3442296"/>
              <a:ext cx="2536896" cy="1449069"/>
            </a:xfrm>
            <a:prstGeom prst="rect">
              <a:avLst/>
            </a:prstGeom>
            <a:noFill/>
            <a:extLst>
              <a:ext uri="{909E8E84-426E-40DD-AFC4-6F175D3DCCD1}">
                <a14:hiddenFill xmlns:a14="http://schemas.microsoft.com/office/drawing/2010/main">
                  <a:solidFill>
                    <a:srgbClr val="FFFFFF"/>
                  </a:solidFill>
                </a14:hiddenFill>
              </a:ext>
            </a:extLst>
          </p:spPr>
        </p:pic>
        <p:sp>
          <p:nvSpPr>
            <p:cNvPr id="66" name="ZoneTexte 23"/>
            <p:cNvSpPr txBox="1"/>
            <p:nvPr/>
          </p:nvSpPr>
          <p:spPr>
            <a:xfrm>
              <a:off x="8151208" y="4922012"/>
              <a:ext cx="3968202" cy="379656"/>
            </a:xfrm>
            <a:prstGeom prst="rect">
              <a:avLst/>
            </a:prstGeom>
            <a:noFill/>
          </p:spPr>
          <p:txBody>
            <a:bodyPr wrap="none" rtlCol="0">
              <a:spAutoFit/>
            </a:bodyPr>
            <a:lstStyle/>
            <a:p>
              <a:r>
                <a:rPr lang="fr-FR" sz="1867" b="1" dirty="0">
                  <a:latin typeface="+mj-lt"/>
                </a:rPr>
                <a:t>Data provider C: Personal information </a:t>
              </a:r>
              <a:endParaRPr lang="en-US" sz="1867" b="1" dirty="0">
                <a:latin typeface="+mj-lt"/>
              </a:endParaRPr>
            </a:p>
          </p:txBody>
        </p:sp>
      </p:grpSp>
      <p:grpSp>
        <p:nvGrpSpPr>
          <p:cNvPr id="11" name="Grupo 10"/>
          <p:cNvGrpSpPr/>
          <p:nvPr/>
        </p:nvGrpSpPr>
        <p:grpSpPr>
          <a:xfrm>
            <a:off x="694285" y="2654140"/>
            <a:ext cx="3747594" cy="3262896"/>
            <a:chOff x="694285" y="2654140"/>
            <a:chExt cx="3747594" cy="3262896"/>
          </a:xfrm>
        </p:grpSpPr>
        <p:sp>
          <p:nvSpPr>
            <p:cNvPr id="67" name="ZoneTexte 23"/>
            <p:cNvSpPr txBox="1"/>
            <p:nvPr/>
          </p:nvSpPr>
          <p:spPr>
            <a:xfrm>
              <a:off x="748470" y="5219410"/>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97%</a:t>
              </a:r>
            </a:p>
            <a:p>
              <a:r>
                <a:rPr lang="fr-FR" sz="1867" dirty="0">
                  <a:latin typeface="Consolas" charset="0"/>
                  <a:ea typeface="Consolas" charset="0"/>
                  <a:cs typeface="Consolas" charset="0"/>
                </a:rPr>
                <a:t>Price per call = 0,1$</a:t>
              </a:r>
            </a:p>
          </p:txBody>
        </p:sp>
        <p:sp>
          <p:nvSpPr>
            <p:cNvPr id="68" name="Parchemin vertical 77"/>
            <p:cNvSpPr/>
            <p:nvPr/>
          </p:nvSpPr>
          <p:spPr>
            <a:xfrm>
              <a:off x="1362873" y="2654140"/>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cxnSp>
          <p:nvCxnSpPr>
            <p:cNvPr id="25" name="Conector angulado 24"/>
            <p:cNvCxnSpPr>
              <a:stCxn id="68" idx="1"/>
              <a:endCxn id="27" idx="1"/>
            </p:cNvCxnSpPr>
            <p:nvPr/>
          </p:nvCxnSpPr>
          <p:spPr>
            <a:xfrm flipH="1">
              <a:off x="694286" y="2879220"/>
              <a:ext cx="724857" cy="2689003"/>
            </a:xfrm>
            <a:prstGeom prst="bentConnector5">
              <a:avLst>
                <a:gd name="adj1" fmla="val 142501"/>
                <a:gd name="adj2" fmla="val 47699"/>
                <a:gd name="adj3" fmla="val 142050"/>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694285" y="5219409"/>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grpSp>
      <p:grpSp>
        <p:nvGrpSpPr>
          <p:cNvPr id="13" name="Grupo 12"/>
          <p:cNvGrpSpPr/>
          <p:nvPr/>
        </p:nvGrpSpPr>
        <p:grpSpPr>
          <a:xfrm>
            <a:off x="8184683" y="2633042"/>
            <a:ext cx="3747594" cy="3409729"/>
            <a:chOff x="8184683" y="2633042"/>
            <a:chExt cx="3747594" cy="3409729"/>
          </a:xfrm>
        </p:grpSpPr>
        <p:sp>
          <p:nvSpPr>
            <p:cNvPr id="80" name="Parchemin vertical 77"/>
            <p:cNvSpPr/>
            <p:nvPr/>
          </p:nvSpPr>
          <p:spPr>
            <a:xfrm>
              <a:off x="9132750" y="2633042"/>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sp>
          <p:nvSpPr>
            <p:cNvPr id="82" name="ZoneTexte 23"/>
            <p:cNvSpPr txBox="1"/>
            <p:nvPr/>
          </p:nvSpPr>
          <p:spPr>
            <a:xfrm>
              <a:off x="8238868" y="5345145"/>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98%</a:t>
              </a:r>
            </a:p>
            <a:p>
              <a:r>
                <a:rPr lang="fr-FR" sz="1867" dirty="0">
                  <a:latin typeface="Consolas" charset="0"/>
                  <a:ea typeface="Consolas" charset="0"/>
                  <a:cs typeface="Consolas" charset="0"/>
                </a:rPr>
                <a:t>Price per call = 0,3$</a:t>
              </a:r>
            </a:p>
          </p:txBody>
        </p:sp>
        <p:sp>
          <p:nvSpPr>
            <p:cNvPr id="83" name="Chave esquerda 82"/>
            <p:cNvSpPr/>
            <p:nvPr/>
          </p:nvSpPr>
          <p:spPr>
            <a:xfrm>
              <a:off x="8184683" y="5345144"/>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5" name="Conector angulado 34"/>
            <p:cNvCxnSpPr>
              <a:stCxn id="80" idx="1"/>
              <a:endCxn id="83" idx="1"/>
            </p:cNvCxnSpPr>
            <p:nvPr/>
          </p:nvCxnSpPr>
          <p:spPr>
            <a:xfrm flipH="1">
              <a:off x="8184684" y="2858123"/>
              <a:ext cx="1004337" cy="2835835"/>
            </a:xfrm>
            <a:prstGeom prst="bentConnector5">
              <a:avLst>
                <a:gd name="adj1" fmla="val 130245"/>
                <a:gd name="adj2" fmla="val 47818"/>
                <a:gd name="adj3" fmla="val 130348"/>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grpSp>
      <p:grpSp>
        <p:nvGrpSpPr>
          <p:cNvPr id="12" name="Grupo 11"/>
          <p:cNvGrpSpPr/>
          <p:nvPr/>
        </p:nvGrpSpPr>
        <p:grpSpPr>
          <a:xfrm>
            <a:off x="4628825" y="2841571"/>
            <a:ext cx="3747594" cy="1961388"/>
            <a:chOff x="4628825" y="2841571"/>
            <a:chExt cx="3747594" cy="1961388"/>
          </a:xfrm>
        </p:grpSpPr>
        <p:sp>
          <p:nvSpPr>
            <p:cNvPr id="79" name="Parchemin vertical 77"/>
            <p:cNvSpPr/>
            <p:nvPr/>
          </p:nvSpPr>
          <p:spPr>
            <a:xfrm>
              <a:off x="5249561" y="4352798"/>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sp>
          <p:nvSpPr>
            <p:cNvPr id="86" name="ZoneTexte 23"/>
            <p:cNvSpPr txBox="1"/>
            <p:nvPr/>
          </p:nvSpPr>
          <p:spPr>
            <a:xfrm>
              <a:off x="4683010" y="2841571"/>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99,9%</a:t>
              </a:r>
            </a:p>
            <a:p>
              <a:r>
                <a:rPr lang="fr-FR" sz="1867" dirty="0">
                  <a:latin typeface="Consolas" charset="0"/>
                  <a:ea typeface="Consolas" charset="0"/>
                  <a:cs typeface="Consolas" charset="0"/>
                </a:rPr>
                <a:t>Price per call = 0,5$</a:t>
              </a:r>
            </a:p>
          </p:txBody>
        </p:sp>
        <p:sp>
          <p:nvSpPr>
            <p:cNvPr id="87" name="Chave esquerda 86"/>
            <p:cNvSpPr/>
            <p:nvPr/>
          </p:nvSpPr>
          <p:spPr>
            <a:xfrm>
              <a:off x="4628825" y="2841571"/>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8" name="Conector angulado 37"/>
            <p:cNvCxnSpPr>
              <a:stCxn id="79" idx="1"/>
              <a:endCxn id="87" idx="1"/>
            </p:cNvCxnSpPr>
            <p:nvPr/>
          </p:nvCxnSpPr>
          <p:spPr>
            <a:xfrm flipH="1" flipV="1">
              <a:off x="4628826" y="3190385"/>
              <a:ext cx="677005" cy="1387495"/>
            </a:xfrm>
            <a:prstGeom prst="bentConnector5">
              <a:avLst>
                <a:gd name="adj1" fmla="val 144445"/>
                <a:gd name="adj2" fmla="val 45541"/>
                <a:gd name="adj3" fmla="val 145022"/>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grpSp>
      <p:sp>
        <p:nvSpPr>
          <p:cNvPr id="3" name="Titre 2"/>
          <p:cNvSpPr>
            <a:spLocks noGrp="1"/>
          </p:cNvSpPr>
          <p:nvPr>
            <p:ph type="title"/>
          </p:nvPr>
        </p:nvSpPr>
        <p:spPr/>
        <p:txBody>
          <a:bodyPr>
            <a:normAutofit/>
          </a:bodyPr>
          <a:lstStyle/>
          <a:p>
            <a:r>
              <a:rPr lang="en-GB" dirty="0"/>
              <a:t>Data integration </a:t>
            </a:r>
            <a:r>
              <a:rPr lang="en-GB" dirty="0" smtClean="0"/>
              <a:t>from </a:t>
            </a:r>
            <a:r>
              <a:rPr lang="en-GB" dirty="0"/>
              <a:t>data </a:t>
            </a:r>
            <a:r>
              <a:rPr lang="en-GB" dirty="0" smtClean="0"/>
              <a:t>services</a:t>
            </a:r>
            <a:endParaRPr lang="en-GB" dirty="0"/>
          </a:p>
        </p:txBody>
      </p:sp>
      <p:sp>
        <p:nvSpPr>
          <p:cNvPr id="42" name="Retângulo 1"/>
          <p:cNvSpPr/>
          <p:nvPr/>
        </p:nvSpPr>
        <p:spPr>
          <a:xfrm>
            <a:off x="191292" y="2882653"/>
            <a:ext cx="11798927" cy="135934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i="1" dirty="0">
                <a:solidFill>
                  <a:schemeClr val="bg1"/>
                </a:solidFill>
              </a:rPr>
              <a:t>Retrieve personal and DNA information from patients that were infected by flu, </a:t>
            </a:r>
            <a:r>
              <a:rPr lang="en-US" sz="2400" i="1" dirty="0">
                <a:solidFill>
                  <a:schemeClr val="bg1"/>
                </a:solidFill>
                <a:effectLst>
                  <a:outerShdw blurRad="38100" dist="38100" dir="2700000" algn="tl">
                    <a:srgbClr val="000000">
                      <a:alpha val="43137"/>
                    </a:srgbClr>
                  </a:outerShdw>
                </a:effectLst>
              </a:rPr>
              <a:t>using services with </a:t>
            </a:r>
            <a:endParaRPr lang="en-US" sz="2400" i="1" dirty="0" smtClean="0">
              <a:solidFill>
                <a:schemeClr val="bg1"/>
              </a:solidFill>
              <a:effectLst>
                <a:outerShdw blurRad="38100" dist="38100" dir="2700000" algn="tl">
                  <a:srgbClr val="000000">
                    <a:alpha val="43137"/>
                  </a:srgbClr>
                </a:outerShdw>
              </a:effectLst>
            </a:endParaRPr>
          </a:p>
          <a:p>
            <a:pPr algn="ctr"/>
            <a:r>
              <a:rPr lang="en-US" sz="2400" b="1" i="1" dirty="0" smtClean="0">
                <a:solidFill>
                  <a:schemeClr val="tx2">
                    <a:lumMod val="40000"/>
                    <a:lumOff val="60000"/>
                  </a:schemeClr>
                </a:solidFill>
                <a:effectLst>
                  <a:outerShdw blurRad="38100" dist="38100" dir="2700000" algn="tl">
                    <a:srgbClr val="000000">
                      <a:alpha val="43137"/>
                    </a:srgbClr>
                  </a:outerShdw>
                </a:effectLst>
              </a:rPr>
              <a:t>availability </a:t>
            </a:r>
            <a:r>
              <a:rPr lang="en-US" sz="2400" b="1" i="1" dirty="0">
                <a:solidFill>
                  <a:schemeClr val="tx2">
                    <a:lumMod val="40000"/>
                    <a:lumOff val="60000"/>
                  </a:schemeClr>
                </a:solidFill>
                <a:effectLst>
                  <a:outerShdw blurRad="38100" dist="38100" dir="2700000" algn="tl">
                    <a:srgbClr val="000000">
                      <a:alpha val="43137"/>
                    </a:srgbClr>
                  </a:outerShdw>
                </a:effectLst>
              </a:rPr>
              <a:t>higher than 98%</a:t>
            </a:r>
            <a:r>
              <a:rPr lang="en-US" sz="2400" i="1" dirty="0">
                <a:solidFill>
                  <a:schemeClr val="bg1"/>
                </a:solidFill>
                <a:effectLst>
                  <a:outerShdw blurRad="38100" dist="38100" dir="2700000" algn="tl">
                    <a:srgbClr val="000000">
                      <a:alpha val="43137"/>
                    </a:srgbClr>
                  </a:outerShdw>
                </a:effectLst>
              </a:rPr>
              <a:t>, </a:t>
            </a:r>
            <a:r>
              <a:rPr lang="en-US" sz="24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400" i="1" dirty="0">
                <a:solidFill>
                  <a:schemeClr val="bg1"/>
                </a:solidFill>
                <a:effectLst>
                  <a:outerShdw blurRad="38100" dist="38100" dir="2700000" algn="tl">
                    <a:srgbClr val="000000">
                      <a:alpha val="43137"/>
                    </a:srgbClr>
                  </a:outerShdw>
                </a:effectLst>
              </a:rPr>
              <a:t>&amp; </a:t>
            </a:r>
            <a:r>
              <a:rPr lang="en-US" sz="2400" b="1" i="1" dirty="0">
                <a:solidFill>
                  <a:schemeClr val="accent5">
                    <a:lumMod val="40000"/>
                    <a:lumOff val="60000"/>
                  </a:schemeClr>
                </a:solidFill>
                <a:effectLst>
                  <a:outerShdw blurRad="38100" dist="38100" dir="2700000" algn="tl">
                    <a:srgbClr val="000000">
                      <a:alpha val="43137"/>
                    </a:srgbClr>
                  </a:outerShdw>
                </a:effectLst>
              </a:rPr>
              <a:t>total cost less than 5$</a:t>
            </a:r>
            <a:endParaRPr lang="en-US" sz="2400" b="1" i="1" dirty="0">
              <a:solidFill>
                <a:schemeClr val="accent5">
                  <a:lumMod val="40000"/>
                  <a:lumOff val="60000"/>
                </a:schemeClr>
              </a:solidFill>
            </a:endParaRPr>
          </a:p>
        </p:txBody>
      </p:sp>
      <p:sp>
        <p:nvSpPr>
          <p:cNvPr id="43" name="Retângulo 1"/>
          <p:cNvSpPr/>
          <p:nvPr/>
        </p:nvSpPr>
        <p:spPr>
          <a:xfrm>
            <a:off x="191291" y="4330472"/>
            <a:ext cx="11798927" cy="131631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133" i="1" dirty="0">
                <a:solidFill>
                  <a:schemeClr val="bg1"/>
                </a:solidFill>
                <a:latin typeface="Consolas" charset="0"/>
                <a:ea typeface="Consolas" charset="0"/>
                <a:cs typeface="Consolas" charset="0"/>
              </a:rPr>
              <a:t>Q(dis?; </a:t>
            </a:r>
            <a:r>
              <a:rPr lang="en-US" sz="2133" i="1" dirty="0" err="1">
                <a:solidFill>
                  <a:schemeClr val="bg1"/>
                </a:solidFill>
                <a:latin typeface="Consolas" charset="0"/>
                <a:ea typeface="Consolas" charset="0"/>
                <a:cs typeface="Consolas" charset="0"/>
              </a:rPr>
              <a:t>dna</a:t>
            </a:r>
            <a:r>
              <a:rPr lang="en-US" sz="2133" i="1" dirty="0">
                <a:solidFill>
                  <a:schemeClr val="bg1"/>
                </a:solidFill>
                <a:latin typeface="Consolas" charset="0"/>
                <a:ea typeface="Consolas" charset="0"/>
                <a:cs typeface="Consolas" charset="0"/>
              </a:rPr>
              <a:t>!, info!) := </a:t>
            </a:r>
          </a:p>
          <a:p>
            <a:pPr algn="ctr"/>
            <a:r>
              <a:rPr lang="en-US" sz="2133" i="1" dirty="0">
                <a:solidFill>
                  <a:schemeClr val="bg1"/>
                </a:solidFill>
                <a:latin typeface="Consolas" charset="0"/>
                <a:ea typeface="Consolas" charset="0"/>
                <a:cs typeface="Consolas" charset="0"/>
              </a:rPr>
              <a:t>A1 (dis?; p!), A2 (p?; </a:t>
            </a:r>
            <a:r>
              <a:rPr lang="en-US" sz="2133" i="1" dirty="0" err="1">
                <a:solidFill>
                  <a:schemeClr val="bg1"/>
                </a:solidFill>
                <a:latin typeface="Consolas" charset="0"/>
                <a:ea typeface="Consolas" charset="0"/>
                <a:cs typeface="Consolas" charset="0"/>
              </a:rPr>
              <a:t>dna</a:t>
            </a:r>
            <a:r>
              <a:rPr lang="en-US" sz="2133" i="1" dirty="0">
                <a:solidFill>
                  <a:schemeClr val="bg1"/>
                </a:solidFill>
                <a:latin typeface="Consolas" charset="0"/>
                <a:ea typeface="Consolas" charset="0"/>
                <a:cs typeface="Consolas" charset="0"/>
              </a:rPr>
              <a:t>!), A3 (p?; info!), </a:t>
            </a:r>
          </a:p>
          <a:p>
            <a:pPr algn="ctr"/>
            <a:r>
              <a:rPr lang="en-US" sz="2133" i="1" dirty="0">
                <a:solidFill>
                  <a:schemeClr val="bg1"/>
                </a:solidFill>
                <a:latin typeface="Consolas" charset="0"/>
                <a:ea typeface="Consolas" charset="0"/>
                <a:cs typeface="Consolas" charset="0"/>
              </a:rPr>
              <a:t>dis= “flu” , </a:t>
            </a:r>
            <a:r>
              <a:rPr lang="en-US" sz="2133" b="1" i="1" dirty="0">
                <a:solidFill>
                  <a:schemeClr val="bg1"/>
                </a:solidFill>
                <a:latin typeface="Consolas" charset="0"/>
                <a:ea typeface="Consolas" charset="0"/>
                <a:cs typeface="Consolas" charset="0"/>
              </a:rPr>
              <a:t>[</a:t>
            </a:r>
            <a:r>
              <a:rPr lang="en-US" sz="2133" b="1" i="1" dirty="0">
                <a:solidFill>
                  <a:schemeClr val="accent5">
                    <a:lumMod val="40000"/>
                    <a:lumOff val="60000"/>
                  </a:schemeClr>
                </a:solidFill>
                <a:latin typeface="Consolas" charset="0"/>
                <a:ea typeface="Consolas" charset="0"/>
                <a:cs typeface="Consolas" charset="0"/>
              </a:rPr>
              <a:t>availability &gt; </a:t>
            </a:r>
            <a:r>
              <a:rPr lang="en-US" sz="2133" b="1" i="1" dirty="0" smtClean="0">
                <a:solidFill>
                  <a:schemeClr val="accent5">
                    <a:lumMod val="40000"/>
                    <a:lumOff val="60000"/>
                  </a:schemeClr>
                </a:solidFill>
                <a:latin typeface="Consolas" charset="0"/>
                <a:ea typeface="Consolas" charset="0"/>
                <a:cs typeface="Consolas" charset="0"/>
              </a:rPr>
              <a:t>98%</a:t>
            </a:r>
            <a:r>
              <a:rPr lang="en-US" sz="2133" b="1" i="1" dirty="0" smtClean="0">
                <a:solidFill>
                  <a:schemeClr val="bg1"/>
                </a:solidFill>
                <a:latin typeface="Consolas" charset="0"/>
                <a:ea typeface="Consolas" charset="0"/>
                <a:cs typeface="Consolas" charset="0"/>
              </a:rPr>
              <a:t>, </a:t>
            </a:r>
            <a:r>
              <a:rPr lang="en-US" sz="2133" b="1" i="1" dirty="0">
                <a:solidFill>
                  <a:schemeClr val="accent3">
                    <a:lumMod val="60000"/>
                    <a:lumOff val="40000"/>
                  </a:schemeClr>
                </a:solidFill>
                <a:latin typeface="Consolas" charset="0"/>
                <a:ea typeface="Consolas" charset="0"/>
                <a:cs typeface="Consolas" charset="0"/>
              </a:rPr>
              <a:t>price per call &lt; 0,2$</a:t>
            </a:r>
            <a:r>
              <a:rPr lang="en-US" sz="2133" b="1" i="1" dirty="0">
                <a:solidFill>
                  <a:schemeClr val="bg1"/>
                </a:solidFill>
                <a:latin typeface="Consolas" charset="0"/>
                <a:ea typeface="Consolas" charset="0"/>
                <a:cs typeface="Consolas" charset="0"/>
              </a:rPr>
              <a:t>, </a:t>
            </a:r>
            <a:r>
              <a:rPr lang="en-US" sz="2133" b="1" i="1" dirty="0">
                <a:solidFill>
                  <a:schemeClr val="accent5">
                    <a:lumMod val="60000"/>
                    <a:lumOff val="40000"/>
                  </a:schemeClr>
                </a:solidFill>
                <a:latin typeface="Consolas" charset="0"/>
                <a:ea typeface="Consolas" charset="0"/>
                <a:cs typeface="Consolas" charset="0"/>
              </a:rPr>
              <a:t>total cost &lt; 5$</a:t>
            </a:r>
            <a:r>
              <a:rPr lang="en-US" sz="2133" b="1" i="1" dirty="0">
                <a:solidFill>
                  <a:schemeClr val="accent6">
                    <a:lumMod val="60000"/>
                    <a:lumOff val="40000"/>
                  </a:schemeClr>
                </a:solidFill>
                <a:latin typeface="Consolas" charset="0"/>
                <a:ea typeface="Consolas" charset="0"/>
                <a:cs typeface="Consolas" charset="0"/>
              </a:rPr>
              <a:t>]</a:t>
            </a:r>
          </a:p>
        </p:txBody>
      </p:sp>
    </p:spTree>
    <p:extLst>
      <p:ext uri="{BB962C8B-B14F-4D97-AF65-F5344CB8AC3E}">
        <p14:creationId xmlns:p14="http://schemas.microsoft.com/office/powerpoint/2010/main" val="1805712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8857</TotalTime>
  <Words>4861</Words>
  <Application>Microsoft Office PowerPoint</Application>
  <PresentationFormat>Widescreen</PresentationFormat>
  <Paragraphs>601</Paragraphs>
  <Slides>25</Slides>
  <Notes>24</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25</vt:i4>
      </vt:variant>
    </vt:vector>
  </HeadingPairs>
  <TitlesOfParts>
    <vt:vector size="34" baseType="lpstr">
      <vt:lpstr>Arial</vt:lpstr>
      <vt:lpstr>Calibri</vt:lpstr>
      <vt:lpstr>Consolas</vt:lpstr>
      <vt:lpstr>Corbel</vt:lpstr>
      <vt:lpstr>Rockwell</vt:lpstr>
      <vt:lpstr>Rockwell Condensed</vt:lpstr>
      <vt:lpstr>Wingdings</vt:lpstr>
      <vt:lpstr>ヒラギノ角ゴ Pro W3</vt:lpstr>
      <vt:lpstr>Tipo de Madeira</vt:lpstr>
      <vt:lpstr>Trusted sla-guided data integration on multi-cloud environments</vt:lpstr>
      <vt:lpstr>Apresentação do PowerPoint</vt:lpstr>
      <vt:lpstr>Research context: data integration</vt:lpstr>
      <vt:lpstr>Research context: data integration</vt:lpstr>
      <vt:lpstr>Open issues</vt:lpstr>
      <vt:lpstr>Open issues</vt:lpstr>
      <vt:lpstr>Open issues</vt:lpstr>
      <vt:lpstr>SLA Guided data integration meta model</vt:lpstr>
      <vt:lpstr>Data integration from data services</vt:lpstr>
      <vt:lpstr>Composing services for answering queries </vt:lpstr>
      <vt:lpstr>Vision: Data integration</vt:lpstr>
      <vt:lpstr>Objective</vt:lpstr>
      <vt:lpstr>Approach: data integration workflow</vt:lpstr>
      <vt:lpstr>Results and contribution</vt:lpstr>
      <vt:lpstr>Rhone Service-Based Query Rewriting Algorithm</vt:lpstr>
      <vt:lpstr>Concrete service matching</vt:lpstr>
      <vt:lpstr>Matching quality features</vt:lpstr>
      <vt:lpstr>Matching &amp; combining concrete services</vt:lpstr>
      <vt:lpstr>Validating combinations</vt:lpstr>
      <vt:lpstr>Experimental validation</vt:lpstr>
      <vt:lpstr>Implementation &amp; experiments</vt:lpstr>
      <vt:lpstr>Professional and scientific activities</vt:lpstr>
      <vt:lpstr>Future work</vt:lpstr>
      <vt:lpstr>Apresentação do PowerPoint</vt:lpstr>
      <vt:lpstr>Reducing overhead by reusing qR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319</cp:revision>
  <dcterms:created xsi:type="dcterms:W3CDTF">2016-09-25T08:29:40Z</dcterms:created>
  <dcterms:modified xsi:type="dcterms:W3CDTF">2017-03-26T07:49:23Z</dcterms:modified>
</cp:coreProperties>
</file>