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0"/>
  </p:notesMasterIdLst>
  <p:handoutMasterIdLst>
    <p:handoutMasterId r:id="rId31"/>
  </p:handoutMasterIdLst>
  <p:sldIdLst>
    <p:sldId id="256" r:id="rId2"/>
    <p:sldId id="318" r:id="rId3"/>
    <p:sldId id="274" r:id="rId4"/>
    <p:sldId id="275" r:id="rId5"/>
    <p:sldId id="347" r:id="rId6"/>
    <p:sldId id="348" r:id="rId7"/>
    <p:sldId id="349" r:id="rId8"/>
    <p:sldId id="317" r:id="rId9"/>
    <p:sldId id="331" r:id="rId10"/>
    <p:sldId id="342" r:id="rId11"/>
    <p:sldId id="343" r:id="rId12"/>
    <p:sldId id="344" r:id="rId13"/>
    <p:sldId id="335" r:id="rId14"/>
    <p:sldId id="336" r:id="rId15"/>
    <p:sldId id="337" r:id="rId16"/>
    <p:sldId id="323" r:id="rId17"/>
    <p:sldId id="324" r:id="rId18"/>
    <p:sldId id="328" r:id="rId19"/>
    <p:sldId id="329" r:id="rId20"/>
    <p:sldId id="330" r:id="rId21"/>
    <p:sldId id="338" r:id="rId22"/>
    <p:sldId id="339" r:id="rId23"/>
    <p:sldId id="345" r:id="rId24"/>
    <p:sldId id="340" r:id="rId25"/>
    <p:sldId id="295" r:id="rId26"/>
    <p:sldId id="310" r:id="rId27"/>
    <p:sldId id="309" r:id="rId28"/>
    <p:sldId id="287"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2" autoAdjust="0"/>
    <p:restoredTop sz="77249" autoAdjust="0"/>
  </p:normalViewPr>
  <p:slideViewPr>
    <p:cSldViewPr snapToGrid="0">
      <p:cViewPr>
        <p:scale>
          <a:sx n="50" d="100"/>
          <a:sy n="50" d="100"/>
        </p:scale>
        <p:origin x="630" y="192"/>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25/03/2017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25/03/2017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Good</a:t>
            </a:r>
            <a:r>
              <a:rPr lang="fr-FR" baseline="0" dirty="0" smtClean="0"/>
              <a:t> morning,  my name is Daniel Aguiar and today I will present my thesis work entitled « </a:t>
            </a:r>
            <a:r>
              <a:rPr lang="fr-FR" b="1" baseline="0" dirty="0" smtClean="0"/>
              <a:t>Trusted SLA-Guided Data Integration on Multi-Cloud Environment</a:t>
            </a:r>
            <a:r>
              <a:rPr lang="fr-FR" baseline="0" dirty="0" smtClean="0"/>
              <a:t> » supervised by Chirine Ghedira-Guegan, Genoveva Vargas-Solar and Nadia Bennani.</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a:t>
            </a:fld>
            <a:endParaRPr lang="en-GB"/>
          </a:p>
        </p:txBody>
      </p:sp>
    </p:spTree>
    <p:extLst>
      <p:ext uri="{BB962C8B-B14F-4D97-AF65-F5344CB8AC3E}">
        <p14:creationId xmlns:p14="http://schemas.microsoft.com/office/powerpoint/2010/main" val="232802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To better understand our context, consider </a:t>
            </a:r>
            <a:r>
              <a:rPr lang="en-US" dirty="0" smtClean="0">
                <a:latin typeface="Calibri"/>
              </a:rPr>
              <a:t>the following example consisting of services that provide biological</a:t>
            </a:r>
            <a:r>
              <a:rPr lang="en-US" baseline="0" dirty="0" smtClean="0">
                <a:latin typeface="Calibri"/>
              </a:rPr>
              <a:t> data to Health </a:t>
            </a:r>
            <a:r>
              <a:rPr lang="en-US" baseline="0" dirty="0" smtClean="0">
                <a:latin typeface="Calibri"/>
              </a:rPr>
              <a:t>professionals. There are three data provider: </a:t>
            </a:r>
            <a:r>
              <a:rPr lang="en-US" b="1" u="sng" baseline="0" dirty="0" smtClean="0">
                <a:latin typeface="Calibri"/>
              </a:rPr>
              <a:t>click</a:t>
            </a:r>
            <a:endParaRPr lang="en-US" b="1" u="sng" baseline="0" dirty="0" smtClean="0">
              <a:latin typeface="Calibri"/>
            </a:endParaRPr>
          </a:p>
          <a:p>
            <a:endParaRPr lang="en-US" baseline="0" dirty="0" smtClean="0">
              <a:latin typeface="Calibri"/>
            </a:endParaRPr>
          </a:p>
          <a:p>
            <a:r>
              <a:rPr lang="en-US" baseline="0" dirty="0" smtClean="0">
                <a:latin typeface="Calibri"/>
              </a:rPr>
              <a:t>Data </a:t>
            </a:r>
            <a:r>
              <a:rPr lang="en-US" baseline="0" dirty="0" smtClean="0">
                <a:latin typeface="Calibri"/>
              </a:rPr>
              <a:t>provider A provides information about infected </a:t>
            </a:r>
            <a:r>
              <a:rPr lang="en-US" baseline="0" dirty="0" smtClean="0">
                <a:latin typeface="+mn-lt"/>
              </a:rPr>
              <a:t>patients </a:t>
            </a:r>
            <a:r>
              <a:rPr lang="en-US" b="1" u="sng" baseline="0" dirty="0" smtClean="0">
                <a:latin typeface="+mn-lt"/>
              </a:rPr>
              <a:t>click </a:t>
            </a:r>
            <a:r>
              <a:rPr lang="en-US" baseline="0" dirty="0" smtClean="0">
                <a:latin typeface="+mn-lt"/>
              </a:rPr>
              <a:t>… </a:t>
            </a:r>
            <a:r>
              <a:rPr lang="en-US" baseline="0" dirty="0" smtClean="0">
                <a:latin typeface="+mn-lt"/>
              </a:rPr>
              <a:t>data provider B provides DNA </a:t>
            </a:r>
            <a:r>
              <a:rPr lang="en-US" baseline="0" dirty="0" smtClean="0">
                <a:latin typeface="+mn-lt"/>
              </a:rPr>
              <a:t>information </a:t>
            </a:r>
            <a:r>
              <a:rPr lang="en-US" b="1" u="sng" baseline="0" dirty="0" smtClean="0">
                <a:latin typeface="+mn-lt"/>
              </a:rPr>
              <a:t>click  </a:t>
            </a:r>
            <a:r>
              <a:rPr lang="en-US" baseline="0" dirty="0" smtClean="0">
                <a:latin typeface="+mn-lt"/>
              </a:rPr>
              <a:t>… </a:t>
            </a:r>
            <a:r>
              <a:rPr lang="en-US" baseline="0" dirty="0" smtClean="0">
                <a:latin typeface="+mn-lt"/>
              </a:rPr>
              <a:t>data provider C provides personal </a:t>
            </a:r>
            <a:r>
              <a:rPr lang="en-US" baseline="0" dirty="0" smtClean="0">
                <a:latin typeface="+mn-lt"/>
              </a:rPr>
              <a:t>information </a:t>
            </a:r>
            <a:r>
              <a:rPr lang="en-US" b="1" u="sng" baseline="0" dirty="0" smtClean="0">
                <a:latin typeface="+mn-lt"/>
              </a:rPr>
              <a:t>click</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a:t>
            </a:r>
            <a:r>
              <a:rPr lang="en-US" baseline="0" dirty="0" smtClean="0">
                <a:latin typeface="+mn-lt"/>
              </a:rPr>
              <a:t>0,15 Whereas </a:t>
            </a:r>
            <a:r>
              <a:rPr lang="en-US" baseline="0" dirty="0" smtClean="0">
                <a:latin typeface="+mn-lt"/>
              </a:rPr>
              <a:t>data provider C is 99,9% of the time available and the price per call is 0,5 </a:t>
            </a:r>
            <a:r>
              <a:rPr lang="en-US" baseline="0" dirty="0" smtClean="0">
                <a:latin typeface="+mn-lt"/>
              </a:rPr>
              <a:t>cents </a:t>
            </a:r>
            <a:r>
              <a:rPr lang="en-US" b="1" u="sng" baseline="0" dirty="0" smtClean="0">
                <a:latin typeface="+mn-lt"/>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r>
              <a:rPr lang="en-US" dirty="0" smtClean="0">
                <a:latin typeface="Calibri"/>
              </a:rPr>
              <a:t>This query can be formally defined as</a:t>
            </a:r>
            <a:r>
              <a:rPr lang="en-US" baseline="0" dirty="0" smtClean="0">
                <a:latin typeface="Calibri"/>
              </a:rPr>
              <a:t> follows </a:t>
            </a:r>
            <a:r>
              <a:rPr lang="en-US" b="1" u="sng" baseline="0" dirty="0" smtClean="0">
                <a:latin typeface="Calibri"/>
              </a:rPr>
              <a:t>click</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37582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987206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79307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dirty="0" smtClean="0">
                <a:latin typeface="Calibri"/>
              </a:rPr>
              <a:t>In</a:t>
            </a:r>
            <a:r>
              <a:rPr lang="fr-FR" b="0" baseline="0" dirty="0" smtClean="0">
                <a:latin typeface="Calibri"/>
              </a:rPr>
              <a:t> the same way the queries, </a:t>
            </a:r>
            <a:r>
              <a:rPr lang="fr-FR" b="1" u="sng" baseline="0" dirty="0" smtClean="0">
                <a:latin typeface="Calibri"/>
              </a:rPr>
              <a:t>click</a:t>
            </a:r>
            <a:r>
              <a:rPr lang="fr-FR" b="0" baseline="0" dirty="0" smtClean="0">
                <a:latin typeface="Calibri"/>
              </a:rPr>
              <a:t> data services can also be defined, for example: </a:t>
            </a:r>
            <a:r>
              <a:rPr lang="fr-FR" b="1" u="sng" baseline="0" dirty="0" smtClean="0">
                <a:latin typeface="Calibri"/>
              </a:rPr>
              <a:t>click</a:t>
            </a:r>
            <a:r>
              <a:rPr lang="fr-FR" b="0" baseline="0" dirty="0" smtClean="0">
                <a:latin typeface="Calibri"/>
              </a:rPr>
              <a:t> considering the data provider we mentioned before </a:t>
            </a:r>
            <a:r>
              <a:rPr lang="fr-FR" b="1" u="sng" baseline="0" dirty="0" smtClean="0">
                <a:latin typeface="Calibri"/>
              </a:rPr>
              <a:t>click</a:t>
            </a:r>
            <a:r>
              <a:rPr lang="fr-FR" b="0" baseline="0" dirty="0" smtClean="0">
                <a:latin typeface="Calibri"/>
              </a:rPr>
              <a:t> the following DS could be defined. Where ...</a:t>
            </a:r>
          </a:p>
          <a:p>
            <a:endParaRPr lang="fr-FR" b="0" dirty="0" smtClean="0">
              <a:latin typeface="Calibri"/>
            </a:endParaRPr>
          </a:p>
          <a:p>
            <a:r>
              <a:rPr lang="fr-FR" b="1" dirty="0" smtClean="0">
                <a:latin typeface="Calibri"/>
              </a:rPr>
              <a:t>Given </a:t>
            </a:r>
            <a:r>
              <a:rPr lang="fr-FR" b="1" dirty="0" smtClean="0">
                <a:latin typeface="Calibri"/>
              </a:rPr>
              <a:t>the query</a:t>
            </a:r>
            <a:r>
              <a:rPr lang="fr-FR" b="1" baseline="0" dirty="0" smtClean="0">
                <a:latin typeface="Calibri"/>
              </a:rPr>
              <a:t>, the different 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(which retrieves infected patients), S3 (which retrieves DNA) and S5 (which retrieves personal information)</a:t>
            </a:r>
          </a:p>
          <a:p>
            <a:r>
              <a:rPr lang="fr-FR" baseline="0" dirty="0" smtClean="0">
                <a:latin typeface="+mn-lt"/>
              </a:rPr>
              <a:t>...S2 (which retrieves infected patients), S3 (which retrieves DNA) and S5 (which retrieves personal information)</a:t>
            </a:r>
          </a:p>
          <a:p>
            <a:r>
              <a:rPr lang="fr-FR" baseline="0" dirty="0" smtClean="0">
                <a:latin typeface="+mn-lt"/>
              </a:rPr>
              <a:t>...S4 (which retrieves infected patients and DNA) and S5 (which retrieves personal information) or</a:t>
            </a:r>
          </a:p>
          <a:p>
            <a:r>
              <a:rPr lang="fr-FR" baseline="0" dirty="0" smtClean="0">
                <a:latin typeface="+mn-lt"/>
              </a:rPr>
              <a:t>...S6 (which returns all desired data)</a:t>
            </a:r>
          </a:p>
          <a:p>
            <a:endParaRPr lang="fr-FR" baseline="0" dirty="0" smtClean="0">
              <a:latin typeface="+mn-lt"/>
            </a:endParaRPr>
          </a:p>
          <a:p>
            <a:r>
              <a:rPr lang="fr-FR" baseline="0" dirty="0" smtClean="0">
                <a:latin typeface="+mn-lt"/>
              </a:rPr>
              <a:t>Here, it is interesting to highlight that a filtering process is necessary to guarantee that the user preferences and requirements are satisfied.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209600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Considering this</a:t>
            </a:r>
            <a:r>
              <a:rPr lang="fr-FR" baseline="0" dirty="0" smtClean="0"/>
              <a:t> context, in our vision, data 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712346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consequence, our objective is to </a:t>
            </a:r>
            <a:r>
              <a:rPr lang="en-US" baseline="0" dirty="0" smtClean="0"/>
              <a:t>guide the integration process explicitly considering data providers quality and infrastructure properties such as reliability, computing, storage and memory capacity,  and cost.</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90182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To achieve our objectives we have proposed a data integration approach</a:t>
            </a:r>
            <a:r>
              <a:rPr lang="fr-FR" baseline="0" dirty="0" smtClean="0"/>
              <a:t> which concerns the following workflow:</a:t>
            </a:r>
          </a:p>
          <a:p>
            <a:endParaRPr lang="fr-FR" baseline="0" dirty="0" smtClean="0"/>
          </a:p>
          <a:p>
            <a:r>
              <a:rPr lang="fr-FR" baseline="0" dirty="0" smtClean="0"/>
              <a:t>First, we search for previous queries in our history. The queries are matched with respect to the quality requirements and similar queries are identified in accordance with our query taxonomy.</a:t>
            </a:r>
          </a:p>
          <a:p>
            <a:endParaRPr lang="fr-FR" baseline="0" dirty="0" smtClean="0"/>
          </a:p>
          <a:p>
            <a:r>
              <a:rPr lang="fr-FR" baseline="0" dirty="0" smtClean="0"/>
              <a:t>Then, if a match is found, we can reuse the results (data services and compositions) according to the type of query and the reusable aspects associated to this type. </a:t>
            </a:r>
          </a:p>
          <a:p>
            <a:endParaRPr lang="fr-FR" baseline="0" dirty="0" smtClean="0"/>
          </a:p>
          <a:p>
            <a:r>
              <a:rPr lang="fr-FR" baseline="0" dirty="0" smtClean="0"/>
              <a:t>If no match is found, the entire rewriting process is done according to the user requirements and SLAs.</a:t>
            </a:r>
          </a:p>
          <a:p>
            <a:endParaRPr lang="fr-FR" baseline="0" dirty="0" smtClean="0"/>
          </a:p>
          <a:p>
            <a:r>
              <a:rPr lang="fr-FR" baseline="0" dirty="0" smtClean="0"/>
              <a:t>And, finally, the results for this new query is stored to possibly be reused in a next query.</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16</a:t>
            </a:fld>
            <a:endParaRPr lang="en-GB"/>
          </a:p>
        </p:txBody>
      </p:sp>
    </p:spTree>
    <p:extLst>
      <p:ext uri="{BB962C8B-B14F-4D97-AF65-F5344CB8AC3E}">
        <p14:creationId xmlns:p14="http://schemas.microsoft.com/office/powerpoint/2010/main" val="233651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 results and contribution achieved</a:t>
            </a:r>
            <a:r>
              <a:rPr lang="fr-FR" baseline="0" dirty="0" smtClean="0"/>
              <a:t> while developing our approach are sumarized following:</a:t>
            </a:r>
          </a:p>
          <a:p>
            <a:endParaRPr lang="fr-FR" baseline="0" dirty="0" smtClean="0"/>
          </a:p>
          <a:p>
            <a:r>
              <a:rPr lang="fr-FR" baseline="0" dirty="0" smtClean="0"/>
              <a:t>First, we have designed a data integration metamodel adapted to the multi-cloud context. This model describes the challenges and problems associated to the SLA guided data integration, and it was done based on our corpus of state of the art that was built using a systematic mapping methodology. As result this methodology work, we had a paper published in DEXA 2015.</a:t>
            </a:r>
          </a:p>
          <a:p>
            <a:endParaRPr lang="fr-FR" baseline="0" dirty="0" smtClean="0"/>
          </a:p>
          <a:p>
            <a:r>
              <a:rPr lang="fr-FR" baseline="0" dirty="0" smtClean="0"/>
              <a:t>We have designed and implemented a query rewriting algorithm which takes into consideration user requirements and SLAs called Rhone.</a:t>
            </a:r>
          </a:p>
          <a:p>
            <a:endParaRPr lang="fr-FR" baseline="0" dirty="0" smtClean="0"/>
          </a:p>
          <a:p>
            <a:r>
              <a:rPr lang="fr-FR" dirty="0" smtClean="0"/>
              <a:t>A set of</a:t>
            </a:r>
            <a:r>
              <a:rPr lang="fr-FR" baseline="0" dirty="0" smtClean="0"/>
              <a:t> queries that can be treated by our approach were formalized, </a:t>
            </a:r>
          </a:p>
          <a:p>
            <a:endParaRPr lang="fr-FR" baseline="0" dirty="0" smtClean="0"/>
          </a:p>
          <a:p>
            <a:r>
              <a:rPr lang="fr-FR" baseline="0" dirty="0" smtClean="0"/>
              <a:t>and based on them we have formalized a reusability approach for reducing the overhead of query rewriting process </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17</a:t>
            </a:fld>
            <a:endParaRPr lang="en-GB"/>
          </a:p>
        </p:txBody>
      </p:sp>
    </p:spTree>
    <p:extLst>
      <p:ext uri="{BB962C8B-B14F-4D97-AF65-F5344CB8AC3E}">
        <p14:creationId xmlns:p14="http://schemas.microsoft.com/office/powerpoint/2010/main" val="331091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data (e.g., mobile devices with few physical capacities, critical decision making)</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260269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4149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Briefly presenting myself, </a:t>
            </a:r>
          </a:p>
          <a:p>
            <a:endParaRPr lang="fr-FR" dirty="0" smtClean="0"/>
          </a:p>
          <a:p>
            <a:r>
              <a:rPr lang="fr-FR" dirty="0" smtClean="0"/>
              <a:t>Currently,</a:t>
            </a:r>
            <a:r>
              <a:rPr lang="fr-FR" baseline="0" dirty="0" smtClean="0"/>
              <a:t> </a:t>
            </a:r>
            <a:r>
              <a:rPr lang="fr-FR" dirty="0" smtClean="0"/>
              <a:t>I am in the third year</a:t>
            </a:r>
            <a:r>
              <a:rPr lang="fr-FR" baseline="0" dirty="0" smtClean="0"/>
              <a:t> of PhD attached to the doctoral school InfoMaths at Lyon1 and working in the Magellan research center at Lyon3. My thesis is funded by the ARC 6 project.</a:t>
            </a:r>
          </a:p>
          <a:p>
            <a:endParaRPr lang="fr-FR" baseline="0" dirty="0" smtClean="0"/>
          </a:p>
          <a:p>
            <a:r>
              <a:rPr lang="fr-FR" baseline="0" dirty="0" smtClean="0"/>
              <a:t>In 2013, I concluded my master in systems and computing at the federal university of rio grande do norte, Brazil. During this time I had a CAPES scholarship and I made a 4-months interniship at UDELAR, Uruguay. Furthermore, I have worked to in a project  funded by the National Research Network in Brazil.</a:t>
            </a:r>
          </a:p>
          <a:p>
            <a:endParaRPr lang="fr-FR" baseline="0" dirty="0" smtClean="0"/>
          </a:p>
          <a:p>
            <a:r>
              <a:rPr lang="fr-FR" baseline="0" dirty="0" smtClean="0"/>
              <a:t>In 2011, I graduted in systems analysis in Federal Institute of Rio Grande do Norte, Brazil.</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a:t>
            </a:fld>
            <a:endParaRPr lang="en-GB"/>
          </a:p>
        </p:txBody>
      </p:sp>
    </p:spTree>
    <p:extLst>
      <p:ext uri="{BB962C8B-B14F-4D97-AF65-F5344CB8AC3E}">
        <p14:creationId xmlns:p14="http://schemas.microsoft.com/office/powerpoint/2010/main" val="364892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635444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358484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22</a:t>
            </a:fld>
            <a:endParaRPr lang="pt-BR"/>
          </a:p>
        </p:txBody>
      </p:sp>
    </p:spTree>
    <p:extLst>
      <p:ext uri="{BB962C8B-B14F-4D97-AF65-F5344CB8AC3E}">
        <p14:creationId xmlns:p14="http://schemas.microsoft.com/office/powerpoint/2010/main" val="1138755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a:t>
            </a:r>
            <a:r>
              <a:rPr lang="fr-FR" baseline="0" dirty="0" smtClean="0"/>
              <a:t> process of producing combinations and rewritings is really expensive. Thus, in order to reduce the query overhead we proposed an app</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23</a:t>
            </a:fld>
            <a:endParaRPr lang="en-GB"/>
          </a:p>
        </p:txBody>
      </p:sp>
    </p:spTree>
    <p:extLst>
      <p:ext uri="{BB962C8B-B14F-4D97-AF65-F5344CB8AC3E}">
        <p14:creationId xmlns:p14="http://schemas.microsoft.com/office/powerpoint/2010/main" val="2115146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523262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Now, concerning the professional</a:t>
            </a:r>
            <a:r>
              <a:rPr lang="fr-FR" baseline="0" dirty="0" smtClean="0"/>
              <a:t> and scientific activities during the PhD... </a:t>
            </a:r>
            <a:r>
              <a:rPr lang="fr-FR" b="1" u="sng" baseline="0" dirty="0" smtClean="0"/>
              <a:t>Click 2X</a:t>
            </a:r>
          </a:p>
          <a:p>
            <a:r>
              <a:rPr lang="fr-FR" b="0" u="none" baseline="0" dirty="0" smtClean="0"/>
              <a:t>I have followed three french courses and a workshop for writing scientific papers click</a:t>
            </a:r>
          </a:p>
          <a:p>
            <a:r>
              <a:rPr lang="fr-FR" b="0" u="none" baseline="0" dirty="0" smtClean="0"/>
              <a:t>I made internal presentations to the magellan team, </a:t>
            </a:r>
            <a:r>
              <a:rPr lang="fr-FR" b="1" u="sng" baseline="0" dirty="0" smtClean="0"/>
              <a:t>click</a:t>
            </a:r>
            <a:r>
              <a:rPr lang="fr-FR" b="0" u="none" baseline="0" dirty="0" smtClean="0"/>
              <a:t>, external presentations in the SOC team, </a:t>
            </a:r>
            <a:r>
              <a:rPr lang="fr-FR" b="1" u="sng" baseline="0" dirty="0" smtClean="0"/>
              <a:t>click</a:t>
            </a:r>
            <a:r>
              <a:rPr lang="fr-FR" b="0" u="none" baseline="0" dirty="0" smtClean="0"/>
              <a:t>, I have participated as author and presented our work at adbis 2016, and, </a:t>
            </a:r>
            <a:r>
              <a:rPr lang="fr-FR" b="1" u="sng" baseline="0" dirty="0" smtClean="0"/>
              <a:t>click</a:t>
            </a:r>
            <a:r>
              <a:rPr lang="fr-FR" b="0" u="none" baseline="0" dirty="0" smtClean="0"/>
              <a:t>, I have presented posters in the arc 6 scientific </a:t>
            </a:r>
            <a:r>
              <a:rPr lang="en-US" b="0" u="none" baseline="0" noProof="0" dirty="0" smtClean="0"/>
              <a:t>journeys</a:t>
            </a:r>
          </a:p>
          <a:p>
            <a:r>
              <a:rPr lang="en-US" b="1" u="sng" baseline="0" noProof="0" dirty="0" smtClean="0"/>
              <a:t>Click</a:t>
            </a:r>
            <a:r>
              <a:rPr lang="en-US" b="0" u="none" baseline="0" noProof="0" dirty="0" smtClean="0"/>
              <a:t> moreover I attended to a thematic school on smart cities and big data at Grenoble, and as result to our work we had some publications </a:t>
            </a:r>
            <a:r>
              <a:rPr lang="en-US" b="1" u="sng" baseline="0" noProof="0" dirty="0" smtClean="0"/>
              <a:t>click</a:t>
            </a:r>
            <a:r>
              <a:rPr lang="en-US" b="0" u="none" baseline="0" noProof="0" dirty="0" smtClean="0"/>
              <a:t> </a:t>
            </a:r>
            <a:r>
              <a:rPr lang="en-US" b="0" u="none" baseline="0" noProof="0" dirty="0" err="1" smtClean="0"/>
              <a:t>dexa</a:t>
            </a:r>
            <a:r>
              <a:rPr lang="en-US" b="0" u="none" baseline="0" noProof="0" dirty="0" smtClean="0"/>
              <a:t>… </a:t>
            </a:r>
            <a:r>
              <a:rPr lang="en-US" b="1" u="sng" baseline="0" noProof="0" dirty="0" smtClean="0"/>
              <a:t>click</a:t>
            </a:r>
          </a:p>
          <a:p>
            <a:r>
              <a:rPr lang="en-US" b="0" u="none" baseline="0" noProof="0" dirty="0" smtClean="0"/>
              <a:t>Regarding our day-to-day work…</a:t>
            </a:r>
            <a:endParaRPr lang="en-US" b="0" u="none" noProof="0"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26</a:t>
            </a:fld>
            <a:endParaRPr lang="en-GB"/>
          </a:p>
        </p:txBody>
      </p:sp>
    </p:spTree>
    <p:extLst>
      <p:ext uri="{BB962C8B-B14F-4D97-AF65-F5344CB8AC3E}">
        <p14:creationId xmlns:p14="http://schemas.microsoft.com/office/powerpoint/2010/main" val="409380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 research</a:t>
            </a:r>
            <a:r>
              <a:rPr lang="fr-FR" baseline="0" dirty="0" smtClean="0"/>
              <a:t> context of this thesis is data integration. </a:t>
            </a:r>
            <a:r>
              <a:rPr lang="en-US" dirty="0" smtClean="0"/>
              <a:t>The very classic vision of data integration is defined as follows: Given a set of heterogeneous data sources known in advance, provide solutions for retrieving data and answering queries.</a:t>
            </a:r>
          </a:p>
          <a:p>
            <a:endParaRPr lang="en-US" dirty="0" smtClean="0"/>
          </a:p>
          <a:p>
            <a:r>
              <a:rPr lang="en-US" dirty="0" smtClean="0"/>
              <a:t>This problem is well known in the database domain. Several works have been proposed</a:t>
            </a:r>
            <a:r>
              <a:rPr lang="en-US" baseline="0" dirty="0" smtClean="0"/>
              <a:t> concerning, for example, </a:t>
            </a:r>
            <a:r>
              <a:rPr lang="en-US" dirty="0" smtClean="0"/>
              <a:t>data models equivalence and transformation, schema matching and integration, and query rewriting algorithm such as </a:t>
            </a:r>
            <a:r>
              <a:rPr lang="en-US" dirty="0" err="1" smtClean="0"/>
              <a:t>MiniCon</a:t>
            </a:r>
            <a:r>
              <a:rPr lang="en-US" dirty="0" smtClean="0"/>
              <a:t>.</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3</a:t>
            </a:fld>
            <a:endParaRPr lang="en-GB"/>
          </a:p>
        </p:txBody>
      </p:sp>
    </p:spTree>
    <p:extLst>
      <p:ext uri="{BB962C8B-B14F-4D97-AF65-F5344CB8AC3E}">
        <p14:creationId xmlns:p14="http://schemas.microsoft.com/office/powerpoint/2010/main" val="21235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emergence of data services changed the data integration problem. Particularly, the hypothesis that assumed that data sources were known in advance.</a:t>
            </a:r>
          </a:p>
          <a:p>
            <a:endParaRPr lang="en-US" dirty="0" smtClean="0"/>
          </a:p>
          <a:p>
            <a:r>
              <a:rPr lang="en-US" dirty="0" smtClean="0"/>
              <a:t>The data integration problem in the presence of services as data providers redefined the problem as follows: Given a query expressing data requirements, look up data services that can fulfill those requirements. The assumptions were that services exported their API and that they can export data under a pivot model that can be used for integrating results.</a:t>
            </a:r>
          </a:p>
          <a:p>
            <a:endParaRPr lang="en-US" dirty="0" smtClean="0"/>
          </a:p>
          <a:p>
            <a:r>
              <a:rPr lang="en-US" dirty="0" smtClean="0"/>
              <a:t>Thus, the query rewriting problem was redefined as a matching and a service composition problem and has led to fruitful results on query rewriting and service matching.</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4</a:t>
            </a:fld>
            <a:endParaRPr lang="en-GB"/>
          </a:p>
        </p:txBody>
      </p:sp>
    </p:spTree>
    <p:extLst>
      <p:ext uri="{BB962C8B-B14F-4D97-AF65-F5344CB8AC3E}">
        <p14:creationId xmlns:p14="http://schemas.microsoft.com/office/powerpoint/2010/main" val="3145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This context</a:t>
            </a:r>
            <a:r>
              <a:rPr lang="fr-FR" baseline="0" dirty="0" smtClean="0"/>
              <a:t> has some open issues such as: </a:t>
            </a:r>
            <a:r>
              <a:rPr lang="fr-FR" b="1" u="sng" baseline="0" dirty="0" smtClean="0"/>
              <a:t>click</a:t>
            </a:r>
          </a:p>
          <a:p>
            <a:endParaRPr lang="fr-FR" baseline="0" dirty="0" smtClean="0"/>
          </a:p>
          <a:p>
            <a:r>
              <a:rPr lang="fr-FR" baseline="0" dirty="0" smtClean="0"/>
              <a:t>Data producers export an API to access and consume their data   </a:t>
            </a:r>
            <a:r>
              <a:rPr lang="fr-FR" b="1" u="sng" baseline="0" dirty="0" smtClean="0"/>
              <a:t>click</a:t>
            </a:r>
          </a:p>
          <a:p>
            <a:endParaRPr lang="fr-FR" baseline="0" dirty="0" smtClean="0"/>
          </a:p>
          <a:p>
            <a:r>
              <a:rPr lang="fr-FR" baseline="0" dirty="0" smtClean="0"/>
              <a:t>but they do not export the properties of the data they deliver and the conditions in which they deliver data </a:t>
            </a:r>
            <a:r>
              <a:rPr lang="fr-FR" b="1" u="sng" baseline="0" dirty="0" smtClean="0"/>
              <a:t>click </a:t>
            </a:r>
          </a:p>
          <a:p>
            <a:endParaRPr lang="fr-FR" b="0" u="none" baseline="0" dirty="0" smtClean="0"/>
          </a:p>
          <a:p>
            <a:r>
              <a:rPr lang="fr-FR" b="0" u="none" baseline="0" dirty="0" smtClean="0"/>
              <a:t>Data consumers consumes data according to their requirements </a:t>
            </a:r>
            <a:r>
              <a:rPr lang="fr-FR" b="1" u="sng" baseline="0" dirty="0" smtClean="0"/>
              <a:t>click</a:t>
            </a:r>
          </a:p>
          <a:p>
            <a:endParaRPr lang="fr-FR" b="0" u="none" baseline="0" dirty="0" smtClean="0"/>
          </a:p>
          <a:p>
            <a:r>
              <a:rPr lang="fr-FR" b="0" u="none" baseline="0" dirty="0" smtClean="0"/>
              <a:t>But the queries they define do not express data quality requirements and conditions in which data is consumed</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4350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a:t>
            </a:r>
            <a:r>
              <a:rPr lang="fr-FR" baseline="0" dirty="0" smtClean="0"/>
              <a:t> multi-cloud includes a set of cloud infrastructures and data consumers subscribe to this infrastructures. </a:t>
            </a:r>
            <a:r>
              <a:rPr lang="fr-FR" b="1" u="sng" baseline="0" dirty="0" smtClean="0"/>
              <a:t>Click</a:t>
            </a:r>
          </a:p>
          <a:p>
            <a:endParaRPr lang="fr-FR" b="0" u="none" baseline="0" dirty="0" smtClean="0"/>
          </a:p>
          <a:p>
            <a:r>
              <a:rPr lang="fr-FR" b="0" u="none" baseline="0" dirty="0" smtClean="0"/>
              <a:t>These subscriptions determine the conditions in which data services can be accessed. Data consumers subscribe to cloud providers to consume services according to business models and the integration is done by services depending to the subscription conditions </a:t>
            </a:r>
            <a:r>
              <a:rPr lang="fr-FR" b="1" u="sng" baseline="0" dirty="0" smtClean="0"/>
              <a:t>click</a:t>
            </a:r>
          </a:p>
          <a:p>
            <a:endParaRPr lang="fr-FR" b="0" u="none" baseline="0" dirty="0" smtClean="0"/>
          </a:p>
          <a:p>
            <a:r>
              <a:rPr lang="fr-FR" b="0" u="none" baseline="0" dirty="0" smtClean="0"/>
              <a:t>Data producers provide data which is consumed by data consumers </a:t>
            </a:r>
            <a:r>
              <a:rPr lang="fr-FR" b="1" u="sng" baseline="0" dirty="0" smtClean="0"/>
              <a:t>click</a:t>
            </a:r>
          </a:p>
          <a:p>
            <a:r>
              <a:rPr lang="fr-FR" b="0" u="none" baseline="0" dirty="0" smtClean="0"/>
              <a:t>And also subscribe to clouds to deploy their services </a:t>
            </a:r>
            <a:r>
              <a:rPr lang="fr-FR" b="1" u="sng" baseline="0" dirty="0" smtClean="0"/>
              <a:t>click</a:t>
            </a:r>
          </a:p>
          <a:p>
            <a:endParaRPr lang="fr-FR" b="0" u="none" baseline="0" dirty="0" smtClean="0"/>
          </a:p>
          <a:p>
            <a:r>
              <a:rPr lang="fr-FR" b="0" u="none" baseline="0" dirty="0" smtClean="0"/>
              <a:t>However, the deployment is not transparent to data integration process and data producers are guided to SLA contracts which means that they can be out of resources</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5692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1" u="sng" dirty="0" smtClean="0"/>
              <a:t>Click</a:t>
            </a:r>
            <a:r>
              <a:rPr lang="fr-FR" dirty="0" smtClean="0"/>
              <a:t> In this scenario, data consumer</a:t>
            </a:r>
            <a:r>
              <a:rPr lang="fr-FR" baseline="0" dirty="0" smtClean="0"/>
              <a:t> define queries </a:t>
            </a:r>
            <a:r>
              <a:rPr lang="fr-FR" b="1" u="sng" baseline="0" dirty="0" smtClean="0"/>
              <a:t>click</a:t>
            </a:r>
          </a:p>
          <a:p>
            <a:r>
              <a:rPr lang="fr-FR" baseline="0" dirty="0" smtClean="0"/>
              <a:t>Currently, without taking into account the SLAs he has with clouds </a:t>
            </a:r>
            <a:r>
              <a:rPr lang="fr-FR" b="1" u="sng" baseline="0" dirty="0" smtClean="0"/>
              <a:t>click</a:t>
            </a:r>
          </a:p>
          <a:p>
            <a:r>
              <a:rPr lang="fr-FR" b="0" u="none" baseline="0" dirty="0" smtClean="0"/>
              <a:t>And his requirements are only associated to performance and privacy issues </a:t>
            </a:r>
            <a:r>
              <a:rPr lang="fr-FR" b="1" u="sng" baseline="0" dirty="0" smtClean="0"/>
              <a:t>click 2x</a:t>
            </a:r>
          </a:p>
          <a:p>
            <a:r>
              <a:rPr lang="fr-FR" b="0" u="none" baseline="0" dirty="0" smtClean="0"/>
              <a:t>The service selection and composition do not take into consideration SLAs </a:t>
            </a:r>
            <a:r>
              <a:rPr lang="fr-FR" b="1" u="sng" baseline="0" dirty="0" smtClean="0"/>
              <a:t>click</a:t>
            </a:r>
          </a:p>
          <a:p>
            <a:r>
              <a:rPr lang="fr-FR" b="0" u="none" baseline="0" dirty="0" smtClean="0"/>
              <a:t>Once data providers are guided by SLA they can be out of resources </a:t>
            </a:r>
            <a:r>
              <a:rPr lang="fr-FR" b="1" u="sng" baseline="0" dirty="0" smtClean="0"/>
              <a:t>click 2x</a:t>
            </a:r>
          </a:p>
          <a:p>
            <a:r>
              <a:rPr lang="fr-FR" b="0" u="none" baseline="0" dirty="0" smtClean="0"/>
              <a:t>Current SLAs mainly include performance aspects and business rules</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3651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 on these open issues,</a:t>
            </a:r>
            <a:r>
              <a:rPr lang="fr-FR" baseline="0" dirty="0" smtClean="0"/>
              <a:t> deduced from a SM methodology we have proposed a SLA guided data integration meta model. This first contribution resulted in a paper published on DEXA 2015.</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1261930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25/03/2017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25/03/2017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a:xfrm>
            <a:off x="332509" y="498486"/>
            <a:ext cx="11618699" cy="1609344"/>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25/03/2017</a:t>
            </a:fld>
            <a:endParaRPr lang="fr-FR"/>
          </a:p>
        </p:txBody>
      </p:sp>
      <p:sp>
        <p:nvSpPr>
          <p:cNvPr id="4" name="Footer Placeholder 3"/>
          <p:cNvSpPr>
            <a:spLocks noGrp="1"/>
          </p:cNvSpPr>
          <p:nvPr>
            <p:ph type="ftr" sz="quarter" idx="11"/>
          </p:nvPr>
        </p:nvSpPr>
        <p:spPr>
          <a:xfrm>
            <a:off x="332509" y="6272783"/>
            <a:ext cx="6327648" cy="365125"/>
          </a:xfrm>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25/03/2017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25/03/2017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25/03/2017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406401" y="3014489"/>
            <a:ext cx="11525876"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i="1" dirty="0">
                <a:solidFill>
                  <a:schemeClr val="bg1"/>
                </a:solidFill>
              </a:rPr>
              <a:t>Retrieve personal and DNA information from patients that were infected by flu, </a:t>
            </a:r>
            <a:r>
              <a:rPr lang="en-US" sz="2400" i="1" dirty="0">
                <a:solidFill>
                  <a:schemeClr val="bg1"/>
                </a:solidFill>
                <a:effectLst>
                  <a:outerShdw blurRad="38100" dist="38100" dir="2700000" algn="tl">
                    <a:srgbClr val="000000">
                      <a:alpha val="43137"/>
                    </a:srgbClr>
                  </a:outerShdw>
                </a:effectLst>
              </a:rPr>
              <a:t>using services with </a:t>
            </a:r>
            <a:endParaRPr lang="en-US" sz="2400" i="1" dirty="0" smtClean="0">
              <a:solidFill>
                <a:schemeClr val="bg1"/>
              </a:solidFill>
              <a:effectLst>
                <a:outerShdw blurRad="38100" dist="38100" dir="2700000" algn="tl">
                  <a:srgbClr val="000000">
                    <a:alpha val="43137"/>
                  </a:srgbClr>
                </a:outerShdw>
              </a:effectLst>
            </a:endParaRPr>
          </a:p>
          <a:p>
            <a:pPr algn="ctr"/>
            <a:r>
              <a:rPr lang="en-US" sz="2400" b="1" i="1" dirty="0" smtClean="0">
                <a:solidFill>
                  <a:schemeClr val="tx2">
                    <a:lumMod val="40000"/>
                    <a:lumOff val="60000"/>
                  </a:schemeClr>
                </a:solidFill>
                <a:effectLst>
                  <a:outerShdw blurRad="38100" dist="38100" dir="2700000" algn="tl">
                    <a:srgbClr val="000000">
                      <a:alpha val="43137"/>
                    </a:srgbClr>
                  </a:outerShdw>
                </a:effectLst>
              </a:rPr>
              <a:t>availability </a:t>
            </a:r>
            <a:r>
              <a:rPr lang="en-US" sz="2400" b="1" i="1" dirty="0">
                <a:solidFill>
                  <a:schemeClr val="tx2">
                    <a:lumMod val="40000"/>
                    <a:lumOff val="60000"/>
                  </a:schemeClr>
                </a:solidFill>
                <a:effectLst>
                  <a:outerShdw blurRad="38100" dist="38100" dir="2700000" algn="tl">
                    <a:srgbClr val="000000">
                      <a:alpha val="43137"/>
                    </a:srgbClr>
                  </a:outerShdw>
                </a:effectLst>
              </a:rPr>
              <a:t>higher than 98%</a:t>
            </a:r>
            <a:r>
              <a:rPr lang="en-US" sz="2400" i="1" dirty="0">
                <a:solidFill>
                  <a:schemeClr val="bg1"/>
                </a:solidFill>
                <a:effectLst>
                  <a:outerShdw blurRad="38100" dist="38100" dir="2700000" algn="tl">
                    <a:srgbClr val="000000">
                      <a:alpha val="43137"/>
                    </a:srgbClr>
                  </a:outerShdw>
                </a:effectLst>
              </a:rPr>
              <a:t>, </a:t>
            </a:r>
            <a:r>
              <a:rPr lang="en-US" sz="24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400" i="1" dirty="0">
                <a:solidFill>
                  <a:schemeClr val="bg1"/>
                </a:solidFill>
                <a:effectLst>
                  <a:outerShdw blurRad="38100" dist="38100" dir="2700000" algn="tl">
                    <a:srgbClr val="000000">
                      <a:alpha val="43137"/>
                    </a:srgbClr>
                  </a:outerShdw>
                </a:effectLst>
              </a:rPr>
              <a:t>&amp; </a:t>
            </a:r>
            <a:r>
              <a:rPr lang="en-US" sz="2400"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400" b="1" i="1" dirty="0">
              <a:solidFill>
                <a:schemeClr val="accent5">
                  <a:lumMod val="40000"/>
                  <a:lumOff val="60000"/>
                </a:schemeClr>
              </a:solidFill>
            </a:endParaRPr>
          </a:p>
        </p:txBody>
      </p:sp>
      <p:sp>
        <p:nvSpPr>
          <p:cNvPr id="43" name="Retângulo 1"/>
          <p:cNvSpPr/>
          <p:nvPr/>
        </p:nvSpPr>
        <p:spPr>
          <a:xfrm>
            <a:off x="363542" y="4462308"/>
            <a:ext cx="11525876"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99%</a:t>
            </a:r>
            <a:r>
              <a:rPr lang="en-US" sz="2133" b="1" i="1" dirty="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180571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363542" y="2937628"/>
            <a:ext cx="11525876" cy="20151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dirty="0">
                <a:latin typeface="Consolas" charset="0"/>
                <a:ea typeface="Consolas" charset="0"/>
                <a:cs typeface="Consolas" charset="0"/>
              </a:rPr>
              <a:t>S1 (a?; b!) := A1 (a?; b!) [availability &gt; 98%, price per call = 0,2$]</a:t>
            </a:r>
          </a:p>
          <a:p>
            <a:pPr algn="just"/>
            <a:r>
              <a:rPr lang="en-US" sz="1600" dirty="0">
                <a:latin typeface="Consolas" charset="0"/>
                <a:ea typeface="Consolas" charset="0"/>
                <a:cs typeface="Consolas" charset="0"/>
              </a:rPr>
              <a:t>S2 (a?; b!) := A1 (a?; b!) [availability &gt; 98%, price per call = 0,1$]</a:t>
            </a:r>
          </a:p>
          <a:p>
            <a:pPr algn="just"/>
            <a:r>
              <a:rPr lang="en-US" sz="1600" dirty="0">
                <a:latin typeface="Consolas" charset="0"/>
                <a:ea typeface="Consolas" charset="0"/>
                <a:cs typeface="Consolas" charset="0"/>
              </a:rPr>
              <a:t>S3 (a?; b!) := A2 (a?; b!) [availability &gt; 99%, price per call = 0,1$]</a:t>
            </a:r>
          </a:p>
          <a:p>
            <a:pPr algn="just"/>
            <a:r>
              <a:rPr lang="en-US" sz="1600" dirty="0">
                <a:latin typeface="Consolas" charset="0"/>
                <a:ea typeface="Consolas" charset="0"/>
                <a:cs typeface="Consolas" charset="0"/>
              </a:rPr>
              <a:t>S4 (a?; b!) := A1 (a?; p!), A2 (p?; b!) [availability &gt; 98%, price per call = 0,1$]</a:t>
            </a:r>
          </a:p>
          <a:p>
            <a:pPr algn="just"/>
            <a:r>
              <a:rPr lang="en-US" sz="1600" dirty="0">
                <a:latin typeface="Consolas" charset="0"/>
                <a:ea typeface="Consolas" charset="0"/>
                <a:cs typeface="Consolas" charset="0"/>
              </a:rPr>
              <a:t>S5 (a?; b!) := A3 (a?; b!) [availability &gt; 98%, price per call = 0,0$]</a:t>
            </a:r>
          </a:p>
          <a:p>
            <a:pPr algn="just"/>
            <a:r>
              <a:rPr lang="en-US" sz="1600" dirty="0">
                <a:latin typeface="Consolas" charset="0"/>
                <a:ea typeface="Consolas" charset="0"/>
                <a:cs typeface="Consolas" charset="0"/>
              </a:rPr>
              <a:t>S6 (a?; b!, c!) := A1 (a?; p!), A2 (p?; b!), A3 (p?; c!) [availability &gt; 99%, price per call = 0,2$]</a:t>
            </a:r>
          </a:p>
          <a:p>
            <a:pPr algn="just"/>
            <a:r>
              <a:rPr lang="en-US" sz="1600" dirty="0">
                <a:latin typeface="Consolas" charset="0"/>
                <a:ea typeface="Consolas" charset="0"/>
                <a:cs typeface="Consolas" charset="0"/>
              </a:rPr>
              <a:t>S7 (a?; b!) := A4 (a?; b!) [availability &gt; 99%, price per call = 0,2$]</a:t>
            </a:r>
            <a:endParaRPr lang="en-US" sz="1867" dirty="0">
              <a:latin typeface="Consolas" charset="0"/>
              <a:ea typeface="Consolas" charset="0"/>
              <a:cs typeface="Consolas" charset="0"/>
            </a:endParaRPr>
          </a:p>
        </p:txBody>
      </p:sp>
    </p:spTree>
    <p:extLst>
      <p:ext uri="{BB962C8B-B14F-4D97-AF65-F5344CB8AC3E}">
        <p14:creationId xmlns:p14="http://schemas.microsoft.com/office/powerpoint/2010/main" val="1574479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363542" y="3071658"/>
            <a:ext cx="11525876"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99%</a:t>
            </a:r>
            <a:r>
              <a:rPr lang="en-US" sz="2133" b="1" i="1" dirty="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pic>
        <p:nvPicPr>
          <p:cNvPr id="43" name="Picture 2" descr="https://salesdatalist.com/wp-content/uploads/2012/04/consumers-li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05800" y="1872026"/>
            <a:ext cx="793534" cy="79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184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5333" dirty="0" smtClean="0"/>
              <a:t>Composing </a:t>
            </a:r>
            <a:r>
              <a:rPr lang="en-GB" sz="5333" dirty="0"/>
              <a:t>services for answering </a:t>
            </a:r>
            <a:r>
              <a:rPr lang="en-GB" sz="5333" dirty="0" smtClean="0"/>
              <a:t>queries</a:t>
            </a:r>
            <a:br>
              <a:rPr lang="en-GB" sz="5333" dirty="0" smtClean="0"/>
            </a:b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9" name="ZoneTexte 23"/>
          <p:cNvSpPr txBox="1"/>
          <p:nvPr/>
        </p:nvSpPr>
        <p:spPr>
          <a:xfrm>
            <a:off x="748469" y="3780780"/>
            <a:ext cx="3435428" cy="379656"/>
          </a:xfrm>
          <a:prstGeom prst="rect">
            <a:avLst/>
          </a:prstGeom>
          <a:noFill/>
        </p:spPr>
        <p:txBody>
          <a:bodyPr wrap="none" rtlCol="0">
            <a:spAutoFit/>
          </a:bodyPr>
          <a:lstStyle/>
          <a:p>
            <a:r>
              <a:rPr lang="fr-FR" b="1" i="1" dirty="0">
                <a:latin typeface="+mj-lt"/>
              </a:rPr>
              <a:t>Data provider A: infected patient </a:t>
            </a:r>
            <a:endParaRPr lang="en-US" b="1" i="1" dirty="0">
              <a:latin typeface="+mj-lt"/>
            </a:endParaRPr>
          </a:p>
        </p:txBody>
      </p:sp>
      <p:sp>
        <p:nvSpPr>
          <p:cNvPr id="10" name="ZoneTexte 23"/>
          <p:cNvSpPr txBox="1"/>
          <p:nvPr/>
        </p:nvSpPr>
        <p:spPr>
          <a:xfrm>
            <a:off x="4317015" y="5661367"/>
            <a:ext cx="3546612" cy="379656"/>
          </a:xfrm>
          <a:prstGeom prst="rect">
            <a:avLst/>
          </a:prstGeom>
          <a:noFill/>
        </p:spPr>
        <p:txBody>
          <a:bodyPr wrap="none" rtlCol="0">
            <a:spAutoFit/>
          </a:bodyPr>
          <a:lstStyle/>
          <a:p>
            <a:r>
              <a:rPr lang="fr-FR" b="1" i="1" dirty="0">
                <a:latin typeface="+mj-lt"/>
              </a:rPr>
              <a:t>Data provider B: DNA information </a:t>
            </a:r>
            <a:endParaRPr lang="en-US" b="1" i="1" dirty="0">
              <a:latin typeface="+mj-lt"/>
            </a:endParaRPr>
          </a:p>
        </p:txBody>
      </p:sp>
      <p:sp>
        <p:nvSpPr>
          <p:cNvPr id="11" name="ZoneTexte 23"/>
          <p:cNvSpPr txBox="1"/>
          <p:nvPr/>
        </p:nvSpPr>
        <p:spPr>
          <a:xfrm>
            <a:off x="7662966" y="3804154"/>
            <a:ext cx="3968202" cy="379656"/>
          </a:xfrm>
          <a:prstGeom prst="rect">
            <a:avLst/>
          </a:prstGeom>
          <a:noFill/>
        </p:spPr>
        <p:txBody>
          <a:bodyPr wrap="none" rtlCol="0">
            <a:spAutoFit/>
          </a:bodyPr>
          <a:lstStyle/>
          <a:p>
            <a:r>
              <a:rPr lang="fr-FR" b="1" i="1" dirty="0">
                <a:latin typeface="+mj-lt"/>
              </a:rPr>
              <a:t>Data provider C: Personal information </a:t>
            </a:r>
            <a:endParaRPr lang="en-US" b="1" i="1" dirty="0">
              <a:latin typeface="+mj-lt"/>
            </a:endParaRPr>
          </a:p>
        </p:txBody>
      </p:sp>
      <p:sp>
        <p:nvSpPr>
          <p:cNvPr id="12" name="Espace réservé du contenu 4"/>
          <p:cNvSpPr txBox="1">
            <a:spLocks/>
          </p:cNvSpPr>
          <p:nvPr/>
        </p:nvSpPr>
        <p:spPr>
          <a:xfrm>
            <a:off x="465525" y="4191988"/>
            <a:ext cx="4334532" cy="104096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S1 (a?;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S2 </a:t>
            </a:r>
            <a:r>
              <a:rPr lang="en-US" sz="1200" dirty="0">
                <a:solidFill>
                  <a:schemeClr val="tx1"/>
                </a:solidFill>
                <a:latin typeface="Consolas" charset="0"/>
                <a:ea typeface="Consolas" charset="0"/>
                <a:cs typeface="Consolas" charset="0"/>
              </a:rPr>
              <a:t>(a?;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0,1$]</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3" name="Espace réservé du contenu 4"/>
          <p:cNvSpPr txBox="1">
            <a:spLocks/>
          </p:cNvSpPr>
          <p:nvPr/>
        </p:nvSpPr>
        <p:spPr>
          <a:xfrm>
            <a:off x="2478505" y="6110523"/>
            <a:ext cx="7339263"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latin typeface="Consolas" charset="0"/>
                <a:ea typeface="Consolas" charset="0"/>
                <a:cs typeface="Consolas" charset="0"/>
              </a:rPr>
              <a:t>S3 (a?; b!) := A2 (a?; b!) [availability &gt; 99%, price per call = 0,1$]</a:t>
            </a:r>
          </a:p>
          <a:p>
            <a:pPr marL="0" indent="0" algn="just">
              <a:buNone/>
            </a:pPr>
            <a:r>
              <a:rPr lang="en-US" sz="1200" dirty="0">
                <a:solidFill>
                  <a:schemeClr val="tx1"/>
                </a:solidFill>
                <a:latin typeface="Consolas" charset="0"/>
                <a:ea typeface="Consolas" charset="0"/>
                <a:cs typeface="Consolas" charset="0"/>
              </a:rPr>
              <a:t>S4 (a?; b!) := A1 (a?; p!), A2 (p?; b!) [availability &gt; 98%, price per call = 0,1$]</a:t>
            </a:r>
          </a:p>
          <a:p>
            <a:pPr marL="0" indent="0" algn="just">
              <a:buNone/>
            </a:pPr>
            <a:endParaRPr lang="en-US" sz="1200" dirty="0">
              <a:solidFill>
                <a:schemeClr val="tx1"/>
              </a:solidFill>
              <a:latin typeface="Consolas" charset="0"/>
              <a:ea typeface="Consolas" charset="0"/>
              <a:cs typeface="Consolas" charset="0"/>
            </a:endParaRPr>
          </a:p>
        </p:txBody>
      </p:sp>
      <p:sp>
        <p:nvSpPr>
          <p:cNvPr id="14" name="Espace réservé du contenu 4"/>
          <p:cNvSpPr txBox="1">
            <a:spLocks/>
          </p:cNvSpPr>
          <p:nvPr/>
        </p:nvSpPr>
        <p:spPr>
          <a:xfrm>
            <a:off x="7195680" y="4218560"/>
            <a:ext cx="4922632" cy="144280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S5 (a?; b!) := </a:t>
            </a:r>
            <a:r>
              <a:rPr lang="en-US" sz="1200" dirty="0" smtClean="0">
                <a:solidFill>
                  <a:schemeClr val="tx1"/>
                </a:solidFill>
                <a:latin typeface="Consolas" charset="0"/>
                <a:ea typeface="Consolas" charset="0"/>
                <a:cs typeface="Consolas" charset="0"/>
              </a:rPr>
              <a:t>	A3 </a:t>
            </a:r>
            <a:r>
              <a:rPr lang="en-US" sz="1200" dirty="0">
                <a:solidFill>
                  <a:schemeClr val="tx1"/>
                </a:solidFill>
                <a:latin typeface="Consolas" charset="0"/>
                <a:ea typeface="Consolas" charset="0"/>
                <a:cs typeface="Consolas" charset="0"/>
              </a:rPr>
              <a:t>(a?;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0,0$]</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S6 </a:t>
            </a:r>
            <a:r>
              <a:rPr lang="en-US" sz="1200" dirty="0">
                <a:solidFill>
                  <a:schemeClr val="tx1"/>
                </a:solidFill>
                <a:latin typeface="Consolas" charset="0"/>
                <a:ea typeface="Consolas" charset="0"/>
                <a:cs typeface="Consolas" charset="0"/>
              </a:rPr>
              <a:t>(a?; b!, c!) := A1 (a?; p!), A2 (p?; b!), A3 (p?; c!) </a:t>
            </a:r>
            <a:r>
              <a:rPr lang="en-US" sz="1200" dirty="0" smtClean="0">
                <a:solidFill>
                  <a:schemeClr val="tx1"/>
                </a:solidFill>
                <a:latin typeface="Consolas" charset="0"/>
                <a:ea typeface="Consolas" charset="0"/>
                <a:cs typeface="Consolas" charset="0"/>
              </a:rPr>
              <a:t>			   [</a:t>
            </a:r>
            <a:r>
              <a:rPr lang="en-US" sz="1200" dirty="0">
                <a:solidFill>
                  <a:schemeClr val="tx1"/>
                </a:solidFill>
                <a:latin typeface="Consolas" charset="0"/>
                <a:ea typeface="Consolas" charset="0"/>
                <a:cs typeface="Consolas" charset="0"/>
              </a:rPr>
              <a:t>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S7 </a:t>
            </a:r>
            <a:r>
              <a:rPr lang="en-US" sz="1200" dirty="0">
                <a:solidFill>
                  <a:schemeClr val="tx1"/>
                </a:solidFill>
                <a:latin typeface="Consolas" charset="0"/>
                <a:ea typeface="Consolas" charset="0"/>
                <a:cs typeface="Consolas" charset="0"/>
              </a:rPr>
              <a:t>(a?; b!) := A4 (a?; b!) [availability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5" name="Espace réservé du contenu 4"/>
          <p:cNvSpPr txBox="1">
            <a:spLocks/>
          </p:cNvSpPr>
          <p:nvPr/>
        </p:nvSpPr>
        <p:spPr>
          <a:xfrm>
            <a:off x="1532892" y="1481771"/>
            <a:ext cx="9135386" cy="9538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600" b="1" dirty="0">
                <a:solidFill>
                  <a:schemeClr val="bg2">
                    <a:lumMod val="50000"/>
                  </a:schemeClr>
                </a:solidFill>
                <a:latin typeface="Consolas" charset="0"/>
                <a:ea typeface="Consolas" charset="0"/>
                <a:cs typeface="Consolas" charset="0"/>
              </a:rPr>
              <a:t>Q(dis?; dna!, info!) := A1 (dis?; p!), A2 (p?; dna!), A3 (p?; info!), d= “</a:t>
            </a:r>
            <a:r>
              <a:rPr lang="en-US" sz="1600" b="1" dirty="0" smtClean="0">
                <a:solidFill>
                  <a:schemeClr val="bg2">
                    <a:lumMod val="50000"/>
                  </a:schemeClr>
                </a:solidFill>
                <a:latin typeface="Consolas" charset="0"/>
                <a:ea typeface="Consolas" charset="0"/>
                <a:cs typeface="Consolas" charset="0"/>
              </a:rPr>
              <a:t>flu, </a:t>
            </a:r>
            <a:r>
              <a:rPr lang="en-US" sz="1600" b="1" dirty="0">
                <a:solidFill>
                  <a:schemeClr val="bg2">
                    <a:lumMod val="50000"/>
                  </a:schemeClr>
                </a:solidFill>
                <a:latin typeface="Consolas" charset="0"/>
                <a:ea typeface="Consolas" charset="0"/>
                <a:cs typeface="Consolas" charset="0"/>
              </a:rPr>
              <a:t>[ availability &gt; 99%, </a:t>
            </a:r>
            <a:r>
              <a:rPr lang="en-US" sz="1600" b="1" dirty="0" smtClean="0">
                <a:solidFill>
                  <a:schemeClr val="bg2">
                    <a:lumMod val="50000"/>
                  </a:schemeClr>
                </a:solidFill>
                <a:latin typeface="Consolas" charset="0"/>
                <a:ea typeface="Consolas" charset="0"/>
                <a:cs typeface="Consolas" charset="0"/>
              </a:rPr>
              <a:t>price </a:t>
            </a:r>
            <a:r>
              <a:rPr lang="en-US" sz="1600" b="1" dirty="0">
                <a:solidFill>
                  <a:schemeClr val="bg2">
                    <a:lumMod val="50000"/>
                  </a:schemeClr>
                </a:solidFill>
                <a:latin typeface="Consolas" charset="0"/>
                <a:ea typeface="Consolas" charset="0"/>
                <a:cs typeface="Consolas" charset="0"/>
              </a:rPr>
              <a:t>per call &lt; 0,2$, total cost &lt; 5$]</a:t>
            </a: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p:txBody>
      </p:sp>
      <p:sp>
        <p:nvSpPr>
          <p:cNvPr id="16" name="Espace réservé du contenu 4"/>
          <p:cNvSpPr txBox="1">
            <a:spLocks/>
          </p:cNvSpPr>
          <p:nvPr/>
        </p:nvSpPr>
        <p:spPr>
          <a:xfrm>
            <a:off x="1882349" y="2199930"/>
            <a:ext cx="8427305" cy="193768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S1,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S2,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S4,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S6</a:t>
            </a: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2366578"/>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5841" y="2357445"/>
            <a:ext cx="2536896" cy="144906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5441677" y="4748633"/>
            <a:ext cx="1297288" cy="907591"/>
            <a:chOff x="4028956" y="3959979"/>
            <a:chExt cx="972966" cy="680692"/>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21" name="Grupo 20"/>
            <p:cNvGrpSpPr/>
            <p:nvPr/>
          </p:nvGrpSpPr>
          <p:grpSpPr>
            <a:xfrm>
              <a:off x="4028956" y="3959979"/>
              <a:ext cx="972966" cy="680692"/>
              <a:chOff x="190630" y="3619270"/>
              <a:chExt cx="1490483" cy="1042746"/>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757502"/>
                <a:ext cx="919342" cy="904514"/>
              </a:xfrm>
              <a:prstGeom prst="rect">
                <a:avLst/>
              </a:prstGeom>
            </p:spPr>
          </p:pic>
        </p:grpSp>
      </p:grpSp>
    </p:spTree>
    <p:extLst>
      <p:ext uri="{BB962C8B-B14F-4D97-AF65-F5344CB8AC3E}">
        <p14:creationId xmlns:p14="http://schemas.microsoft.com/office/powerpoint/2010/main" val="193384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 Data integration</a:t>
            </a:r>
            <a:endParaRPr lang="en-GB" dirty="0"/>
          </a:p>
        </p:txBody>
      </p:sp>
      <p:sp>
        <p:nvSpPr>
          <p:cNvPr id="3" name="Rectangle 2"/>
          <p:cNvSpPr/>
          <p:nvPr/>
        </p:nvSpPr>
        <p:spPr>
          <a:xfrm>
            <a:off x="1097281" y="2734463"/>
            <a:ext cx="10176361" cy="1323439"/>
          </a:xfrm>
          <a:prstGeom prst="rect">
            <a:avLst/>
          </a:prstGeom>
          <a:solidFill>
            <a:schemeClr val="accent6">
              <a:lumMod val="50000"/>
            </a:schemeClr>
          </a:solidFill>
        </p:spPr>
        <p:txBody>
          <a:bodyPr wrap="square">
            <a:spAutoFit/>
          </a:bodyPr>
          <a:lstStyle/>
          <a:p>
            <a:pPr algn="just"/>
            <a:r>
              <a:rPr lang="en-US" sz="2000" dirty="0" smtClean="0">
                <a:solidFill>
                  <a:schemeClr val="bg1"/>
                </a:solidFill>
              </a:rPr>
              <a:t>A </a:t>
            </a:r>
            <a:r>
              <a:rPr lang="en-US" sz="2000" dirty="0">
                <a:solidFill>
                  <a:schemeClr val="bg1"/>
                </a:solidFill>
              </a:rPr>
              <a:t>combinatorial problem where a query result is a data collection integrated by </a:t>
            </a:r>
          </a:p>
          <a:p>
            <a:pPr marL="380990" indent="-380990" algn="just">
              <a:buFont typeface="Arial" charset="0"/>
              <a:buChar char="•"/>
            </a:pPr>
            <a:r>
              <a:rPr lang="en-US" sz="2000" dirty="0">
                <a:solidFill>
                  <a:schemeClr val="bg1"/>
                </a:solidFill>
              </a:rPr>
              <a:t>composing different data providers </a:t>
            </a:r>
          </a:p>
          <a:p>
            <a:pPr marL="380990" indent="-380990" algn="just">
              <a:buFont typeface="Arial" charset="0"/>
              <a:buChar char="•"/>
            </a:pPr>
            <a:r>
              <a:rPr lang="en-US" sz="2000" dirty="0">
                <a:solidFill>
                  <a:schemeClr val="bg1"/>
                </a:solidFill>
              </a:rPr>
              <a:t>data processing (cloud) services</a:t>
            </a:r>
          </a:p>
          <a:p>
            <a:pPr algn="just"/>
            <a:r>
              <a:rPr lang="en-US" sz="2000" dirty="0">
                <a:solidFill>
                  <a:schemeClr val="bg1"/>
                </a:solidFill>
              </a:rPr>
              <a:t>that fulfill quality constraints and SLAs specified by a data consumer</a:t>
            </a:r>
          </a:p>
        </p:txBody>
      </p:sp>
    </p:spTree>
    <p:extLst>
      <p:ext uri="{BB962C8B-B14F-4D97-AF65-F5344CB8AC3E}">
        <p14:creationId xmlns:p14="http://schemas.microsoft.com/office/powerpoint/2010/main" val="251499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1097280" y="2732102"/>
            <a:ext cx="10058400" cy="18320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Guide the </a:t>
            </a:r>
            <a:r>
              <a:rPr lang="fr-FR" sz="2000" dirty="0" err="1"/>
              <a:t>integration</a:t>
            </a:r>
            <a:r>
              <a:rPr lang="fr-FR" sz="2000" dirty="0"/>
              <a:t> </a:t>
            </a:r>
            <a:r>
              <a:rPr lang="fr-FR" sz="2000" dirty="0" err="1"/>
              <a:t>process</a:t>
            </a:r>
            <a:r>
              <a:rPr lang="fr-FR" sz="2000" dirty="0"/>
              <a:t> </a:t>
            </a:r>
            <a:r>
              <a:rPr lang="fr-FR" sz="2000" dirty="0" err="1"/>
              <a:t>explicitly</a:t>
            </a:r>
            <a:r>
              <a:rPr lang="fr-FR" sz="2000" dirty="0"/>
              <a:t> </a:t>
            </a:r>
            <a:r>
              <a:rPr lang="fr-FR" sz="2000" dirty="0" err="1"/>
              <a:t>considering</a:t>
            </a:r>
            <a:r>
              <a:rPr lang="fr-FR" sz="2000" dirty="0"/>
              <a:t> </a:t>
            </a:r>
          </a:p>
          <a:p>
            <a:pPr algn="ctr"/>
            <a:r>
              <a:rPr lang="fr-FR" sz="2000" b="1" dirty="0"/>
              <a:t>data providers </a:t>
            </a:r>
            <a:r>
              <a:rPr lang="fr-FR" sz="2000" b="1" dirty="0" err="1"/>
              <a:t>quality</a:t>
            </a:r>
            <a:r>
              <a:rPr lang="fr-FR" sz="2000" b="1" dirty="0"/>
              <a:t> </a:t>
            </a:r>
            <a:r>
              <a:rPr lang="fr-FR" sz="2000" dirty="0"/>
              <a:t>&amp;</a:t>
            </a:r>
          </a:p>
          <a:p>
            <a:pPr algn="ctr"/>
            <a:r>
              <a:rPr lang="fr-FR" sz="2000" b="1" dirty="0"/>
              <a:t>infrastructure </a:t>
            </a:r>
            <a:r>
              <a:rPr lang="fr-FR" sz="2000" b="1" dirty="0" err="1"/>
              <a:t>properties</a:t>
            </a:r>
            <a:r>
              <a:rPr lang="fr-FR" sz="2000" b="1" dirty="0"/>
              <a:t> </a:t>
            </a:r>
          </a:p>
          <a:p>
            <a:pPr algn="ctr"/>
            <a:r>
              <a:rPr lang="fr-FR" sz="2000" dirty="0"/>
              <a:t> (</a:t>
            </a:r>
            <a:r>
              <a:rPr lang="fr-FR" sz="2000" i="1" dirty="0" err="1"/>
              <a:t>reliability</a:t>
            </a:r>
            <a:r>
              <a:rPr lang="fr-FR" sz="2000" i="1" dirty="0"/>
              <a:t>, </a:t>
            </a:r>
            <a:r>
              <a:rPr lang="fr-FR" sz="2000" i="1" dirty="0" err="1"/>
              <a:t>computing</a:t>
            </a:r>
            <a:r>
              <a:rPr lang="fr-FR" sz="2000" i="1" dirty="0"/>
              <a:t>, </a:t>
            </a:r>
            <a:r>
              <a:rPr lang="fr-FR" sz="2000" i="1" dirty="0" err="1"/>
              <a:t>storage</a:t>
            </a:r>
            <a:r>
              <a:rPr lang="fr-FR" sz="2000" i="1" dirty="0"/>
              <a:t> &amp; memory </a:t>
            </a:r>
            <a:r>
              <a:rPr lang="fr-FR" sz="2000" i="1" dirty="0" err="1"/>
              <a:t>capacity</a:t>
            </a:r>
            <a:r>
              <a:rPr lang="fr-FR" sz="2000" i="1" dirty="0"/>
              <a:t>,  </a:t>
            </a:r>
            <a:r>
              <a:rPr lang="fr-FR" sz="2000" i="1" dirty="0" err="1"/>
              <a:t>cost</a:t>
            </a:r>
            <a:r>
              <a:rPr lang="fr-FR" sz="2000" dirty="0"/>
              <a:t>)</a:t>
            </a:r>
          </a:p>
        </p:txBody>
      </p:sp>
    </p:spTree>
    <p:extLst>
      <p:ext uri="{BB962C8B-B14F-4D97-AF65-F5344CB8AC3E}">
        <p14:creationId xmlns:p14="http://schemas.microsoft.com/office/powerpoint/2010/main" val="1873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r>
              <a:rPr lang="fr-FR" dirty="0" smtClean="0"/>
              <a:t>: data </a:t>
            </a:r>
            <a:r>
              <a:rPr lang="fr-FR" dirty="0" err="1" smtClean="0"/>
              <a:t>integration</a:t>
            </a:r>
            <a:r>
              <a:rPr lang="fr-FR" dirty="0" smtClean="0"/>
              <a:t> workflow</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a:solidFill>
                  <a:schemeClr val="accent1">
                    <a:lumMod val="75000"/>
                  </a:schemeClr>
                </a:solidFill>
                <a:latin typeface="+mj-lt"/>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16</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results</a:t>
              </a:r>
              <a:endParaRPr lang="fr-FR"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4728546" y="4424545"/>
            <a:ext cx="2503424" cy="1165602"/>
            <a:chOff x="3664856" y="2093659"/>
            <a:chExt cx="2503424" cy="1165602"/>
          </a:xfrm>
        </p:grpSpPr>
        <p:sp>
          <p:nvSpPr>
            <p:cNvPr id="38" name="Forma livre 37"/>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Processing the complete rewriting</a:t>
              </a:r>
              <a:endParaRPr lang="fr-FR" sz="2400" b="1" dirty="0">
                <a:solidFill>
                  <a:schemeClr val="accent1">
                    <a:lumMod val="75000"/>
                  </a:schemeClr>
                </a:solidFill>
                <a:latin typeface="+mj-lt"/>
              </a:endParaRPr>
            </a:p>
          </p:txBody>
        </p:sp>
        <p:sp>
          <p:nvSpPr>
            <p:cNvPr id="39" name="Retângulo 38"/>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Storing results</a:t>
              </a:r>
              <a:endParaRPr lang="fr-FR"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a:t>
            </a:r>
            <a:endParaRPr lang="fr-FR" dirty="0"/>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17</a:t>
            </a:fld>
            <a:endParaRPr lang="fr-FR"/>
          </a:p>
        </p:txBody>
      </p:sp>
      <p:sp>
        <p:nvSpPr>
          <p:cNvPr id="53" name="CaixaDeTexto 52"/>
          <p:cNvSpPr txBox="1"/>
          <p:nvPr/>
        </p:nvSpPr>
        <p:spPr>
          <a:xfrm>
            <a:off x="5045822" y="2475836"/>
            <a:ext cx="7146178" cy="307777"/>
          </a:xfrm>
          <a:prstGeom prst="rect">
            <a:avLst/>
          </a:prstGeom>
          <a:noFill/>
        </p:spPr>
        <p:txBody>
          <a:bodyPr wrap="square" rtlCol="0">
            <a:spAutoFit/>
          </a:bodyPr>
          <a:lstStyle/>
          <a:p>
            <a:r>
              <a:rPr lang="fr-FR" sz="1400" dirty="0" smtClean="0"/>
              <a:t>Building the corpus of State of the Art using the systematic mapping methodology</a:t>
            </a:r>
            <a:r>
              <a:rPr lang="fr-FR" sz="1400" baseline="30000" dirty="0" smtClean="0"/>
              <a:t>1</a:t>
            </a:r>
          </a:p>
        </p:txBody>
      </p:sp>
      <p:sp>
        <p:nvSpPr>
          <p:cNvPr id="30" name="Forma livre 29"/>
          <p:cNvSpPr/>
          <p:nvPr/>
        </p:nvSpPr>
        <p:spPr>
          <a:xfrm>
            <a:off x="1066882" y="2393689"/>
            <a:ext cx="2707096"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sp>
        <p:nvSpPr>
          <p:cNvPr id="32" name="Forma livre 31"/>
          <p:cNvSpPr/>
          <p:nvPr/>
        </p:nvSpPr>
        <p:spPr>
          <a:xfrm>
            <a:off x="1066882" y="3295271"/>
            <a:ext cx="2707096"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Rhone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a:t>
            </a:r>
          </a:p>
          <a:p>
            <a:pPr lvl="0" algn="ctr" defTabSz="1022350">
              <a:lnSpc>
                <a:spcPct val="90000"/>
              </a:lnSpc>
              <a:spcBef>
                <a:spcPct val="0"/>
              </a:spcBef>
              <a:spcAft>
                <a:spcPct val="35000"/>
              </a:spcAft>
            </a:pPr>
            <a:r>
              <a:rPr lang="fr-FR" sz="2000" b="1" dirty="0" smtClean="0">
                <a:solidFill>
                  <a:schemeClr val="accent1">
                    <a:lumMod val="75000"/>
                  </a:schemeClr>
                </a:solidFill>
                <a:latin typeface="+mj-lt"/>
              </a:rPr>
              <a:t>Rewriting </a:t>
            </a:r>
            <a:r>
              <a:rPr lang="fr-FR" sz="2000" b="1" dirty="0" err="1" smtClean="0">
                <a:solidFill>
                  <a:schemeClr val="accent1">
                    <a:lumMod val="75000"/>
                  </a:schemeClr>
                </a:solidFill>
                <a:latin typeface="+mj-lt"/>
              </a:rPr>
              <a:t>Algorithm</a:t>
            </a:r>
            <a:endParaRPr lang="fr-FR" sz="2000" b="1" dirty="0">
              <a:solidFill>
                <a:schemeClr val="accent1">
                  <a:lumMod val="75000"/>
                </a:schemeClr>
              </a:solidFill>
              <a:latin typeface="+mj-lt"/>
            </a:endParaRPr>
          </a:p>
        </p:txBody>
      </p:sp>
      <p:sp>
        <p:nvSpPr>
          <p:cNvPr id="33" name="Forma livre 32"/>
          <p:cNvSpPr/>
          <p:nvPr/>
        </p:nvSpPr>
        <p:spPr>
          <a:xfrm>
            <a:off x="1066882" y="4205195"/>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35" name="Forma livre 34"/>
          <p:cNvSpPr/>
          <p:nvPr/>
        </p:nvSpPr>
        <p:spPr>
          <a:xfrm>
            <a:off x="1066882" y="5129668"/>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cxnSp>
        <p:nvCxnSpPr>
          <p:cNvPr id="5" name="Conector de seta reta 4"/>
          <p:cNvCxnSpPr/>
          <p:nvPr/>
        </p:nvCxnSpPr>
        <p:spPr>
          <a:xfrm>
            <a:off x="4019187" y="264785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sp>
        <p:nvSpPr>
          <p:cNvPr id="45" name="CaixaDeTexto 44"/>
          <p:cNvSpPr txBox="1"/>
          <p:nvPr/>
        </p:nvSpPr>
        <p:spPr>
          <a:xfrm>
            <a:off x="5045822" y="2791158"/>
            <a:ext cx="6080760" cy="307777"/>
          </a:xfrm>
          <a:prstGeom prst="rect">
            <a:avLst/>
          </a:prstGeom>
          <a:noFill/>
        </p:spPr>
        <p:txBody>
          <a:bodyPr wrap="square" rtlCol="0">
            <a:spAutoFit/>
          </a:bodyPr>
          <a:lstStyle/>
          <a:p>
            <a:r>
              <a:rPr lang="fr-FR" sz="1400" dirty="0" smtClean="0"/>
              <a:t>Describing the challenges and </a:t>
            </a:r>
            <a:r>
              <a:rPr lang="fr-FR" sz="1400" dirty="0" err="1" smtClean="0"/>
              <a:t>problems</a:t>
            </a:r>
            <a:r>
              <a:rPr lang="fr-FR" sz="1400" dirty="0" smtClean="0"/>
              <a:t> of SLA </a:t>
            </a:r>
            <a:r>
              <a:rPr lang="fr-FR" sz="1400" dirty="0" err="1" smtClean="0"/>
              <a:t>guided</a:t>
            </a:r>
            <a:r>
              <a:rPr lang="fr-FR" sz="1400" dirty="0" smtClean="0"/>
              <a:t> data </a:t>
            </a:r>
            <a:r>
              <a:rPr lang="fr-FR" sz="1400" dirty="0" err="1" smtClean="0"/>
              <a:t>integration</a:t>
            </a:r>
            <a:endParaRPr lang="fr-FR" sz="1400" baseline="30000" dirty="0" smtClean="0"/>
          </a:p>
        </p:txBody>
      </p:sp>
      <p:sp>
        <p:nvSpPr>
          <p:cNvPr id="56" name="CaixaDeTexto 55"/>
          <p:cNvSpPr txBox="1"/>
          <p:nvPr/>
        </p:nvSpPr>
        <p:spPr>
          <a:xfrm>
            <a:off x="5045822" y="334143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4019187" y="360304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5045822" y="4217061"/>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4019187" y="4478671"/>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5045822" y="51352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flipV="1">
            <a:off x="4019187" y="5396886"/>
            <a:ext cx="910254" cy="6385"/>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500"/>
                                        <p:tgtEl>
                                          <p:spTgt spid="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0" grpId="0" animBg="1"/>
      <p:bldP spid="32" grpId="0" animBg="1"/>
      <p:bldP spid="33" grpId="0" animBg="1"/>
      <p:bldP spid="35" grpId="0" animBg="1"/>
      <p:bldP spid="40" grpId="0"/>
      <p:bldP spid="45" grpId="0"/>
      <p:bldP spid="56" grpId="0"/>
      <p:bldP spid="58"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a:t>
            </a:r>
            <a:r>
              <a:rPr lang="en-GB" b="1" dirty="0" smtClean="0"/>
              <a:t>Rhone: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
        <p:nvSpPr>
          <p:cNvPr id="11" name="CaixaDeTexto 7"/>
          <p:cNvSpPr txBox="1"/>
          <p:nvPr/>
        </p:nvSpPr>
        <p:spPr>
          <a:xfrm>
            <a:off x="1097280" y="6441630"/>
            <a:ext cx="10217912" cy="369332"/>
          </a:xfrm>
          <a:prstGeom prst="rect">
            <a:avLst/>
          </a:prstGeom>
          <a:noFill/>
        </p:spPr>
        <p:txBody>
          <a:bodyPr wrap="square" rtlCol="0">
            <a:spAutoFit/>
          </a:bodyPr>
          <a:lstStyle/>
          <a:p>
            <a:pPr algn="just"/>
            <a:r>
              <a:rPr lang="en-US" sz="900" baseline="30000" dirty="0" smtClean="0"/>
              <a:t>1</a:t>
            </a:r>
            <a:r>
              <a:rPr lang="en-US" sz="900" dirty="0" smtClean="0"/>
              <a:t> D</a:t>
            </a:r>
            <a:r>
              <a:rPr lang="en-US" sz="900" dirty="0"/>
              <a:t>. A. S. Carvalho, P. A. S. Neto, C. Ghedira, G. Vargas-Solar, N. Bennani. </a:t>
            </a:r>
            <a:r>
              <a:rPr lang="en-US" sz="900" b="1" dirty="0"/>
              <a:t>Rhone: a quality-based query rewriting algorithm for data </a:t>
            </a:r>
            <a:r>
              <a:rPr lang="en-US" sz="900" b="1" dirty="0" smtClean="0"/>
              <a:t>integration</a:t>
            </a:r>
            <a:r>
              <a:rPr lang="en-US" sz="900" dirty="0" smtClean="0"/>
              <a:t>. East-European </a:t>
            </a:r>
            <a:r>
              <a:rPr lang="en-US" sz="900" dirty="0"/>
              <a:t>Conference on Advances in Databases and Information Systems, Aug 2016, Prague, France. ADBIS East-European Conference on Advances in Databases and Information Systems, 2016</a:t>
            </a:r>
            <a:r>
              <a:rPr lang="en-US" sz="900" dirty="0" smtClean="0"/>
              <a:t>.</a:t>
            </a:r>
            <a:endParaRPr lang="en-US" sz="900" dirty="0"/>
          </a:p>
        </p:txBody>
      </p:sp>
    </p:spTree>
    <p:extLst>
      <p:ext uri="{BB962C8B-B14F-4D97-AF65-F5344CB8AC3E}">
        <p14:creationId xmlns:p14="http://schemas.microsoft.com/office/powerpoint/2010/main" val="13500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S7</a:t>
            </a:r>
            <a:r>
              <a:rPr lang="en-US" sz="1600" dirty="0">
                <a:solidFill>
                  <a:schemeClr val="accent3">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11" name="Titre 4"/>
          <p:cNvSpPr txBox="1">
            <a:spLocks/>
          </p:cNvSpPr>
          <p:nvPr/>
        </p:nvSpPr>
        <p:spPr>
          <a:xfrm>
            <a:off x="27708" y="13851"/>
            <a:ext cx="10058400"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667" b="1" dirty="0"/>
          </a:p>
        </p:txBody>
      </p:sp>
      <p:sp>
        <p:nvSpPr>
          <p:cNvPr id="12"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17" name="Retângulo 16"/>
          <p:cNvSpPr/>
          <p:nvPr/>
        </p:nvSpPr>
        <p:spPr>
          <a:xfrm>
            <a:off x="1042697" y="5743412"/>
            <a:ext cx="1794715" cy="27129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2">
                  <a:lumMod val="75000"/>
                </a:schemeClr>
              </a:solidFill>
            </a:endParaRPr>
          </a:p>
        </p:txBody>
      </p:sp>
      <p:cxnSp>
        <p:nvCxnSpPr>
          <p:cNvPr id="19" name="Conector em curva 18"/>
          <p:cNvCxnSpPr>
            <a:stCxn id="17" idx="0"/>
            <a:endCxn id="44" idx="1"/>
          </p:cNvCxnSpPr>
          <p:nvPr/>
        </p:nvCxnSpPr>
        <p:spPr>
          <a:xfrm rot="5400000" flipH="1" flipV="1">
            <a:off x="2308690" y="2211741"/>
            <a:ext cx="316303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901036" y="2804087"/>
            <a:ext cx="197834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936769" y="5738371"/>
            <a:ext cx="1775955" cy="25990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33" name="Conector em curva 32"/>
          <p:cNvCxnSpPr>
            <a:stCxn id="31" idx="0"/>
            <a:endCxn id="46" idx="1"/>
          </p:cNvCxnSpPr>
          <p:nvPr/>
        </p:nvCxnSpPr>
        <p:spPr>
          <a:xfrm rot="5400000" flipH="1" flipV="1">
            <a:off x="3536440" y="3434449"/>
            <a:ext cx="2592229" cy="2015617"/>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3845905" y="3743912"/>
            <a:ext cx="1973303" cy="2015616"/>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4920740" y="5723323"/>
            <a:ext cx="1884613" cy="2491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45" name="Conector em curva 44"/>
          <p:cNvCxnSpPr>
            <a:endCxn id="49" idx="1"/>
          </p:cNvCxnSpPr>
          <p:nvPr/>
        </p:nvCxnSpPr>
        <p:spPr>
          <a:xfrm rot="16200000" flipV="1">
            <a:off x="5486324" y="4626079"/>
            <a:ext cx="1497683" cy="789608"/>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2057456" y="1960507"/>
            <a:ext cx="366550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3434068" y="3337119"/>
            <a:ext cx="912280" cy="390030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4378935" y="4276946"/>
            <a:ext cx="907239" cy="2015615"/>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5765869" y="4905624"/>
            <a:ext cx="938592" cy="789608"/>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Tree>
    <p:extLst>
      <p:ext uri="{BB962C8B-B14F-4D97-AF65-F5344CB8AC3E}">
        <p14:creationId xmlns:p14="http://schemas.microsoft.com/office/powerpoint/2010/main" val="15138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1">
                                            <p:txEl>
                                              <p:pRg st="0" end="0"/>
                                            </p:txEl>
                                          </p:spTgt>
                                        </p:tgtEl>
                                      </p:cBhvr>
                                    </p:animEffect>
                                    <p:set>
                                      <p:cBhvr>
                                        <p:cTn id="12" dur="1" fill="hold">
                                          <p:stCondLst>
                                            <p:cond delay="499"/>
                                          </p:stCondLst>
                                        </p:cTn>
                                        <p:tgtEl>
                                          <p:spTgt spid="111">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1">
                                            <p:txEl>
                                              <p:pRg st="1" end="1"/>
                                            </p:txEl>
                                          </p:spTgt>
                                        </p:tgtEl>
                                      </p:cBhvr>
                                    </p:animEffect>
                                    <p:set>
                                      <p:cBhvr>
                                        <p:cTn id="17" dur="1" fill="hold">
                                          <p:stCondLst>
                                            <p:cond delay="499"/>
                                          </p:stCondLst>
                                        </p:cTn>
                                        <p:tgtEl>
                                          <p:spTgt spid="111">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1">
                                            <p:txEl>
                                              <p:pRg st="2" end="2"/>
                                            </p:txEl>
                                          </p:spTgt>
                                        </p:tgtEl>
                                      </p:cBhvr>
                                    </p:animEffect>
                                    <p:set>
                                      <p:cBhvr>
                                        <p:cTn id="22" dur="1" fill="hold">
                                          <p:stCondLst>
                                            <p:cond delay="499"/>
                                          </p:stCondLst>
                                        </p:cTn>
                                        <p:tgtEl>
                                          <p:spTgt spid="111">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par>
                                <p:cTn id="62" presetID="10" presetClass="entr" presetSubtype="0"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grpId="0" nodeType="clickEffect">
                                  <p:stCondLst>
                                    <p:cond delay="0"/>
                                  </p:stCondLst>
                                  <p:iterate type="lt">
                                    <p:tmPct val="0"/>
                                  </p:iterate>
                                  <p:childTnLst>
                                    <p:animClr clrSpc="rgb" dir="cw">
                                      <p:cBhvr override="childStyle">
                                        <p:cTn id="68" dur="2000" fill="hold"/>
                                        <p:tgtEl>
                                          <p:spTgt spid="52"/>
                                        </p:tgtEl>
                                        <p:attrNameLst>
                                          <p:attrName>style.color</p:attrName>
                                        </p:attrNameLst>
                                      </p:cBhvr>
                                      <p:to>
                                        <a:srgbClr val="D6D6D6"/>
                                      </p:to>
                                    </p:animClr>
                                  </p:childTnLst>
                                </p:cTn>
                              </p:par>
                              <p:par>
                                <p:cTn id="69" presetID="41" presetClass="exit" presetSubtype="0" fill="hold" grpId="1" nodeType="withEffect">
                                  <p:stCondLst>
                                    <p:cond delay="0"/>
                                  </p:stCondLst>
                                  <p:iterate type="lt">
                                    <p:tmPct val="10000"/>
                                  </p:iterate>
                                  <p:childTnLst>
                                    <p:anim calcmode="lin" valueType="num">
                                      <p:cBhvr>
                                        <p:cTn id="70"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71" dur="500"/>
                                        <p:tgtEl>
                                          <p:spTgt spid="52"/>
                                        </p:tgtEl>
                                        <p:attrNameLst>
                                          <p:attrName>ppt_y</p:attrName>
                                        </p:attrNameLst>
                                      </p:cBhvr>
                                      <p:tavLst>
                                        <p:tav tm="0">
                                          <p:val>
                                            <p:strVal val="ppt_y"/>
                                          </p:val>
                                        </p:tav>
                                        <p:tav tm="100000">
                                          <p:val>
                                            <p:strVal val="ppt_y"/>
                                          </p:val>
                                        </p:tav>
                                      </p:tavLst>
                                    </p:anim>
                                    <p:anim calcmode="lin" valueType="num">
                                      <p:cBhvr>
                                        <p:cTn id="72"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73"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74" dur="500" tmFilter="0,0; .5, 0; 1, 1"/>
                                        <p:tgtEl>
                                          <p:spTgt spid="52"/>
                                        </p:tgtEl>
                                      </p:cBhvr>
                                    </p:animEffect>
                                    <p:set>
                                      <p:cBhvr>
                                        <p:cTn id="75"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111" grpId="0" build="p"/>
      <p:bldP spid="13" grpId="0"/>
      <p:bldP spid="17" grpId="0" animBg="1"/>
      <p:bldP spid="31"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25/03/2017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a:t> </a:t>
            </a:r>
            <a:r>
              <a:rPr lang="en-US" b="1" dirty="0" smtClean="0"/>
              <a:t>XXX </a:t>
            </a:r>
            <a:r>
              <a:rPr lang="en-US" dirty="0" smtClean="0"/>
              <a:t>degree </a:t>
            </a:r>
            <a:r>
              <a:rPr lang="en-US" b="1" dirty="0"/>
              <a:t>System </a:t>
            </a:r>
            <a:r>
              <a:rPr lang="en-US" b="1" dirty="0" smtClean="0"/>
              <a:t>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556" cy="646331"/>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01160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17" name="Retângulo 16"/>
          <p:cNvSpPr/>
          <p:nvPr/>
        </p:nvSpPr>
        <p:spPr>
          <a:xfrm>
            <a:off x="6158315" y="6090523"/>
            <a:ext cx="2198285" cy="202448"/>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6" name="Retângulo 25"/>
          <p:cNvSpPr/>
          <p:nvPr/>
        </p:nvSpPr>
        <p:spPr>
          <a:xfrm>
            <a:off x="5929512" y="2074996"/>
            <a:ext cx="2585224" cy="28467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8" name="Titre 1"/>
          <p:cNvSpPr txBox="1">
            <a:spLocks/>
          </p:cNvSpPr>
          <p:nvPr/>
        </p:nvSpPr>
        <p:spPr>
          <a:xfrm>
            <a:off x="1097280" y="286604"/>
            <a:ext cx="10058400" cy="1450757"/>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800" dirty="0"/>
          </a:p>
        </p:txBody>
      </p:sp>
      <p:sp>
        <p:nvSpPr>
          <p:cNvPr id="37" name="Retângulo 36"/>
          <p:cNvSpPr/>
          <p:nvPr/>
        </p:nvSpPr>
        <p:spPr>
          <a:xfrm>
            <a:off x="8720642" y="4681905"/>
            <a:ext cx="2491841" cy="3559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24"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chemeClr val="bg1">
                    <a:lumMod val="85000"/>
                  </a:schemeClr>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5" name="Rectangle 24"/>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
        <p:nvSpPr>
          <p:cNvPr id="27"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bg1">
                    <a:lumMod val="75000"/>
                  </a:schemeClr>
                </a:solidFill>
                <a:latin typeface="Consolas" charset="0"/>
                <a:ea typeface="Consolas" charset="0"/>
                <a:cs typeface="Consolas" charset="0"/>
              </a:rPr>
              <a:t>S7</a:t>
            </a:r>
            <a:r>
              <a:rPr lang="en-US" sz="1600" dirty="0">
                <a:solidFill>
                  <a:schemeClr val="bg1">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bg1">
                  <a:lumMod val="75000"/>
                </a:schemeClr>
              </a:solidFill>
              <a:latin typeface="Consolas" charset="0"/>
              <a:ea typeface="Consolas" charset="0"/>
              <a:cs typeface="Consolas" charset="0"/>
            </a:endParaRPr>
          </a:p>
          <a:p>
            <a:pPr marL="0" indent="0" algn="just">
              <a:buNone/>
            </a:pPr>
            <a:endParaRPr lang="en-US" sz="1600" dirty="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1097279" y="1845735"/>
            <a:ext cx="4937760" cy="402336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sz="2000" dirty="0"/>
              <a:t> A </a:t>
            </a:r>
            <a:r>
              <a:rPr lang="en-GB" sz="2000" b="1" dirty="0"/>
              <a:t>query with preferences</a:t>
            </a:r>
          </a:p>
          <a:p>
            <a:pPr>
              <a:buFont typeface="Wingdings" charset="2"/>
              <a:buChar char="§"/>
            </a:pPr>
            <a:r>
              <a:rPr lang="en-GB" sz="2000" dirty="0"/>
              <a:t> A set of </a:t>
            </a:r>
            <a:r>
              <a:rPr lang="en-GB" sz="2000" b="1" dirty="0"/>
              <a:t>concrete services </a:t>
            </a:r>
            <a:r>
              <a:rPr lang="en-GB" sz="2000" dirty="0"/>
              <a:t>that </a:t>
            </a:r>
            <a:r>
              <a:rPr lang="en-GB" sz="2000" b="1" dirty="0"/>
              <a:t>match data required with data produced</a:t>
            </a:r>
          </a:p>
          <a:p>
            <a:pPr>
              <a:buFont typeface="Wingdings" charset="2"/>
              <a:buChar char="§"/>
            </a:pPr>
            <a:r>
              <a:rPr lang="en-GB" sz="2000" b="1" dirty="0"/>
              <a:t> </a:t>
            </a:r>
            <a:r>
              <a:rPr lang="en-GB" sz="2000" dirty="0"/>
              <a:t>Choose services tha</a:t>
            </a:r>
            <a:r>
              <a:rPr lang="en-GB" sz="2000" b="1" dirty="0"/>
              <a:t>t match preferences</a:t>
            </a:r>
          </a:p>
        </p:txBody>
      </p:sp>
    </p:spTree>
    <p:extLst>
      <p:ext uri="{BB962C8B-B14F-4D97-AF65-F5344CB8AC3E}">
        <p14:creationId xmlns:p14="http://schemas.microsoft.com/office/powerpoint/2010/main" val="15839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Matching &amp; combining concrete services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21</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8144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ntr" presetSubtype="0" fill="hold" grpId="1" nodeType="with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4">
                                            <p:txEl>
                                              <p:pRg st="2" end="2"/>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lt">
                                    <p:tmAbs val="0"/>
                                  </p:iterate>
                                  <p:childTnLst>
                                    <p:set>
                                      <p:cBhvr>
                                        <p:cTn id="27"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Validating combinations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22</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22</a:t>
            </a:fld>
            <a:endParaRPr lang="en-GB" sz="1051" dirty="0"/>
          </a:p>
        </p:txBody>
      </p:sp>
      <p:sp>
        <p:nvSpPr>
          <p:cNvPr id="57" name="Espace réservé du contenu 4"/>
          <p:cNvSpPr txBox="1">
            <a:spLocks/>
          </p:cNvSpPr>
          <p:nvPr/>
        </p:nvSpPr>
        <p:spPr>
          <a:xfrm>
            <a:off x="5845562" y="4793446"/>
            <a:ext cx="6346439" cy="155802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dis= “flu”,  [ 	availability &gt; 98%,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price per call &lt; 0,2$, </a:t>
            </a:r>
          </a:p>
          <a:p>
            <a:pPr marL="0" indent="0">
              <a:lnSpc>
                <a:spcPct val="100000"/>
              </a:lnSpc>
              <a:spcBef>
                <a:spcPts val="400"/>
              </a:spcBef>
              <a:buNone/>
            </a:pPr>
            <a:r>
              <a:rPr lang="en-US" sz="1867" dirty="0">
                <a:solidFill>
                  <a:srgbClr val="0070C0"/>
                </a:solidFill>
                <a:latin typeface="Consolas" charset="0"/>
                <a:ea typeface="Consolas" charset="0"/>
                <a:cs typeface="Consolas" charset="0"/>
              </a:rPr>
              <a:t>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58" name="Rectangle 57"/>
          <p:cNvSpPr/>
          <p:nvPr/>
        </p:nvSpPr>
        <p:spPr>
          <a:xfrm>
            <a:off x="5840362" y="4588261"/>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20136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Reducing overhead by reusing </a:t>
            </a:r>
            <a:r>
              <a:rPr lang="en-US" dirty="0" err="1" smtClean="0"/>
              <a:t>qR</a:t>
            </a:r>
            <a:endParaRPr lang="en-US" dirty="0"/>
          </a:p>
        </p:txBody>
      </p:sp>
      <p:sp>
        <p:nvSpPr>
          <p:cNvPr id="7" name="Espace réservé du contenu 6"/>
          <p:cNvSpPr>
            <a:spLocks noGrp="1"/>
          </p:cNvSpPr>
          <p:nvPr>
            <p:ph idx="1"/>
          </p:nvPr>
        </p:nvSpPr>
        <p:spPr>
          <a:xfrm>
            <a:off x="1069848" y="4957285"/>
            <a:ext cx="10058400" cy="1755702"/>
          </a:xfrm>
        </p:spPr>
        <p:txBody>
          <a:bodyPr>
            <a:noAutofit/>
          </a:bodyPr>
          <a:lstStyle/>
          <a:p>
            <a:r>
              <a:rPr lang="en-US" sz="1800" dirty="0" smtClean="0"/>
              <a:t>Define Query similarity based </a:t>
            </a:r>
          </a:p>
          <a:p>
            <a:pPr lvl="1"/>
            <a:r>
              <a:rPr lang="en-US" sz="1600" dirty="0" smtClean="0"/>
              <a:t>on concrete services: data providers, </a:t>
            </a:r>
          </a:p>
          <a:p>
            <a:pPr lvl="1"/>
            <a:r>
              <a:rPr lang="en-US" sz="1600" dirty="0" smtClean="0"/>
              <a:t>required data types</a:t>
            </a:r>
          </a:p>
          <a:p>
            <a:pPr lvl="1"/>
            <a:r>
              <a:rPr lang="en-US" sz="1600" dirty="0" smtClean="0"/>
              <a:t>local and global properties</a:t>
            </a:r>
          </a:p>
          <a:p>
            <a:r>
              <a:rPr lang="en-US" sz="1800" dirty="0" smtClean="0"/>
              <a:t>Query rewriting history: Efficient query lookup with index and look up strategy</a:t>
            </a:r>
            <a:endParaRPr lang="en-US" sz="1800" dirty="0"/>
          </a:p>
        </p:txBody>
      </p:sp>
      <p:sp>
        <p:nvSpPr>
          <p:cNvPr id="4" name="Espace réservé de la date 3"/>
          <p:cNvSpPr>
            <a:spLocks noGrp="1"/>
          </p:cNvSpPr>
          <p:nvPr>
            <p:ph type="dt" sz="half" idx="10"/>
          </p:nvPr>
        </p:nvSpPr>
        <p:spPr/>
        <p:txBody>
          <a:bodyPr/>
          <a:lstStyle/>
          <a:p>
            <a:fld id="{65A0BBFD-990B-45E8-A1E6-40B808A7D247}" type="datetime1">
              <a:rPr lang="fr-FR" smtClean="0"/>
              <a:t>25/03/2017</a:t>
            </a:fld>
            <a:endParaRPr lang="fr-FR" dirty="0"/>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23</a:t>
            </a:fld>
            <a:endParaRPr lang="fr-FR"/>
          </a:p>
        </p:txBody>
      </p:sp>
      <p:sp>
        <p:nvSpPr>
          <p:cNvPr id="8" name="CaixaDeTexto 4"/>
          <p:cNvSpPr txBox="1"/>
          <p:nvPr/>
        </p:nvSpPr>
        <p:spPr>
          <a:xfrm>
            <a:off x="2466258" y="2023687"/>
            <a:ext cx="8661990" cy="523220"/>
          </a:xfrm>
          <a:prstGeom prst="rect">
            <a:avLst/>
          </a:prstGeom>
          <a:noFill/>
        </p:spPr>
        <p:txBody>
          <a:bodyPr wrap="square" rtlCol="0">
            <a:spAutoFit/>
          </a:bodyPr>
          <a:lstStyle/>
          <a:p>
            <a:r>
              <a:rPr lang="en-US" sz="1400" dirty="0" smtClean="0">
                <a:latin typeface="Consolas" charset="0"/>
                <a:ea typeface="Consolas" charset="0"/>
                <a:cs typeface="Consolas" charset="0"/>
              </a:rPr>
              <a:t>Q</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(dis</a:t>
            </a:r>
            <a:r>
              <a:rPr lang="en-US" sz="1400" dirty="0">
                <a:latin typeface="Consolas" charset="0"/>
                <a:ea typeface="Consolas" charset="0"/>
                <a:cs typeface="Consolas" charset="0"/>
              </a:rPr>
              <a:t>?; dna!, info!) := </a:t>
            </a:r>
            <a:r>
              <a:rPr lang="en-US" sz="1400" dirty="0" smtClean="0">
                <a:latin typeface="Consolas" charset="0"/>
                <a:ea typeface="Consolas" charset="0"/>
                <a:cs typeface="Consolas" charset="0"/>
              </a:rPr>
              <a:t>A</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(dis?; p!), A</a:t>
            </a:r>
            <a:r>
              <a:rPr lang="en-US" sz="1400" baseline="-25000" dirty="0">
                <a:latin typeface="Consolas" charset="0"/>
                <a:ea typeface="Consolas" charset="0"/>
                <a:cs typeface="Consolas" charset="0"/>
              </a:rPr>
              <a:t>2</a:t>
            </a:r>
            <a:r>
              <a:rPr lang="en-US" sz="1400" dirty="0">
                <a:latin typeface="Consolas" charset="0"/>
                <a:ea typeface="Consolas" charset="0"/>
                <a:cs typeface="Consolas" charset="0"/>
              </a:rPr>
              <a:t> (p?; dna!), A</a:t>
            </a:r>
            <a:r>
              <a:rPr lang="en-US" sz="1400" baseline="-25000" dirty="0">
                <a:latin typeface="Consolas" charset="0"/>
                <a:ea typeface="Consolas" charset="0"/>
                <a:cs typeface="Consolas" charset="0"/>
              </a:rPr>
              <a:t>3</a:t>
            </a:r>
            <a:r>
              <a:rPr lang="en-US" sz="1400" dirty="0">
                <a:latin typeface="Consolas" charset="0"/>
                <a:ea typeface="Consolas" charset="0"/>
                <a:cs typeface="Consolas" charset="0"/>
              </a:rPr>
              <a:t> (p?; info!), </a:t>
            </a:r>
            <a:endParaRPr lang="en-US" sz="1400" dirty="0" smtClean="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availability &gt; 99%, price per call &lt; 0,2$, total cost &lt; 5</a:t>
            </a:r>
            <a:r>
              <a:rPr lang="en-US" sz="14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grpSp>
        <p:nvGrpSpPr>
          <p:cNvPr id="6" name="Grupo 5"/>
          <p:cNvGrpSpPr/>
          <p:nvPr/>
        </p:nvGrpSpPr>
        <p:grpSpPr>
          <a:xfrm>
            <a:off x="920977" y="2608777"/>
            <a:ext cx="2836977" cy="1818503"/>
            <a:chOff x="920977" y="2608777"/>
            <a:chExt cx="2836977" cy="1818503"/>
          </a:xfrm>
        </p:grpSpPr>
        <p:sp>
          <p:nvSpPr>
            <p:cNvPr id="9" name="Cilindro 14"/>
            <p:cNvSpPr/>
            <p:nvPr/>
          </p:nvSpPr>
          <p:spPr>
            <a:xfrm>
              <a:off x="920977" y="2608777"/>
              <a:ext cx="2466340" cy="1818503"/>
            </a:xfrm>
            <a:prstGeom prst="can">
              <a:avLst>
                <a:gd name="adj" fmla="val 31856"/>
              </a:avLst>
            </a:prstGeom>
            <a:ln>
              <a:solidFill>
                <a:schemeClr val="accent5">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CaixaDeTexto 16"/>
            <p:cNvSpPr txBox="1"/>
            <p:nvPr/>
          </p:nvSpPr>
          <p:spPr>
            <a:xfrm>
              <a:off x="1012640" y="3111273"/>
              <a:ext cx="2745314"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smtClean="0">
                  <a:latin typeface="Consolas" charset="0"/>
                  <a:ea typeface="Consolas" charset="0"/>
                  <a:cs typeface="Consolas" charset="0"/>
                </a:rPr>
                <a:t>1</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1" name="CaixaDeTexto 17"/>
            <p:cNvSpPr txBox="1"/>
            <p:nvPr/>
          </p:nvSpPr>
          <p:spPr>
            <a:xfrm>
              <a:off x="1012639" y="342103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3</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2" name="CaixaDeTexto 18"/>
            <p:cNvSpPr txBox="1"/>
            <p:nvPr/>
          </p:nvSpPr>
          <p:spPr>
            <a:xfrm>
              <a:off x="1012639" y="373079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4</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3" name="CaixaDeTexto 25"/>
            <p:cNvSpPr txBox="1"/>
            <p:nvPr/>
          </p:nvSpPr>
          <p:spPr>
            <a:xfrm>
              <a:off x="1039500" y="3957830"/>
              <a:ext cx="521297" cy="338554"/>
            </a:xfrm>
            <a:prstGeom prst="rect">
              <a:avLst/>
            </a:prstGeom>
            <a:noFill/>
          </p:spPr>
          <p:txBody>
            <a:bodyPr wrap="none" rtlCol="0">
              <a:spAutoFit/>
            </a:bodyPr>
            <a:lstStyle/>
            <a:p>
              <a:r>
                <a:rPr lang="fr-FR" sz="1600" b="1" dirty="0" smtClean="0">
                  <a:latin typeface="Consolas" charset="0"/>
                  <a:ea typeface="Consolas" charset="0"/>
                  <a:cs typeface="Consolas" charset="0"/>
                </a:rPr>
                <a:t>...</a:t>
              </a:r>
              <a:endParaRPr lang="fr-FR" sz="1600" b="1" dirty="0">
                <a:latin typeface="Consolas" charset="0"/>
                <a:ea typeface="Consolas" charset="0"/>
                <a:cs typeface="Consolas" charset="0"/>
              </a:endParaRPr>
            </a:p>
          </p:txBody>
        </p:sp>
      </p:grpSp>
      <p:sp>
        <p:nvSpPr>
          <p:cNvPr id="14" name="CaixaDeTexto 26"/>
          <p:cNvSpPr txBox="1"/>
          <p:nvPr/>
        </p:nvSpPr>
        <p:spPr>
          <a:xfrm>
            <a:off x="3782755" y="2768857"/>
            <a:ext cx="3136605" cy="307777"/>
          </a:xfrm>
          <a:prstGeom prst="rect">
            <a:avLst/>
          </a:prstGeom>
          <a:noFill/>
          <a:effectLst/>
        </p:spPr>
        <p:txBody>
          <a:bodyPr wrap="square" rtlCol="0">
            <a:spAutoFit/>
          </a:bodyPr>
          <a:lstStyle/>
          <a:p>
            <a:r>
              <a:rPr lang="fr-FR" sz="1400" dirty="0" smtClean="0">
                <a:latin typeface="Consolas" charset="0"/>
                <a:ea typeface="Consolas" charset="0"/>
                <a:cs typeface="Consolas" charset="0"/>
              </a:rPr>
              <a:t>Q</a:t>
            </a:r>
            <a:r>
              <a:rPr lang="fr-FR" sz="1400" baseline="-25000" dirty="0" smtClean="0">
                <a:latin typeface="Consolas" charset="0"/>
                <a:ea typeface="Consolas" charset="0"/>
                <a:cs typeface="Consolas" charset="0"/>
              </a:rPr>
              <a:t>2</a:t>
            </a:r>
            <a:r>
              <a:rPr lang="fr-FR" sz="1400" dirty="0" smtClean="0">
                <a:latin typeface="Consolas" charset="0"/>
                <a:ea typeface="Consolas" charset="0"/>
                <a:cs typeface="Consolas" charset="0"/>
              </a:rPr>
              <a:t> := &lt; </a:t>
            </a:r>
            <a:r>
              <a:rPr lang="fr-FR" sz="1400" i="1" dirty="0" smtClean="0">
                <a:latin typeface="Consolas" charset="0"/>
                <a:ea typeface="Consolas" charset="0"/>
                <a:cs typeface="Consolas" charset="0"/>
              </a:rPr>
              <a:t>s?</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t?</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A</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R</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C?</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w? </a:t>
            </a:r>
            <a:r>
              <a:rPr lang="fr-FR" sz="1400" dirty="0" smtClean="0">
                <a:latin typeface="Consolas" charset="0"/>
                <a:ea typeface="Consolas" charset="0"/>
                <a:cs typeface="Consolas" charset="0"/>
              </a:rPr>
              <a:t>&gt;</a:t>
            </a:r>
            <a:endParaRPr lang="fr-FR" sz="1400" dirty="0">
              <a:latin typeface="Consolas" charset="0"/>
              <a:ea typeface="Consolas" charset="0"/>
              <a:cs typeface="Consolas" charset="0"/>
            </a:endParaRPr>
          </a:p>
        </p:txBody>
      </p:sp>
      <p:grpSp>
        <p:nvGrpSpPr>
          <p:cNvPr id="30" name="Grouper 29"/>
          <p:cNvGrpSpPr/>
          <p:nvPr/>
        </p:nvGrpSpPr>
        <p:grpSpPr>
          <a:xfrm>
            <a:off x="6583866" y="3475458"/>
            <a:ext cx="5577202" cy="1561198"/>
            <a:chOff x="6614798" y="2895994"/>
            <a:chExt cx="5577202" cy="1561198"/>
          </a:xfrm>
        </p:grpSpPr>
        <p:sp>
          <p:nvSpPr>
            <p:cNvPr id="18" name="CaixaDeTexto 35"/>
            <p:cNvSpPr txBox="1"/>
            <p:nvPr/>
          </p:nvSpPr>
          <p:spPr>
            <a:xfrm>
              <a:off x="6947812" y="2909897"/>
              <a:ext cx="3139114"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rPr>
                <a:t> is a subset of </a:t>
              </a:r>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1</a:t>
              </a:r>
              <a:r>
                <a:rPr lang="fr-FR" sz="1400" dirty="0">
                  <a:solidFill>
                    <a:schemeClr val="accent1">
                      <a:lumMod val="75000"/>
                    </a:schemeClr>
                  </a:solidFill>
                </a:rPr>
                <a:t> </a:t>
              </a:r>
              <a:r>
                <a:rPr lang="fr-FR" sz="1400" dirty="0" smtClean="0">
                  <a:solidFill>
                    <a:schemeClr val="accent1">
                      <a:lumMod val="75000"/>
                    </a:schemeClr>
                  </a:solidFill>
                </a:rPr>
                <a:t>iff: </a:t>
              </a:r>
              <a:endParaRPr lang="fr-FR" sz="1400" dirty="0">
                <a:solidFill>
                  <a:schemeClr val="accent1">
                    <a:lumMod val="75000"/>
                  </a:schemeClr>
                </a:solidFill>
              </a:endParaRPr>
            </a:p>
          </p:txBody>
        </p:sp>
        <p:sp>
          <p:nvSpPr>
            <p:cNvPr id="19" name="CaixaDeTexto 36"/>
            <p:cNvSpPr txBox="1"/>
            <p:nvPr/>
          </p:nvSpPr>
          <p:spPr>
            <a:xfrm>
              <a:off x="8818068" y="2895994"/>
              <a:ext cx="2876794" cy="318493"/>
            </a:xfrm>
            <a:prstGeom prst="rect">
              <a:avLst/>
            </a:prstGeom>
            <a:noFill/>
            <a:effectLst/>
          </p:spPr>
          <p:txBody>
            <a:bodyPr wrap="square" rtlCol="0">
              <a:spAutoFit/>
            </a:bodyPr>
            <a:lstStyle/>
            <a:p>
              <a:r>
                <a:rPr lang="fr-FR" sz="1400" b="1" dirty="0" smtClean="0">
                  <a:solidFill>
                    <a:schemeClr val="accent1">
                      <a:lumMod val="75000"/>
                    </a:schemeClr>
                  </a:solidFill>
                  <a:latin typeface="Consolas" charset="0"/>
                  <a:ea typeface="Consolas" charset="0"/>
                  <a:cs typeface="Consolas" charset="0"/>
                </a:rPr>
                <a:t>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.A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.A and 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.R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.R </a:t>
              </a:r>
              <a:endParaRPr lang="fr-FR" sz="1400" b="1" dirty="0">
                <a:solidFill>
                  <a:schemeClr val="accent1">
                    <a:lumMod val="75000"/>
                  </a:schemeClr>
                </a:solidFill>
                <a:latin typeface="Consolas" charset="0"/>
                <a:ea typeface="Consolas" charset="0"/>
                <a:cs typeface="Consolas" charset="0"/>
              </a:endParaRPr>
            </a:p>
          </p:txBody>
        </p:sp>
        <p:sp>
          <p:nvSpPr>
            <p:cNvPr id="20" name="CaixaDeTexto 43"/>
            <p:cNvSpPr txBox="1"/>
            <p:nvPr/>
          </p:nvSpPr>
          <p:spPr>
            <a:xfrm>
              <a:off x="6614798" y="3240204"/>
              <a:ext cx="557720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{c</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{⩝c</a:t>
              </a:r>
              <a:r>
                <a:rPr lang="fr-FR" sz="1400" baseline="-25000" dirty="0" smtClean="0">
                  <a:solidFill>
                    <a:schemeClr val="accent1">
                      <a:lumMod val="75000"/>
                    </a:schemeClr>
                  </a:solidFill>
                  <a:latin typeface="Consolas" charset="0"/>
                  <a:ea typeface="Consolas" charset="0"/>
                  <a:cs typeface="Consolas" charset="0"/>
                </a:rPr>
                <a:t>i</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.C, ∄ds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c</a:t>
              </a:r>
              <a:r>
                <a:rPr lang="fr-FR" sz="1400" baseline="-25000" dirty="0" smtClean="0">
                  <a:solidFill>
                    <a:schemeClr val="accent1">
                      <a:lumMod val="75000"/>
                    </a:schemeClr>
                  </a:solidFill>
                  <a:latin typeface="Consolas" charset="0"/>
                  <a:ea typeface="Consolas" charset="0"/>
                  <a:cs typeface="Consolas" charset="0"/>
                </a:rPr>
                <a:t>i </a:t>
              </a:r>
              <a:r>
                <a:rPr lang="fr-FR" sz="1400" dirty="0" smtClean="0">
                  <a:solidFill>
                    <a:schemeClr val="accent1">
                      <a:lumMod val="75000"/>
                    </a:schemeClr>
                  </a:solidFill>
                  <a:latin typeface="Consolas" charset="0"/>
                  <a:ea typeface="Consolas" charset="0"/>
                  <a:cs typeface="Consolas" charset="0"/>
                </a:rPr>
                <a:t>| ds  is </a:t>
              </a:r>
              <a:r>
                <a:rPr lang="fr-FR" sz="1400" i="1" dirty="0" smtClean="0">
                  <a:solidFill>
                    <a:schemeClr val="accent1">
                      <a:lumMod val="75000"/>
                    </a:schemeClr>
                  </a:solidFill>
                  <a:latin typeface="Consolas" charset="0"/>
                  <a:ea typeface="Consolas" charset="0"/>
                  <a:cs typeface="Consolas" charset="0"/>
                </a:rPr>
                <a:t>offline</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1" name="CaixaDeTexto 45"/>
            <p:cNvSpPr txBox="1"/>
            <p:nvPr/>
          </p:nvSpPr>
          <p:spPr>
            <a:xfrm>
              <a:off x="6614798" y="3513131"/>
              <a:ext cx="5047550"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project(Q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2" name="CaixaDeTexto 46"/>
            <p:cNvSpPr txBox="1"/>
            <p:nvPr/>
          </p:nvSpPr>
          <p:spPr>
            <a:xfrm>
              <a:off x="6614799" y="388900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.S ⟵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.S, ∃c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r>
                <a:rPr lang="fr-FR" sz="1400" baseline="-25000" dirty="0" smtClean="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ds</a:t>
              </a:r>
              <a:r>
                <a:rPr lang="fr-FR" sz="1400" baseline="-25000" dirty="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sp>
          <p:nvSpPr>
            <p:cNvPr id="23" name="CaixaDeTexto 47"/>
            <p:cNvSpPr txBox="1"/>
            <p:nvPr/>
          </p:nvSpPr>
          <p:spPr>
            <a:xfrm>
              <a:off x="6614799" y="414941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.w ⟵ max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grpSp>
      <p:cxnSp>
        <p:nvCxnSpPr>
          <p:cNvPr id="29" name="Connecteur en angle 28"/>
          <p:cNvCxnSpPr>
            <a:stCxn id="14" idx="2"/>
          </p:cNvCxnSpPr>
          <p:nvPr/>
        </p:nvCxnSpPr>
        <p:spPr>
          <a:xfrm rot="5400000">
            <a:off x="4127738" y="2336214"/>
            <a:ext cx="482900" cy="1963741"/>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Légende à une bordure 1 30"/>
          <p:cNvSpPr/>
          <p:nvPr/>
        </p:nvSpPr>
        <p:spPr>
          <a:xfrm>
            <a:off x="6583866" y="3380748"/>
            <a:ext cx="6015191" cy="2001425"/>
          </a:xfrm>
          <a:prstGeom prst="accentCallout1">
            <a:avLst>
              <a:gd name="adj1" fmla="val 50207"/>
              <a:gd name="adj2" fmla="val -2103"/>
              <a:gd name="adj3" fmla="val 50023"/>
              <a:gd name="adj4" fmla="val -6508"/>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ixaDeTexto 37"/>
          <p:cNvSpPr txBox="1"/>
          <p:nvPr/>
        </p:nvSpPr>
        <p:spPr>
          <a:xfrm>
            <a:off x="3623466" y="3568201"/>
            <a:ext cx="1252688" cy="307777"/>
          </a:xfrm>
          <a:prstGeom prst="rect">
            <a:avLst/>
          </a:prstGeom>
          <a:noFill/>
          <a:effectLst/>
        </p:spPr>
        <p:txBody>
          <a:bodyPr wrap="square" rtlCol="0">
            <a:spAutoFit/>
          </a:bodyPr>
          <a:lstStyle/>
          <a:p>
            <a:r>
              <a:rPr lang="fr-FR" sz="1400" i="1" dirty="0" smtClean="0">
                <a:solidFill>
                  <a:schemeClr val="accent1">
                    <a:lumMod val="75000"/>
                  </a:schemeClr>
                </a:solidFill>
              </a:rPr>
              <a:t>look-up(</a:t>
            </a:r>
            <a:r>
              <a:rPr lang="fr-FR" sz="1400" i="1" dirty="0" smtClean="0">
                <a:solidFill>
                  <a:schemeClr val="accent1">
                    <a:lumMod val="75000"/>
                  </a:schemeClr>
                </a:solidFill>
                <a:latin typeface="Consolas" charset="0"/>
                <a:ea typeface="Consolas" charset="0"/>
                <a:cs typeface="Consolas" charset="0"/>
              </a:rPr>
              <a:t>Q</a:t>
            </a:r>
            <a:r>
              <a:rPr lang="fr-FR" sz="1400" i="1" baseline="-25000" dirty="0" smtClean="0">
                <a:solidFill>
                  <a:schemeClr val="accent1">
                    <a:lumMod val="75000"/>
                  </a:schemeClr>
                </a:solidFill>
                <a:latin typeface="Consolas" charset="0"/>
                <a:ea typeface="Consolas" charset="0"/>
                <a:cs typeface="Consolas" charset="0"/>
              </a:rPr>
              <a:t>2</a:t>
            </a:r>
            <a:r>
              <a:rPr lang="fr-FR" sz="1400" i="1" dirty="0" smtClean="0">
                <a:solidFill>
                  <a:schemeClr val="accent1">
                    <a:lumMod val="75000"/>
                  </a:schemeClr>
                </a:solidFill>
              </a:rPr>
              <a:t>)</a:t>
            </a:r>
            <a:endParaRPr lang="fr-FR" sz="1400" i="1" dirty="0">
              <a:solidFill>
                <a:schemeClr val="accent1">
                  <a:lumMod val="75000"/>
                </a:schemeClr>
              </a:solidFill>
            </a:endParaRPr>
          </a:p>
        </p:txBody>
      </p:sp>
      <p:grpSp>
        <p:nvGrpSpPr>
          <p:cNvPr id="3" name="Grupo 2"/>
          <p:cNvGrpSpPr/>
          <p:nvPr/>
        </p:nvGrpSpPr>
        <p:grpSpPr>
          <a:xfrm>
            <a:off x="339838" y="2475798"/>
            <a:ext cx="798799" cy="1454787"/>
            <a:chOff x="339838" y="2475798"/>
            <a:chExt cx="798799" cy="1454787"/>
          </a:xfrm>
        </p:grpSpPr>
        <p:sp>
          <p:nvSpPr>
            <p:cNvPr id="35" name="Ellipse 34"/>
            <p:cNvSpPr/>
            <p:nvPr/>
          </p:nvSpPr>
          <p:spPr>
            <a:xfrm>
              <a:off x="706908" y="3060253"/>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p:cNvSpPr/>
            <p:nvPr/>
          </p:nvSpPr>
          <p:spPr>
            <a:xfrm>
              <a:off x="698219" y="3558541"/>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eur droit avec flèche 37"/>
            <p:cNvCxnSpPr>
              <a:endCxn id="36" idx="6"/>
            </p:cNvCxnSpPr>
            <p:nvPr/>
          </p:nvCxnSpPr>
          <p:spPr>
            <a:xfrm flipH="1">
              <a:off x="1034695" y="3558541"/>
              <a:ext cx="35153" cy="17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endCxn id="36" idx="6"/>
            </p:cNvCxnSpPr>
            <p:nvPr/>
          </p:nvCxnSpPr>
          <p:spPr>
            <a:xfrm flipH="1" flipV="1">
              <a:off x="1034695" y="3730741"/>
              <a:ext cx="103942" cy="19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35" idx="2"/>
              <a:endCxn id="36" idx="2"/>
            </p:cNvCxnSpPr>
            <p:nvPr/>
          </p:nvCxnSpPr>
          <p:spPr>
            <a:xfrm rot="10800000" flipV="1">
              <a:off x="698220" y="3232453"/>
              <a:ext cx="8689" cy="498288"/>
            </a:xfrm>
            <a:prstGeom prst="bentConnector3">
              <a:avLst>
                <a:gd name="adj1" fmla="val 2730913"/>
              </a:avLst>
            </a:prstGeom>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574495" y="2792930"/>
              <a:ext cx="153331" cy="153490"/>
            </a:xfrm>
            <a:prstGeom prst="ellipse">
              <a:avLst/>
            </a:prstGeom>
            <a:solidFill>
              <a:schemeClr val="accent3">
                <a:lumMod val="75000"/>
              </a:schemeClr>
            </a:solid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eur en angle 45"/>
            <p:cNvCxnSpPr>
              <a:stCxn id="45" idx="2"/>
              <a:endCxn id="35" idx="2"/>
            </p:cNvCxnSpPr>
            <p:nvPr/>
          </p:nvCxnSpPr>
          <p:spPr>
            <a:xfrm rot="10800000" flipH="1" flipV="1">
              <a:off x="574494" y="2869675"/>
              <a:ext cx="132413" cy="362778"/>
            </a:xfrm>
            <a:prstGeom prst="bentConnector3">
              <a:avLst>
                <a:gd name="adj1" fmla="val -70755"/>
              </a:avLst>
            </a:prstGeom>
          </p:spPr>
          <p:style>
            <a:lnRef idx="1">
              <a:schemeClr val="accent1"/>
            </a:lnRef>
            <a:fillRef idx="0">
              <a:schemeClr val="accent1"/>
            </a:fillRef>
            <a:effectRef idx="0">
              <a:schemeClr val="accent1"/>
            </a:effectRef>
            <a:fontRef idx="minor">
              <a:schemeClr val="tx1"/>
            </a:fontRef>
          </p:style>
        </p:cxnSp>
        <p:sp>
          <p:nvSpPr>
            <p:cNvPr id="53" name="CaixaDeTexto 37"/>
            <p:cNvSpPr txBox="1"/>
            <p:nvPr/>
          </p:nvSpPr>
          <p:spPr>
            <a:xfrm>
              <a:off x="339838" y="2475798"/>
              <a:ext cx="721597" cy="307777"/>
            </a:xfrm>
            <a:prstGeom prst="rect">
              <a:avLst/>
            </a:prstGeom>
            <a:noFill/>
            <a:effectLst/>
          </p:spPr>
          <p:txBody>
            <a:bodyPr wrap="square" rtlCol="0">
              <a:spAutoFit/>
            </a:bodyPr>
            <a:lstStyle/>
            <a:p>
              <a:r>
                <a:rPr lang="fr-FR" sz="1400" i="1" dirty="0" smtClean="0">
                  <a:solidFill>
                    <a:schemeClr val="accent1">
                      <a:lumMod val="75000"/>
                    </a:schemeClr>
                  </a:solidFill>
                </a:rPr>
                <a:t>Index</a:t>
              </a:r>
              <a:endParaRPr lang="fr-FR" sz="1400" i="1" dirty="0">
                <a:solidFill>
                  <a:schemeClr val="accent1">
                    <a:lumMod val="75000"/>
                  </a:schemeClr>
                </a:solidFill>
              </a:endParaRPr>
            </a:p>
          </p:txBody>
        </p:sp>
      </p:grpSp>
      <p:cxnSp>
        <p:nvCxnSpPr>
          <p:cNvPr id="54" name="Connecteur en angle 53"/>
          <p:cNvCxnSpPr>
            <a:stCxn id="9" idx="3"/>
          </p:cNvCxnSpPr>
          <p:nvPr/>
        </p:nvCxnSpPr>
        <p:spPr>
          <a:xfrm rot="16200000" flipH="1">
            <a:off x="2794113" y="3787314"/>
            <a:ext cx="175999" cy="1455930"/>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CaixaDeTexto 33"/>
          <p:cNvSpPr txBox="1"/>
          <p:nvPr/>
        </p:nvSpPr>
        <p:spPr>
          <a:xfrm>
            <a:off x="3610078" y="4435731"/>
            <a:ext cx="3447109" cy="307777"/>
          </a:xfrm>
          <a:prstGeom prst="rect">
            <a:avLst/>
          </a:prstGeom>
          <a:noFill/>
          <a:effectLst/>
        </p:spPr>
        <p:txBody>
          <a:bodyPr wrap="square" rtlCol="0">
            <a:spAutoFit/>
          </a:bodyPr>
          <a:lstStyle/>
          <a:p>
            <a:r>
              <a:rPr lang="fr-FR" sz="1400" b="1" dirty="0" smtClean="0">
                <a:latin typeface="Consolas" charset="0"/>
                <a:ea typeface="Consolas" charset="0"/>
                <a:cs typeface="Consolas" charset="0"/>
              </a:rPr>
              <a:t>Q</a:t>
            </a:r>
            <a:r>
              <a:rPr lang="fr-FR" sz="1400" b="1" baseline="-25000" dirty="0" smtClean="0">
                <a:latin typeface="Consolas" charset="0"/>
                <a:ea typeface="Consolas" charset="0"/>
                <a:cs typeface="Consolas" charset="0"/>
              </a:rPr>
              <a:t>2</a:t>
            </a:r>
            <a:r>
              <a:rPr lang="fr-FR" sz="1400" b="1" dirty="0" smtClean="0">
                <a:latin typeface="Consolas" charset="0"/>
                <a:ea typeface="Consolas" charset="0"/>
                <a:cs typeface="Consolas" charset="0"/>
              </a:rPr>
              <a:t> := &lt; </a:t>
            </a:r>
            <a:r>
              <a:rPr lang="fr-FR" sz="1400" b="1" i="1" dirty="0" smtClean="0">
                <a:latin typeface="Consolas" charset="0"/>
                <a:ea typeface="Consolas" charset="0"/>
                <a:cs typeface="Consolas" charset="0"/>
              </a:rPr>
              <a:t>s</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t</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A</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R</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C</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w </a:t>
            </a:r>
            <a:r>
              <a:rPr lang="fr-FR" sz="1400" b="1" dirty="0" smtClean="0">
                <a:latin typeface="Consolas" charset="0"/>
                <a:ea typeface="Consolas" charset="0"/>
                <a:cs typeface="Consolas" charset="0"/>
              </a:rPr>
              <a:t>&gt;</a:t>
            </a:r>
            <a:endParaRPr lang="fr-FR" sz="1400" b="1" dirty="0">
              <a:latin typeface="Consolas" charset="0"/>
              <a:ea typeface="Consolas" charset="0"/>
              <a:cs typeface="Consolas" charset="0"/>
            </a:endParaRPr>
          </a:p>
        </p:txBody>
      </p:sp>
    </p:spTree>
    <p:extLst>
      <p:ext uri="{BB962C8B-B14F-4D97-AF65-F5344CB8AC3E}">
        <p14:creationId xmlns:p14="http://schemas.microsoft.com/office/powerpoint/2010/main" val="1147551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31" grpId="0" animBg="1"/>
      <p:bldP spid="32"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667" dirty="0"/>
              <a:t> </a:t>
            </a:r>
            <a:r>
              <a:rPr lang="en-GB" sz="2667" dirty="0"/>
              <a:t>The </a:t>
            </a:r>
            <a:r>
              <a:rPr lang="en-GB" sz="2667" i="1" dirty="0"/>
              <a:t>Rhone</a:t>
            </a:r>
            <a:r>
              <a:rPr lang="en-GB" sz="2667" dirty="0"/>
              <a:t> first version is implemented in Java</a:t>
            </a:r>
            <a:endParaRPr lang="en-US" sz="2667" dirty="0"/>
          </a:p>
          <a:p>
            <a:pPr algn="just">
              <a:buFont typeface="Wingdings" charset="2"/>
              <a:buChar char="§"/>
            </a:pPr>
            <a:r>
              <a:rPr lang="en-US" sz="2667" dirty="0"/>
              <a:t> Evaluate the algorithm’s behavior</a:t>
            </a:r>
          </a:p>
          <a:p>
            <a:pPr lvl="1" algn="just">
              <a:buFont typeface="Wingdings" charset="2"/>
              <a:buChar char="§"/>
            </a:pPr>
            <a:r>
              <a:rPr lang="en-US" sz="2400" dirty="0"/>
              <a:t>performance, quality and cost</a:t>
            </a:r>
          </a:p>
          <a:p>
            <a:pPr algn="just">
              <a:buFont typeface="Wingdings" charset="2"/>
              <a:buChar char="§"/>
            </a:pPr>
            <a:r>
              <a:rPr lang="en-US" sz="2667" dirty="0"/>
              <a:t> Local environment simulating a mono-cloud</a:t>
            </a:r>
          </a:p>
          <a:p>
            <a:pPr lvl="1" algn="just">
              <a:buFont typeface="Wingdings" charset="2"/>
              <a:buChar char="§"/>
            </a:pPr>
            <a:r>
              <a:rPr lang="en-US" sz="2400" dirty="0"/>
              <a:t>including a registry of 100 services</a:t>
            </a:r>
          </a:p>
          <a:p>
            <a:pPr algn="just">
              <a:buFont typeface="Wingdings" charset="2"/>
              <a:buChar char="§"/>
            </a:pPr>
            <a:r>
              <a:rPr lang="en-GB" sz="2667" dirty="0"/>
              <a:t> Two approaches compared </a:t>
            </a:r>
          </a:p>
          <a:p>
            <a:pPr lvl="1" algn="just">
              <a:buFont typeface="Wingdings" charset="2"/>
              <a:buChar char="§"/>
            </a:pPr>
            <a:r>
              <a:rPr lang="en-GB" sz="2400" dirty="0"/>
              <a:t>Traditional (without considering preferences and SLA) versus </a:t>
            </a:r>
          </a:p>
          <a:p>
            <a:pPr lvl="1" algn="just">
              <a:buFont typeface="Wingdings" charset="2"/>
              <a:buChar char="§"/>
            </a:pPr>
            <a:r>
              <a:rPr lang="en-GB" sz="2400" dirty="0"/>
              <a:t>Preference-guided (i.e., Rhone)</a:t>
            </a:r>
            <a:endParaRPr lang="en-US" sz="2400" dirty="0"/>
          </a:p>
        </p:txBody>
      </p:sp>
    </p:spTree>
    <p:extLst>
      <p:ext uri="{BB962C8B-B14F-4D97-AF65-F5344CB8AC3E}">
        <p14:creationId xmlns:p14="http://schemas.microsoft.com/office/powerpoint/2010/main" val="845378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25</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25/03/2017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26</a:t>
            </a:fld>
            <a:endParaRPr lang="fr-FR"/>
          </a:p>
        </p:txBody>
      </p:sp>
      <p:pic>
        <p:nvPicPr>
          <p:cNvPr id="3" name="Image 2"/>
          <p:cNvPicPr>
            <a:picLocks noChangeAspect="1"/>
          </p:cNvPicPr>
          <p:nvPr/>
        </p:nvPicPr>
        <p:blipFill>
          <a:blip r:embed="rId3"/>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000078" y="462607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500"/>
                                        <p:tgtEl>
                                          <p:spTgt spid="4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500"/>
                                        <p:tgtEl>
                                          <p:spTgt spid="4"/>
                                        </p:tgtEl>
                                      </p:cBhvr>
                                    </p:animEffect>
                                  </p:childTnLst>
                                </p:cTn>
                              </p:par>
                              <p:par>
                                <p:cTn id="132" presetID="10" presetClass="entr" presetSubtype="0" fill="hold"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fade">
                                      <p:cBhvr>
                                        <p:cTn id="134" dur="500"/>
                                        <p:tgtEl>
                                          <p:spTgt spid="3"/>
                                        </p:tgtEl>
                                      </p:cBhvr>
                                    </p:animEffect>
                                  </p:childTnLst>
                                </p:cTn>
                              </p:par>
                              <p:par>
                                <p:cTn id="135" presetID="10" presetClass="entr" presetSubtype="0" fill="hold" nodeType="with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fade">
                                      <p:cBhvr>
                                        <p:cTn id="1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 grpId="0"/>
      <p:bldP spid="45" grpId="0" animBg="1"/>
      <p:bldP spid="46"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27</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28</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re 72"/>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grpSp>
        <p:nvGrpSpPr>
          <p:cNvPr id="79" name="Grouper 78"/>
          <p:cNvGrpSpPr/>
          <p:nvPr/>
        </p:nvGrpSpPr>
        <p:grpSpPr>
          <a:xfrm>
            <a:off x="666005" y="2656807"/>
            <a:ext cx="5427850" cy="3932114"/>
            <a:chOff x="666005" y="2656807"/>
            <a:chExt cx="5427850" cy="3932114"/>
          </a:xfrm>
        </p:grpSpPr>
        <p:grpSp>
          <p:nvGrpSpPr>
            <p:cNvPr id="15" name="Grouper 14"/>
            <p:cNvGrpSpPr/>
            <p:nvPr/>
          </p:nvGrpSpPr>
          <p:grpSpPr>
            <a:xfrm>
              <a:off x="666005" y="2656807"/>
              <a:ext cx="2269092" cy="1222704"/>
              <a:chOff x="899410" y="3192905"/>
              <a:chExt cx="2269092" cy="1222704"/>
            </a:xfrm>
          </p:grpSpPr>
          <p:sp>
            <p:nvSpPr>
              <p:cNvPr id="2" name="Rectangle 1"/>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DataProducer</a:t>
                </a:r>
                <a:endParaRPr lang="en-US" sz="1600" dirty="0">
                  <a:solidFill>
                    <a:schemeClr val="accent5">
                      <a:lumMod val="5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p:cNvSpPr txBox="1"/>
              <p:nvPr/>
            </p:nvSpPr>
            <p:spPr>
              <a:xfrm>
                <a:off x="899410" y="3492314"/>
                <a:ext cx="2262158" cy="769441"/>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accessConstraints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productionRate</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productionTime</a:t>
                </a:r>
                <a:r>
                  <a:rPr lang="en-US" sz="1100" dirty="0" smtClean="0">
                    <a:latin typeface="Consolas" charset="0"/>
                    <a:ea typeface="Consolas" charset="0"/>
                    <a:cs typeface="Consolas" charset="0"/>
                  </a:rPr>
                  <a:t>: Date</a:t>
                </a:r>
              </a:p>
              <a:p>
                <a:r>
                  <a:rPr lang="en-US" sz="1100" dirty="0" smtClean="0">
                    <a:latin typeface="Consolas" charset="0"/>
                    <a:ea typeface="Consolas" charset="0"/>
                    <a:cs typeface="Consolas" charset="0"/>
                  </a:rPr>
                  <a:t>- location: String</a:t>
                </a:r>
                <a:endParaRPr lang="en-US" sz="1100" dirty="0">
                  <a:latin typeface="Consolas" charset="0"/>
                  <a:ea typeface="Consolas" charset="0"/>
                  <a:cs typeface="Consolas" charset="0"/>
                </a:endParaRPr>
              </a:p>
            </p:txBody>
          </p:sp>
        </p:grpSp>
        <p:grpSp>
          <p:nvGrpSpPr>
            <p:cNvPr id="17" name="Grouper 16"/>
            <p:cNvGrpSpPr/>
            <p:nvPr/>
          </p:nvGrpSpPr>
          <p:grpSpPr>
            <a:xfrm>
              <a:off x="3752695" y="4992908"/>
              <a:ext cx="2341160" cy="1596013"/>
              <a:chOff x="1947305" y="1705111"/>
              <a:chExt cx="2341160" cy="1596013"/>
            </a:xfrm>
          </p:grpSpPr>
          <p:sp>
            <p:nvSpPr>
              <p:cNvPr id="10" name="Rectangle 9"/>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DataQoS</a:t>
                </a:r>
                <a:endParaRPr lang="en-US" sz="1600" dirty="0">
                  <a:solidFill>
                    <a:schemeClr val="accent5">
                      <a:lumMod val="5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1775346" y="3904716"/>
              <a:ext cx="2002555" cy="1952144"/>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5963002"/>
              <a:ext cx="800219" cy="261610"/>
            </a:xfrm>
            <a:prstGeom prst="rect">
              <a:avLst/>
            </a:prstGeom>
            <a:noFill/>
          </p:spPr>
          <p:txBody>
            <a:bodyPr wrap="none" rtlCol="0">
              <a:spAutoFit/>
            </a:bodyPr>
            <a:lstStyle/>
            <a:p>
              <a:r>
                <a:rPr lang="en-US" sz="1100" i="1" smtClean="0">
                  <a:latin typeface="Consolas" charset="0"/>
                  <a:ea typeface="Consolas" charset="0"/>
                  <a:cs typeface="Consolas" charset="0"/>
                </a:rPr>
                <a:t>produces</a:t>
              </a:r>
              <a:endParaRPr lang="en-US" sz="1100" i="1">
                <a:latin typeface="Consolas" charset="0"/>
                <a:ea typeface="Consolas" charset="0"/>
                <a:cs typeface="Consolas" charset="0"/>
              </a:endParaRPr>
            </a:p>
          </p:txBody>
        </p:sp>
      </p:grpSp>
      <p:grpSp>
        <p:nvGrpSpPr>
          <p:cNvPr id="80" name="Grouper 79"/>
          <p:cNvGrpSpPr/>
          <p:nvPr/>
        </p:nvGrpSpPr>
        <p:grpSpPr>
          <a:xfrm>
            <a:off x="6093855" y="2453824"/>
            <a:ext cx="5857353" cy="3770788"/>
            <a:chOff x="6093855" y="2453824"/>
            <a:chExt cx="5857353" cy="3770788"/>
          </a:xfrm>
        </p:grpSpPr>
        <p:grpSp>
          <p:nvGrpSpPr>
            <p:cNvPr id="23" name="Grouper 22"/>
            <p:cNvGrpSpPr/>
            <p:nvPr/>
          </p:nvGrpSpPr>
          <p:grpSpPr>
            <a:xfrm>
              <a:off x="7051248" y="2656807"/>
              <a:ext cx="2269092" cy="1222704"/>
              <a:chOff x="899410" y="3192905"/>
              <a:chExt cx="2269092" cy="1222704"/>
            </a:xfrm>
          </p:grpSpPr>
          <p:sp>
            <p:nvSpPr>
              <p:cNvPr id="24" name="Rectangle 23"/>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DataConsumer</a:t>
                </a:r>
                <a:endParaRPr lang="en-US" sz="1600" dirty="0">
                  <a:solidFill>
                    <a:schemeClr val="accent5">
                      <a:lumMod val="5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er 31"/>
            <p:cNvGrpSpPr/>
            <p:nvPr/>
          </p:nvGrpSpPr>
          <p:grpSpPr>
            <a:xfrm>
              <a:off x="9610048" y="2453824"/>
              <a:ext cx="2341160" cy="1596013"/>
              <a:chOff x="1947305" y="1705111"/>
              <a:chExt cx="2341160" cy="1596013"/>
            </a:xfrm>
          </p:grpSpPr>
          <p:sp>
            <p:nvSpPr>
              <p:cNvPr id="33" name="Rectangle 32"/>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50000"/>
                      </a:schemeClr>
                    </a:solidFill>
                    <a:latin typeface="Consolas" charset="0"/>
                    <a:ea typeface="Consolas" charset="0"/>
                    <a:cs typeface="Consolas" charset="0"/>
                  </a:rPr>
                  <a:t>Preferences</a:t>
                </a:r>
                <a:endParaRPr lang="en-US" sz="1600" dirty="0">
                  <a:solidFill>
                    <a:schemeClr val="accent5">
                      <a:lumMod val="5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4" name="Connecteur droit 43"/>
            <p:cNvCxnSpPr>
              <a:stCxn id="25" idx="3"/>
              <a:endCxn id="36" idx="1"/>
            </p:cNvCxnSpPr>
            <p:nvPr/>
          </p:nvCxnSpPr>
          <p:spPr>
            <a:xfrm>
              <a:off x="9320340" y="3341330"/>
              <a:ext cx="289708" cy="165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26" idx="2"/>
              <a:endCxn id="11" idx="3"/>
            </p:cNvCxnSpPr>
            <p:nvPr/>
          </p:nvCxnSpPr>
          <p:spPr>
            <a:xfrm rot="5400000">
              <a:off x="6147538" y="3825829"/>
              <a:ext cx="1984574" cy="2091939"/>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6616101" y="5963002"/>
              <a:ext cx="800219" cy="261610"/>
            </a:xfrm>
            <a:prstGeom prst="rect">
              <a:avLst/>
            </a:prstGeom>
            <a:noFill/>
          </p:spPr>
          <p:txBody>
            <a:bodyPr wrap="none" rtlCol="0">
              <a:spAutoFit/>
            </a:bodyPr>
            <a:lstStyle/>
            <a:p>
              <a:r>
                <a:rPr lang="en-US" sz="1100" i="1" dirty="0" smtClean="0">
                  <a:latin typeface="Consolas" charset="0"/>
                  <a:ea typeface="Consolas" charset="0"/>
                  <a:cs typeface="Consolas" charset="0"/>
                </a:rPr>
                <a:t>consumes</a:t>
              </a:r>
              <a:endParaRPr lang="en-US" sz="1100" i="1" dirty="0">
                <a:latin typeface="Consolas" charset="0"/>
                <a:ea typeface="Consolas" charset="0"/>
                <a:cs typeface="Consolas" charset="0"/>
              </a:endParaRPr>
            </a:p>
          </p:txBody>
        </p:sp>
      </p:grpSp>
      <p:sp>
        <p:nvSpPr>
          <p:cNvPr id="64" name="CaixaDeTexto 148"/>
          <p:cNvSpPr txBox="1"/>
          <p:nvPr/>
        </p:nvSpPr>
        <p:spPr>
          <a:xfrm>
            <a:off x="2759863" y="4253787"/>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a:t>
            </a:r>
            <a:r>
              <a:rPr lang="fr-FR" sz="1600" dirty="0" err="1" smtClean="0">
                <a:solidFill>
                  <a:schemeClr val="accent5">
                    <a:lumMod val="50000"/>
                  </a:schemeClr>
                </a:solidFill>
              </a:rPr>
              <a:t>properties</a:t>
            </a:r>
            <a:r>
              <a:rPr lang="fr-FR" sz="1600" dirty="0" smtClean="0">
                <a:solidFill>
                  <a:schemeClr val="accent5">
                    <a:lumMod val="50000"/>
                  </a:schemeClr>
                </a:solidFill>
              </a:rPr>
              <a:t> of the data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endParaRPr lang="fr-FR" sz="1600" dirty="0">
              <a:solidFill>
                <a:schemeClr val="accent5">
                  <a:lumMod val="50000"/>
                </a:schemeClr>
              </a:solidFill>
            </a:endParaRPr>
          </a:p>
        </p:txBody>
      </p:sp>
      <p:grpSp>
        <p:nvGrpSpPr>
          <p:cNvPr id="78" name="Grouper 77"/>
          <p:cNvGrpSpPr/>
          <p:nvPr/>
        </p:nvGrpSpPr>
        <p:grpSpPr>
          <a:xfrm>
            <a:off x="1086825" y="4016852"/>
            <a:ext cx="1338243" cy="2185902"/>
            <a:chOff x="1086825" y="4016852"/>
            <a:chExt cx="1338243" cy="2185902"/>
          </a:xfrm>
        </p:grpSpPr>
        <p:pic>
          <p:nvPicPr>
            <p:cNvPr id="60"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3" name="Grouper 62"/>
            <p:cNvGrpSpPr/>
            <p:nvPr/>
          </p:nvGrpSpPr>
          <p:grpSpPr>
            <a:xfrm>
              <a:off x="1086825" y="5337702"/>
              <a:ext cx="1338243" cy="865052"/>
              <a:chOff x="1794967" y="3248523"/>
              <a:chExt cx="1338243" cy="865052"/>
            </a:xfrm>
          </p:grpSpPr>
          <p:sp>
            <p:nvSpPr>
              <p:cNvPr id="61"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62"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72" name="Grouper 71"/>
            <p:cNvGrpSpPr/>
            <p:nvPr/>
          </p:nvGrpSpPr>
          <p:grpSpPr>
            <a:xfrm>
              <a:off x="1299218" y="4016852"/>
              <a:ext cx="936702" cy="276999"/>
              <a:chOff x="1290253" y="2563600"/>
              <a:chExt cx="936702" cy="276999"/>
            </a:xfrm>
          </p:grpSpPr>
          <p:sp>
            <p:nvSpPr>
              <p:cNvPr id="67" name="Rectangle avec coin rogné  66"/>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nvGrpSpPr>
            <p:cNvPr id="69" name="Grouper 68"/>
            <p:cNvGrpSpPr/>
            <p:nvPr/>
          </p:nvGrpSpPr>
          <p:grpSpPr>
            <a:xfrm>
              <a:off x="1313047" y="5043184"/>
              <a:ext cx="936702" cy="276999"/>
              <a:chOff x="1875983" y="3525494"/>
              <a:chExt cx="936702" cy="276999"/>
            </a:xfrm>
          </p:grpSpPr>
          <p:sp>
            <p:nvSpPr>
              <p:cNvPr id="68" name="Rectangle avec coin rogné  67"/>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sp>
        <p:nvSpPr>
          <p:cNvPr id="70" name="CaixaDeTexto 148"/>
          <p:cNvSpPr txBox="1"/>
          <p:nvPr/>
        </p:nvSpPr>
        <p:spPr>
          <a:xfrm>
            <a:off x="2759864" y="4561564"/>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conditions in </a:t>
            </a:r>
            <a:r>
              <a:rPr lang="fr-FR" sz="1600" dirty="0" err="1" smtClean="0">
                <a:solidFill>
                  <a:schemeClr val="accent5">
                    <a:lumMod val="50000"/>
                  </a:schemeClr>
                </a:solidFill>
              </a:rPr>
              <a:t>which</a:t>
            </a:r>
            <a:r>
              <a:rPr lang="fr-FR" sz="1600" dirty="0" smtClean="0">
                <a:solidFill>
                  <a:schemeClr val="accent5">
                    <a:lumMod val="50000"/>
                  </a:schemeClr>
                </a:solidFill>
              </a:rPr>
              <a:t>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r>
              <a:rPr lang="fr-FR" sz="1600" dirty="0" smtClean="0">
                <a:solidFill>
                  <a:schemeClr val="accent5">
                    <a:lumMod val="50000"/>
                  </a:schemeClr>
                </a:solidFill>
              </a:rPr>
              <a:t> data</a:t>
            </a:r>
            <a:endParaRPr lang="fr-FR" sz="1600" dirty="0">
              <a:solidFill>
                <a:schemeClr val="accent5">
                  <a:lumMod val="50000"/>
                </a:schemeClr>
              </a:solidFill>
            </a:endParaRPr>
          </a:p>
        </p:txBody>
      </p:sp>
      <p:sp>
        <p:nvSpPr>
          <p:cNvPr id="71" name="Légende à une bordure 1 70"/>
          <p:cNvSpPr/>
          <p:nvPr/>
        </p:nvSpPr>
        <p:spPr>
          <a:xfrm>
            <a:off x="3223615" y="4244950"/>
            <a:ext cx="5452123" cy="794130"/>
          </a:xfrm>
          <a:prstGeom prst="accentCallout1">
            <a:avLst>
              <a:gd name="adj1" fmla="val 18750"/>
              <a:gd name="adj2" fmla="val -8333"/>
              <a:gd name="adj3" fmla="val 50815"/>
              <a:gd name="adj4" fmla="val -18866"/>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a:t>
            </a:r>
            <a:endParaRPr lang="en-US"/>
          </a:p>
        </p:txBody>
      </p:sp>
      <p:pic>
        <p:nvPicPr>
          <p:cNvPr id="74" name="Image 73"/>
          <p:cNvPicPr>
            <a:picLocks noChangeAspect="1"/>
          </p:cNvPicPr>
          <p:nvPr/>
        </p:nvPicPr>
        <p:blipFill>
          <a:blip r:embed="rId4"/>
          <a:stretch>
            <a:fillRect/>
          </a:stretch>
        </p:blipFill>
        <p:spPr>
          <a:xfrm>
            <a:off x="7865530" y="2988211"/>
            <a:ext cx="688261" cy="688261"/>
          </a:xfrm>
          <a:prstGeom prst="rect">
            <a:avLst/>
          </a:prstGeom>
        </p:spPr>
      </p:pic>
      <p:sp>
        <p:nvSpPr>
          <p:cNvPr id="75" name="Légende à une bordure 1 74"/>
          <p:cNvSpPr/>
          <p:nvPr/>
        </p:nvSpPr>
        <p:spPr>
          <a:xfrm>
            <a:off x="584357" y="1766802"/>
            <a:ext cx="6728746" cy="794130"/>
          </a:xfrm>
          <a:prstGeom prst="accentCallout1">
            <a:avLst>
              <a:gd name="adj1" fmla="val 51648"/>
              <a:gd name="adj2" fmla="val 101075"/>
              <a:gd name="adj3" fmla="val 143342"/>
              <a:gd name="adj4" fmla="val 111658"/>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Data consumers express queries but </a:t>
            </a:r>
            <a:r>
              <a:rPr lang="en-US" sz="1600" b="1" dirty="0" smtClean="0">
                <a:solidFill>
                  <a:schemeClr val="accent5">
                    <a:lumMod val="50000"/>
                  </a:schemeClr>
                </a:solidFill>
              </a:rPr>
              <a:t>they do not express requirements: data quality &amp; conditions in which data is consumed</a:t>
            </a:r>
            <a:endParaRPr lang="en-US" sz="1600" b="1" dirty="0">
              <a:solidFill>
                <a:schemeClr val="accent5">
                  <a:lumMod val="50000"/>
                </a:schemeClr>
              </a:solidFill>
            </a:endParaRPr>
          </a:p>
        </p:txBody>
      </p:sp>
    </p:spTree>
    <p:extLst>
      <p:ext uri="{BB962C8B-B14F-4D97-AF65-F5344CB8AC3E}">
        <p14:creationId xmlns:p14="http://schemas.microsoft.com/office/powerpoint/2010/main" val="18924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0" grpId="0"/>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50"/>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grpSp>
        <p:nvGrpSpPr>
          <p:cNvPr id="5" name="Grupo 4"/>
          <p:cNvGrpSpPr/>
          <p:nvPr/>
        </p:nvGrpSpPr>
        <p:grpSpPr>
          <a:xfrm>
            <a:off x="3751286" y="1745022"/>
            <a:ext cx="2416046" cy="3328041"/>
            <a:chOff x="3751286" y="1745022"/>
            <a:chExt cx="2416046" cy="3328041"/>
          </a:xfrm>
        </p:grpSpPr>
        <p:grpSp>
          <p:nvGrpSpPr>
            <p:cNvPr id="18" name="Grouper 17"/>
            <p:cNvGrpSpPr/>
            <p:nvPr/>
          </p:nvGrpSpPr>
          <p:grpSpPr>
            <a:xfrm>
              <a:off x="3824763" y="3870980"/>
              <a:ext cx="2269092" cy="1202083"/>
              <a:chOff x="899410" y="3192905"/>
              <a:chExt cx="2269092" cy="1222704"/>
            </a:xfrm>
            <a:solidFill>
              <a:schemeClr val="accent4">
                <a:lumMod val="20000"/>
                <a:lumOff val="80000"/>
              </a:schemeClr>
            </a:solidFill>
          </p:grpSpPr>
          <p:sp>
            <p:nvSpPr>
              <p:cNvPr id="19" name="Rectangle 18"/>
              <p:cNvSpPr/>
              <p:nvPr/>
            </p:nvSpPr>
            <p:spPr>
              <a:xfrm>
                <a:off x="899410" y="3192905"/>
                <a:ext cx="2269092" cy="334025"/>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MultiCloud</a:t>
                </a:r>
                <a:endParaRPr lang="en-US" sz="1600" dirty="0">
                  <a:solidFill>
                    <a:schemeClr val="accent5">
                      <a:lumMod val="50000"/>
                    </a:schemeClr>
                  </a:solidFill>
                  <a:latin typeface="Consolas" charset="0"/>
                  <a:ea typeface="Consolas" charset="0"/>
                  <a:cs typeface="Consolas" charset="0"/>
                </a:endParaRPr>
              </a:p>
            </p:txBody>
          </p:sp>
          <p:sp>
            <p:nvSpPr>
              <p:cNvPr id="20" name="Rectangle 19"/>
              <p:cNvSpPr/>
              <p:nvPr/>
            </p:nvSpPr>
            <p:spPr>
              <a:xfrm>
                <a:off x="899410" y="3492707"/>
                <a:ext cx="2269092" cy="76944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1" name="Rectangle 20"/>
              <p:cNvSpPr/>
              <p:nvPr/>
            </p:nvSpPr>
            <p:spPr>
              <a:xfrm>
                <a:off x="899410" y="4262148"/>
                <a:ext cx="2269092" cy="15346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grpSp>
        <p:grpSp>
          <p:nvGrpSpPr>
            <p:cNvPr id="27" name="Grouper 26"/>
            <p:cNvGrpSpPr/>
            <p:nvPr/>
          </p:nvGrpSpPr>
          <p:grpSpPr>
            <a:xfrm>
              <a:off x="3751286" y="1745022"/>
              <a:ext cx="2416046" cy="1596013"/>
              <a:chOff x="1991909" y="1705111"/>
              <a:chExt cx="2416046" cy="1596013"/>
            </a:xfrm>
          </p:grpSpPr>
          <p:sp>
            <p:nvSpPr>
              <p:cNvPr id="28" name="Rectangle 27"/>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CloudInfrastructure</a:t>
                </a:r>
                <a:endParaRPr lang="en-US" sz="1600" dirty="0">
                  <a:solidFill>
                    <a:schemeClr val="accent5">
                      <a:lumMod val="50000"/>
                    </a:schemeClr>
                  </a:solidFill>
                  <a:latin typeface="Consolas" charset="0"/>
                  <a:ea typeface="Consolas" charset="0"/>
                  <a:cs typeface="Consolas" charset="0"/>
                </a:endParaRPr>
              </a:p>
            </p:txBody>
          </p:sp>
          <p:sp>
            <p:nvSpPr>
              <p:cNvPr id="29" name="Rectangle 28"/>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p:cNvSpPr txBox="1"/>
              <p:nvPr/>
            </p:nvSpPr>
            <p:spPr>
              <a:xfrm>
                <a:off x="1991909" y="2060904"/>
                <a:ext cx="2416046" cy="1107996"/>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accessPolicies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processingCapacity</a:t>
                </a:r>
                <a:r>
                  <a:rPr lang="en-US" sz="1100" dirty="0" smtClean="0">
                    <a:latin typeface="Consolas" charset="0"/>
                    <a:ea typeface="Consolas" charset="0"/>
                    <a:cs typeface="Consolas" charset="0"/>
                  </a:rPr>
                  <a:t>: Integer</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memoryLimit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storageLimit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requestsDay</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dataTransferedDay</a:t>
                </a:r>
                <a:r>
                  <a:rPr lang="en-US" sz="1100" dirty="0" smtClean="0">
                    <a:latin typeface="Consolas" charset="0"/>
                    <a:ea typeface="Consolas" charset="0"/>
                    <a:cs typeface="Consolas" charset="0"/>
                  </a:rPr>
                  <a:t>: String</a:t>
                </a:r>
              </a:p>
            </p:txBody>
          </p:sp>
        </p:grpSp>
        <p:sp>
          <p:nvSpPr>
            <p:cNvPr id="37" name="Losange 36"/>
            <p:cNvSpPr/>
            <p:nvPr/>
          </p:nvSpPr>
          <p:spPr>
            <a:xfrm>
              <a:off x="4717260" y="3478496"/>
              <a:ext cx="358588" cy="356798"/>
            </a:xfrm>
            <a:prstGeom prst="diamond">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eur droit 38"/>
            <p:cNvCxnSpPr>
              <a:stCxn id="37" idx="0"/>
              <a:endCxn id="30" idx="2"/>
            </p:cNvCxnSpPr>
            <p:nvPr/>
          </p:nvCxnSpPr>
          <p:spPr>
            <a:xfrm flipV="1">
              <a:off x="4896554" y="3341035"/>
              <a:ext cx="3010" cy="137461"/>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necteur en angle 45"/>
          <p:cNvCxnSpPr>
            <a:stCxn id="26" idx="2"/>
            <a:endCxn id="11" idx="3"/>
          </p:cNvCxnSpPr>
          <p:nvPr/>
        </p:nvCxnSpPr>
        <p:spPr>
          <a:xfrm rot="5400000">
            <a:off x="6880594" y="4722176"/>
            <a:ext cx="518462" cy="2091939"/>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upo 21"/>
          <p:cNvGrpSpPr/>
          <p:nvPr/>
        </p:nvGrpSpPr>
        <p:grpSpPr>
          <a:xfrm>
            <a:off x="666005" y="4225522"/>
            <a:ext cx="5427850" cy="2526690"/>
            <a:chOff x="666005" y="4225522"/>
            <a:chExt cx="5427850" cy="2526690"/>
          </a:xfrm>
        </p:grpSpPr>
        <p:grpSp>
          <p:nvGrpSpPr>
            <p:cNvPr id="15" name="Grouper 14"/>
            <p:cNvGrpSpPr/>
            <p:nvPr/>
          </p:nvGrpSpPr>
          <p:grpSpPr>
            <a:xfrm>
              <a:off x="666005" y="4225522"/>
              <a:ext cx="2269092" cy="1202083"/>
              <a:chOff x="899410" y="3192905"/>
              <a:chExt cx="2269092" cy="1222704"/>
            </a:xfrm>
            <a:solidFill>
              <a:schemeClr val="accent4">
                <a:lumMod val="20000"/>
                <a:lumOff val="80000"/>
              </a:schemeClr>
            </a:solidFill>
          </p:grpSpPr>
          <p:sp>
            <p:nvSpPr>
              <p:cNvPr id="2" name="Rectangle 1"/>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DataProducer</a:t>
                </a:r>
                <a:endParaRPr lang="en-US" sz="1600" dirty="0">
                  <a:solidFill>
                    <a:schemeClr val="accent5">
                      <a:lumMod val="60000"/>
                      <a:lumOff val="4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8" name="Rectangle 7"/>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9" name="ZoneTexte 8"/>
              <p:cNvSpPr txBox="1"/>
              <p:nvPr/>
            </p:nvSpPr>
            <p:spPr>
              <a:xfrm>
                <a:off x="899410" y="3492314"/>
                <a:ext cx="2262158" cy="769441"/>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accessConstraints</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productionRate</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productionTime</a:t>
                </a:r>
                <a:r>
                  <a:rPr lang="en-US" sz="1100" dirty="0" smtClean="0">
                    <a:solidFill>
                      <a:schemeClr val="accent5">
                        <a:lumMod val="60000"/>
                        <a:lumOff val="40000"/>
                      </a:schemeClr>
                    </a:solidFill>
                    <a:latin typeface="Consolas" charset="0"/>
                    <a:ea typeface="Consolas" charset="0"/>
                    <a:cs typeface="Consolas" charset="0"/>
                  </a:rPr>
                  <a:t>: Date</a:t>
                </a:r>
              </a:p>
              <a:p>
                <a:r>
                  <a:rPr lang="en-US" sz="1100" dirty="0" smtClean="0">
                    <a:solidFill>
                      <a:schemeClr val="accent5">
                        <a:lumMod val="60000"/>
                        <a:lumOff val="40000"/>
                      </a:schemeClr>
                    </a:solidFill>
                    <a:latin typeface="Consolas" charset="0"/>
                    <a:ea typeface="Consolas" charset="0"/>
                    <a:cs typeface="Consolas" charset="0"/>
                  </a:rPr>
                  <a:t>- location: String</a:t>
                </a:r>
                <a:endParaRPr lang="en-US" sz="1100" dirty="0">
                  <a:solidFill>
                    <a:schemeClr val="accent5">
                      <a:lumMod val="60000"/>
                      <a:lumOff val="40000"/>
                    </a:schemeClr>
                  </a:solidFill>
                  <a:latin typeface="Consolas" charset="0"/>
                  <a:ea typeface="Consolas" charset="0"/>
                  <a:cs typeface="Consolas" charset="0"/>
                </a:endParaRPr>
              </a:p>
            </p:txBody>
          </p:sp>
        </p:grpSp>
        <p:grpSp>
          <p:nvGrpSpPr>
            <p:cNvPr id="17" name="Grouper 16"/>
            <p:cNvGrpSpPr/>
            <p:nvPr/>
          </p:nvGrpSpPr>
          <p:grpSpPr>
            <a:xfrm>
              <a:off x="3752695" y="5156199"/>
              <a:ext cx="2341160" cy="1596013"/>
              <a:chOff x="1947305" y="1705111"/>
              <a:chExt cx="2341160" cy="1596013"/>
            </a:xfrm>
            <a:solidFill>
              <a:schemeClr val="accent4">
                <a:lumMod val="20000"/>
                <a:lumOff val="80000"/>
              </a:schemeClr>
            </a:solidFill>
          </p:grpSpPr>
          <p:sp>
            <p:nvSpPr>
              <p:cNvPr id="10" name="Rectangle 9"/>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Data</a:t>
                </a:r>
                <a:endParaRPr lang="en-US" sz="1600" dirty="0">
                  <a:solidFill>
                    <a:schemeClr val="accent5">
                      <a:lumMod val="60000"/>
                      <a:lumOff val="4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2" name="Rectangle 11"/>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4" name="ZoneTexte 13"/>
              <p:cNvSpPr txBox="1"/>
              <p:nvPr/>
            </p:nvSpPr>
            <p:spPr>
              <a:xfrm>
                <a:off x="1947305" y="1955632"/>
                <a:ext cx="1742785" cy="127727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a:solidFill>
                      <a:schemeClr val="accent5">
                        <a:lumMod val="60000"/>
                        <a:lumOff val="40000"/>
                      </a:schemeClr>
                    </a:solidFill>
                    <a:latin typeface="Consolas" charset="0"/>
                    <a:ea typeface="Consolas" charset="0"/>
                    <a:cs typeface="Consolas" charset="0"/>
                  </a:rPr>
                  <a:t>t</a:t>
                </a:r>
                <a:r>
                  <a:rPr lang="en-US" sz="1100" dirty="0" smtClean="0">
                    <a:solidFill>
                      <a:schemeClr val="accent5">
                        <a:lumMod val="60000"/>
                        <a:lumOff val="40000"/>
                      </a:schemeClr>
                    </a:solidFill>
                    <a:latin typeface="Consolas" charset="0"/>
                    <a:ea typeface="Consolas" charset="0"/>
                    <a:cs typeface="Consolas" charset="0"/>
                  </a:rPr>
                  <a:t>ype: String</a:t>
                </a:r>
                <a:endParaRPr lang="en-US" sz="1100" dirty="0">
                  <a:solidFill>
                    <a:schemeClr val="accent5">
                      <a:lumMod val="60000"/>
                      <a:lumOff val="40000"/>
                    </a:schemeClr>
                  </a:solidFill>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2467747" y="4760409"/>
              <a:ext cx="617752" cy="1952144"/>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produces</a:t>
              </a:r>
              <a:endParaRPr lang="en-US" sz="1100" i="1">
                <a:solidFill>
                  <a:schemeClr val="accent5">
                    <a:lumMod val="60000"/>
                    <a:lumOff val="40000"/>
                  </a:schemeClr>
                </a:solidFill>
                <a:latin typeface="Consolas" charset="0"/>
                <a:ea typeface="Consolas" charset="0"/>
                <a:cs typeface="Consolas" charset="0"/>
              </a:endParaRPr>
            </a:p>
          </p:txBody>
        </p:sp>
      </p:grpSp>
      <p:sp>
        <p:nvSpPr>
          <p:cNvPr id="55" name="ZoneTexte 54"/>
          <p:cNvSpPr txBox="1"/>
          <p:nvPr/>
        </p:nvSpPr>
        <p:spPr>
          <a:xfrm>
            <a:off x="6616101"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consumes</a:t>
            </a:r>
            <a:endParaRPr lang="en-US" sz="1100" i="1">
              <a:solidFill>
                <a:schemeClr val="accent5">
                  <a:lumMod val="60000"/>
                  <a:lumOff val="40000"/>
                </a:schemeClr>
              </a:solidFill>
              <a:latin typeface="Consolas" charset="0"/>
              <a:ea typeface="Consolas" charset="0"/>
              <a:cs typeface="Consolas" charset="0"/>
            </a:endParaRPr>
          </a:p>
        </p:txBody>
      </p:sp>
      <p:grpSp>
        <p:nvGrpSpPr>
          <p:cNvPr id="38" name="Grupo 37"/>
          <p:cNvGrpSpPr/>
          <p:nvPr/>
        </p:nvGrpSpPr>
        <p:grpSpPr>
          <a:xfrm>
            <a:off x="1800552" y="2412142"/>
            <a:ext cx="1950735" cy="1813379"/>
            <a:chOff x="1800552" y="2412142"/>
            <a:chExt cx="1950735" cy="1813379"/>
          </a:xfrm>
        </p:grpSpPr>
        <p:sp>
          <p:nvSpPr>
            <p:cNvPr id="57" name="ZoneTexte 56"/>
            <p:cNvSpPr txBox="1"/>
            <p:nvPr/>
          </p:nvSpPr>
          <p:spPr>
            <a:xfrm>
              <a:off x="2366259" y="2412142"/>
              <a:ext cx="877163" cy="261610"/>
            </a:xfrm>
            <a:prstGeom prst="rect">
              <a:avLst/>
            </a:prstGeom>
            <a:noFill/>
          </p:spPr>
          <p:txBody>
            <a:bodyPr wrap="none" rtlCol="0">
              <a:spAutoFit/>
            </a:bodyPr>
            <a:lstStyle/>
            <a:p>
              <a:r>
                <a:rPr lang="en-US" sz="1100" i="1" smtClean="0">
                  <a:latin typeface="Consolas" charset="0"/>
                  <a:ea typeface="Consolas" charset="0"/>
                  <a:cs typeface="Consolas" charset="0"/>
                </a:rPr>
                <a:t>subscribe</a:t>
              </a:r>
              <a:endParaRPr lang="en-US" sz="1100" i="1">
                <a:latin typeface="Consolas" charset="0"/>
                <a:ea typeface="Consolas" charset="0"/>
                <a:cs typeface="Consolas" charset="0"/>
              </a:endParaRPr>
            </a:p>
          </p:txBody>
        </p:sp>
        <p:sp>
          <p:nvSpPr>
            <p:cNvPr id="58" name="ZoneTexte 57"/>
            <p:cNvSpPr txBox="1"/>
            <p:nvPr/>
          </p:nvSpPr>
          <p:spPr>
            <a:xfrm>
              <a:off x="2008675" y="2779554"/>
              <a:ext cx="646331" cy="261610"/>
            </a:xfrm>
            <a:prstGeom prst="rect">
              <a:avLst/>
            </a:prstGeom>
            <a:noFill/>
          </p:spPr>
          <p:txBody>
            <a:bodyPr wrap="none" rtlCol="0">
              <a:spAutoFit/>
            </a:bodyPr>
            <a:lstStyle/>
            <a:p>
              <a:r>
                <a:rPr lang="en-US" sz="1100" i="1" dirty="0" smtClean="0">
                  <a:latin typeface="Consolas" charset="0"/>
                  <a:ea typeface="Consolas" charset="0"/>
                  <a:cs typeface="Consolas" charset="0"/>
                </a:rPr>
                <a:t>deploy</a:t>
              </a:r>
              <a:endParaRPr lang="en-US" sz="1100" i="1" dirty="0">
                <a:latin typeface="Consolas" charset="0"/>
                <a:ea typeface="Consolas" charset="0"/>
                <a:cs typeface="Consolas" charset="0"/>
              </a:endParaRPr>
            </a:p>
          </p:txBody>
        </p:sp>
        <p:cxnSp>
          <p:nvCxnSpPr>
            <p:cNvPr id="16" name="Connecteur en angle 15"/>
            <p:cNvCxnSpPr>
              <a:stCxn id="31" idx="1"/>
              <a:endCxn id="2" idx="0"/>
            </p:cNvCxnSpPr>
            <p:nvPr/>
          </p:nvCxnSpPr>
          <p:spPr>
            <a:xfrm rot="10800000" flipV="1">
              <a:off x="1800552" y="2654812"/>
              <a:ext cx="1950735" cy="1570709"/>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upo 12"/>
          <p:cNvGrpSpPr/>
          <p:nvPr/>
        </p:nvGrpSpPr>
        <p:grpSpPr>
          <a:xfrm>
            <a:off x="6167332" y="2361018"/>
            <a:ext cx="5783876" cy="3311081"/>
            <a:chOff x="6167332" y="2361018"/>
            <a:chExt cx="5783876" cy="3311081"/>
          </a:xfrm>
        </p:grpSpPr>
        <p:cxnSp>
          <p:nvCxnSpPr>
            <p:cNvPr id="44" name="Connecteur droit 43"/>
            <p:cNvCxnSpPr>
              <a:stCxn id="25" idx="3"/>
              <a:endCxn id="36" idx="1"/>
            </p:cNvCxnSpPr>
            <p:nvPr/>
          </p:nvCxnSpPr>
          <p:spPr>
            <a:xfrm>
              <a:off x="9320340" y="4979809"/>
              <a:ext cx="289708" cy="812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167332" y="2361018"/>
              <a:ext cx="5783876" cy="3311081"/>
              <a:chOff x="6167332" y="2361018"/>
              <a:chExt cx="5783876" cy="3311081"/>
            </a:xfrm>
          </p:grpSpPr>
          <p:grpSp>
            <p:nvGrpSpPr>
              <p:cNvPr id="23" name="Grouper 22"/>
              <p:cNvGrpSpPr/>
              <p:nvPr/>
            </p:nvGrpSpPr>
            <p:grpSpPr>
              <a:xfrm>
                <a:off x="7051248" y="4306831"/>
                <a:ext cx="2269092" cy="1202083"/>
                <a:chOff x="899410" y="3192905"/>
                <a:chExt cx="2269092" cy="1222704"/>
              </a:xfrm>
              <a:solidFill>
                <a:schemeClr val="accent4">
                  <a:lumMod val="20000"/>
                  <a:lumOff val="80000"/>
                </a:schemeClr>
              </a:solidFill>
            </p:grpSpPr>
            <p:sp>
              <p:nvSpPr>
                <p:cNvPr id="24" name="Rectangle 23"/>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60000"/>
                          <a:lumOff val="40000"/>
                        </a:schemeClr>
                      </a:solidFill>
                      <a:latin typeface="Consolas" charset="0"/>
                      <a:ea typeface="Consolas" charset="0"/>
                      <a:cs typeface="Consolas" charset="0"/>
                    </a:rPr>
                    <a:t>DataConsumer</a:t>
                  </a:r>
                  <a:endParaRPr lang="en-US" sz="1600" dirty="0">
                    <a:solidFill>
                      <a:schemeClr val="accent5">
                        <a:lumMod val="60000"/>
                        <a:lumOff val="4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Rectangle 25"/>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grpSp>
          <p:grpSp>
            <p:nvGrpSpPr>
              <p:cNvPr id="32" name="Grouper 31"/>
              <p:cNvGrpSpPr/>
              <p:nvPr/>
            </p:nvGrpSpPr>
            <p:grpSpPr>
              <a:xfrm>
                <a:off x="9610048" y="4103002"/>
                <a:ext cx="2341160" cy="1569097"/>
                <a:chOff x="1947305" y="1705111"/>
                <a:chExt cx="2341160" cy="1596013"/>
              </a:xfrm>
              <a:solidFill>
                <a:schemeClr val="accent4">
                  <a:lumMod val="20000"/>
                  <a:lumOff val="80000"/>
                </a:schemeClr>
              </a:solidFill>
            </p:grpSpPr>
            <p:sp>
              <p:nvSpPr>
                <p:cNvPr id="33" name="Rectangle 32"/>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Preferences</a:t>
                  </a:r>
                  <a:endParaRPr lang="en-US" sz="1600" dirty="0">
                    <a:solidFill>
                      <a:schemeClr val="accent5">
                        <a:lumMod val="60000"/>
                        <a:lumOff val="4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5" name="Rectangle 34"/>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6" name="ZoneTexte 35"/>
                <p:cNvSpPr txBox="1"/>
                <p:nvPr/>
              </p:nvSpPr>
              <p:spPr>
                <a:xfrm>
                  <a:off x="1947305" y="1955632"/>
                  <a:ext cx="1742785" cy="129918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type </a:t>
                  </a:r>
                  <a:r>
                    <a:rPr lang="en-US" sz="1100" dirty="0" smtClean="0">
                      <a:solidFill>
                        <a:schemeClr val="accent5">
                          <a:lumMod val="60000"/>
                          <a:lumOff val="40000"/>
                        </a:schemeClr>
                      </a:solidFill>
                      <a:latin typeface="Consolas" charset="0"/>
                      <a:ea typeface="Consolas" charset="0"/>
                      <a:cs typeface="Consolas" charset="0"/>
                    </a:rPr>
                    <a:t>String</a:t>
                  </a:r>
                  <a:endParaRPr lang="en-US" sz="1100" dirty="0">
                    <a:solidFill>
                      <a:schemeClr val="accent5">
                        <a:lumMod val="60000"/>
                        <a:lumOff val="40000"/>
                      </a:schemeClr>
                    </a:solidFill>
                    <a:latin typeface="Consolas" charset="0"/>
                    <a:ea typeface="Consolas" charset="0"/>
                    <a:cs typeface="Consolas" charset="0"/>
                  </a:endParaRPr>
                </a:p>
              </p:txBody>
            </p:sp>
          </p:grpSp>
          <p:sp>
            <p:nvSpPr>
              <p:cNvPr id="56" name="ZoneTexte 55"/>
              <p:cNvSpPr txBox="1"/>
              <p:nvPr/>
            </p:nvSpPr>
            <p:spPr>
              <a:xfrm>
                <a:off x="6577628" y="2361018"/>
                <a:ext cx="877163" cy="261610"/>
              </a:xfrm>
              <a:prstGeom prst="rect">
                <a:avLst/>
              </a:prstGeom>
              <a:noFill/>
            </p:spPr>
            <p:txBody>
              <a:bodyPr wrap="none" rtlCol="0">
                <a:spAutoFit/>
              </a:bodyPr>
              <a:lstStyle/>
              <a:p>
                <a:r>
                  <a:rPr lang="en-US" sz="1100" i="1" dirty="0" smtClean="0">
                    <a:latin typeface="Consolas" charset="0"/>
                    <a:ea typeface="Consolas" charset="0"/>
                    <a:cs typeface="Consolas" charset="0"/>
                  </a:rPr>
                  <a:t>subscribe</a:t>
                </a:r>
                <a:endParaRPr lang="en-US" sz="1100" i="1" dirty="0">
                  <a:latin typeface="Consolas" charset="0"/>
                  <a:ea typeface="Consolas" charset="0"/>
                  <a:cs typeface="Consolas" charset="0"/>
                </a:endParaRPr>
              </a:p>
            </p:txBody>
          </p:sp>
          <p:cxnSp>
            <p:nvCxnSpPr>
              <p:cNvPr id="50" name="Connecteur en angle 49"/>
              <p:cNvCxnSpPr>
                <a:stCxn id="31" idx="3"/>
                <a:endCxn id="24" idx="0"/>
              </p:cNvCxnSpPr>
              <p:nvPr/>
            </p:nvCxnSpPr>
            <p:spPr>
              <a:xfrm>
                <a:off x="6167332" y="2654813"/>
                <a:ext cx="2018462" cy="1652018"/>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0" name="Légende à une bordure 1 59"/>
          <p:cNvSpPr/>
          <p:nvPr/>
        </p:nvSpPr>
        <p:spPr>
          <a:xfrm>
            <a:off x="1130956" y="5954543"/>
            <a:ext cx="8155343" cy="794130"/>
          </a:xfrm>
          <a:prstGeom prst="accentCallout1">
            <a:avLst>
              <a:gd name="adj1" fmla="val 105108"/>
              <a:gd name="adj2" fmla="val -603"/>
              <a:gd name="adj3" fmla="val -64330"/>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 Dara producers deployment is not transparent to the data integration process</a:t>
            </a:r>
          </a:p>
          <a:p>
            <a:pPr algn="just"/>
            <a:r>
              <a:rPr lang="en-US" sz="1600" b="1" dirty="0" smtClean="0">
                <a:solidFill>
                  <a:schemeClr val="accent5">
                    <a:lumMod val="50000"/>
                  </a:schemeClr>
                </a:solidFill>
              </a:rPr>
              <a:t>- Data producers are services guided by service level agreement contracts</a:t>
            </a:r>
            <a:endParaRPr lang="en-US" sz="1600" b="1" dirty="0">
              <a:solidFill>
                <a:schemeClr val="accent5">
                  <a:lumMod val="50000"/>
                </a:schemeClr>
              </a:solidFill>
            </a:endParaRPr>
          </a:p>
        </p:txBody>
      </p:sp>
      <p:sp>
        <p:nvSpPr>
          <p:cNvPr id="61" name="Légende à une bordure 1 60"/>
          <p:cNvSpPr/>
          <p:nvPr/>
        </p:nvSpPr>
        <p:spPr>
          <a:xfrm>
            <a:off x="6286822" y="1762963"/>
            <a:ext cx="5783875" cy="794130"/>
          </a:xfrm>
          <a:prstGeom prst="accentCallout1">
            <a:avLst>
              <a:gd name="adj1" fmla="val 105108"/>
              <a:gd name="adj2" fmla="val -603"/>
              <a:gd name="adj3" fmla="val 104275"/>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Cloud services are delivered to consumers according to properties</a:t>
            </a:r>
          </a:p>
          <a:p>
            <a:pPr marL="285750" indent="-285750" algn="just">
              <a:buFontTx/>
              <a:buChar char="-"/>
            </a:pPr>
            <a:r>
              <a:rPr lang="en-US" sz="1600" dirty="0" smtClean="0">
                <a:solidFill>
                  <a:schemeClr val="accent5">
                    <a:lumMod val="50000"/>
                  </a:schemeClr>
                </a:solidFill>
              </a:rPr>
              <a:t>Cloud subscriptions determine the conditions in which data services can be accessed </a:t>
            </a:r>
          </a:p>
        </p:txBody>
      </p:sp>
      <p:sp>
        <p:nvSpPr>
          <p:cNvPr id="62" name="Légende à une bordure 1 61"/>
          <p:cNvSpPr/>
          <p:nvPr/>
        </p:nvSpPr>
        <p:spPr>
          <a:xfrm>
            <a:off x="6286821" y="3084031"/>
            <a:ext cx="5783875" cy="768578"/>
          </a:xfrm>
          <a:prstGeom prst="accentCallout1">
            <a:avLst>
              <a:gd name="adj1" fmla="val 105108"/>
              <a:gd name="adj2" fmla="val -603"/>
              <a:gd name="adj3" fmla="val 171308"/>
              <a:gd name="adj4" fmla="val 13221"/>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Data consumers subscribe to cloud providers to consume  services according to </a:t>
            </a:r>
            <a:r>
              <a:rPr lang="en-US" sz="1600" b="1" dirty="0" smtClean="0">
                <a:solidFill>
                  <a:schemeClr val="accent5">
                    <a:lumMod val="50000"/>
                  </a:schemeClr>
                </a:solidFill>
              </a:rPr>
              <a:t>business models</a:t>
            </a:r>
          </a:p>
          <a:p>
            <a:pPr marL="285750" indent="-285750" algn="just">
              <a:buFontTx/>
              <a:buChar char="-"/>
            </a:pPr>
            <a:r>
              <a:rPr lang="en-US" sz="1600" dirty="0" smtClean="0">
                <a:solidFill>
                  <a:schemeClr val="accent5">
                    <a:lumMod val="50000"/>
                  </a:schemeClr>
                </a:solidFill>
              </a:rPr>
              <a:t>Data integration done by IaaS services of clouds depending on subscription conditions</a:t>
            </a:r>
          </a:p>
        </p:txBody>
      </p:sp>
    </p:spTree>
    <p:extLst>
      <p:ext uri="{BB962C8B-B14F-4D97-AF65-F5344CB8AC3E}">
        <p14:creationId xmlns:p14="http://schemas.microsoft.com/office/powerpoint/2010/main" val="19909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2861845" y="1534886"/>
            <a:ext cx="8468737" cy="3115881"/>
            <a:chOff x="2861845" y="1534886"/>
            <a:chExt cx="8468737" cy="3115881"/>
          </a:xfrm>
        </p:grpSpPr>
        <p:pic>
          <p:nvPicPr>
            <p:cNvPr id="5" name="Imagem 4"/>
            <p:cNvPicPr>
              <a:picLocks noChangeAspect="1"/>
            </p:cNvPicPr>
            <p:nvPr/>
          </p:nvPicPr>
          <p:blipFill rotWithShape="1">
            <a:blip r:embed="rId3"/>
            <a:srcRect b="57668"/>
            <a:stretch/>
          </p:blipFill>
          <p:spPr>
            <a:xfrm>
              <a:off x="2861845" y="1534886"/>
              <a:ext cx="8468737" cy="3115881"/>
            </a:xfrm>
            <a:prstGeom prst="rect">
              <a:avLst/>
            </a:prstGeom>
          </p:spPr>
        </p:pic>
        <p:sp>
          <p:nvSpPr>
            <p:cNvPr id="57" name="Rectangle 56"/>
            <p:cNvSpPr/>
            <p:nvPr/>
          </p:nvSpPr>
          <p:spPr>
            <a:xfrm>
              <a:off x="9320133" y="2207443"/>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93953" y="3621505"/>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19733" y="3212060"/>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86180" y="2130159"/>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7</a:t>
            </a:fld>
            <a:endParaRPr lang="fr-FR"/>
          </a:p>
        </p:txBody>
      </p:sp>
      <p:sp>
        <p:nvSpPr>
          <p:cNvPr id="7" name="Nuage 6"/>
          <p:cNvSpPr/>
          <p:nvPr/>
        </p:nvSpPr>
        <p:spPr>
          <a:xfrm>
            <a:off x="571896" y="2612173"/>
            <a:ext cx="3592342" cy="191639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r 19"/>
          <p:cNvGrpSpPr/>
          <p:nvPr/>
        </p:nvGrpSpPr>
        <p:grpSpPr>
          <a:xfrm>
            <a:off x="1063418" y="3181630"/>
            <a:ext cx="987607" cy="921721"/>
            <a:chOff x="1262142" y="4016852"/>
            <a:chExt cx="987607" cy="921721"/>
          </a:xfrm>
        </p:grpSpPr>
        <p:pic>
          <p:nvPicPr>
            <p:cNvPr id="9" name="Image 127" descr="ComputingService.ai"/>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er 10"/>
            <p:cNvGrpSpPr/>
            <p:nvPr/>
          </p:nvGrpSpPr>
          <p:grpSpPr>
            <a:xfrm>
              <a:off x="1299218" y="4016852"/>
              <a:ext cx="936702" cy="276999"/>
              <a:chOff x="1290253" y="2563600"/>
              <a:chExt cx="936702" cy="276999"/>
            </a:xfrm>
          </p:grpSpPr>
          <p:sp>
            <p:nvSpPr>
              <p:cNvPr id="15" name="Rectangle avec coin rogné  14"/>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grpSp>
        <p:nvGrpSpPr>
          <p:cNvPr id="19" name="Grouper 18"/>
          <p:cNvGrpSpPr/>
          <p:nvPr/>
        </p:nvGrpSpPr>
        <p:grpSpPr>
          <a:xfrm>
            <a:off x="2185396" y="2948486"/>
            <a:ext cx="1338243" cy="1159570"/>
            <a:chOff x="1086825" y="5043184"/>
            <a:chExt cx="1338243" cy="1159570"/>
          </a:xfrm>
        </p:grpSpPr>
        <p:grpSp>
          <p:nvGrpSpPr>
            <p:cNvPr id="10" name="Grouper 9"/>
            <p:cNvGrpSpPr/>
            <p:nvPr/>
          </p:nvGrpSpPr>
          <p:grpSpPr>
            <a:xfrm>
              <a:off x="1086825" y="5337702"/>
              <a:ext cx="1338243" cy="865052"/>
              <a:chOff x="1794967" y="3248523"/>
              <a:chExt cx="1338243" cy="865052"/>
            </a:xfrm>
          </p:grpSpPr>
          <p:sp>
            <p:nvSpPr>
              <p:cNvPr id="17"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8"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12" name="Grouper 11"/>
            <p:cNvGrpSpPr/>
            <p:nvPr/>
          </p:nvGrpSpPr>
          <p:grpSpPr>
            <a:xfrm>
              <a:off x="1313047" y="5043184"/>
              <a:ext cx="936702" cy="276999"/>
              <a:chOff x="1875983" y="3525494"/>
              <a:chExt cx="936702" cy="276999"/>
            </a:xfrm>
          </p:grpSpPr>
          <p:sp>
            <p:nvSpPr>
              <p:cNvPr id="13" name="Rectangle avec coin rogné  12"/>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grpSp>
        <p:nvGrpSpPr>
          <p:cNvPr id="21" name="Grupo 28"/>
          <p:cNvGrpSpPr/>
          <p:nvPr/>
        </p:nvGrpSpPr>
        <p:grpSpPr>
          <a:xfrm>
            <a:off x="953120" y="3038454"/>
            <a:ext cx="587382" cy="815861"/>
            <a:chOff x="7381125" y="1163351"/>
            <a:chExt cx="587382" cy="815861"/>
          </a:xfrm>
        </p:grpSpPr>
        <p:pic>
          <p:nvPicPr>
            <p:cNvPr id="22"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3"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4"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5" name="Grupo 28"/>
          <p:cNvGrpSpPr/>
          <p:nvPr/>
        </p:nvGrpSpPr>
        <p:grpSpPr>
          <a:xfrm>
            <a:off x="3017984" y="2790028"/>
            <a:ext cx="587382" cy="815861"/>
            <a:chOff x="7381125" y="1163351"/>
            <a:chExt cx="587382" cy="815861"/>
          </a:xfrm>
        </p:grpSpPr>
        <p:pic>
          <p:nvPicPr>
            <p:cNvPr id="26"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7"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8"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9" name="Grupo 28"/>
          <p:cNvGrpSpPr/>
          <p:nvPr/>
        </p:nvGrpSpPr>
        <p:grpSpPr>
          <a:xfrm>
            <a:off x="1808303" y="2384416"/>
            <a:ext cx="587382" cy="815861"/>
            <a:chOff x="7381125" y="1163351"/>
            <a:chExt cx="587382" cy="815861"/>
          </a:xfrm>
        </p:grpSpPr>
        <p:pic>
          <p:nvPicPr>
            <p:cNvPr id="30"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cxnSp>
        <p:nvCxnSpPr>
          <p:cNvPr id="34" name="Connecteur en arc 33"/>
          <p:cNvCxnSpPr>
            <a:stCxn id="30" idx="0"/>
            <a:endCxn id="37" idx="1"/>
          </p:cNvCxnSpPr>
          <p:nvPr/>
        </p:nvCxnSpPr>
        <p:spPr>
          <a:xfrm rot="5400000" flipH="1" flipV="1">
            <a:off x="3230445" y="1317981"/>
            <a:ext cx="332226" cy="2179244"/>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rc 39"/>
          <p:cNvCxnSpPr>
            <a:stCxn id="28" idx="3"/>
            <a:endCxn id="37" idx="2"/>
          </p:cNvCxnSpPr>
          <p:nvPr/>
        </p:nvCxnSpPr>
        <p:spPr>
          <a:xfrm flipV="1">
            <a:off x="3545306" y="2352820"/>
            <a:ext cx="1076135" cy="914225"/>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stCxn id="23" idx="0"/>
            <a:endCxn id="37" idx="1"/>
          </p:cNvCxnSpPr>
          <p:nvPr/>
        </p:nvCxnSpPr>
        <p:spPr>
          <a:xfrm rot="5400000" flipH="1" flipV="1">
            <a:off x="2384144" y="936419"/>
            <a:ext cx="796964" cy="3407107"/>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6" name="Image 45"/>
          <p:cNvPicPr>
            <a:picLocks noChangeAspect="1"/>
          </p:cNvPicPr>
          <p:nvPr/>
        </p:nvPicPr>
        <p:blipFill>
          <a:blip r:embed="rId7"/>
          <a:stretch>
            <a:fillRect/>
          </a:stretch>
        </p:blipFill>
        <p:spPr>
          <a:xfrm>
            <a:off x="7343015" y="4359871"/>
            <a:ext cx="688261" cy="688261"/>
          </a:xfrm>
          <a:prstGeom prst="rect">
            <a:avLst/>
          </a:prstGeom>
        </p:spPr>
      </p:pic>
      <p:cxnSp>
        <p:nvCxnSpPr>
          <p:cNvPr id="47" name="Connecteur en arc 46"/>
          <p:cNvCxnSpPr>
            <a:stCxn id="46" idx="1"/>
            <a:endCxn id="50" idx="2"/>
          </p:cNvCxnSpPr>
          <p:nvPr/>
        </p:nvCxnSpPr>
        <p:spPr>
          <a:xfrm rot="10800000">
            <a:off x="6929215" y="3844166"/>
            <a:ext cx="413801" cy="859836"/>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Connecteur en arc 53"/>
          <p:cNvCxnSpPr>
            <a:endCxn id="53" idx="0"/>
          </p:cNvCxnSpPr>
          <p:nvPr/>
        </p:nvCxnSpPr>
        <p:spPr>
          <a:xfrm>
            <a:off x="4699570" y="2352820"/>
            <a:ext cx="1555424" cy="859240"/>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rc 57"/>
          <p:cNvCxnSpPr>
            <a:stCxn id="46" idx="3"/>
            <a:endCxn id="57" idx="2"/>
          </p:cNvCxnSpPr>
          <p:nvPr/>
        </p:nvCxnSpPr>
        <p:spPr>
          <a:xfrm flipV="1">
            <a:off x="8031276" y="2430104"/>
            <a:ext cx="1424118" cy="2273898"/>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Légende à une bordure 1 66"/>
          <p:cNvSpPr/>
          <p:nvPr/>
        </p:nvSpPr>
        <p:spPr>
          <a:xfrm>
            <a:off x="658593" y="5223841"/>
            <a:ext cx="10972575" cy="1323129"/>
          </a:xfrm>
          <a:prstGeom prst="accentCallout1">
            <a:avLst>
              <a:gd name="adj1" fmla="val 105108"/>
              <a:gd name="adj2" fmla="val -603"/>
              <a:gd name="adj3" fmla="val 54460"/>
              <a:gd name="adj4" fmla="val -180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dirty="0" smtClean="0">
                <a:solidFill>
                  <a:schemeClr val="accent5">
                    <a:lumMod val="50000"/>
                  </a:schemeClr>
                </a:solidFill>
              </a:rPr>
              <a:t>Query requirements associated </a:t>
            </a:r>
            <a:r>
              <a:rPr lang="en-US" dirty="0">
                <a:solidFill>
                  <a:schemeClr val="accent5">
                    <a:lumMod val="50000"/>
                  </a:schemeClr>
                </a:solidFill>
              </a:rPr>
              <a:t>to performance (availability and response time) and </a:t>
            </a:r>
            <a:r>
              <a:rPr lang="en-US" dirty="0" smtClean="0">
                <a:solidFill>
                  <a:schemeClr val="accent5">
                    <a:lumMod val="50000"/>
                  </a:schemeClr>
                </a:solidFill>
              </a:rPr>
              <a:t>privacy</a:t>
            </a:r>
          </a:p>
          <a:p>
            <a:pPr marL="285750" indent="-285750" algn="just">
              <a:buFontTx/>
              <a:buChar char="-"/>
            </a:pPr>
            <a:r>
              <a:rPr lang="en-US" dirty="0" smtClean="0">
                <a:solidFill>
                  <a:schemeClr val="accent5">
                    <a:lumMod val="50000"/>
                  </a:schemeClr>
                </a:solidFill>
              </a:rPr>
              <a:t>Services </a:t>
            </a:r>
            <a:r>
              <a:rPr lang="en-US" dirty="0">
                <a:solidFill>
                  <a:schemeClr val="accent5">
                    <a:lumMod val="50000"/>
                  </a:schemeClr>
                </a:solidFill>
              </a:rPr>
              <a:t>selection and composition are not done considering SLAs </a:t>
            </a:r>
            <a:endParaRPr lang="en-US" dirty="0" smtClean="0">
              <a:solidFill>
                <a:schemeClr val="accent5">
                  <a:lumMod val="50000"/>
                </a:schemeClr>
              </a:solidFill>
            </a:endParaRPr>
          </a:p>
          <a:p>
            <a:pPr marL="285750" indent="-285750" algn="just">
              <a:buFontTx/>
              <a:buChar char="-"/>
            </a:pPr>
            <a:r>
              <a:rPr lang="en-US" dirty="0" smtClean="0">
                <a:solidFill>
                  <a:schemeClr val="accent5">
                    <a:lumMod val="50000"/>
                  </a:schemeClr>
                </a:solidFill>
              </a:rPr>
              <a:t>Data </a:t>
            </a:r>
            <a:r>
              <a:rPr lang="en-US" dirty="0">
                <a:solidFill>
                  <a:schemeClr val="accent5">
                    <a:lumMod val="50000"/>
                  </a:schemeClr>
                </a:solidFill>
              </a:rPr>
              <a:t>providers can be out of resources according to their cloud </a:t>
            </a:r>
            <a:r>
              <a:rPr lang="en-US" dirty="0" smtClean="0">
                <a:solidFill>
                  <a:schemeClr val="accent5">
                    <a:lumMod val="50000"/>
                  </a:schemeClr>
                </a:solidFill>
              </a:rPr>
              <a:t>subscriptions</a:t>
            </a:r>
          </a:p>
          <a:p>
            <a:pPr marL="285750" indent="-285750" algn="just">
              <a:buFontTx/>
              <a:buChar char="-"/>
            </a:pPr>
            <a:r>
              <a:rPr lang="en-US" dirty="0">
                <a:solidFill>
                  <a:schemeClr val="accent5">
                    <a:lumMod val="50000"/>
                  </a:schemeClr>
                </a:solidFill>
              </a:rPr>
              <a:t>Current SLAs are </a:t>
            </a:r>
            <a:r>
              <a:rPr lang="en-US" dirty="0" smtClean="0">
                <a:solidFill>
                  <a:schemeClr val="accent5">
                    <a:lumMod val="50000"/>
                  </a:schemeClr>
                </a:solidFill>
              </a:rPr>
              <a:t>only include </a:t>
            </a:r>
            <a:r>
              <a:rPr lang="en-US" dirty="0">
                <a:solidFill>
                  <a:schemeClr val="accent5">
                    <a:lumMod val="50000"/>
                  </a:schemeClr>
                </a:solidFill>
              </a:rPr>
              <a:t>performance </a:t>
            </a:r>
            <a:r>
              <a:rPr lang="en-US" dirty="0" smtClean="0">
                <a:solidFill>
                  <a:schemeClr val="accent5">
                    <a:lumMod val="50000"/>
                  </a:schemeClr>
                </a:solidFill>
              </a:rPr>
              <a:t>and </a:t>
            </a:r>
            <a:r>
              <a:rPr lang="en-US" dirty="0">
                <a:solidFill>
                  <a:schemeClr val="accent5">
                    <a:lumMod val="50000"/>
                  </a:schemeClr>
                </a:solidFill>
              </a:rPr>
              <a:t>business </a:t>
            </a:r>
            <a:r>
              <a:rPr lang="en-US" dirty="0" smtClean="0">
                <a:solidFill>
                  <a:schemeClr val="accent5">
                    <a:lumMod val="50000"/>
                  </a:schemeClr>
                </a:solidFill>
              </a:rPr>
              <a:t>rules</a:t>
            </a:r>
            <a:endParaRPr lang="en-US" dirty="0">
              <a:solidFill>
                <a:schemeClr val="accent5">
                  <a:lumMod val="50000"/>
                </a:schemeClr>
              </a:solidFill>
            </a:endParaRPr>
          </a:p>
          <a:p>
            <a:pPr marL="285750" indent="-285750" algn="just">
              <a:buFontTx/>
              <a:buChar char="-"/>
            </a:pPr>
            <a:endParaRPr lang="en-US" dirty="0">
              <a:solidFill>
                <a:schemeClr val="accent5">
                  <a:lumMod val="50000"/>
                </a:schemeClr>
              </a:solidFill>
            </a:endParaRPr>
          </a:p>
        </p:txBody>
      </p:sp>
    </p:spTree>
    <p:extLst>
      <p:ext uri="{BB962C8B-B14F-4D97-AF65-F5344CB8AC3E}">
        <p14:creationId xmlns:p14="http://schemas.microsoft.com/office/powerpoint/2010/main" val="67894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xEl>
                                              <p:pRg st="0" end="0"/>
                                            </p:txEl>
                                          </p:spTgt>
                                        </p:tgtEl>
                                        <p:attrNameLst>
                                          <p:attrName>style.visibility</p:attrName>
                                        </p:attrNameLst>
                                      </p:cBhvr>
                                      <p:to>
                                        <p:strVal val="visible"/>
                                      </p:to>
                                    </p:set>
                                    <p:animEffect transition="in" filter="fade">
                                      <p:cBhvr>
                                        <p:cTn id="23" dur="500"/>
                                        <p:tgtEl>
                                          <p:spTgt spid="6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Effect transition="in" filter="fade">
                                      <p:cBhvr>
                                        <p:cTn id="48" dur="500"/>
                                        <p:tgtEl>
                                          <p:spTgt spid="6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xEl>
                                              <p:pRg st="2" end="2"/>
                                            </p:txEl>
                                          </p:spTgt>
                                        </p:tgtEl>
                                        <p:attrNameLst>
                                          <p:attrName>style.visibility</p:attrName>
                                        </p:attrNameLst>
                                      </p:cBhvr>
                                      <p:to>
                                        <p:strVal val="visible"/>
                                      </p:to>
                                    </p:set>
                                    <p:animEffect transition="in" filter="fade">
                                      <p:cBhvr>
                                        <p:cTn id="53" dur="500"/>
                                        <p:tgtEl>
                                          <p:spTgt spid="6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7">
                                            <p:txEl>
                                              <p:pRg st="3" end="3"/>
                                            </p:txEl>
                                          </p:spTgt>
                                        </p:tgtEl>
                                        <p:attrNameLst>
                                          <p:attrName>style.visibility</p:attrName>
                                        </p:attrNameLst>
                                      </p:cBhvr>
                                      <p:to>
                                        <p:strVal val="visible"/>
                                      </p:to>
                                    </p:set>
                                    <p:animEffect transition="in" filter="fade">
                                      <p:cBhvr>
                                        <p:cTn id="72"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20763" y="6272784"/>
            <a:ext cx="8090480" cy="400110"/>
          </a:xfrm>
          <a:prstGeom prst="rect">
            <a:avLst/>
          </a:prstGeom>
          <a:noFill/>
        </p:spPr>
        <p:txBody>
          <a:bodyPr wrap="square" rtlCol="0">
            <a:spAutoFit/>
          </a:bodyPr>
          <a:lstStyle/>
          <a:p>
            <a:pPr algn="just"/>
            <a:r>
              <a:rPr lang="en-US" sz="1000" baseline="30000" dirty="0" smtClean="0"/>
              <a:t>1</a:t>
            </a:r>
            <a:r>
              <a:rPr lang="en-US" sz="1000" dirty="0" smtClean="0"/>
              <a:t> D</a:t>
            </a:r>
            <a:r>
              <a:rPr lang="en-US" sz="1000" dirty="0"/>
              <a:t>. A. S. Carvalho, P. A. S. Neto, C. Ghedira, G. Vargas-Solar, N. Bennani</a:t>
            </a:r>
            <a:r>
              <a:rPr lang="en-US" sz="1000" b="1" dirty="0"/>
              <a:t>. Towards Quality Guided Data Integration on Multi-Cloud Settings</a:t>
            </a:r>
            <a:r>
              <a:rPr lang="en-US" sz="1000" dirty="0"/>
              <a:t>. 14th international conference on service oriented computing (ICSOC), Oct 2016, Banff, Alberta, Canada.</a:t>
            </a:r>
          </a:p>
        </p:txBody>
      </p:sp>
      <p:sp>
        <p:nvSpPr>
          <p:cNvPr id="2" name="Titre 1"/>
          <p:cNvSpPr>
            <a:spLocks noGrp="1"/>
          </p:cNvSpPr>
          <p:nvPr>
            <p:ph type="title"/>
          </p:nvPr>
        </p:nvSpPr>
        <p:spPr/>
        <p:txBody>
          <a:bodyPr/>
          <a:lstStyle/>
          <a:p>
            <a:r>
              <a:rPr lang="en-US" dirty="0" smtClean="0"/>
              <a:t>SLA Guided data integration meta model</a:t>
            </a:r>
            <a:endParaRPr lang="en-US" dirty="0"/>
          </a:p>
        </p:txBody>
      </p:sp>
      <p:sp>
        <p:nvSpPr>
          <p:cNvPr id="7" name="Espace réservé du contenu 6"/>
          <p:cNvSpPr>
            <a:spLocks noGrp="1"/>
          </p:cNvSpPr>
          <p:nvPr>
            <p:ph idx="1"/>
          </p:nvPr>
        </p:nvSpPr>
        <p:spPr/>
        <p:txBody>
          <a:bodyPr/>
          <a:lstStyle/>
          <a:p>
            <a:endParaRPr lang="en-US"/>
          </a:p>
        </p:txBody>
      </p:sp>
      <p:sp>
        <p:nvSpPr>
          <p:cNvPr id="8" name="Espace réservé du texte 7"/>
          <p:cNvSpPr>
            <a:spLocks noGrp="1"/>
          </p:cNvSpPr>
          <p:nvPr>
            <p:ph type="body" sz="half" idx="2"/>
          </p:nvPr>
        </p:nvSpPr>
        <p:spPr/>
        <p:txBody>
          <a:bodyPr/>
          <a:lstStyle/>
          <a:p>
            <a:r>
              <a:rPr lang="en-US" b="1" i="1" dirty="0" smtClean="0"/>
              <a:t>First contribution </a:t>
            </a:r>
            <a:r>
              <a:rPr lang="en-US" dirty="0" smtClean="0"/>
              <a:t>of my work</a:t>
            </a:r>
          </a:p>
          <a:p>
            <a:r>
              <a:rPr lang="en-US" dirty="0" smtClean="0"/>
              <a:t>Deduced through a Systematic Mapping Methodology</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8</a:t>
            </a:fld>
            <a:endParaRPr lang="fr-FR"/>
          </a:p>
        </p:txBody>
      </p:sp>
      <p:pic>
        <p:nvPicPr>
          <p:cNvPr id="5" name="Imagem 4"/>
          <p:cNvPicPr>
            <a:picLocks noChangeAspect="1"/>
          </p:cNvPicPr>
          <p:nvPr/>
        </p:nvPicPr>
        <p:blipFill>
          <a:blip r:embed="rId3"/>
          <a:stretch>
            <a:fillRect/>
          </a:stretch>
        </p:blipFill>
        <p:spPr>
          <a:xfrm>
            <a:off x="140754" y="156041"/>
            <a:ext cx="7037613" cy="6116743"/>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1693640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7896</TotalTime>
  <Words>5589</Words>
  <Application>Microsoft Office PowerPoint</Application>
  <PresentationFormat>Widescreen</PresentationFormat>
  <Paragraphs>678</Paragraphs>
  <Slides>28</Slides>
  <Notes>26</Notes>
  <HiddenSlides>3</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28</vt:i4>
      </vt:variant>
    </vt:vector>
  </HeadingPairs>
  <TitlesOfParts>
    <vt:vector size="37"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Research context: data integration</vt:lpstr>
      <vt:lpstr>Research context: data integration</vt:lpstr>
      <vt:lpstr>Open issues</vt:lpstr>
      <vt:lpstr>Open issues</vt:lpstr>
      <vt:lpstr>Open issues</vt:lpstr>
      <vt:lpstr>SLA Guided data integration meta model</vt:lpstr>
      <vt:lpstr>Data integration from data services</vt:lpstr>
      <vt:lpstr>Data integration from data services</vt:lpstr>
      <vt:lpstr>Data integration from data services</vt:lpstr>
      <vt:lpstr>Data integration from data services</vt:lpstr>
      <vt:lpstr>Composing services for answering queries </vt:lpstr>
      <vt:lpstr>Vision: Data integration</vt:lpstr>
      <vt:lpstr>Objective</vt:lpstr>
      <vt:lpstr>Approach: data integration workflow</vt:lpstr>
      <vt:lpstr>Results and contribution</vt:lpstr>
      <vt:lpstr>Rhone Service-Based Query Rhone: Rewriting Algorithm</vt:lpstr>
      <vt:lpstr>Concrete service matching</vt:lpstr>
      <vt:lpstr>Matching quality features</vt:lpstr>
      <vt:lpstr>Matching &amp; combining concrete services</vt:lpstr>
      <vt:lpstr>Validating combinations</vt:lpstr>
      <vt:lpstr>Reducing overhead by reusing qR</vt:lpstr>
      <vt:lpstr>Experimental validation</vt:lpstr>
      <vt:lpstr>Implementation &amp; experiments</vt:lpstr>
      <vt:lpstr>Professional and scientific activities</vt:lpstr>
      <vt:lpstr>Future work</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304</cp:revision>
  <dcterms:created xsi:type="dcterms:W3CDTF">2016-09-25T08:29:40Z</dcterms:created>
  <dcterms:modified xsi:type="dcterms:W3CDTF">2017-03-25T15:49:10Z</dcterms:modified>
</cp:coreProperties>
</file>