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409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94" r:id="rId7"/>
    <p:sldId id="295" r:id="rId8"/>
    <p:sldId id="281" r:id="rId9"/>
    <p:sldId id="317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14" r:id="rId20"/>
    <p:sldId id="315" r:id="rId21"/>
    <p:sldId id="331" r:id="rId22"/>
    <p:sldId id="309" r:id="rId23"/>
    <p:sldId id="26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88133" autoAdjust="0"/>
  </p:normalViewPr>
  <p:slideViewPr>
    <p:cSldViewPr snapToGrid="0" snapToObjects="1">
      <p:cViewPr varScale="1">
        <p:scale>
          <a:sx n="67" d="100"/>
          <a:sy n="67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A383-9D4B-AD42-9BF3-88FCA749BE0E}" type="datetimeFigureOut">
              <a:rPr lang="en-US" smtClean="0"/>
              <a:t>7/15/2016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2828-1E86-1441-9A56-10C9EB143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862E-4053-6841-80C1-EE02861216A5}" type="datetimeFigureOut">
              <a:rPr lang="en-US" smtClean="0"/>
              <a:t>7/15/2016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DC79-C430-E548-A754-84842F913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Good</a:t>
            </a:r>
            <a:r>
              <a:rPr lang="en-US" baseline="0" noProof="0" dirty="0" smtClean="0"/>
              <a:t> morning, I am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Sebastien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Dufromentel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INSA Lyon in France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am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behalf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colleagues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endParaRPr lang="es-ES_trad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Data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enchanced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multicloud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SLA?</a:t>
            </a:r>
          </a:p>
          <a:p>
            <a:endParaRPr lang="es-ES_tradnl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2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4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4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6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5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3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Recall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question</a:t>
            </a:r>
            <a:r>
              <a:rPr lang="es-ES_tradnl" dirty="0" smtClean="0"/>
              <a:t> </a:t>
            </a:r>
            <a:r>
              <a:rPr lang="es-ES_tradnl" dirty="0" err="1" smtClean="0"/>
              <a:t>intended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identify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endParaRPr lang="es-ES_tradnl" baseline="0" dirty="0" smtClean="0"/>
          </a:p>
          <a:p>
            <a:r>
              <a:rPr lang="es-ES_tradnl" baseline="0" dirty="0" err="1" smtClean="0"/>
              <a:t>Therefore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classification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concerning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Aggregating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dealing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click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Privacy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90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3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Trends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....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contribution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data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scheme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:</a:t>
            </a:r>
          </a:p>
          <a:p>
            <a:r>
              <a:rPr lang="pt-BR" baseline="0" dirty="0" smtClean="0"/>
              <a:t>-</a:t>
            </a:r>
            <a:r>
              <a:rPr lang="pt-BR" baseline="0" dirty="0" err="1" smtClean="0"/>
              <a:t>characterizes</a:t>
            </a:r>
            <a:r>
              <a:rPr lang="pt-BR" baseline="0" dirty="0" smtClean="0"/>
              <a:t> a:</a:t>
            </a:r>
          </a:p>
          <a:p>
            <a:pPr marL="171450" indent="-171450">
              <a:buFontTx/>
              <a:buChar char="-"/>
            </a:pP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supported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...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3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agenda of my </a:t>
            </a:r>
            <a:r>
              <a:rPr lang="en-US" noProof="0"/>
              <a:t>presentation...</a:t>
            </a:r>
            <a:r>
              <a:rPr lang="en-US" dirty="0"/>
              <a:t> </a:t>
            </a:r>
            <a:r>
              <a:rPr lang="en-US"/>
              <a:t>I will begin by introducing our work regarding data integration quality on multi-cloud environments</a:t>
            </a:r>
            <a:endParaRPr lang="en-US" dirty="0"/>
          </a:p>
          <a:p>
            <a:r>
              <a:rPr lang="en-US"/>
              <a:t>then</a:t>
            </a:r>
            <a:r>
              <a:rPr lang="en-US" dirty="0"/>
              <a:t> </a:t>
            </a:r>
            <a:r>
              <a:rPr lang="en-US"/>
              <a:t> i will present the method we followed to identify challenges and open issues</a:t>
            </a:r>
            <a:endParaRPr lang="en-US" dirty="0"/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/>
              <a:t>then a quantitative analysis and conclusion...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1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7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2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5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2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0"/>
            <a:ext cx="91416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2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100" r:id="rId1"/>
    <p:sldLayoutId id="2147494101" r:id="rId2"/>
    <p:sldLayoutId id="2147494102" r:id="rId3"/>
    <p:sldLayoutId id="2147494103" r:id="rId4"/>
    <p:sldLayoutId id="2147494104" r:id="rId5"/>
    <p:sldLayoutId id="2147494105" r:id="rId6"/>
    <p:sldLayoutId id="2147494106" r:id="rId7"/>
    <p:sldLayoutId id="2147494107" r:id="rId8"/>
    <p:sldLayoutId id="2147494108" r:id="rId9"/>
    <p:sldLayoutId id="2147494109" r:id="rId10"/>
    <p:sldLayoutId id="21474941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738" y="1238249"/>
            <a:ext cx="7772400" cy="28307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i="1" cap="small" dirty="0" smtClean="0"/>
              <a:t>Rhone</a:t>
            </a:r>
            <a:r>
              <a:rPr lang="en-US" sz="4000" b="1" cap="small" dirty="0" smtClean="0"/>
              <a:t>: A Quality-Based Query Rewriting Algorithm for Data Integration</a:t>
            </a:r>
            <a:endParaRPr lang="en-US" sz="40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2607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Daniel Aguiar da Silva Carvalho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Magellan, IAE, Univ. J. Moulin Lyon 3, France</a:t>
            </a:r>
          </a:p>
          <a:p>
            <a:pPr algn="l"/>
            <a:r>
              <a:rPr lang="en-US" cap="none" dirty="0" err="1">
                <a:solidFill>
                  <a:schemeClr val="tx1"/>
                </a:solidFill>
              </a:rPr>
              <a:t>Plácido</a:t>
            </a:r>
            <a:r>
              <a:rPr lang="en-US" cap="none" dirty="0">
                <a:solidFill>
                  <a:schemeClr val="tx1"/>
                </a:solidFill>
              </a:rPr>
              <a:t> Antonio de Souza </a:t>
            </a:r>
            <a:r>
              <a:rPr lang="en-US" cap="none" dirty="0" err="1">
                <a:solidFill>
                  <a:schemeClr val="tx1"/>
                </a:solidFill>
              </a:rPr>
              <a:t>Neto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DIATINF, IFRN, Brazil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Chirine Ghedira-Guegan,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France</a:t>
            </a: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Nadia </a:t>
            </a:r>
            <a:r>
              <a:rPr lang="en-US" cap="none" dirty="0" err="1" smtClean="0">
                <a:solidFill>
                  <a:schemeClr val="tx1"/>
                </a:solidFill>
              </a:rPr>
              <a:t>Bennani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LIRIS-CNRS, INSA-Lyon, Univ. Lyon, France</a:t>
            </a: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Genoveva Vargas-Solar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159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83204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Definition 3 (User query)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4" y="2334789"/>
            <a:ext cx="8894152" cy="4453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40" y="4896357"/>
            <a:ext cx="8172448" cy="608586"/>
          </a:xfrm>
          <a:prstGeom prst="rect">
            <a:avLst/>
          </a:prstGeo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832479" y="3384018"/>
            <a:ext cx="7543801" cy="10832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Doctor </a:t>
            </a:r>
            <a:r>
              <a:rPr lang="en-US" i="1" dirty="0">
                <a:solidFill>
                  <a:schemeClr val="tx1"/>
                </a:solidFill>
              </a:rPr>
              <a:t>Marcel wants to query the personal and DNA information from </a:t>
            </a:r>
            <a:r>
              <a:rPr lang="en-US" i="1" dirty="0" smtClean="0">
                <a:solidFill>
                  <a:schemeClr val="tx1"/>
                </a:solidFill>
              </a:rPr>
              <a:t>patients that </a:t>
            </a:r>
            <a:r>
              <a:rPr lang="en-US" i="1" dirty="0">
                <a:solidFill>
                  <a:schemeClr val="tx1"/>
                </a:solidFill>
              </a:rPr>
              <a:t>were infected by flu, using services with availability higher than 98%, </a:t>
            </a:r>
            <a:r>
              <a:rPr lang="en-US" i="1" dirty="0" smtClean="0">
                <a:solidFill>
                  <a:schemeClr val="tx1"/>
                </a:solidFill>
              </a:rPr>
              <a:t>price per </a:t>
            </a:r>
            <a:r>
              <a:rPr lang="en-US" i="1" dirty="0">
                <a:solidFill>
                  <a:schemeClr val="tx1"/>
                </a:solidFill>
              </a:rPr>
              <a:t>call less than 0.2$ and integration total cost less than </a:t>
            </a:r>
            <a:r>
              <a:rPr lang="en-US" i="1" dirty="0" smtClean="0">
                <a:solidFill>
                  <a:schemeClr val="tx1"/>
                </a:solidFill>
              </a:rPr>
              <a:t>5$.</a:t>
            </a:r>
            <a:endParaRPr lang="en-US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0741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These three first definition builds the basic input </a:t>
            </a:r>
            <a:r>
              <a:rPr lang="en-US" dirty="0">
                <a:solidFill>
                  <a:schemeClr val="tx1"/>
                </a:solidFill>
              </a:rPr>
              <a:t>data for the </a:t>
            </a:r>
            <a:r>
              <a:rPr lang="en-US" dirty="0" smtClean="0">
                <a:solidFill>
                  <a:schemeClr val="tx1"/>
                </a:solidFill>
              </a:rPr>
              <a:t>Rhone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A query </a:t>
            </a:r>
            <a:r>
              <a:rPr lang="en-US" dirty="0">
                <a:solidFill>
                  <a:schemeClr val="tx1"/>
                </a:solidFill>
              </a:rPr>
              <a:t>and a set of concrete </a:t>
            </a:r>
            <a:r>
              <a:rPr lang="en-US" dirty="0" smtClean="0">
                <a:solidFill>
                  <a:schemeClr val="tx1"/>
                </a:solidFill>
              </a:rPr>
              <a:t>services 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result </a:t>
            </a:r>
            <a:r>
              <a:rPr lang="en-US" dirty="0">
                <a:solidFill>
                  <a:schemeClr val="tx1"/>
                </a:solidFill>
              </a:rPr>
              <a:t>is a set of rewriting of the query in terms of concrete services, </a:t>
            </a:r>
            <a:r>
              <a:rPr lang="en-US" dirty="0" smtClean="0">
                <a:solidFill>
                  <a:schemeClr val="tx1"/>
                </a:solidFill>
              </a:rPr>
              <a:t>fulfilling the </a:t>
            </a:r>
            <a:r>
              <a:rPr lang="en-US" dirty="0">
                <a:solidFill>
                  <a:schemeClr val="tx1"/>
                </a:solidFill>
              </a:rPr>
              <a:t>user preferences.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main function of the algorithm is divided in four steps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i="1" dirty="0" smtClean="0">
                <a:solidFill>
                  <a:schemeClr val="tx1"/>
                </a:solidFill>
              </a:rPr>
              <a:t>selecting </a:t>
            </a:r>
            <a:r>
              <a:rPr lang="en-US" i="1" dirty="0">
                <a:solidFill>
                  <a:schemeClr val="tx1"/>
                </a:solidFill>
              </a:rPr>
              <a:t>candidate concrete services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creating candidate service descriptions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combining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producing rewritings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0741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Selecting candidate concrete services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Abstract service matching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Quality features matching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Concrete service matching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Result is a list of candidate concrete services to be used in the next step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Compared to [1], our algorithm includes the features matching and extends </a:t>
            </a:r>
            <a:r>
              <a:rPr lang="en-US" dirty="0" smtClean="0">
                <a:solidFill>
                  <a:schemeClr val="tx1"/>
                </a:solidFill>
              </a:rPr>
              <a:t>the concrete </a:t>
            </a:r>
            <a:r>
              <a:rPr lang="en-US" dirty="0">
                <a:solidFill>
                  <a:schemeClr val="tx1"/>
                </a:solidFill>
              </a:rPr>
              <a:t>service matching by not accepting concrete services that covers </a:t>
            </a:r>
            <a:r>
              <a:rPr lang="en-US" dirty="0" smtClean="0">
                <a:solidFill>
                  <a:schemeClr val="tx1"/>
                </a:solidFill>
              </a:rPr>
              <a:t>useless abstract </a:t>
            </a:r>
            <a:r>
              <a:rPr lang="en-US" dirty="0">
                <a:solidFill>
                  <a:schemeClr val="tx1"/>
                </a:solidFill>
              </a:rPr>
              <a:t>services to the query rewriting.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0741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Definition 4 (Candidate service description - CSD)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Creating candidate service descriptions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>
                <a:solidFill>
                  <a:schemeClr val="tx1"/>
                </a:solidFill>
              </a:rPr>
              <a:t>Rule 1</a:t>
            </a:r>
            <a:r>
              <a:rPr lang="en-US" dirty="0" smtClean="0">
                <a:solidFill>
                  <a:schemeClr val="tx1"/>
                </a:solidFill>
              </a:rPr>
              <a:t>: for </a:t>
            </a:r>
            <a:r>
              <a:rPr lang="en-US" dirty="0">
                <a:solidFill>
                  <a:schemeClr val="tx1"/>
                </a:solidFill>
              </a:rPr>
              <a:t>all head variables in a </a:t>
            </a:r>
            <a:r>
              <a:rPr lang="en-US" dirty="0" smtClean="0">
                <a:solidFill>
                  <a:schemeClr val="tx1"/>
                </a:solidFill>
              </a:rPr>
              <a:t>concrete service</a:t>
            </a:r>
            <a:r>
              <a:rPr lang="en-US" dirty="0">
                <a:solidFill>
                  <a:schemeClr val="tx1"/>
                </a:solidFill>
              </a:rPr>
              <a:t>, the mapping h from the head to the body definition must </a:t>
            </a:r>
            <a:r>
              <a:rPr lang="en-US" dirty="0" smtClean="0">
                <a:solidFill>
                  <a:schemeClr val="tx1"/>
                </a:solidFill>
              </a:rPr>
              <a:t>exist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2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Head variables </a:t>
            </a:r>
            <a:r>
              <a:rPr lang="en-US" dirty="0">
                <a:solidFill>
                  <a:schemeClr val="tx1"/>
                </a:solidFill>
              </a:rPr>
              <a:t>in concrete services can be mapped to head or local variables in </a:t>
            </a:r>
            <a:r>
              <a:rPr lang="en-US" dirty="0" smtClean="0">
                <a:solidFill>
                  <a:schemeClr val="tx1"/>
                </a:solidFill>
              </a:rPr>
              <a:t>the query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 Local variables in concrete services can be mapped to head </a:t>
            </a:r>
            <a:r>
              <a:rPr lang="en-US" dirty="0" smtClean="0">
                <a:solidFill>
                  <a:schemeClr val="tx1"/>
                </a:solidFill>
              </a:rPr>
              <a:t>variables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u="sng" dirty="0" smtClean="0">
                <a:solidFill>
                  <a:schemeClr val="tx1"/>
                </a:solidFill>
              </a:rPr>
              <a:t>Rule 4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Local </a:t>
            </a:r>
            <a:r>
              <a:rPr lang="en-US" dirty="0">
                <a:solidFill>
                  <a:schemeClr val="tx1"/>
                </a:solidFill>
              </a:rPr>
              <a:t>variables in concrete services can be mapped </a:t>
            </a:r>
            <a:r>
              <a:rPr lang="en-US" dirty="0" smtClean="0">
                <a:solidFill>
                  <a:schemeClr val="tx1"/>
                </a:solidFill>
              </a:rPr>
              <a:t>to local </a:t>
            </a:r>
            <a:r>
              <a:rPr lang="en-US" dirty="0">
                <a:solidFill>
                  <a:schemeClr val="tx1"/>
                </a:solidFill>
              </a:rPr>
              <a:t>variables in the query if and only if the concrete service covers all </a:t>
            </a:r>
            <a:r>
              <a:rPr lang="en-US" dirty="0" smtClean="0">
                <a:solidFill>
                  <a:schemeClr val="tx1"/>
                </a:solidFill>
              </a:rPr>
              <a:t>abstract services </a:t>
            </a:r>
            <a:r>
              <a:rPr lang="en-US" dirty="0">
                <a:solidFill>
                  <a:schemeClr val="tx1"/>
                </a:solidFill>
              </a:rPr>
              <a:t>in the query that depend on this variable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305252"/>
            <a:ext cx="1885950" cy="5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0741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Combining and producing rewritings</a:t>
            </a:r>
          </a:p>
          <a:p>
            <a:pPr lvl="1" algn="just">
              <a:buFont typeface="Wingdings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Rhone produces all possible combinations of its elements. </a:t>
            </a: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NP </a:t>
            </a:r>
            <a:r>
              <a:rPr lang="en-US" i="1" dirty="0">
                <a:solidFill>
                  <a:schemeClr val="tx1"/>
                </a:solidFill>
              </a:rPr>
              <a:t>hard </a:t>
            </a:r>
            <a:r>
              <a:rPr lang="en-US" i="1" dirty="0" smtClean="0">
                <a:solidFill>
                  <a:schemeClr val="tx1"/>
                </a:solidFill>
              </a:rPr>
              <a:t>complexity problem</a:t>
            </a:r>
          </a:p>
          <a:p>
            <a:pPr lvl="2" algn="just">
              <a:buFont typeface="Wingdings" charset="2"/>
              <a:buChar char="§"/>
            </a:pP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effort to process combinations increases while the number of </a:t>
            </a:r>
            <a:r>
              <a:rPr lang="en-US" i="1" dirty="0" smtClean="0">
                <a:solidFill>
                  <a:schemeClr val="tx1"/>
                </a:solidFill>
              </a:rPr>
              <a:t>CSDs and </a:t>
            </a:r>
            <a:r>
              <a:rPr lang="en-US" i="1" dirty="0">
                <a:solidFill>
                  <a:schemeClr val="tx1"/>
                </a:solidFill>
              </a:rPr>
              <a:t>abstract services in the query </a:t>
            </a:r>
            <a:r>
              <a:rPr lang="en-US" i="1" dirty="0" smtClean="0">
                <a:solidFill>
                  <a:schemeClr val="tx1"/>
                </a:solidFill>
              </a:rPr>
              <a:t>increases</a:t>
            </a:r>
          </a:p>
          <a:p>
            <a:pPr lvl="2" algn="just">
              <a:buFont typeface="Wingdings" charset="2"/>
              <a:buChar char="§"/>
            </a:pPr>
            <a:endParaRPr lang="en-US" i="1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Let us consider CSD2, CSD3 and CSD5 are CSDs that refer to the </a:t>
            </a:r>
            <a:r>
              <a:rPr lang="en-US" i="1" dirty="0" smtClean="0">
                <a:solidFill>
                  <a:schemeClr val="tx1"/>
                </a:solidFill>
              </a:rPr>
              <a:t>concrete services </a:t>
            </a:r>
            <a:r>
              <a:rPr lang="en-US" i="1" dirty="0">
                <a:solidFill>
                  <a:schemeClr val="tx1"/>
                </a:solidFill>
              </a:rPr>
              <a:t>S2, S3 and S5, respectively. The Rhone produces combinations </a:t>
            </a:r>
            <a:r>
              <a:rPr lang="en-US" i="1" dirty="0" smtClean="0">
                <a:solidFill>
                  <a:schemeClr val="tx1"/>
                </a:solidFill>
              </a:rPr>
              <a:t>taking into </a:t>
            </a:r>
            <a:r>
              <a:rPr lang="en-US" i="1" dirty="0">
                <a:solidFill>
                  <a:schemeClr val="tx1"/>
                </a:solidFill>
              </a:rPr>
              <a:t>account the part of the query covered by the service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93" y="4826368"/>
            <a:ext cx="2868932" cy="8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0741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Combining and producing rewritings</a:t>
            </a:r>
          </a:p>
          <a:p>
            <a:pPr lvl="1" algn="just">
              <a:buFont typeface="Wingdings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The Rhone algorithm verifies if a given CSD list p is a </a:t>
            </a:r>
            <a:r>
              <a:rPr lang="en-US" i="1" dirty="0" smtClean="0">
                <a:solidFill>
                  <a:schemeClr val="tx1"/>
                </a:solidFill>
              </a:rPr>
              <a:t>rewriting of </a:t>
            </a:r>
            <a:r>
              <a:rPr lang="en-US" i="1" dirty="0">
                <a:solidFill>
                  <a:schemeClr val="tx1"/>
                </a:solidFill>
              </a:rPr>
              <a:t>the original query. 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i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function return true if (i) the number of </a:t>
            </a:r>
            <a:r>
              <a:rPr lang="en-US" i="1" dirty="0" smtClean="0">
                <a:solidFill>
                  <a:schemeClr val="tx1"/>
                </a:solidFill>
              </a:rPr>
              <a:t>abstract services </a:t>
            </a:r>
            <a:r>
              <a:rPr lang="en-US" i="1" dirty="0">
                <a:solidFill>
                  <a:schemeClr val="tx1"/>
                </a:solidFill>
              </a:rPr>
              <a:t>resulting from the union of all CSDs in p is equal to the number </a:t>
            </a:r>
            <a:r>
              <a:rPr lang="en-US" i="1" dirty="0" smtClean="0">
                <a:solidFill>
                  <a:schemeClr val="tx1"/>
                </a:solidFill>
              </a:rPr>
              <a:t>of abstract </a:t>
            </a:r>
            <a:r>
              <a:rPr lang="en-US" i="1" dirty="0">
                <a:solidFill>
                  <a:schemeClr val="tx1"/>
                </a:solidFill>
              </a:rPr>
              <a:t>services in the query; and (ii) the intersection of all abstract </a:t>
            </a:r>
            <a:r>
              <a:rPr lang="en-US" i="1" dirty="0" smtClean="0">
                <a:solidFill>
                  <a:schemeClr val="tx1"/>
                </a:solidFill>
              </a:rPr>
              <a:t>services in </a:t>
            </a:r>
            <a:r>
              <a:rPr lang="en-US" i="1" dirty="0">
                <a:solidFill>
                  <a:schemeClr val="tx1"/>
                </a:solidFill>
              </a:rPr>
              <a:t>each CSD on p is empty. It means that is forbidden to have abstract </a:t>
            </a:r>
            <a:r>
              <a:rPr lang="en-US" i="1" dirty="0" smtClean="0">
                <a:solidFill>
                  <a:schemeClr val="tx1"/>
                </a:solidFill>
              </a:rPr>
              <a:t>services replicated </a:t>
            </a:r>
            <a:r>
              <a:rPr lang="en-US" i="1" dirty="0">
                <a:solidFill>
                  <a:schemeClr val="tx1"/>
                </a:solidFill>
              </a:rPr>
              <a:t>among the set p.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93" y="4826368"/>
            <a:ext cx="2868932" cy="891418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3043238" y="5014912"/>
            <a:ext cx="1671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052759" y="5281616"/>
            <a:ext cx="2405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idea behind the experiments is to evaluate the algorithm’s behavior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Performance, quality and cost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Local environment simulating a mono-cloud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Including a registry of 100 services</a:t>
            </a:r>
          </a:p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Two approaches were compared: Traditional vs. Preference-guided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835845"/>
            <a:ext cx="8201026" cy="43292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7781" y="5836159"/>
            <a:ext cx="9161781" cy="10201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/>
              <a:buChar char="•"/>
            </a:pPr>
            <a:r>
              <a:rPr lang="en-GB" dirty="0" smtClean="0"/>
              <a:t>Our approach increases the performance reducing the rewriting number </a:t>
            </a:r>
            <a:r>
              <a:rPr lang="en-US" dirty="0"/>
              <a:t>which allows to go straightforward to the </a:t>
            </a:r>
            <a:r>
              <a:rPr lang="en-US" dirty="0" smtClean="0"/>
              <a:t>rewriting solutions </a:t>
            </a:r>
            <a:r>
              <a:rPr lang="en-US" dirty="0"/>
              <a:t>that are satisfactory avoiding any further backtrack and thus </a:t>
            </a:r>
            <a:r>
              <a:rPr lang="en-US" dirty="0" smtClean="0"/>
              <a:t>reducing successful </a:t>
            </a:r>
            <a:r>
              <a:rPr lang="en-US" dirty="0"/>
              <a:t>integration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8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20404"/>
            <a:ext cx="7589520" cy="40744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850445"/>
            <a:ext cx="9144000" cy="10201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Using our approach </a:t>
            </a:r>
            <a:r>
              <a:rPr lang="en-US" dirty="0"/>
              <a:t>to meet the </a:t>
            </a:r>
            <a:r>
              <a:rPr lang="en-US" dirty="0" smtClean="0"/>
              <a:t>user preferences</a:t>
            </a:r>
            <a:r>
              <a:rPr lang="en-US" dirty="0"/>
              <a:t>, the quality of the rewritings produced has been enhanced and </a:t>
            </a:r>
            <a:r>
              <a:rPr lang="en-US" dirty="0" smtClean="0"/>
              <a:t>the integration </a:t>
            </a:r>
            <a:r>
              <a:rPr lang="en-US" dirty="0"/>
              <a:t>economic cost has considerable reduced while delivering the </a:t>
            </a:r>
            <a:r>
              <a:rPr lang="en-US" dirty="0" smtClean="0"/>
              <a:t>expected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remarks and Future works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Rhone need to be tested in a large scale case and in a context of parallel multi-tenant</a:t>
            </a:r>
          </a:p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Current results show Rhone reduces the rewriting number and processing time 	while considering user preferences and services’ quality aspects extracted from SLAs to guide the service selection and rewriting</a:t>
            </a:r>
          </a:p>
          <a:p>
            <a:pPr algn="just">
              <a:buFont typeface="Wingdings" charset="2"/>
              <a:buChar char="§"/>
            </a:pPr>
            <a:endParaRPr lang="en-GB" dirty="0"/>
          </a:p>
          <a:p>
            <a:pPr algn="just"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Currently we are working on a multi-cloud simulation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3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To do…</a:t>
            </a:r>
            <a:endParaRPr lang="en-US" sz="23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1100" y="2640013"/>
            <a:ext cx="687705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Thank you for your attention! </a:t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86100" y="5054988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Daniel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Aguiar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da Silva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Carvalho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Magellan, IAE, Univ. J. Moulin Lyon 3, France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Plácido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Antonio de Souza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Neto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DIATINF, IFRN, Brazil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Chirine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Ghedira-Guegan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Magellan, IAE, Univ. J. Moulin Lyon 3, France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Nadia </a:t>
            </a:r>
            <a:r>
              <a:rPr lang="en-US" sz="1400" smtClean="0">
                <a:solidFill>
                  <a:schemeClr val="bg1">
                    <a:lumMod val="95000"/>
                  </a:schemeClr>
                </a:solidFill>
              </a:rPr>
              <a:t>Bennani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LIRIS-CNRS, INSA-Lyon, Univ. Lyon, France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Genoveva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Vargas-Solar,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7064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01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Ba</a:t>
            </a:r>
            <a:r>
              <a:rPr lang="fr-FR" dirty="0"/>
              <a:t>, C., Costa, U., Halfeld-Ferrari, M., Ferre, R., Musicante, M.A., Peralta, V</a:t>
            </a:r>
            <a:r>
              <a:rPr lang="fr-FR" dirty="0" smtClean="0"/>
              <a:t>., Robert</a:t>
            </a:r>
            <a:r>
              <a:rPr lang="fr-FR" dirty="0"/>
              <a:t>, S.: Preference-driven refinement of service compositions. In: </a:t>
            </a:r>
            <a:r>
              <a:rPr lang="fr-FR" dirty="0" smtClean="0"/>
              <a:t>International Conference </a:t>
            </a:r>
            <a:r>
              <a:rPr lang="fr-FR" dirty="0"/>
              <a:t>on Cloud Computing and Services Science, Proceedings of </a:t>
            </a:r>
            <a:r>
              <a:rPr lang="fr-FR" dirty="0" smtClean="0"/>
              <a:t>CLOSER 2014 </a:t>
            </a:r>
            <a:r>
              <a:rPr lang="fr-FR" dirty="0"/>
              <a:t>(2014</a:t>
            </a:r>
            <a:r>
              <a:rPr lang="fr-F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Barhamgi</a:t>
            </a:r>
            <a:r>
              <a:rPr lang="fr-FR" dirty="0"/>
              <a:t>, M., Benslimane, D., Medjahed, B.: A query rewriting approach for </a:t>
            </a:r>
            <a:r>
              <a:rPr lang="fr-FR" dirty="0" smtClean="0"/>
              <a:t>web service </a:t>
            </a:r>
            <a:r>
              <a:rPr lang="fr-FR" dirty="0"/>
              <a:t>composition. IEEE Trans. Serv. Comput. </a:t>
            </a:r>
            <a:r>
              <a:rPr lang="fr-FR" b="1" dirty="0"/>
              <a:t>3</a:t>
            </a:r>
            <a:r>
              <a:rPr lang="fr-FR" dirty="0"/>
              <a:t>, 206–222 (2010</a:t>
            </a:r>
            <a:r>
              <a:rPr lang="fr-F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Bennani</a:t>
            </a:r>
            <a:r>
              <a:rPr lang="fr-FR" dirty="0"/>
              <a:t>, N., Ghedira-Guegan, C., Musicante, M., Vargas-Solar, G.: Sla-guided </a:t>
            </a:r>
            <a:r>
              <a:rPr lang="fr-FR" dirty="0" smtClean="0"/>
              <a:t>data integration </a:t>
            </a:r>
            <a:r>
              <a:rPr lang="fr-FR" dirty="0"/>
              <a:t>on cloud environments. In: 2014 IEEE 7th International Conference </a:t>
            </a:r>
            <a:r>
              <a:rPr lang="fr-FR" dirty="0" smtClean="0"/>
              <a:t>on Cloud </a:t>
            </a:r>
            <a:r>
              <a:rPr lang="fr-FR" dirty="0"/>
              <a:t>Computing (CLOUD), pp. 934–935, June </a:t>
            </a:r>
            <a:r>
              <a:rPr lang="fr-FR" dirty="0" smtClean="0"/>
              <a:t>2014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Benouaret</a:t>
            </a:r>
            <a:r>
              <a:rPr lang="fr-FR" dirty="0"/>
              <a:t>, K., Benslimane, D., Hadjali, A., Barhamgi, M.: FuDoCS: a web </a:t>
            </a:r>
            <a:r>
              <a:rPr lang="fr-FR" dirty="0" smtClean="0"/>
              <a:t>service composition </a:t>
            </a:r>
            <a:r>
              <a:rPr lang="fr-FR" dirty="0"/>
              <a:t>system based on fuzzy dominance for preference query answering. In</a:t>
            </a:r>
            <a:r>
              <a:rPr lang="fr-FR" dirty="0" smtClean="0"/>
              <a:t>: 37th </a:t>
            </a:r>
            <a:r>
              <a:rPr lang="fr-FR" dirty="0"/>
              <a:t>International Conference on Very Large Data Bases (VLDB 2011</a:t>
            </a:r>
            <a:r>
              <a:rPr lang="fr-F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Carvalho</a:t>
            </a:r>
            <a:r>
              <a:rPr lang="fr-FR" dirty="0"/>
              <a:t>, D.A.S., Neto, P.A.S., Vargas-Solar, G., Bennani, N., Ghedira, C.: </a:t>
            </a:r>
            <a:r>
              <a:rPr lang="fr-FR" dirty="0" smtClean="0"/>
              <a:t>Can data </a:t>
            </a:r>
            <a:r>
              <a:rPr lang="fr-FR" dirty="0"/>
              <a:t>integration quality be enhanced on multi-cloud using SLA? In: Chen, Q</a:t>
            </a:r>
            <a:r>
              <a:rPr lang="fr-FR" dirty="0" smtClean="0"/>
              <a:t>., Hameurlain</a:t>
            </a:r>
            <a:r>
              <a:rPr lang="fr-FR" dirty="0"/>
              <a:t>, A., Toumani, F., Wagner, R., Decker, H. (eds.) DEXA 2015. LNCS,</a:t>
            </a:r>
            <a:br>
              <a:rPr lang="fr-FR" dirty="0"/>
            </a:br>
            <a:r>
              <a:rPr lang="fr-FR" dirty="0"/>
              <a:t>vol. 9262, pp. 145–152. Springer, Heidelberg (2015</a:t>
            </a:r>
            <a:r>
              <a:rPr lang="fr-F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ElSheikh</a:t>
            </a:r>
            <a:r>
              <a:rPr lang="fr-FR" dirty="0"/>
              <a:t>, G., ElNainay, M.Y., ElShehaby, S., Abougabal, M.S.: SODIM: </a:t>
            </a:r>
            <a:r>
              <a:rPr lang="fr-FR" dirty="0" smtClean="0"/>
              <a:t>service oriented </a:t>
            </a:r>
            <a:r>
              <a:rPr lang="fr-FR" dirty="0"/>
              <a:t>data integration based on MapReduce. Alexandria Eng. J. </a:t>
            </a:r>
            <a:r>
              <a:rPr lang="fr-FR" b="1" dirty="0"/>
              <a:t>52</a:t>
            </a:r>
            <a:r>
              <a:rPr lang="fr-FR" dirty="0"/>
              <a:t>, </a:t>
            </a:r>
            <a:r>
              <a:rPr lang="fr-FR" dirty="0" smtClean="0"/>
              <a:t>313–318 (2013)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Halevy</a:t>
            </a:r>
            <a:r>
              <a:rPr lang="fr-FR" dirty="0"/>
              <a:t>, A.Y.: Answering queries using views: a survey. VLDB J. </a:t>
            </a:r>
            <a:r>
              <a:rPr lang="fr-FR" b="1" dirty="0"/>
              <a:t>10</a:t>
            </a:r>
            <a:r>
              <a:rPr lang="fr-FR" dirty="0"/>
              <a:t>(4), </a:t>
            </a:r>
            <a:r>
              <a:rPr lang="fr-FR" dirty="0" smtClean="0"/>
              <a:t>270–294 (2001)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Tian</a:t>
            </a:r>
            <a:r>
              <a:rPr lang="fr-FR" dirty="0"/>
              <a:t>, Y., Song, B., Park, J., Huh, E.-N.: Inter-cloud data integration system considering privacy and cost. In</a:t>
            </a:r>
            <a:r>
              <a:rPr lang="fr-FR" dirty="0" smtClean="0"/>
              <a:t>: Pan</a:t>
            </a:r>
            <a:r>
              <a:rPr lang="fr-FR" dirty="0"/>
              <a:t>, J.-S., Chen, S.-M., Nguyen, N.T. (eds</a:t>
            </a:r>
            <a:r>
              <a:rPr lang="fr-FR" dirty="0" smtClean="0"/>
              <a:t>.) ICCCI2010</a:t>
            </a:r>
            <a:r>
              <a:rPr lang="fr-FR" dirty="0"/>
              <a:t>, Part I. LNCS, vol. 6421, pp. 195–204. Springer, Heidelberg (2010</a:t>
            </a:r>
            <a:r>
              <a:rPr lang="fr-FR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Classical Data integration scenario</a:t>
            </a:r>
            <a:endParaRPr lang="en-US" sz="4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087168" y="4519613"/>
            <a:ext cx="6781406" cy="1216025"/>
            <a:chOff x="1087168" y="4519613"/>
            <a:chExt cx="6781406" cy="1216025"/>
          </a:xfrm>
        </p:grpSpPr>
        <p:sp>
          <p:nvSpPr>
            <p:cNvPr id="4" name="Cylindre 3"/>
            <p:cNvSpPr/>
            <p:nvPr/>
          </p:nvSpPr>
          <p:spPr>
            <a:xfrm>
              <a:off x="1741338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Cylindre 48"/>
            <p:cNvSpPr/>
            <p:nvPr/>
          </p:nvSpPr>
          <p:spPr>
            <a:xfrm>
              <a:off x="3743572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750789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087168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Data source A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132534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/>
                <a:t>Data source B</a:t>
              </a:r>
              <a:endParaRPr lang="fr-FR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25374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/>
                <a:t>Data source C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188036" y="2713804"/>
            <a:ext cx="2743200" cy="914400"/>
            <a:chOff x="3188036" y="2713804"/>
            <a:chExt cx="2743200" cy="91440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188036" y="2986974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Mediator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370534" y="1928969"/>
            <a:ext cx="2743200" cy="712694"/>
            <a:chOff x="2370534" y="1928969"/>
            <a:chExt cx="2743200" cy="712694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370534" y="204421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Query</a:t>
              </a:r>
              <a:endParaRPr lang="fr-FR" dirty="0"/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 flipH="1">
            <a:off x="4347421" y="3719199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2881596" y="3717761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52314" y="3732887"/>
            <a:ext cx="2445" cy="6992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3988411" y="1930436"/>
            <a:ext cx="2743200" cy="699245"/>
            <a:chOff x="3988411" y="1930436"/>
            <a:chExt cx="2743200" cy="699245"/>
          </a:xfrm>
        </p:grpSpPr>
        <p:cxnSp>
          <p:nvCxnSpPr>
            <p:cNvPr id="73" name="Connecteur droit avec flèche 72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rot="10800000" flipH="1">
            <a:off x="3090330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5294969" y="3736275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498156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considering data services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1113764" y="4433243"/>
            <a:ext cx="6916473" cy="1767258"/>
            <a:chOff x="1240233" y="4306631"/>
            <a:chExt cx="6916473" cy="1767258"/>
          </a:xfrm>
        </p:grpSpPr>
        <p:grpSp>
          <p:nvGrpSpPr>
            <p:cNvPr id="18" name="Groupe 17"/>
            <p:cNvGrpSpPr/>
            <p:nvPr/>
          </p:nvGrpSpPr>
          <p:grpSpPr>
            <a:xfrm>
              <a:off x="1240233" y="4324787"/>
              <a:ext cx="2754201" cy="1733832"/>
              <a:chOff x="4823642" y="4628314"/>
              <a:chExt cx="2754201" cy="1733832"/>
            </a:xfrm>
          </p:grpSpPr>
          <p:sp>
            <p:nvSpPr>
              <p:cNvPr id="19" name="Nuage 18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5507273" y="5120693"/>
                <a:ext cx="1145378" cy="767032"/>
                <a:chOff x="4789805" y="4656449"/>
                <a:chExt cx="1145378" cy="767032"/>
              </a:xfrm>
            </p:grpSpPr>
            <p:sp>
              <p:nvSpPr>
                <p:cNvPr id="21" name="Cylindre 20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ylindre 21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ylindre 22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4789805" y="5146482"/>
                  <a:ext cx="1145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A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46" name="Groupe 45"/>
            <p:cNvGrpSpPr/>
            <p:nvPr/>
          </p:nvGrpSpPr>
          <p:grpSpPr>
            <a:xfrm>
              <a:off x="3321369" y="4306631"/>
              <a:ext cx="2754201" cy="1733832"/>
              <a:chOff x="4823642" y="4628314"/>
              <a:chExt cx="2754201" cy="1733832"/>
            </a:xfrm>
          </p:grpSpPr>
          <p:sp>
            <p:nvSpPr>
              <p:cNvPr id="47" name="Nuage 46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5507273" y="5120693"/>
                <a:ext cx="1140569" cy="767032"/>
                <a:chOff x="4789805" y="4656449"/>
                <a:chExt cx="1140569" cy="767032"/>
              </a:xfrm>
            </p:grpSpPr>
            <p:sp>
              <p:nvSpPr>
                <p:cNvPr id="49" name="Cylindre 48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ylindre 49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ylindre 50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789805" y="5146482"/>
                  <a:ext cx="11405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B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53" name="Groupe 52"/>
            <p:cNvGrpSpPr/>
            <p:nvPr/>
          </p:nvGrpSpPr>
          <p:grpSpPr>
            <a:xfrm>
              <a:off x="5402505" y="4340057"/>
              <a:ext cx="2754201" cy="1733832"/>
              <a:chOff x="4823642" y="4628314"/>
              <a:chExt cx="2754201" cy="1733832"/>
            </a:xfrm>
          </p:grpSpPr>
          <p:sp>
            <p:nvSpPr>
              <p:cNvPr id="54" name="Nuage 53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507273" y="5120693"/>
                <a:ext cx="1393330" cy="767032"/>
                <a:chOff x="4789805" y="4656449"/>
                <a:chExt cx="1393330" cy="767032"/>
              </a:xfrm>
            </p:grpSpPr>
            <p:sp>
              <p:nvSpPr>
                <p:cNvPr id="56" name="Cylindre 55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ylindre 56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ylindre 57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ZoneTexte 58"/>
                <p:cNvSpPr txBox="1"/>
                <p:nvPr/>
              </p:nvSpPr>
              <p:spPr>
                <a:xfrm>
                  <a:off x="4789805" y="5146482"/>
                  <a:ext cx="13933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C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61" name="Groupe 60"/>
          <p:cNvGrpSpPr/>
          <p:nvPr/>
        </p:nvGrpSpPr>
        <p:grpSpPr>
          <a:xfrm>
            <a:off x="3188036" y="2713804"/>
            <a:ext cx="2743200" cy="914400"/>
            <a:chOff x="3188036" y="2713804"/>
            <a:chExt cx="2743200" cy="9144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188036" y="2986974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Mediator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370534" y="1928969"/>
            <a:ext cx="2743200" cy="712694"/>
            <a:chOff x="2370534" y="1928969"/>
            <a:chExt cx="2743200" cy="712694"/>
          </a:xfrm>
        </p:grpSpPr>
        <p:cxnSp>
          <p:nvCxnSpPr>
            <p:cNvPr id="65" name="Connecteur droit avec flèche 6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2370534" y="204421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Query</a:t>
              </a:r>
              <a:endParaRPr lang="fr-FR" dirty="0"/>
            </a:p>
          </p:txBody>
        </p:sp>
      </p:grpSp>
      <p:cxnSp>
        <p:nvCxnSpPr>
          <p:cNvPr id="67" name="Connecteur droit avec flèche 66"/>
          <p:cNvCxnSpPr/>
          <p:nvPr/>
        </p:nvCxnSpPr>
        <p:spPr>
          <a:xfrm flipH="1">
            <a:off x="4347421" y="3719199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2881596" y="3717761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52314" y="3732887"/>
            <a:ext cx="2445" cy="6992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0800000" flipH="1">
            <a:off x="3090330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294969" y="3736275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5498156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3988411" y="1930436"/>
            <a:ext cx="2743200" cy="699245"/>
            <a:chOff x="3988411" y="1930436"/>
            <a:chExt cx="2743200" cy="699245"/>
          </a:xfrm>
        </p:grpSpPr>
        <p:cxnSp>
          <p:nvCxnSpPr>
            <p:cNvPr id="74" name="Connecteur droit avec flèche 73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  <p:sp>
        <p:nvSpPr>
          <p:cNvPr id="76" name="Parchemin vertical 75"/>
          <p:cNvSpPr/>
          <p:nvPr/>
        </p:nvSpPr>
        <p:spPr>
          <a:xfrm>
            <a:off x="7122191" y="5471927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Parchemin vertical 76"/>
          <p:cNvSpPr/>
          <p:nvPr/>
        </p:nvSpPr>
        <p:spPr>
          <a:xfrm>
            <a:off x="4978179" y="544908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Parchemin vertical 77"/>
          <p:cNvSpPr/>
          <p:nvPr/>
        </p:nvSpPr>
        <p:spPr>
          <a:xfrm>
            <a:off x="2983075" y="546039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75877" y="1869993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schemas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75877" y="2389080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levels of SLA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75877" y="2914420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measures that express the same aspect in different SLAs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9" name="Rectangle 28"/>
          <p:cNvSpPr/>
          <p:nvPr/>
        </p:nvSpPr>
        <p:spPr>
          <a:xfrm>
            <a:off x="0" y="4435555"/>
            <a:ext cx="9144000" cy="17605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 this context, data integration deals with a matching problem of the </a:t>
            </a:r>
            <a:r>
              <a:rPr lang="en-US" sz="2400" dirty="0" smtClean="0"/>
              <a:t>user’s integration </a:t>
            </a:r>
            <a:r>
              <a:rPr lang="en-US" sz="2400" dirty="0"/>
              <a:t>preferences which includes quality constraints and data requirements</a:t>
            </a:r>
            <a:r>
              <a:rPr lang="en-US" sz="2400" dirty="0" smtClean="0"/>
              <a:t>, and </a:t>
            </a:r>
            <a:r>
              <a:rPr lang="en-US" sz="2400" dirty="0"/>
              <a:t>his/her specific cloud subscription with the SLA’s provided by cloud services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3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0" grpId="0" animBg="1"/>
      <p:bldP spid="82" grpId="0" animBg="1"/>
      <p:bldP spid="83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Objective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 Introduce </a:t>
            </a:r>
            <a:r>
              <a:rPr lang="en-US" dirty="0">
                <a:solidFill>
                  <a:schemeClr val="tx1"/>
                </a:solidFill>
              </a:rPr>
              <a:t>our service-based query rewriting algorithm guided by </a:t>
            </a:r>
            <a:r>
              <a:rPr lang="en-US" dirty="0" smtClean="0">
                <a:solidFill>
                  <a:schemeClr val="tx1"/>
                </a:solidFill>
              </a:rPr>
              <a:t>user preferences </a:t>
            </a:r>
            <a:r>
              <a:rPr lang="en-US" dirty="0">
                <a:solidFill>
                  <a:schemeClr val="tx1"/>
                </a:solidFill>
              </a:rPr>
              <a:t>and SLAs which enhances the quality on the results integration in </a:t>
            </a:r>
            <a:r>
              <a:rPr lang="en-US" dirty="0" smtClean="0">
                <a:solidFill>
                  <a:schemeClr val="tx1"/>
                </a:solidFill>
              </a:rPr>
              <a:t>a multi-cloud </a:t>
            </a:r>
            <a:r>
              <a:rPr lang="en-US" dirty="0">
                <a:solidFill>
                  <a:schemeClr val="tx1"/>
                </a:solidFill>
              </a:rPr>
              <a:t>context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algorithm is guided by user preferences and constraints, and services’ quality features extracted after structuring service level agreements (SLA)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Original aspects:</a:t>
            </a: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user can express quality requirements and constraints, and associate them to his/her queries</a:t>
            </a: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Services’ quality features defined on SLAs guide the service selection and rewriting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idea behind our algorithm consists in deriving a set of service </a:t>
            </a:r>
            <a:r>
              <a:rPr lang="en-US" dirty="0" smtClean="0">
                <a:solidFill>
                  <a:schemeClr val="tx1"/>
                </a:solidFill>
              </a:rPr>
              <a:t>compositions that </a:t>
            </a:r>
            <a:r>
              <a:rPr lang="en-US" dirty="0">
                <a:solidFill>
                  <a:schemeClr val="tx1"/>
                </a:solidFill>
              </a:rPr>
              <a:t>fulfill the users’ integration preferences and requirements concerning </a:t>
            </a:r>
            <a:r>
              <a:rPr lang="en-US" dirty="0" smtClean="0">
                <a:solidFill>
                  <a:schemeClr val="tx1"/>
                </a:solidFill>
              </a:rPr>
              <a:t>the context </a:t>
            </a:r>
            <a:r>
              <a:rPr lang="en-US" dirty="0">
                <a:solidFill>
                  <a:schemeClr val="tx1"/>
                </a:solidFill>
              </a:rPr>
              <a:t>of data service deployment given a set of </a:t>
            </a:r>
            <a:r>
              <a:rPr lang="en-US" i="1" dirty="0">
                <a:solidFill>
                  <a:schemeClr val="tx1"/>
                </a:solidFill>
              </a:rPr>
              <a:t>abstract services</a:t>
            </a:r>
            <a:r>
              <a:rPr lang="en-US" dirty="0">
                <a:solidFill>
                  <a:schemeClr val="tx1"/>
                </a:solidFill>
              </a:rPr>
              <a:t>, a set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i="1" dirty="0" smtClean="0">
                <a:solidFill>
                  <a:schemeClr val="tx1"/>
                </a:solidFill>
              </a:rPr>
              <a:t>concrete </a:t>
            </a:r>
            <a:r>
              <a:rPr lang="en-US" i="1" dirty="0">
                <a:solidFill>
                  <a:schemeClr val="tx1"/>
                </a:solidFill>
              </a:rPr>
              <a:t>services</a:t>
            </a:r>
            <a:r>
              <a:rPr lang="en-US" dirty="0">
                <a:solidFill>
                  <a:schemeClr val="tx1"/>
                </a:solidFill>
              </a:rPr>
              <a:t>, a user’ </a:t>
            </a:r>
            <a:r>
              <a:rPr lang="en-US" i="1" dirty="0">
                <a:solidFill>
                  <a:schemeClr val="tx1"/>
                </a:solidFill>
              </a:rPr>
              <a:t>query</a:t>
            </a:r>
            <a:r>
              <a:rPr lang="en-US" dirty="0">
                <a:solidFill>
                  <a:schemeClr val="tx1"/>
                </a:solidFill>
              </a:rPr>
              <a:t> defined hereafter and a set of user’ </a:t>
            </a:r>
            <a:r>
              <a:rPr lang="en-US" i="1" dirty="0" smtClean="0">
                <a:solidFill>
                  <a:schemeClr val="tx1"/>
                </a:solidFill>
              </a:rPr>
              <a:t>integration preferences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requirements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Definition 1 (Abstract services)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42" y="2414593"/>
            <a:ext cx="1382316" cy="5143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73" y="3171028"/>
            <a:ext cx="8165454" cy="29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Rhone Service-Based Query Rewriting Algorithm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Definition 2 (Concrete services)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3" y="2370925"/>
            <a:ext cx="7883134" cy="5159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3" y="3412058"/>
            <a:ext cx="7880034" cy="25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4121</TotalTime>
  <Words>1583</Words>
  <Application>Microsoft Office PowerPoint</Application>
  <PresentationFormat>Apresentação na tela (4:3)</PresentationFormat>
  <Paragraphs>251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Rétrospection</vt:lpstr>
      <vt:lpstr>Rhone: A Quality-Based Query Rewriting Algorithm for Data Integration</vt:lpstr>
      <vt:lpstr>Agenda</vt:lpstr>
      <vt:lpstr>Classical Data integration scenario</vt:lpstr>
      <vt:lpstr>Data integration considering data services</vt:lpstr>
      <vt:lpstr>Objective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Evaluation</vt:lpstr>
      <vt:lpstr>Evaluation</vt:lpstr>
      <vt:lpstr>Evaluation</vt:lpstr>
      <vt:lpstr>Final remarks and Future works</vt:lpstr>
      <vt:lpstr>  Thank you for your attention! 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</cp:lastModifiedBy>
  <cp:revision>253</cp:revision>
  <dcterms:created xsi:type="dcterms:W3CDTF">2010-04-12T23:12:02Z</dcterms:created>
  <dcterms:modified xsi:type="dcterms:W3CDTF">2016-07-15T21:58:45Z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