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4111" r:id="rId4"/>
  </p:sldMasterIdLst>
  <p:notesMasterIdLst>
    <p:notesMasterId r:id="rId36"/>
  </p:notesMasterIdLst>
  <p:handoutMasterIdLst>
    <p:handoutMasterId r:id="rId37"/>
  </p:handoutMasterIdLst>
  <p:sldIdLst>
    <p:sldId id="256" r:id="rId5"/>
    <p:sldId id="257" r:id="rId6"/>
    <p:sldId id="319" r:id="rId7"/>
    <p:sldId id="343" r:id="rId8"/>
    <p:sldId id="338" r:id="rId9"/>
    <p:sldId id="369" r:id="rId10"/>
    <p:sldId id="297" r:id="rId11"/>
    <p:sldId id="348" r:id="rId12"/>
    <p:sldId id="349" r:id="rId13"/>
    <p:sldId id="350" r:id="rId14"/>
    <p:sldId id="371" r:id="rId15"/>
    <p:sldId id="372" r:id="rId16"/>
    <p:sldId id="373" r:id="rId17"/>
    <p:sldId id="370" r:id="rId18"/>
    <p:sldId id="351" r:id="rId19"/>
    <p:sldId id="301" r:id="rId20"/>
    <p:sldId id="302" r:id="rId21"/>
    <p:sldId id="352" r:id="rId22"/>
    <p:sldId id="353" r:id="rId23"/>
    <p:sldId id="354" r:id="rId24"/>
    <p:sldId id="355" r:id="rId25"/>
    <p:sldId id="356" r:id="rId26"/>
    <p:sldId id="357" r:id="rId27"/>
    <p:sldId id="358" r:id="rId28"/>
    <p:sldId id="311" r:id="rId29"/>
    <p:sldId id="313" r:id="rId30"/>
    <p:sldId id="359" r:id="rId31"/>
    <p:sldId id="314" r:id="rId32"/>
    <p:sldId id="315" r:id="rId33"/>
    <p:sldId id="280" r:id="rId34"/>
    <p:sldId id="26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88225" autoAdjust="0"/>
  </p:normalViewPr>
  <p:slideViewPr>
    <p:cSldViewPr snapToGrid="0" snapToObjects="1">
      <p:cViewPr varScale="1">
        <p:scale>
          <a:sx n="67" d="100"/>
          <a:sy n="67" d="100"/>
        </p:scale>
        <p:origin x="1194" y="6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2/2/2016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2/2/2016</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94960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99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and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2134017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E4C9345-3578-4DBB-B97F-F994128BE1EC}" type="datetime1">
              <a:rPr lang="en-US" smtClean="0"/>
              <a:t>2/2/2016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066355A-084C-D24E-9AD2-7E4FC41EA627}"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8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8F7A51-0F04-4BFA-87DF-557D13EA21D6}" type="datetime1">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2513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C4633DB-A722-4061-BD67-8E29F1E42722}"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48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86F7D01-64DC-47AD-BB4F-57F8F11D62BA}"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9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5A4FB2A-25FE-4B1F-B0D4-131DDCF0EEC8}"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3330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1EA2E54-FE11-4172-96DE-73AB49184C2F}"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pt-BR" smtClean="0"/>
              <a:t>Clique para editar o título mestre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0A68B3-1DED-477A-BB8A-513120A25785}"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B86F880-B15D-487F-AAD7-CDFECCEA9981}"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87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5BF804-E2EE-4F9A-8109-F1AE8B484EBA}"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1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535CCDC-915F-4706-972F-5248EF018B52}"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64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485314-0398-4409-8B95-7B6425F133EE}" type="datetime1">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0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A191A0E-612E-430E-8259-F3CDF3A53861}" type="datetime1">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6601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DE6FDC2-C90E-413A-B108-85C86FF942BE}" type="datetime1">
              <a:rPr lang="en-US" smtClean="0"/>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3AA75C3-7574-45D2-82DE-FE13B43E6AE3}" type="datetime1">
              <a:rPr lang="en-US" smtClean="0"/>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0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531B-E820-4A10-AB87-669A401DA1AB}" type="datetime1">
              <a:rPr lang="en-US" smtClean="0"/>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574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492B09-5932-46EC-B89D-9966C7CC0EE6}" type="datetime1">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7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5D217D5-4AD2-41B6-ABCD-58F7BD2F8EFC}" type="datetime1">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7327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BBA4E-0E8C-4EF3-922B-51028448BCC5}" type="datetime1">
              <a:rPr lang="en-US" smtClean="0"/>
              <a:t>2/2/2016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284325332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 id="2147494123" r:id="rId12"/>
    <p:sldLayoutId id="2147494124" r:id="rId13"/>
    <p:sldLayoutId id="2147494125" r:id="rId14"/>
    <p:sldLayoutId id="2147494126" r:id="rId15"/>
    <p:sldLayoutId id="2147494127" r:id="rId16"/>
    <p:sldLayoutId id="214749412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002897"/>
            <a:ext cx="6386051" cy="1475787"/>
          </a:xfrm>
        </p:spPr>
        <p:txBody>
          <a:bodyPr>
            <a:normAutofit/>
          </a:bodyPr>
          <a:lstStyle/>
          <a:p>
            <a:r>
              <a:rPr lang="en-US" sz="2400" b="1" dirty="0" smtClean="0"/>
              <a:t>A Service-based Query Rewriting Algorithm</a:t>
            </a:r>
            <a:endParaRPr lang="en-US" sz="2400" b="1" dirty="0"/>
          </a:p>
        </p:txBody>
      </p:sp>
      <p:sp>
        <p:nvSpPr>
          <p:cNvPr id="3" name="Subtitle 2"/>
          <p:cNvSpPr>
            <a:spLocks noGrp="1"/>
          </p:cNvSpPr>
          <p:nvPr>
            <p:ph type="subTitle" idx="1"/>
          </p:nvPr>
        </p:nvSpPr>
        <p:spPr/>
        <p:txBody>
          <a:bodyPr>
            <a:normAutofit fontScale="70000" lnSpcReduction="20000"/>
          </a:bodyPr>
          <a:lstStyle/>
          <a:p>
            <a:pPr algn="l"/>
            <a:r>
              <a:rPr lang="en-US" dirty="0" smtClean="0">
                <a:solidFill>
                  <a:schemeClr val="tx1"/>
                </a:solidFill>
              </a:rPr>
              <a:t>Daniel A S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
        <p:nvSpPr>
          <p:cNvPr id="4" name="Subtitle 2"/>
          <p:cNvSpPr txBox="1">
            <a:spLocks/>
          </p:cNvSpPr>
          <p:nvPr/>
        </p:nvSpPr>
        <p:spPr>
          <a:xfrm>
            <a:off x="1926849" y="2570857"/>
            <a:ext cx="5308866" cy="57054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en-GB" b="1" dirty="0" smtClean="0"/>
              <a:t>):</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10</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1579938" y="4523915"/>
            <a:ext cx="4114716" cy="369332"/>
          </a:xfrm>
          <a:prstGeom prst="rect">
            <a:avLst/>
          </a:prstGeom>
          <a:noFill/>
          <a:ln>
            <a:noFill/>
          </a:ln>
        </p:spPr>
        <p:txBody>
          <a:bodyPr wrap="none" rtlCol="0">
            <a:spAutoFit/>
          </a:bodyPr>
          <a:lstStyle/>
          <a:p>
            <a:r>
              <a:rPr lang="en-GB" b="1" u="sng" dirty="0" smtClean="0">
                <a:solidFill>
                  <a:srgbClr val="FF0000"/>
                </a:solidFill>
              </a:rPr>
              <a:t>Abstract services</a:t>
            </a:r>
            <a:r>
              <a:rPr lang="en-GB" dirty="0" smtClean="0">
                <a:solidFill>
                  <a:srgbClr val="FF0000"/>
                </a:solidFill>
              </a:rPr>
              <a:t>: basic service capabilities</a:t>
            </a:r>
            <a:endParaRPr lang="fr-FR" dirty="0">
              <a:solidFill>
                <a:srgbClr val="FF0000"/>
              </a:solidFill>
            </a:endParaRPr>
          </a:p>
        </p:txBody>
      </p:sp>
      <p:cxnSp>
        <p:nvCxnSpPr>
          <p:cNvPr id="10" name="Conector de seta reta 9"/>
          <p:cNvCxnSpPr/>
          <p:nvPr/>
        </p:nvCxnSpPr>
        <p:spPr>
          <a:xfrm>
            <a:off x="224069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en-GB" b="1" dirty="0" smtClean="0"/>
              <a:t>):</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11</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741725" y="4528683"/>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6" name="Conector de seta reta 5"/>
          <p:cNvCxnSpPr/>
          <p:nvPr/>
        </p:nvCxnSpPr>
        <p:spPr>
          <a:xfrm>
            <a:off x="1402486" y="4107652"/>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151558" y="4523915"/>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0" name="Conector de seta reta 9"/>
          <p:cNvCxnSpPr/>
          <p:nvPr/>
        </p:nvCxnSpPr>
        <p:spPr>
          <a:xfrm>
            <a:off x="381231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24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en-GB" b="1" dirty="0" smtClean="0"/>
              <a:t>):</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12</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3808806" y="4466763"/>
            <a:ext cx="4704108" cy="369332"/>
          </a:xfrm>
          <a:prstGeom prst="rect">
            <a:avLst/>
          </a:prstGeom>
          <a:noFill/>
          <a:ln>
            <a:noFill/>
          </a:ln>
        </p:spPr>
        <p:txBody>
          <a:bodyPr wrap="none" rtlCol="0">
            <a:spAutoFit/>
          </a:bodyPr>
          <a:lstStyle/>
          <a:p>
            <a:r>
              <a:rPr lang="en-GB" b="1" u="sng" dirty="0" smtClean="0">
                <a:solidFill>
                  <a:srgbClr val="FF0000"/>
                </a:solidFill>
              </a:rPr>
              <a:t>Constraints</a:t>
            </a:r>
            <a:r>
              <a:rPr lang="en-GB" dirty="0" smtClean="0">
                <a:solidFill>
                  <a:srgbClr val="FF0000"/>
                </a:solidFill>
              </a:rPr>
              <a:t> over the input and output parameters</a:t>
            </a:r>
            <a:endParaRPr lang="fr-FR" dirty="0">
              <a:solidFill>
                <a:srgbClr val="FF0000"/>
              </a:solidFill>
            </a:endParaRPr>
          </a:p>
        </p:txBody>
      </p:sp>
      <p:cxnSp>
        <p:nvCxnSpPr>
          <p:cNvPr id="10" name="Conector de seta reta 9"/>
          <p:cNvCxnSpPr/>
          <p:nvPr/>
        </p:nvCxnSpPr>
        <p:spPr>
          <a:xfrm>
            <a:off x="5998331"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40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en-GB" b="1" dirty="0" smtClean="0"/>
              <a:t>):</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13</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5166122" y="4466763"/>
            <a:ext cx="3444854" cy="369332"/>
          </a:xfrm>
          <a:prstGeom prst="rect">
            <a:avLst/>
          </a:prstGeom>
          <a:noFill/>
          <a:ln>
            <a:noFill/>
          </a:ln>
        </p:spPr>
        <p:txBody>
          <a:bodyPr wrap="none" rtlCol="0">
            <a:spAutoFit/>
          </a:bodyPr>
          <a:lstStyle/>
          <a:p>
            <a:r>
              <a:rPr lang="en-GB" b="1" u="sng" dirty="0" smtClean="0">
                <a:solidFill>
                  <a:srgbClr val="FF0000"/>
                </a:solidFill>
              </a:rPr>
              <a:t>User preferences</a:t>
            </a:r>
            <a:r>
              <a:rPr lang="en-GB" b="1" dirty="0" smtClean="0">
                <a:solidFill>
                  <a:srgbClr val="FF0000"/>
                </a:solidFill>
              </a:rPr>
              <a:t> </a:t>
            </a:r>
            <a:r>
              <a:rPr lang="en-GB" dirty="0" smtClean="0">
                <a:solidFill>
                  <a:srgbClr val="FF0000"/>
                </a:solidFill>
              </a:rPr>
              <a:t>over the services</a:t>
            </a:r>
            <a:endParaRPr lang="fr-FR" dirty="0">
              <a:solidFill>
                <a:srgbClr val="FF0000"/>
              </a:solidFill>
            </a:endParaRPr>
          </a:p>
        </p:txBody>
      </p:sp>
      <p:cxnSp>
        <p:nvCxnSpPr>
          <p:cNvPr id="10" name="Conector de seta reta 9"/>
          <p:cNvCxnSpPr/>
          <p:nvPr/>
        </p:nvCxnSpPr>
        <p:spPr>
          <a:xfrm>
            <a:off x="7241343"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83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en-GB" b="1" dirty="0" smtClean="0"/>
              <a:t>):</a:t>
            </a:r>
            <a:r>
              <a:rPr lang="pt-BR" dirty="0"/>
              <a:t/>
            </a:r>
            <a:br>
              <a:rPr lang="pt-BR" dirty="0"/>
            </a:br>
            <a:endParaRPr lang="en-GB" i="1" dirty="0"/>
          </a:p>
        </p:txBody>
      </p:sp>
      <p:sp>
        <p:nvSpPr>
          <p:cNvPr id="4" name="CaixaDeTexto 3"/>
          <p:cNvSpPr txBox="1"/>
          <p:nvPr/>
        </p:nvSpPr>
        <p:spPr>
          <a:xfrm>
            <a:off x="6181410" y="5291446"/>
            <a:ext cx="1986441" cy="369332"/>
          </a:xfrm>
          <a:prstGeom prst="rect">
            <a:avLst/>
          </a:prstGeom>
          <a:noFill/>
          <a:ln>
            <a:solidFill>
              <a:schemeClr val="tx1"/>
            </a:solidFill>
          </a:ln>
        </p:spPr>
        <p:txBody>
          <a:bodyPr wrap="none" rtlCol="0">
            <a:spAutoFit/>
          </a:bodyPr>
          <a:lstStyle/>
          <a:p>
            <a:r>
              <a:rPr lang="fr-FR" dirty="0" smtClean="0"/>
              <a:t>&lt;, &gt;, ≤, ≥, ≠ and =</a:t>
            </a:r>
            <a:endParaRPr lang="fr-FR" dirty="0"/>
          </a:p>
        </p:txBody>
      </p:sp>
      <p:cxnSp>
        <p:nvCxnSpPr>
          <p:cNvPr id="6" name="Conector de seta reta 5"/>
          <p:cNvCxnSpPr/>
          <p:nvPr/>
        </p:nvCxnSpPr>
        <p:spPr>
          <a:xfrm>
            <a:off x="7174630" y="4848995"/>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14</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4072248" y="4473912"/>
            <a:ext cx="4173707" cy="369332"/>
          </a:xfrm>
          <a:prstGeom prst="rect">
            <a:avLst/>
          </a:prstGeom>
          <a:noFill/>
          <a:ln>
            <a:noFill/>
          </a:ln>
        </p:spPr>
        <p:txBody>
          <a:bodyPr wrap="none" rtlCol="0">
            <a:spAutoFit/>
          </a:bodyPr>
          <a:lstStyle/>
          <a:p>
            <a:r>
              <a:rPr lang="pt-BR" i="1" dirty="0"/>
              <a:t>C </a:t>
            </a:r>
            <a:r>
              <a:rPr lang="pt-BR" dirty="0"/>
              <a:t>and </a:t>
            </a:r>
            <a:r>
              <a:rPr lang="pt-BR" i="1" dirty="0"/>
              <a:t>P</a:t>
            </a:r>
            <a:r>
              <a:rPr lang="pt-BR" dirty="0"/>
              <a:t> </a:t>
            </a:r>
            <a:r>
              <a:rPr lang="en-GB" dirty="0"/>
              <a:t>are in the form: </a:t>
            </a:r>
            <a:r>
              <a:rPr lang="en-GB" i="1" dirty="0" smtClean="0">
                <a:solidFill>
                  <a:srgbClr val="FF0000"/>
                </a:solidFill>
              </a:rPr>
              <a:t>name</a:t>
            </a:r>
            <a:r>
              <a:rPr lang="en-GB" dirty="0" smtClean="0">
                <a:solidFill>
                  <a:srgbClr val="FF0000"/>
                </a:solidFill>
              </a:rPr>
              <a:t> </a:t>
            </a:r>
            <a:r>
              <a:rPr lang="en-GB" dirty="0">
                <a:solidFill>
                  <a:srgbClr val="FF0000"/>
                </a:solidFill>
              </a:rPr>
              <a:t>operation </a:t>
            </a:r>
            <a:r>
              <a:rPr lang="en-GB" i="1" dirty="0">
                <a:solidFill>
                  <a:srgbClr val="FF0000"/>
                </a:solidFill>
              </a:rPr>
              <a:t>value</a:t>
            </a:r>
            <a:endParaRPr lang="fr-FR" dirty="0">
              <a:solidFill>
                <a:srgbClr val="FF0000"/>
              </a:solidFill>
            </a:endParaRPr>
          </a:p>
        </p:txBody>
      </p:sp>
    </p:spTree>
    <p:extLst>
      <p:ext uri="{BB962C8B-B14F-4D97-AF65-F5344CB8AC3E}">
        <p14:creationId xmlns:p14="http://schemas.microsoft.com/office/powerpoint/2010/main" val="3967054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Quality Preferences </a:t>
            </a:r>
            <a:r>
              <a:rPr lang="en-GB" i="1" dirty="0" smtClean="0"/>
              <a:t>P </a:t>
            </a:r>
            <a:r>
              <a:rPr lang="en-GB" dirty="0" smtClean="0"/>
              <a:t>(or </a:t>
            </a:r>
            <a:r>
              <a:rPr lang="en-GB" i="1" dirty="0" smtClean="0"/>
              <a:t>measures</a:t>
            </a:r>
            <a:r>
              <a:rPr lang="en-GB" dirty="0" smtClean="0"/>
              <a:t>) can be:</a:t>
            </a:r>
          </a:p>
          <a:p>
            <a:r>
              <a:rPr lang="en-GB" i="1" dirty="0" smtClean="0"/>
              <a:t>Single measure</a:t>
            </a:r>
            <a:r>
              <a:rPr lang="en-GB" dirty="0" smtClean="0"/>
              <a:t>: static measure associated to the service</a:t>
            </a:r>
          </a:p>
          <a:p>
            <a:endParaRPr lang="en-GB" dirty="0" smtClean="0"/>
          </a:p>
          <a:p>
            <a:r>
              <a:rPr lang="en-GB" i="1" dirty="0" smtClean="0"/>
              <a:t>Composed measure</a:t>
            </a:r>
            <a:r>
              <a:rPr lang="en-GB" dirty="0" smtClean="0"/>
              <a:t>: dynamically computed measures associated to a rewriting. It is based on aggregations of </a:t>
            </a:r>
            <a:r>
              <a:rPr lang="en-GB" i="1" dirty="0" smtClean="0"/>
              <a:t>single measures</a:t>
            </a:r>
            <a:r>
              <a:rPr lang="pt-BR" dirty="0"/>
              <a:t/>
            </a:r>
            <a:br>
              <a:rPr lang="pt-BR" dirty="0"/>
            </a:br>
            <a:endParaRPr lang="en-GB" i="1" dirty="0"/>
          </a:p>
        </p:txBody>
      </p:sp>
      <p:sp>
        <p:nvSpPr>
          <p:cNvPr id="7" name="Rectangle 3"/>
          <p:cNvSpPr/>
          <p:nvPr/>
        </p:nvSpPr>
        <p:spPr>
          <a:xfrm>
            <a:off x="707922" y="2490135"/>
            <a:ext cx="7698659" cy="2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t>Example:</a:t>
            </a:r>
          </a:p>
          <a:p>
            <a:pPr algn="just"/>
            <a:endParaRPr lang="en-US" dirty="0" smtClean="0"/>
          </a:p>
          <a:p>
            <a:pPr algn="just"/>
            <a:r>
              <a:rPr lang="en-US" b="1" dirty="0" smtClean="0"/>
              <a:t>Single measure</a:t>
            </a:r>
            <a:r>
              <a:rPr lang="en-US" dirty="0" smtClean="0"/>
              <a:t>: availability, price per call, price per request, response time, location, provenance, etc.</a:t>
            </a:r>
          </a:p>
          <a:p>
            <a:pPr algn="just"/>
            <a:endParaRPr lang="en-US" dirty="0" smtClean="0"/>
          </a:p>
          <a:p>
            <a:pPr algn="just"/>
            <a:r>
              <a:rPr lang="en-US" b="1" dirty="0" smtClean="0"/>
              <a:t>Composed </a:t>
            </a:r>
            <a:r>
              <a:rPr lang="en-US" b="1" dirty="0" smtClean="0"/>
              <a:t>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18178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buNone/>
            </a:pPr>
            <a:r>
              <a:rPr lang="en-US" dirty="0" smtClean="0"/>
              <a:t>To illustrate the definitions, let us suppose a use case in the medical scenario</a:t>
            </a:r>
          </a:p>
          <a:p>
            <a:pPr marL="0" indent="0">
              <a:buNone/>
            </a:pPr>
            <a:endParaRPr lang="en-US" dirty="0"/>
          </a:p>
          <a:p>
            <a:pPr marL="0" indent="0">
              <a:buNone/>
            </a:pPr>
            <a:r>
              <a:rPr lang="en-US" dirty="0" smtClean="0"/>
              <a:t>The user is able to query infected patients, dna information and personal information</a:t>
            </a:r>
          </a:p>
          <a:p>
            <a:pPr marL="0" indent="0">
              <a:buNone/>
            </a:pPr>
            <a:endParaRPr lang="en-US" dirty="0"/>
          </a:p>
          <a:p>
            <a:pPr marL="0" indent="0">
              <a:buNone/>
            </a:pPr>
            <a:r>
              <a:rPr lang="en-US" dirty="0" smtClean="0"/>
              <a:t>Consider the following pre-defined abstract services</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666289668"/>
              </p:ext>
            </p:extLst>
          </p:nvPr>
        </p:nvGraphicFramePr>
        <p:xfrm>
          <a:off x="1057798" y="2354387"/>
          <a:ext cx="6936432" cy="384048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smtClean="0"/>
                        <a:t>DiseaseInfectedPatient</a:t>
                      </a:r>
                      <a:r>
                        <a:rPr lang="en-US" baseline="0" noProof="0" dirty="0" smtClean="0"/>
                        <a:t> (d</a:t>
                      </a:r>
                      <a:r>
                        <a:rPr lang="en-US" baseline="0" noProof="0" dirty="0" smtClean="0"/>
                        <a:t>?; </a:t>
                      </a:r>
                      <a:r>
                        <a:rPr lang="en-US" baseline="0" noProof="0" dirty="0" smtClean="0"/>
                        <a:t>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DiseaseInfectedPatient</a:t>
                      </a:r>
                      <a:r>
                        <a:rPr lang="en-US" baseline="0" noProof="0" dirty="0" smtClean="0"/>
                        <a:t> (d</a:t>
                      </a:r>
                      <a:r>
                        <a:rPr lang="en-US" baseline="0" noProof="0" dirty="0" smtClean="0"/>
                        <a:t>?; </a:t>
                      </a:r>
                      <a:r>
                        <a:rPr lang="en-US" baseline="0" noProof="0" dirty="0" smtClean="0"/>
                        <a:t>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smtClean="0"/>
                        <a:t>PatientDNA (p</a:t>
                      </a:r>
                      <a:r>
                        <a:rPr lang="en-US" noProof="0" dirty="0" smtClean="0"/>
                        <a:t>?; </a:t>
                      </a:r>
                      <a:r>
                        <a:rPr lang="en-US" noProof="0" dirty="0" smtClean="0"/>
                        <a:t>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smtClean="0"/>
                        <a:t>PatientPersonalInformation</a:t>
                      </a:r>
                      <a:r>
                        <a:rPr lang="en-US" baseline="0" noProof="0" dirty="0" smtClean="0"/>
                        <a:t> (</a:t>
                      </a:r>
                      <a:r>
                        <a:rPr lang="en-US" baseline="0" noProof="0" dirty="0" smtClean="0"/>
                        <a:t>p?; info</a:t>
                      </a:r>
                      <a:r>
                        <a:rPr lang="en-US" baseline="0" noProof="0" dirty="0" smtClean="0"/>
                        <a:t>!)</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6"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dirty="0" smtClean="0"/>
              <a:t>Rhone service-based query rewriting algorithm</a:t>
            </a:r>
            <a:br>
              <a:rPr lang="en-GB" sz="3200" i="1" dirty="0" smtClean="0"/>
            </a:br>
            <a:r>
              <a:rPr lang="en-GB" sz="3200" dirty="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16</a:t>
            </a:fld>
            <a:endParaRPr lang="en-US"/>
          </a:p>
        </p:txBody>
      </p:sp>
    </p:spTree>
    <p:extLst>
      <p:ext uri="{BB962C8B-B14F-4D97-AF65-F5344CB8AC3E}">
        <p14:creationId xmlns:p14="http://schemas.microsoft.com/office/powerpoint/2010/main" val="22014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24804" y="4750353"/>
            <a:ext cx="8117750"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Q(disease</a:t>
            </a:r>
            <a:r>
              <a:rPr lang="fr-FR" sz="1600" dirty="0" smtClean="0"/>
              <a:t>?; </a:t>
            </a:r>
            <a:r>
              <a:rPr lang="fr-FR" sz="1600" dirty="0" smtClean="0"/>
              <a:t>patientInfo!, dna!) := </a:t>
            </a:r>
            <a:r>
              <a:rPr lang="en-US" sz="1600" dirty="0" smtClean="0"/>
              <a:t>DiseaseInfectedPatient (d</a:t>
            </a:r>
            <a:r>
              <a:rPr lang="en-US" sz="1600" dirty="0" smtClean="0"/>
              <a:t>?; </a:t>
            </a:r>
            <a:r>
              <a:rPr lang="en-US" sz="1600" dirty="0" smtClean="0"/>
              <a:t>p!),  PatientPersonalInformation (p</a:t>
            </a:r>
            <a:r>
              <a:rPr lang="en-US" sz="1600" dirty="0" smtClean="0"/>
              <a:t>?; </a:t>
            </a:r>
            <a:r>
              <a:rPr lang="en-US" sz="1600" dirty="0" smtClean="0"/>
              <a:t>info!),  PatientDNA (p</a:t>
            </a:r>
            <a:r>
              <a:rPr lang="en-US" sz="1600" dirty="0" smtClean="0"/>
              <a:t>?; </a:t>
            </a:r>
            <a:r>
              <a:rPr lang="en-US" sz="1600" dirty="0" smtClean="0"/>
              <a:t>dna</a:t>
            </a:r>
            <a:r>
              <a:rPr lang="en-US" sz="1600" dirty="0" smtClean="0"/>
              <a:t>!), d = “K” </a:t>
            </a:r>
            <a:r>
              <a:rPr lang="en-US" sz="1600" dirty="0" smtClean="0"/>
              <a:t>[availability &gt; 98, price per call &lt; 0.2, total cost &lt; 1]</a:t>
            </a:r>
          </a:p>
          <a:p>
            <a:pPr algn="just"/>
            <a:endParaRPr lang="en-US" sz="2800" dirty="0" smtClean="0"/>
          </a:p>
          <a:p>
            <a:pPr algn="just"/>
            <a:endParaRPr lang="en-US" sz="2800" dirty="0" smtClean="0"/>
          </a:p>
          <a:p>
            <a:pPr algn="just"/>
            <a:endParaRPr lang="en-US" sz="2800" dirty="0"/>
          </a:p>
        </p:txBody>
      </p:sp>
      <p:sp>
        <p:nvSpPr>
          <p:cNvPr id="7"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smtClean="0"/>
              <a:t>Rhone service-based query rewriting algorithm</a:t>
            </a:r>
            <a:br>
              <a:rPr lang="en-GB" sz="3200" i="1" smtClean="0"/>
            </a:br>
            <a:r>
              <a:rPr lang="en-GB" sz="320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17</a:t>
            </a:fld>
            <a:endParaRPr lang="en-US"/>
          </a:p>
        </p:txBody>
      </p:sp>
    </p:spTree>
    <p:extLst>
      <p:ext uri="{BB962C8B-B14F-4D97-AF65-F5344CB8AC3E}">
        <p14:creationId xmlns:p14="http://schemas.microsoft.com/office/powerpoint/2010/main" val="15075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2 (Concrete services):</a:t>
            </a:r>
            <a:endParaRPr lang="en-GB" b="1"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18</a:t>
            </a:fld>
            <a:endParaRPr lang="en-US"/>
          </a:p>
        </p:txBody>
      </p:sp>
      <p:pic>
        <p:nvPicPr>
          <p:cNvPr id="5" name="Imagem 4"/>
          <p:cNvPicPr>
            <a:picLocks noChangeAspect="1"/>
          </p:cNvPicPr>
          <p:nvPr/>
        </p:nvPicPr>
        <p:blipFill>
          <a:blip r:embed="rId2"/>
          <a:stretch>
            <a:fillRect/>
          </a:stretch>
        </p:blipFill>
        <p:spPr>
          <a:xfrm>
            <a:off x="814387" y="2975387"/>
            <a:ext cx="7515226" cy="507162"/>
          </a:xfrm>
          <a:prstGeom prst="rect">
            <a:avLst/>
          </a:prstGeom>
          <a:ln>
            <a:solidFill>
              <a:schemeClr val="tx1"/>
            </a:solidFill>
          </a:ln>
        </p:spPr>
      </p:pic>
      <p:sp>
        <p:nvSpPr>
          <p:cNvPr id="6" name="CaixaDeTexto 5"/>
          <p:cNvSpPr txBox="1"/>
          <p:nvPr/>
        </p:nvSpPr>
        <p:spPr>
          <a:xfrm>
            <a:off x="2237153" y="4123858"/>
            <a:ext cx="1710148" cy="369332"/>
          </a:xfrm>
          <a:prstGeom prst="rect">
            <a:avLst/>
          </a:prstGeom>
          <a:noFill/>
          <a:ln>
            <a:noFill/>
          </a:ln>
        </p:spPr>
        <p:txBody>
          <a:bodyPr wrap="none" rtlCol="0">
            <a:spAutoFit/>
          </a:bodyPr>
          <a:lstStyle/>
          <a:p>
            <a:r>
              <a:rPr lang="en-GB" dirty="0" smtClean="0">
                <a:solidFill>
                  <a:srgbClr val="FF0000"/>
                </a:solidFill>
              </a:rPr>
              <a:t>Abstract services</a:t>
            </a:r>
            <a:endParaRPr lang="fr-FR" dirty="0">
              <a:solidFill>
                <a:srgbClr val="FF0000"/>
              </a:solidFill>
            </a:endParaRPr>
          </a:p>
        </p:txBody>
      </p:sp>
      <p:cxnSp>
        <p:nvCxnSpPr>
          <p:cNvPr id="7" name="Conector de seta reta 6"/>
          <p:cNvCxnSpPr/>
          <p:nvPr/>
        </p:nvCxnSpPr>
        <p:spPr>
          <a:xfrm>
            <a:off x="2469295" y="3411109"/>
            <a:ext cx="0" cy="677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732193" y="3833338"/>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9" name="Conector de seta reta 8"/>
          <p:cNvCxnSpPr/>
          <p:nvPr/>
        </p:nvCxnSpPr>
        <p:spPr>
          <a:xfrm>
            <a:off x="1335802" y="3412307"/>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4023097" y="4652500"/>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3" name="Conector de seta reta 12"/>
          <p:cNvCxnSpPr/>
          <p:nvPr/>
        </p:nvCxnSpPr>
        <p:spPr>
          <a:xfrm>
            <a:off x="4683858" y="3412307"/>
            <a:ext cx="0" cy="126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5851900" y="4138146"/>
            <a:ext cx="2706307" cy="646331"/>
          </a:xfrm>
          <a:prstGeom prst="rect">
            <a:avLst/>
          </a:prstGeom>
          <a:noFill/>
          <a:ln>
            <a:noFill/>
          </a:ln>
        </p:spPr>
        <p:txBody>
          <a:bodyPr wrap="square" rtlCol="0">
            <a:spAutoFit/>
          </a:bodyPr>
          <a:lstStyle/>
          <a:p>
            <a:r>
              <a:rPr lang="en-GB" dirty="0" smtClean="0">
                <a:solidFill>
                  <a:srgbClr val="FF0000"/>
                </a:solidFill>
              </a:rPr>
              <a:t>Quality measures a</a:t>
            </a:r>
            <a:r>
              <a:rPr lang="en-GB" dirty="0" smtClean="0">
                <a:solidFill>
                  <a:srgbClr val="FF0000"/>
                </a:solidFill>
              </a:rPr>
              <a:t>ssociated to the services</a:t>
            </a:r>
            <a:endParaRPr lang="fr-FR" dirty="0">
              <a:solidFill>
                <a:srgbClr val="FF0000"/>
              </a:solidFill>
            </a:endParaRPr>
          </a:p>
        </p:txBody>
      </p:sp>
      <p:cxnSp>
        <p:nvCxnSpPr>
          <p:cNvPr id="16" name="Conector de seta reta 15"/>
          <p:cNvCxnSpPr/>
          <p:nvPr/>
        </p:nvCxnSpPr>
        <p:spPr>
          <a:xfrm>
            <a:off x="7098453" y="3412307"/>
            <a:ext cx="0" cy="70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dirty="0" smtClean="0"/>
              <a:t>According to the example, let us suppose the following concrete services:</a:t>
            </a:r>
            <a:endParaRPr lang="en-GB" dirty="0"/>
          </a:p>
        </p:txBody>
      </p:sp>
      <p:sp>
        <p:nvSpPr>
          <p:cNvPr id="4" name="Rectangle 3"/>
          <p:cNvSpPr/>
          <p:nvPr/>
        </p:nvSpPr>
        <p:spPr>
          <a:xfrm>
            <a:off x="560438" y="2078747"/>
            <a:ext cx="8023123" cy="417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a:t>
            </a:r>
            <a:r>
              <a:rPr lang="en-US" dirty="0" smtClean="0"/>
              <a:t>!) </a:t>
            </a:r>
            <a:r>
              <a:rPr lang="en-US" dirty="0"/>
              <a:t>= DiseaseInfectedPatient (</a:t>
            </a:r>
            <a:r>
              <a:rPr lang="en-US" dirty="0" smtClean="0"/>
              <a:t>a?;b</a:t>
            </a:r>
            <a:r>
              <a:rPr lang="en-US" dirty="0" smtClean="0"/>
              <a:t>!)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smtClean="0"/>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smtClean="0"/>
              <a:t>a?;b</a:t>
            </a:r>
            <a:r>
              <a:rPr lang="en-US" dirty="0" smtClean="0"/>
              <a:t>!)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smtClean="0"/>
              <a:t>a?;c</a:t>
            </a:r>
            <a:r>
              <a:rPr lang="en-US" dirty="0"/>
              <a:t>!), PatientPersonalInformation </a:t>
            </a:r>
            <a:r>
              <a:rPr lang="en-US" dirty="0" smtClean="0"/>
              <a:t>(</a:t>
            </a:r>
            <a:r>
              <a:rPr lang="en-US" dirty="0" smtClean="0"/>
              <a:t>c?;b</a:t>
            </a:r>
            <a:r>
              <a:rPr lang="en-US" dirty="0"/>
              <a:t>!) [availability &gt; 99, price per call = </a:t>
            </a:r>
            <a:r>
              <a:rPr lang="en-US" dirty="0" smtClean="0"/>
              <a:t>0.1]</a:t>
            </a:r>
          </a:p>
          <a:p>
            <a:pPr algn="just"/>
            <a:endParaRPr lang="en-US" dirty="0"/>
          </a:p>
          <a:p>
            <a:pPr algn="just"/>
            <a:r>
              <a:rPr lang="en-US" dirty="0" smtClean="0"/>
              <a:t>S5(a?;</a:t>
            </a:r>
            <a:r>
              <a:rPr lang="en-US" dirty="0" err="1" smtClean="0"/>
              <a:t>b</a:t>
            </a:r>
            <a:r>
              <a:rPr lang="en-US" dirty="0" err="1" smtClean="0"/>
              <a:t>!,c</a:t>
            </a:r>
            <a:r>
              <a:rPr lang="en-US" dirty="0" smtClean="0"/>
              <a:t>!) </a:t>
            </a:r>
            <a:r>
              <a:rPr lang="en-US" dirty="0"/>
              <a:t>= DiseaseInfectedPatient (</a:t>
            </a:r>
            <a:r>
              <a:rPr lang="en-US" dirty="0" smtClean="0"/>
              <a:t>a?;p</a:t>
            </a:r>
            <a:r>
              <a:rPr lang="en-US" dirty="0" smtClean="0"/>
              <a:t>!), </a:t>
            </a:r>
            <a:r>
              <a:rPr lang="en-US" dirty="0"/>
              <a:t>PatientPersonalInformation </a:t>
            </a:r>
            <a:r>
              <a:rPr lang="en-US" dirty="0" smtClean="0"/>
              <a:t>(</a:t>
            </a:r>
            <a:r>
              <a:rPr lang="en-US" dirty="0" smtClean="0"/>
              <a:t>p?;b</a:t>
            </a:r>
            <a:r>
              <a:rPr lang="en-US" dirty="0" smtClean="0"/>
              <a:t>!), PatientDNA</a:t>
            </a:r>
            <a:r>
              <a:rPr lang="en-US" dirty="0"/>
              <a:t> </a:t>
            </a:r>
            <a:r>
              <a:rPr lang="en-US" dirty="0" smtClean="0"/>
              <a:t>(</a:t>
            </a:r>
            <a:r>
              <a:rPr lang="en-US" dirty="0" smtClean="0"/>
              <a:t>p?;c</a:t>
            </a:r>
            <a:r>
              <a:rPr lang="en-US" dirty="0" smtClean="0"/>
              <a:t>!) [</a:t>
            </a:r>
            <a:r>
              <a:rPr lang="en-US" dirty="0"/>
              <a:t>availability &gt; 99, price per call = 0.1]</a:t>
            </a:r>
          </a:p>
          <a:p>
            <a:pPr algn="just"/>
            <a:endParaRPr lang="en-US" dirty="0"/>
          </a:p>
          <a:p>
            <a:pPr algn="just"/>
            <a:endParaRPr lang="en-US" dirty="0"/>
          </a:p>
          <a:p>
            <a:pPr algn="just"/>
            <a:endParaRPr lang="en-US" dirty="0"/>
          </a:p>
          <a:p>
            <a:pPr algn="just"/>
            <a:endParaRPr lang="en-US"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41896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20000"/>
          </a:bodyPr>
          <a:lstStyle/>
          <a:p>
            <a:endParaRPr lang="en-US" sz="2300" dirty="0" smtClean="0">
              <a:solidFill>
                <a:schemeClr val="tx1"/>
              </a:solidFill>
            </a:endParaRPr>
          </a:p>
          <a:p>
            <a:r>
              <a:rPr lang="en-US" sz="2300" dirty="0" smtClean="0">
                <a:solidFill>
                  <a:schemeClr val="tx1"/>
                </a:solidFill>
              </a:rPr>
              <a:t>Introduction</a:t>
            </a:r>
            <a:endParaRPr lang="en-US" sz="2300" dirty="0" smtClean="0">
              <a:solidFill>
                <a:schemeClr val="tx1"/>
              </a:solidFill>
            </a:endParaRPr>
          </a:p>
          <a:p>
            <a:endParaRPr lang="en-US" sz="2300" dirty="0" smtClean="0">
              <a:solidFill>
                <a:schemeClr val="tx1"/>
              </a:solidFill>
            </a:endParaRPr>
          </a:p>
          <a:p>
            <a:r>
              <a:rPr lang="en-US" sz="2300" dirty="0" smtClean="0">
                <a:solidFill>
                  <a:schemeClr val="tx1"/>
                </a:solidFill>
              </a:rPr>
              <a:t>Previous work</a:t>
            </a:r>
            <a:endParaRPr lang="en-US" sz="2300" dirty="0" smtClean="0">
              <a:solidFill>
                <a:schemeClr val="tx1"/>
              </a:solidFill>
            </a:endParaRPr>
          </a:p>
          <a:p>
            <a:endParaRPr lang="en-US" sz="2300" dirty="0" smtClean="0">
              <a:solidFill>
                <a:schemeClr val="tx1"/>
              </a:solidFill>
            </a:endParaRPr>
          </a:p>
          <a:p>
            <a:r>
              <a:rPr lang="en-US" sz="2300" dirty="0" smtClean="0">
                <a:solidFill>
                  <a:schemeClr val="tx1"/>
                </a:solidFill>
              </a:rPr>
              <a:t>Ongoing work: query rewriting algorithm</a:t>
            </a:r>
            <a:endParaRPr lang="en-US" sz="2300" dirty="0" smtClean="0">
              <a:solidFill>
                <a:schemeClr val="tx1"/>
              </a:solidFill>
            </a:endParaRPr>
          </a:p>
          <a:p>
            <a:endParaRPr lang="en-US" sz="2300" dirty="0" smtClean="0">
              <a:solidFill>
                <a:schemeClr val="tx1"/>
              </a:solidFill>
            </a:endParaRPr>
          </a:p>
          <a:p>
            <a:r>
              <a:rPr lang="en-US" sz="2300" dirty="0" smtClean="0">
                <a:solidFill>
                  <a:schemeClr val="tx1"/>
                </a:solidFill>
              </a:rPr>
              <a:t>Conclusions and Future works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92500" lnSpcReduction="20000"/>
          </a:bodyPr>
          <a:lstStyle/>
          <a:p>
            <a:pPr marL="0" indent="0">
              <a:buNone/>
            </a:pPr>
            <a:r>
              <a:rPr lang="en-GB" b="1" dirty="0" smtClean="0"/>
              <a:t>Definition 3 (measures matching): </a:t>
            </a:r>
          </a:p>
          <a:p>
            <a:pPr marL="0" indent="0" algn="just">
              <a:buNone/>
            </a:pPr>
            <a:r>
              <a:rPr lang="en-US" dirty="0" smtClean="0"/>
              <a:t>All </a:t>
            </a:r>
            <a:r>
              <a:rPr lang="en-US" i="1" dirty="0"/>
              <a:t>single measures </a:t>
            </a:r>
            <a:r>
              <a:rPr lang="en-US" dirty="0"/>
              <a:t>in </a:t>
            </a:r>
            <a:r>
              <a:rPr lang="en-US" dirty="0" smtClean="0"/>
              <a:t>the query </a:t>
            </a:r>
            <a:r>
              <a:rPr lang="en-US" dirty="0"/>
              <a:t>must exist in the concrete service, and all of them </a:t>
            </a:r>
            <a:r>
              <a:rPr lang="en-US" dirty="0" smtClean="0"/>
              <a:t>can not </a:t>
            </a:r>
            <a:r>
              <a:rPr lang="en-US" dirty="0"/>
              <a:t>violate the measures in the </a:t>
            </a:r>
            <a:r>
              <a:rPr lang="en-US" dirty="0" smtClean="0"/>
              <a:t>query.</a:t>
            </a:r>
            <a:endParaRPr lang="en-GB" dirty="0"/>
          </a:p>
          <a:p>
            <a:pPr marL="0" indent="0">
              <a:buNone/>
            </a:pPr>
            <a:r>
              <a:rPr lang="en-GB" b="1" dirty="0"/>
              <a:t>Definition </a:t>
            </a:r>
            <a:r>
              <a:rPr lang="en-GB" b="1" dirty="0" smtClean="0"/>
              <a:t>4 (abstract service </a:t>
            </a:r>
            <a:r>
              <a:rPr lang="en-GB" b="1" dirty="0"/>
              <a:t>matching): </a:t>
            </a:r>
            <a:endParaRPr lang="en-GB" b="1" dirty="0" smtClean="0"/>
          </a:p>
          <a:p>
            <a:pPr marL="0" indent="0" algn="just">
              <a:buNone/>
            </a:pPr>
            <a:r>
              <a:rPr lang="en-US" dirty="0" smtClean="0"/>
              <a:t>An </a:t>
            </a:r>
            <a:r>
              <a:rPr lang="en-US" i="1" dirty="0"/>
              <a:t>abstract service A</a:t>
            </a:r>
            <a:r>
              <a:rPr lang="en-US" dirty="0"/>
              <a:t> can </a:t>
            </a:r>
            <a:r>
              <a:rPr lang="en-US" dirty="0" smtClean="0"/>
              <a:t>be matched </a:t>
            </a:r>
            <a:r>
              <a:rPr lang="en-US" dirty="0"/>
              <a:t>with an </a:t>
            </a:r>
            <a:r>
              <a:rPr lang="en-US" i="1" dirty="0"/>
              <a:t>abstract service B </a:t>
            </a:r>
            <a:r>
              <a:rPr lang="en-US" dirty="0"/>
              <a:t>only if </a:t>
            </a:r>
            <a:endParaRPr lang="en-US" dirty="0" smtClean="0"/>
          </a:p>
          <a:p>
            <a:pPr algn="just"/>
            <a:r>
              <a:rPr lang="en-US" dirty="0" smtClean="0"/>
              <a:t>(</a:t>
            </a:r>
            <a:r>
              <a:rPr lang="en-US" dirty="0"/>
              <a:t>a) they </a:t>
            </a:r>
            <a:r>
              <a:rPr lang="en-US" dirty="0" smtClean="0"/>
              <a:t>have the </a:t>
            </a:r>
            <a:r>
              <a:rPr lang="en-US" dirty="0"/>
              <a:t>same </a:t>
            </a:r>
            <a:r>
              <a:rPr lang="en-US" dirty="0" smtClean="0"/>
              <a:t>name; and </a:t>
            </a:r>
          </a:p>
          <a:p>
            <a:pPr algn="just"/>
            <a:r>
              <a:rPr lang="en-US" dirty="0" smtClean="0"/>
              <a:t>(</a:t>
            </a:r>
            <a:r>
              <a:rPr lang="en-US" dirty="0"/>
              <a:t>b) they have a compatible </a:t>
            </a:r>
            <a:r>
              <a:rPr lang="en-US" dirty="0" smtClean="0"/>
              <a:t>number and type of variables </a:t>
            </a:r>
            <a:endParaRPr lang="en-GB"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20</a:t>
            </a:fld>
            <a:endParaRPr lang="en-US"/>
          </a:p>
        </p:txBody>
      </p:sp>
    </p:spTree>
    <p:extLst>
      <p:ext uri="{BB962C8B-B14F-4D97-AF65-F5344CB8AC3E}">
        <p14:creationId xmlns:p14="http://schemas.microsoft.com/office/powerpoint/2010/main" val="1973419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5 (concrete service matching): </a:t>
            </a:r>
          </a:p>
          <a:p>
            <a:pPr marL="0" indent="0" algn="just">
              <a:buNone/>
            </a:pPr>
            <a:r>
              <a:rPr lang="en-US" dirty="0"/>
              <a:t>A </a:t>
            </a:r>
            <a:r>
              <a:rPr lang="en-US" i="1" dirty="0"/>
              <a:t>concrete service </a:t>
            </a:r>
            <a:r>
              <a:rPr lang="en-US" dirty="0"/>
              <a:t>can be matched with the query if all its </a:t>
            </a:r>
            <a:r>
              <a:rPr lang="en-US" i="1" dirty="0"/>
              <a:t>abstract services </a:t>
            </a:r>
            <a:r>
              <a:rPr lang="en-US" dirty="0"/>
              <a:t>satisfy the abstract service matching problem and all the </a:t>
            </a:r>
            <a:r>
              <a:rPr lang="en-US" i="1" dirty="0"/>
              <a:t>single measures </a:t>
            </a:r>
            <a:r>
              <a:rPr lang="en-US" dirty="0"/>
              <a:t>satisfy the measures matching problem</a:t>
            </a:r>
            <a:r>
              <a:rPr lang="en-US" dirty="0" smtClean="0"/>
              <a:t>.</a:t>
            </a:r>
            <a:endParaRPr lang="pt-BR"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21</a:t>
            </a:fld>
            <a:endParaRPr lang="en-US"/>
          </a:p>
        </p:txBody>
      </p:sp>
    </p:spTree>
    <p:extLst>
      <p:ext uri="{BB962C8B-B14F-4D97-AF65-F5344CB8AC3E}">
        <p14:creationId xmlns:p14="http://schemas.microsoft.com/office/powerpoint/2010/main" val="2547423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fr-FR" dirty="0" smtClean="0"/>
              <a:t>Considering our concrete services in the </a:t>
            </a:r>
            <a:r>
              <a:rPr lang="fr-FR" dirty="0" smtClean="0"/>
              <a:t>example:</a:t>
            </a:r>
            <a:endParaRPr lang="pt-BR" dirty="0"/>
          </a:p>
        </p:txBody>
      </p:sp>
      <p:sp>
        <p:nvSpPr>
          <p:cNvPr id="4" name="Rectangle 3"/>
          <p:cNvSpPr/>
          <p:nvPr/>
        </p:nvSpPr>
        <p:spPr>
          <a:xfrm>
            <a:off x="560438" y="2121616"/>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a:t>
            </a:r>
            <a:r>
              <a:rPr lang="en-US" dirty="0" smtClean="0"/>
              <a:t>!)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smtClean="0"/>
              <a:t>S5(a?;</a:t>
            </a:r>
            <a:r>
              <a:rPr lang="en-US" dirty="0" err="1" smtClean="0"/>
              <a:t>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6" name="Connecteur droit 8"/>
          <p:cNvCxnSpPr/>
          <p:nvPr/>
        </p:nvCxnSpPr>
        <p:spPr>
          <a:xfrm>
            <a:off x="657454" y="2334452"/>
            <a:ext cx="535988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Connecteur droit 8"/>
          <p:cNvCxnSpPr/>
          <p:nvPr/>
        </p:nvCxnSpPr>
        <p:spPr>
          <a:xfrm>
            <a:off x="662370" y="2870304"/>
            <a:ext cx="702154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22</a:t>
            </a:fld>
            <a:endParaRPr lang="en-US"/>
          </a:p>
        </p:txBody>
      </p:sp>
    </p:spTree>
    <p:extLst>
      <p:ext uri="{BB962C8B-B14F-4D97-AF65-F5344CB8AC3E}">
        <p14:creationId xmlns:p14="http://schemas.microsoft.com/office/powerpoint/2010/main" val="235057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en-GB" b="1" dirty="0" smtClean="0"/>
              <a:t>Definition 6 (concrete service description): </a:t>
            </a:r>
          </a:p>
          <a:p>
            <a:pPr marL="0" indent="0" algn="just">
              <a:buNone/>
            </a:pPr>
            <a:r>
              <a:rPr lang="en-US" dirty="0" smtClean="0"/>
              <a:t>Describes </a:t>
            </a:r>
            <a:r>
              <a:rPr lang="en-US" dirty="0"/>
              <a:t>how a </a:t>
            </a:r>
            <a:r>
              <a:rPr lang="en-US" i="1" dirty="0"/>
              <a:t>candidate concrete service </a:t>
            </a:r>
            <a:r>
              <a:rPr lang="en-US" dirty="0"/>
              <a:t>can </a:t>
            </a:r>
            <a:r>
              <a:rPr lang="en-US" dirty="0" smtClean="0"/>
              <a:t>be used </a:t>
            </a:r>
            <a:r>
              <a:rPr lang="en-US" dirty="0"/>
              <a:t>in the query rewriting process. </a:t>
            </a:r>
            <a:endParaRPr lang="en-US" dirty="0" smtClean="0"/>
          </a:p>
          <a:p>
            <a:pPr marL="0" indent="0" algn="just">
              <a:buNone/>
            </a:pPr>
            <a:r>
              <a:rPr lang="en-US" dirty="0" smtClean="0"/>
              <a:t>It includes</a:t>
            </a:r>
            <a:r>
              <a:rPr lang="en-US" dirty="0"/>
              <a:t>: </a:t>
            </a:r>
            <a:endParaRPr lang="en-US" dirty="0" smtClean="0"/>
          </a:p>
          <a:p>
            <a:pPr lvl="1" algn="just"/>
            <a:r>
              <a:rPr lang="en-US" dirty="0"/>
              <a:t>M</a:t>
            </a:r>
            <a:r>
              <a:rPr lang="en-US" dirty="0" smtClean="0"/>
              <a:t>appings from </a:t>
            </a:r>
            <a:r>
              <a:rPr lang="en-US" dirty="0"/>
              <a:t>variables in a concrete service to variables in the </a:t>
            </a:r>
            <a:r>
              <a:rPr lang="en-US" dirty="0" smtClean="0"/>
              <a:t>query</a:t>
            </a:r>
          </a:p>
          <a:p>
            <a:pPr lvl="1" algn="just"/>
            <a:r>
              <a:rPr lang="en-US" dirty="0" smtClean="0"/>
              <a:t>Mappings </a:t>
            </a:r>
            <a:r>
              <a:rPr lang="en-US" dirty="0"/>
              <a:t>from variables on </a:t>
            </a:r>
            <a:r>
              <a:rPr lang="en-US" dirty="0" smtClean="0"/>
              <a:t>the head </a:t>
            </a:r>
            <a:r>
              <a:rPr lang="en-US" dirty="0"/>
              <a:t>of a concrete service to variables on its </a:t>
            </a:r>
            <a:r>
              <a:rPr lang="en-US" dirty="0" smtClean="0"/>
              <a:t>body</a:t>
            </a:r>
          </a:p>
          <a:p>
            <a:pPr lvl="1" algn="just"/>
            <a:r>
              <a:rPr lang="en-US" dirty="0" smtClean="0"/>
              <a:t>A </a:t>
            </a:r>
            <a:r>
              <a:rPr lang="en-US" dirty="0"/>
              <a:t>set of abstract services that </a:t>
            </a:r>
            <a:r>
              <a:rPr lang="en-US" dirty="0" smtClean="0"/>
              <a:t>represents partially </a:t>
            </a:r>
            <a:r>
              <a:rPr lang="en-US" dirty="0"/>
              <a:t>or fully the abstract services in the </a:t>
            </a:r>
            <a:r>
              <a:rPr lang="en-US" dirty="0" smtClean="0"/>
              <a:t>query</a:t>
            </a:r>
          </a:p>
          <a:p>
            <a:pPr lvl="1" algn="just"/>
            <a:r>
              <a:rPr lang="en-US" dirty="0" smtClean="0"/>
              <a:t>A </a:t>
            </a:r>
            <a:r>
              <a:rPr lang="en-US" dirty="0"/>
              <a:t>set of quality constrains </a:t>
            </a:r>
            <a:r>
              <a:rPr lang="en-US" dirty="0" smtClean="0"/>
              <a:t>associated to </a:t>
            </a:r>
            <a:r>
              <a:rPr lang="en-US" dirty="0"/>
              <a:t>the concrete service. </a:t>
            </a:r>
            <a:endParaRPr lang="pt-B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11946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en-GB" b="1" dirty="0" smtClean="0"/>
              <a:t>Definition 6 (concrete service description):</a:t>
            </a:r>
          </a:p>
          <a:p>
            <a:pPr marL="0" indent="0">
              <a:buNone/>
            </a:pPr>
            <a:r>
              <a:rPr lang="en-US" dirty="0"/>
              <a:t>A CSD is represented by an </a:t>
            </a:r>
            <a:r>
              <a:rPr lang="en-US" i="1" dirty="0" smtClean="0"/>
              <a:t>n</a:t>
            </a:r>
            <a:r>
              <a:rPr lang="en-US" dirty="0" smtClean="0"/>
              <a:t>-tuple: </a:t>
            </a:r>
          </a:p>
          <a:p>
            <a:pPr marL="0" indent="0" algn="ctr">
              <a:buNone/>
            </a:pPr>
            <a:r>
              <a:rPr lang="en-US" dirty="0" smtClean="0"/>
              <a:t>‹</a:t>
            </a:r>
            <a:r>
              <a:rPr lang="en-US" i="1" dirty="0" smtClean="0"/>
              <a:t>S</a:t>
            </a:r>
            <a:r>
              <a:rPr lang="en-US" dirty="0"/>
              <a:t>, </a:t>
            </a:r>
            <a:r>
              <a:rPr lang="en-US" i="1" dirty="0"/>
              <a:t>h</a:t>
            </a:r>
            <a:r>
              <a:rPr lang="en-US" dirty="0"/>
              <a:t>, ϕ, </a:t>
            </a:r>
            <a:r>
              <a:rPr lang="en-US" i="1" dirty="0"/>
              <a:t>G</a:t>
            </a:r>
            <a:r>
              <a:rPr lang="en-US" dirty="0"/>
              <a:t>, </a:t>
            </a:r>
            <a:r>
              <a:rPr lang="en-US" i="1" dirty="0" smtClean="0"/>
              <a:t>P</a:t>
            </a:r>
            <a:r>
              <a:rPr lang="en-US" dirty="0"/>
              <a:t>›</a:t>
            </a:r>
          </a:p>
          <a:p>
            <a:pPr marL="0" indent="0">
              <a:buNone/>
            </a:pPr>
            <a:r>
              <a:rPr lang="en-US" b="1" dirty="0" smtClean="0"/>
              <a:t>S</a:t>
            </a:r>
            <a:r>
              <a:rPr lang="en-US" dirty="0" smtClean="0"/>
              <a:t> </a:t>
            </a:r>
            <a:r>
              <a:rPr lang="en-US" dirty="0"/>
              <a:t>is a concrete service. </a:t>
            </a:r>
            <a:endParaRPr lang="en-US" dirty="0" smtClean="0"/>
          </a:p>
          <a:p>
            <a:pPr marL="0" indent="0">
              <a:buNone/>
            </a:pPr>
            <a:r>
              <a:rPr lang="en-US" b="1" i="1" dirty="0" smtClean="0"/>
              <a:t>h</a:t>
            </a:r>
            <a:r>
              <a:rPr lang="en-US" dirty="0" smtClean="0"/>
              <a:t> </a:t>
            </a:r>
            <a:r>
              <a:rPr lang="en-US" dirty="0"/>
              <a:t>are mappings between variables in the head of </a:t>
            </a:r>
            <a:r>
              <a:rPr lang="en-US" i="1" dirty="0"/>
              <a:t>S</a:t>
            </a:r>
            <a:r>
              <a:rPr lang="en-US" dirty="0"/>
              <a:t> to </a:t>
            </a:r>
            <a:r>
              <a:rPr lang="en-US" dirty="0" smtClean="0"/>
              <a:t>variables in </a:t>
            </a:r>
            <a:r>
              <a:rPr lang="en-US" dirty="0"/>
              <a:t>the body of </a:t>
            </a:r>
            <a:r>
              <a:rPr lang="en-US" i="1" dirty="0"/>
              <a:t>S</a:t>
            </a:r>
            <a:r>
              <a:rPr lang="en-US" dirty="0"/>
              <a:t>. </a:t>
            </a:r>
            <a:endParaRPr lang="en-US" dirty="0" smtClean="0"/>
          </a:p>
          <a:p>
            <a:pPr marL="0" indent="0">
              <a:buNone/>
            </a:pPr>
            <a:r>
              <a:rPr lang="en-US" b="1" dirty="0" smtClean="0"/>
              <a:t>ϕ</a:t>
            </a:r>
            <a:r>
              <a:rPr lang="en-US" dirty="0" smtClean="0"/>
              <a:t> </a:t>
            </a:r>
            <a:r>
              <a:rPr lang="en-US" dirty="0"/>
              <a:t>are mapping between variables in the concrete service to variables in </a:t>
            </a:r>
            <a:r>
              <a:rPr lang="en-US" dirty="0" smtClean="0"/>
              <a:t>the query</a:t>
            </a:r>
            <a:r>
              <a:rPr lang="en-US" dirty="0"/>
              <a:t>. </a:t>
            </a:r>
            <a:endParaRPr lang="en-US" dirty="0" smtClean="0"/>
          </a:p>
          <a:p>
            <a:pPr marL="0" indent="0">
              <a:buNone/>
            </a:pPr>
            <a:r>
              <a:rPr lang="en-US" b="1" i="1" dirty="0" smtClean="0"/>
              <a:t>G</a:t>
            </a:r>
            <a:r>
              <a:rPr lang="en-US" dirty="0" smtClean="0"/>
              <a:t> </a:t>
            </a:r>
            <a:r>
              <a:rPr lang="en-US" dirty="0"/>
              <a:t>is a set of abstract services covered by </a:t>
            </a:r>
            <a:r>
              <a:rPr lang="en-US" i="1" dirty="0"/>
              <a:t>S</a:t>
            </a:r>
            <a:r>
              <a:rPr lang="en-US" dirty="0"/>
              <a:t>. </a:t>
            </a:r>
            <a:endParaRPr lang="en-US" dirty="0" smtClean="0"/>
          </a:p>
          <a:p>
            <a:pPr marL="0" indent="0">
              <a:buNone/>
            </a:pPr>
            <a:r>
              <a:rPr lang="en-US" b="1" i="1" dirty="0" smtClean="0"/>
              <a:t>P</a:t>
            </a:r>
            <a:r>
              <a:rPr lang="en-US" dirty="0" smtClean="0"/>
              <a:t> </a:t>
            </a:r>
            <a:r>
              <a:rPr lang="en-US" dirty="0"/>
              <a:t>is a set quality constraints associated </a:t>
            </a:r>
            <a:r>
              <a:rPr lang="en-US" dirty="0" smtClean="0"/>
              <a:t>to the </a:t>
            </a:r>
            <a:r>
              <a:rPr lang="en-US" dirty="0"/>
              <a:t>service </a:t>
            </a:r>
            <a:r>
              <a:rPr lang="en-US" i="1" dirty="0"/>
              <a:t>S</a:t>
            </a:r>
            <a:r>
              <a:rPr lang="en-US" dirty="0"/>
              <a:t>.</a:t>
            </a:r>
            <a:endParaRPr lang="en-GB"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24</a:t>
            </a:fld>
            <a:endParaRPr lang="en-US"/>
          </a:p>
        </p:txBody>
      </p:sp>
    </p:spTree>
    <p:extLst>
      <p:ext uri="{BB962C8B-B14F-4D97-AF65-F5344CB8AC3E}">
        <p14:creationId xmlns:p14="http://schemas.microsoft.com/office/powerpoint/2010/main" val="45907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10000"/>
          </a:bodyPr>
          <a:lstStyle/>
          <a:p>
            <a:pPr marL="0" indent="0">
              <a:buNone/>
            </a:pPr>
            <a:r>
              <a:rPr lang="en-GB" b="1" dirty="0"/>
              <a:t>Definition 6 (concrete service description):</a:t>
            </a:r>
          </a:p>
          <a:p>
            <a:pPr algn="just"/>
            <a:r>
              <a:rPr lang="en-GB" i="1" dirty="0" smtClean="0"/>
              <a:t>Rule 1</a:t>
            </a:r>
            <a:r>
              <a:rPr lang="en-GB" dirty="0" smtClean="0"/>
              <a:t>: </a:t>
            </a:r>
            <a:r>
              <a:rPr lang="en-GB" i="1" dirty="0" smtClean="0"/>
              <a:t>head</a:t>
            </a:r>
            <a:r>
              <a:rPr lang="en-GB" dirty="0" smtClean="0"/>
              <a:t> and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r>
              <a:rPr lang="en-GB" i="1" dirty="0" smtClean="0"/>
              <a:t>Rule 2</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7" name="Rectangle 6"/>
          <p:cNvSpPr/>
          <p:nvPr/>
        </p:nvSpPr>
        <p:spPr>
          <a:xfrm>
            <a:off x="619431" y="4005064"/>
            <a:ext cx="7905137"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a:t>
            </a:r>
            <a:r>
              <a:rPr lang="en-US" dirty="0" err="1" smtClean="0"/>
              <a:t>b</a:t>
            </a:r>
            <a:r>
              <a:rPr lang="en-US" dirty="0" err="1" smtClean="0"/>
              <a:t>!,c</a:t>
            </a:r>
            <a:r>
              <a:rPr lang="en-US" dirty="0" smtClean="0"/>
              <a:t>!) := </a:t>
            </a:r>
            <a:r>
              <a:rPr lang="en-US" dirty="0" smtClean="0"/>
              <a:t>S1(a?;b</a:t>
            </a:r>
            <a:r>
              <a:rPr lang="en-US" dirty="0" smtClean="0"/>
              <a:t>!) </a:t>
            </a:r>
            <a:r>
              <a:rPr lang="en-US" dirty="0" smtClean="0"/>
              <a:t>S2(p?;c</a:t>
            </a:r>
            <a:r>
              <a:rPr lang="en-US" dirty="0" smtClean="0"/>
              <a:t>!)</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25</a:t>
            </a:fld>
            <a:endParaRPr lang="en-US"/>
          </a:p>
        </p:txBody>
      </p:sp>
    </p:spTree>
    <p:extLst>
      <p:ext uri="{BB962C8B-B14F-4D97-AF65-F5344CB8AC3E}">
        <p14:creationId xmlns:p14="http://schemas.microsoft.com/office/powerpoint/2010/main" val="271651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US" dirty="0" smtClean="0"/>
              <a:t>Considering our example:</a:t>
            </a:r>
            <a:endParaRPr lang="en-US" dirty="0"/>
          </a:p>
        </p:txBody>
      </p:sp>
      <p:sp>
        <p:nvSpPr>
          <p:cNvPr id="8"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9" name="Rectangle 3"/>
          <p:cNvSpPr/>
          <p:nvPr/>
        </p:nvSpPr>
        <p:spPr>
          <a:xfrm>
            <a:off x="560438" y="2135887"/>
            <a:ext cx="8023123" cy="327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smtClean="0"/>
              <a:t>a?;b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smtClean="0"/>
              <a:t>a?;b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smtClean="0"/>
              <a:t>a?;c</a:t>
            </a:r>
            <a:r>
              <a:rPr lang="en-US" dirty="0"/>
              <a:t>!), PatientPersonalInformation </a:t>
            </a:r>
            <a:r>
              <a:rPr lang="en-US" dirty="0" smtClean="0"/>
              <a:t>(</a:t>
            </a:r>
            <a:r>
              <a:rPr lang="en-US" dirty="0" smtClean="0"/>
              <a:t>c?;b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smtClean="0"/>
              <a:t>a?;p</a:t>
            </a:r>
            <a:r>
              <a:rPr lang="en-US" dirty="0" smtClean="0"/>
              <a:t>!), </a:t>
            </a:r>
            <a:r>
              <a:rPr lang="en-US" dirty="0"/>
              <a:t>PatientPersonalInformation </a:t>
            </a:r>
            <a:r>
              <a:rPr lang="en-US" dirty="0" smtClean="0"/>
              <a:t>(</a:t>
            </a:r>
            <a:r>
              <a:rPr lang="en-US" dirty="0" smtClean="0"/>
              <a:t>p?;b</a:t>
            </a:r>
            <a:r>
              <a:rPr lang="en-US" dirty="0" smtClean="0"/>
              <a:t>!), PatientDNA</a:t>
            </a:r>
            <a:r>
              <a:rPr lang="en-US" dirty="0"/>
              <a:t> </a:t>
            </a:r>
            <a:r>
              <a:rPr lang="en-US" dirty="0" smtClean="0"/>
              <a:t>(</a:t>
            </a:r>
            <a:r>
              <a:rPr lang="en-US" dirty="0"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10" name="Connecteur droit 8"/>
          <p:cNvCxnSpPr/>
          <p:nvPr/>
        </p:nvCxnSpPr>
        <p:spPr>
          <a:xfrm>
            <a:off x="662370" y="3976434"/>
            <a:ext cx="792119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p:nvCxnSpPr>
        <p:spPr>
          <a:xfrm>
            <a:off x="682038" y="4246818"/>
            <a:ext cx="235613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26</a:t>
            </a:fld>
            <a:endParaRPr lang="en-US"/>
          </a:p>
        </p:txBody>
      </p:sp>
    </p:spTree>
    <p:extLst>
      <p:ext uri="{BB962C8B-B14F-4D97-AF65-F5344CB8AC3E}">
        <p14:creationId xmlns:p14="http://schemas.microsoft.com/office/powerpoint/2010/main" val="41352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0" indent="0">
              <a:buNone/>
            </a:pPr>
            <a:r>
              <a:rPr lang="en-GB" b="1" dirty="0"/>
              <a:t>Definition </a:t>
            </a:r>
            <a:r>
              <a:rPr lang="en-GB" b="1" dirty="0" smtClean="0"/>
              <a:t>7 (valid rewriting):</a:t>
            </a:r>
          </a:p>
          <a:p>
            <a:pPr marL="0" indent="0">
              <a:buNone/>
            </a:pPr>
            <a:r>
              <a:rPr lang="en-GB" dirty="0" smtClean="0"/>
              <a:t>A valid rewriting is a set of CSDs that:</a:t>
            </a:r>
          </a:p>
          <a:p>
            <a:r>
              <a:rPr lang="en-GB" dirty="0" smtClean="0"/>
              <a:t>Entirely covers the query</a:t>
            </a:r>
          </a:p>
          <a:p>
            <a:r>
              <a:rPr lang="en-GB" dirty="0" smtClean="0"/>
              <a:t>There is no CSD in duplicity</a:t>
            </a:r>
          </a:p>
          <a:p>
            <a:r>
              <a:rPr lang="en-GB" dirty="0" smtClean="0"/>
              <a:t>There are mappings for all variables </a:t>
            </a:r>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8" name="Rectangle 3"/>
          <p:cNvSpPr/>
          <p:nvPr/>
        </p:nvSpPr>
        <p:spPr>
          <a:xfrm>
            <a:off x="560438" y="2150192"/>
            <a:ext cx="8023123" cy="233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S3(a?;b</a:t>
            </a:r>
            <a:r>
              <a:rPr lang="en-US" dirty="0"/>
              <a:t>!) = DiseaseInfectedPatient (</a:t>
            </a:r>
            <a:r>
              <a:rPr lang="en-US" dirty="0" smtClean="0"/>
              <a:t>a?;b</a:t>
            </a:r>
            <a:r>
              <a:rPr lang="en-US" dirty="0" smtClean="0"/>
              <a:t>!)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en-US" dirty="0"/>
          </a:p>
          <a:p>
            <a:pPr algn="just"/>
            <a:r>
              <a:rPr lang="en-US" dirty="0" smtClean="0"/>
              <a:t>S6(a?;</a:t>
            </a:r>
            <a:r>
              <a:rPr lang="en-US" dirty="0" err="1" smtClean="0"/>
              <a:t>b</a:t>
            </a:r>
            <a:r>
              <a:rPr lang="en-US" dirty="0" err="1" smtClean="0"/>
              <a:t>!,c</a:t>
            </a:r>
            <a:r>
              <a:rPr lang="en-US" dirty="0" smtClean="0"/>
              <a:t>!) </a:t>
            </a:r>
            <a:r>
              <a:rPr lang="en-US" dirty="0"/>
              <a:t>= DiseaseInfectedPatient (</a:t>
            </a:r>
            <a:r>
              <a:rPr lang="en-US" dirty="0" smtClean="0"/>
              <a:t>a?;p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sp>
        <p:nvSpPr>
          <p:cNvPr id="9" name="Rectangle 3"/>
          <p:cNvSpPr/>
          <p:nvPr/>
        </p:nvSpPr>
        <p:spPr>
          <a:xfrm>
            <a:off x="580106" y="4706576"/>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smtClean="0"/>
              <a:t>?; </a:t>
            </a:r>
            <a:r>
              <a:rPr lang="fr-FR" dirty="0"/>
              <a:t>patientInfo!, dna!) </a:t>
            </a:r>
            <a:r>
              <a:rPr lang="en-US" dirty="0" smtClean="0"/>
              <a:t>= S3 (</a:t>
            </a:r>
            <a:r>
              <a:rPr lang="en-US" dirty="0" smtClean="0"/>
              <a:t>disease?;p</a:t>
            </a:r>
            <a:r>
              <a:rPr lang="en-US" dirty="0" smtClean="0"/>
              <a:t>!) S4 (p</a:t>
            </a:r>
            <a:r>
              <a:rPr lang="en-US" dirty="0" smtClean="0"/>
              <a:t>?;</a:t>
            </a:r>
            <a:r>
              <a:rPr lang="fr-FR" dirty="0" smtClean="0"/>
              <a:t> </a:t>
            </a:r>
            <a:r>
              <a:rPr lang="fr-FR" dirty="0" smtClean="0"/>
              <a:t>patientInfo!</a:t>
            </a:r>
            <a:r>
              <a:rPr lang="en-US" dirty="0" smtClean="0"/>
              <a:t>) S5 (</a:t>
            </a:r>
            <a:r>
              <a:rPr lang="en-US" dirty="0" smtClean="0"/>
              <a:t>p?;dna</a:t>
            </a:r>
            <a:r>
              <a:rPr lang="en-US" dirty="0" smtClean="0"/>
              <a:t>!)</a:t>
            </a:r>
          </a:p>
          <a:p>
            <a:pPr algn="just"/>
            <a:endParaRPr lang="fr-FR" dirty="0"/>
          </a:p>
          <a:p>
            <a:pPr algn="just"/>
            <a:r>
              <a:rPr lang="fr-FR" dirty="0"/>
              <a:t>Q(disease</a:t>
            </a:r>
            <a:r>
              <a:rPr lang="fr-FR" dirty="0" smtClean="0"/>
              <a:t>?; </a:t>
            </a:r>
            <a:r>
              <a:rPr lang="fr-FR" dirty="0"/>
              <a:t>patientInfo!, dna!) </a:t>
            </a:r>
            <a:r>
              <a:rPr lang="en-US" dirty="0"/>
              <a:t>= </a:t>
            </a:r>
            <a:r>
              <a:rPr lang="en-US" dirty="0" smtClean="0"/>
              <a:t>S6 (disease</a:t>
            </a:r>
            <a:r>
              <a:rPr lang="en-US" dirty="0" smtClean="0"/>
              <a:t>?;</a:t>
            </a:r>
            <a:r>
              <a:rPr lang="fr-FR" dirty="0" smtClean="0"/>
              <a:t> </a:t>
            </a:r>
            <a:r>
              <a:rPr lang="fr-FR" dirty="0"/>
              <a:t>patientInfo!, dna</a:t>
            </a:r>
            <a:r>
              <a:rPr lang="en-US" dirty="0" smtClean="0"/>
              <a:t>!)</a:t>
            </a:r>
            <a:endParaRPr lang="en-US" dirty="0"/>
          </a:p>
          <a:p>
            <a:pPr algn="just"/>
            <a:endParaRPr lang="en-US" dirty="0"/>
          </a:p>
          <a:p>
            <a:pPr algn="just"/>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27</a:t>
            </a:fld>
            <a:endParaRPr lang="en-US"/>
          </a:p>
        </p:txBody>
      </p:sp>
    </p:spTree>
    <p:extLst>
      <p:ext uri="{BB962C8B-B14F-4D97-AF65-F5344CB8AC3E}">
        <p14:creationId xmlns:p14="http://schemas.microsoft.com/office/powerpoint/2010/main" val="531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endParaRPr lang="en-GB" sz="3200" dirty="0"/>
          </a:p>
        </p:txBody>
      </p:sp>
      <p:pic>
        <p:nvPicPr>
          <p:cNvPr id="6" name="Imagem 5"/>
          <p:cNvPicPr>
            <a:picLocks noChangeAspect="1"/>
          </p:cNvPicPr>
          <p:nvPr/>
        </p:nvPicPr>
        <p:blipFill>
          <a:blip r:embed="rId2"/>
          <a:stretch>
            <a:fillRect/>
          </a:stretch>
        </p:blipFill>
        <p:spPr>
          <a:xfrm>
            <a:off x="1651819" y="2446329"/>
            <a:ext cx="5848828" cy="3794130"/>
          </a:xfrm>
          <a:prstGeom prst="rect">
            <a:avLst/>
          </a:prstGeom>
        </p:spPr>
      </p:pic>
      <p:sp>
        <p:nvSpPr>
          <p:cNvPr id="7" name="Rectangle 3"/>
          <p:cNvSpPr/>
          <p:nvPr/>
        </p:nvSpPr>
        <p:spPr>
          <a:xfrm>
            <a:off x="580106" y="3629938"/>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a:t>
            </a:r>
            <a:r>
              <a:rPr lang="en-US" dirty="0"/>
              <a:t>(disease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cxnSp>
        <p:nvCxnSpPr>
          <p:cNvPr id="8" name="Connecteur droit 8"/>
          <p:cNvCxnSpPr/>
          <p:nvPr/>
        </p:nvCxnSpPr>
        <p:spPr>
          <a:xfrm>
            <a:off x="632874" y="4640110"/>
            <a:ext cx="590066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355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Preliminary results</a:t>
            </a:r>
            <a:endParaRPr lang="en-US" dirty="0"/>
          </a:p>
        </p:txBody>
      </p:sp>
      <p:pic>
        <p:nvPicPr>
          <p:cNvPr id="5" name="Imagem 4"/>
          <p:cNvPicPr>
            <a:picLocks noChangeAspect="1"/>
          </p:cNvPicPr>
          <p:nvPr/>
        </p:nvPicPr>
        <p:blipFill>
          <a:blip r:embed="rId2"/>
          <a:stretch>
            <a:fillRect/>
          </a:stretch>
        </p:blipFill>
        <p:spPr>
          <a:xfrm>
            <a:off x="776287" y="1982426"/>
            <a:ext cx="7591425" cy="4191000"/>
          </a:xfrm>
          <a:prstGeom prst="rect">
            <a:avLst/>
          </a:prstGeom>
        </p:spPr>
      </p:pic>
      <p:pic>
        <p:nvPicPr>
          <p:cNvPr id="6" name="Imagem 5"/>
          <p:cNvPicPr>
            <a:picLocks noChangeAspect="1"/>
          </p:cNvPicPr>
          <p:nvPr/>
        </p:nvPicPr>
        <p:blipFill>
          <a:blip r:embed="rId3"/>
          <a:stretch>
            <a:fillRect/>
          </a:stretch>
        </p:blipFill>
        <p:spPr>
          <a:xfrm>
            <a:off x="785812" y="1938182"/>
            <a:ext cx="7572375" cy="4191000"/>
          </a:xfrm>
          <a:prstGeom prst="rect">
            <a:avLst/>
          </a:prstGeom>
        </p:spPr>
      </p:pic>
      <p:sp>
        <p:nvSpPr>
          <p:cNvPr id="3" name="Espaço Reservado para Número de Slide 2"/>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3529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Introduction</a:t>
            </a:r>
            <a:endParaRPr lang="en-US" sz="4800" dirty="0"/>
          </a:p>
        </p:txBody>
      </p:sp>
      <p:sp>
        <p:nvSpPr>
          <p:cNvPr id="3" name="Content Placeholder 2"/>
          <p:cNvSpPr>
            <a:spLocks noGrp="1"/>
          </p:cNvSpPr>
          <p:nvPr>
            <p:ph idx="1"/>
          </p:nvPr>
        </p:nvSpPr>
        <p:spPr>
          <a:xfrm>
            <a:off x="1029381" y="2431143"/>
            <a:ext cx="7111729" cy="3444997"/>
          </a:xfrm>
        </p:spPr>
        <p:txBody>
          <a:bodyPr anchor="t">
            <a:normAutofit lnSpcReduction="10000"/>
          </a:bodyPr>
          <a:lstStyle/>
          <a:p>
            <a:pPr marL="0" indent="0" algn="just">
              <a:buNone/>
            </a:pPr>
            <a:r>
              <a:rPr lang="en-US" i="1" dirty="0" smtClean="0">
                <a:solidFill>
                  <a:schemeClr val="tx1"/>
                </a:solidFill>
              </a:rPr>
              <a:t>Thesis: </a:t>
            </a:r>
            <a:r>
              <a:rPr lang="en-US" dirty="0" smtClean="0">
                <a:solidFill>
                  <a:schemeClr val="tx1"/>
                </a:solidFill>
              </a:rPr>
              <a:t>Trusted SLA-guided Data Integration on Multi-cloud Environment</a:t>
            </a:r>
          </a:p>
          <a:p>
            <a:pPr marL="0" indent="0" algn="just">
              <a:buNone/>
            </a:pPr>
            <a:endParaRPr lang="en-US" dirty="0" smtClean="0">
              <a:solidFill>
                <a:schemeClr val="tx1"/>
              </a:solidFill>
            </a:endParaRPr>
          </a:p>
          <a:p>
            <a:pPr marL="0" indent="0" algn="just">
              <a:buNone/>
            </a:pPr>
            <a:r>
              <a:rPr lang="en-US" i="1" dirty="0" smtClean="0">
                <a:solidFill>
                  <a:schemeClr val="tx1"/>
                </a:solidFill>
              </a:rPr>
              <a:t>Objective</a:t>
            </a:r>
            <a:r>
              <a:rPr lang="en-US" dirty="0" smtClean="0">
                <a:solidFill>
                  <a:schemeClr val="tx1"/>
                </a:solidFill>
              </a:rPr>
              <a:t> </a:t>
            </a:r>
            <a:r>
              <a:rPr lang="en-US" dirty="0">
                <a:solidFill>
                  <a:schemeClr val="tx1"/>
                </a:solidFill>
              </a:rPr>
              <a:t>is to propose a data integration solution in a multi-cloud environment guided </a:t>
            </a:r>
            <a:r>
              <a:rPr lang="en-US" dirty="0" smtClean="0">
                <a:solidFill>
                  <a:schemeClr val="tx1"/>
                </a:solidFill>
              </a:rPr>
              <a:t>by user </a:t>
            </a:r>
            <a:r>
              <a:rPr lang="en-US" dirty="0">
                <a:solidFill>
                  <a:schemeClr val="tx1"/>
                </a:solidFill>
              </a:rPr>
              <a:t>preferences and SLA exported by different clouds</a:t>
            </a:r>
            <a:r>
              <a:rPr lang="en-US" dirty="0" smtClean="0">
                <a:solidFill>
                  <a:schemeClr val="tx1"/>
                </a:solidFill>
              </a:rPr>
              <a:t>.</a:t>
            </a:r>
          </a:p>
          <a:p>
            <a:pPr marL="0" indent="0" algn="just">
              <a:buNone/>
            </a:pPr>
            <a:endParaRPr lang="en-US" dirty="0">
              <a:solidFill>
                <a:schemeClr val="tx1"/>
              </a:solidFill>
            </a:endParaRPr>
          </a:p>
          <a:p>
            <a:pPr marL="0" indent="0" algn="just">
              <a:buNone/>
            </a:pPr>
            <a:r>
              <a:rPr lang="en-US" dirty="0" smtClean="0">
                <a:solidFill>
                  <a:schemeClr val="tx1"/>
                </a:solidFill>
              </a:rPr>
              <a:t>Project funded by ARC6</a:t>
            </a:r>
            <a:endParaRPr lang="en-US" dirty="0" smtClean="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2750816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works</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Recall for the work </a:t>
            </a:r>
            <a:r>
              <a:rPr lang="en-US" dirty="0" smtClean="0">
                <a:solidFill>
                  <a:schemeClr val="tx1"/>
                </a:solidFill>
              </a:rPr>
              <a:t>done </a:t>
            </a:r>
            <a:r>
              <a:rPr lang="en-US" dirty="0" smtClean="0">
                <a:solidFill>
                  <a:schemeClr val="tx1"/>
                </a:solidFill>
              </a:rPr>
              <a:t>before</a:t>
            </a:r>
            <a:endParaRPr lang="en-US" dirty="0" smtClean="0">
              <a:solidFill>
                <a:schemeClr val="tx1"/>
              </a:solidFill>
            </a:endParaRPr>
          </a:p>
          <a:p>
            <a:pPr lvl="1" algn="just"/>
            <a:r>
              <a:rPr lang="en-US" dirty="0" smtClean="0">
                <a:solidFill>
                  <a:schemeClr val="tx1"/>
                </a:solidFill>
              </a:rPr>
              <a:t>Systematic mapping and Article</a:t>
            </a:r>
          </a:p>
          <a:p>
            <a:pPr algn="just"/>
            <a:r>
              <a:rPr lang="en-US" dirty="0" smtClean="0">
                <a:solidFill>
                  <a:schemeClr val="tx1"/>
                </a:solidFill>
              </a:rPr>
              <a:t>The ongoing work concerning the algorithm</a:t>
            </a:r>
          </a:p>
          <a:p>
            <a:pPr lvl="1" algn="just"/>
            <a:r>
              <a:rPr lang="en-US" dirty="0" smtClean="0">
                <a:solidFill>
                  <a:schemeClr val="tx1"/>
                </a:solidFill>
              </a:rPr>
              <a:t>Optimizing the </a:t>
            </a:r>
            <a:r>
              <a:rPr lang="en-US" dirty="0" smtClean="0">
                <a:solidFill>
                  <a:schemeClr val="tx1"/>
                </a:solidFill>
              </a:rPr>
              <a:t>algorithm and producing experiments</a:t>
            </a:r>
          </a:p>
          <a:p>
            <a:pPr lvl="1" algn="just"/>
            <a:r>
              <a:rPr lang="en-US" dirty="0" smtClean="0">
                <a:solidFill>
                  <a:schemeClr val="tx1"/>
                </a:solidFill>
              </a:rPr>
              <a:t>Now are running examples until 100 services, and improving the implementation to run 1000 services in a low response time and memory consumption</a:t>
            </a:r>
          </a:p>
          <a:p>
            <a:pPr lvl="1" algn="just"/>
            <a:r>
              <a:rPr lang="en-US" dirty="0" smtClean="0">
                <a:solidFill>
                  <a:schemeClr val="tx1"/>
                </a:solidFill>
              </a:rPr>
              <a:t>Targeting ADBIS 2016</a:t>
            </a:r>
            <a:endParaRPr lang="en-US"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30</a:t>
            </a:fld>
            <a:endParaRPr lang="en-US"/>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807"/>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5" name="Title 1"/>
          <p:cNvSpPr txBox="1">
            <a:spLocks/>
          </p:cNvSpPr>
          <p:nvPr/>
        </p:nvSpPr>
        <p:spPr>
          <a:xfrm>
            <a:off x="535860" y="2921516"/>
            <a:ext cx="8229600" cy="114300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dirty="0" smtClean="0"/>
              <a:t/>
            </a:r>
            <a:br>
              <a:rPr lang="en-US" sz="2800" b="1" i="1" dirty="0" smtClean="0"/>
            </a:br>
            <a:r>
              <a:rPr lang="en-US" sz="2800" b="1" i="1" dirty="0" smtClean="0"/>
              <a:t>Questions? Opinions? </a:t>
            </a:r>
          </a:p>
          <a:p>
            <a:r>
              <a:rPr lang="en-US" sz="2800" i="1" dirty="0" smtClean="0"/>
              <a:t>They are welcome! </a:t>
            </a:r>
            <a:r>
              <a:rPr lang="en-US" sz="2800" i="1" dirty="0" smtClean="0">
                <a:sym typeface="Wingdings" panose="05000000000000000000" pitchFamily="2" charset="2"/>
              </a:rPr>
              <a:t></a:t>
            </a:r>
            <a:endParaRPr lang="en-US" sz="2800" i="1"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31</a:t>
            </a:fld>
            <a:endParaRPr lang="en-US"/>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solidFill>
              </a:rPr>
              <a:t>Previous work</a:t>
            </a:r>
            <a:endParaRPr lang="en-US" sz="4800" dirty="0">
              <a:solidFill>
                <a:schemeClr val="tx1"/>
              </a:solidFill>
            </a:endParaRPr>
          </a:p>
        </p:txBody>
      </p:sp>
      <p:sp>
        <p:nvSpPr>
          <p:cNvPr id="3" name="Content Placeholder 2"/>
          <p:cNvSpPr>
            <a:spLocks noGrp="1"/>
          </p:cNvSpPr>
          <p:nvPr>
            <p:ph idx="1"/>
          </p:nvPr>
        </p:nvSpPr>
        <p:spPr/>
        <p:txBody>
          <a:bodyPr>
            <a:normAutofit/>
          </a:bodyPr>
          <a:lstStyle/>
          <a:p>
            <a:pPr algn="just">
              <a:buFont typeface="Wingdings" charset="2"/>
              <a:buChar char="§"/>
            </a:pPr>
            <a:r>
              <a:rPr lang="en-US" dirty="0" smtClean="0">
                <a:solidFill>
                  <a:schemeClr val="tx1"/>
                </a:solidFill>
              </a:rPr>
              <a:t>Systematic Mapping</a:t>
            </a:r>
            <a:r>
              <a:rPr lang="en-US" b="1" dirty="0" smtClean="0">
                <a:solidFill>
                  <a:schemeClr val="tx1"/>
                </a:solidFill>
              </a:rPr>
              <a:t> </a:t>
            </a:r>
            <a:r>
              <a:rPr lang="en-US" dirty="0" smtClean="0">
                <a:solidFill>
                  <a:schemeClr val="tx1"/>
                </a:solidFill>
              </a:rPr>
              <a:t>on </a:t>
            </a:r>
            <a:r>
              <a:rPr lang="en-US" b="1" dirty="0">
                <a:solidFill>
                  <a:schemeClr val="tx1"/>
                </a:solidFill>
              </a:rPr>
              <a:t>SLA-guided data integration in a multi-cloud </a:t>
            </a:r>
            <a:r>
              <a:rPr lang="en-US" b="1" dirty="0" smtClean="0">
                <a:solidFill>
                  <a:schemeClr val="tx1"/>
                </a:solidFill>
              </a:rPr>
              <a:t>environment</a:t>
            </a:r>
            <a:endParaRPr lang="en-US" b="1"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Discover </a:t>
            </a:r>
            <a:r>
              <a:rPr lang="en-US" b="1" dirty="0">
                <a:solidFill>
                  <a:schemeClr val="tx1"/>
                </a:solidFill>
              </a:rPr>
              <a:t>open issues</a:t>
            </a:r>
            <a:r>
              <a:rPr lang="en-US" dirty="0">
                <a:solidFill>
                  <a:schemeClr val="tx1"/>
                </a:solidFill>
              </a:rPr>
              <a:t> and </a:t>
            </a:r>
            <a:r>
              <a:rPr lang="en-US" b="1" dirty="0">
                <a:solidFill>
                  <a:schemeClr val="tx1"/>
                </a:solidFill>
              </a:rPr>
              <a:t>limitations</a:t>
            </a:r>
            <a:r>
              <a:rPr lang="en-US" dirty="0">
                <a:solidFill>
                  <a:schemeClr val="tx1"/>
                </a:solidFill>
              </a:rPr>
              <a:t> of existing </a:t>
            </a:r>
            <a:r>
              <a:rPr lang="en-US" dirty="0" smtClean="0">
                <a:solidFill>
                  <a:schemeClr val="tx1"/>
                </a:solidFill>
              </a:rPr>
              <a:t>works</a:t>
            </a: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254388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Previous work</a:t>
            </a:r>
            <a:endParaRPr lang="en-GB" dirty="0"/>
          </a:p>
        </p:txBody>
      </p:sp>
      <p:sp>
        <p:nvSpPr>
          <p:cNvPr id="5" name="Espace réservé du contenu 4"/>
          <p:cNvSpPr>
            <a:spLocks noGrp="1"/>
          </p:cNvSpPr>
          <p:nvPr>
            <p:ph idx="1"/>
          </p:nvPr>
        </p:nvSpPr>
        <p:spPr>
          <a:xfrm>
            <a:off x="822959" y="2037458"/>
            <a:ext cx="7543801" cy="4231216"/>
          </a:xfrm>
        </p:spPr>
        <p:txBody>
          <a:bodyPr>
            <a:normAutofit fontScale="85000" lnSpcReduction="10000"/>
          </a:bodyPr>
          <a:lstStyle/>
          <a:p>
            <a:pPr marL="0" indent="0" algn="just">
              <a:buNone/>
            </a:pPr>
            <a:endParaRPr lang="en-US" dirty="0" smtClean="0">
              <a:solidFill>
                <a:schemeClr val="tx1"/>
              </a:solidFill>
            </a:endParaRPr>
          </a:p>
          <a:p>
            <a:pPr algn="just">
              <a:buFont typeface="Wingdings" charset="2"/>
              <a:buChar char="§"/>
            </a:pPr>
            <a:r>
              <a:rPr lang="en-US" dirty="0" smtClean="0">
                <a:solidFill>
                  <a:schemeClr val="tx1"/>
                </a:solidFill>
              </a:rPr>
              <a:t> Trends </a:t>
            </a:r>
            <a:r>
              <a:rPr lang="en-US" dirty="0">
                <a:solidFill>
                  <a:schemeClr val="tx1"/>
                </a:solidFill>
              </a:rPr>
              <a:t>and open issues on </a:t>
            </a:r>
            <a:r>
              <a:rPr lang="en-US" b="1" dirty="0">
                <a:solidFill>
                  <a:schemeClr val="tx1"/>
                </a:solidFill>
              </a:rPr>
              <a:t>SLA</a:t>
            </a:r>
            <a:r>
              <a:rPr lang="en-US" dirty="0">
                <a:solidFill>
                  <a:schemeClr val="tx1"/>
                </a:solidFill>
              </a:rPr>
              <a:t> guided </a:t>
            </a:r>
            <a:r>
              <a:rPr lang="en-US" b="1" dirty="0">
                <a:solidFill>
                  <a:schemeClr val="tx1"/>
                </a:solidFill>
              </a:rPr>
              <a:t>multi-cloud data integration </a:t>
            </a:r>
            <a:r>
              <a:rPr lang="en-US" dirty="0">
                <a:solidFill>
                  <a:schemeClr val="tx1"/>
                </a:solidFill>
              </a:rPr>
              <a:t>show that </a:t>
            </a:r>
            <a:endParaRPr lang="en-US" dirty="0" smtClean="0">
              <a:solidFill>
                <a:schemeClr val="tx1"/>
              </a:solidFill>
            </a:endParaRPr>
          </a:p>
          <a:p>
            <a:pPr lvl="1" algn="just">
              <a:buFont typeface="Wingdings" charset="2"/>
              <a:buChar char="§"/>
            </a:pPr>
            <a:r>
              <a:rPr lang="en-US" dirty="0" smtClean="0">
                <a:solidFill>
                  <a:schemeClr val="tx1"/>
                </a:solidFill>
              </a:rPr>
              <a:t>Quality </a:t>
            </a:r>
            <a:r>
              <a:rPr lang="en-US" dirty="0">
                <a:solidFill>
                  <a:schemeClr val="tx1"/>
                </a:solidFill>
              </a:rPr>
              <a:t>understood by the user and the cloud provider must be integrated under the same vision, in this case the SLA’s</a:t>
            </a:r>
          </a:p>
          <a:p>
            <a:pPr lvl="1" algn="just">
              <a:buFont typeface="Wingdings" charset="2"/>
              <a:buChar char="§"/>
            </a:pPr>
            <a:r>
              <a:rPr lang="en-US" dirty="0">
                <a:solidFill>
                  <a:schemeClr val="tx1"/>
                </a:solidFill>
              </a:rPr>
              <a:t>SLA assessment must be integrated within the whole data integration process</a:t>
            </a:r>
          </a:p>
          <a:p>
            <a:pPr algn="just">
              <a:buFont typeface="Wingdings" charset="2"/>
              <a:buChar char="§"/>
            </a:pPr>
            <a:r>
              <a:rPr lang="en-US" b="1" dirty="0" smtClean="0">
                <a:solidFill>
                  <a:schemeClr val="tx1"/>
                </a:solidFill>
              </a:rPr>
              <a:t>  Data integration classification </a:t>
            </a:r>
            <a:r>
              <a:rPr lang="en-US" b="1" dirty="0">
                <a:solidFill>
                  <a:schemeClr val="tx1"/>
                </a:solidFill>
              </a:rPr>
              <a:t>scheme </a:t>
            </a:r>
            <a:r>
              <a:rPr lang="en-US" dirty="0">
                <a:solidFill>
                  <a:schemeClr val="tx1"/>
                </a:solidFill>
              </a:rPr>
              <a:t>that </a:t>
            </a:r>
            <a:endParaRPr lang="en-US" dirty="0" smtClean="0">
              <a:solidFill>
                <a:schemeClr val="tx1"/>
              </a:solidFill>
            </a:endParaRPr>
          </a:p>
          <a:p>
            <a:pPr lvl="1" algn="just">
              <a:buFont typeface="Wingdings" charset="2"/>
              <a:buChar char="§"/>
            </a:pPr>
            <a:r>
              <a:rPr lang="en-US" dirty="0" smtClean="0">
                <a:solidFill>
                  <a:schemeClr val="tx1"/>
                </a:solidFill>
              </a:rPr>
              <a:t>characterizes a:</a:t>
            </a:r>
          </a:p>
          <a:p>
            <a:pPr lvl="2" algn="just">
              <a:buFont typeface="Wingdings" charset="2"/>
              <a:buChar char="§"/>
            </a:pPr>
            <a:r>
              <a:rPr lang="en-US" dirty="0" smtClean="0">
                <a:solidFill>
                  <a:schemeClr val="tx1"/>
                </a:solidFill>
              </a:rPr>
              <a:t>modern </a:t>
            </a:r>
            <a:r>
              <a:rPr lang="en-US" dirty="0">
                <a:solidFill>
                  <a:schemeClr val="tx1"/>
                </a:solidFill>
              </a:rPr>
              <a:t>vision of data integration </a:t>
            </a:r>
            <a:r>
              <a:rPr lang="en-US" dirty="0" smtClean="0">
                <a:solidFill>
                  <a:schemeClr val="tx1"/>
                </a:solidFill>
              </a:rPr>
              <a:t>in </a:t>
            </a:r>
            <a:r>
              <a:rPr lang="en-US" dirty="0">
                <a:solidFill>
                  <a:schemeClr val="tx1"/>
                </a:solidFill>
              </a:rPr>
              <a:t>multi-cloud environments </a:t>
            </a:r>
            <a:endParaRPr lang="en-US" dirty="0" smtClean="0">
              <a:solidFill>
                <a:schemeClr val="tx1"/>
              </a:solidFill>
            </a:endParaRPr>
          </a:p>
          <a:p>
            <a:pPr lvl="2" algn="just">
              <a:buFont typeface="Wingdings" charset="2"/>
              <a:buChar char="§"/>
            </a:pPr>
            <a:r>
              <a:rPr lang="en-US" dirty="0" smtClean="0">
                <a:solidFill>
                  <a:schemeClr val="tx1"/>
                </a:solidFill>
              </a:rPr>
              <a:t>enhanced </a:t>
            </a:r>
            <a:r>
              <a:rPr lang="en-US" dirty="0">
                <a:solidFill>
                  <a:schemeClr val="tx1"/>
                </a:solidFill>
              </a:rPr>
              <a:t>by including SLAs in its </a:t>
            </a:r>
            <a:r>
              <a:rPr lang="en-US" dirty="0" smtClean="0">
                <a:solidFill>
                  <a:schemeClr val="tx1"/>
                </a:solidFill>
              </a:rPr>
              <a:t>process</a:t>
            </a:r>
          </a:p>
          <a:p>
            <a:pPr lvl="1" algn="just">
              <a:buFont typeface="Wingdings" charset="2"/>
              <a:buChar char="§"/>
            </a:pPr>
            <a:r>
              <a:rPr lang="en-US" dirty="0" smtClean="0">
                <a:solidFill>
                  <a:schemeClr val="tx1"/>
                </a:solidFill>
              </a:rPr>
              <a:t>is supported by the analysis of the literature considering the most popular paper databases and applying the SM method</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5</a:t>
            </a:fld>
            <a:endParaRPr lang="en-GB" dirty="0"/>
          </a:p>
        </p:txBody>
      </p:sp>
    </p:spTree>
    <p:extLst>
      <p:ext uri="{BB962C8B-B14F-4D97-AF65-F5344CB8AC3E}">
        <p14:creationId xmlns:p14="http://schemas.microsoft.com/office/powerpoint/2010/main" val="1378593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Work in progress </a:t>
            </a:r>
            <a:endParaRPr lang="fr-FR" dirty="0"/>
          </a:p>
        </p:txBody>
      </p:sp>
      <p:sp>
        <p:nvSpPr>
          <p:cNvPr id="3" name="Espaço Reservado para Conteúdo 2"/>
          <p:cNvSpPr>
            <a:spLocks noGrp="1"/>
          </p:cNvSpPr>
          <p:nvPr>
            <p:ph idx="1"/>
          </p:nvPr>
        </p:nvSpPr>
        <p:spPr/>
        <p:txBody>
          <a:bodyPr/>
          <a:lstStyle/>
          <a:p>
            <a:r>
              <a:rPr lang="fr-FR" dirty="0" smtClean="0"/>
              <a:t>Query rewriting is the core of data integration solutions</a:t>
            </a:r>
          </a:p>
          <a:p>
            <a:pPr lvl="1"/>
            <a:r>
              <a:rPr lang="fr-FR" dirty="0" smtClean="0"/>
              <a:t>Different algorithms proposed to different domains</a:t>
            </a:r>
          </a:p>
          <a:p>
            <a:pPr lvl="1"/>
            <a:r>
              <a:rPr lang="fr-FR" dirty="0" smtClean="0"/>
              <a:t>Early steps on developing our algorithm</a:t>
            </a:r>
          </a:p>
          <a:p>
            <a:r>
              <a:rPr lang="fr-FR" dirty="0" smtClean="0"/>
              <a:t>Our solution is now working on a single cloud</a:t>
            </a:r>
          </a:p>
          <a:p>
            <a:pPr lvl="1"/>
            <a:r>
              <a:rPr lang="fr-FR" dirty="0" smtClean="0"/>
              <a:t>Configuring a multi-cloud infrastructure to test our algorithm</a:t>
            </a:r>
            <a:endParaRPr lang="fr-F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6</a:t>
            </a:fld>
            <a:endParaRPr lang="en-US"/>
          </a:p>
        </p:txBody>
      </p:sp>
    </p:spTree>
    <p:extLst>
      <p:ext uri="{BB962C8B-B14F-4D97-AF65-F5344CB8AC3E}">
        <p14:creationId xmlns:p14="http://schemas.microsoft.com/office/powerpoint/2010/main" val="1551690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GB" dirty="0" smtClean="0"/>
              <a:t>Problem addressed: given a set of </a:t>
            </a:r>
            <a:r>
              <a:rPr lang="en-GB" b="1" dirty="0" smtClean="0"/>
              <a:t>abstract services</a:t>
            </a:r>
            <a:r>
              <a:rPr lang="en-GB" dirty="0" smtClean="0"/>
              <a:t>, a set of </a:t>
            </a:r>
            <a:r>
              <a:rPr lang="en-GB" b="1" dirty="0" smtClean="0"/>
              <a:t>concrete services</a:t>
            </a:r>
            <a:r>
              <a:rPr lang="en-GB" dirty="0" smtClean="0"/>
              <a:t>, a user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7</a:t>
            </a:fld>
            <a:endParaRPr lang="en-US"/>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algorithm</a:t>
            </a:r>
          </a:p>
        </p:txBody>
      </p:sp>
    </p:spTree>
    <p:extLst>
      <p:ext uri="{BB962C8B-B14F-4D97-AF65-F5344CB8AC3E}">
        <p14:creationId xmlns:p14="http://schemas.microsoft.com/office/powerpoint/2010/main" val="266021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Originality:</a:t>
            </a:r>
          </a:p>
          <a:p>
            <a:r>
              <a:rPr lang="en-GB" dirty="0" smtClean="0"/>
              <a:t>The user can express her quality preferences and associate them to her queries</a:t>
            </a:r>
          </a:p>
          <a:p>
            <a:endParaRPr lang="en-GB" dirty="0" smtClean="0"/>
          </a:p>
          <a:p>
            <a:r>
              <a:rPr lang="en-GB" dirty="0" smtClean="0"/>
              <a:t>Service’s quality aspects are defined on Service Level Agreements (SLA) guide service selection and the whole rewriting process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8</a:t>
            </a:fld>
            <a:endParaRPr lang="en-US"/>
          </a:p>
        </p:txBody>
      </p:sp>
    </p:spTree>
    <p:extLst>
      <p:ext uri="{BB962C8B-B14F-4D97-AF65-F5344CB8AC3E}">
        <p14:creationId xmlns:p14="http://schemas.microsoft.com/office/powerpoint/2010/main" val="21353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Steps:</a:t>
            </a:r>
          </a:p>
          <a:p>
            <a:pPr marL="457200" indent="-457200">
              <a:buFont typeface="+mj-lt"/>
              <a:buAutoNum type="arabicPeriod"/>
            </a:pPr>
            <a:r>
              <a:rPr lang="en-GB" dirty="0" smtClean="0"/>
              <a:t>Select candidate concrete services</a:t>
            </a:r>
          </a:p>
          <a:p>
            <a:pPr marL="457200" indent="-457200">
              <a:buFont typeface="+mj-lt"/>
              <a:buAutoNum type="arabicPeriod"/>
            </a:pPr>
            <a:r>
              <a:rPr lang="en-GB" dirty="0" smtClean="0"/>
              <a:t>Create mappings from concrete services to the query (Concrete service description - CSD)</a:t>
            </a:r>
          </a:p>
          <a:p>
            <a:pPr marL="457200" indent="-457200">
              <a:buFont typeface="+mj-lt"/>
              <a:buAutoNum type="arabicPeriod"/>
            </a:pPr>
            <a:r>
              <a:rPr lang="en-GB" dirty="0" smtClean="0"/>
              <a:t>Combine CSDs</a:t>
            </a:r>
          </a:p>
          <a:p>
            <a:pPr marL="457200" indent="-457200">
              <a:buFont typeface="+mj-lt"/>
              <a:buAutoNum type="arabicPeriod"/>
            </a:pPr>
            <a:r>
              <a:rPr lang="en-GB" dirty="0" smtClean="0"/>
              <a:t>Produce rewritings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1709376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http://schemas.microsoft.com/sharepoint/v3/field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Organic</Template>
  <TotalTime>4939</TotalTime>
  <Words>2220</Words>
  <Application>Microsoft Office PowerPoint</Application>
  <PresentationFormat>Apresentação na tela (4:3)</PresentationFormat>
  <Paragraphs>270</Paragraphs>
  <Slides>31</Slides>
  <Notes>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31</vt:i4>
      </vt:variant>
    </vt:vector>
  </HeadingPairs>
  <TitlesOfParts>
    <vt:vector size="37" baseType="lpstr">
      <vt:lpstr>Arial</vt:lpstr>
      <vt:lpstr>Calibri</vt:lpstr>
      <vt:lpstr>Garamond</vt:lpstr>
      <vt:lpstr>Wingdings</vt:lpstr>
      <vt:lpstr>Wingdings 2</vt:lpstr>
      <vt:lpstr>Orgânico</vt:lpstr>
      <vt:lpstr>A Service-based Query Rewriting Algorithm</vt:lpstr>
      <vt:lpstr>Agenda</vt:lpstr>
      <vt:lpstr>Introduction</vt:lpstr>
      <vt:lpstr>Previous work</vt:lpstr>
      <vt:lpstr>Previous work</vt:lpstr>
      <vt:lpstr>Work in progress </vt:lpstr>
      <vt:lpstr>Rhone service-based query rewriting algorithm</vt:lpstr>
      <vt:lpstr>Rhone service-based query rewriting algorithm</vt:lpstr>
      <vt:lpstr>Rhone service-based query rewriting algorithm</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Apresentação do PowerPoint</vt:lpstr>
      <vt:lpstr>Apresentação do PowerPoint</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vt:lpstr>
      <vt:lpstr>Preliminary results</vt:lpstr>
      <vt:lpstr>Conclusions and Future works</vt:lpstr>
      <vt:lpstr>  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220</cp:revision>
  <dcterms:created xsi:type="dcterms:W3CDTF">2010-04-12T23:12:02Z</dcterms:created>
  <dcterms:modified xsi:type="dcterms:W3CDTF">2016-02-02T17:41:16Z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