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50"/>
  </p:notesMasterIdLst>
  <p:handoutMasterIdLst>
    <p:handoutMasterId r:id="rId51"/>
  </p:handoutMasterIdLst>
  <p:sldIdLst>
    <p:sldId id="256" r:id="rId5"/>
    <p:sldId id="257" r:id="rId6"/>
    <p:sldId id="350" r:id="rId7"/>
    <p:sldId id="351" r:id="rId8"/>
    <p:sldId id="353" r:id="rId9"/>
    <p:sldId id="352" r:id="rId10"/>
    <p:sldId id="349" r:id="rId11"/>
    <p:sldId id="368" r:id="rId12"/>
    <p:sldId id="367" r:id="rId13"/>
    <p:sldId id="360" r:id="rId14"/>
    <p:sldId id="361" r:id="rId15"/>
    <p:sldId id="356" r:id="rId16"/>
    <p:sldId id="357" r:id="rId17"/>
    <p:sldId id="358" r:id="rId18"/>
    <p:sldId id="359" r:id="rId19"/>
    <p:sldId id="362" r:id="rId20"/>
    <p:sldId id="363" r:id="rId21"/>
    <p:sldId id="346" r:id="rId22"/>
    <p:sldId id="314" r:id="rId23"/>
    <p:sldId id="364" r:id="rId24"/>
    <p:sldId id="264" r:id="rId25"/>
    <p:sldId id="278" r:id="rId26"/>
    <p:sldId id="294" r:id="rId27"/>
    <p:sldId id="281" r:id="rId28"/>
    <p:sldId id="317" r:id="rId29"/>
    <p:sldId id="295" r:id="rId30"/>
    <p:sldId id="347" r:id="rId31"/>
    <p:sldId id="333" r:id="rId32"/>
    <p:sldId id="334" r:id="rId33"/>
    <p:sldId id="335" r:id="rId34"/>
    <p:sldId id="332" r:id="rId35"/>
    <p:sldId id="354" r:id="rId36"/>
    <p:sldId id="336" r:id="rId37"/>
    <p:sldId id="342" r:id="rId38"/>
    <p:sldId id="343" r:id="rId39"/>
    <p:sldId id="337" r:id="rId40"/>
    <p:sldId id="338" r:id="rId41"/>
    <p:sldId id="339" r:id="rId42"/>
    <p:sldId id="340" r:id="rId43"/>
    <p:sldId id="341" r:id="rId44"/>
    <p:sldId id="345" r:id="rId45"/>
    <p:sldId id="348" r:id="rId46"/>
    <p:sldId id="365" r:id="rId47"/>
    <p:sldId id="366" r:id="rId48"/>
    <p:sldId id="309"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2" autoAdjust="0"/>
    <p:restoredTop sz="86403" autoAdjust="0"/>
  </p:normalViewPr>
  <p:slideViewPr>
    <p:cSldViewPr snapToGrid="0" snapToObjects="1">
      <p:cViewPr>
        <p:scale>
          <a:sx n="122" d="100"/>
          <a:sy n="122" d="100"/>
        </p:scale>
        <p:origin x="960" y="-40"/>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8/15/16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8/15/16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19</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25</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28</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29</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30</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31</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32</a:t>
            </a:fld>
            <a:endParaRPr lang="pt-BR"/>
          </a:p>
        </p:txBody>
      </p:sp>
    </p:spTree>
    <p:extLst>
      <p:ext uri="{BB962C8B-B14F-4D97-AF65-F5344CB8AC3E}">
        <p14:creationId xmlns:p14="http://schemas.microsoft.com/office/powerpoint/2010/main" val="139313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33</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35</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36</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37</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38</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39</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41</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43</a:t>
            </a:fld>
            <a:endParaRPr lang="pt-BR"/>
          </a:p>
        </p:txBody>
      </p:sp>
    </p:spTree>
    <p:extLst>
      <p:ext uri="{BB962C8B-B14F-4D97-AF65-F5344CB8AC3E}">
        <p14:creationId xmlns:p14="http://schemas.microsoft.com/office/powerpoint/2010/main" val="1605233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44</a:t>
            </a:fld>
            <a:endParaRPr lang="pt-BR"/>
          </a:p>
        </p:txBody>
      </p:sp>
    </p:spTree>
    <p:extLst>
      <p:ext uri="{BB962C8B-B14F-4D97-AF65-F5344CB8AC3E}">
        <p14:creationId xmlns:p14="http://schemas.microsoft.com/office/powerpoint/2010/main" val="531934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p>
          <a:p>
            <a:r>
              <a:rPr lang="en-US" dirty="0">
                <a:latin typeface="Calibri"/>
              </a:rPr>
              <a:t/>
            </a:r>
            <a:br>
              <a:rPr lang="en-US" dirty="0">
                <a:latin typeface="Calibri"/>
              </a:rPr>
            </a:br>
            <a:endParaRPr lang="en-US" dirty="0">
              <a:latin typeface="Calibri"/>
            </a:endParaRPr>
          </a:p>
          <a:p>
            <a:r>
              <a:rPr lang="en-US" dirty="0">
                <a:latin typeface="Calibri"/>
              </a:rPr>
              <a:t>Service level agreements (SLA) is an example of these contracts.</a:t>
            </a:r>
          </a:p>
          <a:p>
            <a:r>
              <a:rPr lang="en-US" dirty="0">
                <a:latin typeface="Calibri"/>
              </a:rPr>
              <a:t/>
            </a:r>
            <a:br>
              <a:rPr lang="en-US" dirty="0">
                <a:latin typeface="Calibri"/>
              </a:rPr>
            </a:br>
            <a:endParaRPr lang="en-US" dirty="0">
              <a:latin typeface="Calibri"/>
            </a:endParaRPr>
          </a:p>
          <a:p>
            <a:r>
              <a:rPr lang="en-US" dirty="0">
                <a:latin typeface="Calibri"/>
              </a:rPr>
              <a:t>As in the classical scenario we have a query that must be answered and this query is submitted to a mediator who will </a:t>
            </a:r>
            <a:r>
              <a:rPr lang="en-US" dirty="0" err="1">
                <a:latin typeface="Calibri"/>
              </a:rPr>
              <a:t>rewrtite</a:t>
            </a:r>
            <a:r>
              <a:rPr lang="en-US" dirty="0">
                <a:latin typeface="Calibri"/>
              </a:rPr>
              <a:t> it in accordance with the different data providers and the result will be integrated to be sent back to the user.</a:t>
            </a:r>
          </a:p>
          <a:p>
            <a:r>
              <a:rPr lang="en-US" dirty="0">
                <a:latin typeface="Calibri"/>
              </a:rPr>
              <a:t/>
            </a:r>
            <a:br>
              <a:rPr lang="en-US" dirty="0">
                <a:latin typeface="Calibri"/>
              </a:rPr>
            </a:br>
            <a:endParaRPr lang="en-US" dirty="0">
              <a:latin typeface="Calibri"/>
            </a:endParaRPr>
          </a:p>
          <a:p>
            <a:r>
              <a:rPr lang="en-US" dirty="0">
                <a:latin typeface="Calibri"/>
              </a:rPr>
              <a:t>In this scenario we have some limitations and challenges such as: </a:t>
            </a:r>
          </a:p>
          <a:p>
            <a:r>
              <a:rPr lang="en-US" dirty="0">
                <a:latin typeface="Calibri"/>
              </a:rPr>
              <a:t>* we have different SLAs schemas exported by the providers</a:t>
            </a:r>
          </a:p>
          <a:p>
            <a:r>
              <a:rPr lang="en-US" dirty="0">
                <a:latin typeface="Calibri"/>
              </a:rPr>
              <a:t>* we have different level of SLAs... such as SLAs between the user and the data provider, SLA between the data provider and the cloud, and also SLAs between different data providers..</a:t>
            </a:r>
          </a:p>
          <a:p>
            <a:r>
              <a:rPr lang="en-US" dirty="0">
                <a:latin typeface="Calibri"/>
              </a:rPr>
              <a:t>* we have different measures in different SLAs which have the same meaning</a:t>
            </a:r>
          </a:p>
          <a:p>
            <a:r>
              <a:rPr lang="en-US" dirty="0">
                <a:latin typeface="Calibri"/>
              </a:rPr>
              <a:t/>
            </a:r>
            <a:br>
              <a:rPr lang="en-US" dirty="0">
                <a:latin typeface="Calibri"/>
              </a:rPr>
            </a:br>
            <a:endParaRPr lang="en-US" dirty="0">
              <a:latin typeface="Calibri"/>
            </a:endParaRPr>
          </a:p>
          <a:p>
            <a:r>
              <a:rPr lang="en-US" dirty="0">
                <a:latin typeface="Calibri"/>
              </a:rPr>
              <a:t>considering this new scenario, the use of SLA on data integration approaches is an open challenge and we believe that the quality on this approaches can be enhanced</a:t>
            </a:r>
            <a:br>
              <a:rPr lang="en-US" dirty="0">
                <a:latin typeface="Calibri"/>
              </a:rPr>
            </a:b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45</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179073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8/15/16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8/15/16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8/15/16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Concrete</a:t>
            </a:r>
            <a:r>
              <a:rPr lang="en-GB" b="1" dirty="0" smtClean="0"/>
              <a: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235669" y="2012053"/>
            <a:ext cx="4698124" cy="180570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smtClean="0">
                <a:solidFill>
                  <a:schemeClr val="accent1">
                    <a:lumMod val="75000"/>
                  </a:schemeClr>
                </a:solidFill>
              </a:rPr>
              <a:t>S1 (a?; b!) := A1 (a?; b!) [availability &gt; 98%, price per call = 0,2$]</a:t>
            </a:r>
          </a:p>
          <a:p>
            <a:pPr marL="0" indent="0" algn="just">
              <a:buNone/>
            </a:pPr>
            <a:r>
              <a:rPr lang="en-US" sz="1200" dirty="0" smtClean="0">
                <a:solidFill>
                  <a:schemeClr val="accent1">
                    <a:lumMod val="75000"/>
                  </a:schemeClr>
                </a:solidFill>
              </a:rPr>
              <a:t>S2 </a:t>
            </a:r>
            <a:r>
              <a:rPr lang="en-US" sz="1200" dirty="0">
                <a:solidFill>
                  <a:schemeClr val="accent1">
                    <a:lumMod val="75000"/>
                  </a:schemeClr>
                </a:solidFill>
              </a:rPr>
              <a:t>(a?; b!) := A1 (a?; b!) [availability &gt; 98%, price per call = </a:t>
            </a:r>
            <a:r>
              <a:rPr lang="en-US" sz="1200" dirty="0" smtClean="0">
                <a:solidFill>
                  <a:schemeClr val="accent1">
                    <a:lumMod val="75000"/>
                  </a:schemeClr>
                </a:solidFill>
              </a:rPr>
              <a:t>0,1$]</a:t>
            </a:r>
          </a:p>
          <a:p>
            <a:pPr marL="0" indent="0" algn="just">
              <a:buNone/>
            </a:pPr>
            <a:r>
              <a:rPr lang="en-US" sz="1200" dirty="0" smtClean="0">
                <a:solidFill>
                  <a:schemeClr val="accent1">
                    <a:lumMod val="75000"/>
                  </a:schemeClr>
                </a:solidFill>
              </a:rPr>
              <a:t>S3 </a:t>
            </a:r>
            <a:r>
              <a:rPr lang="en-US" sz="1200" dirty="0">
                <a:solidFill>
                  <a:schemeClr val="accent1">
                    <a:lumMod val="75000"/>
                  </a:schemeClr>
                </a:solidFill>
              </a:rPr>
              <a:t>(a?; b!) := </a:t>
            </a:r>
            <a:r>
              <a:rPr lang="en-US" sz="1200" dirty="0" smtClean="0">
                <a:solidFill>
                  <a:schemeClr val="accent1">
                    <a:lumMod val="75000"/>
                  </a:schemeClr>
                </a:solidFill>
              </a:rPr>
              <a:t>A2 </a:t>
            </a:r>
            <a:r>
              <a:rPr lang="en-US" sz="1200" dirty="0">
                <a:solidFill>
                  <a:schemeClr val="accent1">
                    <a:lumMod val="75000"/>
                  </a:schemeClr>
                </a:solidFill>
              </a:rPr>
              <a:t>(a?; b!) [availability &gt; </a:t>
            </a:r>
            <a:r>
              <a:rPr lang="en-US" sz="1200" dirty="0" smtClean="0">
                <a:solidFill>
                  <a:schemeClr val="accent1">
                    <a:lumMod val="75000"/>
                  </a:schemeClr>
                </a:solidFill>
              </a:rPr>
              <a:t>99%, </a:t>
            </a:r>
            <a:r>
              <a:rPr lang="en-US" sz="1200" dirty="0">
                <a:solidFill>
                  <a:schemeClr val="accent1">
                    <a:lumMod val="75000"/>
                  </a:schemeClr>
                </a:solidFill>
              </a:rPr>
              <a:t>price per call = </a:t>
            </a:r>
            <a:r>
              <a:rPr lang="en-US" sz="1200" dirty="0" smtClean="0">
                <a:solidFill>
                  <a:schemeClr val="accent1">
                    <a:lumMod val="75000"/>
                  </a:schemeClr>
                </a:solidFill>
              </a:rPr>
              <a:t>0,1$]</a:t>
            </a:r>
          </a:p>
          <a:p>
            <a:pPr marL="0" indent="0" algn="just">
              <a:buNone/>
            </a:pPr>
            <a:r>
              <a:rPr lang="en-US" sz="1200" dirty="0" smtClean="0">
                <a:solidFill>
                  <a:schemeClr val="accent1">
                    <a:lumMod val="75000"/>
                  </a:schemeClr>
                </a:solidFill>
              </a:rPr>
              <a:t>S4 </a:t>
            </a:r>
            <a:r>
              <a:rPr lang="en-US" sz="1200" dirty="0">
                <a:solidFill>
                  <a:schemeClr val="accent1">
                    <a:lumMod val="75000"/>
                  </a:schemeClr>
                </a:solidFill>
              </a:rPr>
              <a:t>(a?; b!) := A1 (a?; </a:t>
            </a:r>
            <a:r>
              <a:rPr lang="en-US" sz="1200" dirty="0" smtClean="0">
                <a:solidFill>
                  <a:schemeClr val="accent1">
                    <a:lumMod val="75000"/>
                  </a:schemeClr>
                </a:solidFill>
              </a:rPr>
              <a:t>p!), A2 (p?; b!) [</a:t>
            </a:r>
            <a:r>
              <a:rPr lang="en-US" sz="1200" dirty="0">
                <a:solidFill>
                  <a:schemeClr val="accent1">
                    <a:lumMod val="75000"/>
                  </a:schemeClr>
                </a:solidFill>
              </a:rPr>
              <a:t>availability &gt; 98%, price per call = </a:t>
            </a:r>
            <a:r>
              <a:rPr lang="en-US" sz="1200" dirty="0" smtClean="0">
                <a:solidFill>
                  <a:schemeClr val="accent1">
                    <a:lumMod val="75000"/>
                  </a:schemeClr>
                </a:solidFill>
              </a:rPr>
              <a:t>0,1$]</a:t>
            </a:r>
            <a:endParaRPr lang="en-US" sz="1200" dirty="0">
              <a:solidFill>
                <a:schemeClr val="accent1">
                  <a:lumMod val="75000"/>
                </a:schemeClr>
              </a:solidFill>
            </a:endParaRPr>
          </a:p>
          <a:p>
            <a:pPr marL="0" indent="0" algn="just">
              <a:buNone/>
            </a:pPr>
            <a:r>
              <a:rPr lang="en-US" sz="1200" dirty="0" smtClean="0">
                <a:solidFill>
                  <a:schemeClr val="accent1">
                    <a:lumMod val="75000"/>
                  </a:schemeClr>
                </a:solidFill>
              </a:rPr>
              <a:t>S5 </a:t>
            </a:r>
            <a:r>
              <a:rPr lang="en-US" sz="1200" dirty="0">
                <a:solidFill>
                  <a:schemeClr val="accent1">
                    <a:lumMod val="75000"/>
                  </a:schemeClr>
                </a:solidFill>
              </a:rPr>
              <a:t>(a?; b!) := </a:t>
            </a:r>
            <a:r>
              <a:rPr lang="en-US" sz="1200" dirty="0" smtClean="0">
                <a:solidFill>
                  <a:schemeClr val="accent1">
                    <a:lumMod val="75000"/>
                  </a:schemeClr>
                </a:solidFill>
              </a:rPr>
              <a:t>A3 </a:t>
            </a:r>
            <a:r>
              <a:rPr lang="en-US" sz="1200" dirty="0">
                <a:solidFill>
                  <a:schemeClr val="accent1">
                    <a:lumMod val="75000"/>
                  </a:schemeClr>
                </a:solidFill>
              </a:rPr>
              <a:t>(a?; b!) [availability &gt; </a:t>
            </a:r>
            <a:r>
              <a:rPr lang="en-US" sz="1200" dirty="0" smtClean="0">
                <a:solidFill>
                  <a:schemeClr val="accent1">
                    <a:lumMod val="75000"/>
                  </a:schemeClr>
                </a:solidFill>
              </a:rPr>
              <a:t>98%, </a:t>
            </a:r>
            <a:r>
              <a:rPr lang="en-US" sz="1200" dirty="0">
                <a:solidFill>
                  <a:schemeClr val="accent1">
                    <a:lumMod val="75000"/>
                  </a:schemeClr>
                </a:solidFill>
              </a:rPr>
              <a:t>price per call = </a:t>
            </a:r>
            <a:r>
              <a:rPr lang="en-US" sz="1200" dirty="0" smtClean="0">
                <a:solidFill>
                  <a:schemeClr val="accent1">
                    <a:lumMod val="75000"/>
                  </a:schemeClr>
                </a:solidFill>
              </a:rPr>
              <a:t>0,0$]</a:t>
            </a:r>
          </a:p>
          <a:p>
            <a:pPr marL="0" indent="0" algn="just">
              <a:buNone/>
            </a:pPr>
            <a:r>
              <a:rPr lang="en-US" sz="1200" dirty="0" smtClean="0">
                <a:solidFill>
                  <a:schemeClr val="accent1">
                    <a:lumMod val="75000"/>
                  </a:schemeClr>
                </a:solidFill>
              </a:rPr>
              <a:t>S6 </a:t>
            </a:r>
            <a:r>
              <a:rPr lang="en-US" sz="1200" dirty="0">
                <a:solidFill>
                  <a:schemeClr val="accent1">
                    <a:lumMod val="75000"/>
                  </a:schemeClr>
                </a:solidFill>
              </a:rPr>
              <a:t>(a?; b</a:t>
            </a:r>
            <a:r>
              <a:rPr lang="en-US" sz="1200" dirty="0" smtClean="0">
                <a:solidFill>
                  <a:schemeClr val="accent1">
                    <a:lumMod val="75000"/>
                  </a:schemeClr>
                </a:solidFill>
              </a:rPr>
              <a:t>!, c!) </a:t>
            </a:r>
            <a:r>
              <a:rPr lang="en-US" sz="1200" dirty="0">
                <a:solidFill>
                  <a:schemeClr val="accent1">
                    <a:lumMod val="75000"/>
                  </a:schemeClr>
                </a:solidFill>
              </a:rPr>
              <a:t>:= </a:t>
            </a:r>
            <a:r>
              <a:rPr lang="en-US" sz="1200" dirty="0" smtClean="0">
                <a:solidFill>
                  <a:schemeClr val="accent1">
                    <a:lumMod val="75000"/>
                  </a:schemeClr>
                </a:solidFill>
              </a:rPr>
              <a:t>A1 </a:t>
            </a:r>
            <a:r>
              <a:rPr lang="en-US" sz="1200" dirty="0">
                <a:solidFill>
                  <a:schemeClr val="accent1">
                    <a:lumMod val="75000"/>
                  </a:schemeClr>
                </a:solidFill>
              </a:rPr>
              <a:t>(a?; </a:t>
            </a:r>
            <a:r>
              <a:rPr lang="en-US" sz="1200" dirty="0" smtClean="0">
                <a:solidFill>
                  <a:schemeClr val="accent1">
                    <a:lumMod val="75000"/>
                  </a:schemeClr>
                </a:solidFill>
              </a:rPr>
              <a:t>p!), A2 (p?; </a:t>
            </a:r>
            <a:r>
              <a:rPr lang="en-US" sz="1200" dirty="0">
                <a:solidFill>
                  <a:schemeClr val="accent1">
                    <a:lumMod val="75000"/>
                  </a:schemeClr>
                </a:solidFill>
              </a:rPr>
              <a:t>b</a:t>
            </a:r>
            <a:r>
              <a:rPr lang="en-US" sz="1200" dirty="0" smtClean="0">
                <a:solidFill>
                  <a:schemeClr val="accent1">
                    <a:lumMod val="75000"/>
                  </a:schemeClr>
                </a:solidFill>
              </a:rPr>
              <a:t>!), A3 (p?; c!) </a:t>
            </a:r>
            <a:r>
              <a:rPr lang="en-US" sz="1200" dirty="0">
                <a:solidFill>
                  <a:schemeClr val="accent1">
                    <a:lumMod val="75000"/>
                  </a:schemeClr>
                </a:solidFill>
              </a:rPr>
              <a:t>[availability &gt; 99%, price per call = </a:t>
            </a:r>
            <a:r>
              <a:rPr lang="en-US" sz="1200" dirty="0" smtClean="0">
                <a:solidFill>
                  <a:schemeClr val="accent1">
                    <a:lumMod val="75000"/>
                  </a:schemeClr>
                </a:solidFill>
              </a:rPr>
              <a:t>0,2$]</a:t>
            </a:r>
          </a:p>
          <a:p>
            <a:pPr marL="0" indent="0" algn="just">
              <a:buNone/>
            </a:pPr>
            <a:r>
              <a:rPr lang="en-US" sz="1200" dirty="0" smtClean="0">
                <a:solidFill>
                  <a:schemeClr val="accent1">
                    <a:lumMod val="75000"/>
                  </a:schemeClr>
                </a:solidFill>
              </a:rPr>
              <a:t>S7 </a:t>
            </a:r>
            <a:r>
              <a:rPr lang="en-US" sz="1200" dirty="0">
                <a:solidFill>
                  <a:schemeClr val="accent1">
                    <a:lumMod val="75000"/>
                  </a:schemeClr>
                </a:solidFill>
              </a:rPr>
              <a:t>(a?; b!) := </a:t>
            </a:r>
            <a:r>
              <a:rPr lang="en-US" sz="1200" dirty="0" smtClean="0">
                <a:solidFill>
                  <a:schemeClr val="accent1">
                    <a:lumMod val="75000"/>
                  </a:schemeClr>
                </a:solidFill>
              </a:rPr>
              <a:t>A4 </a:t>
            </a:r>
            <a:r>
              <a:rPr lang="en-US" sz="1200" dirty="0">
                <a:solidFill>
                  <a:schemeClr val="accent1">
                    <a:lumMod val="75000"/>
                  </a:schemeClr>
                </a:solidFill>
              </a:rPr>
              <a:t>(a?; b!) [availability &gt; </a:t>
            </a:r>
            <a:r>
              <a:rPr lang="en-US" sz="1200" dirty="0" smtClean="0">
                <a:solidFill>
                  <a:schemeClr val="accent1">
                    <a:lumMod val="75000"/>
                  </a:schemeClr>
                </a:solidFill>
              </a:rPr>
              <a:t>99%, </a:t>
            </a:r>
            <a:r>
              <a:rPr lang="en-US" sz="1200" dirty="0">
                <a:solidFill>
                  <a:schemeClr val="accent1">
                    <a:lumMod val="75000"/>
                  </a:schemeClr>
                </a:solidFill>
              </a:rPr>
              <a:t>price per call = </a:t>
            </a:r>
            <a:r>
              <a:rPr lang="en-US" sz="1200" dirty="0" smtClean="0">
                <a:solidFill>
                  <a:schemeClr val="accent1">
                    <a:lumMod val="75000"/>
                  </a:schemeClr>
                </a:solidFill>
              </a:rPr>
              <a:t>0,2$]</a:t>
            </a:r>
            <a:endParaRPr lang="en-US" sz="1200" dirty="0">
              <a:solidFill>
                <a:schemeClr val="accent1">
                  <a:lumMod val="75000"/>
                </a:schemeClr>
              </a:solidFill>
            </a:endParaRPr>
          </a:p>
          <a:p>
            <a:pPr marL="0" indent="0" algn="just">
              <a:buNone/>
            </a:pPr>
            <a:endParaRPr lang="en-US" sz="1200" dirty="0">
              <a:solidFill>
                <a:schemeClr val="tx1"/>
              </a:solidFill>
            </a:endParaRPr>
          </a:p>
          <a:p>
            <a:pPr marL="0" indent="0" algn="just">
              <a:buNone/>
            </a:pPr>
            <a:endParaRPr lang="en-US" sz="1200" dirty="0">
              <a:solidFill>
                <a:schemeClr val="tx1"/>
              </a:solidFill>
            </a:endParaRPr>
          </a:p>
          <a:p>
            <a:pPr marL="0" indent="0" algn="just">
              <a:buNone/>
            </a:pPr>
            <a:endParaRPr lang="en-US" sz="1200" dirty="0" smtClean="0">
              <a:solidFill>
                <a:schemeClr val="tx1"/>
              </a:solidFill>
            </a:endParaRPr>
          </a:p>
        </p:txBody>
      </p:sp>
      <p:sp>
        <p:nvSpPr>
          <p:cNvPr id="13" name="Espace réservé du contenu 4"/>
          <p:cNvSpPr txBox="1">
            <a:spLocks/>
          </p:cNvSpPr>
          <p:nvPr/>
        </p:nvSpPr>
        <p:spPr>
          <a:xfrm>
            <a:off x="919295" y="3847127"/>
            <a:ext cx="4619657" cy="428195"/>
          </a:xfrm>
          <a:prstGeom prst="rect">
            <a:avLst/>
          </a:prstGeom>
          <a:ln>
            <a:solidFill>
              <a:srgbClr val="0070C0"/>
            </a:solid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000" dirty="0" smtClean="0">
              <a:solidFill>
                <a:srgbClr val="0070C0"/>
              </a:solidFill>
            </a:endParaRPr>
          </a:p>
          <a:p>
            <a:pPr marL="0" indent="0">
              <a:lnSpc>
                <a:spcPct val="50000"/>
              </a:lnSpc>
              <a:spcBef>
                <a:spcPts val="300"/>
              </a:spcBef>
              <a:buNone/>
            </a:pPr>
            <a:r>
              <a:rPr lang="en-US" sz="1000" dirty="0" smtClean="0">
                <a:solidFill>
                  <a:srgbClr val="0070C0"/>
                </a:solidFill>
              </a:rPr>
              <a:t>Q(dis?; dna!, info!) </a:t>
            </a:r>
            <a:r>
              <a:rPr lang="en-US" sz="1000" dirty="0">
                <a:solidFill>
                  <a:srgbClr val="0070C0"/>
                </a:solidFill>
              </a:rPr>
              <a:t>:= </a:t>
            </a:r>
            <a:r>
              <a:rPr lang="en-US" sz="1000" dirty="0" smtClean="0">
                <a:solidFill>
                  <a:srgbClr val="0070C0"/>
                </a:solidFill>
              </a:rPr>
              <a:t>A1 (dis?; p!), A2 (p?; dna!), A3 (p?; info!), d= “flu”,                                                 </a:t>
            </a:r>
          </a:p>
          <a:p>
            <a:pPr marL="0" indent="0">
              <a:lnSpc>
                <a:spcPct val="50000"/>
              </a:lnSpc>
              <a:spcBef>
                <a:spcPts val="300"/>
              </a:spcBef>
              <a:buNone/>
            </a:pPr>
            <a:r>
              <a:rPr lang="en-US" sz="1000" dirty="0" smtClean="0">
                <a:solidFill>
                  <a:srgbClr val="0070C0"/>
                </a:solidFill>
              </a:rPr>
              <a:t>                                   [ availability </a:t>
            </a:r>
            <a:r>
              <a:rPr lang="en-US" sz="1000" dirty="0">
                <a:solidFill>
                  <a:srgbClr val="0070C0"/>
                </a:solidFill>
              </a:rPr>
              <a:t>&gt; </a:t>
            </a:r>
            <a:r>
              <a:rPr lang="en-US" sz="1000" dirty="0" smtClean="0">
                <a:solidFill>
                  <a:srgbClr val="0070C0"/>
                </a:solidFill>
              </a:rPr>
              <a:t>98%, </a:t>
            </a:r>
            <a:r>
              <a:rPr lang="en-US" sz="1000" dirty="0">
                <a:solidFill>
                  <a:srgbClr val="0070C0"/>
                </a:solidFill>
              </a:rPr>
              <a:t>price per call </a:t>
            </a:r>
            <a:r>
              <a:rPr lang="en-US" sz="1000" dirty="0" smtClean="0">
                <a:solidFill>
                  <a:srgbClr val="0070C0"/>
                </a:solidFill>
              </a:rPr>
              <a:t>&lt; 0,2$, total cost &lt; 5$]</a:t>
            </a:r>
            <a:endParaRPr lang="en-US" sz="1000" dirty="0">
              <a:solidFill>
                <a:srgbClr val="0070C0"/>
              </a:solidFill>
            </a:endParaRPr>
          </a:p>
          <a:p>
            <a:pPr marL="0" indent="0" algn="just">
              <a:lnSpc>
                <a:spcPct val="50000"/>
              </a:lnSpc>
              <a:spcBef>
                <a:spcPts val="300"/>
              </a:spcBef>
              <a:buNone/>
            </a:pPr>
            <a:endParaRPr lang="en-US" sz="1000" dirty="0">
              <a:solidFill>
                <a:srgbClr val="0070C0"/>
              </a:solidFill>
            </a:endParaRPr>
          </a:p>
          <a:p>
            <a:pPr marL="0" indent="0" algn="just">
              <a:lnSpc>
                <a:spcPct val="50000"/>
              </a:lnSpc>
              <a:spcBef>
                <a:spcPts val="300"/>
              </a:spcBef>
              <a:buNone/>
            </a:pPr>
            <a:endParaRPr lang="en-US" sz="1000" dirty="0">
              <a:solidFill>
                <a:srgbClr val="0070C0"/>
              </a:solidFill>
            </a:endParaRPr>
          </a:p>
          <a:p>
            <a:pPr marL="0" indent="0" algn="just">
              <a:lnSpc>
                <a:spcPct val="50000"/>
              </a:lnSpc>
              <a:spcBef>
                <a:spcPts val="300"/>
              </a:spcBef>
              <a:buNone/>
            </a:pPr>
            <a:endParaRPr lang="en-US" sz="1000" dirty="0" smtClean="0">
              <a:solidFill>
                <a:srgbClr val="0070C0"/>
              </a:solidFill>
            </a:endParaRPr>
          </a:p>
        </p:txBody>
      </p:sp>
      <p:sp>
        <p:nvSpPr>
          <p:cNvPr id="14" name="Titre 4"/>
          <p:cNvSpPr txBox="1">
            <a:spLocks/>
          </p:cNvSpPr>
          <p:nvPr/>
        </p:nvSpPr>
        <p:spPr>
          <a:xfrm>
            <a:off x="4503021" y="1590005"/>
            <a:ext cx="1909821"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smtClean="0">
                <a:solidFill>
                  <a:schemeClr val="accent1">
                    <a:lumMod val="75000"/>
                  </a:schemeClr>
                </a:solidFill>
              </a:rPr>
              <a:t>Concrete </a:t>
            </a:r>
            <a:r>
              <a:rPr lang="en-GB" sz="1600" b="1" dirty="0" smtClean="0">
                <a:solidFill>
                  <a:schemeClr val="accent1">
                    <a:lumMod val="75000"/>
                  </a:schemeClr>
                </a:solidFill>
              </a:rPr>
              <a:t>services</a:t>
            </a:r>
            <a:endParaRPr lang="en-GB" sz="1600" b="1" dirty="0">
              <a:solidFill>
                <a:schemeClr val="accent1">
                  <a:lumMod val="75000"/>
                </a:schemeClr>
              </a:solidFill>
            </a:endParaRPr>
          </a:p>
        </p:txBody>
      </p:sp>
      <p:sp>
        <p:nvSpPr>
          <p:cNvPr id="15" name="Titre 4"/>
          <p:cNvSpPr txBox="1">
            <a:spLocks/>
          </p:cNvSpPr>
          <p:nvPr/>
        </p:nvSpPr>
        <p:spPr>
          <a:xfrm>
            <a:off x="2232660" y="345702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70C0"/>
                </a:solidFill>
              </a:rPr>
              <a:t>Query</a:t>
            </a:r>
            <a:endParaRPr lang="en-GB" sz="1600" b="1" dirty="0">
              <a:solidFill>
                <a:srgbClr val="0070C0"/>
              </a:solidFill>
            </a:endParaRPr>
          </a:p>
        </p:txBody>
      </p:sp>
      <p:sp>
        <p:nvSpPr>
          <p:cNvPr id="17" name="Retângulo 16"/>
          <p:cNvSpPr/>
          <p:nvPr/>
        </p:nvSpPr>
        <p:spPr>
          <a:xfrm>
            <a:off x="1895841" y="3947476"/>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19" name="Conector em curva 18"/>
          <p:cNvCxnSpPr>
            <a:stCxn id="17" idx="0"/>
          </p:cNvCxnSpPr>
          <p:nvPr/>
        </p:nvCxnSpPr>
        <p:spPr>
          <a:xfrm rot="5400000" flipH="1" flipV="1">
            <a:off x="2618099" y="1907486"/>
            <a:ext cx="1572142" cy="250783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477403" y="1766790"/>
            <a:ext cx="1853535" cy="250783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a:endCxn id="12" idx="1"/>
          </p:cNvCxnSpPr>
          <p:nvPr/>
        </p:nvCxnSpPr>
        <p:spPr>
          <a:xfrm rot="5400000" flipH="1" flipV="1">
            <a:off x="2676676" y="2388483"/>
            <a:ext cx="1032568" cy="208541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3120200" y="2442683"/>
            <a:ext cx="534845" cy="2474742"/>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439085" y="3949165"/>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p:cNvCxnSpPr>
          <p:nvPr/>
        </p:nvCxnSpPr>
        <p:spPr>
          <a:xfrm rot="5400000" flipH="1" flipV="1">
            <a:off x="3018009" y="2309085"/>
            <a:ext cx="1342601" cy="193756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408255" y="2710319"/>
            <a:ext cx="551121" cy="1926572"/>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026564" y="3946707"/>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stCxn id="43" idx="0"/>
          </p:cNvCxnSpPr>
          <p:nvPr/>
        </p:nvCxnSpPr>
        <p:spPr>
          <a:xfrm rot="5400000" flipH="1" flipV="1">
            <a:off x="3565225" y="2853844"/>
            <a:ext cx="835646" cy="1350080"/>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p:nvPr/>
        </p:nvCxnSpPr>
        <p:spPr>
          <a:xfrm rot="5400000" flipH="1" flipV="1">
            <a:off x="3362620" y="2691581"/>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612812"/>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5" grpId="0"/>
      <p:bldP spid="17" grpId="0" animBg="1"/>
      <p:bldP spid="31"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2" name="Espace réservé du contenu 4"/>
          <p:cNvSpPr txBox="1">
            <a:spLocks/>
          </p:cNvSpPr>
          <p:nvPr/>
        </p:nvSpPr>
        <p:spPr>
          <a:xfrm>
            <a:off x="4624993" y="1918690"/>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964207" y="375376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5" name="Titre 4"/>
          <p:cNvSpPr txBox="1">
            <a:spLocks/>
          </p:cNvSpPr>
          <p:nvPr/>
        </p:nvSpPr>
        <p:spPr>
          <a:xfrm>
            <a:off x="2277572" y="336366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864759" y="3973463"/>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1" name="Conector reto 50"/>
          <p:cNvCxnSpPr/>
          <p:nvPr/>
        </p:nvCxnSpPr>
        <p:spPr>
          <a:xfrm flipH="1">
            <a:off x="4658088" y="3519449"/>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ângulo 23"/>
          <p:cNvSpPr/>
          <p:nvPr/>
        </p:nvSpPr>
        <p:spPr>
          <a:xfrm>
            <a:off x="2652845" y="3977605"/>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926641"/>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3168370"/>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3266419"/>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2017719"/>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19" name="Titre 4"/>
          <p:cNvSpPr txBox="1">
            <a:spLocks/>
          </p:cNvSpPr>
          <p:nvPr/>
        </p:nvSpPr>
        <p:spPr>
          <a:xfrm>
            <a:off x="5728765" y="1520509"/>
            <a:ext cx="1909821"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Input: Concrete services</a:t>
            </a:r>
            <a:endParaRPr lang="en-GB" sz="1600" b="1" dirty="0">
              <a:solidFill>
                <a:schemeClr val="accent1">
                  <a:lumMod val="75000"/>
                </a:schemeClr>
              </a:solidFill>
            </a:endParaRPr>
          </a:p>
        </p:txBody>
      </p:sp>
      <p:sp>
        <p:nvSpPr>
          <p:cNvPr id="20" name="Titre 4"/>
          <p:cNvSpPr txBox="1">
            <a:spLocks/>
          </p:cNvSpPr>
          <p:nvPr/>
        </p:nvSpPr>
        <p:spPr>
          <a:xfrm>
            <a:off x="4624276" y="3946474"/>
            <a:ext cx="3924324" cy="375371"/>
          </a:xfrm>
          <a:prstGeom prst="rect">
            <a:avLst/>
          </a:prstGeom>
        </p:spPr>
        <p:txBody>
          <a:bodyPr vert="horz" lIns="91440" tIns="45720" rIns="91440" bIns="45720" rtlCol="0" anchor="b">
            <a:normAutofit fontScale="850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Output: A list of candidate concrete services, which can be used to rewrite the user query</a:t>
            </a:r>
            <a:endParaRPr lang="en-GB" sz="1600" b="1" dirty="0">
              <a:solidFill>
                <a:schemeClr val="accent1">
                  <a:lumMod val="75000"/>
                </a:schemeClr>
              </a:solidFill>
            </a:endParaRPr>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25" grpId="0" animBg="1"/>
      <p:bldP spid="26"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2" name="Espace réservé du contenu 4"/>
          <p:cNvSpPr txBox="1">
            <a:spLocks/>
          </p:cNvSpPr>
          <p:nvPr/>
        </p:nvSpPr>
        <p:spPr>
          <a:xfrm>
            <a:off x="4624993" y="1744315"/>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4594860" y="137658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843344"/>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3345074"/>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3092044"/>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843344"/>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988465"/>
            <a:ext cx="3304309" cy="428195"/>
          </a:xfrm>
          <a:prstGeom prst="rect">
            <a:avLst/>
          </a:prstGeom>
          <a:ln>
            <a:solidFill>
              <a:srgbClr val="0070C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70C0"/>
              </a:solidFill>
            </a:endParaRPr>
          </a:p>
          <a:p>
            <a:pPr marL="0" indent="0">
              <a:lnSpc>
                <a:spcPct val="50000"/>
              </a:lnSpc>
              <a:spcBef>
                <a:spcPts val="300"/>
              </a:spcBef>
              <a:buNone/>
            </a:pPr>
            <a:r>
              <a:rPr lang="en-US" sz="800" dirty="0" smtClean="0">
                <a:solidFill>
                  <a:srgbClr val="0070C0"/>
                </a:solidFill>
              </a:rPr>
              <a:t>Q(dis?; dna!, info!) </a:t>
            </a:r>
            <a:r>
              <a:rPr lang="en-US" sz="800" dirty="0">
                <a:solidFill>
                  <a:srgbClr val="0070C0"/>
                </a:solidFill>
              </a:rPr>
              <a:t>:= </a:t>
            </a:r>
            <a:r>
              <a:rPr lang="en-US" sz="800" dirty="0" smtClean="0">
                <a:solidFill>
                  <a:srgbClr val="0070C0"/>
                </a:solidFill>
              </a:rPr>
              <a:t>A1 (dis?; p!), A2 (p?; dna!), A3 (p?; info!), d= “flu”,                                                 </a:t>
            </a:r>
          </a:p>
          <a:p>
            <a:pPr marL="0" indent="0">
              <a:lnSpc>
                <a:spcPct val="50000"/>
              </a:lnSpc>
              <a:spcBef>
                <a:spcPts val="300"/>
              </a:spcBef>
              <a:buNone/>
            </a:pPr>
            <a:r>
              <a:rPr lang="en-US" sz="800" dirty="0" smtClean="0">
                <a:solidFill>
                  <a:srgbClr val="0070C0"/>
                </a:solidFill>
              </a:rPr>
              <a:t>                                   [ availability </a:t>
            </a:r>
            <a:r>
              <a:rPr lang="en-US" sz="800" dirty="0">
                <a:solidFill>
                  <a:srgbClr val="0070C0"/>
                </a:solidFill>
              </a:rPr>
              <a:t>&gt; </a:t>
            </a:r>
            <a:r>
              <a:rPr lang="en-US" sz="800" dirty="0" smtClean="0">
                <a:solidFill>
                  <a:srgbClr val="0070C0"/>
                </a:solidFill>
              </a:rPr>
              <a:t>98%, </a:t>
            </a:r>
            <a:r>
              <a:rPr lang="en-US" sz="800" dirty="0">
                <a:solidFill>
                  <a:srgbClr val="0070C0"/>
                </a:solidFill>
              </a:rPr>
              <a:t>price per call </a:t>
            </a:r>
            <a:r>
              <a:rPr lang="en-US" sz="800" dirty="0" smtClean="0">
                <a:solidFill>
                  <a:srgbClr val="0070C0"/>
                </a:solidFill>
              </a:rPr>
              <a:t>&lt; 0,2$, total cost &lt; 5$]</a:t>
            </a:r>
            <a:endParaRPr lang="en-US" sz="800" dirty="0">
              <a:solidFill>
                <a:srgbClr val="0070C0"/>
              </a:solidFill>
            </a:endParaRPr>
          </a:p>
          <a:p>
            <a:pPr marL="0" indent="0" algn="just">
              <a:lnSpc>
                <a:spcPct val="50000"/>
              </a:lnSpc>
              <a:spcBef>
                <a:spcPts val="300"/>
              </a:spcBef>
              <a:buNone/>
            </a:pPr>
            <a:endParaRPr lang="en-US" sz="800" dirty="0">
              <a:solidFill>
                <a:srgbClr val="0070C0"/>
              </a:solidFill>
            </a:endParaRPr>
          </a:p>
          <a:p>
            <a:pPr marL="0" indent="0" algn="just">
              <a:lnSpc>
                <a:spcPct val="50000"/>
              </a:lnSpc>
              <a:spcBef>
                <a:spcPts val="300"/>
              </a:spcBef>
              <a:buNone/>
            </a:pPr>
            <a:endParaRPr lang="en-US" sz="800" dirty="0">
              <a:solidFill>
                <a:srgbClr val="0070C0"/>
              </a:solidFill>
            </a:endParaRPr>
          </a:p>
          <a:p>
            <a:pPr marL="0" indent="0" algn="just">
              <a:lnSpc>
                <a:spcPct val="50000"/>
              </a:lnSpc>
              <a:spcBef>
                <a:spcPts val="300"/>
              </a:spcBef>
              <a:buNone/>
            </a:pPr>
            <a:endParaRPr lang="en-US" sz="800" dirty="0" smtClean="0">
              <a:solidFill>
                <a:srgbClr val="0070C0"/>
              </a:solidFill>
            </a:endParaRPr>
          </a:p>
        </p:txBody>
      </p:sp>
      <p:sp>
        <p:nvSpPr>
          <p:cNvPr id="20" name="Titre 4"/>
          <p:cNvSpPr txBox="1">
            <a:spLocks/>
          </p:cNvSpPr>
          <p:nvPr/>
        </p:nvSpPr>
        <p:spPr>
          <a:xfrm>
            <a:off x="6208623" y="3598364"/>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70C0"/>
                </a:solidFill>
              </a:rPr>
              <a:t>Query</a:t>
            </a:r>
            <a:endParaRPr lang="en-GB" sz="1600" b="1" dirty="0">
              <a:solidFill>
                <a:srgbClr val="0070C0"/>
              </a:solidFill>
            </a:endParaRPr>
          </a:p>
        </p:txBody>
      </p:sp>
      <p:cxnSp>
        <p:nvCxnSpPr>
          <p:cNvPr id="28" name="Conector reto 27"/>
          <p:cNvCxnSpPr/>
          <p:nvPr/>
        </p:nvCxnSpPr>
        <p:spPr>
          <a:xfrm flipH="1">
            <a:off x="4654082" y="2594735"/>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2082480"/>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259193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2082480"/>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233938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831425"/>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799533"/>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1222025"/>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638220" y="3202734"/>
            <a:ext cx="3967765" cy="1441027"/>
          </a:xfrm>
          <a:prstGeom prst="rect">
            <a:avLst/>
          </a:prstGeom>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400" b="1" dirty="0" smtClean="0">
                <a:solidFill>
                  <a:schemeClr val="tx1"/>
                </a:solidFill>
              </a:rPr>
              <a:t>Rule 1:</a:t>
            </a:r>
            <a:r>
              <a:rPr lang="en-US" sz="1400" i="1" dirty="0" smtClean="0">
                <a:solidFill>
                  <a:schemeClr val="tx1"/>
                </a:solidFill>
              </a:rPr>
              <a:t> </a:t>
            </a:r>
            <a:r>
              <a:rPr lang="en-US" sz="1400" dirty="0" smtClean="0">
                <a:solidFill>
                  <a:schemeClr val="tx1"/>
                </a:solidFill>
              </a:rPr>
              <a:t>the number of abstract services resulting from the union of all CSDs in p is equal to the number of abstract services in the </a:t>
            </a:r>
            <a:r>
              <a:rPr lang="en-US" sz="1400" dirty="0" smtClean="0">
                <a:solidFill>
                  <a:schemeClr val="tx1"/>
                </a:solidFill>
              </a:rPr>
              <a:t>query</a:t>
            </a:r>
            <a:endParaRPr lang="en-US" sz="1400" b="1" dirty="0" smtClean="0">
              <a:solidFill>
                <a:schemeClr val="tx1"/>
              </a:solidFill>
            </a:endParaRPr>
          </a:p>
          <a:p>
            <a:pPr lvl="1" algn="just">
              <a:buFont typeface="Wingdings" charset="2"/>
              <a:buChar char="§"/>
            </a:pPr>
            <a:r>
              <a:rPr lang="en-US" sz="1400" b="1" dirty="0" smtClean="0">
                <a:solidFill>
                  <a:schemeClr val="tx1"/>
                </a:solidFill>
              </a:rPr>
              <a:t>Rule 2:</a:t>
            </a:r>
            <a:r>
              <a:rPr lang="en-US" sz="1400" i="1" dirty="0" smtClean="0">
                <a:solidFill>
                  <a:schemeClr val="tx1"/>
                </a:solidFill>
              </a:rPr>
              <a:t> </a:t>
            </a:r>
            <a:r>
              <a:rPr lang="en-US" sz="14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928574"/>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2243785"/>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a:t>
            </a:r>
            <a:r>
              <a:rPr lang="en-US" sz="2000" dirty="0" smtClean="0">
                <a:solidFill>
                  <a:schemeClr val="tx1"/>
                </a:solidFill>
              </a:rPr>
              <a:t>the algorithm’s </a:t>
            </a:r>
            <a:r>
              <a:rPr lang="en-US" sz="2000" dirty="0" smtClean="0">
                <a:solidFill>
                  <a:schemeClr val="tx1"/>
                </a:solidFill>
              </a:rPr>
              <a:t>behavior</a:t>
            </a:r>
          </a:p>
          <a:p>
            <a:pPr lvl="1" algn="just">
              <a:buFont typeface="Wingdings" charset="2"/>
              <a:buChar char="§"/>
            </a:pPr>
            <a:r>
              <a:rPr lang="en-US" sz="1800" dirty="0" smtClean="0">
                <a:solidFill>
                  <a:schemeClr val="tx1"/>
                </a:solidFill>
              </a:rPr>
              <a:t>performance</a:t>
            </a:r>
            <a:r>
              <a:rPr lang="en-US" sz="1800" dirty="0" smtClean="0">
                <a:solidFill>
                  <a:schemeClr val="tx1"/>
                </a:solidFill>
              </a:rPr>
              <a:t>, quality and </a:t>
            </a:r>
            <a:r>
              <a:rPr lang="en-US" sz="1800" dirty="0" smtClean="0">
                <a:solidFill>
                  <a:schemeClr val="tx1"/>
                </a:solidFill>
              </a:rPr>
              <a:t>cost</a:t>
            </a:r>
            <a:endParaRPr lang="en-US" sz="1800" dirty="0" smtClean="0">
              <a:solidFill>
                <a:schemeClr val="tx1"/>
              </a:solidFill>
            </a:endParaRPr>
          </a:p>
          <a:p>
            <a:pPr algn="just">
              <a:buFont typeface="Wingdings" charset="2"/>
              <a:buChar char="§"/>
            </a:pPr>
            <a:r>
              <a:rPr lang="en-US" sz="2000" dirty="0" smtClean="0">
                <a:solidFill>
                  <a:schemeClr val="tx1"/>
                </a:solidFill>
              </a:rPr>
              <a:t> Local </a:t>
            </a:r>
            <a:r>
              <a:rPr lang="en-US" sz="2000" dirty="0" smtClean="0">
                <a:solidFill>
                  <a:schemeClr val="tx1"/>
                </a:solidFill>
              </a:rPr>
              <a:t>environment simulating a </a:t>
            </a:r>
            <a:r>
              <a:rPr lang="en-US" sz="2000" dirty="0" smtClean="0">
                <a:solidFill>
                  <a:schemeClr val="tx1"/>
                </a:solidFill>
              </a:rPr>
              <a:t>mono-cloud</a:t>
            </a:r>
          </a:p>
          <a:p>
            <a:pPr lvl="1" algn="just">
              <a:buFont typeface="Wingdings" charset="2"/>
              <a:buChar char="§"/>
            </a:pPr>
            <a:r>
              <a:rPr lang="en-US" sz="1800" dirty="0" smtClean="0">
                <a:solidFill>
                  <a:schemeClr val="tx1"/>
                </a:solidFill>
              </a:rPr>
              <a:t>including </a:t>
            </a:r>
            <a:r>
              <a:rPr lang="en-US" sz="1800" dirty="0" smtClean="0">
                <a:solidFill>
                  <a:schemeClr val="tx1"/>
                </a:solidFill>
              </a:rPr>
              <a:t>a registry of 100 </a:t>
            </a:r>
            <a:r>
              <a:rPr lang="en-US" sz="1800" dirty="0" smtClean="0">
                <a:solidFill>
                  <a:schemeClr val="tx1"/>
                </a:solidFill>
              </a:rPr>
              <a:t>services</a:t>
            </a:r>
            <a:endParaRPr lang="en-US" sz="1800" dirty="0" smtClean="0">
              <a:solidFill>
                <a:schemeClr val="tx1"/>
              </a:solidFill>
            </a:endParaRPr>
          </a:p>
          <a:p>
            <a:pPr algn="just">
              <a:buFont typeface="Wingdings" charset="2"/>
              <a:buChar char="§"/>
            </a:pPr>
            <a:r>
              <a:rPr lang="en-GB" sz="2000" dirty="0" smtClean="0">
                <a:solidFill>
                  <a:schemeClr val="tx1"/>
                </a:solidFill>
              </a:rPr>
              <a:t> Two </a:t>
            </a:r>
            <a:r>
              <a:rPr lang="en-GB" sz="2000" dirty="0" smtClean="0">
                <a:solidFill>
                  <a:schemeClr val="tx1"/>
                </a:solidFill>
              </a:rPr>
              <a:t>approaches </a:t>
            </a:r>
            <a:r>
              <a:rPr lang="en-GB" sz="2000" dirty="0" smtClean="0">
                <a:solidFill>
                  <a:schemeClr val="tx1"/>
                </a:solidFill>
              </a:rPr>
              <a:t>compared </a:t>
            </a:r>
          </a:p>
          <a:p>
            <a:pPr lvl="1" algn="just">
              <a:buFont typeface="Wingdings" charset="2"/>
              <a:buChar char="§"/>
            </a:pPr>
            <a:r>
              <a:rPr lang="en-GB" sz="1800" dirty="0" smtClean="0">
                <a:solidFill>
                  <a:schemeClr val="tx1"/>
                </a:solidFill>
              </a:rPr>
              <a:t>Traditional </a:t>
            </a:r>
            <a:r>
              <a:rPr lang="en-GB" sz="1800" dirty="0" smtClean="0">
                <a:solidFill>
                  <a:schemeClr val="tx1"/>
                </a:solidFill>
              </a:rPr>
              <a:t>(without considering preferences and SLA) </a:t>
            </a:r>
            <a:r>
              <a:rPr lang="en-GB" sz="1800" dirty="0" smtClean="0">
                <a:solidFill>
                  <a:schemeClr val="tx1"/>
                </a:solidFill>
              </a:rPr>
              <a:t>versus </a:t>
            </a:r>
          </a:p>
          <a:p>
            <a:pPr lvl="1" algn="just">
              <a:buFont typeface="Wingdings" charset="2"/>
              <a:buChar char="§"/>
            </a:pPr>
            <a:r>
              <a:rPr lang="en-GB" sz="1800" dirty="0" smtClean="0">
                <a:solidFill>
                  <a:schemeClr val="tx1"/>
                </a:solidFill>
              </a:rPr>
              <a:t>Preference-guided </a:t>
            </a:r>
            <a:r>
              <a:rPr lang="en-GB" sz="1800" dirty="0" smtClean="0">
                <a:solidFill>
                  <a:schemeClr val="tx1"/>
                </a:solidFill>
              </a:rPr>
              <a:t>(i.e.,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services: motivation and objective</a:t>
            </a:r>
          </a:p>
          <a:p>
            <a:pPr>
              <a:lnSpc>
                <a:spcPct val="200000"/>
              </a:lnSpc>
              <a:buFont typeface="Wingdings" charset="2"/>
              <a:buChar char="§"/>
            </a:pPr>
            <a:r>
              <a:rPr lang="en-US" sz="1725" dirty="0" smtClean="0">
                <a:solidFill>
                  <a:schemeClr val="tx1"/>
                </a:solidFill>
              </a:rPr>
              <a:t> </a:t>
            </a:r>
            <a:r>
              <a:rPr lang="en-GB" sz="1800" b="1" dirty="0" smtClean="0"/>
              <a:t>Rhone 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learned and future work</a:t>
            </a:r>
            <a:endParaRPr lang="en-US" sz="1725" dirty="0" smtClean="0">
              <a:solidFill>
                <a:schemeClr val="tx1"/>
              </a:solidFill>
            </a:endParaRPr>
          </a:p>
          <a:p>
            <a:pPr algn="r">
              <a:lnSpc>
                <a:spcPct val="200000"/>
              </a:lnSpc>
              <a:buFont typeface="Wingdings" charset="2"/>
              <a:buChar char="§"/>
            </a:pP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2"/>
          <a:stretch>
            <a:fillRect/>
          </a:stretch>
        </p:blipFill>
        <p:spPr>
          <a:xfrm>
            <a:off x="685798" y="2924365"/>
            <a:ext cx="3584920" cy="1892468"/>
          </a:xfrm>
          <a:prstGeom prst="rect">
            <a:avLst/>
          </a:prstGeom>
        </p:spPr>
      </p:pic>
      <p:pic>
        <p:nvPicPr>
          <p:cNvPr id="8" name="Imagem 2"/>
          <p:cNvPicPr>
            <a:picLocks noChangeAspect="1"/>
          </p:cNvPicPr>
          <p:nvPr/>
        </p:nvPicPr>
        <p:blipFill>
          <a:blip r:embed="rId3"/>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25</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28</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29</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30</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31</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32</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
        <p:nvSpPr>
          <p:cNvPr id="2" name="Rectangle 1"/>
          <p:cNvSpPr/>
          <p:nvPr/>
        </p:nvSpPr>
        <p:spPr>
          <a:xfrm>
            <a:off x="251460" y="2473763"/>
            <a:ext cx="8686800" cy="165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Divide this slide into 2 slides</a:t>
            </a:r>
          </a:p>
          <a:p>
            <a:pPr marL="285750" indent="-285750" algn="ctr">
              <a:buFontTx/>
              <a:buChar char="-"/>
            </a:pPr>
            <a:r>
              <a:rPr lang="en-GB" dirty="0" smtClean="0"/>
              <a:t>Slide 1: with the example showing that there is more than one possibility of service composition with figures and animations</a:t>
            </a:r>
          </a:p>
          <a:p>
            <a:pPr marL="285750" indent="-285750" algn="ctr">
              <a:buFontTx/>
              <a:buChar char="-"/>
            </a:pPr>
            <a:r>
              <a:rPr lang="en-GB" dirty="0" smtClean="0"/>
              <a:t>Slide 2 The statement of the objective with BIG FONTS (26 for example). Read the statement of the PHD workshop paper that you submitted that is the one you should include</a:t>
            </a:r>
            <a:endParaRPr lang="en-GB" dirty="0"/>
          </a:p>
        </p:txBody>
      </p:sp>
    </p:spTree>
    <p:extLst>
      <p:ext uri="{BB962C8B-B14F-4D97-AF65-F5344CB8AC3E}">
        <p14:creationId xmlns:p14="http://schemas.microsoft.com/office/powerpoint/2010/main" val="310954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33</a:t>
            </a:fld>
            <a:endParaRPr lang="en-GB" dirty="0"/>
          </a:p>
        </p:txBody>
      </p:sp>
      <p:sp>
        <p:nvSpPr>
          <p:cNvPr id="2" name="Rectangle 1"/>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35</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36</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37</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38</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39</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4778665" y="1350787"/>
            <a:ext cx="3029547" cy="338554"/>
          </a:xfrm>
          <a:prstGeom prst="rect">
            <a:avLst/>
          </a:prstGeom>
          <a:noFill/>
        </p:spPr>
        <p:txBody>
          <a:bodyPr wrap="none" rtlCol="0">
            <a:spAutoFit/>
          </a:bodyPr>
          <a:lstStyle/>
          <a:p>
            <a:r>
              <a:rPr lang="fr-FR" sz="1600" b="1" dirty="0" smtClean="0">
                <a:solidFill>
                  <a:schemeClr val="bg2">
                    <a:lumMod val="50000"/>
                  </a:schemeClr>
                </a:solidFill>
                <a:latin typeface="+mj-lt"/>
              </a:rPr>
              <a:t>Query with associated preferences</a:t>
            </a:r>
            <a:endParaRPr lang="en-US" sz="1600" b="1" dirty="0">
              <a:solidFill>
                <a:schemeClr val="bg2">
                  <a:lumMod val="50000"/>
                </a:schemeClr>
              </a:solidFill>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41</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85000" lnSpcReduction="1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91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smtClean="0">
                <a:solidFill>
                  <a:schemeClr val="tx1"/>
                </a:solidFill>
              </a:rPr>
              <a:t>Retrieve personal </a:t>
            </a:r>
            <a:r>
              <a:rPr lang="en-US" i="1" dirty="0">
                <a:solidFill>
                  <a:schemeClr val="tx1"/>
                </a:solidFill>
              </a:rPr>
              <a:t>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54025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45</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74936"/>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34422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a:t>
            </a:r>
            <a:r>
              <a:rPr lang="en-US" sz="1600" i="1" dirty="0">
                <a:solidFill>
                  <a:schemeClr val="bg1"/>
                </a:solidFill>
                <a:latin typeface="Consolas" charset="0"/>
                <a:ea typeface="Consolas" charset="0"/>
                <a:cs typeface="Consolas" charset="0"/>
              </a:rPr>
              <a:t>= “flu ,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18772</TotalTime>
  <Words>6156</Words>
  <Application>Microsoft Macintosh PowerPoint</Application>
  <PresentationFormat>Présentation à l'écran (16:9)</PresentationFormat>
  <Paragraphs>810</Paragraphs>
  <Slides>45</Slides>
  <Notes>40</Notes>
  <HiddenSlides>14</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45</vt:i4>
      </vt:variant>
    </vt:vector>
  </HeadingPairs>
  <TitlesOfParts>
    <vt:vector size="51" baseType="lpstr">
      <vt:lpstr>Calibri</vt:lpstr>
      <vt:lpstr>Calibri Light</vt:lpstr>
      <vt:lpstr>Consolas</vt:lpstr>
      <vt:lpstr>Wingdings</vt:lpstr>
      <vt:lpstr>Arial</vt:lpstr>
      <vt:lpstr>Rétrospection</vt:lpstr>
      <vt:lpstr>Rhone: Quality-Based Query Rewriting Algorithm for Data Integration</vt:lpstr>
      <vt:lpstr>Agenda</vt:lpstr>
      <vt:lpstr>Data integration from data services</vt:lpstr>
      <vt:lpstr>Data integration from data services</vt:lpstr>
      <vt:lpstr>Abstract service &amp; quality measure</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Rhone Service-Based Query Rewriting Algorithm</vt:lpstr>
      <vt:lpstr>Rhone Service-Based Query Rewriting Algorithm</vt:lpstr>
      <vt:lpstr>Rhone Service-Based Query Rewriting Algorithm</vt:lpstr>
      <vt:lpstr>Concrete service matching</vt:lpstr>
      <vt:lpstr>Matching quality features</vt:lpstr>
      <vt:lpstr>Matching &amp; combining concrete services</vt:lpstr>
      <vt:lpstr>Experimental validation</vt:lpstr>
      <vt:lpstr>Rhone’s profile</vt:lpstr>
      <vt:lpstr>  Thank you for your attention!  </vt:lpstr>
      <vt:lpstr>References</vt:lpstr>
      <vt:lpstr>Classical Data integration scenario</vt:lpstr>
      <vt:lpstr>Objective</vt:lpstr>
      <vt:lpstr>Rhone Service-Based Query Rewriting Algorithm</vt:lpstr>
      <vt:lpstr>Data integration considering data services</vt:lpstr>
      <vt:lpstr>Présentation PowerPoint</vt:lpstr>
      <vt:lpstr>Abstract service</vt:lpstr>
      <vt:lpstr>Concrete services</vt:lpstr>
      <vt:lpstr>Query</vt:lpstr>
      <vt:lpstr>Objective</vt:lpstr>
      <vt:lpstr>Objective</vt:lpstr>
      <vt:lpstr>Rhone Service-Based Query Rewriting Algorithm</vt:lpstr>
      <vt:lpstr>Rhone Service-Based Query Rewriting Algorithm</vt:lpstr>
      <vt:lpstr>Abstract service matching</vt:lpstr>
      <vt:lpstr>Rhone Service-Based Query Rewriting Algorithm</vt:lpstr>
      <vt:lpstr>Candidate service description</vt:lpstr>
      <vt:lpstr>Combining and producing rewritten queries</vt:lpstr>
      <vt:lpstr>Rhone Service-Based Query Rewriting Algorithm</vt:lpstr>
      <vt:lpstr>Rhone’s profile</vt:lpstr>
      <vt:lpstr>Présentation PowerPoint</vt:lpstr>
      <vt:lpstr>Rhone’s profile</vt:lpstr>
      <vt:lpstr>Présentation PowerPoint</vt:lpstr>
      <vt:lpstr>Data integration from data services</vt:lpstr>
      <vt:lpstr>Final remarks and Future work</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Genoveva Vargas-Solar</cp:lastModifiedBy>
  <cp:revision>366</cp:revision>
  <dcterms:created xsi:type="dcterms:W3CDTF">2010-04-12T23:12:02Z</dcterms:created>
  <dcterms:modified xsi:type="dcterms:W3CDTF">2016-08-16T14:48:04Z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