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50"/>
  </p:notesMasterIdLst>
  <p:handoutMasterIdLst>
    <p:handoutMasterId r:id="rId51"/>
  </p:handoutMasterIdLst>
  <p:sldIdLst>
    <p:sldId id="256" r:id="rId5"/>
    <p:sldId id="257" r:id="rId6"/>
    <p:sldId id="350" r:id="rId7"/>
    <p:sldId id="351" r:id="rId8"/>
    <p:sldId id="353" r:id="rId9"/>
    <p:sldId id="352" r:id="rId10"/>
    <p:sldId id="349" r:id="rId11"/>
    <p:sldId id="368" r:id="rId12"/>
    <p:sldId id="367" r:id="rId13"/>
    <p:sldId id="360" r:id="rId14"/>
    <p:sldId id="361" r:id="rId15"/>
    <p:sldId id="356" r:id="rId16"/>
    <p:sldId id="357" r:id="rId17"/>
    <p:sldId id="358" r:id="rId18"/>
    <p:sldId id="359" r:id="rId19"/>
    <p:sldId id="362" r:id="rId20"/>
    <p:sldId id="363" r:id="rId21"/>
    <p:sldId id="346" r:id="rId22"/>
    <p:sldId id="314" r:id="rId23"/>
    <p:sldId id="364" r:id="rId24"/>
    <p:sldId id="264" r:id="rId25"/>
    <p:sldId id="278" r:id="rId26"/>
    <p:sldId id="294" r:id="rId27"/>
    <p:sldId id="281" r:id="rId28"/>
    <p:sldId id="317" r:id="rId29"/>
    <p:sldId id="295" r:id="rId30"/>
    <p:sldId id="347" r:id="rId31"/>
    <p:sldId id="333" r:id="rId32"/>
    <p:sldId id="334" r:id="rId33"/>
    <p:sldId id="335" r:id="rId34"/>
    <p:sldId id="332" r:id="rId35"/>
    <p:sldId id="354" r:id="rId36"/>
    <p:sldId id="336" r:id="rId37"/>
    <p:sldId id="342" r:id="rId38"/>
    <p:sldId id="343" r:id="rId39"/>
    <p:sldId id="337" r:id="rId40"/>
    <p:sldId id="338" r:id="rId41"/>
    <p:sldId id="339" r:id="rId42"/>
    <p:sldId id="340" r:id="rId43"/>
    <p:sldId id="341" r:id="rId44"/>
    <p:sldId id="345" r:id="rId45"/>
    <p:sldId id="348" r:id="rId46"/>
    <p:sldId id="365" r:id="rId47"/>
    <p:sldId id="366" r:id="rId48"/>
    <p:sldId id="309"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2" autoAdjust="0"/>
    <p:restoredTop sz="86403" autoAdjust="0"/>
  </p:normalViewPr>
  <p:slideViewPr>
    <p:cSldViewPr snapToGrid="0" snapToObjects="1">
      <p:cViewPr>
        <p:scale>
          <a:sx n="90" d="100"/>
          <a:sy n="90" d="100"/>
        </p:scale>
        <p:origin x="702" y="18"/>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8/16/2016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8/16/2016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25</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28</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29</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30</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31</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32</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33</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35</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36</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41</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43</a:t>
            </a:fld>
            <a:endParaRPr lang="pt-BR"/>
          </a:p>
        </p:txBody>
      </p:sp>
    </p:spTree>
    <p:extLst>
      <p:ext uri="{BB962C8B-B14F-4D97-AF65-F5344CB8AC3E}">
        <p14:creationId xmlns:p14="http://schemas.microsoft.com/office/powerpoint/2010/main" val="1605233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44</a:t>
            </a:fld>
            <a:endParaRPr lang="pt-BR"/>
          </a:p>
        </p:txBody>
      </p:sp>
    </p:spTree>
    <p:extLst>
      <p:ext uri="{BB962C8B-B14F-4D97-AF65-F5344CB8AC3E}">
        <p14:creationId xmlns:p14="http://schemas.microsoft.com/office/powerpoint/2010/main" val="53193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p>
          <a:p>
            <a:r>
              <a:rPr lang="en-US" dirty="0">
                <a:latin typeface="Calibri"/>
              </a:rPr>
              <a:t/>
            </a:r>
            <a:br>
              <a:rPr lang="en-US" dirty="0">
                <a:latin typeface="Calibri"/>
              </a:rPr>
            </a:br>
            <a:endParaRPr lang="en-US" dirty="0">
              <a:latin typeface="Calibri"/>
            </a:endParaRPr>
          </a:p>
          <a:p>
            <a:r>
              <a:rPr lang="en-US" dirty="0">
                <a:latin typeface="Calibri"/>
              </a:rPr>
              <a:t>Service level agreements (SLA) is an example of these contracts.</a:t>
            </a:r>
          </a:p>
          <a:p>
            <a:r>
              <a:rPr lang="en-US" dirty="0">
                <a:latin typeface="Calibri"/>
              </a:rPr>
              <a:t/>
            </a:r>
            <a:br>
              <a:rPr lang="en-US" dirty="0">
                <a:latin typeface="Calibri"/>
              </a:rPr>
            </a:br>
            <a:endParaRPr lang="en-US" dirty="0">
              <a:latin typeface="Calibri"/>
            </a:endParaRPr>
          </a:p>
          <a:p>
            <a:r>
              <a:rPr lang="en-US" dirty="0">
                <a:latin typeface="Calibri"/>
              </a:rPr>
              <a:t>As in the classical scenario we have a query that must be answered and this query is submitted to a mediator who will </a:t>
            </a:r>
            <a:r>
              <a:rPr lang="en-US" dirty="0" err="1">
                <a:latin typeface="Calibri"/>
              </a:rPr>
              <a:t>rewrtite</a:t>
            </a:r>
            <a:r>
              <a:rPr lang="en-US" dirty="0">
                <a:latin typeface="Calibri"/>
              </a:rPr>
              <a:t> it in accordance with the different data providers and the result will be integrated to be sent back to the user.</a:t>
            </a:r>
          </a:p>
          <a:p>
            <a:r>
              <a:rPr lang="en-US" dirty="0">
                <a:latin typeface="Calibri"/>
              </a:rPr>
              <a:t/>
            </a:r>
            <a:br>
              <a:rPr lang="en-US" dirty="0">
                <a:latin typeface="Calibri"/>
              </a:rPr>
            </a:br>
            <a:endParaRPr lang="en-US" dirty="0">
              <a:latin typeface="Calibri"/>
            </a:endParaRPr>
          </a:p>
          <a:p>
            <a:r>
              <a:rPr lang="en-US" dirty="0">
                <a:latin typeface="Calibri"/>
              </a:rPr>
              <a:t>In this scenario we have some limitations and challenges such as: </a:t>
            </a:r>
          </a:p>
          <a:p>
            <a:r>
              <a:rPr lang="en-US" dirty="0">
                <a:latin typeface="Calibri"/>
              </a:rPr>
              <a:t>* we have different SLAs schemas exported by the providers</a:t>
            </a:r>
          </a:p>
          <a:p>
            <a:r>
              <a:rPr lang="en-US" dirty="0">
                <a:latin typeface="Calibri"/>
              </a:rPr>
              <a:t>* we have different level of SLAs... such as SLAs between the user and the data provider, SLA between the data provider and the cloud, and also SLAs between different data providers..</a:t>
            </a:r>
          </a:p>
          <a:p>
            <a:r>
              <a:rPr lang="en-US" dirty="0">
                <a:latin typeface="Calibri"/>
              </a:rPr>
              <a:t>* we have different measures in different SLAs which have the same meaning</a:t>
            </a:r>
          </a:p>
          <a:p>
            <a:r>
              <a:rPr lang="en-US" dirty="0">
                <a:latin typeface="Calibri"/>
              </a:rPr>
              <a:t/>
            </a:r>
            <a:br>
              <a:rPr lang="en-US" dirty="0">
                <a:latin typeface="Calibri"/>
              </a:rPr>
            </a:br>
            <a:endParaRPr lang="en-US" dirty="0">
              <a:latin typeface="Calibri"/>
            </a:endParaRPr>
          </a:p>
          <a:p>
            <a:r>
              <a:rPr lang="en-US" dirty="0">
                <a:latin typeface="Calibri"/>
              </a:rPr>
              <a:t>considering this new scenario, the use of SLA on data integration approaches is an open challenge and we believe that the quality on this approaches can be enhanced</a:t>
            </a:r>
            <a:br>
              <a:rPr lang="en-US" dirty="0">
                <a:latin typeface="Calibri"/>
              </a:rPr>
            </a:b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45</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179073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8/16/2016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8/16/2016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contenu 4"/>
          <p:cNvSpPr txBox="1">
            <a:spLocks/>
          </p:cNvSpPr>
          <p:nvPr/>
        </p:nvSpPr>
        <p:spPr>
          <a:xfrm>
            <a:off x="4329330" y="3279512"/>
            <a:ext cx="4814672" cy="554230"/>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S6 </a:t>
            </a:r>
            <a:r>
              <a:rPr lang="en-US" sz="1400" dirty="0">
                <a:solidFill>
                  <a:schemeClr val="accent1">
                    <a:lumMod val="75000"/>
                  </a:schemeClr>
                </a:solidFill>
              </a:rPr>
              <a:t>(a?; b</a:t>
            </a:r>
            <a:r>
              <a:rPr lang="en-US" sz="1400" dirty="0" smtClean="0">
                <a:solidFill>
                  <a:schemeClr val="accent1">
                    <a:lumMod val="75000"/>
                  </a:schemeClr>
                </a:solidFill>
              </a:rPr>
              <a:t>!, c!) </a:t>
            </a:r>
            <a:r>
              <a:rPr lang="en-US" sz="1400" dirty="0">
                <a:solidFill>
                  <a:schemeClr val="accent1">
                    <a:lumMod val="75000"/>
                  </a:schemeClr>
                </a:solidFill>
              </a:rPr>
              <a:t>:= </a:t>
            </a:r>
            <a:r>
              <a:rPr lang="en-US" sz="1400" dirty="0" smtClean="0">
                <a:solidFill>
                  <a:schemeClr val="accent1">
                    <a:lumMod val="75000"/>
                  </a:schemeClr>
                </a:solidFill>
              </a:rPr>
              <a:t>A1 </a:t>
            </a:r>
            <a:r>
              <a:rPr lang="en-US" sz="1400" dirty="0">
                <a:solidFill>
                  <a:schemeClr val="accent1">
                    <a:lumMod val="75000"/>
                  </a:schemeClr>
                </a:solidFill>
              </a:rPr>
              <a:t>(a?; </a:t>
            </a:r>
            <a:r>
              <a:rPr lang="en-US" sz="1400" dirty="0" smtClean="0">
                <a:solidFill>
                  <a:schemeClr val="accent1">
                    <a:lumMod val="75000"/>
                  </a:schemeClr>
                </a:solidFill>
              </a:rPr>
              <a:t>p!), A2 (p?; </a:t>
            </a:r>
            <a:r>
              <a:rPr lang="en-US" sz="1400" dirty="0">
                <a:solidFill>
                  <a:schemeClr val="accent1">
                    <a:lumMod val="75000"/>
                  </a:schemeClr>
                </a:solidFill>
              </a:rPr>
              <a:t>b</a:t>
            </a:r>
            <a:r>
              <a:rPr lang="en-US" sz="1400" dirty="0" smtClean="0">
                <a:solidFill>
                  <a:schemeClr val="accent1">
                    <a:lumMod val="75000"/>
                  </a:schemeClr>
                </a:solidFill>
              </a:rPr>
              <a:t>!), A3 (p?; c!) </a:t>
            </a:r>
            <a:r>
              <a:rPr lang="en-US" sz="1400" dirty="0">
                <a:solidFill>
                  <a:schemeClr val="accent1">
                    <a:lumMod val="75000"/>
                  </a:schemeClr>
                </a:solidFill>
              </a:rPr>
              <a:t>[availability &gt; 99%, 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29329" y="1578408"/>
            <a:ext cx="4814671" cy="28342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S1 (a?; b!) := A1 (a?; b!) [availability &gt; 98%, price per call = 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13" name="Espace réservé du contenu 4"/>
          <p:cNvSpPr txBox="1">
            <a:spLocks/>
          </p:cNvSpPr>
          <p:nvPr/>
        </p:nvSpPr>
        <p:spPr>
          <a:xfrm>
            <a:off x="-285027" y="4203961"/>
            <a:ext cx="5336536"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endParaRPr>
          </a:p>
          <a:p>
            <a:pPr marL="0" indent="0" algn="ctr">
              <a:lnSpc>
                <a:spcPct val="50000"/>
              </a:lnSpc>
              <a:spcBef>
                <a:spcPts val="300"/>
              </a:spcBef>
              <a:buNone/>
            </a:pPr>
            <a:r>
              <a:rPr lang="en-US" sz="1400" dirty="0" smtClean="0">
                <a:solidFill>
                  <a:srgbClr val="0070C0"/>
                </a:solidFill>
              </a:rPr>
              <a:t>Q(dis?; dna!, info!) </a:t>
            </a:r>
            <a:r>
              <a:rPr lang="en-US" sz="1400" dirty="0">
                <a:solidFill>
                  <a:srgbClr val="0070C0"/>
                </a:solidFill>
              </a:rPr>
              <a:t>:= </a:t>
            </a:r>
            <a:r>
              <a:rPr lang="en-US" sz="1400" dirty="0" smtClean="0">
                <a:solidFill>
                  <a:srgbClr val="0070C0"/>
                </a:solidFill>
              </a:rPr>
              <a:t>A1 (dis?; p!), A2 (p?; dna!), A3 (p?; info</a:t>
            </a:r>
            <a:r>
              <a:rPr lang="en-US" sz="1400" dirty="0" smtClean="0">
                <a:solidFill>
                  <a:srgbClr val="0070C0"/>
                </a:solidFill>
              </a:rPr>
              <a:t>!),</a:t>
            </a:r>
          </a:p>
          <a:p>
            <a:pPr marL="0" indent="0" algn="ctr">
              <a:lnSpc>
                <a:spcPct val="50000"/>
              </a:lnSpc>
              <a:spcBef>
                <a:spcPts val="300"/>
              </a:spcBef>
              <a:buNone/>
            </a:pPr>
            <a:r>
              <a:rPr lang="en-US" sz="1400" dirty="0" smtClean="0">
                <a:solidFill>
                  <a:srgbClr val="0070C0"/>
                </a:solidFill>
              </a:rPr>
              <a:t>d</a:t>
            </a:r>
            <a:r>
              <a:rPr lang="en-US" sz="1400" dirty="0" smtClean="0">
                <a:solidFill>
                  <a:srgbClr val="0070C0"/>
                </a:solidFill>
              </a:rPr>
              <a:t>= “flu”,  </a:t>
            </a:r>
            <a:r>
              <a:rPr lang="en-US" sz="1400" dirty="0" smtClean="0">
                <a:solidFill>
                  <a:srgbClr val="0070C0"/>
                </a:solidFill>
              </a:rPr>
              <a:t>[ </a:t>
            </a:r>
            <a:r>
              <a:rPr lang="en-US" sz="1400" dirty="0" smtClean="0">
                <a:solidFill>
                  <a:srgbClr val="0070C0"/>
                </a:solidFill>
              </a:rPr>
              <a:t>availability </a:t>
            </a:r>
            <a:r>
              <a:rPr lang="en-US" sz="1400" dirty="0">
                <a:solidFill>
                  <a:srgbClr val="0070C0"/>
                </a:solidFill>
              </a:rPr>
              <a:t>&gt; </a:t>
            </a:r>
            <a:r>
              <a:rPr lang="en-US" sz="1400" dirty="0" smtClean="0">
                <a:solidFill>
                  <a:srgbClr val="0070C0"/>
                </a:solidFill>
              </a:rPr>
              <a:t>98%, </a:t>
            </a:r>
            <a:r>
              <a:rPr lang="en-US" sz="1400" dirty="0">
                <a:solidFill>
                  <a:srgbClr val="0070C0"/>
                </a:solidFill>
              </a:rPr>
              <a:t>price per call </a:t>
            </a:r>
            <a:r>
              <a:rPr lang="en-US" sz="1400" dirty="0" smtClean="0">
                <a:solidFill>
                  <a:srgbClr val="0070C0"/>
                </a:solidFill>
              </a:rPr>
              <a:t>&lt; 0,2$, total cost &lt; 5$]</a:t>
            </a: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smtClean="0">
              <a:solidFill>
                <a:srgbClr val="0070C0"/>
              </a:solidFill>
            </a:endParaRPr>
          </a:p>
        </p:txBody>
      </p:sp>
      <p:sp>
        <p:nvSpPr>
          <p:cNvPr id="14" name="Titre 4"/>
          <p:cNvSpPr txBox="1">
            <a:spLocks/>
          </p:cNvSpPr>
          <p:nvPr/>
        </p:nvSpPr>
        <p:spPr>
          <a:xfrm>
            <a:off x="5734922" y="1282165"/>
            <a:ext cx="1909821"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938694" y="393866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70C0"/>
                </a:solidFill>
              </a:rPr>
              <a:t>Query</a:t>
            </a:r>
            <a:endParaRPr lang="en-GB" sz="1600" b="1" dirty="0">
              <a:solidFill>
                <a:srgbClr val="0070C0"/>
              </a:solidFill>
            </a:endParaRPr>
          </a:p>
        </p:txBody>
      </p:sp>
      <p:sp>
        <p:nvSpPr>
          <p:cNvPr id="17" name="Retângulo 16"/>
          <p:cNvSpPr/>
          <p:nvPr/>
        </p:nvSpPr>
        <p:spPr>
          <a:xfrm>
            <a:off x="1666980" y="4364437"/>
            <a:ext cx="897800" cy="148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19" name="Conector em curva 18"/>
          <p:cNvCxnSpPr>
            <a:stCxn id="17" idx="0"/>
            <a:endCxn id="44" idx="1"/>
          </p:cNvCxnSpPr>
          <p:nvPr/>
        </p:nvCxnSpPr>
        <p:spPr>
          <a:xfrm rot="5400000" flipH="1" flipV="1">
            <a:off x="2048701" y="2083810"/>
            <a:ext cx="2347806" cy="221344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393840" y="2428949"/>
            <a:ext cx="1657528" cy="221344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620987" y="4354551"/>
            <a:ext cx="968464" cy="17326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96795" y="2722015"/>
            <a:ext cx="2040961" cy="1224112"/>
          </a:xfrm>
          <a:prstGeom prst="curved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93453" y="2918675"/>
            <a:ext cx="1647642" cy="1224110"/>
          </a:xfrm>
          <a:prstGeom prst="curved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44956" y="4348899"/>
            <a:ext cx="1013132" cy="178921"/>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stCxn id="43" idx="0"/>
            <a:endCxn id="49" idx="1"/>
          </p:cNvCxnSpPr>
          <p:nvPr/>
        </p:nvCxnSpPr>
        <p:spPr>
          <a:xfrm rot="5400000" flipH="1" flipV="1">
            <a:off x="3617025" y="3636596"/>
            <a:ext cx="1246800" cy="177807"/>
          </a:xfrm>
          <a:prstGeom prst="curved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flipV="1">
            <a:off x="4324714" y="4003337"/>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900445" y="1935554"/>
            <a:ext cx="2644318" cy="221344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29329" y="1895214"/>
            <a:ext cx="4814671" cy="24283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S2 </a:t>
            </a:r>
            <a:r>
              <a:rPr lang="en-US" sz="1400" dirty="0">
                <a:solidFill>
                  <a:schemeClr val="accent1">
                    <a:lumMod val="75000"/>
                  </a:schemeClr>
                </a:solidFill>
              </a:rPr>
              <a:t>(a?; b!) := A1 (a?; b!) [availability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smtClean="0">
              <a:solidFill>
                <a:schemeClr val="tx1"/>
              </a:solidFill>
            </a:endParaRPr>
          </a:p>
        </p:txBody>
      </p:sp>
      <p:sp>
        <p:nvSpPr>
          <p:cNvPr id="46" name="Espace réservé du contenu 4"/>
          <p:cNvSpPr txBox="1">
            <a:spLocks/>
          </p:cNvSpPr>
          <p:nvPr/>
        </p:nvSpPr>
        <p:spPr>
          <a:xfrm>
            <a:off x="4329331" y="2171433"/>
            <a:ext cx="4814670" cy="2843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S3 </a:t>
            </a:r>
            <a:r>
              <a:rPr lang="en-US" sz="1400" dirty="0">
                <a:solidFill>
                  <a:schemeClr val="accent1">
                    <a:lumMod val="75000"/>
                  </a:schemeClr>
                </a:solidFill>
              </a:rPr>
              <a:t>(a?; b!) := </a:t>
            </a:r>
            <a:r>
              <a:rPr lang="en-US" sz="1400" dirty="0" smtClean="0">
                <a:solidFill>
                  <a:schemeClr val="accent1">
                    <a:lumMod val="75000"/>
                  </a:schemeClr>
                </a:solidFill>
              </a:rPr>
              <a:t>A2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48" name="Espace réservé du contenu 4"/>
          <p:cNvSpPr txBox="1">
            <a:spLocks/>
          </p:cNvSpPr>
          <p:nvPr/>
        </p:nvSpPr>
        <p:spPr>
          <a:xfrm>
            <a:off x="4329329" y="2489132"/>
            <a:ext cx="4814671" cy="43555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S4 </a:t>
            </a:r>
            <a:r>
              <a:rPr lang="en-US" sz="1400" dirty="0">
                <a:solidFill>
                  <a:schemeClr val="accent1">
                    <a:lumMod val="75000"/>
                  </a:schemeClr>
                </a:solidFill>
              </a:rPr>
              <a:t>(a?; b!) := A1 (a?; </a:t>
            </a:r>
            <a:r>
              <a:rPr lang="en-US" sz="1400" dirty="0" smtClean="0">
                <a:solidFill>
                  <a:schemeClr val="accent1">
                    <a:lumMod val="75000"/>
                  </a:schemeClr>
                </a:solidFill>
              </a:rPr>
              <a:t>p!), A2 (p?; b!) [</a:t>
            </a:r>
            <a:r>
              <a:rPr lang="en-US" sz="1400" dirty="0">
                <a:solidFill>
                  <a:schemeClr val="accent1">
                    <a:lumMod val="75000"/>
                  </a:schemeClr>
                </a:solidFill>
              </a:rPr>
              <a:t>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49" name="Espace réservé du contenu 4"/>
          <p:cNvSpPr txBox="1">
            <a:spLocks/>
          </p:cNvSpPr>
          <p:nvPr/>
        </p:nvSpPr>
        <p:spPr>
          <a:xfrm>
            <a:off x="4329329" y="2958071"/>
            <a:ext cx="4814672" cy="288056"/>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S5 </a:t>
            </a:r>
            <a:r>
              <a:rPr lang="en-US" sz="1400" dirty="0">
                <a:solidFill>
                  <a:schemeClr val="accent1">
                    <a:lumMod val="75000"/>
                  </a:schemeClr>
                </a:solidFill>
              </a:rPr>
              <a:t>(a?; b!) := </a:t>
            </a:r>
            <a:r>
              <a:rPr lang="en-US" sz="1400" dirty="0" smtClean="0">
                <a:solidFill>
                  <a:schemeClr val="accent1">
                    <a:lumMod val="75000"/>
                  </a:schemeClr>
                </a:solidFill>
              </a:rPr>
              <a:t>A3 </a:t>
            </a:r>
            <a:r>
              <a:rPr lang="en-US" sz="1400" dirty="0">
                <a:solidFill>
                  <a:schemeClr val="accent1">
                    <a:lumMod val="75000"/>
                  </a:schemeClr>
                </a:solidFill>
              </a:rPr>
              <a:t>(a?; b!) [availability &gt; </a:t>
            </a:r>
            <a:r>
              <a:rPr lang="en-US" sz="1400" dirty="0" smtClean="0">
                <a:solidFill>
                  <a:schemeClr val="accent1">
                    <a:lumMod val="75000"/>
                  </a:schemeClr>
                </a:solidFill>
              </a:rPr>
              <a:t>98%, </a:t>
            </a:r>
            <a:r>
              <a:rPr lang="en-US" sz="1400" dirty="0">
                <a:solidFill>
                  <a:schemeClr val="accent1">
                    <a:lumMod val="75000"/>
                  </a:schemeClr>
                </a:solidFill>
              </a:rPr>
              <a:t>price per call = </a:t>
            </a:r>
            <a:r>
              <a:rPr lang="en-US" sz="1400" dirty="0" smtClean="0">
                <a:solidFill>
                  <a:schemeClr val="accent1">
                    <a:lumMod val="75000"/>
                  </a:schemeClr>
                </a:solidFill>
              </a:rPr>
              <a:t>0,0</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52" name="Espace réservé du contenu 4"/>
          <p:cNvSpPr txBox="1">
            <a:spLocks/>
          </p:cNvSpPr>
          <p:nvPr/>
        </p:nvSpPr>
        <p:spPr>
          <a:xfrm>
            <a:off x="4329329" y="3867128"/>
            <a:ext cx="4814673" cy="3112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S7 </a:t>
            </a:r>
            <a:r>
              <a:rPr lang="en-US" sz="1400" dirty="0">
                <a:solidFill>
                  <a:schemeClr val="accent1">
                    <a:lumMod val="75000"/>
                  </a:schemeClr>
                </a:solidFill>
              </a:rPr>
              <a:t>(a?; b!) := </a:t>
            </a:r>
            <a:r>
              <a:rPr lang="en-US" sz="1400" dirty="0" smtClean="0">
                <a:solidFill>
                  <a:schemeClr val="accent1">
                    <a:lumMod val="75000"/>
                  </a:schemeClr>
                </a:solidFill>
              </a:rPr>
              <a:t>A4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cxnSp>
        <p:nvCxnSpPr>
          <p:cNvPr id="55" name="Conector em curva 54"/>
          <p:cNvCxnSpPr>
            <a:stCxn id="17" idx="0"/>
            <a:endCxn id="50" idx="1"/>
          </p:cNvCxnSpPr>
          <p:nvPr/>
        </p:nvCxnSpPr>
        <p:spPr>
          <a:xfrm rot="5400000" flipH="1" flipV="1">
            <a:off x="2818700" y="2853807"/>
            <a:ext cx="807810" cy="221345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318312" y="3343534"/>
            <a:ext cx="797924" cy="1224111"/>
          </a:xfrm>
          <a:prstGeom prst="curved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stCxn id="43" idx="0"/>
            <a:endCxn id="50" idx="1"/>
          </p:cNvCxnSpPr>
          <p:nvPr/>
        </p:nvCxnSpPr>
        <p:spPr>
          <a:xfrm rot="5400000" flipH="1" flipV="1">
            <a:off x="3844290" y="3863859"/>
            <a:ext cx="792272" cy="177808"/>
          </a:xfrm>
          <a:prstGeom prst="curved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500"/>
                                        <p:tgtEl>
                                          <p:spTgt spid="67"/>
                                        </p:tgtEl>
                                      </p:cBhvr>
                                    </p:animEffect>
                                  </p:childTnLst>
                                </p:cTn>
                              </p:par>
                              <p:par>
                                <p:cTn id="76" presetID="10"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2" grpId="0"/>
      <p:bldP spid="13" grpId="0"/>
      <p:bldP spid="14" grpId="0"/>
      <p:bldP spid="15" grpId="0"/>
      <p:bldP spid="17" grpId="0" animBg="1"/>
      <p:bldP spid="31" grpId="0" animBg="1"/>
      <p:bldP spid="43" grpId="0" animBg="1"/>
      <p:bldP spid="44" grpId="0"/>
      <p:bldP spid="46" grpId="0"/>
      <p:bldP spid="48" grpId="0"/>
      <p:bldP spid="49"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contenu 4"/>
          <p:cNvSpPr txBox="1">
            <a:spLocks/>
          </p:cNvSpPr>
          <p:nvPr/>
        </p:nvSpPr>
        <p:spPr>
          <a:xfrm>
            <a:off x="4329330" y="3279512"/>
            <a:ext cx="4814672" cy="554230"/>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S6 </a:t>
            </a:r>
            <a:r>
              <a:rPr lang="en-US" sz="1400" dirty="0">
                <a:solidFill>
                  <a:schemeClr val="accent1">
                    <a:lumMod val="75000"/>
                  </a:schemeClr>
                </a:solidFill>
              </a:rPr>
              <a:t>(a?; b</a:t>
            </a:r>
            <a:r>
              <a:rPr lang="en-US" sz="1400" dirty="0" smtClean="0">
                <a:solidFill>
                  <a:schemeClr val="accent1">
                    <a:lumMod val="75000"/>
                  </a:schemeClr>
                </a:solidFill>
              </a:rPr>
              <a:t>!, c!) </a:t>
            </a:r>
            <a:r>
              <a:rPr lang="en-US" sz="1400" dirty="0">
                <a:solidFill>
                  <a:schemeClr val="accent1">
                    <a:lumMod val="75000"/>
                  </a:schemeClr>
                </a:solidFill>
              </a:rPr>
              <a:t>:= </a:t>
            </a:r>
            <a:r>
              <a:rPr lang="en-US" sz="1400" dirty="0" smtClean="0">
                <a:solidFill>
                  <a:schemeClr val="accent1">
                    <a:lumMod val="75000"/>
                  </a:schemeClr>
                </a:solidFill>
              </a:rPr>
              <a:t>A1 </a:t>
            </a:r>
            <a:r>
              <a:rPr lang="en-US" sz="1400" dirty="0">
                <a:solidFill>
                  <a:schemeClr val="accent1">
                    <a:lumMod val="75000"/>
                  </a:schemeClr>
                </a:solidFill>
              </a:rPr>
              <a:t>(a?; </a:t>
            </a:r>
            <a:r>
              <a:rPr lang="en-US" sz="1400" dirty="0" smtClean="0">
                <a:solidFill>
                  <a:schemeClr val="accent1">
                    <a:lumMod val="75000"/>
                  </a:schemeClr>
                </a:solidFill>
              </a:rPr>
              <a:t>p!), A2 (p?; </a:t>
            </a:r>
            <a:r>
              <a:rPr lang="en-US" sz="1400" dirty="0">
                <a:solidFill>
                  <a:schemeClr val="accent1">
                    <a:lumMod val="75000"/>
                  </a:schemeClr>
                </a:solidFill>
              </a:rPr>
              <a:t>b</a:t>
            </a:r>
            <a:r>
              <a:rPr lang="en-US" sz="1400" dirty="0" smtClean="0">
                <a:solidFill>
                  <a:schemeClr val="accent1">
                    <a:lumMod val="75000"/>
                  </a:schemeClr>
                </a:solidFill>
              </a:rPr>
              <a:t>!), A3 (p?; c!) </a:t>
            </a:r>
            <a:r>
              <a:rPr lang="en-US" sz="1400" dirty="0">
                <a:solidFill>
                  <a:schemeClr val="accent1">
                    <a:lumMod val="75000"/>
                  </a:schemeClr>
                </a:solidFill>
              </a:rPr>
              <a:t>[availability &gt; 99%, 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22" name="Espace réservé du contenu 4"/>
          <p:cNvSpPr txBox="1">
            <a:spLocks/>
          </p:cNvSpPr>
          <p:nvPr/>
        </p:nvSpPr>
        <p:spPr>
          <a:xfrm>
            <a:off x="4329329" y="1578408"/>
            <a:ext cx="4814671" cy="28342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S1 (a?; b!) := A1 (a?; b!) [availability &gt; 98%, price per call = 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23" name="Titre 4"/>
          <p:cNvSpPr txBox="1">
            <a:spLocks/>
          </p:cNvSpPr>
          <p:nvPr/>
        </p:nvSpPr>
        <p:spPr>
          <a:xfrm>
            <a:off x="6020673" y="1282165"/>
            <a:ext cx="1542178"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cxnSp>
        <p:nvCxnSpPr>
          <p:cNvPr id="28" name="Conector reto 27"/>
          <p:cNvCxnSpPr/>
          <p:nvPr/>
        </p:nvCxnSpPr>
        <p:spPr>
          <a:xfrm flipH="1" flipV="1">
            <a:off x="4324714" y="4003337"/>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Espace réservé du contenu 4"/>
          <p:cNvSpPr txBox="1">
            <a:spLocks/>
          </p:cNvSpPr>
          <p:nvPr/>
        </p:nvSpPr>
        <p:spPr>
          <a:xfrm>
            <a:off x="4329329" y="1895214"/>
            <a:ext cx="4814671" cy="24283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S2 </a:t>
            </a:r>
            <a:r>
              <a:rPr lang="en-US" sz="1400" dirty="0">
                <a:solidFill>
                  <a:schemeClr val="accent1">
                    <a:lumMod val="75000"/>
                  </a:schemeClr>
                </a:solidFill>
              </a:rPr>
              <a:t>(a?; b!) := A1 (a?; b!) [availability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smtClean="0">
              <a:solidFill>
                <a:schemeClr val="tx1"/>
              </a:solidFill>
            </a:endParaRPr>
          </a:p>
        </p:txBody>
      </p:sp>
      <p:sp>
        <p:nvSpPr>
          <p:cNvPr id="30" name="Espace réservé du contenu 4"/>
          <p:cNvSpPr txBox="1">
            <a:spLocks/>
          </p:cNvSpPr>
          <p:nvPr/>
        </p:nvSpPr>
        <p:spPr>
          <a:xfrm>
            <a:off x="4329331" y="2171433"/>
            <a:ext cx="4814670" cy="2843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S3 </a:t>
            </a:r>
            <a:r>
              <a:rPr lang="en-US" sz="1400" dirty="0">
                <a:solidFill>
                  <a:schemeClr val="accent1">
                    <a:lumMod val="75000"/>
                  </a:schemeClr>
                </a:solidFill>
              </a:rPr>
              <a:t>(a?; b!) := </a:t>
            </a:r>
            <a:r>
              <a:rPr lang="en-US" sz="1400" dirty="0" smtClean="0">
                <a:solidFill>
                  <a:schemeClr val="accent1">
                    <a:lumMod val="75000"/>
                  </a:schemeClr>
                </a:solidFill>
              </a:rPr>
              <a:t>A2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31" name="Espace réservé du contenu 4"/>
          <p:cNvSpPr txBox="1">
            <a:spLocks/>
          </p:cNvSpPr>
          <p:nvPr/>
        </p:nvSpPr>
        <p:spPr>
          <a:xfrm>
            <a:off x="4329329" y="2489132"/>
            <a:ext cx="4814671" cy="43555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S4 </a:t>
            </a:r>
            <a:r>
              <a:rPr lang="en-US" sz="1400" dirty="0">
                <a:solidFill>
                  <a:schemeClr val="accent1">
                    <a:lumMod val="75000"/>
                  </a:schemeClr>
                </a:solidFill>
              </a:rPr>
              <a:t>(a?; b!) := A1 (a?; </a:t>
            </a:r>
            <a:r>
              <a:rPr lang="en-US" sz="1400" dirty="0" smtClean="0">
                <a:solidFill>
                  <a:schemeClr val="accent1">
                    <a:lumMod val="75000"/>
                  </a:schemeClr>
                </a:solidFill>
              </a:rPr>
              <a:t>p!), A2 (p?; b!) [</a:t>
            </a:r>
            <a:r>
              <a:rPr lang="en-US" sz="1400" dirty="0">
                <a:solidFill>
                  <a:schemeClr val="accent1">
                    <a:lumMod val="75000"/>
                  </a:schemeClr>
                </a:solidFill>
              </a:rPr>
              <a:t>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33" name="Espace réservé du contenu 4"/>
          <p:cNvSpPr txBox="1">
            <a:spLocks/>
          </p:cNvSpPr>
          <p:nvPr/>
        </p:nvSpPr>
        <p:spPr>
          <a:xfrm>
            <a:off x="4329329" y="2958071"/>
            <a:ext cx="4814672" cy="288056"/>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S5 </a:t>
            </a:r>
            <a:r>
              <a:rPr lang="en-US" sz="1400" dirty="0">
                <a:solidFill>
                  <a:schemeClr val="accent1">
                    <a:lumMod val="75000"/>
                  </a:schemeClr>
                </a:solidFill>
              </a:rPr>
              <a:t>(a?; b!) := </a:t>
            </a:r>
            <a:r>
              <a:rPr lang="en-US" sz="1400" dirty="0" smtClean="0">
                <a:solidFill>
                  <a:schemeClr val="accent1">
                    <a:lumMod val="75000"/>
                  </a:schemeClr>
                </a:solidFill>
              </a:rPr>
              <a:t>A3 </a:t>
            </a:r>
            <a:r>
              <a:rPr lang="en-US" sz="1400" dirty="0">
                <a:solidFill>
                  <a:schemeClr val="accent1">
                    <a:lumMod val="75000"/>
                  </a:schemeClr>
                </a:solidFill>
              </a:rPr>
              <a:t>(a?; b!) [availability &gt; </a:t>
            </a:r>
            <a:r>
              <a:rPr lang="en-US" sz="1400" dirty="0" smtClean="0">
                <a:solidFill>
                  <a:schemeClr val="accent1">
                    <a:lumMod val="75000"/>
                  </a:schemeClr>
                </a:solidFill>
              </a:rPr>
              <a:t>98%, </a:t>
            </a:r>
            <a:r>
              <a:rPr lang="en-US" sz="1400" dirty="0">
                <a:solidFill>
                  <a:schemeClr val="accent1">
                    <a:lumMod val="75000"/>
                  </a:schemeClr>
                </a:solidFill>
              </a:rPr>
              <a:t>price per call = </a:t>
            </a:r>
            <a:r>
              <a:rPr lang="en-US" sz="1400" dirty="0" smtClean="0">
                <a:solidFill>
                  <a:schemeClr val="accent1">
                    <a:lumMod val="75000"/>
                  </a:schemeClr>
                </a:solidFill>
              </a:rPr>
              <a:t>0,0</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34" name="Espace réservé du contenu 4"/>
          <p:cNvSpPr txBox="1">
            <a:spLocks/>
          </p:cNvSpPr>
          <p:nvPr/>
        </p:nvSpPr>
        <p:spPr>
          <a:xfrm>
            <a:off x="4329329" y="3867128"/>
            <a:ext cx="4814673" cy="3112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S7 </a:t>
            </a:r>
            <a:r>
              <a:rPr lang="en-US" sz="1400" dirty="0">
                <a:solidFill>
                  <a:schemeClr val="accent1">
                    <a:lumMod val="75000"/>
                  </a:schemeClr>
                </a:solidFill>
              </a:rPr>
              <a:t>(a?; b!) := </a:t>
            </a:r>
            <a:r>
              <a:rPr lang="en-US" sz="1400" dirty="0" smtClean="0">
                <a:solidFill>
                  <a:schemeClr val="accent1">
                    <a:lumMod val="75000"/>
                  </a:schemeClr>
                </a:solidFill>
              </a:rPr>
              <a:t>A4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7" name="Retângulo 16"/>
          <p:cNvSpPr/>
          <p:nvPr/>
        </p:nvSpPr>
        <p:spPr>
          <a:xfrm>
            <a:off x="2131458" y="4524744"/>
            <a:ext cx="1449941"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14795" y="1615238"/>
            <a:ext cx="1467280" cy="218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20" name="Titre 4"/>
          <p:cNvSpPr txBox="1">
            <a:spLocks/>
          </p:cNvSpPr>
          <p:nvPr/>
        </p:nvSpPr>
        <p:spPr>
          <a:xfrm>
            <a:off x="5313068" y="4279195"/>
            <a:ext cx="3830934" cy="375371"/>
          </a:xfrm>
          <a:prstGeom prst="rect">
            <a:avLst/>
          </a:prstGeom>
        </p:spPr>
        <p:txBody>
          <a:bodyPr vert="horz" lIns="91440" tIns="45720" rIns="91440" bIns="45720" rtlCol="0" anchor="b">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1400" b="1" dirty="0" smtClean="0">
                <a:solidFill>
                  <a:schemeClr val="bg2">
                    <a:lumMod val="25000"/>
                  </a:schemeClr>
                </a:solidFill>
                <a:effectLst>
                  <a:outerShdw blurRad="38100" dist="38100" dir="2700000" algn="tl">
                    <a:srgbClr val="000000">
                      <a:alpha val="43137"/>
                    </a:srgbClr>
                  </a:outerShdw>
                </a:effectLst>
              </a:rPr>
              <a:t>Output: A list of candidate concrete </a:t>
            </a:r>
            <a:r>
              <a:rPr lang="en-GB" sz="1400" b="1" dirty="0" smtClean="0">
                <a:solidFill>
                  <a:schemeClr val="bg2">
                    <a:lumMod val="25000"/>
                  </a:schemeClr>
                </a:solidFill>
                <a:effectLst>
                  <a:outerShdw blurRad="38100" dist="38100" dir="2700000" algn="tl">
                    <a:srgbClr val="000000">
                      <a:alpha val="43137"/>
                    </a:srgbClr>
                  </a:outerShdw>
                </a:effectLst>
              </a:rPr>
              <a:t>services (S2,S3, S4 and S5), </a:t>
            </a:r>
            <a:r>
              <a:rPr lang="en-GB" sz="1400" b="1" dirty="0" smtClean="0">
                <a:solidFill>
                  <a:schemeClr val="bg2">
                    <a:lumMod val="25000"/>
                  </a:schemeClr>
                </a:solidFill>
                <a:effectLst>
                  <a:outerShdw blurRad="38100" dist="38100" dir="2700000" algn="tl">
                    <a:srgbClr val="000000">
                      <a:alpha val="43137"/>
                    </a:srgbClr>
                  </a:outerShdw>
                </a:effectLst>
              </a:rPr>
              <a:t>which can be used to rewrite the user </a:t>
            </a:r>
            <a:r>
              <a:rPr lang="en-GB" sz="1400" b="1" dirty="0" smtClean="0">
                <a:solidFill>
                  <a:schemeClr val="bg2">
                    <a:lumMod val="25000"/>
                  </a:schemeClr>
                </a:solidFill>
                <a:effectLst>
                  <a:outerShdw blurRad="38100" dist="38100" dir="2700000" algn="tl">
                    <a:srgbClr val="000000">
                      <a:alpha val="43137"/>
                    </a:srgbClr>
                  </a:outerShdw>
                </a:effectLst>
              </a:rPr>
              <a:t>query.</a:t>
            </a:r>
            <a:endParaRPr lang="en-GB" sz="1400" b="1" dirty="0">
              <a:solidFill>
                <a:schemeClr val="bg2">
                  <a:lumMod val="25000"/>
                </a:schemeClr>
              </a:solidFill>
              <a:effectLst>
                <a:outerShdw blurRad="38100" dist="38100" dir="2700000" algn="tl">
                  <a:srgbClr val="000000">
                    <a:alpha val="43137"/>
                  </a:srgbClr>
                </a:outerShdw>
              </a:effectLst>
            </a:endParaRPr>
          </a:p>
        </p:txBody>
      </p:sp>
      <p:sp>
        <p:nvSpPr>
          <p:cNvPr id="35" name="Espace réservé du contenu 4"/>
          <p:cNvSpPr txBox="1">
            <a:spLocks/>
          </p:cNvSpPr>
          <p:nvPr/>
        </p:nvSpPr>
        <p:spPr>
          <a:xfrm>
            <a:off x="-285027" y="4203961"/>
            <a:ext cx="5336536"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endParaRPr>
          </a:p>
          <a:p>
            <a:pPr marL="0" indent="0" algn="ctr">
              <a:lnSpc>
                <a:spcPct val="50000"/>
              </a:lnSpc>
              <a:spcBef>
                <a:spcPts val="300"/>
              </a:spcBef>
              <a:buNone/>
            </a:pPr>
            <a:r>
              <a:rPr lang="en-US" sz="1400" dirty="0" smtClean="0">
                <a:solidFill>
                  <a:srgbClr val="0070C0"/>
                </a:solidFill>
              </a:rPr>
              <a:t>Q(dis?; dna!, info!) </a:t>
            </a:r>
            <a:r>
              <a:rPr lang="en-US" sz="1400" dirty="0">
                <a:solidFill>
                  <a:srgbClr val="0070C0"/>
                </a:solidFill>
              </a:rPr>
              <a:t>:= </a:t>
            </a:r>
            <a:r>
              <a:rPr lang="en-US" sz="1400" dirty="0" smtClean="0">
                <a:solidFill>
                  <a:srgbClr val="0070C0"/>
                </a:solidFill>
              </a:rPr>
              <a:t>A1 (dis?; p!), A2 (p?; dna!), A3 (p?; info</a:t>
            </a:r>
            <a:r>
              <a:rPr lang="en-US" sz="1400" dirty="0" smtClean="0">
                <a:solidFill>
                  <a:srgbClr val="0070C0"/>
                </a:solidFill>
              </a:rPr>
              <a:t>!),</a:t>
            </a:r>
          </a:p>
          <a:p>
            <a:pPr marL="0" indent="0" algn="ctr">
              <a:lnSpc>
                <a:spcPct val="50000"/>
              </a:lnSpc>
              <a:spcBef>
                <a:spcPts val="300"/>
              </a:spcBef>
              <a:buNone/>
            </a:pPr>
            <a:r>
              <a:rPr lang="en-US" sz="1400" dirty="0" smtClean="0">
                <a:solidFill>
                  <a:srgbClr val="0070C0"/>
                </a:solidFill>
              </a:rPr>
              <a:t>d</a:t>
            </a:r>
            <a:r>
              <a:rPr lang="en-US" sz="1400" dirty="0" smtClean="0">
                <a:solidFill>
                  <a:srgbClr val="0070C0"/>
                </a:solidFill>
              </a:rPr>
              <a:t>= “flu”,  </a:t>
            </a:r>
            <a:r>
              <a:rPr lang="en-US" sz="1400" dirty="0" smtClean="0">
                <a:solidFill>
                  <a:srgbClr val="0070C0"/>
                </a:solidFill>
              </a:rPr>
              <a:t>[ </a:t>
            </a:r>
            <a:r>
              <a:rPr lang="en-US" sz="1400" dirty="0" smtClean="0">
                <a:solidFill>
                  <a:srgbClr val="0070C0"/>
                </a:solidFill>
              </a:rPr>
              <a:t>availability </a:t>
            </a:r>
            <a:r>
              <a:rPr lang="en-US" sz="1400" dirty="0">
                <a:solidFill>
                  <a:srgbClr val="0070C0"/>
                </a:solidFill>
              </a:rPr>
              <a:t>&gt; </a:t>
            </a:r>
            <a:r>
              <a:rPr lang="en-US" sz="1400" dirty="0" smtClean="0">
                <a:solidFill>
                  <a:srgbClr val="0070C0"/>
                </a:solidFill>
              </a:rPr>
              <a:t>98%, </a:t>
            </a:r>
            <a:r>
              <a:rPr lang="en-US" sz="1400" dirty="0">
                <a:solidFill>
                  <a:srgbClr val="0070C0"/>
                </a:solidFill>
              </a:rPr>
              <a:t>price per call </a:t>
            </a:r>
            <a:r>
              <a:rPr lang="en-US" sz="1400" dirty="0" smtClean="0">
                <a:solidFill>
                  <a:srgbClr val="0070C0"/>
                </a:solidFill>
              </a:rPr>
              <a:t>&lt; 0,2$, total cost &lt; 5$]</a:t>
            </a: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smtClean="0">
              <a:solidFill>
                <a:srgbClr val="0070C0"/>
              </a:solidFill>
            </a:endParaRPr>
          </a:p>
        </p:txBody>
      </p:sp>
      <p:sp>
        <p:nvSpPr>
          <p:cNvPr id="36" name="Titre 4"/>
          <p:cNvSpPr txBox="1">
            <a:spLocks/>
          </p:cNvSpPr>
          <p:nvPr/>
        </p:nvSpPr>
        <p:spPr>
          <a:xfrm>
            <a:off x="1938694" y="393866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70C0"/>
                </a:solidFill>
              </a:rPr>
              <a:t>Query</a:t>
            </a:r>
            <a:endParaRPr lang="en-GB" sz="1600" b="1" dirty="0">
              <a:solidFill>
                <a:srgbClr val="0070C0"/>
              </a:solidFill>
            </a:endParaRPr>
          </a:p>
        </p:txBody>
      </p:sp>
      <p:sp>
        <p:nvSpPr>
          <p:cNvPr id="37" name="Retângulo 36"/>
          <p:cNvSpPr/>
          <p:nvPr/>
        </p:nvSpPr>
        <p:spPr>
          <a:xfrm>
            <a:off x="4800170" y="3511428"/>
            <a:ext cx="1467280" cy="218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ector reto 37"/>
          <p:cNvCxnSpPr/>
          <p:nvPr/>
        </p:nvCxnSpPr>
        <p:spPr>
          <a:xfrm flipH="1" flipV="1">
            <a:off x="4324714" y="1717962"/>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Conector reto 38"/>
          <p:cNvCxnSpPr/>
          <p:nvPr/>
        </p:nvCxnSpPr>
        <p:spPr>
          <a:xfrm flipH="1" flipV="1">
            <a:off x="4324714" y="3403887"/>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H="1" flipV="1">
            <a:off x="4324714" y="3604416"/>
            <a:ext cx="2037986" cy="830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0" grpId="0"/>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49" name="Titre 4"/>
          <p:cNvSpPr txBox="1">
            <a:spLocks/>
          </p:cNvSpPr>
          <p:nvPr/>
        </p:nvSpPr>
        <p:spPr>
          <a:xfrm>
            <a:off x="3497141" y="1805244"/>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i="1" dirty="0" smtClean="0"/>
              <a:t>CSD</a:t>
            </a:r>
            <a:r>
              <a:rPr lang="en-GB" sz="1400" i="1" baseline="-25000" dirty="0" smtClean="0"/>
              <a:t>2</a:t>
            </a:r>
            <a:endParaRPr lang="en-GB" sz="1400" dirty="0"/>
          </a:p>
        </p:txBody>
      </p:sp>
      <p:sp>
        <p:nvSpPr>
          <p:cNvPr id="16" name="Titre 4"/>
          <p:cNvSpPr txBox="1">
            <a:spLocks/>
          </p:cNvSpPr>
          <p:nvPr/>
        </p:nvSpPr>
        <p:spPr>
          <a:xfrm>
            <a:off x="3497141" y="208691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i="1" dirty="0" smtClean="0"/>
              <a:t>CSD</a:t>
            </a:r>
            <a:r>
              <a:rPr lang="en-GB" sz="1400" i="1" baseline="-25000" dirty="0" smtClean="0"/>
              <a:t>3</a:t>
            </a:r>
            <a:endParaRPr lang="en-GB" sz="1400" dirty="0"/>
          </a:p>
        </p:txBody>
      </p:sp>
      <p:sp>
        <p:nvSpPr>
          <p:cNvPr id="17" name="Titre 4"/>
          <p:cNvSpPr txBox="1">
            <a:spLocks/>
          </p:cNvSpPr>
          <p:nvPr/>
        </p:nvSpPr>
        <p:spPr>
          <a:xfrm>
            <a:off x="3497141" y="2862186"/>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i="1" dirty="0" smtClean="0"/>
              <a:t>CSD</a:t>
            </a:r>
            <a:r>
              <a:rPr lang="en-GB" sz="1400" i="1" baseline="-25000" dirty="0" smtClean="0"/>
              <a:t>5</a:t>
            </a:r>
            <a:endParaRPr lang="en-GB" sz="1400" dirty="0"/>
          </a:p>
        </p:txBody>
      </p:sp>
      <p:sp>
        <p:nvSpPr>
          <p:cNvPr id="24" name="Titre 4"/>
          <p:cNvSpPr txBox="1">
            <a:spLocks/>
          </p:cNvSpPr>
          <p:nvPr/>
        </p:nvSpPr>
        <p:spPr>
          <a:xfrm>
            <a:off x="1118282" y="1757001"/>
            <a:ext cx="1881010"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i="1" dirty="0" smtClean="0">
                <a:solidFill>
                  <a:srgbClr val="0A6212"/>
                </a:solidFill>
              </a:rPr>
              <a:t>p</a:t>
            </a:r>
            <a:r>
              <a:rPr lang="en-GB" sz="1400" i="1" baseline="-25000" dirty="0" smtClean="0">
                <a:solidFill>
                  <a:srgbClr val="0A6212"/>
                </a:solidFill>
              </a:rPr>
              <a:t>1 </a:t>
            </a:r>
            <a:r>
              <a:rPr lang="en-GB" sz="1400" i="1" dirty="0" smtClean="0">
                <a:solidFill>
                  <a:srgbClr val="0A6212"/>
                </a:solidFill>
              </a:rPr>
              <a:t>=  { CSD</a:t>
            </a:r>
            <a:r>
              <a:rPr lang="en-GB" sz="1400" i="1" baseline="-25000" dirty="0" smtClean="0">
                <a:solidFill>
                  <a:srgbClr val="0A6212"/>
                </a:solidFill>
              </a:rPr>
              <a:t>2</a:t>
            </a:r>
            <a:r>
              <a:rPr lang="en-GB" sz="1400" i="1" dirty="0" smtClean="0">
                <a:solidFill>
                  <a:srgbClr val="0A6212"/>
                </a:solidFill>
              </a:rPr>
              <a:t> }</a:t>
            </a:r>
          </a:p>
          <a:p>
            <a:endParaRPr lang="en-GB" sz="1400" i="1" dirty="0">
              <a:solidFill>
                <a:srgbClr val="0A6212"/>
              </a:solidFill>
            </a:endParaRPr>
          </a:p>
          <a:p>
            <a:r>
              <a:rPr lang="en-GB" sz="1400" i="1" dirty="0" smtClean="0">
                <a:solidFill>
                  <a:srgbClr val="0A6212"/>
                </a:solidFill>
              </a:rPr>
              <a:t>p</a:t>
            </a:r>
            <a:r>
              <a:rPr lang="en-GB" sz="1400" i="1" baseline="-25000" dirty="0" smtClean="0">
                <a:solidFill>
                  <a:srgbClr val="0A6212"/>
                </a:solidFill>
              </a:rPr>
              <a:t>2 </a:t>
            </a:r>
            <a:r>
              <a:rPr lang="en-GB" sz="1400" i="1" dirty="0">
                <a:solidFill>
                  <a:srgbClr val="0A6212"/>
                </a:solidFill>
              </a:rPr>
              <a:t>=  { CSD</a:t>
            </a:r>
            <a:r>
              <a:rPr lang="en-GB" sz="1400" i="1" baseline="-25000" dirty="0">
                <a:solidFill>
                  <a:srgbClr val="0A6212"/>
                </a:solidFill>
              </a:rPr>
              <a:t>2</a:t>
            </a:r>
            <a:r>
              <a:rPr lang="en-GB" sz="1400" i="1" dirty="0">
                <a:solidFill>
                  <a:srgbClr val="0A6212"/>
                </a:solidFill>
              </a:rPr>
              <a:t> </a:t>
            </a:r>
            <a:r>
              <a:rPr lang="en-GB" sz="1400" i="1" dirty="0" smtClean="0">
                <a:solidFill>
                  <a:srgbClr val="0A6212"/>
                </a:solidFill>
              </a:rPr>
              <a:t>, CSD</a:t>
            </a:r>
            <a:r>
              <a:rPr lang="en-GB" sz="1400" i="1" baseline="-25000" dirty="0" smtClean="0">
                <a:solidFill>
                  <a:srgbClr val="0A6212"/>
                </a:solidFill>
              </a:rPr>
              <a:t>3  </a:t>
            </a:r>
            <a:r>
              <a:rPr lang="en-GB" sz="1400" i="1" dirty="0" smtClean="0">
                <a:solidFill>
                  <a:srgbClr val="0A6212"/>
                </a:solidFill>
              </a:rPr>
              <a:t>} </a:t>
            </a:r>
          </a:p>
          <a:p>
            <a:endParaRPr lang="en-GB" sz="1400" i="1" dirty="0">
              <a:solidFill>
                <a:srgbClr val="0A6212"/>
              </a:solidFill>
            </a:endParaRPr>
          </a:p>
          <a:p>
            <a:r>
              <a:rPr lang="en-GB" sz="1400" i="1" dirty="0" smtClean="0">
                <a:solidFill>
                  <a:srgbClr val="0A6212"/>
                </a:solidFill>
              </a:rPr>
              <a:t>p</a:t>
            </a:r>
            <a:r>
              <a:rPr lang="en-GB" sz="1400" i="1" baseline="-25000" dirty="0" smtClean="0">
                <a:solidFill>
                  <a:srgbClr val="0A6212"/>
                </a:solidFill>
              </a:rPr>
              <a:t>3 </a:t>
            </a:r>
            <a:r>
              <a:rPr lang="en-GB" sz="1400" i="1" dirty="0">
                <a:solidFill>
                  <a:srgbClr val="0A6212"/>
                </a:solidFill>
              </a:rPr>
              <a:t>=  { CSD</a:t>
            </a:r>
            <a:r>
              <a:rPr lang="en-GB" sz="1400" i="1" baseline="-25000" dirty="0">
                <a:solidFill>
                  <a:srgbClr val="0A6212"/>
                </a:solidFill>
              </a:rPr>
              <a:t>2</a:t>
            </a:r>
            <a:r>
              <a:rPr lang="en-GB" sz="1400" i="1" dirty="0">
                <a:solidFill>
                  <a:srgbClr val="0A6212"/>
                </a:solidFill>
              </a:rPr>
              <a:t> , </a:t>
            </a:r>
            <a:r>
              <a:rPr lang="en-GB" sz="1400" i="1" dirty="0" smtClean="0">
                <a:solidFill>
                  <a:srgbClr val="0A6212"/>
                </a:solidFill>
              </a:rPr>
              <a:t>CSD</a:t>
            </a:r>
            <a:r>
              <a:rPr lang="en-GB" sz="1400" i="1" baseline="-25000" dirty="0" smtClean="0">
                <a:solidFill>
                  <a:srgbClr val="0A6212"/>
                </a:solidFill>
              </a:rPr>
              <a:t>3 </a:t>
            </a:r>
            <a:r>
              <a:rPr lang="en-GB" sz="1400" i="1" dirty="0" smtClean="0">
                <a:solidFill>
                  <a:srgbClr val="0A6212"/>
                </a:solidFill>
              </a:rPr>
              <a:t>, CSD</a:t>
            </a:r>
            <a:r>
              <a:rPr lang="en-GB" sz="1400" i="1" baseline="-25000" dirty="0" smtClean="0">
                <a:solidFill>
                  <a:srgbClr val="0A6212"/>
                </a:solidFill>
              </a:rPr>
              <a:t>5  </a:t>
            </a:r>
            <a:r>
              <a:rPr lang="en-GB" sz="1400" i="1" dirty="0" smtClean="0">
                <a:solidFill>
                  <a:srgbClr val="0A6212"/>
                </a:solidFill>
              </a:rPr>
              <a:t>} </a:t>
            </a:r>
            <a:endParaRPr lang="en-GB" sz="1400" dirty="0">
              <a:solidFill>
                <a:srgbClr val="0A6212"/>
              </a:solidFill>
            </a:endParaRPr>
          </a:p>
          <a:p>
            <a:endParaRPr lang="en-GB" sz="1400" dirty="0">
              <a:solidFill>
                <a:srgbClr val="0A6212"/>
              </a:solidFill>
            </a:endParaRPr>
          </a:p>
        </p:txBody>
      </p:sp>
      <p:sp>
        <p:nvSpPr>
          <p:cNvPr id="25" name="Titre 4"/>
          <p:cNvSpPr txBox="1">
            <a:spLocks/>
          </p:cNvSpPr>
          <p:nvPr/>
        </p:nvSpPr>
        <p:spPr>
          <a:xfrm>
            <a:off x="1544668" y="1264557"/>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26" name="Titre 4"/>
          <p:cNvSpPr txBox="1">
            <a:spLocks/>
          </p:cNvSpPr>
          <p:nvPr/>
        </p:nvSpPr>
        <p:spPr>
          <a:xfrm>
            <a:off x="1459604" y="2906332"/>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chemeClr val="tx1"/>
                </a:solidFill>
              </a:rPr>
              <a:t>Rewritings</a:t>
            </a:r>
            <a:endParaRPr lang="en-GB" sz="1400" b="1" dirty="0">
              <a:solidFill>
                <a:schemeClr val="tx1"/>
              </a:solidFill>
            </a:endParaRPr>
          </a:p>
        </p:txBody>
      </p:sp>
      <p:sp>
        <p:nvSpPr>
          <p:cNvPr id="29" name="Espace réservé du contenu 4"/>
          <p:cNvSpPr txBox="1">
            <a:spLocks/>
          </p:cNvSpPr>
          <p:nvPr/>
        </p:nvSpPr>
        <p:spPr>
          <a:xfrm>
            <a:off x="-627" y="3277161"/>
            <a:ext cx="3967765" cy="1441027"/>
          </a:xfrm>
          <a:prstGeom prst="rect">
            <a:avLst/>
          </a:prstGeom>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Rule 1:</a:t>
            </a:r>
            <a:r>
              <a:rPr lang="en-US" sz="1400" i="1" dirty="0" smtClean="0">
                <a:solidFill>
                  <a:schemeClr val="tx1"/>
                </a:solidFill>
              </a:rPr>
              <a:t> </a:t>
            </a:r>
            <a:r>
              <a:rPr lang="en-US" sz="1400" dirty="0" smtClean="0">
                <a:solidFill>
                  <a:schemeClr val="tx1"/>
                </a:solidFill>
              </a:rPr>
              <a:t>the number of abstract services resulting from the union of all CSDs in p is equal to the number of abstract services in the query</a:t>
            </a:r>
            <a:endParaRPr lang="en-US" sz="1400" b="1" dirty="0" smtClean="0">
              <a:solidFill>
                <a:schemeClr val="tx1"/>
              </a:solidFill>
            </a:endParaRPr>
          </a:p>
          <a:p>
            <a:pPr lvl="1" algn="just">
              <a:buFont typeface="Wingdings" charset="2"/>
              <a:buChar char="§"/>
            </a:pPr>
            <a:r>
              <a:rPr lang="en-US" sz="1400" b="1" dirty="0" smtClean="0">
                <a:solidFill>
                  <a:schemeClr val="tx1"/>
                </a:solidFill>
              </a:rPr>
              <a:t>Rule 2:</a:t>
            </a:r>
            <a:r>
              <a:rPr lang="en-US" sz="1400" i="1" dirty="0" smtClean="0">
                <a:solidFill>
                  <a:schemeClr val="tx1"/>
                </a:solidFill>
              </a:rPr>
              <a:t> </a:t>
            </a:r>
            <a:r>
              <a:rPr lang="en-US" sz="14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60815" y="1896675"/>
            <a:ext cx="8979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53737" y="2243785"/>
            <a:ext cx="1398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Espace réservé du contenu 4"/>
          <p:cNvSpPr txBox="1">
            <a:spLocks/>
          </p:cNvSpPr>
          <p:nvPr/>
        </p:nvSpPr>
        <p:spPr>
          <a:xfrm>
            <a:off x="4096473" y="4203961"/>
            <a:ext cx="5336536"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endParaRPr>
          </a:p>
          <a:p>
            <a:pPr marL="0" indent="0" algn="ctr">
              <a:lnSpc>
                <a:spcPct val="50000"/>
              </a:lnSpc>
              <a:spcBef>
                <a:spcPts val="300"/>
              </a:spcBef>
              <a:buNone/>
            </a:pPr>
            <a:r>
              <a:rPr lang="en-US" sz="1400" dirty="0" smtClean="0">
                <a:solidFill>
                  <a:srgbClr val="0070C0"/>
                </a:solidFill>
              </a:rPr>
              <a:t>Q(dis?; dna!, info!) </a:t>
            </a:r>
            <a:r>
              <a:rPr lang="en-US" sz="1400" dirty="0">
                <a:solidFill>
                  <a:srgbClr val="0070C0"/>
                </a:solidFill>
              </a:rPr>
              <a:t>:= </a:t>
            </a:r>
            <a:r>
              <a:rPr lang="en-US" sz="1400" dirty="0" smtClean="0">
                <a:solidFill>
                  <a:srgbClr val="0070C0"/>
                </a:solidFill>
              </a:rPr>
              <a:t>A1 (dis?; p!), A2 (p?; dna!), A3 (p?; info</a:t>
            </a:r>
            <a:r>
              <a:rPr lang="en-US" sz="1400" dirty="0" smtClean="0">
                <a:solidFill>
                  <a:srgbClr val="0070C0"/>
                </a:solidFill>
              </a:rPr>
              <a:t>!),</a:t>
            </a:r>
          </a:p>
          <a:p>
            <a:pPr marL="0" indent="0" algn="ctr">
              <a:lnSpc>
                <a:spcPct val="50000"/>
              </a:lnSpc>
              <a:spcBef>
                <a:spcPts val="300"/>
              </a:spcBef>
              <a:buNone/>
            </a:pPr>
            <a:r>
              <a:rPr lang="en-US" sz="1400" dirty="0" smtClean="0">
                <a:solidFill>
                  <a:srgbClr val="0070C0"/>
                </a:solidFill>
              </a:rPr>
              <a:t>d</a:t>
            </a:r>
            <a:r>
              <a:rPr lang="en-US" sz="1400" dirty="0" smtClean="0">
                <a:solidFill>
                  <a:srgbClr val="0070C0"/>
                </a:solidFill>
              </a:rPr>
              <a:t>= “flu”,  </a:t>
            </a:r>
            <a:r>
              <a:rPr lang="en-US" sz="1400" dirty="0" smtClean="0">
                <a:solidFill>
                  <a:srgbClr val="0070C0"/>
                </a:solidFill>
              </a:rPr>
              <a:t>[ </a:t>
            </a:r>
            <a:r>
              <a:rPr lang="en-US" sz="1400" dirty="0" smtClean="0">
                <a:solidFill>
                  <a:srgbClr val="0070C0"/>
                </a:solidFill>
              </a:rPr>
              <a:t>availability </a:t>
            </a:r>
            <a:r>
              <a:rPr lang="en-US" sz="1400" dirty="0">
                <a:solidFill>
                  <a:srgbClr val="0070C0"/>
                </a:solidFill>
              </a:rPr>
              <a:t>&gt; </a:t>
            </a:r>
            <a:r>
              <a:rPr lang="en-US" sz="1400" dirty="0" smtClean="0">
                <a:solidFill>
                  <a:srgbClr val="0070C0"/>
                </a:solidFill>
              </a:rPr>
              <a:t>98%, </a:t>
            </a:r>
            <a:r>
              <a:rPr lang="en-US" sz="1400" dirty="0">
                <a:solidFill>
                  <a:srgbClr val="0070C0"/>
                </a:solidFill>
              </a:rPr>
              <a:t>price per call </a:t>
            </a:r>
            <a:r>
              <a:rPr lang="en-US" sz="1400" dirty="0" smtClean="0">
                <a:solidFill>
                  <a:srgbClr val="0070C0"/>
                </a:solidFill>
              </a:rPr>
              <a:t>&lt; 0,2$, total cost &lt; 5$]</a:t>
            </a: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a:solidFill>
                <a:srgbClr val="0070C0"/>
              </a:solidFill>
            </a:endParaRPr>
          </a:p>
          <a:p>
            <a:pPr marL="0" indent="0" algn="just">
              <a:lnSpc>
                <a:spcPct val="50000"/>
              </a:lnSpc>
              <a:spcBef>
                <a:spcPts val="300"/>
              </a:spcBef>
              <a:buNone/>
            </a:pPr>
            <a:endParaRPr lang="en-US" sz="1400" dirty="0" smtClean="0">
              <a:solidFill>
                <a:srgbClr val="0070C0"/>
              </a:solidFill>
            </a:endParaRPr>
          </a:p>
        </p:txBody>
      </p:sp>
      <p:sp>
        <p:nvSpPr>
          <p:cNvPr id="34" name="Titre 4"/>
          <p:cNvSpPr txBox="1">
            <a:spLocks/>
          </p:cNvSpPr>
          <p:nvPr/>
        </p:nvSpPr>
        <p:spPr>
          <a:xfrm>
            <a:off x="6320194" y="4044988"/>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70C0"/>
                </a:solidFill>
              </a:rPr>
              <a:t>Query</a:t>
            </a:r>
            <a:endParaRPr lang="en-GB" sz="1600" b="1" dirty="0">
              <a:solidFill>
                <a:srgbClr val="0070C0"/>
              </a:solidFill>
            </a:endParaRPr>
          </a:p>
        </p:txBody>
      </p:sp>
      <p:sp>
        <p:nvSpPr>
          <p:cNvPr id="35" name="Espace réservé du contenu 4"/>
          <p:cNvSpPr txBox="1">
            <a:spLocks/>
          </p:cNvSpPr>
          <p:nvPr/>
        </p:nvSpPr>
        <p:spPr>
          <a:xfrm>
            <a:off x="4329330" y="3279512"/>
            <a:ext cx="4814672" cy="554230"/>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S6 </a:t>
            </a:r>
            <a:r>
              <a:rPr lang="en-US" sz="1400" dirty="0">
                <a:solidFill>
                  <a:schemeClr val="accent1">
                    <a:lumMod val="75000"/>
                  </a:schemeClr>
                </a:solidFill>
              </a:rPr>
              <a:t>(a?; b</a:t>
            </a:r>
            <a:r>
              <a:rPr lang="en-US" sz="1400" dirty="0" smtClean="0">
                <a:solidFill>
                  <a:schemeClr val="accent1">
                    <a:lumMod val="75000"/>
                  </a:schemeClr>
                </a:solidFill>
              </a:rPr>
              <a:t>!, c!) </a:t>
            </a:r>
            <a:r>
              <a:rPr lang="en-US" sz="1400" dirty="0">
                <a:solidFill>
                  <a:schemeClr val="accent1">
                    <a:lumMod val="75000"/>
                  </a:schemeClr>
                </a:solidFill>
              </a:rPr>
              <a:t>:= </a:t>
            </a:r>
            <a:r>
              <a:rPr lang="en-US" sz="1400" dirty="0" smtClean="0">
                <a:solidFill>
                  <a:schemeClr val="accent1">
                    <a:lumMod val="75000"/>
                  </a:schemeClr>
                </a:solidFill>
              </a:rPr>
              <a:t>A1 </a:t>
            </a:r>
            <a:r>
              <a:rPr lang="en-US" sz="1400" dirty="0">
                <a:solidFill>
                  <a:schemeClr val="accent1">
                    <a:lumMod val="75000"/>
                  </a:schemeClr>
                </a:solidFill>
              </a:rPr>
              <a:t>(a?; </a:t>
            </a:r>
            <a:r>
              <a:rPr lang="en-US" sz="1400" dirty="0" smtClean="0">
                <a:solidFill>
                  <a:schemeClr val="accent1">
                    <a:lumMod val="75000"/>
                  </a:schemeClr>
                </a:solidFill>
              </a:rPr>
              <a:t>p!), A2 (p?; </a:t>
            </a:r>
            <a:r>
              <a:rPr lang="en-US" sz="1400" dirty="0">
                <a:solidFill>
                  <a:schemeClr val="accent1">
                    <a:lumMod val="75000"/>
                  </a:schemeClr>
                </a:solidFill>
              </a:rPr>
              <a:t>b</a:t>
            </a:r>
            <a:r>
              <a:rPr lang="en-US" sz="1400" dirty="0" smtClean="0">
                <a:solidFill>
                  <a:schemeClr val="accent1">
                    <a:lumMod val="75000"/>
                  </a:schemeClr>
                </a:solidFill>
              </a:rPr>
              <a:t>!), A3 (p?; c!) </a:t>
            </a:r>
            <a:r>
              <a:rPr lang="en-US" sz="1400" dirty="0">
                <a:solidFill>
                  <a:schemeClr val="accent1">
                    <a:lumMod val="75000"/>
                  </a:schemeClr>
                </a:solidFill>
              </a:rPr>
              <a:t>[availability &gt; 99%, 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36" name="Espace réservé du contenu 4"/>
          <p:cNvSpPr txBox="1">
            <a:spLocks/>
          </p:cNvSpPr>
          <p:nvPr/>
        </p:nvSpPr>
        <p:spPr>
          <a:xfrm>
            <a:off x="4329329" y="1578408"/>
            <a:ext cx="4814671" cy="28342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S1 (a?; b!) := A1 (a?; b!) [availability &gt; 98%, price per call = 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37" name="Titre 4"/>
          <p:cNvSpPr txBox="1">
            <a:spLocks/>
          </p:cNvSpPr>
          <p:nvPr/>
        </p:nvSpPr>
        <p:spPr>
          <a:xfrm>
            <a:off x="6020673" y="1282165"/>
            <a:ext cx="1542178"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cxnSp>
        <p:nvCxnSpPr>
          <p:cNvPr id="38" name="Conector reto 37"/>
          <p:cNvCxnSpPr/>
          <p:nvPr/>
        </p:nvCxnSpPr>
        <p:spPr>
          <a:xfrm flipH="1" flipV="1">
            <a:off x="4324714" y="4003337"/>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Espace réservé du contenu 4"/>
          <p:cNvSpPr txBox="1">
            <a:spLocks/>
          </p:cNvSpPr>
          <p:nvPr/>
        </p:nvSpPr>
        <p:spPr>
          <a:xfrm>
            <a:off x="4329329" y="1895214"/>
            <a:ext cx="4814671" cy="24283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S2 </a:t>
            </a:r>
            <a:r>
              <a:rPr lang="en-US" sz="1400" dirty="0">
                <a:solidFill>
                  <a:schemeClr val="accent1">
                    <a:lumMod val="75000"/>
                  </a:schemeClr>
                </a:solidFill>
              </a:rPr>
              <a:t>(a?; b!) := A1 (a?; b!) [availability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smtClean="0">
              <a:solidFill>
                <a:schemeClr val="tx1"/>
              </a:solidFill>
            </a:endParaRPr>
          </a:p>
        </p:txBody>
      </p:sp>
      <p:sp>
        <p:nvSpPr>
          <p:cNvPr id="40" name="Espace réservé du contenu 4"/>
          <p:cNvSpPr txBox="1">
            <a:spLocks/>
          </p:cNvSpPr>
          <p:nvPr/>
        </p:nvSpPr>
        <p:spPr>
          <a:xfrm>
            <a:off x="4329331" y="2171433"/>
            <a:ext cx="4814670" cy="2843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S3 </a:t>
            </a:r>
            <a:r>
              <a:rPr lang="en-US" sz="1400" dirty="0">
                <a:solidFill>
                  <a:schemeClr val="accent1">
                    <a:lumMod val="75000"/>
                  </a:schemeClr>
                </a:solidFill>
              </a:rPr>
              <a:t>(a?; b!) := </a:t>
            </a:r>
            <a:r>
              <a:rPr lang="en-US" sz="1400" dirty="0" smtClean="0">
                <a:solidFill>
                  <a:schemeClr val="accent1">
                    <a:lumMod val="75000"/>
                  </a:schemeClr>
                </a:solidFill>
              </a:rPr>
              <a:t>A2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41" name="Espace réservé du contenu 4"/>
          <p:cNvSpPr txBox="1">
            <a:spLocks/>
          </p:cNvSpPr>
          <p:nvPr/>
        </p:nvSpPr>
        <p:spPr>
          <a:xfrm>
            <a:off x="4329329" y="2489132"/>
            <a:ext cx="4814671" cy="43555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S4 </a:t>
            </a:r>
            <a:r>
              <a:rPr lang="en-US" sz="1400" dirty="0">
                <a:solidFill>
                  <a:schemeClr val="accent1">
                    <a:lumMod val="75000"/>
                  </a:schemeClr>
                </a:solidFill>
              </a:rPr>
              <a:t>(a?; b!) := A1 (a?; </a:t>
            </a:r>
            <a:r>
              <a:rPr lang="en-US" sz="1400" dirty="0" smtClean="0">
                <a:solidFill>
                  <a:schemeClr val="accent1">
                    <a:lumMod val="75000"/>
                  </a:schemeClr>
                </a:solidFill>
              </a:rPr>
              <a:t>p!), A2 (p?; b!) [</a:t>
            </a:r>
            <a:r>
              <a:rPr lang="en-US" sz="1400" dirty="0">
                <a:solidFill>
                  <a:schemeClr val="accent1">
                    <a:lumMod val="75000"/>
                  </a:schemeClr>
                </a:solidFill>
              </a:rPr>
              <a:t>availability &gt; 98%, price per call = </a:t>
            </a:r>
            <a:r>
              <a:rPr lang="en-US" sz="1400" dirty="0" smtClean="0">
                <a:solidFill>
                  <a:schemeClr val="accent1">
                    <a:lumMod val="75000"/>
                  </a:schemeClr>
                </a:solidFill>
              </a:rPr>
              <a:t>0,1</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42" name="Espace réservé du contenu 4"/>
          <p:cNvSpPr txBox="1">
            <a:spLocks/>
          </p:cNvSpPr>
          <p:nvPr/>
        </p:nvSpPr>
        <p:spPr>
          <a:xfrm>
            <a:off x="4329329" y="2958071"/>
            <a:ext cx="4814672" cy="288056"/>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S5 </a:t>
            </a:r>
            <a:r>
              <a:rPr lang="en-US" sz="1400" dirty="0">
                <a:solidFill>
                  <a:schemeClr val="accent1">
                    <a:lumMod val="75000"/>
                  </a:schemeClr>
                </a:solidFill>
              </a:rPr>
              <a:t>(a?; b!) := </a:t>
            </a:r>
            <a:r>
              <a:rPr lang="en-US" sz="1400" dirty="0" smtClean="0">
                <a:solidFill>
                  <a:schemeClr val="accent1">
                    <a:lumMod val="75000"/>
                  </a:schemeClr>
                </a:solidFill>
              </a:rPr>
              <a:t>A3 </a:t>
            </a:r>
            <a:r>
              <a:rPr lang="en-US" sz="1400" dirty="0">
                <a:solidFill>
                  <a:schemeClr val="accent1">
                    <a:lumMod val="75000"/>
                  </a:schemeClr>
                </a:solidFill>
              </a:rPr>
              <a:t>(a?; b!) [availability &gt; </a:t>
            </a:r>
            <a:r>
              <a:rPr lang="en-US" sz="1400" dirty="0" smtClean="0">
                <a:solidFill>
                  <a:schemeClr val="accent1">
                    <a:lumMod val="75000"/>
                  </a:schemeClr>
                </a:solidFill>
              </a:rPr>
              <a:t>98%, </a:t>
            </a:r>
            <a:r>
              <a:rPr lang="en-US" sz="1400" dirty="0">
                <a:solidFill>
                  <a:schemeClr val="accent1">
                    <a:lumMod val="75000"/>
                  </a:schemeClr>
                </a:solidFill>
              </a:rPr>
              <a:t>price per call = </a:t>
            </a:r>
            <a:r>
              <a:rPr lang="en-US" sz="1400" dirty="0" smtClean="0">
                <a:solidFill>
                  <a:schemeClr val="accent1">
                    <a:lumMod val="75000"/>
                  </a:schemeClr>
                </a:solidFill>
              </a:rPr>
              <a:t>0,0</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sp>
        <p:nvSpPr>
          <p:cNvPr id="43" name="Espace réservé du contenu 4"/>
          <p:cNvSpPr txBox="1">
            <a:spLocks/>
          </p:cNvSpPr>
          <p:nvPr/>
        </p:nvSpPr>
        <p:spPr>
          <a:xfrm>
            <a:off x="4329329" y="3867128"/>
            <a:ext cx="4814673" cy="3112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400" dirty="0" smtClean="0">
                <a:solidFill>
                  <a:schemeClr val="accent1">
                    <a:lumMod val="75000"/>
                  </a:schemeClr>
                </a:solidFill>
              </a:rPr>
              <a:t>S7 </a:t>
            </a:r>
            <a:r>
              <a:rPr lang="en-US" sz="1400" dirty="0">
                <a:solidFill>
                  <a:schemeClr val="accent1">
                    <a:lumMod val="75000"/>
                  </a:schemeClr>
                </a:solidFill>
              </a:rPr>
              <a:t>(a?; b!) := </a:t>
            </a:r>
            <a:r>
              <a:rPr lang="en-US" sz="1400" dirty="0" smtClean="0">
                <a:solidFill>
                  <a:schemeClr val="accent1">
                    <a:lumMod val="75000"/>
                  </a:schemeClr>
                </a:solidFill>
              </a:rPr>
              <a:t>A4 </a:t>
            </a:r>
            <a:r>
              <a:rPr lang="en-US" sz="1400" dirty="0">
                <a:solidFill>
                  <a:schemeClr val="accent1">
                    <a:lumMod val="75000"/>
                  </a:schemeClr>
                </a:solidFill>
              </a:rPr>
              <a:t>(a?; b!) [availability &gt; </a:t>
            </a:r>
            <a:r>
              <a:rPr lang="en-US" sz="1400" dirty="0" smtClean="0">
                <a:solidFill>
                  <a:schemeClr val="accent1">
                    <a:lumMod val="75000"/>
                  </a:schemeClr>
                </a:solidFill>
              </a:rPr>
              <a:t>99%, </a:t>
            </a:r>
            <a:r>
              <a:rPr lang="en-US" sz="1400" dirty="0">
                <a:solidFill>
                  <a:schemeClr val="accent1">
                    <a:lumMod val="75000"/>
                  </a:schemeClr>
                </a:solidFill>
              </a:rPr>
              <a:t>price per call = </a:t>
            </a:r>
            <a:r>
              <a:rPr lang="en-US" sz="1400" dirty="0" smtClean="0">
                <a:solidFill>
                  <a:schemeClr val="accent1">
                    <a:lumMod val="75000"/>
                  </a:schemeClr>
                </a:solidFill>
              </a:rPr>
              <a:t>0,2</a:t>
            </a:r>
            <a:r>
              <a:rPr lang="en-US" sz="1400" dirty="0" smtClean="0">
                <a:solidFill>
                  <a:schemeClr val="accent1">
                    <a:lumMod val="75000"/>
                  </a:schemeClr>
                </a:solidFill>
              </a:rPr>
              <a:t>$]</a:t>
            </a:r>
            <a:endParaRPr lang="en-US" sz="1400" dirty="0">
              <a:solidFill>
                <a:schemeClr val="tx1"/>
              </a:solidFill>
            </a:endParaRPr>
          </a:p>
          <a:p>
            <a:pPr marL="0" indent="0" algn="just">
              <a:buNone/>
            </a:pPr>
            <a:endParaRPr lang="en-US" sz="1400" dirty="0">
              <a:solidFill>
                <a:schemeClr val="tx1"/>
              </a:solidFill>
            </a:endParaRPr>
          </a:p>
          <a:p>
            <a:pPr marL="0" indent="0" algn="just">
              <a:buNone/>
            </a:pPr>
            <a:endParaRPr lang="en-US" sz="1400" dirty="0" smtClean="0">
              <a:solidFill>
                <a:schemeClr val="tx1"/>
              </a:solidFill>
            </a:endParaRPr>
          </a:p>
        </p:txBody>
      </p:sp>
      <p:cxnSp>
        <p:nvCxnSpPr>
          <p:cNvPr id="46" name="Conector reto 45"/>
          <p:cNvCxnSpPr/>
          <p:nvPr/>
        </p:nvCxnSpPr>
        <p:spPr>
          <a:xfrm flipH="1" flipV="1">
            <a:off x="4324714" y="1717962"/>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H="1" flipV="1">
            <a:off x="4318999" y="2622452"/>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H="1" flipV="1">
            <a:off x="4324714" y="3604416"/>
            <a:ext cx="2037986" cy="83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H="1" flipV="1">
            <a:off x="4318999" y="3403792"/>
            <a:ext cx="4762138" cy="194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a:xfrm flipH="1" flipV="1">
            <a:off x="4319806" y="2822120"/>
            <a:ext cx="952136" cy="3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ector de seta reta 8"/>
          <p:cNvCxnSpPr>
            <a:stCxn id="39" idx="1"/>
          </p:cNvCxnSpPr>
          <p:nvPr/>
        </p:nvCxnSpPr>
        <p:spPr>
          <a:xfrm flipH="1">
            <a:off x="4068858" y="2016631"/>
            <a:ext cx="26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p:nvPr/>
        </p:nvCxnSpPr>
        <p:spPr>
          <a:xfrm flipH="1">
            <a:off x="4059335" y="2313579"/>
            <a:ext cx="26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de seta reta 53"/>
          <p:cNvCxnSpPr/>
          <p:nvPr/>
        </p:nvCxnSpPr>
        <p:spPr>
          <a:xfrm flipH="1">
            <a:off x="4018549" y="3102099"/>
            <a:ext cx="26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 motivation and objective</a:t>
            </a:r>
          </a:p>
          <a:p>
            <a:pPr>
              <a:lnSpc>
                <a:spcPct val="200000"/>
              </a:lnSpc>
              <a:buFont typeface="Wingdings" charset="2"/>
              <a:buChar char="§"/>
            </a:pPr>
            <a:r>
              <a:rPr lang="en-US" sz="1725" dirty="0" smtClean="0">
                <a:solidFill>
                  <a:schemeClr val="tx1"/>
                </a:solidFill>
              </a:rPr>
              <a:t> </a:t>
            </a: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 and future work</a:t>
            </a:r>
            <a:endParaRPr lang="en-US" sz="1725" dirty="0" smtClean="0">
              <a:solidFill>
                <a:schemeClr val="tx1"/>
              </a:solidFill>
            </a:endParaRPr>
          </a:p>
          <a:p>
            <a:pPr algn="r">
              <a:lnSpc>
                <a:spcPct val="200000"/>
              </a:lnSpc>
              <a:buFont typeface="Wingdings" charset="2"/>
              <a:buChar char="§"/>
            </a:pP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2"/>
          <a:stretch>
            <a:fillRect/>
          </a:stretch>
        </p:blipFill>
        <p:spPr>
          <a:xfrm>
            <a:off x="685798" y="2924365"/>
            <a:ext cx="3584920" cy="1892468"/>
          </a:xfrm>
          <a:prstGeom prst="rect">
            <a:avLst/>
          </a:prstGeom>
        </p:spPr>
      </p:pic>
      <p:pic>
        <p:nvPicPr>
          <p:cNvPr id="8" name="Imagem 2"/>
          <p:cNvPicPr>
            <a:picLocks noChangeAspect="1"/>
          </p:cNvPicPr>
          <p:nvPr/>
        </p:nvPicPr>
        <p:blipFill>
          <a:blip r:embed="rId3"/>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25</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28</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30</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31</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32</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33</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36</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4778665" y="1350787"/>
            <a:ext cx="3029547" cy="338554"/>
          </a:xfrm>
          <a:prstGeom prst="rect">
            <a:avLst/>
          </a:prstGeom>
          <a:noFill/>
        </p:spPr>
        <p:txBody>
          <a:bodyPr wrap="none" rtlCol="0">
            <a:spAutoFit/>
          </a:bodyPr>
          <a:lstStyle/>
          <a:p>
            <a:r>
              <a:rPr lang="fr-FR" sz="1600" b="1" dirty="0" smtClean="0">
                <a:solidFill>
                  <a:schemeClr val="bg2">
                    <a:lumMod val="50000"/>
                  </a:schemeClr>
                </a:solidFill>
                <a:latin typeface="+mj-lt"/>
              </a:rPr>
              <a:t>Query with associated preferences</a:t>
            </a:r>
            <a:endParaRPr lang="en-US" sz="1600" b="1" dirty="0">
              <a:solidFill>
                <a:schemeClr val="bg2">
                  <a:lumMod val="50000"/>
                </a:schemeClr>
              </a:solidFill>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41</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91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smtClean="0">
                <a:solidFill>
                  <a:schemeClr val="tx1"/>
                </a:solidFill>
              </a:rPr>
              <a:t>Retrieve personal </a:t>
            </a:r>
            <a:r>
              <a:rPr lang="en-US" i="1" dirty="0">
                <a:solidFill>
                  <a:schemeClr val="tx1"/>
                </a:solidFill>
              </a:rPr>
              <a:t>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54025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45</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18851</TotalTime>
  <Words>6158</Words>
  <Application>Microsoft Office PowerPoint</Application>
  <PresentationFormat>Apresentação na tela (16:9)</PresentationFormat>
  <Paragraphs>807</Paragraphs>
  <Slides>45</Slides>
  <Notes>40</Notes>
  <HiddenSlides>14</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45</vt:i4>
      </vt:variant>
    </vt:vector>
  </HeadingPairs>
  <TitlesOfParts>
    <vt:vector size="51" baseType="lpstr">
      <vt:lpstr>Arial</vt:lpstr>
      <vt:lpstr>Calibri</vt:lpstr>
      <vt:lpstr>Calibri Light</vt:lpstr>
      <vt:lpstr>Consolas</vt:lpstr>
      <vt:lpstr>Wingdings</vt:lpstr>
      <vt:lpstr>Rétrospection</vt:lpstr>
      <vt:lpstr>Rhone: Quality-Based Query Rewriting Algorithm for Data Integration</vt:lpstr>
      <vt:lpstr>Agenda</vt:lpstr>
      <vt:lpstr>Data integration from data services</vt:lpstr>
      <vt:lpstr>Data integration from data services</vt:lpstr>
      <vt:lpstr>Abstract service &amp; quality measure</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Rhone Service-Based Query Rewriting Algorithm</vt:lpstr>
      <vt:lpstr>Rhone Service-Based Query Rewriting Algorithm</vt:lpstr>
      <vt:lpstr>Rhone Service-Based Query Rewriting Algorithm</vt:lpstr>
      <vt:lpstr>Concrete service matching</vt:lpstr>
      <vt:lpstr>Matching quality features</vt:lpstr>
      <vt:lpstr>Matching &amp; combining concrete services</vt:lpstr>
      <vt:lpstr>Experimental validation</vt:lpstr>
      <vt:lpstr>Rhone’s profile</vt:lpstr>
      <vt:lpstr>  Thank you for your attention!  </vt:lpstr>
      <vt:lpstr>References</vt:lpstr>
      <vt:lpstr>Classical Data integration scenario</vt:lpstr>
      <vt:lpstr>Objective</vt:lpstr>
      <vt:lpstr>Rhone Service-Based Query Rewriting Algorithm</vt:lpstr>
      <vt:lpstr>Data integration considering data services</vt:lpstr>
      <vt:lpstr>Apresentação do PowerPoint</vt:lpstr>
      <vt:lpstr>Abstract service</vt:lpstr>
      <vt:lpstr>Concrete services</vt:lpstr>
      <vt:lpstr>Query</vt:lpstr>
      <vt:lpstr>Objective</vt:lpstr>
      <vt:lpstr>Objective</vt:lpstr>
      <vt:lpstr>Rhone Service-Based Query Rewriting Algorithm</vt:lpstr>
      <vt:lpstr>Rhone Service-Based Query Rewriting Algorithm</vt:lpstr>
      <vt:lpstr>Abstract service matching</vt:lpstr>
      <vt:lpstr>Rhone Service-Based Query Rewriting Algorithm</vt:lpstr>
      <vt:lpstr>Candidate service description</vt:lpstr>
      <vt:lpstr>Combining and producing rewritten queries</vt:lpstr>
      <vt:lpstr>Rhone Service-Based Query Rewriting Algorithm</vt:lpstr>
      <vt:lpstr>Rhone’s profile</vt:lpstr>
      <vt:lpstr>Apresentação do PowerPoint</vt:lpstr>
      <vt:lpstr>Rhone’s profile</vt:lpstr>
      <vt:lpstr>Apresentação do PowerPoint</vt:lpstr>
      <vt:lpstr>Data integration from data services</vt:lpstr>
      <vt:lpstr>Final remarks and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375</cp:revision>
  <dcterms:created xsi:type="dcterms:W3CDTF">2010-04-12T23:12:02Z</dcterms:created>
  <dcterms:modified xsi:type="dcterms:W3CDTF">2016-08-16T21:36:16Z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