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111" r:id="rId4"/>
  </p:sldMasterIdLst>
  <p:notesMasterIdLst>
    <p:notesMasterId r:id="rId47"/>
  </p:notesMasterIdLst>
  <p:handoutMasterIdLst>
    <p:handoutMasterId r:id="rId48"/>
  </p:handoutMasterIdLst>
  <p:sldIdLst>
    <p:sldId id="256" r:id="rId5"/>
    <p:sldId id="257" r:id="rId6"/>
    <p:sldId id="350" r:id="rId7"/>
    <p:sldId id="351" r:id="rId8"/>
    <p:sldId id="353" r:id="rId9"/>
    <p:sldId id="352" r:id="rId10"/>
    <p:sldId id="349" r:id="rId11"/>
    <p:sldId id="355" r:id="rId12"/>
    <p:sldId id="360" r:id="rId13"/>
    <p:sldId id="361" r:id="rId14"/>
    <p:sldId id="356" r:id="rId15"/>
    <p:sldId id="357" r:id="rId16"/>
    <p:sldId id="358" r:id="rId17"/>
    <p:sldId id="359" r:id="rId18"/>
    <p:sldId id="344" r:id="rId19"/>
    <p:sldId id="345" r:id="rId20"/>
    <p:sldId id="346" r:id="rId21"/>
    <p:sldId id="348" r:id="rId22"/>
    <p:sldId id="314" r:id="rId23"/>
    <p:sldId id="315" r:id="rId24"/>
    <p:sldId id="331" r:id="rId25"/>
    <p:sldId id="309" r:id="rId26"/>
    <p:sldId id="264" r:id="rId27"/>
    <p:sldId id="278" r:id="rId28"/>
    <p:sldId id="294" r:id="rId29"/>
    <p:sldId id="281" r:id="rId30"/>
    <p:sldId id="317" r:id="rId31"/>
    <p:sldId id="295" r:id="rId32"/>
    <p:sldId id="347" r:id="rId33"/>
    <p:sldId id="333" r:id="rId34"/>
    <p:sldId id="334" r:id="rId35"/>
    <p:sldId id="335" r:id="rId36"/>
    <p:sldId id="332" r:id="rId37"/>
    <p:sldId id="354" r:id="rId38"/>
    <p:sldId id="336" r:id="rId39"/>
    <p:sldId id="342" r:id="rId40"/>
    <p:sldId id="343" r:id="rId41"/>
    <p:sldId id="337" r:id="rId42"/>
    <p:sldId id="338" r:id="rId43"/>
    <p:sldId id="339" r:id="rId44"/>
    <p:sldId id="340" r:id="rId45"/>
    <p:sldId id="341" r:id="rId4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728" autoAdjust="0"/>
    <p:restoredTop sz="86393" autoAdjust="0"/>
  </p:normalViewPr>
  <p:slideViewPr>
    <p:cSldViewPr snapToGrid="0" snapToObjects="1">
      <p:cViewPr>
        <p:scale>
          <a:sx n="108" d="100"/>
          <a:sy n="108" d="100"/>
        </p:scale>
        <p:origin x="1392" y="-408"/>
      </p:cViewPr>
      <p:guideLst>
        <p:guide orient="horz" pos="1620"/>
        <p:guide pos="2880"/>
      </p:guideLst>
    </p:cSldViewPr>
  </p:slideViewPr>
  <p:outlineViewPr>
    <p:cViewPr>
      <p:scale>
        <a:sx n="33" d="100"/>
        <a:sy n="33" d="100"/>
      </p:scale>
      <p:origin x="0" y="-1353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2.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7179A-B331-4063-8E4D-5BF3DE3F2FB9}" type="doc">
      <dgm:prSet loTypeId="urn:microsoft.com/office/officeart/2005/8/layout/hProcess9" loCatId="process" qsTypeId="urn:microsoft.com/office/officeart/2005/8/quickstyle/simple1" qsCatId="simple" csTypeId="urn:microsoft.com/office/officeart/2005/8/colors/accent0_3" csCatId="mainScheme" phldr="1"/>
      <dgm:spPr/>
    </dgm:pt>
    <dgm:pt modelId="{213205CA-5F5A-43E0-B466-E2276DE533E8}">
      <dgm:prSet phldrT="[Texto]"/>
      <dgm:spPr/>
      <dgm:t>
        <a:bodyPr/>
        <a:lstStyle/>
        <a:p>
          <a:r>
            <a:rPr lang="fr-FR" dirty="0" smtClean="0"/>
            <a:t>Selecting candidate concrete services</a:t>
          </a:r>
          <a:endParaRPr lang="fr-FR" dirty="0"/>
        </a:p>
      </dgm:t>
    </dgm:pt>
    <dgm:pt modelId="{C5007E1B-A697-4505-B981-9D5F864EDFD3}" type="parTrans" cxnId="{236D9EF0-EDE9-47CD-BA12-E5680743E28C}">
      <dgm:prSet/>
      <dgm:spPr/>
      <dgm:t>
        <a:bodyPr/>
        <a:lstStyle/>
        <a:p>
          <a:endParaRPr lang="fr-FR"/>
        </a:p>
      </dgm:t>
    </dgm:pt>
    <dgm:pt modelId="{D64622F2-8E4B-46B2-944B-C8313CBC2557}" type="sibTrans" cxnId="{236D9EF0-EDE9-47CD-BA12-E5680743E28C}">
      <dgm:prSet/>
      <dgm:spPr/>
      <dgm:t>
        <a:bodyPr/>
        <a:lstStyle/>
        <a:p>
          <a:endParaRPr lang="fr-FR"/>
        </a:p>
      </dgm:t>
    </dgm:pt>
    <dgm:pt modelId="{7F78409F-6F65-46D2-9491-AECB0D068A59}">
      <dgm:prSet phldrT="[Texto]"/>
      <dgm:spPr/>
      <dgm:t>
        <a:bodyPr/>
        <a:lstStyle/>
        <a:p>
          <a:r>
            <a:rPr lang="fr-FR" dirty="0" smtClean="0"/>
            <a:t>Creating candidate service descriptions (CSD)</a:t>
          </a:r>
          <a:endParaRPr lang="fr-FR" dirty="0"/>
        </a:p>
      </dgm:t>
    </dgm:pt>
    <dgm:pt modelId="{618D3CCF-B519-4FDB-96F9-08562240BBC3}" type="parTrans" cxnId="{ED421F1B-C79A-497A-B1B8-A0F44A4144EC}">
      <dgm:prSet/>
      <dgm:spPr/>
      <dgm:t>
        <a:bodyPr/>
        <a:lstStyle/>
        <a:p>
          <a:endParaRPr lang="fr-FR"/>
        </a:p>
      </dgm:t>
    </dgm:pt>
    <dgm:pt modelId="{6EDAD98C-8CF5-4D81-86AB-333B6DD66BA6}" type="sibTrans" cxnId="{ED421F1B-C79A-497A-B1B8-A0F44A4144EC}">
      <dgm:prSet/>
      <dgm:spPr/>
      <dgm:t>
        <a:bodyPr/>
        <a:lstStyle/>
        <a:p>
          <a:endParaRPr lang="fr-FR"/>
        </a:p>
      </dgm:t>
    </dgm:pt>
    <dgm:pt modelId="{8CE23EDF-E271-4EFF-B4C1-D92625DAB3EB}">
      <dgm:prSet phldrT="[Texto]"/>
      <dgm:spPr/>
      <dgm:t>
        <a:bodyPr/>
        <a:lstStyle/>
        <a:p>
          <a:r>
            <a:rPr lang="fr-FR" dirty="0" smtClean="0"/>
            <a:t>Combinig CSDs</a:t>
          </a:r>
          <a:endParaRPr lang="fr-FR" dirty="0"/>
        </a:p>
      </dgm:t>
    </dgm:pt>
    <dgm:pt modelId="{048FFB7D-8966-41F8-89EC-24C26A12EEB8}" type="parTrans" cxnId="{92E7095D-C9FE-463D-B758-D5D01403CEF4}">
      <dgm:prSet/>
      <dgm:spPr/>
      <dgm:t>
        <a:bodyPr/>
        <a:lstStyle/>
        <a:p>
          <a:endParaRPr lang="fr-FR"/>
        </a:p>
      </dgm:t>
    </dgm:pt>
    <dgm:pt modelId="{F36A5E62-CBFC-4204-9CEA-99EE2EB5B181}" type="sibTrans" cxnId="{92E7095D-C9FE-463D-B758-D5D01403CEF4}">
      <dgm:prSet/>
      <dgm:spPr/>
      <dgm:t>
        <a:bodyPr/>
        <a:lstStyle/>
        <a:p>
          <a:endParaRPr lang="fr-FR"/>
        </a:p>
      </dgm:t>
    </dgm:pt>
    <dgm:pt modelId="{BBF886E0-F955-4847-AF26-4D1264BDD6CC}">
      <dgm:prSet phldrT="[Texto]"/>
      <dgm:spPr/>
      <dgm:t>
        <a:bodyPr/>
        <a:lstStyle/>
        <a:p>
          <a:r>
            <a:rPr lang="fr-FR" dirty="0" smtClean="0"/>
            <a:t>Producing rewritings</a:t>
          </a:r>
          <a:endParaRPr lang="fr-FR" dirty="0"/>
        </a:p>
      </dgm:t>
    </dgm:pt>
    <dgm:pt modelId="{5DEC8684-76A0-45F7-9E26-B7A16588251B}" type="parTrans" cxnId="{B85EFC76-D397-47A5-B85C-FB91C11FB260}">
      <dgm:prSet/>
      <dgm:spPr/>
      <dgm:t>
        <a:bodyPr/>
        <a:lstStyle/>
        <a:p>
          <a:endParaRPr lang="fr-FR"/>
        </a:p>
      </dgm:t>
    </dgm:pt>
    <dgm:pt modelId="{1BCF054B-9F9D-450D-B6E6-D00F9E448C9B}" type="sibTrans" cxnId="{B85EFC76-D397-47A5-B85C-FB91C11FB260}">
      <dgm:prSet/>
      <dgm:spPr/>
      <dgm:t>
        <a:bodyPr/>
        <a:lstStyle/>
        <a:p>
          <a:endParaRPr lang="fr-FR"/>
        </a:p>
      </dgm:t>
    </dgm:pt>
    <dgm:pt modelId="{0C1B951D-CDB7-4387-B69F-9D4DEE917BF7}" type="pres">
      <dgm:prSet presAssocID="{1C27179A-B331-4063-8E4D-5BF3DE3F2FB9}" presName="CompostProcess" presStyleCnt="0">
        <dgm:presLayoutVars>
          <dgm:dir/>
          <dgm:resizeHandles val="exact"/>
        </dgm:presLayoutVars>
      </dgm:prSet>
      <dgm:spPr/>
    </dgm:pt>
    <dgm:pt modelId="{0CFF12C4-C7F7-4C17-AA46-69DF8C18014F}" type="pres">
      <dgm:prSet presAssocID="{1C27179A-B331-4063-8E4D-5BF3DE3F2FB9}" presName="arrow" presStyleLbl="bgShp" presStyleIdx="0" presStyleCnt="1"/>
      <dgm:spPr/>
    </dgm:pt>
    <dgm:pt modelId="{703DE698-22A5-4624-B68C-CB0577FB6556}" type="pres">
      <dgm:prSet presAssocID="{1C27179A-B331-4063-8E4D-5BF3DE3F2FB9}" presName="linearProcess" presStyleCnt="0"/>
      <dgm:spPr/>
    </dgm:pt>
    <dgm:pt modelId="{F8FE8FDF-136F-4861-AEF3-1C1260B2FD6A}" type="pres">
      <dgm:prSet presAssocID="{213205CA-5F5A-43E0-B466-E2276DE533E8}" presName="textNode" presStyleLbl="node1" presStyleIdx="0" presStyleCnt="4">
        <dgm:presLayoutVars>
          <dgm:bulletEnabled val="1"/>
        </dgm:presLayoutVars>
      </dgm:prSet>
      <dgm:spPr/>
      <dgm:t>
        <a:bodyPr/>
        <a:lstStyle/>
        <a:p>
          <a:endParaRPr lang="fr-FR"/>
        </a:p>
      </dgm:t>
    </dgm:pt>
    <dgm:pt modelId="{9C4C95F8-441C-4629-B3DB-8013162384C9}" type="pres">
      <dgm:prSet presAssocID="{D64622F2-8E4B-46B2-944B-C8313CBC2557}" presName="sibTrans" presStyleCnt="0"/>
      <dgm:spPr/>
    </dgm:pt>
    <dgm:pt modelId="{68878238-6498-4F0A-98B1-7F1664E51CA1}" type="pres">
      <dgm:prSet presAssocID="{7F78409F-6F65-46D2-9491-AECB0D068A59}" presName="textNode" presStyleLbl="node1" presStyleIdx="1" presStyleCnt="4">
        <dgm:presLayoutVars>
          <dgm:bulletEnabled val="1"/>
        </dgm:presLayoutVars>
      </dgm:prSet>
      <dgm:spPr/>
      <dgm:t>
        <a:bodyPr/>
        <a:lstStyle/>
        <a:p>
          <a:endParaRPr lang="fr-FR"/>
        </a:p>
      </dgm:t>
    </dgm:pt>
    <dgm:pt modelId="{BF2D361D-80E5-45B9-8A57-F9EED15AA9A9}" type="pres">
      <dgm:prSet presAssocID="{6EDAD98C-8CF5-4D81-86AB-333B6DD66BA6}" presName="sibTrans" presStyleCnt="0"/>
      <dgm:spPr/>
    </dgm:pt>
    <dgm:pt modelId="{2219BF18-5D0B-4DD4-9280-B46D394648E3}" type="pres">
      <dgm:prSet presAssocID="{8CE23EDF-E271-4EFF-B4C1-D92625DAB3EB}" presName="textNode" presStyleLbl="node1" presStyleIdx="2" presStyleCnt="4">
        <dgm:presLayoutVars>
          <dgm:bulletEnabled val="1"/>
        </dgm:presLayoutVars>
      </dgm:prSet>
      <dgm:spPr/>
      <dgm:t>
        <a:bodyPr/>
        <a:lstStyle/>
        <a:p>
          <a:endParaRPr lang="fr-FR"/>
        </a:p>
      </dgm:t>
    </dgm:pt>
    <dgm:pt modelId="{C2B00978-4A74-4675-9858-3C4465239EE4}" type="pres">
      <dgm:prSet presAssocID="{F36A5E62-CBFC-4204-9CEA-99EE2EB5B181}" presName="sibTrans" presStyleCnt="0"/>
      <dgm:spPr/>
    </dgm:pt>
    <dgm:pt modelId="{D78D8B81-CE07-4532-8898-B25A913A8764}" type="pres">
      <dgm:prSet presAssocID="{BBF886E0-F955-4847-AF26-4D1264BDD6CC}" presName="textNode" presStyleLbl="node1" presStyleIdx="3" presStyleCnt="4">
        <dgm:presLayoutVars>
          <dgm:bulletEnabled val="1"/>
        </dgm:presLayoutVars>
      </dgm:prSet>
      <dgm:spPr/>
      <dgm:t>
        <a:bodyPr/>
        <a:lstStyle/>
        <a:p>
          <a:endParaRPr lang="fr-FR"/>
        </a:p>
      </dgm:t>
    </dgm:pt>
  </dgm:ptLst>
  <dgm:cxnLst>
    <dgm:cxn modelId="{92E7095D-C9FE-463D-B758-D5D01403CEF4}" srcId="{1C27179A-B331-4063-8E4D-5BF3DE3F2FB9}" destId="{8CE23EDF-E271-4EFF-B4C1-D92625DAB3EB}" srcOrd="2" destOrd="0" parTransId="{048FFB7D-8966-41F8-89EC-24C26A12EEB8}" sibTransId="{F36A5E62-CBFC-4204-9CEA-99EE2EB5B181}"/>
    <dgm:cxn modelId="{ED421F1B-C79A-497A-B1B8-A0F44A4144EC}" srcId="{1C27179A-B331-4063-8E4D-5BF3DE3F2FB9}" destId="{7F78409F-6F65-46D2-9491-AECB0D068A59}" srcOrd="1" destOrd="0" parTransId="{618D3CCF-B519-4FDB-96F9-08562240BBC3}" sibTransId="{6EDAD98C-8CF5-4D81-86AB-333B6DD66BA6}"/>
    <dgm:cxn modelId="{1EFAF3D2-4C58-4929-80A1-87D8171E9751}" type="presOf" srcId="{7F78409F-6F65-46D2-9491-AECB0D068A59}" destId="{68878238-6498-4F0A-98B1-7F1664E51CA1}" srcOrd="0" destOrd="0" presId="urn:microsoft.com/office/officeart/2005/8/layout/hProcess9"/>
    <dgm:cxn modelId="{B85EFC76-D397-47A5-B85C-FB91C11FB260}" srcId="{1C27179A-B331-4063-8E4D-5BF3DE3F2FB9}" destId="{BBF886E0-F955-4847-AF26-4D1264BDD6CC}" srcOrd="3" destOrd="0" parTransId="{5DEC8684-76A0-45F7-9E26-B7A16588251B}" sibTransId="{1BCF054B-9F9D-450D-B6E6-D00F9E448C9B}"/>
    <dgm:cxn modelId="{B7D27A27-30AE-47D0-AF27-2C221AFEC87D}" type="presOf" srcId="{1C27179A-B331-4063-8E4D-5BF3DE3F2FB9}" destId="{0C1B951D-CDB7-4387-B69F-9D4DEE917BF7}" srcOrd="0" destOrd="0" presId="urn:microsoft.com/office/officeart/2005/8/layout/hProcess9"/>
    <dgm:cxn modelId="{235C53F0-165B-47C3-8A68-3C99DDEA9E8F}" type="presOf" srcId="{213205CA-5F5A-43E0-B466-E2276DE533E8}" destId="{F8FE8FDF-136F-4861-AEF3-1C1260B2FD6A}" srcOrd="0" destOrd="0" presId="urn:microsoft.com/office/officeart/2005/8/layout/hProcess9"/>
    <dgm:cxn modelId="{236D9EF0-EDE9-47CD-BA12-E5680743E28C}" srcId="{1C27179A-B331-4063-8E4D-5BF3DE3F2FB9}" destId="{213205CA-5F5A-43E0-B466-E2276DE533E8}" srcOrd="0" destOrd="0" parTransId="{C5007E1B-A697-4505-B981-9D5F864EDFD3}" sibTransId="{D64622F2-8E4B-46B2-944B-C8313CBC2557}"/>
    <dgm:cxn modelId="{002E7251-3B00-4118-A070-F35B5C836C5E}" type="presOf" srcId="{8CE23EDF-E271-4EFF-B4C1-D92625DAB3EB}" destId="{2219BF18-5D0B-4DD4-9280-B46D394648E3}" srcOrd="0" destOrd="0" presId="urn:microsoft.com/office/officeart/2005/8/layout/hProcess9"/>
    <dgm:cxn modelId="{28079BA8-3F4D-41E9-88C7-320B4E748DE7}" type="presOf" srcId="{BBF886E0-F955-4847-AF26-4D1264BDD6CC}" destId="{D78D8B81-CE07-4532-8898-B25A913A8764}" srcOrd="0" destOrd="0" presId="urn:microsoft.com/office/officeart/2005/8/layout/hProcess9"/>
    <dgm:cxn modelId="{43D50C7A-60C4-4106-B2FC-182C71F62710}" type="presParOf" srcId="{0C1B951D-CDB7-4387-B69F-9D4DEE917BF7}" destId="{0CFF12C4-C7F7-4C17-AA46-69DF8C18014F}" srcOrd="0" destOrd="0" presId="urn:microsoft.com/office/officeart/2005/8/layout/hProcess9"/>
    <dgm:cxn modelId="{0936FDFC-CFB9-43DE-81F8-ED1229F78D3E}" type="presParOf" srcId="{0C1B951D-CDB7-4387-B69F-9D4DEE917BF7}" destId="{703DE698-22A5-4624-B68C-CB0577FB6556}" srcOrd="1" destOrd="0" presId="urn:microsoft.com/office/officeart/2005/8/layout/hProcess9"/>
    <dgm:cxn modelId="{B45EA4CE-1110-4A61-86E5-BC5458329701}" type="presParOf" srcId="{703DE698-22A5-4624-B68C-CB0577FB6556}" destId="{F8FE8FDF-136F-4861-AEF3-1C1260B2FD6A}" srcOrd="0" destOrd="0" presId="urn:microsoft.com/office/officeart/2005/8/layout/hProcess9"/>
    <dgm:cxn modelId="{4572E782-FF8E-4B52-8D8F-FC3C8B681E2F}" type="presParOf" srcId="{703DE698-22A5-4624-B68C-CB0577FB6556}" destId="{9C4C95F8-441C-4629-B3DB-8013162384C9}" srcOrd="1" destOrd="0" presId="urn:microsoft.com/office/officeart/2005/8/layout/hProcess9"/>
    <dgm:cxn modelId="{9813B13F-346E-44AF-9061-264A756FB187}" type="presParOf" srcId="{703DE698-22A5-4624-B68C-CB0577FB6556}" destId="{68878238-6498-4F0A-98B1-7F1664E51CA1}" srcOrd="2" destOrd="0" presId="urn:microsoft.com/office/officeart/2005/8/layout/hProcess9"/>
    <dgm:cxn modelId="{E59A5CDD-C9C6-4729-8E99-1A283474AE61}" type="presParOf" srcId="{703DE698-22A5-4624-B68C-CB0577FB6556}" destId="{BF2D361D-80E5-45B9-8A57-F9EED15AA9A9}" srcOrd="3" destOrd="0" presId="urn:microsoft.com/office/officeart/2005/8/layout/hProcess9"/>
    <dgm:cxn modelId="{BDC969C0-2640-4AE5-9BA5-2E14B0084086}" type="presParOf" srcId="{703DE698-22A5-4624-B68C-CB0577FB6556}" destId="{2219BF18-5D0B-4DD4-9280-B46D394648E3}" srcOrd="4" destOrd="0" presId="urn:microsoft.com/office/officeart/2005/8/layout/hProcess9"/>
    <dgm:cxn modelId="{CFD7C9FD-410E-4F18-8CF8-6E8658254B93}" type="presParOf" srcId="{703DE698-22A5-4624-B68C-CB0577FB6556}" destId="{C2B00978-4A74-4675-9858-3C4465239EE4}" srcOrd="5" destOrd="0" presId="urn:microsoft.com/office/officeart/2005/8/layout/hProcess9"/>
    <dgm:cxn modelId="{3A56C36A-1432-4B18-A812-3FDCE0BB5700}" type="presParOf" srcId="{703DE698-22A5-4624-B68C-CB0577FB6556}" destId="{D78D8B81-CE07-4532-8898-B25A913A876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F12C4-C7F7-4C17-AA46-69DF8C18014F}">
      <dsp:nvSpPr>
        <dsp:cNvPr id="0" name=""/>
        <dsp:cNvSpPr/>
      </dsp:nvSpPr>
      <dsp:spPr>
        <a:xfrm>
          <a:off x="314844" y="0"/>
          <a:ext cx="3568238" cy="198120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E8FDF-136F-4861-AEF3-1C1260B2FD6A}">
      <dsp:nvSpPr>
        <dsp:cNvPr id="0" name=""/>
        <dsp:cNvSpPr/>
      </dsp:nvSpPr>
      <dsp:spPr>
        <a:xfrm>
          <a:off x="2101"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Selecting candidate concrete services</a:t>
          </a:r>
          <a:endParaRPr lang="fr-FR" sz="900" kern="1200" dirty="0"/>
        </a:p>
      </dsp:txBody>
      <dsp:txXfrm>
        <a:off x="40787" y="633045"/>
        <a:ext cx="933164" cy="715108"/>
      </dsp:txXfrm>
    </dsp:sp>
    <dsp:sp modelId="{68878238-6498-4F0A-98B1-7F1664E51CA1}">
      <dsp:nvSpPr>
        <dsp:cNvPr id="0" name=""/>
        <dsp:cNvSpPr/>
      </dsp:nvSpPr>
      <dsp:spPr>
        <a:xfrm>
          <a:off x="1063164"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Creating candidate service descriptions (CSD)</a:t>
          </a:r>
          <a:endParaRPr lang="fr-FR" sz="900" kern="1200" dirty="0"/>
        </a:p>
      </dsp:txBody>
      <dsp:txXfrm>
        <a:off x="1101850" y="633045"/>
        <a:ext cx="933164" cy="715108"/>
      </dsp:txXfrm>
    </dsp:sp>
    <dsp:sp modelId="{2219BF18-5D0B-4DD4-9280-B46D394648E3}">
      <dsp:nvSpPr>
        <dsp:cNvPr id="0" name=""/>
        <dsp:cNvSpPr/>
      </dsp:nvSpPr>
      <dsp:spPr>
        <a:xfrm>
          <a:off x="2124227"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Combinig CSDs</a:t>
          </a:r>
          <a:endParaRPr lang="fr-FR" sz="900" kern="1200" dirty="0"/>
        </a:p>
      </dsp:txBody>
      <dsp:txXfrm>
        <a:off x="2162913" y="633045"/>
        <a:ext cx="933164" cy="715108"/>
      </dsp:txXfrm>
    </dsp:sp>
    <dsp:sp modelId="{D78D8B81-CE07-4532-8898-B25A913A8764}">
      <dsp:nvSpPr>
        <dsp:cNvPr id="0" name=""/>
        <dsp:cNvSpPr/>
      </dsp:nvSpPr>
      <dsp:spPr>
        <a:xfrm>
          <a:off x="3185290"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Producing rewritings</a:t>
          </a:r>
          <a:endParaRPr lang="fr-FR" sz="900" kern="1200" dirty="0"/>
        </a:p>
      </dsp:txBody>
      <dsp:txXfrm>
        <a:off x="3223976" y="633045"/>
        <a:ext cx="933164" cy="7151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8/12/16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8/12/16</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Good</a:t>
            </a:r>
            <a:r>
              <a:rPr lang="en-US" baseline="0" noProof="0" dirty="0" smtClean="0"/>
              <a:t> morning, I am </a:t>
            </a:r>
            <a:r>
              <a:rPr lang="es-ES_tradnl" sz="1200" kern="1200" dirty="0" err="1" smtClean="0">
                <a:solidFill>
                  <a:schemeClr val="tx1"/>
                </a:solidFill>
                <a:latin typeface="+mn-lt"/>
                <a:ea typeface="+mn-ea"/>
                <a:cs typeface="+mn-cs"/>
              </a:rPr>
              <a:t>Sebastien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Dufromentel</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from</a:t>
            </a:r>
            <a:r>
              <a:rPr lang="es-ES_tradnl" sz="1200" kern="1200" baseline="0" dirty="0" smtClean="0">
                <a:solidFill>
                  <a:schemeClr val="tx1"/>
                </a:solidFill>
                <a:latin typeface="+mn-lt"/>
                <a:ea typeface="+mn-ea"/>
                <a:cs typeface="+mn-cs"/>
              </a:rPr>
              <a:t> INSA Lyon in France and </a:t>
            </a:r>
            <a:r>
              <a:rPr lang="es-ES_tradnl" sz="1200" kern="1200" baseline="0" dirty="0" err="1" smtClean="0">
                <a:solidFill>
                  <a:schemeClr val="tx1"/>
                </a:solidFill>
                <a:latin typeface="+mn-lt"/>
                <a:ea typeface="+mn-ea"/>
                <a:cs typeface="+mn-cs"/>
              </a:rPr>
              <a:t>today</a:t>
            </a:r>
            <a:r>
              <a:rPr lang="es-ES_tradnl" sz="1200" kern="1200" baseline="0" dirty="0" smtClean="0">
                <a:solidFill>
                  <a:schemeClr val="tx1"/>
                </a:solidFill>
                <a:latin typeface="+mn-lt"/>
                <a:ea typeface="+mn-ea"/>
                <a:cs typeface="+mn-cs"/>
              </a:rPr>
              <a:t> I am </a:t>
            </a:r>
            <a:r>
              <a:rPr lang="es-ES_tradnl" sz="1200" kern="1200" baseline="0" dirty="0" err="1" smtClean="0">
                <a:solidFill>
                  <a:schemeClr val="tx1"/>
                </a:solidFill>
                <a:latin typeface="+mn-lt"/>
                <a:ea typeface="+mn-ea"/>
                <a:cs typeface="+mn-cs"/>
              </a:rPr>
              <a:t>presenting</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behalf</a:t>
            </a:r>
            <a:r>
              <a:rPr lang="es-ES_tradnl" sz="1200" kern="1200" baseline="0" dirty="0" smtClean="0">
                <a:solidFill>
                  <a:schemeClr val="tx1"/>
                </a:solidFill>
                <a:latin typeface="+mn-lt"/>
                <a:ea typeface="+mn-ea"/>
                <a:cs typeface="+mn-cs"/>
              </a:rPr>
              <a:t> of </a:t>
            </a:r>
            <a:r>
              <a:rPr lang="es-ES_tradnl" sz="1200" kern="1200" baseline="0" dirty="0" err="1" smtClean="0">
                <a:solidFill>
                  <a:schemeClr val="tx1"/>
                </a:solidFill>
                <a:latin typeface="+mn-lt"/>
                <a:ea typeface="+mn-ea"/>
                <a:cs typeface="+mn-cs"/>
              </a:rPr>
              <a:t>my</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colleagues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that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could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not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make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it</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conference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work</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motivated</a:t>
            </a:r>
            <a:r>
              <a:rPr lang="es-ES_tradnl" sz="1200" kern="1200" baseline="0" dirty="0" smtClean="0">
                <a:solidFill>
                  <a:schemeClr val="tx1"/>
                </a:solidFill>
                <a:latin typeface="+mn-lt"/>
                <a:ea typeface="+mn-ea"/>
                <a:cs typeface="+mn-cs"/>
              </a:rPr>
              <a:t> and </a:t>
            </a:r>
            <a:r>
              <a:rPr lang="es-ES_tradnl" sz="1200" kern="1200" baseline="0" dirty="0" err="1" smtClean="0">
                <a:solidFill>
                  <a:schemeClr val="tx1"/>
                </a:solidFill>
                <a:latin typeface="+mn-lt"/>
                <a:ea typeface="+mn-ea"/>
                <a:cs typeface="+mn-cs"/>
              </a:rPr>
              <a:t>oriented</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answer</a:t>
            </a:r>
            <a:r>
              <a:rPr lang="es-ES_tradnl" sz="1200" kern="1200" baseline="0" dirty="0" smtClean="0">
                <a:solidFill>
                  <a:schemeClr val="tx1"/>
                </a:solidFill>
                <a:latin typeface="+mn-lt"/>
                <a:ea typeface="+mn-ea"/>
                <a:cs typeface="+mn-cs"/>
              </a:rPr>
              <a:t> a </a:t>
            </a:r>
            <a:r>
              <a:rPr lang="es-ES_tradnl" sz="1200" kern="1200" baseline="0" dirty="0" err="1" smtClean="0">
                <a:solidFill>
                  <a:schemeClr val="tx1"/>
                </a:solidFill>
                <a:latin typeface="+mn-lt"/>
                <a:ea typeface="+mn-ea"/>
                <a:cs typeface="+mn-cs"/>
              </a:rPr>
              <a:t>research</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question</a:t>
            </a:r>
            <a:r>
              <a:rPr lang="es-ES_tradnl" sz="1200" kern="1200" baseline="0" dirty="0" smtClean="0">
                <a:solidFill>
                  <a:schemeClr val="tx1"/>
                </a:solidFill>
                <a:latin typeface="+mn-lt"/>
                <a:ea typeface="+mn-ea"/>
                <a:cs typeface="+mn-cs"/>
              </a:rPr>
              <a:t>: </a:t>
            </a:r>
          </a:p>
          <a:p>
            <a:endParaRPr lang="es-ES_tradnl" sz="1200" kern="1200" baseline="0" dirty="0" smtClean="0">
              <a:solidFill>
                <a:schemeClr val="tx1"/>
              </a:solidFill>
              <a:latin typeface="+mn-lt"/>
              <a:ea typeface="+mn-ea"/>
              <a:cs typeface="+mn-cs"/>
            </a:endParaRPr>
          </a:p>
          <a:p>
            <a:pPr algn="ctr"/>
            <a:r>
              <a:rPr lang="es-ES_tradnl" sz="1200" kern="1200" baseline="0" dirty="0" smtClean="0">
                <a:solidFill>
                  <a:schemeClr val="tx1"/>
                </a:solidFill>
                <a:latin typeface="+mn-lt"/>
                <a:ea typeface="+mn-ea"/>
                <a:cs typeface="+mn-cs"/>
              </a:rPr>
              <a:t>Can Data </a:t>
            </a:r>
            <a:r>
              <a:rPr lang="es-ES_tradnl" sz="1200" kern="1200" baseline="0" dirty="0" err="1" smtClean="0">
                <a:solidFill>
                  <a:schemeClr val="tx1"/>
                </a:solidFill>
                <a:latin typeface="+mn-lt"/>
                <a:ea typeface="+mn-ea"/>
                <a:cs typeface="+mn-cs"/>
              </a:rPr>
              <a:t>integration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quality</a:t>
            </a:r>
            <a:r>
              <a:rPr lang="es-ES_tradnl" sz="1200" kern="1200" baseline="0" dirty="0" smtClean="0">
                <a:solidFill>
                  <a:schemeClr val="tx1"/>
                </a:solidFill>
                <a:latin typeface="+mn-lt"/>
                <a:ea typeface="+mn-ea"/>
                <a:cs typeface="+mn-cs"/>
              </a:rPr>
              <a:t> be </a:t>
            </a:r>
            <a:r>
              <a:rPr lang="es-ES_tradnl" sz="1200" kern="1200" baseline="0" dirty="0" err="1" smtClean="0">
                <a:solidFill>
                  <a:schemeClr val="tx1"/>
                </a:solidFill>
                <a:latin typeface="+mn-lt"/>
                <a:ea typeface="+mn-ea"/>
                <a:cs typeface="+mn-cs"/>
              </a:rPr>
              <a:t>enchanced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multicloud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using</a:t>
            </a:r>
            <a:r>
              <a:rPr lang="es-ES_tradnl" sz="1200" kern="1200" baseline="0" dirty="0" smtClean="0">
                <a:solidFill>
                  <a:schemeClr val="tx1"/>
                </a:solidFill>
                <a:latin typeface="+mn-lt"/>
                <a:ea typeface="+mn-ea"/>
                <a:cs typeface="+mn-cs"/>
              </a:rPr>
              <a:t> SLA?</a:t>
            </a:r>
          </a:p>
          <a:p>
            <a:endParaRPr lang="es-ES_tradnl" sz="1200" kern="1200" baseline="0" noProof="0" dirty="0" smtClean="0">
              <a:solidFill>
                <a:schemeClr val="tx1"/>
              </a:solidFill>
              <a:latin typeface="+mn-lt"/>
              <a:ea typeface="+mn-ea"/>
              <a:cs typeface="+mn-cs"/>
            </a:endParaRPr>
          </a:p>
          <a:p>
            <a:r>
              <a:rPr lang="es-ES_tradnl" sz="1200" kern="1200" baseline="0" noProof="0" dirty="0" err="1" smtClean="0">
                <a:solidFill>
                  <a:schemeClr val="tx1"/>
                </a:solidFill>
                <a:latin typeface="+mn-lt"/>
                <a:ea typeface="+mn-ea"/>
                <a:cs typeface="+mn-cs"/>
              </a:rPr>
              <a:t>Let’s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see</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how</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they</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tried</a:t>
            </a:r>
            <a:r>
              <a:rPr lang="es-ES_tradnl" sz="1200" kern="1200" baseline="0" noProof="0" dirty="0" smtClean="0">
                <a:solidFill>
                  <a:schemeClr val="tx1"/>
                </a:solidFill>
                <a:latin typeface="+mn-lt"/>
                <a:ea typeface="+mn-ea"/>
                <a:cs typeface="+mn-cs"/>
              </a:rPr>
              <a:t> to </a:t>
            </a:r>
            <a:r>
              <a:rPr lang="es-ES_tradnl" sz="1200" kern="1200" baseline="0" noProof="0" dirty="0" err="1" smtClean="0">
                <a:solidFill>
                  <a:schemeClr val="tx1"/>
                </a:solidFill>
                <a:latin typeface="+mn-lt"/>
                <a:ea typeface="+mn-ea"/>
                <a:cs typeface="+mn-cs"/>
              </a:rPr>
              <a:t>answer</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this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question</a:t>
            </a:r>
            <a:r>
              <a:rPr lang="es-ES_tradnl" sz="1200" kern="1200" baseline="0" noProof="0" dirty="0" smtClean="0">
                <a:solidFill>
                  <a:schemeClr val="tx1"/>
                </a:solidFill>
                <a:latin typeface="+mn-lt"/>
                <a:ea typeface="+mn-ea"/>
                <a:cs typeface="+mn-cs"/>
              </a:rPr>
              <a: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1790732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11</a:t>
            </a:fld>
            <a:endParaRPr lang="pt-BR"/>
          </a:p>
        </p:txBody>
      </p:sp>
    </p:spTree>
    <p:extLst>
      <p:ext uri="{BB962C8B-B14F-4D97-AF65-F5344CB8AC3E}">
        <p14:creationId xmlns:p14="http://schemas.microsoft.com/office/powerpoint/2010/main" val="148354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12</a:t>
            </a:fld>
            <a:endParaRPr lang="pt-BR"/>
          </a:p>
        </p:txBody>
      </p:sp>
    </p:spTree>
    <p:extLst>
      <p:ext uri="{BB962C8B-B14F-4D97-AF65-F5344CB8AC3E}">
        <p14:creationId xmlns:p14="http://schemas.microsoft.com/office/powerpoint/2010/main" val="3803492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1501258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3210450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1573170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1715858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388509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Recall</a:t>
            </a:r>
            <a:r>
              <a:rPr lang="es-ES_tradnl" dirty="0" smtClean="0"/>
              <a:t> </a:t>
            </a:r>
            <a:r>
              <a:rPr lang="es-ES_tradnl" dirty="0" err="1" smtClean="0"/>
              <a:t>the</a:t>
            </a:r>
            <a:r>
              <a:rPr lang="es-ES_tradnl" dirty="0" smtClean="0"/>
              <a:t> </a:t>
            </a:r>
            <a:r>
              <a:rPr lang="es-ES_tradnl" dirty="0" err="1" smtClean="0"/>
              <a:t>first</a:t>
            </a:r>
            <a:r>
              <a:rPr lang="es-ES_tradnl" dirty="0" smtClean="0"/>
              <a:t> </a:t>
            </a:r>
            <a:r>
              <a:rPr lang="es-ES_tradnl" dirty="0" err="1" smtClean="0"/>
              <a:t>research</a:t>
            </a:r>
            <a:r>
              <a:rPr lang="es-ES_tradnl" dirty="0" smtClean="0"/>
              <a:t> </a:t>
            </a:r>
            <a:r>
              <a:rPr lang="es-ES_tradnl" dirty="0" err="1" smtClean="0"/>
              <a:t>question</a:t>
            </a:r>
            <a:r>
              <a:rPr lang="es-ES_tradnl" dirty="0" smtClean="0"/>
              <a:t> </a:t>
            </a:r>
            <a:r>
              <a:rPr lang="es-ES_tradnl" dirty="0" err="1" smtClean="0"/>
              <a:t>intended</a:t>
            </a:r>
            <a:r>
              <a:rPr lang="es-ES_tradnl" baseline="0" dirty="0" smtClean="0"/>
              <a:t> to </a:t>
            </a:r>
            <a:r>
              <a:rPr lang="es-ES_tradnl" baseline="0" dirty="0" err="1" smtClean="0"/>
              <a:t>identify</a:t>
            </a:r>
            <a:r>
              <a:rPr lang="es-ES_tradnl" baseline="0" dirty="0" smtClean="0"/>
              <a:t> </a:t>
            </a:r>
            <a:r>
              <a:rPr lang="es-ES_tradnl" baseline="0" dirty="0" err="1" smtClean="0"/>
              <a:t>the</a:t>
            </a:r>
            <a:r>
              <a:rPr lang="es-ES_tradnl" baseline="0" dirty="0" smtClean="0"/>
              <a:t> SLA </a:t>
            </a:r>
            <a:r>
              <a:rPr lang="es-ES_tradnl" baseline="0" dirty="0" err="1" smtClean="0"/>
              <a:t>measures</a:t>
            </a:r>
            <a:r>
              <a:rPr lang="es-ES_tradnl" baseline="0" dirty="0" smtClean="0"/>
              <a:t> </a:t>
            </a:r>
            <a:r>
              <a:rPr lang="es-ES_tradnl" baseline="0" dirty="0" err="1" smtClean="0"/>
              <a:t>that</a:t>
            </a:r>
            <a:r>
              <a:rPr lang="es-ES_tradnl" baseline="0" dirty="0" smtClean="0"/>
              <a:t> </a:t>
            </a:r>
            <a:r>
              <a:rPr lang="es-ES_tradnl" baseline="0" dirty="0" err="1" smtClean="0"/>
              <a:t>have</a:t>
            </a:r>
            <a:r>
              <a:rPr lang="es-ES_tradnl" baseline="0" dirty="0" smtClean="0"/>
              <a:t> </a:t>
            </a:r>
            <a:r>
              <a:rPr lang="es-ES_tradnl" baseline="0" dirty="0" err="1" smtClean="0"/>
              <a:t>been</a:t>
            </a:r>
            <a:r>
              <a:rPr lang="es-ES_tradnl" baseline="0" dirty="0" smtClean="0"/>
              <a:t> </a:t>
            </a:r>
            <a:r>
              <a:rPr lang="es-ES_tradnl" baseline="0" dirty="0" err="1" smtClean="0"/>
              <a:t>mostly</a:t>
            </a:r>
            <a:r>
              <a:rPr lang="es-ES_tradnl" baseline="0" dirty="0" smtClean="0"/>
              <a:t> </a:t>
            </a:r>
            <a:r>
              <a:rPr lang="es-ES_tradnl" baseline="0" dirty="0" err="1" smtClean="0"/>
              <a:t>applied</a:t>
            </a:r>
            <a:r>
              <a:rPr lang="es-ES_tradnl" baseline="0" dirty="0" smtClean="0"/>
              <a:t> in </a:t>
            </a:r>
            <a:r>
              <a:rPr lang="es-ES_tradnl" baseline="0" dirty="0" err="1" smtClean="0"/>
              <a:t>the</a:t>
            </a:r>
            <a:r>
              <a:rPr lang="es-ES_tradnl" baseline="0" dirty="0" smtClean="0"/>
              <a:t> </a:t>
            </a:r>
            <a:r>
              <a:rPr lang="es-ES_tradnl" baseline="0" dirty="0" err="1" smtClean="0"/>
              <a:t>cloud</a:t>
            </a:r>
            <a:endParaRPr lang="es-ES_tradnl" baseline="0" dirty="0" smtClean="0"/>
          </a:p>
          <a:p>
            <a:r>
              <a:rPr lang="es-ES_tradnl" baseline="0" dirty="0" err="1" smtClean="0"/>
              <a:t>Therefore</a:t>
            </a:r>
            <a:r>
              <a:rPr lang="es-ES_tradnl" baseline="0" dirty="0" smtClean="0"/>
              <a:t> </a:t>
            </a:r>
            <a:r>
              <a:rPr lang="es-ES_tradnl" baseline="0" dirty="0" err="1" smtClean="0"/>
              <a:t>we</a:t>
            </a:r>
            <a:r>
              <a:rPr lang="es-ES_tradnl" baseline="0" dirty="0" smtClean="0"/>
              <a:t> </a:t>
            </a:r>
            <a:r>
              <a:rPr lang="es-ES_tradnl" baseline="0" dirty="0" err="1" smtClean="0"/>
              <a:t>combined</a:t>
            </a:r>
            <a:r>
              <a:rPr lang="es-ES_tradnl" baseline="0" dirty="0" smtClean="0"/>
              <a:t> </a:t>
            </a:r>
            <a:r>
              <a:rPr lang="es-ES_tradnl" baseline="0" dirty="0" err="1" smtClean="0"/>
              <a:t>three</a:t>
            </a:r>
            <a:r>
              <a:rPr lang="es-ES_tradnl" baseline="0" dirty="0" smtClean="0"/>
              <a:t> </a:t>
            </a:r>
            <a:r>
              <a:rPr lang="es-ES_tradnl" baseline="0" dirty="0" err="1" smtClean="0"/>
              <a:t>categories</a:t>
            </a:r>
            <a:r>
              <a:rPr lang="es-ES_tradnl" baseline="0" dirty="0" smtClean="0"/>
              <a:t> of </a:t>
            </a:r>
            <a:r>
              <a:rPr lang="es-ES_tradnl" baseline="0" dirty="0" err="1" smtClean="0"/>
              <a:t>our</a:t>
            </a:r>
            <a:r>
              <a:rPr lang="es-ES_tradnl" baseline="0" dirty="0" smtClean="0"/>
              <a:t> </a:t>
            </a:r>
            <a:r>
              <a:rPr lang="es-ES_tradnl" baseline="0" dirty="0" err="1" smtClean="0"/>
              <a:t>proposed</a:t>
            </a:r>
            <a:r>
              <a:rPr lang="es-ES_tradnl" baseline="0" dirty="0" smtClean="0"/>
              <a:t> </a:t>
            </a:r>
            <a:r>
              <a:rPr lang="es-ES_tradnl" baseline="0" dirty="0" err="1" smtClean="0"/>
              <a:t>classification</a:t>
            </a:r>
            <a:r>
              <a:rPr lang="es-ES_tradnl" baseline="0" dirty="0" smtClean="0"/>
              <a:t> </a:t>
            </a:r>
            <a:r>
              <a:rPr lang="es-ES_tradnl" baseline="0" dirty="0" err="1" smtClean="0"/>
              <a:t>scheme</a:t>
            </a:r>
            <a:r>
              <a:rPr lang="es-ES_tradnl" baseline="0" dirty="0" smtClean="0"/>
              <a:t> </a:t>
            </a:r>
            <a:r>
              <a:rPr lang="es-ES_tradnl" baseline="0" dirty="0" err="1" smtClean="0"/>
              <a:t>the</a:t>
            </a:r>
            <a:r>
              <a:rPr lang="es-ES_tradnl" baseline="0" dirty="0" smtClean="0"/>
              <a:t> </a:t>
            </a:r>
            <a:r>
              <a:rPr lang="es-ES_tradnl" baseline="0" dirty="0" err="1" smtClean="0"/>
              <a:t>one</a:t>
            </a:r>
            <a:r>
              <a:rPr lang="es-ES_tradnl" baseline="0" dirty="0" smtClean="0"/>
              <a:t> </a:t>
            </a:r>
            <a:r>
              <a:rPr lang="es-ES_tradnl" baseline="0" dirty="0" err="1" smtClean="0"/>
              <a:t>concerning</a:t>
            </a:r>
            <a:r>
              <a:rPr lang="es-ES_tradnl" baseline="0" dirty="0" smtClean="0"/>
              <a:t> </a:t>
            </a:r>
            <a:r>
              <a:rPr lang="es-ES_tradnl" baseline="0" dirty="0" err="1" smtClean="0"/>
              <a:t>quality</a:t>
            </a:r>
            <a:r>
              <a:rPr lang="es-ES_tradnl" baseline="0" dirty="0" smtClean="0"/>
              <a:t> </a:t>
            </a:r>
            <a:r>
              <a:rPr lang="es-ES_tradnl" baseline="0" dirty="0" err="1" smtClean="0"/>
              <a:t>measures</a:t>
            </a:r>
            <a:r>
              <a:rPr lang="es-ES_tradnl" baseline="0" dirty="0" smtClean="0"/>
              <a:t>, data </a:t>
            </a:r>
            <a:r>
              <a:rPr lang="es-ES_tradnl" baseline="0" dirty="0" err="1" smtClean="0"/>
              <a:t>integration</a:t>
            </a:r>
            <a:r>
              <a:rPr lang="es-ES_tradnl" baseline="0" dirty="0" smtClean="0"/>
              <a:t> </a:t>
            </a:r>
            <a:r>
              <a:rPr lang="es-ES_tradnl" baseline="0" dirty="0" err="1" smtClean="0"/>
              <a:t>description</a:t>
            </a:r>
            <a:r>
              <a:rPr lang="es-ES_tradnl" baseline="0" dirty="0" smtClean="0"/>
              <a:t> and data </a:t>
            </a:r>
            <a:r>
              <a:rPr lang="es-ES_tradnl" baseline="0" dirty="0" err="1" smtClean="0"/>
              <a:t>integration</a:t>
            </a:r>
            <a:r>
              <a:rPr lang="es-ES_tradnl" baseline="0" dirty="0" smtClean="0"/>
              <a:t> </a:t>
            </a:r>
            <a:r>
              <a:rPr lang="es-ES_tradnl" baseline="0" dirty="0" err="1" smtClean="0"/>
              <a:t>environment</a:t>
            </a:r>
            <a:r>
              <a:rPr lang="es-ES_tradnl" baseline="0" dirty="0" smtClean="0"/>
              <a:t>. </a:t>
            </a:r>
            <a:r>
              <a:rPr lang="es-ES_tradnl" baseline="0" dirty="0" err="1" smtClean="0"/>
              <a:t>Aggregating</a:t>
            </a:r>
            <a:r>
              <a:rPr lang="es-ES_tradnl" baseline="0" dirty="0" smtClean="0"/>
              <a:t> </a:t>
            </a:r>
            <a:r>
              <a:rPr lang="es-ES_tradnl" baseline="0" dirty="0" err="1" smtClean="0"/>
              <a:t>papers</a:t>
            </a:r>
            <a:r>
              <a:rPr lang="es-ES_tradnl" baseline="0" dirty="0" smtClean="0"/>
              <a:t> </a:t>
            </a:r>
            <a:r>
              <a:rPr lang="es-ES_tradnl" baseline="0" dirty="0" err="1" smtClean="0"/>
              <a:t>dealing</a:t>
            </a:r>
            <a:r>
              <a:rPr lang="es-ES_tradnl" baseline="0" dirty="0" smtClean="0"/>
              <a:t> </a:t>
            </a:r>
            <a:r>
              <a:rPr lang="es-ES_tradnl" baseline="0" dirty="0" err="1" smtClean="0"/>
              <a:t>with</a:t>
            </a:r>
            <a:r>
              <a:rPr lang="es-ES_tradnl" baseline="0" dirty="0" smtClean="0"/>
              <a:t> </a:t>
            </a:r>
            <a:r>
              <a:rPr lang="es-ES_tradnl" baseline="0" dirty="0" err="1" smtClean="0"/>
              <a:t>these</a:t>
            </a:r>
            <a:r>
              <a:rPr lang="es-ES_tradnl" baseline="0" dirty="0" smtClean="0"/>
              <a:t> </a:t>
            </a:r>
            <a:r>
              <a:rPr lang="es-ES_tradnl" baseline="0" dirty="0" err="1" smtClean="0"/>
              <a:t>categories</a:t>
            </a:r>
            <a:r>
              <a:rPr lang="es-ES_tradnl" baseline="0" dirty="0" smtClean="0"/>
              <a:t>, </a:t>
            </a:r>
            <a:r>
              <a:rPr lang="es-ES_tradnl" baseline="0" dirty="0" err="1" smtClean="0"/>
              <a:t>whe</a:t>
            </a:r>
            <a:r>
              <a:rPr lang="es-ES_tradnl" baseline="0" dirty="0" smtClean="0"/>
              <a:t> </a:t>
            </a:r>
            <a:r>
              <a:rPr lang="es-ES_tradnl" baseline="0" dirty="0" err="1" smtClean="0"/>
              <a:t>observed</a:t>
            </a:r>
            <a:r>
              <a:rPr lang="es-ES_tradnl" baseline="0" dirty="0" smtClean="0"/>
              <a:t> </a:t>
            </a:r>
            <a:r>
              <a:rPr lang="es-ES_tradnl" baseline="0" dirty="0" err="1" smtClean="0"/>
              <a:t>that</a:t>
            </a:r>
            <a:r>
              <a:rPr lang="es-ES_tradnl" baseline="0" dirty="0" smtClean="0"/>
              <a:t> </a:t>
            </a:r>
            <a:r>
              <a:rPr lang="es-ES_tradnl" baseline="0" dirty="0" err="1" smtClean="0"/>
              <a:t>click</a:t>
            </a:r>
            <a:endParaRPr lang="es-ES_tradnl" baseline="0" dirty="0" smtClean="0"/>
          </a:p>
          <a:p>
            <a:pPr marL="171450" indent="-171450">
              <a:buFontTx/>
              <a:buChar char="-"/>
            </a:pPr>
            <a:r>
              <a:rPr lang="es-ES_tradnl" baseline="0" dirty="0" err="1" smtClean="0"/>
              <a:t>Privacy</a:t>
            </a:r>
            <a:endParaRPr lang="es-ES_tradnl" baseline="0" dirty="0" smtClean="0"/>
          </a:p>
          <a:p>
            <a:pPr marL="171450" indent="-171450">
              <a:buFontTx/>
              <a:buChar char="-"/>
            </a:pPr>
            <a:r>
              <a:rPr lang="es-ES_tradnl" baseline="0" dirty="0" smtClean="0"/>
              <a:t>SLA</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19</a:t>
            </a:fld>
            <a:endParaRPr lang="pt-BR"/>
          </a:p>
        </p:txBody>
      </p:sp>
    </p:spTree>
    <p:extLst>
      <p:ext uri="{BB962C8B-B14F-4D97-AF65-F5344CB8AC3E}">
        <p14:creationId xmlns:p14="http://schemas.microsoft.com/office/powerpoint/2010/main" val="45971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20</a:t>
            </a:fld>
            <a:endParaRPr lang="pt-BR"/>
          </a:p>
        </p:txBody>
      </p:sp>
    </p:spTree>
    <p:extLst>
      <p:ext uri="{BB962C8B-B14F-4D97-AF65-F5344CB8AC3E}">
        <p14:creationId xmlns:p14="http://schemas.microsoft.com/office/powerpoint/2010/main" val="142549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a:t>The agenda of my </a:t>
            </a:r>
            <a:r>
              <a:rPr lang="en-US" noProof="0"/>
              <a:t>presentation...</a:t>
            </a:r>
            <a:r>
              <a:rPr lang="en-US" dirty="0"/>
              <a:t> </a:t>
            </a:r>
            <a:r>
              <a:rPr lang="en-US"/>
              <a:t>I will begin by introducing our work regarding data integration quality on multi-cloud environments</a:t>
            </a:r>
            <a:endParaRPr lang="en-US" dirty="0"/>
          </a:p>
          <a:p>
            <a:r>
              <a:rPr lang="en-US"/>
              <a:t>then</a:t>
            </a:r>
            <a:r>
              <a:rPr lang="en-US" dirty="0"/>
              <a:t> </a:t>
            </a:r>
            <a:r>
              <a:rPr lang="en-US"/>
              <a:t> i will present the method we followed to identify challenges and open issues</a:t>
            </a:r>
            <a:endParaRPr lang="en-US" dirty="0"/>
          </a:p>
          <a:p>
            <a:r>
              <a:rPr lang="en-US" dirty="0">
                <a:latin typeface="Calibri"/>
              </a:rPr>
              <a:t/>
            </a:r>
            <a:br>
              <a:rPr lang="en-US" dirty="0">
                <a:latin typeface="Calibri"/>
              </a:rPr>
            </a:br>
            <a:endParaRPr lang="en-US" dirty="0">
              <a:latin typeface="Calibri"/>
            </a:endParaRPr>
          </a:p>
          <a:p>
            <a:r>
              <a:rPr lang="en-US"/>
              <a:t>then a quantitative analysis and conclusion...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21</a:t>
            </a:fld>
            <a:endParaRPr lang="pt-BR"/>
          </a:p>
        </p:txBody>
      </p:sp>
    </p:spTree>
    <p:extLst>
      <p:ext uri="{BB962C8B-B14F-4D97-AF65-F5344CB8AC3E}">
        <p14:creationId xmlns:p14="http://schemas.microsoft.com/office/powerpoint/2010/main" val="4050539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err="1" smtClean="0"/>
              <a:t>Trends</a:t>
            </a:r>
            <a:r>
              <a:rPr lang="pt-BR" baseline="0" dirty="0" smtClean="0"/>
              <a:t> </a:t>
            </a:r>
            <a:r>
              <a:rPr lang="pt-BR" baseline="0" dirty="0" err="1" smtClean="0"/>
              <a:t>and</a:t>
            </a:r>
            <a:r>
              <a:rPr lang="pt-BR" baseline="0" dirty="0" smtClean="0"/>
              <a:t> ....</a:t>
            </a:r>
          </a:p>
          <a:p>
            <a:endParaRPr lang="pt-BR" baseline="0" dirty="0" smtClean="0"/>
          </a:p>
          <a:p>
            <a:r>
              <a:rPr lang="pt-BR" baseline="0" dirty="0" err="1" smtClean="0"/>
              <a:t>So</a:t>
            </a:r>
            <a:r>
              <a:rPr lang="pt-BR" baseline="0" dirty="0" smtClean="0"/>
              <a:t> </a:t>
            </a:r>
            <a:r>
              <a:rPr lang="pt-BR" baseline="0" dirty="0" err="1" smtClean="0"/>
              <a:t>the</a:t>
            </a:r>
            <a:r>
              <a:rPr lang="pt-BR" baseline="0" dirty="0" smtClean="0"/>
              <a:t> </a:t>
            </a:r>
            <a:r>
              <a:rPr lang="pt-BR" baseline="0" dirty="0" err="1" smtClean="0"/>
              <a:t>contribution</a:t>
            </a:r>
            <a:r>
              <a:rPr lang="pt-BR" baseline="0" dirty="0" smtClean="0"/>
              <a:t> </a:t>
            </a:r>
            <a:r>
              <a:rPr lang="pt-BR" baseline="0" dirty="0" err="1" smtClean="0"/>
              <a:t>of</a:t>
            </a:r>
            <a:r>
              <a:rPr lang="pt-BR" baseline="0" dirty="0" smtClean="0"/>
              <a:t> </a:t>
            </a:r>
            <a:r>
              <a:rPr lang="pt-BR" baseline="0" dirty="0" err="1" smtClean="0"/>
              <a:t>this</a:t>
            </a:r>
            <a:r>
              <a:rPr lang="pt-BR" baseline="0" dirty="0" smtClean="0"/>
              <a:t> </a:t>
            </a:r>
            <a:r>
              <a:rPr lang="pt-BR" baseline="0" dirty="0" err="1" smtClean="0"/>
              <a:t>paper</a:t>
            </a:r>
            <a:r>
              <a:rPr lang="pt-BR" baseline="0" dirty="0" smtClean="0"/>
              <a:t> </a:t>
            </a:r>
            <a:r>
              <a:rPr lang="pt-BR" baseline="0" dirty="0" err="1" smtClean="0"/>
              <a:t>is</a:t>
            </a:r>
            <a:r>
              <a:rPr lang="pt-BR" baseline="0" dirty="0" smtClean="0"/>
              <a:t> a data </a:t>
            </a:r>
            <a:r>
              <a:rPr lang="pt-BR" baseline="0" dirty="0" err="1" smtClean="0"/>
              <a:t>integration</a:t>
            </a:r>
            <a:r>
              <a:rPr lang="pt-BR" baseline="0" dirty="0" smtClean="0"/>
              <a:t> </a:t>
            </a:r>
            <a:r>
              <a:rPr lang="pt-BR" baseline="0" dirty="0" err="1" smtClean="0"/>
              <a:t>classification</a:t>
            </a:r>
            <a:r>
              <a:rPr lang="pt-BR" baseline="0" dirty="0" smtClean="0"/>
              <a:t> </a:t>
            </a:r>
            <a:r>
              <a:rPr lang="pt-BR" baseline="0" dirty="0" err="1" smtClean="0"/>
              <a:t>scheme</a:t>
            </a:r>
            <a:r>
              <a:rPr lang="pt-BR" baseline="0" dirty="0" smtClean="0"/>
              <a:t> </a:t>
            </a:r>
            <a:r>
              <a:rPr lang="pt-BR" baseline="0" dirty="0" err="1" smtClean="0"/>
              <a:t>that</a:t>
            </a:r>
            <a:r>
              <a:rPr lang="pt-BR" baseline="0" dirty="0" smtClean="0"/>
              <a:t>:</a:t>
            </a:r>
          </a:p>
          <a:p>
            <a:r>
              <a:rPr lang="pt-BR" baseline="0" dirty="0" smtClean="0"/>
              <a:t>-</a:t>
            </a:r>
            <a:r>
              <a:rPr lang="pt-BR" baseline="0" dirty="0" err="1" smtClean="0"/>
              <a:t>characterizes</a:t>
            </a:r>
            <a:r>
              <a:rPr lang="pt-BR" baseline="0" dirty="0" smtClean="0"/>
              <a:t> a:</a:t>
            </a:r>
          </a:p>
          <a:p>
            <a:pPr marL="171450" indent="-171450">
              <a:buFontTx/>
              <a:buChar char="-"/>
            </a:pPr>
            <a:r>
              <a:rPr lang="pt-BR" baseline="0" dirty="0" err="1" smtClean="0"/>
              <a:t>Is</a:t>
            </a:r>
            <a:r>
              <a:rPr lang="pt-BR" baseline="0" dirty="0" smtClean="0"/>
              <a:t> </a:t>
            </a:r>
            <a:r>
              <a:rPr lang="pt-BR" baseline="0" dirty="0" err="1" smtClean="0"/>
              <a:t>supported</a:t>
            </a:r>
            <a:r>
              <a:rPr lang="pt-BR" baseline="0" dirty="0" smtClean="0"/>
              <a:t> </a:t>
            </a:r>
            <a:r>
              <a:rPr lang="pt-BR" baseline="0" dirty="0" err="1" smtClean="0"/>
              <a:t>by</a:t>
            </a:r>
            <a:r>
              <a:rPr lang="pt-BR" baseline="0" dirty="0" smtClean="0"/>
              <a:t> ...</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22</a:t>
            </a:fld>
            <a:endParaRPr lang="pt-BR"/>
          </a:p>
        </p:txBody>
      </p:sp>
    </p:spTree>
    <p:extLst>
      <p:ext uri="{BB962C8B-B14F-4D97-AF65-F5344CB8AC3E}">
        <p14:creationId xmlns:p14="http://schemas.microsoft.com/office/powerpoint/2010/main" val="1573130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23</a:t>
            </a:fld>
            <a:endParaRPr lang="pt-BR"/>
          </a:p>
        </p:txBody>
      </p:sp>
    </p:spTree>
    <p:extLst>
      <p:ext uri="{BB962C8B-B14F-4D97-AF65-F5344CB8AC3E}">
        <p14:creationId xmlns:p14="http://schemas.microsoft.com/office/powerpoint/2010/main" val="494112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24</a:t>
            </a:fld>
            <a:endParaRPr lang="pt-BR"/>
          </a:p>
        </p:txBody>
      </p:sp>
    </p:spTree>
    <p:extLst>
      <p:ext uri="{BB962C8B-B14F-4D97-AF65-F5344CB8AC3E}">
        <p14:creationId xmlns:p14="http://schemas.microsoft.com/office/powerpoint/2010/main" val="2201573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b="1" dirty="0">
                <a:latin typeface="Calibri"/>
              </a:rPr>
              <a:t/>
            </a:r>
            <a:br>
              <a:rPr lang="en-US" b="1" dirty="0">
                <a:latin typeface="Calibri"/>
              </a:rPr>
            </a:br>
            <a:endParaRPr lang="en-US" b="1" dirty="0">
              <a:latin typeface="Calibri"/>
            </a:endParaRPr>
          </a:p>
          <a:p>
            <a:pPr algn="just"/>
            <a:r>
              <a:rPr lang="en-US" dirty="0">
                <a:latin typeface="Calibri"/>
              </a:rPr>
              <a:t>We</a:t>
            </a:r>
            <a:r>
              <a:rPr lang="en-US">
                <a:latin typeface="Calibri"/>
              </a:rPr>
              <a:t> are manly interested in the data integration </a:t>
            </a:r>
            <a:r>
              <a:rPr lang="en-US" dirty="0">
                <a:latin typeface="Calibri"/>
              </a:rPr>
              <a:t>problem</a:t>
            </a:r>
            <a:r>
              <a:rPr lang="en-US">
                <a:latin typeface="Calibri"/>
              </a:rPr>
              <a:t> which</a:t>
            </a:r>
            <a:r>
              <a:rPr lang="en-US" dirty="0">
                <a:latin typeface="Calibri"/>
              </a:rPr>
              <a:t> </a:t>
            </a:r>
            <a:r>
              <a:rPr lang="en-US">
                <a:solidFill>
                  <a:schemeClr val="tx1"/>
                </a:solidFill>
                <a:latin typeface="Calibri"/>
              </a:rPr>
              <a:t>consists </a:t>
            </a:r>
            <a:r>
              <a:rPr lang="en-US" dirty="0">
                <a:solidFill>
                  <a:schemeClr val="tx1"/>
                </a:solidFill>
                <a:latin typeface="Calibri"/>
              </a:rPr>
              <a:t>in merging data from different sources and provide to the user a unified view of these data</a:t>
            </a:r>
          </a:p>
          <a:p>
            <a:pPr algn="just"/>
            <a:r>
              <a:rPr lang="en-US" dirty="0">
                <a:solidFill>
                  <a:schemeClr val="tx1"/>
                </a:solidFill>
                <a:latin typeface="Calibri"/>
              </a:rPr>
              <a:t/>
            </a:r>
            <a:br>
              <a:rPr lang="en-US" dirty="0">
                <a:solidFill>
                  <a:schemeClr val="tx1"/>
                </a:solidFill>
                <a:latin typeface="Calibri"/>
              </a:rPr>
            </a:br>
            <a:endParaRPr lang="en-US" dirty="0">
              <a:solidFill>
                <a:schemeClr val="tx1"/>
              </a:solidFill>
              <a:latin typeface="Calibri"/>
            </a:endParaRPr>
          </a:p>
          <a:p>
            <a:pPr algn="just"/>
            <a:r>
              <a:rPr lang="en-US" dirty="0">
                <a:latin typeface="Calibri"/>
              </a:rPr>
              <a:t>Let</a:t>
            </a:r>
            <a:r>
              <a:rPr lang="en-US">
                <a:latin typeface="Calibri"/>
              </a:rPr>
              <a:t> me show you the classical data integration scenario, ... we have different data sources (A, B and C</a:t>
            </a:r>
            <a:r>
              <a:rPr lang="en-US" dirty="0">
                <a:latin typeface="Calibri"/>
              </a:rPr>
              <a:t>),</a:t>
            </a:r>
            <a:r>
              <a:rPr lang="en-US">
                <a:latin typeface="Calibri"/>
              </a:rPr>
              <a:t> and </a:t>
            </a:r>
            <a:r>
              <a:rPr lang="en-US" dirty="0">
                <a:latin typeface="Calibri"/>
              </a:rPr>
              <a:t>a</a:t>
            </a:r>
            <a:r>
              <a:rPr lang="en-US">
                <a:latin typeface="Calibri"/>
              </a:rPr>
              <a:t> query that must be answered. This query is submitted to a mediator which is responsible for rewriting it in accordance with the different databases. Then the results are returned to the mediator which will be responsible for integrating the</a:t>
            </a:r>
            <a:r>
              <a:rPr lang="en-US" dirty="0">
                <a:latin typeface="Calibri"/>
              </a:rPr>
              <a:t> </a:t>
            </a:r>
            <a:r>
              <a:rPr lang="en-US">
                <a:latin typeface="Calibri"/>
              </a:rPr>
              <a:t>data and sending back the integrated result.</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As I mentioned before this is the classical data integration scenario... however the emergency of architectures like cloud open new </a:t>
            </a:r>
            <a:r>
              <a:rPr lang="en-US" smtClean="0">
                <a:latin typeface="Calibri"/>
              </a:rPr>
              <a:t>opportunities </a:t>
            </a:r>
            <a:r>
              <a:rPr lang="en-US">
                <a:latin typeface="Calibri"/>
              </a:rPr>
              <a:t>for data integration considering that now we are not limited to resources availability . </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
            </a:r>
            <a:br>
              <a:rPr lang="en-US">
                <a:latin typeface="Calibri"/>
              </a:rPr>
            </a:br>
            <a:endParaRPr lang="en-US" dirty="0">
              <a:latin typeface="Calibri"/>
            </a:endParaRPr>
          </a:p>
          <a:p>
            <a:pPr lvl="1" algn="just"/>
            <a:r>
              <a:rPr lang="en-US" b="1" dirty="0">
                <a:solidFill>
                  <a:schemeClr val="tx1"/>
                </a:solidFill>
                <a:latin typeface="Calibri"/>
              </a:rPr>
              <a:t/>
            </a:r>
            <a:br>
              <a:rPr lang="en-US" b="1" dirty="0">
                <a:solidFill>
                  <a:schemeClr val="tx1"/>
                </a:solidFill>
                <a:latin typeface="Calibri"/>
              </a:rPr>
            </a:b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25</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26</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27</a:t>
            </a:fld>
            <a:endParaRPr lang="pt-BR"/>
          </a:p>
        </p:txBody>
      </p:sp>
    </p:spTree>
    <p:extLst>
      <p:ext uri="{BB962C8B-B14F-4D97-AF65-F5344CB8AC3E}">
        <p14:creationId xmlns:p14="http://schemas.microsoft.com/office/powerpoint/2010/main" val="2154250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28</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29</a:t>
            </a:fld>
            <a:endParaRPr lang="pt-BR"/>
          </a:p>
        </p:txBody>
      </p:sp>
    </p:spTree>
    <p:extLst>
      <p:ext uri="{BB962C8B-B14F-4D97-AF65-F5344CB8AC3E}">
        <p14:creationId xmlns:p14="http://schemas.microsoft.com/office/powerpoint/2010/main" val="3309903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30</a:t>
            </a:fld>
            <a:endParaRPr lang="pt-BR"/>
          </a:p>
        </p:txBody>
      </p:sp>
    </p:spTree>
    <p:extLst>
      <p:ext uri="{BB962C8B-B14F-4D97-AF65-F5344CB8AC3E}">
        <p14:creationId xmlns:p14="http://schemas.microsoft.com/office/powerpoint/2010/main" val="2881452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1346483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31</a:t>
            </a:fld>
            <a:endParaRPr lang="pt-BR"/>
          </a:p>
        </p:txBody>
      </p:sp>
    </p:spTree>
    <p:extLst>
      <p:ext uri="{BB962C8B-B14F-4D97-AF65-F5344CB8AC3E}">
        <p14:creationId xmlns:p14="http://schemas.microsoft.com/office/powerpoint/2010/main" val="3727624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32</a:t>
            </a:fld>
            <a:endParaRPr lang="pt-BR"/>
          </a:p>
        </p:txBody>
      </p:sp>
    </p:spTree>
    <p:extLst>
      <p:ext uri="{BB962C8B-B14F-4D97-AF65-F5344CB8AC3E}">
        <p14:creationId xmlns:p14="http://schemas.microsoft.com/office/powerpoint/2010/main" val="874425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33</a:t>
            </a:fld>
            <a:endParaRPr lang="pt-BR"/>
          </a:p>
        </p:txBody>
      </p:sp>
    </p:spTree>
    <p:extLst>
      <p:ext uri="{BB962C8B-B14F-4D97-AF65-F5344CB8AC3E}">
        <p14:creationId xmlns:p14="http://schemas.microsoft.com/office/powerpoint/2010/main" val="2393124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34</a:t>
            </a:fld>
            <a:endParaRPr lang="pt-BR"/>
          </a:p>
        </p:txBody>
      </p:sp>
    </p:spTree>
    <p:extLst>
      <p:ext uri="{BB962C8B-B14F-4D97-AF65-F5344CB8AC3E}">
        <p14:creationId xmlns:p14="http://schemas.microsoft.com/office/powerpoint/2010/main" val="1393136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35</a:t>
            </a:fld>
            <a:endParaRPr lang="pt-BR"/>
          </a:p>
        </p:txBody>
      </p:sp>
    </p:spTree>
    <p:extLst>
      <p:ext uri="{BB962C8B-B14F-4D97-AF65-F5344CB8AC3E}">
        <p14:creationId xmlns:p14="http://schemas.microsoft.com/office/powerpoint/2010/main" val="2573040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36</a:t>
            </a:fld>
            <a:endParaRPr lang="pt-BR"/>
          </a:p>
        </p:txBody>
      </p:sp>
    </p:spTree>
    <p:extLst>
      <p:ext uri="{BB962C8B-B14F-4D97-AF65-F5344CB8AC3E}">
        <p14:creationId xmlns:p14="http://schemas.microsoft.com/office/powerpoint/2010/main" val="40474889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37</a:t>
            </a:fld>
            <a:endParaRPr lang="pt-BR"/>
          </a:p>
        </p:txBody>
      </p:sp>
    </p:spTree>
    <p:extLst>
      <p:ext uri="{BB962C8B-B14F-4D97-AF65-F5344CB8AC3E}">
        <p14:creationId xmlns:p14="http://schemas.microsoft.com/office/powerpoint/2010/main" val="9556138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38</a:t>
            </a:fld>
            <a:endParaRPr lang="pt-BR"/>
          </a:p>
        </p:txBody>
      </p:sp>
    </p:spTree>
    <p:extLst>
      <p:ext uri="{BB962C8B-B14F-4D97-AF65-F5344CB8AC3E}">
        <p14:creationId xmlns:p14="http://schemas.microsoft.com/office/powerpoint/2010/main" val="39268490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39</a:t>
            </a:fld>
            <a:endParaRPr lang="pt-BR"/>
          </a:p>
        </p:txBody>
      </p:sp>
    </p:spTree>
    <p:extLst>
      <p:ext uri="{BB962C8B-B14F-4D97-AF65-F5344CB8AC3E}">
        <p14:creationId xmlns:p14="http://schemas.microsoft.com/office/powerpoint/2010/main" val="27901659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40</a:t>
            </a:fld>
            <a:endParaRPr lang="pt-BR"/>
          </a:p>
        </p:txBody>
      </p:sp>
    </p:spTree>
    <p:extLst>
      <p:ext uri="{BB962C8B-B14F-4D97-AF65-F5344CB8AC3E}">
        <p14:creationId xmlns:p14="http://schemas.microsoft.com/office/powerpoint/2010/main" val="2545255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31436657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41</a:t>
            </a:fld>
            <a:endParaRPr lang="pt-BR"/>
          </a:p>
        </p:txBody>
      </p:sp>
    </p:spTree>
    <p:extLst>
      <p:ext uri="{BB962C8B-B14F-4D97-AF65-F5344CB8AC3E}">
        <p14:creationId xmlns:p14="http://schemas.microsoft.com/office/powerpoint/2010/main" val="334103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75783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4145130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7</a:t>
            </a:fld>
            <a:endParaRPr lang="pt-BR"/>
          </a:p>
        </p:txBody>
      </p:sp>
    </p:spTree>
    <p:extLst>
      <p:ext uri="{BB962C8B-B14F-4D97-AF65-F5344CB8AC3E}">
        <p14:creationId xmlns:p14="http://schemas.microsoft.com/office/powerpoint/2010/main" val="4049084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8</a:t>
            </a:fld>
            <a:endParaRPr lang="pt-BR"/>
          </a:p>
        </p:txBody>
      </p:sp>
    </p:spTree>
    <p:extLst>
      <p:ext uri="{BB962C8B-B14F-4D97-AF65-F5344CB8AC3E}">
        <p14:creationId xmlns:p14="http://schemas.microsoft.com/office/powerpoint/2010/main" val="3670159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9</a:t>
            </a:fld>
            <a:endParaRPr lang="pt-BR"/>
          </a:p>
        </p:txBody>
      </p:sp>
    </p:spTree>
    <p:extLst>
      <p:ext uri="{BB962C8B-B14F-4D97-AF65-F5344CB8AC3E}">
        <p14:creationId xmlns:p14="http://schemas.microsoft.com/office/powerpoint/2010/main" val="1452875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41102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1690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0891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8C2560D-EC28-3B41-86E8-18F1CE0113B4}" type="datetimeFigureOut">
              <a:rPr lang="en-US" smtClean="0"/>
              <a:t>8/12/16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6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8134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2296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6344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449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6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560D-EC28-3B41-86E8-18F1CE0113B4}" type="datetimeFigureOut">
              <a:rPr lang="en-US" smtClean="0"/>
              <a:t>8/12/16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6870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Cliquez et modifiez le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C2560D-EC28-3B41-86E8-18F1CE0113B4}" type="datetimeFigureOut">
              <a:rPr lang="en-US" smtClean="0"/>
              <a:t>8/12/16</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15492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8C2560D-EC28-3B41-86E8-18F1CE0113B4}" type="datetimeFigureOut">
              <a:rPr lang="en-US" smtClean="0"/>
              <a:t>8/12/16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76873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68C2560D-EC28-3B41-86E8-18F1CE0113B4}" type="datetimeFigureOut">
              <a:rPr lang="en-US" smtClean="0"/>
              <a:t>8/12/16</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2066355A-084C-D24E-9AD2-7E4FC41EA627}" type="slidenum">
              <a:rPr lang="en-US" smtClean="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05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054" y="928687"/>
            <a:ext cx="5829300" cy="2123096"/>
          </a:xfrm>
        </p:spPr>
        <p:txBody>
          <a:bodyPr anchor="ctr">
            <a:normAutofit/>
          </a:bodyPr>
          <a:lstStyle/>
          <a:p>
            <a:pPr algn="ctr"/>
            <a:r>
              <a:rPr lang="en-US" sz="3000" b="1" i="1" cap="small" dirty="0"/>
              <a:t>Rhone</a:t>
            </a:r>
            <a:r>
              <a:rPr lang="en-US" sz="3000" b="1" cap="small" dirty="0"/>
              <a:t>: </a:t>
            </a:r>
            <a:r>
              <a:rPr lang="en-US" sz="3000" b="1" cap="small" dirty="0" smtClean="0"/>
              <a:t>Quality-Based </a:t>
            </a:r>
            <a:r>
              <a:rPr lang="en-US" sz="3000" b="1" cap="small" dirty="0"/>
              <a:t>Query Rewriting </a:t>
            </a:r>
            <a:r>
              <a:rPr lang="en-US" sz="3000" b="1" cap="small" dirty="0" smtClean="0"/>
              <a:t>Algorithm for </a:t>
            </a:r>
            <a:r>
              <a:rPr lang="en-US" sz="3000" b="1" cap="small" dirty="0"/>
              <a:t>Data Integration</a:t>
            </a:r>
          </a:p>
        </p:txBody>
      </p:sp>
      <p:sp>
        <p:nvSpPr>
          <p:cNvPr id="3" name="Subtitle 2"/>
          <p:cNvSpPr>
            <a:spLocks noGrp="1"/>
          </p:cNvSpPr>
          <p:nvPr>
            <p:ph type="subTitle" idx="1"/>
          </p:nvPr>
        </p:nvSpPr>
        <p:spPr>
          <a:xfrm>
            <a:off x="1152938" y="3301959"/>
            <a:ext cx="6867939" cy="1339614"/>
          </a:xfrm>
        </p:spPr>
        <p:txBody>
          <a:bodyPr vert="horz" lIns="68580" tIns="34290" rIns="68580" bIns="34290" rtlCol="0" anchor="t">
            <a:noAutofit/>
          </a:bodyPr>
          <a:lstStyle/>
          <a:p>
            <a:pPr algn="l"/>
            <a:r>
              <a:rPr lang="en-US" sz="1200" b="1" cap="none" dirty="0">
                <a:solidFill>
                  <a:schemeClr val="tx1"/>
                </a:solidFill>
              </a:rPr>
              <a:t>Daniel Aguiar da Silva Carvalho</a:t>
            </a:r>
            <a:r>
              <a:rPr lang="en-US" sz="1200" b="1" cap="none" dirty="0">
                <a:solidFill>
                  <a:schemeClr val="tx1">
                    <a:lumMod val="50000"/>
                    <a:lumOff val="50000"/>
                  </a:schemeClr>
                </a:solidFill>
              </a:rPr>
              <a:t>, Magellan, IAE, Univ. J. Moulin Lyon 3, France</a:t>
            </a:r>
          </a:p>
          <a:p>
            <a:pPr algn="r"/>
            <a:r>
              <a:rPr lang="en-US" sz="1000" b="1" cap="none" dirty="0" err="1">
                <a:solidFill>
                  <a:schemeClr val="tx1"/>
                </a:solidFill>
              </a:rPr>
              <a:t>Plácido</a:t>
            </a:r>
            <a:r>
              <a:rPr lang="en-US" sz="1000" b="1" cap="none" dirty="0">
                <a:solidFill>
                  <a:schemeClr val="tx1"/>
                </a:solidFill>
              </a:rPr>
              <a:t> Antonio de Souza </a:t>
            </a:r>
            <a:r>
              <a:rPr lang="en-US" sz="1000" b="1" cap="none" dirty="0" err="1">
                <a:solidFill>
                  <a:schemeClr val="tx1"/>
                </a:solidFill>
              </a:rPr>
              <a:t>Neto</a:t>
            </a:r>
            <a:r>
              <a:rPr lang="en-US" sz="1000" b="1" cap="none" dirty="0">
                <a:solidFill>
                  <a:schemeClr val="tx1">
                    <a:lumMod val="50000"/>
                    <a:lumOff val="50000"/>
                  </a:schemeClr>
                </a:solidFill>
              </a:rPr>
              <a:t>, DIATINF, IFRN, Brazil</a:t>
            </a:r>
            <a:endParaRPr lang="en-US" sz="1000" b="1" cap="none" dirty="0">
              <a:solidFill>
                <a:schemeClr val="tx1">
                  <a:lumMod val="75000"/>
                  <a:lumOff val="25000"/>
                </a:schemeClr>
              </a:solidFill>
            </a:endParaRPr>
          </a:p>
          <a:p>
            <a:pPr algn="r"/>
            <a:r>
              <a:rPr lang="en-US" sz="1000" b="1" cap="none" dirty="0">
                <a:solidFill>
                  <a:schemeClr val="tx1"/>
                </a:solidFill>
              </a:rPr>
              <a:t>Chirine Ghedira-Guegan, </a:t>
            </a:r>
            <a:r>
              <a:rPr lang="en-US" sz="1000" b="1" cap="none" dirty="0">
                <a:solidFill>
                  <a:schemeClr val="tx1">
                    <a:lumMod val="50000"/>
                    <a:lumOff val="50000"/>
                  </a:schemeClr>
                </a:solidFill>
              </a:rPr>
              <a:t>Magellan, IAE, Univ. J. Moulin Lyon 3, France</a:t>
            </a:r>
          </a:p>
          <a:p>
            <a:pPr algn="r"/>
            <a:r>
              <a:rPr lang="en-US" sz="1000" b="1" cap="none" dirty="0">
                <a:solidFill>
                  <a:schemeClr val="tx1"/>
                </a:solidFill>
              </a:rPr>
              <a:t>Nadia </a:t>
            </a:r>
            <a:r>
              <a:rPr lang="en-US" sz="1000" b="1" cap="none" dirty="0" err="1" smtClean="0">
                <a:solidFill>
                  <a:schemeClr val="tx1"/>
                </a:solidFill>
              </a:rPr>
              <a:t>Bennani</a:t>
            </a:r>
            <a:r>
              <a:rPr lang="en-US" sz="1000" b="1" cap="none" dirty="0">
                <a:solidFill>
                  <a:schemeClr val="tx1">
                    <a:lumMod val="50000"/>
                    <a:lumOff val="50000"/>
                  </a:schemeClr>
                </a:solidFill>
              </a:rPr>
              <a:t>, LIRIS-CNRS, INSA-Lyon, Univ. Lyon, France</a:t>
            </a:r>
          </a:p>
          <a:p>
            <a:pPr algn="r"/>
            <a:r>
              <a:rPr lang="en-US" sz="1000" b="1" cap="none" dirty="0">
                <a:solidFill>
                  <a:schemeClr val="tx1"/>
                </a:solidFill>
              </a:rPr>
              <a:t>Genoveva Vargas-Solar</a:t>
            </a:r>
            <a:r>
              <a:rPr lang="en-US" sz="1000" b="1" cap="none" dirty="0">
                <a:solidFill>
                  <a:schemeClr val="tx1">
                    <a:lumMod val="50000"/>
                    <a:lumOff val="50000"/>
                  </a:schemeClr>
                </a:solidFill>
              </a:rPr>
              <a:t>, CRNS, LIG-LAFMIA, France</a:t>
            </a: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8" name="Seta para a direita 7"/>
          <p:cNvSpPr/>
          <p:nvPr/>
        </p:nvSpPr>
        <p:spPr>
          <a:xfrm>
            <a:off x="2258159" y="1582354"/>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265714"/>
            <a:ext cx="7543800" cy="157880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1800" dirty="0" smtClean="0">
                <a:solidFill>
                  <a:schemeClr val="tx1"/>
                </a:solidFill>
              </a:rPr>
              <a:t> </a:t>
            </a:r>
            <a:r>
              <a:rPr lang="en-US" sz="2000" b="1" dirty="0" smtClean="0">
                <a:solidFill>
                  <a:schemeClr val="tx1"/>
                </a:solidFill>
              </a:rPr>
              <a:t>A rewriting </a:t>
            </a:r>
            <a:r>
              <a:rPr lang="en-US" sz="2000" b="1" dirty="0">
                <a:solidFill>
                  <a:schemeClr val="tx1"/>
                </a:solidFill>
              </a:rPr>
              <a:t>algorithm </a:t>
            </a:r>
            <a:r>
              <a:rPr lang="en-US" sz="1800" b="1" dirty="0">
                <a:solidFill>
                  <a:schemeClr val="tx1"/>
                </a:solidFill>
              </a:rPr>
              <a:t>customizing </a:t>
            </a:r>
          </a:p>
          <a:p>
            <a:pPr lvl="1" algn="just">
              <a:buFont typeface="Wingdings" charset="2"/>
              <a:buChar char="§"/>
            </a:pPr>
            <a:r>
              <a:rPr lang="en-US" sz="1600" dirty="0">
                <a:solidFill>
                  <a:schemeClr val="tx1"/>
                </a:solidFill>
              </a:rPr>
              <a:t>data providers (services) </a:t>
            </a:r>
            <a:r>
              <a:rPr lang="en-US" sz="1600" b="1" dirty="0">
                <a:solidFill>
                  <a:schemeClr val="tx1"/>
                </a:solidFill>
              </a:rPr>
              <a:t>look up </a:t>
            </a:r>
          </a:p>
          <a:p>
            <a:pPr lvl="1" algn="just">
              <a:buFont typeface="Wingdings" charset="2"/>
              <a:buChar char="§"/>
            </a:pPr>
            <a:r>
              <a:rPr lang="en-US" sz="1600" dirty="0">
                <a:solidFill>
                  <a:schemeClr val="tx1"/>
                </a:solidFill>
              </a:rPr>
              <a:t>data integration considering different data consumers requirements and expectations </a:t>
            </a:r>
          </a:p>
          <a:p>
            <a:pPr lvl="1" algn="just">
              <a:buFont typeface="Wingdings" charset="2"/>
              <a:buChar char="§"/>
            </a:pPr>
            <a:r>
              <a:rPr lang="en-US" sz="1600" dirty="0">
                <a:solidFill>
                  <a:schemeClr val="tx1"/>
                </a:solidFill>
              </a:rPr>
              <a:t>requirements &amp; expectations depend on the context in which they consume data (e.g., mobile devices with few physical capacities, critical decision making</a:t>
            </a:r>
            <a:r>
              <a:rPr lang="en-US"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134734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11</a:t>
            </a:fld>
            <a:endParaRPr lang="en-GB" dirty="0"/>
          </a:p>
        </p:txBody>
      </p:sp>
      <p:sp>
        <p:nvSpPr>
          <p:cNvPr id="12" name="Titre 4"/>
          <p:cNvSpPr txBox="1">
            <a:spLocks/>
          </p:cNvSpPr>
          <p:nvPr/>
        </p:nvSpPr>
        <p:spPr>
          <a:xfrm>
            <a:off x="514560" y="1501001"/>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49883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0691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111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87047"/>
            <a:ext cx="7543800" cy="785701"/>
          </a:xfrm>
          <a:prstGeom prst="rect">
            <a:avLst/>
          </a:prstGeom>
        </p:spPr>
        <p:txBody>
          <a:bodyPr>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Services are selected considering their characteristics (expressed in the SLAs)</a:t>
            </a:r>
          </a:p>
          <a:p>
            <a:pPr algn="just">
              <a:buFont typeface="Wingdings" panose="05000000000000000000" pitchFamily="2" charset="2"/>
              <a:buChar char="§"/>
            </a:pPr>
            <a:r>
              <a:rPr lang="en-US" dirty="0">
                <a:solidFill>
                  <a:schemeClr val="tx1"/>
                </a:solidFill>
              </a:rPr>
              <a:t> </a:t>
            </a:r>
            <a:r>
              <a:rPr lang="en-US" dirty="0" smtClean="0">
                <a:solidFill>
                  <a:schemeClr val="tx1"/>
                </a:solidFill>
              </a:rPr>
              <a:t>Services that can produce results that are useless to the user query are discarded in the first step</a:t>
            </a:r>
          </a:p>
        </p:txBody>
      </p:sp>
      <p:cxnSp>
        <p:nvCxnSpPr>
          <p:cNvPr id="21" name="Conector de seta reta 20"/>
          <p:cNvCxnSpPr/>
          <p:nvPr/>
        </p:nvCxnSpPr>
        <p:spPr>
          <a:xfrm>
            <a:off x="2497873" y="327795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57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9" grpId="0" animBg="1"/>
      <p:bldP spid="16" grpId="0" animBg="1"/>
      <p:bldP spid="17" grpId="0" animBg="1"/>
      <p:bldP spid="18" grpId="0" animBg="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12</a:t>
            </a:fld>
            <a:endParaRPr lang="en-GB" dirty="0"/>
          </a:p>
        </p:txBody>
      </p:sp>
      <p:sp>
        <p:nvSpPr>
          <p:cNvPr id="12" name="Titre 4"/>
          <p:cNvSpPr txBox="1">
            <a:spLocks/>
          </p:cNvSpPr>
          <p:nvPr/>
        </p:nvSpPr>
        <p:spPr>
          <a:xfrm>
            <a:off x="514560" y="1399406"/>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397236"/>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405316"/>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789516"/>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3838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3838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3838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3838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785452"/>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algorithms, the mapping are created considering the concrete service definition and not each abstract service that compose it</a:t>
            </a:r>
          </a:p>
        </p:txBody>
      </p:sp>
      <p:cxnSp>
        <p:nvCxnSpPr>
          <p:cNvPr id="21" name="Conector de seta reta 20"/>
          <p:cNvCxnSpPr/>
          <p:nvPr/>
        </p:nvCxnSpPr>
        <p:spPr>
          <a:xfrm>
            <a:off x="3891778" y="3176355"/>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13</a:t>
            </a:fld>
            <a:endParaRPr lang="en-GB" dirty="0"/>
          </a:p>
        </p:txBody>
      </p:sp>
      <p:sp>
        <p:nvSpPr>
          <p:cNvPr id="12" name="Titre 4"/>
          <p:cNvSpPr txBox="1">
            <a:spLocks/>
          </p:cNvSpPr>
          <p:nvPr/>
        </p:nvSpPr>
        <p:spPr>
          <a:xfrm>
            <a:off x="514560" y="1534871"/>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327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4078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2498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920917"/>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Combinations are produced according to the part of the query that a given concrete service covers like the combinations in the Bucket algorithm</a:t>
            </a:r>
          </a:p>
        </p:txBody>
      </p:sp>
      <p:cxnSp>
        <p:nvCxnSpPr>
          <p:cNvPr id="21" name="Conector de seta reta 20"/>
          <p:cNvCxnSpPr/>
          <p:nvPr/>
        </p:nvCxnSpPr>
        <p:spPr>
          <a:xfrm>
            <a:off x="5307981" y="331182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4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14</a:t>
            </a:fld>
            <a:endParaRPr lang="en-GB" dirty="0"/>
          </a:p>
        </p:txBody>
      </p:sp>
      <p:sp>
        <p:nvSpPr>
          <p:cNvPr id="12" name="Titre 4"/>
          <p:cNvSpPr txBox="1">
            <a:spLocks/>
          </p:cNvSpPr>
          <p:nvPr/>
        </p:nvSpPr>
        <p:spPr>
          <a:xfrm>
            <a:off x="514560" y="123007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227903"/>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23598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620183"/>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2800" b="1" dirty="0"/>
              <a:t>Rhone Service-Based Query Rewriting Algorithm</a:t>
            </a:r>
            <a:endParaRPr lang="en-GB" sz="2800" dirty="0"/>
          </a:p>
        </p:txBody>
      </p:sp>
      <p:sp>
        <p:nvSpPr>
          <p:cNvPr id="19" name="Espace réservé du contenu 4"/>
          <p:cNvSpPr txBox="1">
            <a:spLocks/>
          </p:cNvSpPr>
          <p:nvPr/>
        </p:nvSpPr>
        <p:spPr>
          <a:xfrm>
            <a:off x="822960" y="3616119"/>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approaches, the rewritings are produced considering the user preferences and constraints, and the SLAs exported by the different data services.</a:t>
            </a:r>
          </a:p>
        </p:txBody>
      </p:sp>
      <p:cxnSp>
        <p:nvCxnSpPr>
          <p:cNvPr id="21" name="Conector de seta reta 20"/>
          <p:cNvCxnSpPr/>
          <p:nvPr/>
        </p:nvCxnSpPr>
        <p:spPr>
          <a:xfrm>
            <a:off x="6668431" y="3007022"/>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04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smtClean="0"/>
              <a:t>Selecting services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999830"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829125" y="12355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900382" y="3688455"/>
            <a:ext cx="772184"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Titre 4"/>
          <p:cNvSpPr txBox="1">
            <a:spLocks/>
          </p:cNvSpPr>
          <p:nvPr/>
        </p:nvSpPr>
        <p:spPr>
          <a:xfrm>
            <a:off x="904830" y="1475324"/>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1) Abstract service matching</a:t>
            </a:r>
            <a:endParaRPr lang="en-GB" sz="1600" b="1" dirty="0"/>
          </a:p>
        </p:txBody>
      </p: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896341" y="1723419"/>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2) Quality features matching</a:t>
            </a:r>
            <a:endParaRPr lang="en-GB" sz="1600" b="1" dirty="0"/>
          </a:p>
        </p:txBody>
      </p:sp>
      <p:sp>
        <p:nvSpPr>
          <p:cNvPr id="24" name="Retângulo 23"/>
          <p:cNvSpPr/>
          <p:nvPr/>
        </p:nvSpPr>
        <p:spPr>
          <a:xfrm>
            <a:off x="2688468" y="3692597"/>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tângulo 24"/>
          <p:cNvSpPr/>
          <p:nvPr/>
        </p:nvSpPr>
        <p:spPr>
          <a:xfrm>
            <a:off x="6497541" y="1641633"/>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tângulo 25"/>
          <p:cNvSpPr/>
          <p:nvPr/>
        </p:nvSpPr>
        <p:spPr>
          <a:xfrm>
            <a:off x="7564338" y="2883362"/>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ector reto 26"/>
          <p:cNvCxnSpPr/>
          <p:nvPr/>
        </p:nvCxnSpPr>
        <p:spPr>
          <a:xfrm flipH="1">
            <a:off x="4658090" y="2981411"/>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732711"/>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itre 4"/>
          <p:cNvSpPr txBox="1">
            <a:spLocks/>
          </p:cNvSpPr>
          <p:nvPr/>
        </p:nvSpPr>
        <p:spPr>
          <a:xfrm>
            <a:off x="899884" y="198396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a:t>3</a:t>
            </a:r>
            <a:r>
              <a:rPr lang="en-GB" sz="1600" b="1" dirty="0" smtClean="0"/>
              <a:t>) Concrete service matching</a:t>
            </a:r>
            <a:endParaRPr lang="en-GB" sz="1600" b="1" dirty="0"/>
          </a:p>
        </p:txBody>
      </p:sp>
    </p:spTree>
    <p:extLst>
      <p:ext uri="{BB962C8B-B14F-4D97-AF65-F5344CB8AC3E}">
        <p14:creationId xmlns:p14="http://schemas.microsoft.com/office/powerpoint/2010/main" val="43699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p:bldP spid="24" grpId="0" animBg="1"/>
      <p:bldP spid="25" grpId="0" animBg="1"/>
      <p:bldP spid="26" grpId="0" animBg="1"/>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16</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972619" y="73496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a:t>
            </a:r>
            <a:r>
              <a:rPr lang="en-GB" sz="1600" b="1" dirty="0" smtClean="0"/>
              <a:t>, </a:t>
            </a:r>
            <a:r>
              <a:rPr lang="en-GB" sz="1600" b="1" i="1" dirty="0" smtClean="0"/>
              <a:t>h</a:t>
            </a:r>
            <a:r>
              <a:rPr lang="en-GB" sz="1600" b="1" dirty="0" smtClean="0"/>
              <a:t>, ɸ, </a:t>
            </a:r>
            <a:r>
              <a:rPr lang="en-GB" sz="1600" b="1" i="1" dirty="0" smtClean="0"/>
              <a:t>G</a:t>
            </a:r>
            <a:r>
              <a:rPr lang="en-GB" sz="1600" b="1" dirty="0" smtClean="0"/>
              <a:t>, </a:t>
            </a:r>
            <a:r>
              <a:rPr lang="en-GB" sz="1600" b="1" i="1" dirty="0" smtClean="0"/>
              <a:t>P</a:t>
            </a:r>
            <a:r>
              <a:rPr lang="en-GB" sz="1600" b="1" dirty="0" smtClean="0"/>
              <a:t> &gt;</a:t>
            </a:r>
            <a:endParaRPr lang="en-GB" sz="1600" b="1"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406072"/>
            <a:ext cx="4100827" cy="2285989"/>
          </a:xfrm>
          <a:prstGeom prst="rect">
            <a:avLst/>
          </a:prstGeom>
        </p:spPr>
        <p:txBody>
          <a:bodyPr vert="horz" lIns="91440" tIns="45720" rIns="91440" bIns="45720" rtlCol="0" anchor="t">
            <a:normAutofit fontScale="92500" lnSpcReduction="2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just"/>
            <a:r>
              <a:rPr lang="en-US" sz="1600" b="1" dirty="0"/>
              <a:t>Rule 1:</a:t>
            </a:r>
            <a:r>
              <a:rPr lang="en-US" sz="1600" dirty="0"/>
              <a:t> for all head variables in a concrete service, the mapping h from the head to the body definition must </a:t>
            </a:r>
            <a:r>
              <a:rPr lang="en-US" sz="1600" dirty="0" smtClean="0"/>
              <a:t>exist</a:t>
            </a:r>
          </a:p>
          <a:p>
            <a:pPr algn="just"/>
            <a:endParaRPr lang="en-US" sz="1600" dirty="0"/>
          </a:p>
          <a:p>
            <a:pPr algn="just"/>
            <a:r>
              <a:rPr lang="en-US" sz="1600" b="1" dirty="0"/>
              <a:t>Rule 2:</a:t>
            </a:r>
            <a:r>
              <a:rPr lang="en-US" sz="1600" dirty="0"/>
              <a:t> Head variables in concrete services can be mapped to head or local variables in the </a:t>
            </a:r>
            <a:r>
              <a:rPr lang="en-US" sz="1600" dirty="0" smtClean="0"/>
              <a:t>query</a:t>
            </a:r>
          </a:p>
          <a:p>
            <a:pPr algn="just"/>
            <a:endParaRPr lang="en-US" sz="1600" dirty="0"/>
          </a:p>
          <a:p>
            <a:pPr algn="just"/>
            <a:r>
              <a:rPr lang="en-US" sz="1600" b="1" dirty="0"/>
              <a:t>Rule 3:</a:t>
            </a:r>
            <a:r>
              <a:rPr lang="en-US" sz="1600" dirty="0"/>
              <a:t> Local variables in concrete services can be mapped to head variables in the </a:t>
            </a:r>
            <a:r>
              <a:rPr lang="en-US" sz="1600" dirty="0" smtClean="0"/>
              <a:t>query</a:t>
            </a:r>
          </a:p>
          <a:p>
            <a:pPr algn="just"/>
            <a:endParaRPr lang="en-US" sz="1600" dirty="0"/>
          </a:p>
          <a:p>
            <a:pPr algn="just"/>
            <a:r>
              <a:rPr lang="en-US" sz="1600" b="1" dirty="0"/>
              <a:t>Rule 4:</a:t>
            </a:r>
            <a:r>
              <a:rPr lang="en-US" sz="1600" dirty="0"/>
              <a:t> Local variables in concrete services can be mapped to local variables in the query if and only if the concrete service covers all abstract services in the query that depend on this variable</a:t>
            </a:r>
          </a:p>
          <a:p>
            <a:pPr algn="just"/>
            <a:endParaRPr lang="en-US" sz="1600" dirty="0"/>
          </a:p>
        </p:txBody>
      </p: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re 4"/>
          <p:cNvSpPr txBox="1">
            <a:spLocks/>
          </p:cNvSpPr>
          <p:nvPr/>
        </p:nvSpPr>
        <p:spPr>
          <a:xfrm>
            <a:off x="935059" y="3883542"/>
            <a:ext cx="7273882" cy="375371"/>
          </a:xfrm>
          <a:prstGeom prst="rect">
            <a:avLst/>
          </a:prstGeom>
        </p:spPr>
        <p:txBody>
          <a:bodyPr vert="horz" lIns="91440" tIns="45720" rIns="91440" bIns="45720" rtlCol="0" anchor="b">
            <a:normAutofit fontScale="85000" lnSpcReduction="1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S2</a:t>
            </a:r>
            <a:r>
              <a:rPr lang="en-GB" sz="1600" b="1" dirty="0" smtClean="0"/>
              <a:t>, </a:t>
            </a:r>
            <a:r>
              <a:rPr lang="en-GB" sz="1600" b="1" i="1" dirty="0" smtClean="0"/>
              <a:t>h = {a → a, b → b}</a:t>
            </a:r>
            <a:r>
              <a:rPr lang="en-GB" sz="1600" b="1" dirty="0" smtClean="0"/>
              <a:t>, ɸ </a:t>
            </a:r>
            <a:r>
              <a:rPr lang="en-GB" sz="1600" b="1" i="1" dirty="0" smtClean="0"/>
              <a:t>= {a → dis, b → p}</a:t>
            </a:r>
            <a:r>
              <a:rPr lang="en-GB" sz="1600" b="1" dirty="0" smtClean="0"/>
              <a:t>, </a:t>
            </a:r>
            <a:r>
              <a:rPr lang="en-GB" sz="1600" b="1" i="1" dirty="0" smtClean="0"/>
              <a:t>G = {A1}</a:t>
            </a:r>
            <a:r>
              <a:rPr lang="en-GB" sz="1600" b="1" dirty="0" smtClean="0"/>
              <a:t>, </a:t>
            </a:r>
            <a:r>
              <a:rPr lang="en-GB" sz="1600" b="1" i="1" dirty="0" smtClean="0"/>
              <a:t>P = {availability &gt; 98%, price per call = 0,1$}</a:t>
            </a:r>
            <a:r>
              <a:rPr lang="en-GB" sz="1600" b="1" dirty="0" smtClean="0"/>
              <a:t> &gt;</a:t>
            </a:r>
            <a:endParaRPr lang="en-GB" sz="1600" b="1" dirty="0"/>
          </a:p>
        </p:txBody>
      </p: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2" name="Retângulo 1"/>
          <p:cNvSpPr/>
          <p:nvPr/>
        </p:nvSpPr>
        <p:spPr>
          <a:xfrm>
            <a:off x="4658088" y="1732547"/>
            <a:ext cx="3162438" cy="216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69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fade">
                                      <p:cBhvr>
                                        <p:cTn id="22" dur="500"/>
                                        <p:tgtEl>
                                          <p:spTgt spid="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4" grpId="0"/>
      <p:bldP spid="49" grpId="0"/>
      <p:bldP spid="18" grpId="0"/>
      <p:bldP spid="19" grpId="0" animBg="1"/>
      <p:bldP spid="20"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17</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3954341" y="1107077"/>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2</a:t>
            </a:r>
            <a:endParaRPr lang="en-GB" sz="1200"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re 4"/>
          <p:cNvSpPr txBox="1">
            <a:spLocks/>
          </p:cNvSpPr>
          <p:nvPr/>
        </p:nvSpPr>
        <p:spPr>
          <a:xfrm>
            <a:off x="3959350" y="1346213"/>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3</a:t>
            </a:r>
            <a:endParaRPr lang="en-GB" sz="1200" dirty="0"/>
          </a:p>
        </p:txBody>
      </p:sp>
      <p:sp>
        <p:nvSpPr>
          <p:cNvPr id="17" name="Titre 4"/>
          <p:cNvSpPr txBox="1">
            <a:spLocks/>
          </p:cNvSpPr>
          <p:nvPr/>
        </p:nvSpPr>
        <p:spPr>
          <a:xfrm>
            <a:off x="3954994" y="1855672"/>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5</a:t>
            </a:r>
            <a:endParaRPr lang="en-GB" sz="1200" dirty="0"/>
          </a:p>
        </p:txBody>
      </p:sp>
      <p:cxnSp>
        <p:nvCxnSpPr>
          <p:cNvPr id="5" name="Conector de seta reta 4"/>
          <p:cNvCxnSpPr/>
          <p:nvPr/>
        </p:nvCxnSpPr>
        <p:spPr>
          <a:xfrm flipH="1">
            <a:off x="4389120" y="1346213"/>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p:nvPr/>
        </p:nvCxnSpPr>
        <p:spPr>
          <a:xfrm flipH="1">
            <a:off x="4393470" y="1603121"/>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p:cNvCxnSpPr/>
          <p:nvPr/>
        </p:nvCxnSpPr>
        <p:spPr>
          <a:xfrm flipH="1">
            <a:off x="4389114" y="2095158"/>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itre 4"/>
          <p:cNvSpPr txBox="1">
            <a:spLocks/>
          </p:cNvSpPr>
          <p:nvPr/>
        </p:nvSpPr>
        <p:spPr>
          <a:xfrm>
            <a:off x="1118282" y="1253268"/>
            <a:ext cx="1881010" cy="936631"/>
          </a:xfrm>
          <a:prstGeom prst="rect">
            <a:avLst/>
          </a:prstGeom>
        </p:spPr>
        <p:txBody>
          <a:bodyPr vert="horz" lIns="91440" tIns="45720" rIns="91440" bIns="45720" rtlCol="0" anchor="t">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p</a:t>
            </a:r>
            <a:r>
              <a:rPr lang="en-GB" sz="1200" i="1" baseline="-25000" dirty="0" smtClean="0"/>
              <a:t>1 </a:t>
            </a:r>
            <a:r>
              <a:rPr lang="en-GB" sz="1200" i="1" dirty="0" smtClean="0"/>
              <a:t>=  { CSD</a:t>
            </a:r>
            <a:r>
              <a:rPr lang="en-GB" sz="1200" i="1" baseline="-25000" dirty="0" smtClean="0"/>
              <a:t>2</a:t>
            </a:r>
            <a:r>
              <a:rPr lang="en-GB" sz="1200" i="1" dirty="0" smtClean="0"/>
              <a:t> }</a:t>
            </a:r>
          </a:p>
          <a:p>
            <a:endParaRPr lang="en-GB" sz="1200" i="1" dirty="0"/>
          </a:p>
          <a:p>
            <a:r>
              <a:rPr lang="en-GB" sz="1200" i="1" dirty="0" smtClean="0"/>
              <a:t>p</a:t>
            </a:r>
            <a:r>
              <a:rPr lang="en-GB" sz="1200" i="1" baseline="-25000" dirty="0" smtClean="0"/>
              <a:t>2 </a:t>
            </a:r>
            <a:r>
              <a:rPr lang="en-GB" sz="1200" i="1" dirty="0"/>
              <a:t>=  { CSD</a:t>
            </a:r>
            <a:r>
              <a:rPr lang="en-GB" sz="1200" i="1" baseline="-25000" dirty="0"/>
              <a:t>2</a:t>
            </a:r>
            <a:r>
              <a:rPr lang="en-GB" sz="1200" i="1" dirty="0"/>
              <a:t> </a:t>
            </a:r>
            <a:r>
              <a:rPr lang="en-GB" sz="1200" i="1" dirty="0" smtClean="0"/>
              <a:t>, CSD</a:t>
            </a:r>
            <a:r>
              <a:rPr lang="en-GB" sz="1200" i="1" baseline="-25000" dirty="0" smtClean="0"/>
              <a:t>3  </a:t>
            </a:r>
            <a:r>
              <a:rPr lang="en-GB" sz="1200" i="1" dirty="0" smtClean="0"/>
              <a:t>} </a:t>
            </a:r>
          </a:p>
          <a:p>
            <a:endParaRPr lang="en-GB" sz="1200" i="1" dirty="0"/>
          </a:p>
          <a:p>
            <a:r>
              <a:rPr lang="en-GB" sz="1200" i="1" dirty="0" smtClean="0"/>
              <a:t>p</a:t>
            </a:r>
            <a:r>
              <a:rPr lang="en-GB" sz="1200" i="1" baseline="-25000" dirty="0" smtClean="0"/>
              <a:t>3 </a:t>
            </a:r>
            <a:r>
              <a:rPr lang="en-GB" sz="1200" i="1" dirty="0"/>
              <a:t>=  { CSD</a:t>
            </a:r>
            <a:r>
              <a:rPr lang="en-GB" sz="1200" i="1" baseline="-25000" dirty="0"/>
              <a:t>2</a:t>
            </a:r>
            <a:r>
              <a:rPr lang="en-GB" sz="1200" i="1" dirty="0"/>
              <a:t> , </a:t>
            </a:r>
            <a:r>
              <a:rPr lang="en-GB" sz="1200" i="1" dirty="0" smtClean="0"/>
              <a:t>CSD</a:t>
            </a:r>
            <a:r>
              <a:rPr lang="en-GB" sz="1200" i="1" baseline="-25000" dirty="0" smtClean="0"/>
              <a:t>3 </a:t>
            </a:r>
            <a:r>
              <a:rPr lang="en-GB" sz="1200" i="1" dirty="0" smtClean="0"/>
              <a:t>, CSD</a:t>
            </a:r>
            <a:r>
              <a:rPr lang="en-GB" sz="1200" i="1" baseline="-25000" dirty="0" smtClean="0"/>
              <a:t>5  </a:t>
            </a:r>
            <a:r>
              <a:rPr lang="en-GB" sz="1200" i="1" dirty="0" smtClean="0"/>
              <a:t>} </a:t>
            </a:r>
            <a:endParaRPr lang="en-GB" sz="1200" dirty="0"/>
          </a:p>
          <a:p>
            <a:endParaRPr lang="en-GB" sz="1200" dirty="0"/>
          </a:p>
        </p:txBody>
      </p:sp>
      <p:sp>
        <p:nvSpPr>
          <p:cNvPr id="25" name="Titre 4"/>
          <p:cNvSpPr txBox="1">
            <a:spLocks/>
          </p:cNvSpPr>
          <p:nvPr/>
        </p:nvSpPr>
        <p:spPr>
          <a:xfrm>
            <a:off x="1544668" y="675760"/>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Combinations</a:t>
            </a:r>
            <a:endParaRPr lang="en-GB" sz="1200" b="1" dirty="0"/>
          </a:p>
        </p:txBody>
      </p:sp>
      <p:sp>
        <p:nvSpPr>
          <p:cNvPr id="26" name="Titre 4"/>
          <p:cNvSpPr txBox="1">
            <a:spLocks/>
          </p:cNvSpPr>
          <p:nvPr/>
        </p:nvSpPr>
        <p:spPr>
          <a:xfrm>
            <a:off x="1544668" y="2512923"/>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Rewritings</a:t>
            </a:r>
            <a:endParaRPr lang="en-GB" sz="1200" b="1" dirty="0"/>
          </a:p>
        </p:txBody>
      </p:sp>
      <p:sp>
        <p:nvSpPr>
          <p:cNvPr id="29" name="Espace réservé du contenu 4"/>
          <p:cNvSpPr txBox="1">
            <a:spLocks/>
          </p:cNvSpPr>
          <p:nvPr/>
        </p:nvSpPr>
        <p:spPr>
          <a:xfrm>
            <a:off x="20782" y="2986594"/>
            <a:ext cx="4466998" cy="144102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lvl="1" algn="just">
              <a:buFont typeface="Wingdings" charset="2"/>
              <a:buChar char="§"/>
            </a:pPr>
            <a:r>
              <a:rPr lang="en-US" sz="1200" b="1" dirty="0" smtClean="0">
                <a:solidFill>
                  <a:schemeClr val="tx1"/>
                </a:solidFill>
              </a:rPr>
              <a:t>Rule 1:</a:t>
            </a:r>
            <a:r>
              <a:rPr lang="en-US" sz="1200" i="1" dirty="0" smtClean="0">
                <a:solidFill>
                  <a:schemeClr val="tx1"/>
                </a:solidFill>
              </a:rPr>
              <a:t> </a:t>
            </a:r>
            <a:r>
              <a:rPr lang="en-US" sz="1200" dirty="0" smtClean="0">
                <a:solidFill>
                  <a:schemeClr val="tx1"/>
                </a:solidFill>
              </a:rPr>
              <a:t>the number of abstract services resulting from the union of all CSDs in p is equal to the number of abstract services in the query</a:t>
            </a:r>
            <a:endParaRPr lang="en-US" sz="1200" b="1" dirty="0" smtClean="0">
              <a:solidFill>
                <a:schemeClr val="tx1"/>
              </a:solidFill>
            </a:endParaRPr>
          </a:p>
          <a:p>
            <a:pPr lvl="1" algn="just">
              <a:buFont typeface="Wingdings" charset="2"/>
              <a:buChar char="§"/>
            </a:pPr>
            <a:endParaRPr lang="en-US" sz="1200" b="1" dirty="0" smtClean="0">
              <a:solidFill>
                <a:schemeClr val="tx1"/>
              </a:solidFill>
            </a:endParaRPr>
          </a:p>
          <a:p>
            <a:pPr lvl="1" algn="just">
              <a:buFont typeface="Wingdings" charset="2"/>
              <a:buChar char="§"/>
            </a:pPr>
            <a:r>
              <a:rPr lang="en-US" sz="1200" b="1" dirty="0" smtClean="0">
                <a:solidFill>
                  <a:schemeClr val="tx1"/>
                </a:solidFill>
              </a:rPr>
              <a:t>Rule 2:</a:t>
            </a:r>
            <a:r>
              <a:rPr lang="en-US" sz="1200" i="1" dirty="0" smtClean="0">
                <a:solidFill>
                  <a:schemeClr val="tx1"/>
                </a:solidFill>
              </a:rPr>
              <a:t> </a:t>
            </a:r>
            <a:r>
              <a:rPr lang="en-US" sz="1200" dirty="0" smtClean="0">
                <a:solidFill>
                  <a:schemeClr val="tx1"/>
                </a:solidFill>
              </a:rPr>
              <a:t>the intersection of all abstract services in each CSD on p is empty. It means that is forbidden to have abstract services replicated among the set p</a:t>
            </a:r>
          </a:p>
        </p:txBody>
      </p:sp>
      <p:cxnSp>
        <p:nvCxnSpPr>
          <p:cNvPr id="30" name="Conector reto 29"/>
          <p:cNvCxnSpPr/>
          <p:nvPr/>
        </p:nvCxnSpPr>
        <p:spPr>
          <a:xfrm flipH="1">
            <a:off x="1118283" y="1382309"/>
            <a:ext cx="8669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H="1">
            <a:off x="1111204" y="1697520"/>
            <a:ext cx="12710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9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6" grpId="0"/>
      <p:bldP spid="17" grpId="0"/>
      <p:bldP spid="24" grpId="0"/>
      <p:bldP spid="25" grpId="0"/>
      <p:bldP spid="26"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5" name="Espace réservé du contenu 4"/>
          <p:cNvSpPr txBox="1">
            <a:spLocks/>
          </p:cNvSpPr>
          <p:nvPr/>
        </p:nvSpPr>
        <p:spPr>
          <a:xfrm>
            <a:off x="822960" y="1395935"/>
            <a:ext cx="7543800" cy="3017520"/>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NP-hard complexity problem while combining CSDs </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a:t>
            </a:r>
            <a:r>
              <a:rPr lang="en-US" dirty="0" smtClean="0">
                <a:solidFill>
                  <a:srgbClr val="FF0000"/>
                </a:solidFill>
              </a:rPr>
              <a:t>Heuristics??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 The first version is implemented in Java</a:t>
            </a:r>
          </a:p>
          <a:p>
            <a:pPr lvl="1" algn="just">
              <a:buFont typeface="Wingdings" charset="2"/>
              <a:buChar char="§"/>
            </a:pPr>
            <a:r>
              <a:rPr lang="en-GB" dirty="0" smtClean="0">
                <a:solidFill>
                  <a:srgbClr val="FF0000"/>
                </a:solidFill>
              </a:rPr>
              <a:t>Which details should I put here?</a:t>
            </a:r>
            <a:endParaRPr lang="en-US" dirty="0" smtClean="0">
              <a:solidFill>
                <a:srgbClr val="FF0000"/>
              </a:solidFill>
            </a:endParaRPr>
          </a:p>
        </p:txBody>
      </p:sp>
    </p:spTree>
    <p:extLst>
      <p:ext uri="{BB962C8B-B14F-4D97-AF65-F5344CB8AC3E}">
        <p14:creationId xmlns:p14="http://schemas.microsoft.com/office/powerpoint/2010/main" val="3704355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endParaRPr lang="en-US" dirty="0" smtClean="0">
              <a:solidFill>
                <a:schemeClr val="tx1"/>
              </a:solidFill>
            </a:endParaRPr>
          </a:p>
          <a:p>
            <a:pPr algn="just">
              <a:buFont typeface="Wingdings" charset="2"/>
              <a:buChar char="§"/>
            </a:pPr>
            <a:r>
              <a:rPr lang="en-US" dirty="0">
                <a:solidFill>
                  <a:schemeClr val="tx1"/>
                </a:solidFill>
              </a:rPr>
              <a:t>E</a:t>
            </a:r>
            <a:r>
              <a:rPr lang="en-US" dirty="0" smtClean="0">
                <a:solidFill>
                  <a:schemeClr val="tx1"/>
                </a:solidFill>
              </a:rPr>
              <a:t>valuate the algorithm’s behavior: Performance, quality and cost</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Local environment simulating a mono-cloud: Including a registry of 100 services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Two approaches were compared: Traditional (</a:t>
            </a:r>
            <a:r>
              <a:rPr lang="en-GB" dirty="0" smtClean="0">
                <a:solidFill>
                  <a:srgbClr val="FF0000"/>
                </a:solidFill>
              </a:rPr>
              <a:t>which algorithm???</a:t>
            </a:r>
            <a:r>
              <a:rPr lang="en-GB" dirty="0" smtClean="0">
                <a:solidFill>
                  <a:schemeClr val="tx1"/>
                </a:solidFill>
              </a:rPr>
              <a:t>) vs. Preference-guided (i.e., Rhone)</a:t>
            </a:r>
            <a:endParaRPr lang="en-US" dirty="0" smtClean="0">
              <a:solidFill>
                <a:schemeClr val="tx1"/>
              </a:solidFill>
            </a:endParaRPr>
          </a:p>
        </p:txBody>
      </p:sp>
    </p:spTree>
    <p:extLst>
      <p:ext uri="{BB962C8B-B14F-4D97-AF65-F5344CB8AC3E}">
        <p14:creationId xmlns:p14="http://schemas.microsoft.com/office/powerpoint/2010/main" val="1910463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Agenda</a:t>
            </a:r>
            <a:endParaRPr lang="pt-BR" b="1" dirty="0"/>
          </a:p>
        </p:txBody>
      </p:sp>
      <p:sp>
        <p:nvSpPr>
          <p:cNvPr id="3" name="Content Placeholder 2"/>
          <p:cNvSpPr>
            <a:spLocks noGrp="1"/>
          </p:cNvSpPr>
          <p:nvPr>
            <p:ph idx="1"/>
          </p:nvPr>
        </p:nvSpPr>
        <p:spPr/>
        <p:txBody>
          <a:bodyPr>
            <a:normAutofit/>
          </a:bodyPr>
          <a:lstStyle/>
          <a:p>
            <a:pPr>
              <a:lnSpc>
                <a:spcPct val="200000"/>
              </a:lnSpc>
              <a:buFont typeface="Wingdings" charset="2"/>
              <a:buChar char="§"/>
            </a:pPr>
            <a:r>
              <a:rPr lang="en-US" sz="1725" dirty="0">
                <a:solidFill>
                  <a:schemeClr val="tx1"/>
                </a:solidFill>
              </a:rPr>
              <a:t>To do…</a:t>
            </a:r>
          </a:p>
          <a:p>
            <a:pPr>
              <a:lnSpc>
                <a:spcPct val="200000"/>
              </a:lnSpc>
              <a:buFont typeface="Wingdings" charset="2"/>
              <a:buChar char="§"/>
            </a:pPr>
            <a:endParaRPr lang="en-US" sz="1725" dirty="0">
              <a:solidFill>
                <a:schemeClr val="tx1"/>
              </a:solidFill>
            </a:endParaRPr>
          </a:p>
          <a:p>
            <a:pPr algn="r">
              <a:lnSpc>
                <a:spcPct val="200000"/>
              </a:lnSpc>
              <a:buFont typeface="Wingdings" charset="2"/>
              <a:buChar char="§"/>
            </a:pPr>
            <a:endParaRPr lang="en-US" sz="1725" dirty="0">
              <a:solidFill>
                <a:schemeClr val="tx1"/>
              </a:solidFill>
            </a:endParaRPr>
          </a:p>
          <a:p>
            <a:pPr>
              <a:lnSpc>
                <a:spcPct val="200000"/>
              </a:lnSpc>
              <a:buFont typeface="Wingdings" charset="2"/>
              <a:buChar char="§"/>
            </a:pPr>
            <a:endParaRPr lang="pt-BR" sz="1725"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a:t>
            </a:r>
            <a:endParaRPr lang="en-US" dirty="0"/>
          </a:p>
        </p:txBody>
      </p:sp>
      <p:pic>
        <p:nvPicPr>
          <p:cNvPr id="12" name="Imagem 11"/>
          <p:cNvPicPr>
            <a:picLocks noChangeAspect="1"/>
          </p:cNvPicPr>
          <p:nvPr/>
        </p:nvPicPr>
        <p:blipFill>
          <a:blip r:embed="rId3"/>
          <a:stretch>
            <a:fillRect/>
          </a:stretch>
        </p:blipFill>
        <p:spPr>
          <a:xfrm>
            <a:off x="1496615" y="1376884"/>
            <a:ext cx="6150770" cy="3246972"/>
          </a:xfrm>
          <a:prstGeom prst="rect">
            <a:avLst/>
          </a:prstGeom>
        </p:spPr>
      </p:pic>
      <p:sp>
        <p:nvSpPr>
          <p:cNvPr id="13" name="Rectangle 12"/>
          <p:cNvSpPr/>
          <p:nvPr/>
        </p:nvSpPr>
        <p:spPr>
          <a:xfrm>
            <a:off x="1129665" y="4377120"/>
            <a:ext cx="6871336" cy="76514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57175" indent="-257175" algn="just">
              <a:buFont typeface="Arial"/>
              <a:buChar char="•"/>
            </a:pPr>
            <a:r>
              <a:rPr lang="en-GB" sz="1350" dirty="0"/>
              <a:t>Our approach increases the performance reducing the rewriting number </a:t>
            </a:r>
            <a:r>
              <a:rPr lang="en-US" sz="1350" dirty="0"/>
              <a:t>which allows to go straightforward to the rewriting solutions that are satisfactory avoiding any further backtrack and thus reducing successful integration time</a:t>
            </a:r>
            <a:endParaRPr lang="en-GB" sz="1350" dirty="0"/>
          </a:p>
        </p:txBody>
      </p:sp>
    </p:spTree>
    <p:extLst>
      <p:ext uri="{BB962C8B-B14F-4D97-AF65-F5344CB8AC3E}">
        <p14:creationId xmlns:p14="http://schemas.microsoft.com/office/powerpoint/2010/main" val="55388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a:t>
            </a:r>
            <a:endParaRPr lang="en-US" dirty="0"/>
          </a:p>
        </p:txBody>
      </p:sp>
      <p:pic>
        <p:nvPicPr>
          <p:cNvPr id="3" name="Imagem 2"/>
          <p:cNvPicPr>
            <a:picLocks noChangeAspect="1"/>
          </p:cNvPicPr>
          <p:nvPr/>
        </p:nvPicPr>
        <p:blipFill>
          <a:blip r:embed="rId3"/>
          <a:stretch>
            <a:fillRect/>
          </a:stretch>
        </p:blipFill>
        <p:spPr>
          <a:xfrm>
            <a:off x="1725930" y="1365303"/>
            <a:ext cx="5692140" cy="3055847"/>
          </a:xfrm>
          <a:prstGeom prst="rect">
            <a:avLst/>
          </a:prstGeom>
        </p:spPr>
      </p:pic>
      <p:sp>
        <p:nvSpPr>
          <p:cNvPr id="13" name="Rectangle 12"/>
          <p:cNvSpPr/>
          <p:nvPr/>
        </p:nvSpPr>
        <p:spPr>
          <a:xfrm>
            <a:off x="1143000" y="4387834"/>
            <a:ext cx="6858000" cy="76514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57175" indent="-257175">
              <a:buFont typeface="Arial"/>
              <a:buChar char="•"/>
            </a:pPr>
            <a:r>
              <a:rPr lang="en-US" sz="1350" dirty="0"/>
              <a:t>Using our approach to meet the user preferences, the quality of the rewritings produced has been enhanced and the integration economic cost has considerable reduced while delivering the expected results</a:t>
            </a:r>
            <a:endParaRPr lang="en-GB" sz="1350" dirty="0"/>
          </a:p>
        </p:txBody>
      </p:sp>
    </p:spTree>
    <p:extLst>
      <p:ext uri="{BB962C8B-B14F-4D97-AF65-F5344CB8AC3E}">
        <p14:creationId xmlns:p14="http://schemas.microsoft.com/office/powerpoint/2010/main" val="40191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Final remarks and Future </a:t>
            </a:r>
            <a:r>
              <a:rPr lang="en-GB" dirty="0" smtClean="0"/>
              <a:t>work</a:t>
            </a:r>
            <a:endParaRPr lang="en-GB" dirty="0"/>
          </a:p>
        </p:txBody>
      </p:sp>
      <p:sp>
        <p:nvSpPr>
          <p:cNvPr id="5" name="Espace réservé du contenu 4"/>
          <p:cNvSpPr>
            <a:spLocks noGrp="1"/>
          </p:cNvSpPr>
          <p:nvPr>
            <p:ph idx="1"/>
          </p:nvPr>
        </p:nvSpPr>
        <p:spPr>
          <a:xfrm>
            <a:off x="954156" y="1384301"/>
            <a:ext cx="7412603" cy="3017520"/>
          </a:xfrm>
        </p:spPr>
        <p:txBody>
          <a:bodyPr>
            <a:normAutofit/>
          </a:bodyPr>
          <a:lstStyle/>
          <a:p>
            <a:pPr marL="0" indent="0" algn="just">
              <a:buNone/>
            </a:pPr>
            <a:endParaRPr lang="en-US" dirty="0" smtClean="0">
              <a:solidFill>
                <a:schemeClr val="tx1"/>
              </a:solidFill>
            </a:endParaRPr>
          </a:p>
          <a:p>
            <a:pPr algn="just">
              <a:buFont typeface="Wingdings" charset="2"/>
              <a:buChar char="§"/>
            </a:pPr>
            <a:r>
              <a:rPr lang="en-US" b="1" dirty="0" smtClean="0">
                <a:solidFill>
                  <a:srgbClr val="FF0000"/>
                </a:solidFill>
              </a:rPr>
              <a:t>Lessons learned????</a:t>
            </a:r>
          </a:p>
          <a:p>
            <a:pPr algn="just">
              <a:buFont typeface="Wingdings" charset="2"/>
              <a:buChar char="§"/>
            </a:pPr>
            <a:r>
              <a:rPr lang="en-US" dirty="0" smtClean="0">
                <a:solidFill>
                  <a:schemeClr val="tx1"/>
                </a:solidFill>
              </a:rPr>
              <a:t>Experimentation in a large scale case and in a </a:t>
            </a:r>
            <a:r>
              <a:rPr lang="en-US" dirty="0" smtClean="0">
                <a:solidFill>
                  <a:srgbClr val="FF0000"/>
                </a:solidFill>
              </a:rPr>
              <a:t>context of parallel multi-tenant?????</a:t>
            </a:r>
          </a:p>
          <a:p>
            <a:pPr lvl="1" algn="just">
              <a:buFont typeface="Wingdings" charset="2"/>
              <a:buChar char="§"/>
            </a:pPr>
            <a:r>
              <a:rPr lang="en-GB" dirty="0">
                <a:solidFill>
                  <a:schemeClr val="tx1"/>
                </a:solidFill>
              </a:rPr>
              <a:t>Currently we are working on a multi-cloud </a:t>
            </a:r>
            <a:r>
              <a:rPr lang="en-GB" dirty="0" smtClean="0">
                <a:solidFill>
                  <a:schemeClr val="tx1"/>
                </a:solidFill>
              </a:rPr>
              <a:t>simulation</a:t>
            </a:r>
            <a:endParaRPr lang="en-US" dirty="0" smtClean="0">
              <a:solidFill>
                <a:schemeClr val="tx1"/>
              </a:solidFill>
            </a:endParaRPr>
          </a:p>
          <a:p>
            <a:pPr algn="just">
              <a:buFont typeface="Wingdings" charset="2"/>
              <a:buChar char="§"/>
            </a:pPr>
            <a:r>
              <a:rPr lang="en-US" dirty="0" smtClean="0">
                <a:solidFill>
                  <a:schemeClr val="tx1"/>
                </a:solidFill>
              </a:rPr>
              <a:t>Rhone reduces the rewriting number and processing time while selection and rewriting are guided by</a:t>
            </a:r>
          </a:p>
          <a:p>
            <a:pPr lvl="1" algn="just">
              <a:buFont typeface="Wingdings" charset="2"/>
              <a:buChar char="§"/>
            </a:pPr>
            <a:r>
              <a:rPr lang="en-US" dirty="0" smtClean="0">
                <a:solidFill>
                  <a:schemeClr val="tx1"/>
                </a:solidFill>
              </a:rPr>
              <a:t>user preferences and </a:t>
            </a:r>
          </a:p>
          <a:p>
            <a:pPr lvl="1" algn="just">
              <a:buFont typeface="Wingdings" charset="2"/>
              <a:buChar char="§"/>
            </a:pPr>
            <a:r>
              <a:rPr lang="en-US" dirty="0" smtClean="0">
                <a:solidFill>
                  <a:schemeClr val="tx1"/>
                </a:solidFill>
              </a:rPr>
              <a:t>services’ quality aspects extracted from SLAs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22</a:t>
            </a:fld>
            <a:endParaRPr lang="en-GB" dirty="0"/>
          </a:p>
        </p:txBody>
      </p:sp>
    </p:spTree>
    <p:extLst>
      <p:ext uri="{BB962C8B-B14F-4D97-AF65-F5344CB8AC3E}">
        <p14:creationId xmlns:p14="http://schemas.microsoft.com/office/powerpoint/2010/main" val="689338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6213" y="1979613"/>
            <a:ext cx="5157787" cy="857250"/>
          </a:xfrm>
        </p:spPr>
        <p:txBody>
          <a:bodyPr>
            <a:normAutofit fontScale="90000"/>
          </a:bodyPr>
          <a:lstStyle/>
          <a:p>
            <a:r>
              <a:rPr lang="en-US" b="1" i="1" dirty="0" smtClean="0">
                <a:solidFill>
                  <a:schemeClr val="bg1"/>
                </a:solidFill>
              </a:rPr>
              <a:t/>
            </a:r>
            <a:br>
              <a:rPr lang="en-US" b="1" i="1" dirty="0" smtClean="0">
                <a:solidFill>
                  <a:schemeClr val="bg1"/>
                </a:solidFill>
              </a:rPr>
            </a:br>
            <a:r>
              <a:rPr lang="en-US" b="1" i="1" dirty="0">
                <a:solidFill>
                  <a:schemeClr val="bg1"/>
                </a:solidFill>
              </a:rPr>
              <a:t/>
            </a:r>
            <a:br>
              <a:rPr lang="en-US" b="1" i="1" dirty="0">
                <a:solidFill>
                  <a:schemeClr val="bg1"/>
                </a:solidFill>
              </a:rPr>
            </a:br>
            <a:r>
              <a:rPr lang="en-US" b="1" i="1" dirty="0" smtClean="0">
                <a:solidFill>
                  <a:schemeClr val="bg1"/>
                </a:solidFill>
              </a:rPr>
              <a:t>Thank you for your attention! </a:t>
            </a:r>
            <a:br>
              <a:rPr lang="en-US" b="1" i="1" dirty="0" smtClean="0">
                <a:solidFill>
                  <a:schemeClr val="bg1"/>
                </a:solidFill>
              </a:rPr>
            </a:br>
            <a:endParaRPr lang="en-US" b="1" i="1" dirty="0">
              <a:solidFill>
                <a:schemeClr val="bg1"/>
              </a:solidFill>
            </a:endParaRPr>
          </a:p>
        </p:txBody>
      </p:sp>
      <p:sp>
        <p:nvSpPr>
          <p:cNvPr id="4" name="Subtitle 2"/>
          <p:cNvSpPr txBox="1">
            <a:spLocks/>
          </p:cNvSpPr>
          <p:nvPr/>
        </p:nvSpPr>
        <p:spPr>
          <a:xfrm>
            <a:off x="2145609" y="3035866"/>
            <a:ext cx="6262895" cy="1556011"/>
          </a:xfrm>
          <a:prstGeom prst="rect">
            <a:avLst/>
          </a:prstGeom>
        </p:spPr>
        <p:txBody>
          <a:bodyPr vert="horz" lIns="68580" tIns="34290" rIns="68580" bIns="34290" rtlCol="0" anchor="t">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r">
              <a:buNone/>
            </a:pPr>
            <a:r>
              <a:rPr lang="en-US" sz="1400" b="1" dirty="0">
                <a:solidFill>
                  <a:schemeClr val="tx1"/>
                </a:solidFill>
              </a:rPr>
              <a:t>Daniel </a:t>
            </a:r>
            <a:r>
              <a:rPr lang="en-US" sz="1400" b="1" dirty="0" err="1">
                <a:solidFill>
                  <a:schemeClr val="tx1"/>
                </a:solidFill>
              </a:rPr>
              <a:t>Aguiar</a:t>
            </a:r>
            <a:r>
              <a:rPr lang="en-US" sz="1400" b="1" dirty="0">
                <a:solidFill>
                  <a:schemeClr val="tx1"/>
                </a:solidFill>
              </a:rPr>
              <a:t> da Silva </a:t>
            </a:r>
            <a:r>
              <a:rPr lang="en-US" sz="1400" b="1" dirty="0" err="1">
                <a:solidFill>
                  <a:schemeClr val="tx1"/>
                </a:solidFill>
              </a:rPr>
              <a:t>Carvalho</a:t>
            </a:r>
            <a:r>
              <a:rPr lang="en-US" sz="1400" b="1" dirty="0">
                <a:solidFill>
                  <a:schemeClr val="tx1"/>
                </a:solidFill>
              </a:rPr>
              <a:t>, Magellan, IAE, Univ. J. Moulin Lyon 3, </a:t>
            </a:r>
            <a:r>
              <a:rPr lang="en-US" sz="1400" b="1" dirty="0" smtClean="0">
                <a:solidFill>
                  <a:schemeClr val="tx1"/>
                </a:solidFill>
              </a:rPr>
              <a:t>France</a:t>
            </a:r>
          </a:p>
          <a:p>
            <a:pPr marL="0" indent="0">
              <a:buNone/>
            </a:pPr>
            <a:endParaRPr lang="en-US" sz="1400" b="1" dirty="0" smtClean="0">
              <a:solidFill>
                <a:schemeClr val="tx1"/>
              </a:solidFill>
            </a:endParaRPr>
          </a:p>
          <a:p>
            <a:pPr marL="0" indent="0">
              <a:buNone/>
            </a:pPr>
            <a:endParaRPr lang="en-US" sz="1050" dirty="0">
              <a:solidFill>
                <a:schemeClr val="tx1"/>
              </a:solidFill>
            </a:endParaRPr>
          </a:p>
          <a:p>
            <a:pPr marL="0" indent="0" algn="r">
              <a:buNone/>
            </a:pPr>
            <a:r>
              <a:rPr lang="en-US" sz="1200" dirty="0" err="1">
                <a:solidFill>
                  <a:schemeClr val="tx1"/>
                </a:solidFill>
              </a:rPr>
              <a:t>Plácido</a:t>
            </a:r>
            <a:r>
              <a:rPr lang="en-US" sz="1200" dirty="0">
                <a:solidFill>
                  <a:schemeClr val="tx1"/>
                </a:solidFill>
              </a:rPr>
              <a:t> Antonio de Souza </a:t>
            </a:r>
            <a:r>
              <a:rPr lang="en-US" sz="1200" dirty="0" err="1">
                <a:solidFill>
                  <a:schemeClr val="tx1"/>
                </a:solidFill>
              </a:rPr>
              <a:t>Neto</a:t>
            </a:r>
            <a:r>
              <a:rPr lang="en-US" sz="1200" dirty="0">
                <a:solidFill>
                  <a:schemeClr val="tx1"/>
                </a:solidFill>
              </a:rPr>
              <a:t>, DIATINF, IFRN, Brazil</a:t>
            </a:r>
          </a:p>
          <a:p>
            <a:pPr marL="0" indent="0" algn="r">
              <a:buNone/>
            </a:pPr>
            <a:r>
              <a:rPr lang="en-US" sz="1200" dirty="0" err="1">
                <a:solidFill>
                  <a:schemeClr val="tx1"/>
                </a:solidFill>
              </a:rPr>
              <a:t>Chirine</a:t>
            </a:r>
            <a:r>
              <a:rPr lang="en-US" sz="1200" dirty="0">
                <a:solidFill>
                  <a:schemeClr val="tx1"/>
                </a:solidFill>
              </a:rPr>
              <a:t> </a:t>
            </a:r>
            <a:r>
              <a:rPr lang="en-US" sz="1200" dirty="0" err="1">
                <a:solidFill>
                  <a:schemeClr val="tx1"/>
                </a:solidFill>
              </a:rPr>
              <a:t>Ghedira-Guegan</a:t>
            </a:r>
            <a:r>
              <a:rPr lang="en-US" sz="1200" dirty="0">
                <a:solidFill>
                  <a:schemeClr val="tx1"/>
                </a:solidFill>
              </a:rPr>
              <a:t>, Magellan, IAE, Univ. J. Moulin Lyon 3, France</a:t>
            </a:r>
          </a:p>
          <a:p>
            <a:pPr marL="0" indent="0" algn="r">
              <a:buNone/>
            </a:pPr>
            <a:r>
              <a:rPr lang="en-US" sz="1200" dirty="0">
                <a:solidFill>
                  <a:schemeClr val="tx1"/>
                </a:solidFill>
              </a:rPr>
              <a:t>Nadia </a:t>
            </a:r>
            <a:r>
              <a:rPr lang="en-US" sz="1200" dirty="0" err="1">
                <a:solidFill>
                  <a:schemeClr val="tx1"/>
                </a:solidFill>
              </a:rPr>
              <a:t>Bennani</a:t>
            </a:r>
            <a:r>
              <a:rPr lang="en-US" sz="1200" dirty="0">
                <a:solidFill>
                  <a:schemeClr val="tx1"/>
                </a:solidFill>
              </a:rPr>
              <a:t>, LIRIS-CNRS, INSA-Lyon, Univ. Lyon, France</a:t>
            </a:r>
          </a:p>
          <a:p>
            <a:pPr marL="0" indent="0" algn="r">
              <a:buNone/>
            </a:pPr>
            <a:r>
              <a:rPr lang="en-US" sz="1200" dirty="0" err="1">
                <a:solidFill>
                  <a:schemeClr val="tx1"/>
                </a:solidFill>
              </a:rPr>
              <a:t>Genoveva</a:t>
            </a:r>
            <a:r>
              <a:rPr lang="en-US" sz="1200" dirty="0">
                <a:solidFill>
                  <a:schemeClr val="tx1"/>
                </a:solidFill>
              </a:rPr>
              <a:t> Vargas-Solar, CRNS, LIG-LAFMIA, France</a:t>
            </a:r>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1485900" y="1326763"/>
            <a:ext cx="6172200" cy="3394472"/>
          </a:xfrm>
        </p:spPr>
        <p:txBody>
          <a:bodyPr>
            <a:normAutofit fontScale="62500" lnSpcReduction="20000"/>
          </a:bodyPr>
          <a:lstStyle/>
          <a:p>
            <a:pPr marL="342900" indent="-342900">
              <a:buFont typeface="+mj-lt"/>
              <a:buAutoNum type="arabicPeriod"/>
            </a:pPr>
            <a:r>
              <a:rPr lang="fr-FR" dirty="0" smtClean="0"/>
              <a:t>Ba</a:t>
            </a:r>
            <a:r>
              <a:rPr lang="fr-FR" dirty="0"/>
              <a:t>, C., Costa, U., Halfeld-Ferrari, M., Ferre, R., Musicante, M.A., Peralta, V</a:t>
            </a:r>
            <a:r>
              <a:rPr lang="fr-FR" dirty="0" smtClean="0"/>
              <a:t>., Robert</a:t>
            </a:r>
            <a:r>
              <a:rPr lang="fr-FR" dirty="0"/>
              <a:t>, S.: Preference-driven refinement of service compositions. In: </a:t>
            </a:r>
            <a:r>
              <a:rPr lang="fr-FR" dirty="0" smtClean="0"/>
              <a:t>International Conference </a:t>
            </a:r>
            <a:r>
              <a:rPr lang="fr-FR" dirty="0"/>
              <a:t>on Cloud Computing and Services Science, Proceedings of </a:t>
            </a:r>
            <a:r>
              <a:rPr lang="fr-FR" dirty="0" smtClean="0"/>
              <a:t>CLOSER 2014 </a:t>
            </a:r>
            <a:r>
              <a:rPr lang="fr-FR" dirty="0"/>
              <a:t>(2014</a:t>
            </a:r>
            <a:r>
              <a:rPr lang="fr-FR" dirty="0" smtClean="0"/>
              <a:t>)</a:t>
            </a:r>
          </a:p>
          <a:p>
            <a:pPr marL="342900" indent="-342900">
              <a:buFont typeface="+mj-lt"/>
              <a:buAutoNum type="arabicPeriod"/>
            </a:pPr>
            <a:r>
              <a:rPr lang="fr-FR" dirty="0" smtClean="0"/>
              <a:t>Barhamgi</a:t>
            </a:r>
            <a:r>
              <a:rPr lang="fr-FR" dirty="0"/>
              <a:t>, M., Benslimane, D., Medjahed, B.: A query rewriting approach for </a:t>
            </a:r>
            <a:r>
              <a:rPr lang="fr-FR" dirty="0" smtClean="0"/>
              <a:t>web service </a:t>
            </a:r>
            <a:r>
              <a:rPr lang="fr-FR" dirty="0"/>
              <a:t>composition. IEEE Trans. Serv. Comput. </a:t>
            </a:r>
            <a:r>
              <a:rPr lang="fr-FR" b="1" dirty="0"/>
              <a:t>3</a:t>
            </a:r>
            <a:r>
              <a:rPr lang="fr-FR" dirty="0"/>
              <a:t>, 206–222 (2010</a:t>
            </a:r>
            <a:r>
              <a:rPr lang="fr-FR" dirty="0" smtClean="0"/>
              <a:t>)</a:t>
            </a:r>
          </a:p>
          <a:p>
            <a:pPr marL="342900" indent="-342900">
              <a:buFont typeface="+mj-lt"/>
              <a:buAutoNum type="arabicPeriod"/>
            </a:pPr>
            <a:r>
              <a:rPr lang="fr-FR" dirty="0" smtClean="0"/>
              <a:t>Bennani</a:t>
            </a:r>
            <a:r>
              <a:rPr lang="fr-FR" dirty="0"/>
              <a:t>, N., Ghedira-Guegan, C., Musicante, M., Vargas-Solar, G.: Sla-guided </a:t>
            </a:r>
            <a:r>
              <a:rPr lang="fr-FR" dirty="0" smtClean="0"/>
              <a:t>data integration </a:t>
            </a:r>
            <a:r>
              <a:rPr lang="fr-FR" dirty="0"/>
              <a:t>on cloud environments. In: 2014 IEEE 7th International Conference </a:t>
            </a:r>
            <a:r>
              <a:rPr lang="fr-FR" dirty="0" smtClean="0"/>
              <a:t>on Cloud </a:t>
            </a:r>
            <a:r>
              <a:rPr lang="fr-FR" dirty="0"/>
              <a:t>Computing (CLOUD), pp. 934–935, June </a:t>
            </a:r>
            <a:r>
              <a:rPr lang="fr-FR" dirty="0" smtClean="0"/>
              <a:t>2014</a:t>
            </a:r>
          </a:p>
          <a:p>
            <a:pPr marL="342900" indent="-342900">
              <a:buFont typeface="+mj-lt"/>
              <a:buAutoNum type="arabicPeriod"/>
            </a:pPr>
            <a:r>
              <a:rPr lang="fr-FR" dirty="0" smtClean="0"/>
              <a:t>Benouaret</a:t>
            </a:r>
            <a:r>
              <a:rPr lang="fr-FR" dirty="0"/>
              <a:t>, K., Benslimane, D., Hadjali, A., Barhamgi, M.: FuDoCS: a web </a:t>
            </a:r>
            <a:r>
              <a:rPr lang="fr-FR" dirty="0" smtClean="0"/>
              <a:t>service composition </a:t>
            </a:r>
            <a:r>
              <a:rPr lang="fr-FR" dirty="0"/>
              <a:t>system based on fuzzy dominance for preference query answering. In</a:t>
            </a:r>
            <a:r>
              <a:rPr lang="fr-FR" dirty="0" smtClean="0"/>
              <a:t>: 37th </a:t>
            </a:r>
            <a:r>
              <a:rPr lang="fr-FR" dirty="0"/>
              <a:t>International Conference on Very Large Data Bases (VLDB 2011</a:t>
            </a:r>
            <a:r>
              <a:rPr lang="fr-FR" dirty="0" smtClean="0"/>
              <a:t>)</a:t>
            </a:r>
          </a:p>
          <a:p>
            <a:pPr marL="342900" indent="-342900">
              <a:buFont typeface="+mj-lt"/>
              <a:buAutoNum type="arabicPeriod"/>
            </a:pPr>
            <a:r>
              <a:rPr lang="fr-FR" dirty="0" smtClean="0"/>
              <a:t>Carvalho</a:t>
            </a:r>
            <a:r>
              <a:rPr lang="fr-FR" dirty="0"/>
              <a:t>, D.A.S., Neto, P.A.S., Vargas-Solar, G., Bennani, N., Ghedira, C.: </a:t>
            </a:r>
            <a:r>
              <a:rPr lang="fr-FR" dirty="0" smtClean="0"/>
              <a:t>Can data </a:t>
            </a:r>
            <a:r>
              <a:rPr lang="fr-FR" dirty="0"/>
              <a:t>integration quality be enhanced on multi-cloud using SLA? In: Chen, Q</a:t>
            </a:r>
            <a:r>
              <a:rPr lang="fr-FR" dirty="0" smtClean="0"/>
              <a:t>., Hameurlain</a:t>
            </a:r>
            <a:r>
              <a:rPr lang="fr-FR" dirty="0"/>
              <a:t>, A., Toumani, F., Wagner, R., Decker, H. (eds.) DEXA 2015. LNCS,</a:t>
            </a:r>
            <a:br>
              <a:rPr lang="fr-FR" dirty="0"/>
            </a:br>
            <a:r>
              <a:rPr lang="fr-FR" dirty="0"/>
              <a:t>vol. 9262, pp. 145–152. Springer, Heidelberg (2015</a:t>
            </a:r>
            <a:r>
              <a:rPr lang="fr-FR" dirty="0" smtClean="0"/>
              <a:t>)</a:t>
            </a:r>
          </a:p>
          <a:p>
            <a:pPr marL="342900" indent="-342900">
              <a:buFont typeface="+mj-lt"/>
              <a:buAutoNum type="arabicPeriod"/>
            </a:pPr>
            <a:r>
              <a:rPr lang="fr-FR" dirty="0" smtClean="0"/>
              <a:t>ElSheikh</a:t>
            </a:r>
            <a:r>
              <a:rPr lang="fr-FR" dirty="0"/>
              <a:t>, G., ElNainay, M.Y., ElShehaby, S., Abougabal, M.S.: SODIM: </a:t>
            </a:r>
            <a:r>
              <a:rPr lang="fr-FR" dirty="0" smtClean="0"/>
              <a:t>service oriented </a:t>
            </a:r>
            <a:r>
              <a:rPr lang="fr-FR" dirty="0"/>
              <a:t>data integration based on MapReduce. Alexandria Eng. J. </a:t>
            </a:r>
            <a:r>
              <a:rPr lang="fr-FR" b="1" dirty="0"/>
              <a:t>52</a:t>
            </a:r>
            <a:r>
              <a:rPr lang="fr-FR" dirty="0"/>
              <a:t>, </a:t>
            </a:r>
            <a:r>
              <a:rPr lang="fr-FR" dirty="0" smtClean="0"/>
              <a:t>313–318 (2013)</a:t>
            </a:r>
          </a:p>
          <a:p>
            <a:pPr marL="342900" indent="-342900">
              <a:buFont typeface="+mj-lt"/>
              <a:buAutoNum type="arabicPeriod"/>
            </a:pPr>
            <a:r>
              <a:rPr lang="fr-FR" dirty="0" smtClean="0"/>
              <a:t>Halevy</a:t>
            </a:r>
            <a:r>
              <a:rPr lang="fr-FR" dirty="0"/>
              <a:t>, A.Y.: Answering queries using views: a survey. VLDB J. </a:t>
            </a:r>
            <a:r>
              <a:rPr lang="fr-FR" b="1" dirty="0"/>
              <a:t>10</a:t>
            </a:r>
            <a:r>
              <a:rPr lang="fr-FR" dirty="0"/>
              <a:t>(4), </a:t>
            </a:r>
            <a:r>
              <a:rPr lang="fr-FR" dirty="0" smtClean="0"/>
              <a:t>270–294 (2001)</a:t>
            </a:r>
          </a:p>
          <a:p>
            <a:pPr marL="342900" indent="-342900">
              <a:buFont typeface="+mj-lt"/>
              <a:buAutoNum type="arabicPeriod"/>
            </a:pPr>
            <a:r>
              <a:rPr lang="fr-FR" dirty="0" smtClean="0"/>
              <a:t>Tian</a:t>
            </a:r>
            <a:r>
              <a:rPr lang="fr-FR" dirty="0"/>
              <a:t>, Y., Song, B., Park, J., Huh, E.-N.: Inter-cloud data integration system considering privacy and cost. In</a:t>
            </a:r>
            <a:r>
              <a:rPr lang="fr-FR" dirty="0" smtClean="0"/>
              <a:t>: Pan</a:t>
            </a:r>
            <a:r>
              <a:rPr lang="fr-FR" dirty="0"/>
              <a:t>, J.-S., Chen, S.-M., Nguyen, N.T. (eds</a:t>
            </a:r>
            <a:r>
              <a:rPr lang="fr-FR" dirty="0" smtClean="0"/>
              <a:t>.) ICCCI2010</a:t>
            </a:r>
            <a:r>
              <a:rPr lang="fr-FR" dirty="0"/>
              <a:t>, Part I. LNCS, vol. 6421, pp. 195–204. Springer, Heidelberg (2010</a:t>
            </a:r>
            <a:r>
              <a:rPr lang="fr-FR" dirty="0" smtClean="0"/>
              <a:t>)</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Classical Data integration scenario</a:t>
            </a:r>
          </a:p>
        </p:txBody>
      </p:sp>
      <p:grpSp>
        <p:nvGrpSpPr>
          <p:cNvPr id="3" name="Groupe 2"/>
          <p:cNvGrpSpPr/>
          <p:nvPr/>
        </p:nvGrpSpPr>
        <p:grpSpPr>
          <a:xfrm>
            <a:off x="1958376" y="3389710"/>
            <a:ext cx="5086055" cy="912019"/>
            <a:chOff x="1087168" y="4519613"/>
            <a:chExt cx="6781406" cy="1216025"/>
          </a:xfrm>
        </p:grpSpPr>
        <p:sp>
          <p:nvSpPr>
            <p:cNvPr id="4" name="Cylindre 3"/>
            <p:cNvSpPr/>
            <p:nvPr/>
          </p:nvSpPr>
          <p:spPr>
            <a:xfrm>
              <a:off x="1741338"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49" name="Cylindre 48"/>
            <p:cNvSpPr/>
            <p:nvPr/>
          </p:nvSpPr>
          <p:spPr>
            <a:xfrm>
              <a:off x="3743572"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0" name="Cylindre 49"/>
            <p:cNvSpPr/>
            <p:nvPr/>
          </p:nvSpPr>
          <p:spPr>
            <a:xfrm>
              <a:off x="5750789"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ZoneTexte 32"/>
            <p:cNvSpPr txBox="1"/>
            <p:nvPr/>
          </p:nvSpPr>
          <p:spPr>
            <a:xfrm>
              <a:off x="1087168" y="4943745"/>
              <a:ext cx="2743200" cy="400109"/>
            </a:xfrm>
            <a:prstGeom prst="rect">
              <a:avLst/>
            </a:prstGeom>
          </p:spPr>
          <p:txBody>
            <a:bodyPr rtlCol="0">
              <a:spAutoFit/>
            </a:bodyPr>
            <a:lstStyle/>
            <a:p>
              <a:pPr algn="ctr"/>
              <a:r>
                <a:rPr lang="fr-FR" sz="1350" dirty="0"/>
                <a:t>Data source A</a:t>
              </a:r>
            </a:p>
          </p:txBody>
        </p:sp>
        <p:sp>
          <p:nvSpPr>
            <p:cNvPr id="52" name="ZoneTexte 51"/>
            <p:cNvSpPr txBox="1"/>
            <p:nvPr/>
          </p:nvSpPr>
          <p:spPr>
            <a:xfrm>
              <a:off x="3132534" y="4943745"/>
              <a:ext cx="2743200" cy="400109"/>
            </a:xfrm>
            <a:prstGeom prst="rect">
              <a:avLst/>
            </a:prstGeom>
          </p:spPr>
          <p:txBody>
            <a:bodyPr rtlCol="0">
              <a:spAutoFit/>
            </a:bodyPr>
            <a:lstStyle/>
            <a:p>
              <a:pPr algn="ctr"/>
              <a:r>
                <a:rPr lang="fr-FR" sz="1350"/>
                <a:t>Data source B</a:t>
              </a:r>
              <a:endParaRPr lang="fr-FR" sz="1350" dirty="0"/>
            </a:p>
          </p:txBody>
        </p:sp>
        <p:sp>
          <p:nvSpPr>
            <p:cNvPr id="55" name="ZoneTexte 54"/>
            <p:cNvSpPr txBox="1"/>
            <p:nvPr/>
          </p:nvSpPr>
          <p:spPr>
            <a:xfrm>
              <a:off x="5125374" y="4943745"/>
              <a:ext cx="2743200" cy="400109"/>
            </a:xfrm>
            <a:prstGeom prst="rect">
              <a:avLst/>
            </a:prstGeom>
          </p:spPr>
          <p:txBody>
            <a:bodyPr rtlCol="0">
              <a:spAutoFit/>
            </a:bodyPr>
            <a:lstStyle/>
            <a:p>
              <a:pPr algn="ctr"/>
              <a:r>
                <a:rPr lang="fr-FR" sz="1350"/>
                <a:t>Data source C</a:t>
              </a:r>
              <a:endParaRPr lang="fr-FR" sz="1350" dirty="0"/>
            </a:p>
          </p:txBody>
        </p:sp>
      </p:grpSp>
      <p:grpSp>
        <p:nvGrpSpPr>
          <p:cNvPr id="6" name="Groupe 5"/>
          <p:cNvGrpSpPr/>
          <p:nvPr/>
        </p:nvGrpSpPr>
        <p:grpSpPr>
          <a:xfrm>
            <a:off x="3534027" y="2035353"/>
            <a:ext cx="2057400" cy="685800"/>
            <a:chOff x="3188036" y="2713804"/>
            <a:chExt cx="2743200" cy="914400"/>
          </a:xfrm>
        </p:grpSpPr>
        <p:sp>
          <p:nvSpPr>
            <p:cNvPr id="34" name="Rectangle à coins arrondis 33"/>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6" name="ZoneTexte 55"/>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5" name="Groupe 4"/>
          <p:cNvGrpSpPr/>
          <p:nvPr/>
        </p:nvGrpSpPr>
        <p:grpSpPr>
          <a:xfrm>
            <a:off x="292090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3" name="Connecteur droit avec flèche 62"/>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134308"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cxnSp>
        <p:nvCxnSpPr>
          <p:cNvPr id="22" name="Connecteur droit avec flèche 21"/>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Objective</a:t>
            </a:r>
            <a:endParaRPr lang="en-US" dirty="0"/>
          </a:p>
        </p:txBody>
      </p:sp>
      <p:sp>
        <p:nvSpPr>
          <p:cNvPr id="3" name="Content Placeholder 2"/>
          <p:cNvSpPr>
            <a:spLocks noGrp="1"/>
          </p:cNvSpPr>
          <p:nvPr>
            <p:ph idx="1"/>
          </p:nvPr>
        </p:nvSpPr>
        <p:spPr/>
        <p:txBody>
          <a:bodyPr/>
          <a:lstStyle/>
          <a:p>
            <a:pPr marL="342900" lvl="1" indent="0" algn="just">
              <a:buNone/>
            </a:pPr>
            <a:endParaRPr lang="en-US" dirty="0">
              <a:solidFill>
                <a:schemeClr val="tx1"/>
              </a:solidFill>
            </a:endParaRPr>
          </a:p>
          <a:p>
            <a:pPr marL="342900" lvl="1" indent="0" algn="just">
              <a:buNone/>
            </a:pPr>
            <a:endParaRPr lang="en-US" dirty="0" smtClean="0">
              <a:solidFill>
                <a:schemeClr val="tx1"/>
              </a:solidFill>
            </a:endParaRPr>
          </a:p>
          <a:p>
            <a:pPr marL="342900" lvl="1" indent="0" algn="just">
              <a:buNone/>
            </a:pPr>
            <a:endParaRPr lang="en-US" dirty="0" smtClean="0">
              <a:solidFill>
                <a:schemeClr val="tx1"/>
              </a:solidFill>
            </a:endParaRPr>
          </a:p>
          <a:p>
            <a:pPr algn="just">
              <a:buFont typeface="Wingdings" charset="2"/>
              <a:buChar char="§"/>
            </a:pPr>
            <a:r>
              <a:rPr lang="en-US" b="1" dirty="0" smtClean="0">
                <a:solidFill>
                  <a:schemeClr val="tx1"/>
                </a:solidFill>
              </a:rPr>
              <a:t> Introduce </a:t>
            </a:r>
            <a:r>
              <a:rPr lang="en-US" dirty="0">
                <a:solidFill>
                  <a:schemeClr val="tx1"/>
                </a:solidFill>
              </a:rPr>
              <a:t>our service-based query rewriting algorithm guided by </a:t>
            </a:r>
            <a:r>
              <a:rPr lang="en-US" dirty="0" smtClean="0">
                <a:solidFill>
                  <a:schemeClr val="tx1"/>
                </a:solidFill>
              </a:rPr>
              <a:t>user preferences </a:t>
            </a:r>
            <a:r>
              <a:rPr lang="en-US" dirty="0">
                <a:solidFill>
                  <a:schemeClr val="tx1"/>
                </a:solidFill>
              </a:rPr>
              <a:t>and SLAs which enhances the quality on the results integration in </a:t>
            </a:r>
            <a:r>
              <a:rPr lang="en-US" dirty="0" smtClean="0">
                <a:solidFill>
                  <a:schemeClr val="tx1"/>
                </a:solidFill>
              </a:rPr>
              <a:t>a multi-cloud </a:t>
            </a:r>
            <a:r>
              <a:rPr lang="en-US" dirty="0">
                <a:solidFill>
                  <a:schemeClr val="tx1"/>
                </a:solidFill>
              </a:rPr>
              <a:t>context</a:t>
            </a:r>
            <a:r>
              <a:rPr lang="en-US" b="1" dirty="0">
                <a:solidFill>
                  <a:schemeClr val="tx1"/>
                </a:solidFill>
              </a:rPr>
              <a:t>.</a:t>
            </a:r>
            <a:endParaRPr lang="en-US" dirty="0" smtClean="0">
              <a:solidFill>
                <a:schemeClr val="tx1"/>
              </a:solidFill>
            </a:endParaRPr>
          </a:p>
        </p:txBody>
      </p:sp>
    </p:spTree>
    <p:extLst>
      <p:ext uri="{BB962C8B-B14F-4D97-AF65-F5344CB8AC3E}">
        <p14:creationId xmlns:p14="http://schemas.microsoft.com/office/powerpoint/2010/main" val="366686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1"/>
            <a:ext cx="5657851" cy="3173412"/>
          </a:xfrm>
        </p:spPr>
        <p:txBody>
          <a:bodyPr>
            <a:normAutofit/>
          </a:bodyPr>
          <a:lstStyle/>
          <a:p>
            <a:pPr algn="just">
              <a:buFont typeface="Wingdings" charset="2"/>
              <a:buChar char="§"/>
            </a:pPr>
            <a:r>
              <a:rPr lang="en-US" dirty="0" smtClean="0">
                <a:solidFill>
                  <a:schemeClr val="tx1"/>
                </a:solidFill>
              </a:rPr>
              <a:t>The algorithm is guided by user preferences and constraints, and services’ quality features extracted after structuring service level agreements (SLA)</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Original aspects:</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The user can express quality requirements and constraints, and associate them to his/her queries</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Services’ quality features defined on SLAs guide the service selection and rewriting</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27</a:t>
            </a:fld>
            <a:endParaRPr lang="en-GB" dirty="0"/>
          </a:p>
        </p:txBody>
      </p:sp>
    </p:spTree>
    <p:extLst>
      <p:ext uri="{BB962C8B-B14F-4D97-AF65-F5344CB8AC3E}">
        <p14:creationId xmlns:p14="http://schemas.microsoft.com/office/powerpoint/2010/main" val="31387940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considering data services</a:t>
            </a:r>
            <a:endParaRPr lang="en-US" dirty="0"/>
          </a:p>
        </p:txBody>
      </p:sp>
      <p:grpSp>
        <p:nvGrpSpPr>
          <p:cNvPr id="60" name="Groupe 59"/>
          <p:cNvGrpSpPr/>
          <p:nvPr/>
        </p:nvGrpSpPr>
        <p:grpSpPr>
          <a:xfrm>
            <a:off x="1978323" y="3324932"/>
            <a:ext cx="5187355" cy="1325444"/>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grpSp>
        <p:nvGrpSpPr>
          <p:cNvPr id="61" name="Groupe 60"/>
          <p:cNvGrpSpPr/>
          <p:nvPr/>
        </p:nvGrpSpPr>
        <p:grpSpPr>
          <a:xfrm>
            <a:off x="3534027" y="2035353"/>
            <a:ext cx="2057400" cy="68580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63"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64" name="Groupe 63"/>
          <p:cNvGrpSpPr/>
          <p:nvPr/>
        </p:nvGrpSpPr>
        <p:grpSpPr>
          <a:xfrm>
            <a:off x="2920901" y="1446727"/>
            <a:ext cx="2057400" cy="534521"/>
            <a:chOff x="2370534" y="1928969"/>
            <a:chExt cx="2743200" cy="712694"/>
          </a:xfrm>
        </p:grpSpPr>
        <p:cxnSp>
          <p:nvCxnSpPr>
            <p:cNvPr id="65" name="Connecteur droit avec flèche 6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7" name="Connecteur droit avec flèche 66"/>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4134308" y="1447827"/>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6484643" y="4103946"/>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408681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3380306" y="409529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Rectangle 79"/>
          <p:cNvSpPr/>
          <p:nvPr/>
        </p:nvSpPr>
        <p:spPr>
          <a:xfrm>
            <a:off x="5624908" y="140249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SLA schemas</a:t>
            </a:r>
          </a:p>
        </p:txBody>
      </p:sp>
      <p:sp>
        <p:nvSpPr>
          <p:cNvPr id="82" name="Rectangle 81"/>
          <p:cNvSpPr/>
          <p:nvPr/>
        </p:nvSpPr>
        <p:spPr>
          <a:xfrm>
            <a:off x="5624908" y="1791810"/>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levels of SLA</a:t>
            </a:r>
          </a:p>
        </p:txBody>
      </p:sp>
      <p:sp>
        <p:nvSpPr>
          <p:cNvPr id="83" name="Rectangle 82"/>
          <p:cNvSpPr/>
          <p:nvPr/>
        </p:nvSpPr>
        <p:spPr>
          <a:xfrm>
            <a:off x="5624908" y="218581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50" dirty="0">
                <a:solidFill>
                  <a:schemeClr val="bg1">
                    <a:lumMod val="95000"/>
                  </a:schemeClr>
                </a:solidFill>
                <a:latin typeface="+mj-lt"/>
              </a:rPr>
              <a:t>Different SLA measures that express the same aspect in different SLAs</a:t>
            </a:r>
          </a:p>
        </p:txBody>
      </p:sp>
      <p:sp>
        <p:nvSpPr>
          <p:cNvPr id="79" name="Rectangle 28"/>
          <p:cNvSpPr/>
          <p:nvPr/>
        </p:nvSpPr>
        <p:spPr>
          <a:xfrm>
            <a:off x="822960" y="3134387"/>
            <a:ext cx="6858000" cy="1320383"/>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dirty="0"/>
              <a:t>In this context, data integration deals with a matching problem of the user’s integration preferences which includes quality constraints and data requirements, and his/her specific cloud subscription with the SLA’s provided by cloud services</a:t>
            </a:r>
            <a:endParaRPr lang="en-GB" dirty="0"/>
          </a:p>
        </p:txBody>
      </p:sp>
      <p:sp>
        <p:nvSpPr>
          <p:cNvPr id="3" name="Rectangle 2"/>
          <p:cNvSpPr/>
          <p:nvPr/>
        </p:nvSpPr>
        <p:spPr>
          <a:xfrm>
            <a:off x="626134" y="2347511"/>
            <a:ext cx="8328991" cy="185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Here already an example where you introduce the notion of abstract service, concrete service, </a:t>
            </a:r>
            <a:r>
              <a:rPr lang="en-GB" dirty="0" err="1" smtClean="0"/>
              <a:t>QoS</a:t>
            </a:r>
            <a:r>
              <a:rPr lang="en-GB" dirty="0" smtClean="0"/>
              <a:t>, SLA and query with preferences. </a:t>
            </a:r>
          </a:p>
          <a:p>
            <a:pPr algn="ctr"/>
            <a:r>
              <a:rPr lang="en-GB" dirty="0" smtClean="0"/>
              <a:t>Query that can have several associated answers.</a:t>
            </a:r>
          </a:p>
          <a:p>
            <a:pPr algn="ctr"/>
            <a:r>
              <a:rPr lang="en-GB" dirty="0" smtClean="0"/>
              <a:t>In the speech you will refer to existing algorithms that compose services but without considering SLA at different levels and so appears the objective</a:t>
            </a:r>
          </a:p>
          <a:p>
            <a:pPr algn="ctr"/>
            <a:r>
              <a:rPr lang="en-GB" dirty="0" smtClean="0"/>
              <a:t>This slide can become 2 – 3 it should be very efficient.</a:t>
            </a:r>
            <a:endParaRPr lang="en-GB" dirty="0"/>
          </a:p>
        </p:txBody>
      </p:sp>
    </p:spTree>
    <p:extLst>
      <p:ext uri="{BB962C8B-B14F-4D97-AF65-F5344CB8AC3E}">
        <p14:creationId xmlns:p14="http://schemas.microsoft.com/office/powerpoint/2010/main" val="5834257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par>
                                <p:cTn id="35" presetID="10"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par>
                                <p:cTn id="43" presetID="10" presetClass="entr" presetSubtype="0" fill="hold"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randombar(horizontal)">
                                      <p:cBhvr>
                                        <p:cTn id="58" dur="500"/>
                                        <p:tgtEl>
                                          <p:spTgt spid="7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fade">
                                      <p:cBhvr>
                                        <p:cTn id="68" dur="500"/>
                                        <p:tgtEl>
                                          <p:spTgt spid="8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0" grpId="0" animBg="1"/>
      <p:bldP spid="82" grpId="0" animBg="1"/>
      <p:bldP spid="83" grpId="0" animBg="1"/>
      <p:bldP spid="7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690939" y="1605992"/>
            <a:ext cx="2065651" cy="1300374"/>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539175" y="2903822"/>
            <a:ext cx="2065651" cy="1300374"/>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6457010" y="1641511"/>
            <a:ext cx="2065651" cy="1300374"/>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nvGrpSpPr>
          <p:cNvPr id="73" name="Groupe 72"/>
          <p:cNvGrpSpPr/>
          <p:nvPr/>
        </p:nvGrpSpPr>
        <p:grpSpPr>
          <a:xfrm>
            <a:off x="4134308" y="1255323"/>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7841626" y="2395455"/>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366570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2092922" y="2362737"/>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1" name="Espace réservé du contenu 4"/>
          <p:cNvSpPr txBox="1">
            <a:spLocks/>
          </p:cNvSpPr>
          <p:nvPr/>
        </p:nvSpPr>
        <p:spPr>
          <a:xfrm>
            <a:off x="5985122" y="3030569"/>
            <a:ext cx="3098722" cy="1040958"/>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a:t>
            </a:r>
          </a:p>
          <a:p>
            <a:pPr marL="0" indent="0" algn="just">
              <a:buNone/>
            </a:pPr>
            <a:r>
              <a:rPr lang="en-US" sz="800" dirty="0" smtClean="0">
                <a:solidFill>
                  <a:schemeClr val="accent1">
                    <a:lumMod val="75000"/>
                  </a:schemeClr>
                </a:solidFill>
              </a:rPr>
              <a:t>     price </a:t>
            </a:r>
            <a:r>
              <a:rPr lang="en-US" sz="800" dirty="0">
                <a:solidFill>
                  <a:schemeClr val="accent1">
                    <a:lumMod val="75000"/>
                  </a:schemeClr>
                </a:solidFill>
              </a:rPr>
              <a:t>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85" name="Espace réservé du contenu 4"/>
          <p:cNvSpPr txBox="1">
            <a:spLocks/>
          </p:cNvSpPr>
          <p:nvPr/>
        </p:nvSpPr>
        <p:spPr>
          <a:xfrm>
            <a:off x="132852" y="808244"/>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 A1 (dis?; p!), A2 (p?; dna!), A3 (p?; info!), d= “flu”,                                                 </a:t>
            </a:r>
          </a:p>
          <a:p>
            <a:pPr marL="0" indent="0">
              <a:lnSpc>
                <a:spcPct val="50000"/>
              </a:lnSpc>
              <a:spcBef>
                <a:spcPts val="300"/>
              </a:spcBef>
              <a:buNone/>
            </a:pPr>
            <a:r>
              <a:rPr lang="en-US" sz="800" dirty="0" smtClean="0">
                <a:solidFill>
                  <a:srgbClr val="00B050"/>
                </a:solidFill>
              </a:rPr>
              <a:t>                                   [ availability &gt; 99%, price per call &lt; 0,2$, total cost &lt; 5$]</a:t>
            </a: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88" name="Titre 4"/>
          <p:cNvSpPr txBox="1">
            <a:spLocks/>
          </p:cNvSpPr>
          <p:nvPr/>
        </p:nvSpPr>
        <p:spPr>
          <a:xfrm>
            <a:off x="1446217" y="41814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89"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Data integration considering data services</a:t>
            </a:r>
            <a:endParaRPr lang="en-GB" sz="2000" b="1" dirty="0"/>
          </a:p>
        </p:txBody>
      </p:sp>
      <p:cxnSp>
        <p:nvCxnSpPr>
          <p:cNvPr id="5" name="Conector em curva 4"/>
          <p:cNvCxnSpPr/>
          <p:nvPr/>
        </p:nvCxnSpPr>
        <p:spPr>
          <a:xfrm>
            <a:off x="3479015" y="995801"/>
            <a:ext cx="983274" cy="798914"/>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90" name="Groupe 60"/>
          <p:cNvGrpSpPr/>
          <p:nvPr/>
        </p:nvGrpSpPr>
        <p:grpSpPr>
          <a:xfrm>
            <a:off x="3534027" y="1818777"/>
            <a:ext cx="2057400" cy="685800"/>
            <a:chOff x="3188036" y="2713804"/>
            <a:chExt cx="2743200" cy="914400"/>
          </a:xfrm>
        </p:grpSpPr>
        <p:sp>
          <p:nvSpPr>
            <p:cNvPr id="91"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92"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sp>
        <p:nvSpPr>
          <p:cNvPr id="94" name="Espace réservé du contenu 4"/>
          <p:cNvSpPr txBox="1">
            <a:spLocks/>
          </p:cNvSpPr>
          <p:nvPr/>
        </p:nvSpPr>
        <p:spPr>
          <a:xfrm>
            <a:off x="139444" y="3030569"/>
            <a:ext cx="2796231" cy="51629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95" name="Espace réservé du contenu 4"/>
          <p:cNvSpPr txBox="1">
            <a:spLocks/>
          </p:cNvSpPr>
          <p:nvPr/>
        </p:nvSpPr>
        <p:spPr>
          <a:xfrm>
            <a:off x="2935675" y="4312167"/>
            <a:ext cx="3308987" cy="522626"/>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smtClean="0">
              <a:solidFill>
                <a:schemeClr val="tx1"/>
              </a:solidFill>
            </a:endParaRPr>
          </a:p>
        </p:txBody>
      </p:sp>
      <p:cxnSp>
        <p:nvCxnSpPr>
          <p:cNvPr id="7" name="Conector de seta reta 6"/>
          <p:cNvCxnSpPr/>
          <p:nvPr/>
        </p:nvCxnSpPr>
        <p:spPr>
          <a:xfrm flipH="1">
            <a:off x="2935675" y="203506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6" name="Conector de seta reta 95"/>
          <p:cNvCxnSpPr/>
          <p:nvPr/>
        </p:nvCxnSpPr>
        <p:spPr>
          <a:xfrm>
            <a:off x="2943693" y="2235596"/>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 name="Conector de seta reta 96"/>
          <p:cNvCxnSpPr/>
          <p:nvPr/>
        </p:nvCxnSpPr>
        <p:spPr>
          <a:xfrm flipH="1">
            <a:off x="5434226" y="2067150"/>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a:off x="5442244" y="226767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flipV="1">
            <a:off x="4491473" y="2558633"/>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1" name="Conector de seta reta 100"/>
          <p:cNvCxnSpPr/>
          <p:nvPr/>
        </p:nvCxnSpPr>
        <p:spPr>
          <a:xfrm>
            <a:off x="4643873" y="2578682"/>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a:xfrm>
            <a:off x="114884" y="3748798"/>
            <a:ext cx="9144000" cy="184692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We need a real example. Tell a story. So services cannot be named data provider 1,2 ,3. </a:t>
            </a:r>
          </a:p>
          <a:p>
            <a:pPr marL="285750" indent="-285750" algn="ctr">
              <a:buFontTx/>
              <a:buChar char="-"/>
            </a:pPr>
            <a:r>
              <a:rPr lang="en-GB" dirty="0" smtClean="0"/>
              <a:t>Change names into meaningful ones</a:t>
            </a:r>
          </a:p>
          <a:p>
            <a:pPr marL="285750" indent="-285750" algn="ctr">
              <a:buFontTx/>
              <a:buChar char="-"/>
            </a:pPr>
            <a:r>
              <a:rPr lang="en-GB" dirty="0" smtClean="0"/>
              <a:t>Divide de slide into several so that you can have decent font sizes and that you can introduce all concepts</a:t>
            </a:r>
          </a:p>
          <a:p>
            <a:pPr marL="742950" lvl="1" indent="-285750" algn="ctr">
              <a:buFontTx/>
              <a:buChar char="-"/>
            </a:pPr>
            <a:r>
              <a:rPr lang="en-GB" dirty="0" smtClean="0"/>
              <a:t>One slide for introducing the context with data providers with SLA (abstract) </a:t>
            </a:r>
          </a:p>
          <a:p>
            <a:pPr marL="742950" lvl="1" indent="-285750" algn="ctr">
              <a:buFontTx/>
              <a:buChar char="-"/>
            </a:pPr>
            <a:r>
              <a:rPr lang="en-GB" dirty="0" smtClean="0"/>
              <a:t>One slide to introduce query and consumer with preferences</a:t>
            </a:r>
          </a:p>
          <a:p>
            <a:pPr marL="742950" lvl="1" indent="-285750" algn="ctr">
              <a:buFontTx/>
              <a:buChar char="-"/>
            </a:pPr>
            <a:r>
              <a:rPr lang="en-GB" dirty="0" smtClean="0"/>
              <a:t>One slide to introduce concrete data providers with SLA</a:t>
            </a:r>
            <a:endParaRPr lang="en-GB" dirty="0"/>
          </a:p>
        </p:txBody>
      </p:sp>
    </p:spTree>
    <p:extLst>
      <p:ext uri="{BB962C8B-B14F-4D97-AF65-F5344CB8AC3E}">
        <p14:creationId xmlns:p14="http://schemas.microsoft.com/office/powerpoint/2010/main" val="98046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500"/>
                                        <p:tgtEl>
                                          <p:spTgt spid="9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fade">
                                      <p:cBhvr>
                                        <p:cTn id="49" dur="500"/>
                                        <p:tgtEl>
                                          <p:spTgt spid="9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par>
                                <p:cTn id="64" presetID="10" presetClass="entr" presetSubtype="0" fill="hold" nodeType="withEffect">
                                  <p:stCondLst>
                                    <p:cond delay="0"/>
                                  </p:stCondLst>
                                  <p:childTnLst>
                                    <p:set>
                                      <p:cBhvr>
                                        <p:cTn id="65" dur="1" fill="hold">
                                          <p:stCondLst>
                                            <p:cond delay="0"/>
                                          </p:stCondLst>
                                        </p:cTn>
                                        <p:tgtEl>
                                          <p:spTgt spid="99"/>
                                        </p:tgtEl>
                                        <p:attrNameLst>
                                          <p:attrName>style.visibility</p:attrName>
                                        </p:attrNameLst>
                                      </p:cBhvr>
                                      <p:to>
                                        <p:strVal val="visible"/>
                                      </p:to>
                                    </p:set>
                                    <p:animEffect transition="in" filter="fade">
                                      <p:cBhvr>
                                        <p:cTn id="66" dur="500"/>
                                        <p:tgtEl>
                                          <p:spTgt spid="99"/>
                                        </p:tgtEl>
                                      </p:cBhvr>
                                    </p:animEffect>
                                  </p:childTnLst>
                                </p:cTn>
                              </p:par>
                              <p:par>
                                <p:cTn id="67" presetID="10" presetClass="entr" presetSubtype="0" fill="hold"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500"/>
                                        <p:tgtEl>
                                          <p:spTgt spid="101"/>
                                        </p:tgtEl>
                                      </p:cBhvr>
                                    </p:animEffect>
                                  </p:childTnLst>
                                </p:cTn>
                              </p:par>
                              <p:par>
                                <p:cTn id="70" presetID="10" presetClass="entr" presetSubtype="0" fill="hold" nodeType="with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fade">
                                      <p:cBhvr>
                                        <p:cTn id="72" dur="500"/>
                                        <p:tgtEl>
                                          <p:spTgt spid="98"/>
                                        </p:tgtEl>
                                      </p:cBhvr>
                                    </p:animEffect>
                                  </p:childTnLst>
                                </p:cTn>
                              </p:par>
                              <p:par>
                                <p:cTn id="73" presetID="10" presetClass="entr" presetSubtype="0" fill="hold" nodeType="with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fade">
                                      <p:cBhvr>
                                        <p:cTn id="75" dur="500"/>
                                        <p:tgtEl>
                                          <p:spTgt spid="9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1" grpId="0" animBg="1"/>
      <p:bldP spid="85" grpId="0" animBg="1"/>
      <p:bldP spid="88" grpId="0"/>
      <p:bldP spid="94" grpId="0" animBg="1"/>
      <p:bldP spid="9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8051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Abstract service</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30</a:t>
            </a:fld>
            <a:endParaRPr lang="en-GB" dirty="0"/>
          </a:p>
        </p:txBody>
      </p:sp>
      <p:pic>
        <p:nvPicPr>
          <p:cNvPr id="2" name="Imagem 1"/>
          <p:cNvPicPr>
            <a:picLocks noChangeAspect="1"/>
          </p:cNvPicPr>
          <p:nvPr/>
        </p:nvPicPr>
        <p:blipFill>
          <a:blip r:embed="rId3"/>
          <a:stretch>
            <a:fillRect/>
          </a:stretch>
        </p:blipFill>
        <p:spPr>
          <a:xfrm>
            <a:off x="3785275" y="1820885"/>
            <a:ext cx="1036737" cy="385763"/>
          </a:xfrm>
          <a:prstGeom prst="rect">
            <a:avLst/>
          </a:prstGeom>
        </p:spPr>
      </p:pic>
      <p:pic>
        <p:nvPicPr>
          <p:cNvPr id="4" name="Imagem 3"/>
          <p:cNvPicPr>
            <a:picLocks noChangeAspect="1"/>
          </p:cNvPicPr>
          <p:nvPr/>
        </p:nvPicPr>
        <p:blipFill>
          <a:blip r:embed="rId4"/>
          <a:stretch>
            <a:fillRect/>
          </a:stretch>
        </p:blipFill>
        <p:spPr>
          <a:xfrm>
            <a:off x="3866322" y="2859181"/>
            <a:ext cx="4721881" cy="1686385"/>
          </a:xfrm>
          <a:prstGeom prst="rect">
            <a:avLst/>
          </a:prstGeom>
        </p:spPr>
      </p:pic>
      <p:sp>
        <p:nvSpPr>
          <p:cNvPr id="7" name="Rectangle 6"/>
          <p:cNvSpPr/>
          <p:nvPr/>
        </p:nvSpPr>
        <p:spPr>
          <a:xfrm>
            <a:off x="715617" y="263391"/>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0683968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Concrete services</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31</a:t>
            </a:fld>
            <a:endParaRPr lang="en-GB" dirty="0"/>
          </a:p>
        </p:txBody>
      </p:sp>
      <p:pic>
        <p:nvPicPr>
          <p:cNvPr id="6" name="Imagem 5"/>
          <p:cNvPicPr>
            <a:picLocks noChangeAspect="1"/>
          </p:cNvPicPr>
          <p:nvPr/>
        </p:nvPicPr>
        <p:blipFill>
          <a:blip r:embed="rId3"/>
          <a:stretch>
            <a:fillRect/>
          </a:stretch>
        </p:blipFill>
        <p:spPr>
          <a:xfrm>
            <a:off x="1615825" y="1778194"/>
            <a:ext cx="5912351" cy="386957"/>
          </a:xfrm>
          <a:prstGeom prst="rect">
            <a:avLst/>
          </a:prstGeom>
        </p:spPr>
      </p:pic>
      <p:pic>
        <p:nvPicPr>
          <p:cNvPr id="7" name="Imagem 6"/>
          <p:cNvPicPr>
            <a:picLocks noChangeAspect="1"/>
          </p:cNvPicPr>
          <p:nvPr/>
        </p:nvPicPr>
        <p:blipFill>
          <a:blip r:embed="rId4"/>
          <a:stretch>
            <a:fillRect/>
          </a:stretch>
        </p:blipFill>
        <p:spPr>
          <a:xfrm>
            <a:off x="1616987" y="2559044"/>
            <a:ext cx="5910026" cy="1891902"/>
          </a:xfrm>
          <a:prstGeom prst="rect">
            <a:avLst/>
          </a:prstGeom>
        </p:spPr>
      </p:pic>
      <p:sp>
        <p:nvSpPr>
          <p:cNvPr id="9" name="Rectangle 8"/>
          <p:cNvSpPr/>
          <p:nvPr/>
        </p:nvSpPr>
        <p:spPr>
          <a:xfrm>
            <a:off x="494174" y="221423"/>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174023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Query</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32</a:t>
            </a:fld>
            <a:endParaRPr lang="en-GB" dirty="0"/>
          </a:p>
        </p:txBody>
      </p:sp>
      <p:pic>
        <p:nvPicPr>
          <p:cNvPr id="2" name="Imagem 1"/>
          <p:cNvPicPr>
            <a:picLocks noChangeAspect="1"/>
          </p:cNvPicPr>
          <p:nvPr/>
        </p:nvPicPr>
        <p:blipFill>
          <a:blip r:embed="rId3"/>
          <a:stretch>
            <a:fillRect/>
          </a:stretch>
        </p:blipFill>
        <p:spPr>
          <a:xfrm>
            <a:off x="1236693" y="1751092"/>
            <a:ext cx="6670614" cy="333995"/>
          </a:xfrm>
          <a:prstGeom prst="rect">
            <a:avLst/>
          </a:prstGeom>
        </p:spPr>
      </p:pic>
      <p:pic>
        <p:nvPicPr>
          <p:cNvPr id="4" name="Imagem 3"/>
          <p:cNvPicPr>
            <a:picLocks noChangeAspect="1"/>
          </p:cNvPicPr>
          <p:nvPr/>
        </p:nvPicPr>
        <p:blipFill>
          <a:blip r:embed="rId4"/>
          <a:stretch>
            <a:fillRect/>
          </a:stretch>
        </p:blipFill>
        <p:spPr>
          <a:xfrm>
            <a:off x="1539480" y="3672268"/>
            <a:ext cx="6129336" cy="456440"/>
          </a:xfrm>
          <a:prstGeom prst="rect">
            <a:avLst/>
          </a:prstGeom>
        </p:spPr>
      </p:pic>
      <p:sp>
        <p:nvSpPr>
          <p:cNvPr id="9" name="Espace réservé du contenu 4"/>
          <p:cNvSpPr txBox="1">
            <a:spLocks/>
          </p:cNvSpPr>
          <p:nvPr/>
        </p:nvSpPr>
        <p:spPr>
          <a:xfrm>
            <a:off x="1767360" y="2538014"/>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using services with availability higher than 98%, price per call less than 0.2$ and integration total cost less than 5$.</a:t>
            </a:r>
          </a:p>
        </p:txBody>
      </p:sp>
      <p:sp>
        <p:nvSpPr>
          <p:cNvPr id="10" name="Rectangle 9"/>
          <p:cNvSpPr/>
          <p:nvPr/>
        </p:nvSpPr>
        <p:spPr>
          <a:xfrm>
            <a:off x="715617" y="-370458"/>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640626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a:p>
            <a:pPr algn="just">
              <a:buFont typeface="Wingdings" charset="2"/>
              <a:buChar char="§"/>
            </a:pPr>
            <a:r>
              <a:rPr lang="en-US" b="1" dirty="0" smtClean="0">
                <a:solidFill>
                  <a:srgbClr val="FF0000"/>
                </a:solidFill>
              </a:rPr>
              <a:t>HERE YOU SHOW DE QUERY EXAMPLE OF THE PREVIOUS SLIDES AND YOU PUT IN COLOR IN THE EXPRESSION WHICH ARE PREFERENCES AND WHICH 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33</a:t>
            </a:fld>
            <a:endParaRPr lang="en-GB" dirty="0"/>
          </a:p>
        </p:txBody>
      </p:sp>
    </p:spTree>
    <p:extLst>
      <p:ext uri="{BB962C8B-B14F-4D97-AF65-F5344CB8AC3E}">
        <p14:creationId xmlns:p14="http://schemas.microsoft.com/office/powerpoint/2010/main" val="3704510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34</a:t>
            </a:fld>
            <a:endParaRPr lang="en-GB" dirty="0"/>
          </a:p>
        </p:txBody>
      </p:sp>
      <p:sp>
        <p:nvSpPr>
          <p:cNvPr id="6" name="Espace réservé du contenu 4"/>
          <p:cNvSpPr txBox="1">
            <a:spLocks/>
          </p:cNvSpPr>
          <p:nvPr/>
        </p:nvSpPr>
        <p:spPr>
          <a:xfrm>
            <a:off x="822960" y="3357685"/>
            <a:ext cx="7543800" cy="785491"/>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00000"/>
              </a:lnSpc>
              <a:spcBef>
                <a:spcPts val="300"/>
              </a:spcBef>
              <a:buNone/>
            </a:pPr>
            <a:endParaRPr lang="en-US" sz="1400" dirty="0" smtClean="0">
              <a:solidFill>
                <a:schemeClr val="tx1"/>
              </a:solidFill>
            </a:endParaRPr>
          </a:p>
          <a:p>
            <a:pPr marL="0" indent="0" algn="ctr">
              <a:lnSpc>
                <a:spcPct val="100000"/>
              </a:lnSpc>
              <a:spcBef>
                <a:spcPts val="300"/>
              </a:spcBef>
              <a:buNone/>
            </a:pPr>
            <a:r>
              <a:rPr lang="en-US" sz="1400" dirty="0" smtClean="0">
                <a:solidFill>
                  <a:schemeClr val="tx1"/>
                </a:solidFill>
              </a:rPr>
              <a:t>Q(dis?; dna!, info!) </a:t>
            </a:r>
            <a:r>
              <a:rPr lang="en-US" sz="1400" dirty="0">
                <a:solidFill>
                  <a:schemeClr val="tx1"/>
                </a:solidFill>
              </a:rPr>
              <a:t>:= </a:t>
            </a:r>
            <a:r>
              <a:rPr lang="en-US" sz="1400" dirty="0" smtClean="0">
                <a:solidFill>
                  <a:schemeClr val="tx1"/>
                </a:solidFill>
              </a:rPr>
              <a:t>A1 (dis?; p!), A2 (p?; dna!), A3 (p?; info!), d= “flu”, </a:t>
            </a:r>
            <a:r>
              <a:rPr lang="en-US" sz="1400" dirty="0" smtClean="0">
                <a:solidFill>
                  <a:srgbClr val="0070C0"/>
                </a:solidFill>
                <a:effectLst>
                  <a:outerShdw blurRad="38100" dist="38100" dir="2700000" algn="tl">
                    <a:srgbClr val="000000">
                      <a:alpha val="43137"/>
                    </a:srgbClr>
                  </a:outerShdw>
                </a:effectLst>
              </a:rPr>
              <a:t>[ availability </a:t>
            </a:r>
            <a:r>
              <a:rPr lang="en-US" sz="1400" dirty="0">
                <a:solidFill>
                  <a:srgbClr val="0070C0"/>
                </a:solidFill>
                <a:effectLst>
                  <a:outerShdw blurRad="38100" dist="38100" dir="2700000" algn="tl">
                    <a:srgbClr val="000000">
                      <a:alpha val="43137"/>
                    </a:srgbClr>
                  </a:outerShdw>
                </a:effectLst>
              </a:rPr>
              <a:t>&gt; 99%, price per call </a:t>
            </a:r>
            <a:r>
              <a:rPr lang="en-US" sz="1400" dirty="0" smtClean="0">
                <a:solidFill>
                  <a:srgbClr val="0070C0"/>
                </a:solidFill>
                <a:effectLst>
                  <a:outerShdw blurRad="38100" dist="38100" dir="2700000" algn="tl">
                    <a:srgbClr val="000000">
                      <a:alpha val="43137"/>
                    </a:srgbClr>
                  </a:outerShdw>
                </a:effectLst>
              </a:rPr>
              <a:t>&lt; 0,2$, total cost &lt; 5$]</a:t>
            </a:r>
            <a:endParaRPr lang="en-US" sz="1400" dirty="0">
              <a:solidFill>
                <a:srgbClr val="0070C0"/>
              </a:solidFill>
              <a:effectLst>
                <a:outerShdw blurRad="38100" dist="38100" dir="2700000" algn="tl">
                  <a:srgbClr val="000000">
                    <a:alpha val="43137"/>
                  </a:srgbClr>
                </a:outerShdw>
              </a:effectLst>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smtClean="0">
              <a:solidFill>
                <a:schemeClr val="tx1"/>
              </a:solidFill>
            </a:endParaRPr>
          </a:p>
        </p:txBody>
      </p:sp>
      <p:sp>
        <p:nvSpPr>
          <p:cNvPr id="7" name="Espace réservé du contenu 4"/>
          <p:cNvSpPr txBox="1">
            <a:spLocks/>
          </p:cNvSpPr>
          <p:nvPr/>
        </p:nvSpPr>
        <p:spPr>
          <a:xfrm>
            <a:off x="1767360" y="2357537"/>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a:t>
            </a:r>
            <a:r>
              <a:rPr lang="en-US" sz="1500"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sz="1500" i="1" dirty="0">
                <a:solidFill>
                  <a:schemeClr val="tx1"/>
                </a:solidFill>
              </a:rPr>
              <a:t>.</a:t>
            </a:r>
          </a:p>
        </p:txBody>
      </p:sp>
      <p:sp>
        <p:nvSpPr>
          <p:cNvPr id="2" name="Rectangle 1"/>
          <p:cNvSpPr/>
          <p:nvPr/>
        </p:nvSpPr>
        <p:spPr>
          <a:xfrm>
            <a:off x="251460" y="2473763"/>
            <a:ext cx="8686800" cy="165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Divide this slide into 2 slides</a:t>
            </a:r>
          </a:p>
          <a:p>
            <a:pPr marL="285750" indent="-285750" algn="ctr">
              <a:buFontTx/>
              <a:buChar char="-"/>
            </a:pPr>
            <a:r>
              <a:rPr lang="en-GB" dirty="0" smtClean="0"/>
              <a:t>Slide 1: with the example showing that there is more than one possibility of service composition with figures and animations</a:t>
            </a:r>
          </a:p>
          <a:p>
            <a:pPr marL="285750" indent="-285750" algn="ctr">
              <a:buFontTx/>
              <a:buChar char="-"/>
            </a:pPr>
            <a:r>
              <a:rPr lang="en-GB" dirty="0" smtClean="0"/>
              <a:t>Slide 2 The statement of the objective with BIG FONTS (26 for example). Read the statement of the PHD workshop paper that you submitted that is the one you should include</a:t>
            </a:r>
            <a:endParaRPr lang="en-GB" dirty="0"/>
          </a:p>
        </p:txBody>
      </p:sp>
    </p:spTree>
    <p:extLst>
      <p:ext uri="{BB962C8B-B14F-4D97-AF65-F5344CB8AC3E}">
        <p14:creationId xmlns:p14="http://schemas.microsoft.com/office/powerpoint/2010/main" val="3109547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strike="sngStrike" dirty="0" smtClean="0">
                <a:solidFill>
                  <a:srgbClr val="FF0000"/>
                </a:solidFill>
              </a:rPr>
              <a:t>These three first definition builds the basic input </a:t>
            </a:r>
            <a:r>
              <a:rPr lang="en-US" strike="sngStrike" dirty="0">
                <a:solidFill>
                  <a:srgbClr val="FF0000"/>
                </a:solidFill>
              </a:rPr>
              <a:t>data for the </a:t>
            </a:r>
            <a:r>
              <a:rPr lang="en-US" strike="sngStrike" dirty="0" smtClean="0">
                <a:solidFill>
                  <a:srgbClr val="FF0000"/>
                </a:solidFill>
              </a:rPr>
              <a:t>Rhone</a:t>
            </a:r>
          </a:p>
          <a:p>
            <a:pPr lvl="1" algn="just">
              <a:buFont typeface="Wingdings" charset="2"/>
              <a:buChar char="§"/>
            </a:pPr>
            <a:r>
              <a:rPr lang="en-US" strike="sngStrike" dirty="0" smtClean="0">
                <a:solidFill>
                  <a:srgbClr val="FF0000"/>
                </a:solidFill>
              </a:rPr>
              <a:t> A query </a:t>
            </a:r>
            <a:r>
              <a:rPr lang="en-US" strike="sngStrike" dirty="0">
                <a:solidFill>
                  <a:srgbClr val="FF0000"/>
                </a:solidFill>
              </a:rPr>
              <a:t>and a set of concrete </a:t>
            </a:r>
            <a:r>
              <a:rPr lang="en-US" strike="sngStrike" dirty="0" smtClean="0">
                <a:solidFill>
                  <a:srgbClr val="FF0000"/>
                </a:solidFill>
              </a:rPr>
              <a:t>services </a:t>
            </a:r>
          </a:p>
          <a:p>
            <a:pPr lvl="1" algn="just">
              <a:buFont typeface="Wingdings" charset="2"/>
              <a:buChar char="§"/>
            </a:pPr>
            <a:endParaRPr lang="en-US" strike="sngStrike" dirty="0">
              <a:solidFill>
                <a:srgbClr val="FF0000"/>
              </a:solidFill>
            </a:endParaRPr>
          </a:p>
          <a:p>
            <a:pPr algn="just">
              <a:buFont typeface="Wingdings" charset="2"/>
              <a:buChar char="§"/>
            </a:pPr>
            <a:r>
              <a:rPr lang="en-US" strike="sngStrike" dirty="0" smtClean="0">
                <a:solidFill>
                  <a:srgbClr val="FF0000"/>
                </a:solidFill>
              </a:rPr>
              <a:t>The result </a:t>
            </a:r>
            <a:r>
              <a:rPr lang="en-US" strike="sngStrike" dirty="0">
                <a:solidFill>
                  <a:srgbClr val="FF0000"/>
                </a:solidFill>
              </a:rPr>
              <a:t>is a set of rewriting of the query in terms of concrete services, </a:t>
            </a:r>
            <a:r>
              <a:rPr lang="en-US" strike="sngStrike" dirty="0" smtClean="0">
                <a:solidFill>
                  <a:srgbClr val="FF0000"/>
                </a:solidFill>
              </a:rPr>
              <a:t>fulfilling the </a:t>
            </a:r>
            <a:r>
              <a:rPr lang="en-US" strike="sngStrike" dirty="0">
                <a:solidFill>
                  <a:srgbClr val="FF0000"/>
                </a:solidFill>
              </a:rPr>
              <a:t>user preferences. </a:t>
            </a:r>
            <a:endParaRPr lang="en-US" strike="sngStrike" dirty="0" smtClean="0">
              <a:solidFill>
                <a:srgbClr val="FF0000"/>
              </a:solidFill>
            </a:endParaRPr>
          </a:p>
          <a:p>
            <a:pPr algn="just">
              <a:buFont typeface="Wingdings" charset="2"/>
              <a:buChar char="§"/>
            </a:pPr>
            <a:endParaRPr lang="en-US" dirty="0">
              <a:solidFill>
                <a:schemeClr val="tx1"/>
              </a:solidFill>
            </a:endParaRPr>
          </a:p>
          <a:p>
            <a:pPr algn="just">
              <a:buFont typeface="Wingdings" charset="2"/>
              <a:buChar char="§"/>
            </a:pPr>
            <a:r>
              <a:rPr lang="en-US" dirty="0" smtClean="0">
                <a:solidFill>
                  <a:schemeClr val="tx1"/>
                </a:solidFill>
              </a:rPr>
              <a:t>The </a:t>
            </a:r>
            <a:r>
              <a:rPr lang="en-US" dirty="0">
                <a:solidFill>
                  <a:schemeClr val="tx1"/>
                </a:solidFill>
              </a:rPr>
              <a:t>main function of the algorithm is divided in four steps</a:t>
            </a:r>
            <a:r>
              <a:rPr lang="en-US" dirty="0" smtClean="0">
                <a:solidFill>
                  <a:schemeClr val="tx1"/>
                </a:solidFill>
              </a:rPr>
              <a:t>: </a:t>
            </a:r>
            <a:r>
              <a:rPr lang="en-US" i="1" dirty="0" smtClean="0">
                <a:solidFill>
                  <a:schemeClr val="tx1"/>
                </a:solidFill>
              </a:rPr>
              <a:t>selecting </a:t>
            </a:r>
            <a:r>
              <a:rPr lang="en-US" i="1" dirty="0">
                <a:solidFill>
                  <a:schemeClr val="tx1"/>
                </a:solidFill>
              </a:rPr>
              <a:t>candidate concrete services</a:t>
            </a:r>
            <a:r>
              <a:rPr lang="en-US" dirty="0">
                <a:solidFill>
                  <a:schemeClr val="tx1"/>
                </a:solidFill>
              </a:rPr>
              <a:t>, </a:t>
            </a:r>
            <a:r>
              <a:rPr lang="en-US" i="1" dirty="0">
                <a:solidFill>
                  <a:schemeClr val="tx1"/>
                </a:solidFill>
              </a:rPr>
              <a:t>creating candidate service descriptions</a:t>
            </a:r>
            <a:r>
              <a:rPr lang="en-US" dirty="0">
                <a:solidFill>
                  <a:schemeClr val="tx1"/>
                </a:solidFill>
              </a:rPr>
              <a:t> </a:t>
            </a:r>
            <a:r>
              <a:rPr lang="en-US" dirty="0" smtClean="0">
                <a:solidFill>
                  <a:schemeClr val="tx1"/>
                </a:solidFill>
              </a:rPr>
              <a:t>and </a:t>
            </a:r>
            <a:r>
              <a:rPr lang="en-US" i="1" dirty="0" smtClean="0">
                <a:solidFill>
                  <a:schemeClr val="tx1"/>
                </a:solidFill>
              </a:rPr>
              <a:t>combining</a:t>
            </a:r>
            <a:r>
              <a:rPr lang="en-US" dirty="0" smtClean="0">
                <a:solidFill>
                  <a:schemeClr val="tx1"/>
                </a:solidFill>
              </a:rPr>
              <a:t> </a:t>
            </a:r>
            <a:r>
              <a:rPr lang="en-US" dirty="0">
                <a:solidFill>
                  <a:schemeClr val="tx1"/>
                </a:solidFill>
              </a:rPr>
              <a:t>and </a:t>
            </a:r>
            <a:r>
              <a:rPr lang="en-US" i="1" dirty="0">
                <a:solidFill>
                  <a:schemeClr val="tx1"/>
                </a:solidFill>
              </a:rPr>
              <a:t>producing rewritings</a:t>
            </a:r>
            <a:r>
              <a:rPr lang="en-US" dirty="0">
                <a:solidFill>
                  <a:schemeClr val="tx1"/>
                </a:solidFill>
              </a:rPr>
              <a:t>.</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35</a:t>
            </a:fld>
            <a:endParaRPr lang="en-GB" dirty="0"/>
          </a:p>
        </p:txBody>
      </p:sp>
      <p:sp>
        <p:nvSpPr>
          <p:cNvPr id="2" name="Rectangle 1"/>
          <p:cNvSpPr/>
          <p:nvPr/>
        </p:nvSpPr>
        <p:spPr>
          <a:xfrm>
            <a:off x="490330" y="1930930"/>
            <a:ext cx="8398566" cy="1143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insisting on the aspects of the steps that are particular to the Rhone and that are less considered or not at all in existing rewriting algorithms</a:t>
            </a:r>
          </a:p>
          <a:p>
            <a:pPr algn="ctr"/>
            <a:r>
              <a:rPr lang="en-GB" dirty="0" smtClean="0"/>
              <a:t>In this case since you are presenting the principle factorize the steps</a:t>
            </a:r>
            <a:endParaRPr lang="en-GB" dirty="0"/>
          </a:p>
        </p:txBody>
      </p:sp>
    </p:spTree>
    <p:extLst>
      <p:ext uri="{BB962C8B-B14F-4D97-AF65-F5344CB8AC3E}">
        <p14:creationId xmlns:p14="http://schemas.microsoft.com/office/powerpoint/2010/main" val="1019757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36</a:t>
            </a:fld>
            <a:endParaRPr lang="en-GB" dirty="0"/>
          </a:p>
        </p:txBody>
      </p:sp>
      <p:sp>
        <p:nvSpPr>
          <p:cNvPr id="5" name="Titre 4"/>
          <p:cNvSpPr>
            <a:spLocks noGrp="1"/>
          </p:cNvSpPr>
          <p:nvPr>
            <p:ph type="title" idx="4294967295"/>
          </p:nvPr>
        </p:nvSpPr>
        <p:spPr>
          <a:xfrm>
            <a:off x="20781" y="10388"/>
            <a:ext cx="7543800" cy="375371"/>
          </a:xfrm>
        </p:spPr>
        <p:txBody>
          <a:bodyPr>
            <a:normAutofit/>
          </a:bodyPr>
          <a:lstStyle/>
          <a:p>
            <a:r>
              <a:rPr lang="en-GB" sz="2000" b="1" dirty="0"/>
              <a:t>Rhone Service-Based Query Rewriting Algorithm</a:t>
            </a:r>
          </a:p>
        </p:txBody>
      </p:sp>
      <p:sp>
        <p:nvSpPr>
          <p:cNvPr id="6" name="Espace réservé du contenu 4"/>
          <p:cNvSpPr txBox="1">
            <a:spLocks/>
          </p:cNvSpPr>
          <p:nvPr/>
        </p:nvSpPr>
        <p:spPr>
          <a:xfrm>
            <a:off x="1584613" y="823191"/>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7" name="Espace réservé du contenu 4"/>
          <p:cNvSpPr txBox="1">
            <a:spLocks/>
          </p:cNvSpPr>
          <p:nvPr/>
        </p:nvSpPr>
        <p:spPr>
          <a:xfrm>
            <a:off x="218903" y="823191"/>
            <a:ext cx="1163088" cy="980209"/>
          </a:xfrm>
          <a:prstGeom prst="rect">
            <a:avLst/>
          </a:prstGeom>
          <a:ln>
            <a:solidFill>
              <a:schemeClr val="bg2">
                <a:lumMod val="5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bg2">
                    <a:lumMod val="50000"/>
                  </a:schemeClr>
                </a:solidFill>
              </a:rPr>
              <a:t>A1 (</a:t>
            </a:r>
            <a:r>
              <a:rPr lang="en-US" sz="800" dirty="0" err="1" smtClean="0">
                <a:solidFill>
                  <a:schemeClr val="bg2">
                    <a:lumMod val="50000"/>
                  </a:schemeClr>
                </a:solidFill>
              </a:rPr>
              <a:t>d_name</a:t>
            </a:r>
            <a:r>
              <a:rPr lang="en-US" sz="800" dirty="0" smtClean="0">
                <a:solidFill>
                  <a:schemeClr val="bg2">
                    <a:lumMod val="50000"/>
                  </a:schemeClr>
                </a:solidFill>
              </a:rPr>
              <a:t>?; </a:t>
            </a:r>
            <a:r>
              <a:rPr lang="en-US" sz="800" dirty="0" err="1" smtClean="0">
                <a:solidFill>
                  <a:schemeClr val="bg2">
                    <a:lumMod val="50000"/>
                  </a:schemeClr>
                </a:solidFill>
              </a:rPr>
              <a:t>p_id</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A2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p_dna</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A3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p_info</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A4 (</a:t>
            </a:r>
            <a:r>
              <a:rPr lang="en-US" sz="800" dirty="0" err="1">
                <a:solidFill>
                  <a:schemeClr val="bg2">
                    <a:lumMod val="50000"/>
                  </a:schemeClr>
                </a:solidFill>
              </a:rPr>
              <a:t>d_name</a:t>
            </a:r>
            <a:r>
              <a:rPr lang="en-US" sz="800" dirty="0">
                <a:solidFill>
                  <a:schemeClr val="bg2">
                    <a:lumMod val="50000"/>
                  </a:schemeClr>
                </a:solidFill>
              </a:rPr>
              <a:t>?</a:t>
            </a:r>
            <a:r>
              <a:rPr lang="en-US" sz="800" dirty="0" smtClean="0">
                <a:solidFill>
                  <a:schemeClr val="bg2">
                    <a:lumMod val="50000"/>
                  </a:schemeClr>
                </a:solidFill>
              </a:rPr>
              <a:t>; regions!)</a:t>
            </a:r>
          </a:p>
        </p:txBody>
      </p:sp>
      <p:sp>
        <p:nvSpPr>
          <p:cNvPr id="10" name="Espace réservé du contenu 4"/>
          <p:cNvSpPr txBox="1">
            <a:spLocks/>
          </p:cNvSpPr>
          <p:nvPr/>
        </p:nvSpPr>
        <p:spPr>
          <a:xfrm>
            <a:off x="5710843" y="823191"/>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99%, 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2" name="Titre 4"/>
          <p:cNvSpPr txBox="1">
            <a:spLocks/>
          </p:cNvSpPr>
          <p:nvPr/>
        </p:nvSpPr>
        <p:spPr>
          <a:xfrm>
            <a:off x="79663" y="42718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bg2">
                    <a:lumMod val="50000"/>
                  </a:schemeClr>
                </a:solidFill>
              </a:rPr>
              <a:t>Abstract services</a:t>
            </a:r>
            <a:endParaRPr lang="en-GB" sz="1600" b="1" dirty="0">
              <a:solidFill>
                <a:schemeClr val="bg2">
                  <a:lumMod val="50000"/>
                </a:schemeClr>
              </a:solidFill>
            </a:endParaRPr>
          </a:p>
        </p:txBody>
      </p:sp>
      <p:sp>
        <p:nvSpPr>
          <p:cNvPr id="13" name="Titre 4"/>
          <p:cNvSpPr txBox="1">
            <a:spLocks/>
          </p:cNvSpPr>
          <p:nvPr/>
        </p:nvSpPr>
        <p:spPr>
          <a:xfrm>
            <a:off x="2788745" y="425010"/>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4" name="Titre 4"/>
          <p:cNvSpPr txBox="1">
            <a:spLocks/>
          </p:cNvSpPr>
          <p:nvPr/>
        </p:nvSpPr>
        <p:spPr>
          <a:xfrm>
            <a:off x="7024208" y="433090"/>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graphicFrame>
        <p:nvGraphicFramePr>
          <p:cNvPr id="4" name="Diagrama 3"/>
          <p:cNvGraphicFramePr/>
          <p:nvPr>
            <p:extLst>
              <p:ext uri="{D42A27DB-BD31-4B8C-83A1-F6EECF244321}">
                <p14:modId xmlns:p14="http://schemas.microsoft.com/office/powerpoint/2010/main" val="2027651009"/>
              </p:ext>
            </p:extLst>
          </p:nvPr>
        </p:nvGraphicFramePr>
        <p:xfrm>
          <a:off x="2473036" y="2724150"/>
          <a:ext cx="4197928"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490330" y="1930930"/>
            <a:ext cx="8398566" cy="1143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insisting on the aspects of the steps that are particular to the Rhone and that are less considered or not at all in existing rewriting algorithms</a:t>
            </a:r>
          </a:p>
          <a:p>
            <a:pPr algn="ctr"/>
            <a:r>
              <a:rPr lang="en-GB" dirty="0" smtClean="0"/>
              <a:t>In this case since you are presenting the principle factorize the steps</a:t>
            </a:r>
            <a:endParaRPr lang="en-GB" dirty="0"/>
          </a:p>
        </p:txBody>
      </p:sp>
    </p:spTree>
    <p:extLst>
      <p:ext uri="{BB962C8B-B14F-4D97-AF65-F5344CB8AC3E}">
        <p14:creationId xmlns:p14="http://schemas.microsoft.com/office/powerpoint/2010/main" val="333439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p:bldP spid="13" grpId="0"/>
      <p:bldP spid="14" grpId="0"/>
      <p:bldGraphic spid="4"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smtClean="0"/>
              <a:t>Abstract service matching</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37</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829125" y="12355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275734" y="3569105"/>
            <a:ext cx="508819"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ector em curva 18"/>
          <p:cNvCxnSpPr>
            <a:stCxn id="17" idx="0"/>
          </p:cNvCxnSpPr>
          <p:nvPr/>
        </p:nvCxnSpPr>
        <p:spPr>
          <a:xfrm rot="5400000" flipH="1" flipV="1">
            <a:off x="2313654" y="1192771"/>
            <a:ext cx="1592824" cy="315984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em curva 20"/>
          <p:cNvCxnSpPr>
            <a:stCxn id="17" idx="0"/>
          </p:cNvCxnSpPr>
          <p:nvPr/>
        </p:nvCxnSpPr>
        <p:spPr>
          <a:xfrm rot="5400000" flipH="1" flipV="1">
            <a:off x="2188293" y="1067412"/>
            <a:ext cx="1843544"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em curva 22"/>
          <p:cNvCxnSpPr>
            <a:stCxn id="17" idx="0"/>
          </p:cNvCxnSpPr>
          <p:nvPr/>
        </p:nvCxnSpPr>
        <p:spPr>
          <a:xfrm rot="5400000" flipH="1" flipV="1">
            <a:off x="2557007" y="1436122"/>
            <a:ext cx="1106120" cy="3159847"/>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p:cNvCxnSpPr>
          <p:nvPr/>
        </p:nvCxnSpPr>
        <p:spPr>
          <a:xfrm rot="5400000" flipH="1" flipV="1">
            <a:off x="2815100" y="1694219"/>
            <a:ext cx="589931"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1818978" y="3570794"/>
            <a:ext cx="562887" cy="1696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ector em curva 32"/>
          <p:cNvCxnSpPr>
            <a:stCxn id="31" idx="0"/>
          </p:cNvCxnSpPr>
          <p:nvPr/>
        </p:nvCxnSpPr>
        <p:spPr>
          <a:xfrm rot="5400000" flipH="1" flipV="1">
            <a:off x="2723310" y="1604118"/>
            <a:ext cx="1343788" cy="2589565"/>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p:cNvCxnSpPr>
          <p:nvPr/>
        </p:nvCxnSpPr>
        <p:spPr>
          <a:xfrm rot="5400000" flipH="1" flipV="1">
            <a:off x="3099396" y="1980204"/>
            <a:ext cx="591617" cy="2589564"/>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2406457" y="3568336"/>
            <a:ext cx="562887" cy="16960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43" idx="0"/>
          </p:cNvCxnSpPr>
          <p:nvPr/>
        </p:nvCxnSpPr>
        <p:spPr>
          <a:xfrm rot="5400000" flipH="1" flipV="1">
            <a:off x="3276376" y="2154725"/>
            <a:ext cx="825136" cy="2002086"/>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em curva 46"/>
          <p:cNvCxnSpPr>
            <a:stCxn id="43" idx="0"/>
          </p:cNvCxnSpPr>
          <p:nvPr/>
        </p:nvCxnSpPr>
        <p:spPr>
          <a:xfrm rot="5400000" flipH="1" flipV="1">
            <a:off x="3394366" y="2272713"/>
            <a:ext cx="589159" cy="2002088"/>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63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par>
                                <p:cTn id="53" presetID="10"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7" grpId="0" animBg="1"/>
      <p:bldP spid="31" grpId="0" animBg="1"/>
      <p:bldP spid="43"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Selecting candidate concrete services</a:t>
            </a:r>
          </a:p>
          <a:p>
            <a:pPr lvl="1" algn="just">
              <a:buFont typeface="Wingdings" charset="2"/>
              <a:buChar char="§"/>
            </a:pPr>
            <a:r>
              <a:rPr lang="en-US" dirty="0" smtClean="0">
                <a:solidFill>
                  <a:schemeClr val="tx1"/>
                </a:solidFill>
              </a:rPr>
              <a:t>Abstract service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Quality features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Concrete service matching</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Result is a list of candidate concrete services to be used in the next step</a:t>
            </a:r>
          </a:p>
          <a:p>
            <a:pPr lvl="1" algn="just">
              <a:buFont typeface="Wingdings" charset="2"/>
              <a:buChar char="§"/>
            </a:pPr>
            <a:endParaRPr lang="en-US" dirty="0">
              <a:solidFill>
                <a:schemeClr val="tx1"/>
              </a:solidFill>
            </a:endParaRPr>
          </a:p>
          <a:p>
            <a:pPr algn="just">
              <a:buFont typeface="Wingdings" charset="2"/>
              <a:buChar char="§"/>
            </a:pPr>
            <a:r>
              <a:rPr lang="en-US" strike="sngStrike" dirty="0">
                <a:solidFill>
                  <a:schemeClr val="tx1"/>
                </a:solidFill>
              </a:rPr>
              <a:t>Compared to [1], our algorithm includes the features matching and extends </a:t>
            </a:r>
            <a:r>
              <a:rPr lang="en-US" strike="sngStrike" dirty="0" smtClean="0">
                <a:solidFill>
                  <a:schemeClr val="tx1"/>
                </a:solidFill>
              </a:rPr>
              <a:t>the concrete </a:t>
            </a:r>
            <a:r>
              <a:rPr lang="en-US" strike="sngStrike" dirty="0">
                <a:solidFill>
                  <a:schemeClr val="tx1"/>
                </a:solidFill>
              </a:rPr>
              <a:t>service matching by not accepting concrete services that covers </a:t>
            </a:r>
            <a:r>
              <a:rPr lang="en-US" strike="sngStrike" dirty="0" smtClean="0">
                <a:solidFill>
                  <a:schemeClr val="tx1"/>
                </a:solidFill>
              </a:rPr>
              <a:t>useless abstract </a:t>
            </a:r>
            <a:r>
              <a:rPr lang="en-US" strike="sngStrike" dirty="0">
                <a:solidFill>
                  <a:schemeClr val="tx1"/>
                </a:solidFill>
              </a:rPr>
              <a:t>services to the query rewriting.</a:t>
            </a:r>
            <a:endParaRPr lang="en-US" strike="sngStrike"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38</a:t>
            </a:fld>
            <a:endParaRPr lang="en-GB" dirty="0"/>
          </a:p>
        </p:txBody>
      </p:sp>
      <p:sp>
        <p:nvSpPr>
          <p:cNvPr id="6" name="Rectangle 5"/>
          <p:cNvSpPr/>
          <p:nvPr/>
        </p:nvSpPr>
        <p:spPr>
          <a:xfrm>
            <a:off x="566530" y="44725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81364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Candidate service description</a:t>
            </a:r>
            <a:endParaRPr lang="en-GB" sz="3000" dirty="0"/>
          </a:p>
        </p:txBody>
      </p:sp>
      <p:sp>
        <p:nvSpPr>
          <p:cNvPr id="8" name="Espace réservé du contenu 4"/>
          <p:cNvSpPr>
            <a:spLocks noGrp="1"/>
          </p:cNvSpPr>
          <p:nvPr>
            <p:ph idx="1"/>
          </p:nvPr>
        </p:nvSpPr>
        <p:spPr>
          <a:xfrm>
            <a:off x="1760220" y="1384300"/>
            <a:ext cx="5657851" cy="3180556"/>
          </a:xfrm>
        </p:spPr>
        <p:txBody>
          <a:bodyPr>
            <a:normAutofit lnSpcReduction="10000"/>
          </a:bodyPr>
          <a:lstStyle/>
          <a:p>
            <a:pPr algn="just">
              <a:buFont typeface="Wingdings" charset="2"/>
              <a:buChar char="§"/>
            </a:pPr>
            <a:r>
              <a:rPr lang="en-US" dirty="0" smtClean="0">
                <a:solidFill>
                  <a:schemeClr val="tx1"/>
                </a:solidFill>
              </a:rPr>
              <a:t>Definition 4 (Candidate service description - CSD)</a:t>
            </a:r>
          </a:p>
          <a:p>
            <a:pPr lvl="1" algn="just">
              <a:buFont typeface="Wingdings" charset="2"/>
              <a:buChar char="§"/>
            </a:pPr>
            <a:endParaRPr lang="en-US" dirty="0">
              <a:solidFill>
                <a:schemeClr val="tx1"/>
              </a:solidFill>
            </a:endParaRPr>
          </a:p>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Creating candidate service descriptions</a:t>
            </a:r>
          </a:p>
          <a:p>
            <a:pPr lvl="1" algn="just">
              <a:buFont typeface="Wingdings" charset="2"/>
              <a:buChar char="§"/>
            </a:pPr>
            <a:endParaRPr lang="en-US" dirty="0">
              <a:solidFill>
                <a:schemeClr val="tx1"/>
              </a:solidFill>
            </a:endParaRPr>
          </a:p>
          <a:p>
            <a:pPr lvl="1" algn="just">
              <a:buFont typeface="Wingdings" charset="2"/>
              <a:buChar char="§"/>
            </a:pPr>
            <a:r>
              <a:rPr lang="en-US" u="sng" dirty="0">
                <a:solidFill>
                  <a:schemeClr val="tx1"/>
                </a:solidFill>
              </a:rPr>
              <a:t>Rule 1</a:t>
            </a:r>
            <a:r>
              <a:rPr lang="en-US" dirty="0" smtClean="0">
                <a:solidFill>
                  <a:schemeClr val="tx1"/>
                </a:solidFill>
              </a:rPr>
              <a:t>: for </a:t>
            </a:r>
            <a:r>
              <a:rPr lang="en-US" dirty="0">
                <a:solidFill>
                  <a:schemeClr val="tx1"/>
                </a:solidFill>
              </a:rPr>
              <a:t>all head variables in a </a:t>
            </a:r>
            <a:r>
              <a:rPr lang="en-US" dirty="0" smtClean="0">
                <a:solidFill>
                  <a:schemeClr val="tx1"/>
                </a:solidFill>
              </a:rPr>
              <a:t>concrete service</a:t>
            </a:r>
            <a:r>
              <a:rPr lang="en-US" dirty="0">
                <a:solidFill>
                  <a:schemeClr val="tx1"/>
                </a:solidFill>
              </a:rPr>
              <a:t>, the mapping h from the head to the body definition must </a:t>
            </a:r>
            <a:r>
              <a:rPr lang="en-US" dirty="0" smtClean="0">
                <a:solidFill>
                  <a:schemeClr val="tx1"/>
                </a:solidFill>
              </a:rPr>
              <a:t>exist</a:t>
            </a:r>
            <a:endParaRPr lang="en-US" dirty="0">
              <a:solidFill>
                <a:schemeClr val="tx1"/>
              </a:solidFill>
            </a:endParaRPr>
          </a:p>
          <a:p>
            <a:pPr lvl="1" algn="just">
              <a:buFont typeface="Wingdings" charset="2"/>
              <a:buChar char="§"/>
            </a:pPr>
            <a:r>
              <a:rPr lang="en-US" u="sng" dirty="0" smtClean="0">
                <a:solidFill>
                  <a:schemeClr val="tx1"/>
                </a:solidFill>
              </a:rPr>
              <a:t>Rule 2</a:t>
            </a:r>
            <a:r>
              <a:rPr lang="en-US" dirty="0">
                <a:solidFill>
                  <a:schemeClr val="tx1"/>
                </a:solidFill>
              </a:rPr>
              <a:t>: </a:t>
            </a:r>
            <a:r>
              <a:rPr lang="en-US" dirty="0" smtClean="0">
                <a:solidFill>
                  <a:schemeClr val="tx1"/>
                </a:solidFill>
              </a:rPr>
              <a:t>Head variables </a:t>
            </a:r>
            <a:r>
              <a:rPr lang="en-US" dirty="0">
                <a:solidFill>
                  <a:schemeClr val="tx1"/>
                </a:solidFill>
              </a:rPr>
              <a:t>in concrete services can be mapped to head or local variables in </a:t>
            </a:r>
            <a:r>
              <a:rPr lang="en-US" dirty="0" smtClean="0">
                <a:solidFill>
                  <a:schemeClr val="tx1"/>
                </a:solidFill>
              </a:rPr>
              <a:t>the query</a:t>
            </a:r>
            <a:endParaRPr lang="en-US" dirty="0">
              <a:solidFill>
                <a:schemeClr val="tx1"/>
              </a:solidFill>
            </a:endParaRPr>
          </a:p>
          <a:p>
            <a:pPr lvl="1" algn="just">
              <a:buFont typeface="Wingdings" charset="2"/>
              <a:buChar char="§"/>
            </a:pPr>
            <a:r>
              <a:rPr lang="en-US" u="sng" dirty="0" smtClean="0">
                <a:solidFill>
                  <a:schemeClr val="tx1"/>
                </a:solidFill>
              </a:rPr>
              <a:t>Rule </a:t>
            </a:r>
            <a:r>
              <a:rPr lang="en-US" u="sng" dirty="0">
                <a:solidFill>
                  <a:schemeClr val="tx1"/>
                </a:solidFill>
              </a:rPr>
              <a:t>3</a:t>
            </a:r>
            <a:r>
              <a:rPr lang="en-US" dirty="0">
                <a:solidFill>
                  <a:schemeClr val="tx1"/>
                </a:solidFill>
              </a:rPr>
              <a:t>: Local variables in concrete services can be mapped to head </a:t>
            </a:r>
            <a:r>
              <a:rPr lang="en-US" dirty="0" smtClean="0">
                <a:solidFill>
                  <a:schemeClr val="tx1"/>
                </a:solidFill>
              </a:rPr>
              <a:t>variables in </a:t>
            </a:r>
            <a:r>
              <a:rPr lang="en-US" dirty="0">
                <a:solidFill>
                  <a:schemeClr val="tx1"/>
                </a:solidFill>
              </a:rPr>
              <a:t>the </a:t>
            </a:r>
            <a:r>
              <a:rPr lang="en-US" dirty="0" smtClean="0">
                <a:solidFill>
                  <a:schemeClr val="tx1"/>
                </a:solidFill>
              </a:rPr>
              <a:t>query</a:t>
            </a:r>
            <a:endParaRPr lang="en-US" dirty="0">
              <a:solidFill>
                <a:schemeClr val="tx1"/>
              </a:solidFill>
            </a:endParaRPr>
          </a:p>
          <a:p>
            <a:pPr lvl="1" algn="just">
              <a:buFont typeface="Wingdings" charset="2"/>
              <a:buChar char="§"/>
            </a:pPr>
            <a:r>
              <a:rPr lang="en-US" u="sng" dirty="0" smtClean="0">
                <a:solidFill>
                  <a:schemeClr val="tx1"/>
                </a:solidFill>
              </a:rPr>
              <a:t>Rule 4</a:t>
            </a:r>
            <a:r>
              <a:rPr lang="en-US" dirty="0">
                <a:solidFill>
                  <a:schemeClr val="tx1"/>
                </a:solidFill>
              </a:rPr>
              <a:t>: </a:t>
            </a:r>
            <a:r>
              <a:rPr lang="en-US" dirty="0" smtClean="0">
                <a:solidFill>
                  <a:schemeClr val="tx1"/>
                </a:solidFill>
              </a:rPr>
              <a:t>Local </a:t>
            </a:r>
            <a:r>
              <a:rPr lang="en-US" dirty="0">
                <a:solidFill>
                  <a:schemeClr val="tx1"/>
                </a:solidFill>
              </a:rPr>
              <a:t>variables in concrete services can be mapped </a:t>
            </a:r>
            <a:r>
              <a:rPr lang="en-US" dirty="0" smtClean="0">
                <a:solidFill>
                  <a:schemeClr val="tx1"/>
                </a:solidFill>
              </a:rPr>
              <a:t>to local </a:t>
            </a:r>
            <a:r>
              <a:rPr lang="en-US" dirty="0">
                <a:solidFill>
                  <a:schemeClr val="tx1"/>
                </a:solidFill>
              </a:rPr>
              <a:t>variables in the query if and only if the concrete service covers all </a:t>
            </a:r>
            <a:r>
              <a:rPr lang="en-US" dirty="0" smtClean="0">
                <a:solidFill>
                  <a:schemeClr val="tx1"/>
                </a:solidFill>
              </a:rPr>
              <a:t>abstract services </a:t>
            </a:r>
            <a:r>
              <a:rPr lang="en-US" dirty="0">
                <a:solidFill>
                  <a:schemeClr val="tx1"/>
                </a:solidFill>
              </a:rPr>
              <a:t>in the query that depend on this variable</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39</a:t>
            </a:fld>
            <a:endParaRPr lang="en-GB" dirty="0"/>
          </a:p>
        </p:txBody>
      </p:sp>
      <p:pic>
        <p:nvPicPr>
          <p:cNvPr id="2" name="Imagem 1"/>
          <p:cNvPicPr>
            <a:picLocks noChangeAspect="1"/>
          </p:cNvPicPr>
          <p:nvPr/>
        </p:nvPicPr>
        <p:blipFill>
          <a:blip r:embed="rId3"/>
          <a:stretch>
            <a:fillRect/>
          </a:stretch>
        </p:blipFill>
        <p:spPr>
          <a:xfrm>
            <a:off x="3864769" y="1728939"/>
            <a:ext cx="1414463" cy="399738"/>
          </a:xfrm>
          <a:prstGeom prst="rect">
            <a:avLst/>
          </a:prstGeom>
        </p:spPr>
      </p:pic>
      <p:sp>
        <p:nvSpPr>
          <p:cNvPr id="6" name="Rectangle 5"/>
          <p:cNvSpPr/>
          <p:nvPr/>
        </p:nvSpPr>
        <p:spPr>
          <a:xfrm>
            <a:off x="566530" y="51829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171422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47378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43" name="ZoneTexte 23"/>
          <p:cNvSpPr txBox="1"/>
          <p:nvPr/>
        </p:nvSpPr>
        <p:spPr>
          <a:xfrm>
            <a:off x="3197085" y="1673191"/>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2" name="Retângulo 1"/>
          <p:cNvSpPr/>
          <p:nvPr/>
        </p:nvSpPr>
        <p:spPr>
          <a:xfrm>
            <a:off x="249797" y="1952625"/>
            <a:ext cx="8644407" cy="264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i="1" dirty="0">
                <a:solidFill>
                  <a:schemeClr val="tx1"/>
                </a:solidFill>
              </a:rPr>
              <a:t>Doctor Marcel wants to query the personal and DNA information from patients that were infected by flu, </a:t>
            </a:r>
            <a:r>
              <a:rPr lang="en-US"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i="1" dirty="0" smtClean="0">
                <a:solidFill>
                  <a:srgbClr val="0070C0"/>
                </a:solidFill>
                <a:effectLst>
                  <a:outerShdw blurRad="38100" dist="38100" dir="2700000" algn="tl">
                    <a:srgbClr val="000000">
                      <a:alpha val="43137"/>
                    </a:srgbClr>
                  </a:outerShdw>
                </a:effectLst>
              </a:rPr>
              <a:t>$</a:t>
            </a:r>
            <a:r>
              <a:rPr lang="en-US" i="1" dirty="0" smtClean="0">
                <a:solidFill>
                  <a:schemeClr val="tx1"/>
                </a:solidFill>
              </a:rPr>
              <a:t>.</a:t>
            </a:r>
          </a:p>
          <a:p>
            <a:pPr algn="just"/>
            <a:endParaRPr lang="en-US" i="1" dirty="0" smtClean="0">
              <a:solidFill>
                <a:schemeClr val="tx1"/>
              </a:solidFill>
            </a:endParaRPr>
          </a:p>
          <a:p>
            <a:pPr algn="just"/>
            <a:r>
              <a:rPr lang="en-US" dirty="0" smtClean="0">
                <a:solidFill>
                  <a:schemeClr val="tx1"/>
                </a:solidFill>
              </a:rPr>
              <a:t>Formally: the query is written in terms of abstract services, constraints and integration preferences</a:t>
            </a:r>
            <a:endParaRPr lang="en-US" dirty="0">
              <a:solidFill>
                <a:schemeClr val="tx1"/>
              </a:solidFill>
            </a:endParaRPr>
          </a:p>
          <a:p>
            <a:pPr algn="ctr"/>
            <a:r>
              <a:rPr lang="en-US" dirty="0"/>
              <a:t>Q(dis?; dna!, info!) := A1 (dis?; p!), A2 (p?; dna!), A3 (p?; info!), d= “flu”,                                                 </a:t>
            </a:r>
          </a:p>
          <a:p>
            <a:pPr algn="ctr"/>
            <a:r>
              <a:rPr lang="en-US" dirty="0"/>
              <a:t>  </a:t>
            </a:r>
            <a:r>
              <a:rPr lang="en-US" dirty="0" smtClean="0"/>
              <a:t> </a:t>
            </a:r>
            <a:r>
              <a:rPr lang="en-US" dirty="0"/>
              <a:t>[ availability &gt; 99%, price per call &lt; 0,2$, total cost &lt; 5$</a:t>
            </a:r>
            <a:endParaRPr lang="fr-FR" dirty="0"/>
          </a:p>
        </p:txBody>
      </p:sp>
    </p:spTree>
    <p:extLst>
      <p:ext uri="{BB962C8B-B14F-4D97-AF65-F5344CB8AC3E}">
        <p14:creationId xmlns:p14="http://schemas.microsoft.com/office/powerpoint/2010/main" val="1922521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43" grpId="0"/>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Combining and producing rewritten queries</a:t>
            </a:r>
            <a:endParaRPr lang="en-GB" sz="3000" dirty="0"/>
          </a:p>
        </p:txBody>
      </p:sp>
      <p:sp>
        <p:nvSpPr>
          <p:cNvPr id="8" name="Espace réservé du contenu 4"/>
          <p:cNvSpPr>
            <a:spLocks noGrp="1"/>
          </p:cNvSpPr>
          <p:nvPr>
            <p:ph idx="1"/>
          </p:nvPr>
        </p:nvSpPr>
        <p:spPr>
          <a:xfrm>
            <a:off x="1760220" y="1384300"/>
            <a:ext cx="5657851" cy="3180556"/>
          </a:xfrm>
        </p:spPr>
        <p:txBody>
          <a:bodyPr>
            <a:normAutofit/>
          </a:bodyPr>
          <a:lstStyle/>
          <a:p>
            <a:pPr lvl="1" algn="just">
              <a:buFont typeface="Wingdings" charset="2"/>
              <a:buChar char="§"/>
            </a:pPr>
            <a:r>
              <a:rPr lang="en-US" i="1" dirty="0" smtClean="0">
                <a:solidFill>
                  <a:schemeClr val="tx1"/>
                </a:solidFill>
              </a:rPr>
              <a:t>Rhone </a:t>
            </a:r>
            <a:r>
              <a:rPr lang="en-US" i="1" dirty="0">
                <a:solidFill>
                  <a:schemeClr val="tx1"/>
                </a:solidFill>
              </a:rPr>
              <a:t>produces all possible combinations of its elements. </a:t>
            </a:r>
            <a:endParaRPr lang="en-US" i="1" dirty="0" smtClean="0">
              <a:solidFill>
                <a:schemeClr val="tx1"/>
              </a:solidFill>
            </a:endParaRPr>
          </a:p>
          <a:p>
            <a:pPr lvl="2" algn="just">
              <a:buFont typeface="Wingdings" charset="2"/>
              <a:buChar char="§"/>
            </a:pPr>
            <a:r>
              <a:rPr lang="en-US" i="1" dirty="0" smtClean="0">
                <a:solidFill>
                  <a:schemeClr val="tx1"/>
                </a:solidFill>
              </a:rPr>
              <a:t>NP </a:t>
            </a:r>
            <a:r>
              <a:rPr lang="en-US" i="1" dirty="0">
                <a:solidFill>
                  <a:schemeClr val="tx1"/>
                </a:solidFill>
              </a:rPr>
              <a:t>hard </a:t>
            </a:r>
            <a:r>
              <a:rPr lang="en-US" i="1" dirty="0" smtClean="0">
                <a:solidFill>
                  <a:schemeClr val="tx1"/>
                </a:solidFill>
              </a:rPr>
              <a:t>complexity problem</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smtClean="0">
                <a:solidFill>
                  <a:schemeClr val="tx1"/>
                </a:solidFill>
              </a:rPr>
              <a:t>The </a:t>
            </a:r>
            <a:r>
              <a:rPr lang="en-US" i="1" dirty="0">
                <a:solidFill>
                  <a:schemeClr val="tx1"/>
                </a:solidFill>
              </a:rPr>
              <a:t>effort to process combinations increases while the number of </a:t>
            </a:r>
            <a:r>
              <a:rPr lang="en-US" i="1" dirty="0" smtClean="0">
                <a:solidFill>
                  <a:schemeClr val="tx1"/>
                </a:solidFill>
              </a:rPr>
              <a:t>CSDs and </a:t>
            </a:r>
            <a:r>
              <a:rPr lang="en-US" i="1" dirty="0">
                <a:solidFill>
                  <a:schemeClr val="tx1"/>
                </a:solidFill>
              </a:rPr>
              <a:t>abstract services in the query </a:t>
            </a:r>
            <a:r>
              <a:rPr lang="en-US" i="1" dirty="0" smtClean="0">
                <a:solidFill>
                  <a:schemeClr val="tx1"/>
                </a:solidFill>
              </a:rPr>
              <a:t>increases</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a:solidFill>
                  <a:schemeClr val="tx1"/>
                </a:solidFill>
              </a:rPr>
              <a:t>Let us consider CSD2, CSD3 and CSD5 are CSDs that refer to the </a:t>
            </a:r>
            <a:r>
              <a:rPr lang="en-US" i="1" dirty="0" smtClean="0">
                <a:solidFill>
                  <a:schemeClr val="tx1"/>
                </a:solidFill>
              </a:rPr>
              <a:t>concrete services </a:t>
            </a:r>
            <a:r>
              <a:rPr lang="en-US" i="1" dirty="0">
                <a:solidFill>
                  <a:schemeClr val="tx1"/>
                </a:solidFill>
              </a:rPr>
              <a:t>S2, S3 and S5, respectively. The Rhone produces combinations </a:t>
            </a:r>
            <a:r>
              <a:rPr lang="en-US" i="1" dirty="0" smtClean="0">
                <a:solidFill>
                  <a:schemeClr val="tx1"/>
                </a:solidFill>
              </a:rPr>
              <a:t>taking into </a:t>
            </a:r>
            <a:r>
              <a:rPr lang="en-US" i="1" dirty="0">
                <a:solidFill>
                  <a:schemeClr val="tx1"/>
                </a:solidFill>
              </a:rPr>
              <a:t>account the part of the query covered by the service</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40</a:t>
            </a:fld>
            <a:endParaRPr lang="en-GB" dirty="0"/>
          </a:p>
        </p:txBody>
      </p:sp>
      <p:pic>
        <p:nvPicPr>
          <p:cNvPr id="4" name="Imagem 3"/>
          <p:cNvPicPr>
            <a:picLocks noChangeAspect="1"/>
          </p:cNvPicPr>
          <p:nvPr/>
        </p:nvPicPr>
        <p:blipFill>
          <a:blip r:embed="rId3"/>
          <a:stretch>
            <a:fillRect/>
          </a:stretch>
        </p:blipFill>
        <p:spPr>
          <a:xfrm>
            <a:off x="3513295" y="3619776"/>
            <a:ext cx="2151699" cy="668564"/>
          </a:xfrm>
          <a:prstGeom prst="rect">
            <a:avLst/>
          </a:prstGeom>
        </p:spPr>
      </p:pic>
      <p:sp>
        <p:nvSpPr>
          <p:cNvPr id="6" name="Rectangle 5"/>
          <p:cNvSpPr/>
          <p:nvPr/>
        </p:nvSpPr>
        <p:spPr>
          <a:xfrm>
            <a:off x="566530" y="2504661"/>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7851418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Combining and producing rewritings</a:t>
            </a:r>
          </a:p>
          <a:p>
            <a:pPr lvl="1" algn="just">
              <a:buFont typeface="Wingdings" charset="2"/>
              <a:buChar char="§"/>
            </a:pPr>
            <a:r>
              <a:rPr lang="en-US" i="1" dirty="0">
                <a:solidFill>
                  <a:schemeClr val="tx1"/>
                </a:solidFill>
              </a:rPr>
              <a:t>The Rhone algorithm verifies if a given CSD list p is a </a:t>
            </a:r>
            <a:r>
              <a:rPr lang="en-US" i="1" dirty="0" smtClean="0">
                <a:solidFill>
                  <a:schemeClr val="tx1"/>
                </a:solidFill>
              </a:rPr>
              <a:t>rewriting of </a:t>
            </a:r>
            <a:r>
              <a:rPr lang="en-US" i="1" dirty="0">
                <a:solidFill>
                  <a:schemeClr val="tx1"/>
                </a:solidFill>
              </a:rPr>
              <a:t>the original query. </a:t>
            </a:r>
            <a:endParaRPr lang="en-US" i="1" dirty="0" smtClean="0">
              <a:solidFill>
                <a:schemeClr val="tx1"/>
              </a:solidFill>
            </a:endParaRPr>
          </a:p>
          <a:p>
            <a:pPr lvl="1" algn="just">
              <a:buFont typeface="Wingdings" charset="2"/>
              <a:buChar char="§"/>
            </a:pPr>
            <a:endParaRPr lang="en-US" i="1" dirty="0">
              <a:solidFill>
                <a:schemeClr val="tx1"/>
              </a:solidFill>
            </a:endParaRPr>
          </a:p>
          <a:p>
            <a:pPr lvl="1" algn="just">
              <a:buFont typeface="Wingdings" charset="2"/>
              <a:buChar char="§"/>
            </a:pPr>
            <a:r>
              <a:rPr lang="en-US" i="1" dirty="0" smtClean="0">
                <a:solidFill>
                  <a:schemeClr val="tx1"/>
                </a:solidFill>
              </a:rPr>
              <a:t>The </a:t>
            </a:r>
            <a:r>
              <a:rPr lang="en-US" i="1" dirty="0">
                <a:solidFill>
                  <a:schemeClr val="tx1"/>
                </a:solidFill>
              </a:rPr>
              <a:t>function return true if (i) the number of </a:t>
            </a:r>
            <a:r>
              <a:rPr lang="en-US" i="1" dirty="0" smtClean="0">
                <a:solidFill>
                  <a:schemeClr val="tx1"/>
                </a:solidFill>
              </a:rPr>
              <a:t>abstract services </a:t>
            </a:r>
            <a:r>
              <a:rPr lang="en-US" i="1" dirty="0">
                <a:solidFill>
                  <a:schemeClr val="tx1"/>
                </a:solidFill>
              </a:rPr>
              <a:t>resulting from the union of all CSDs in p is equal to the number </a:t>
            </a:r>
            <a:r>
              <a:rPr lang="en-US" i="1" dirty="0" smtClean="0">
                <a:solidFill>
                  <a:schemeClr val="tx1"/>
                </a:solidFill>
              </a:rPr>
              <a:t>of abstract </a:t>
            </a:r>
            <a:r>
              <a:rPr lang="en-US" i="1" dirty="0">
                <a:solidFill>
                  <a:schemeClr val="tx1"/>
                </a:solidFill>
              </a:rPr>
              <a:t>services in the query; and (ii) the intersection of all abstract </a:t>
            </a:r>
            <a:r>
              <a:rPr lang="en-US" i="1" dirty="0" smtClean="0">
                <a:solidFill>
                  <a:schemeClr val="tx1"/>
                </a:solidFill>
              </a:rPr>
              <a:t>services in </a:t>
            </a:r>
            <a:r>
              <a:rPr lang="en-US" i="1" dirty="0">
                <a:solidFill>
                  <a:schemeClr val="tx1"/>
                </a:solidFill>
              </a:rPr>
              <a:t>each CSD on p is empty. It means that is forbidden to have abstract </a:t>
            </a:r>
            <a:r>
              <a:rPr lang="en-US" i="1" dirty="0" smtClean="0">
                <a:solidFill>
                  <a:schemeClr val="tx1"/>
                </a:solidFill>
              </a:rPr>
              <a:t>services replicated </a:t>
            </a:r>
            <a:r>
              <a:rPr lang="en-US" i="1" dirty="0">
                <a:solidFill>
                  <a:schemeClr val="tx1"/>
                </a:solidFill>
              </a:rPr>
              <a:t>among the set p.</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41</a:t>
            </a:fld>
            <a:endParaRPr lang="en-GB" dirty="0"/>
          </a:p>
        </p:txBody>
      </p:sp>
      <p:pic>
        <p:nvPicPr>
          <p:cNvPr id="6" name="Imagem 5"/>
          <p:cNvPicPr>
            <a:picLocks noChangeAspect="1"/>
          </p:cNvPicPr>
          <p:nvPr/>
        </p:nvPicPr>
        <p:blipFill>
          <a:blip r:embed="rId3"/>
          <a:stretch>
            <a:fillRect/>
          </a:stretch>
        </p:blipFill>
        <p:spPr>
          <a:xfrm>
            <a:off x="3513295" y="3619776"/>
            <a:ext cx="2151699" cy="668564"/>
          </a:xfrm>
          <a:prstGeom prst="rect">
            <a:avLst/>
          </a:prstGeom>
        </p:spPr>
      </p:pic>
      <p:cxnSp>
        <p:nvCxnSpPr>
          <p:cNvPr id="7" name="Conector reto 6"/>
          <p:cNvCxnSpPr/>
          <p:nvPr/>
        </p:nvCxnSpPr>
        <p:spPr>
          <a:xfrm>
            <a:off x="3425429" y="3761184"/>
            <a:ext cx="12537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3432569" y="3961212"/>
            <a:ext cx="1803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9861" y="3145340"/>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8012702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3" name="Espace réservé du contenu 2"/>
          <p:cNvSpPr>
            <a:spLocks noGrp="1"/>
          </p:cNvSpPr>
          <p:nvPr>
            <p:ph idx="1"/>
          </p:nvPr>
        </p:nvSpPr>
        <p:spPr/>
        <p:txBody>
          <a:bodyPr/>
          <a:lstStyle/>
          <a:p>
            <a:r>
              <a:rPr lang="en-GB" dirty="0" smtClean="0">
                <a:solidFill>
                  <a:srgbClr val="FF0000"/>
                </a:solidFill>
              </a:rPr>
              <a:t>Complexity, heuristic, implementation, </a:t>
            </a:r>
            <a:r>
              <a:rPr lang="en-GB" dirty="0" err="1" smtClean="0">
                <a:solidFill>
                  <a:srgbClr val="FF0000"/>
                </a:solidFill>
              </a:rPr>
              <a:t>etc</a:t>
            </a:r>
            <a:endParaRPr lang="en-GB" dirty="0">
              <a:solidFill>
                <a:srgbClr val="FF0000"/>
              </a:solidFill>
            </a:endParaRPr>
          </a:p>
        </p:txBody>
      </p:sp>
    </p:spTree>
    <p:extLst>
      <p:ext uri="{BB962C8B-B14F-4D97-AF65-F5344CB8AC3E}">
        <p14:creationId xmlns:p14="http://schemas.microsoft.com/office/powerpoint/2010/main" val="235613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47378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43" name="ZoneTexte 23"/>
          <p:cNvSpPr txBox="1"/>
          <p:nvPr/>
        </p:nvSpPr>
        <p:spPr>
          <a:xfrm>
            <a:off x="3197085" y="1673191"/>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2" name="Retângulo 1"/>
          <p:cNvSpPr/>
          <p:nvPr/>
        </p:nvSpPr>
        <p:spPr>
          <a:xfrm>
            <a:off x="249797" y="1952625"/>
            <a:ext cx="8644407" cy="264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Service are also formally defined in terms of abstract services and quality measures such as:</a:t>
            </a:r>
          </a:p>
          <a:p>
            <a:pPr algn="just"/>
            <a:endParaRPr lang="en-US" dirty="0">
              <a:solidFill>
                <a:schemeClr val="tx1"/>
              </a:solidFill>
            </a:endParaRPr>
          </a:p>
          <a:p>
            <a:pPr algn="just"/>
            <a:r>
              <a:rPr lang="en-US" sz="1600" dirty="0"/>
              <a:t>S1 (a?; b!) := A1 (a?; b!) [availability &gt; 98%, price per call = 0,2$]</a:t>
            </a:r>
          </a:p>
          <a:p>
            <a:pPr algn="just"/>
            <a:r>
              <a:rPr lang="en-US" sz="1600" dirty="0"/>
              <a:t>S2 (a?; b!) := A1 (a?; b!) [availability &gt; 98%, price per call = 0,1</a:t>
            </a:r>
            <a:r>
              <a:rPr lang="en-US" sz="1600" dirty="0" smtClean="0"/>
              <a:t>$]</a:t>
            </a:r>
          </a:p>
          <a:p>
            <a:pPr algn="just"/>
            <a:r>
              <a:rPr lang="en-US" sz="1600" dirty="0"/>
              <a:t>S3 (a?; b!) := A2 (a?; b!) [availability &gt; 99%, price per call = 0,1$]</a:t>
            </a:r>
          </a:p>
          <a:p>
            <a:pPr algn="just"/>
            <a:r>
              <a:rPr lang="en-US" sz="1600" dirty="0"/>
              <a:t>S4 (a?; b!) := A1 (a?; p!), A2 (p?; b!) [availability &gt; 98%, price per call = 0,1</a:t>
            </a:r>
            <a:r>
              <a:rPr lang="en-US" sz="1600" dirty="0" smtClean="0"/>
              <a:t>$]</a:t>
            </a:r>
          </a:p>
          <a:p>
            <a:pPr algn="just"/>
            <a:r>
              <a:rPr lang="en-US" sz="1600" dirty="0"/>
              <a:t>S5 (a?; b!) := A3 (a?; b!) [availability &gt; 98%, price per call = 0,0$]</a:t>
            </a:r>
          </a:p>
          <a:p>
            <a:pPr algn="just"/>
            <a:r>
              <a:rPr lang="en-US" sz="1600" dirty="0"/>
              <a:t>S6 (a?; b!, c!) := A1 (a?; p!), A2 (p?; b!), A3 (p?; c!) [availability &gt; 99%, </a:t>
            </a:r>
            <a:r>
              <a:rPr lang="en-US" sz="1600" dirty="0" smtClean="0"/>
              <a:t>price </a:t>
            </a:r>
            <a:r>
              <a:rPr lang="en-US" sz="1600" dirty="0"/>
              <a:t>per call = 0,2$]</a:t>
            </a:r>
          </a:p>
          <a:p>
            <a:pPr algn="just"/>
            <a:r>
              <a:rPr lang="en-US" sz="1600" dirty="0"/>
              <a:t>S7 (a?; b!) := A4 (a?; b!) [availability &gt; 99%, price per call = 0,2</a:t>
            </a:r>
            <a:r>
              <a:rPr lang="en-US" sz="1600" dirty="0" smtClean="0"/>
              <a:t>$]</a:t>
            </a:r>
            <a:endParaRPr lang="en-US" dirty="0"/>
          </a:p>
        </p:txBody>
      </p:sp>
    </p:spTree>
    <p:extLst>
      <p:ext uri="{BB962C8B-B14F-4D97-AF65-F5344CB8AC3E}">
        <p14:creationId xmlns:p14="http://schemas.microsoft.com/office/powerpoint/2010/main" val="349147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665697"/>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2864858"/>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sp>
        <p:nvSpPr>
          <p:cNvPr id="65"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66"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026473"/>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6" name="ZoneTexte 23"/>
          <p:cNvSpPr txBox="1"/>
          <p:nvPr/>
        </p:nvSpPr>
        <p:spPr>
          <a:xfrm>
            <a:off x="3197085" y="1511266"/>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48"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52"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53"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59" name="Espace réservé du contenu 4"/>
          <p:cNvSpPr txBox="1">
            <a:spLocks/>
          </p:cNvSpPr>
          <p:nvPr/>
        </p:nvSpPr>
        <p:spPr>
          <a:xfrm>
            <a:off x="5012766" y="895539"/>
            <a:ext cx="3970691" cy="490153"/>
          </a:xfrm>
          <a:prstGeom prst="rect">
            <a:avLst/>
          </a:prstGeom>
          <a:ln>
            <a:no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800"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800" dirty="0">
              <a:solidFill>
                <a:schemeClr val="bg2">
                  <a:lumMod val="50000"/>
                </a:schemeClr>
              </a:solidFill>
            </a:endParaRPr>
          </a:p>
          <a:p>
            <a:pPr marL="0" indent="0" algn="ctr">
              <a:lnSpc>
                <a:spcPct val="150000"/>
              </a:lnSpc>
              <a:spcBef>
                <a:spcPts val="300"/>
              </a:spcBef>
              <a:buNone/>
            </a:pPr>
            <a:endParaRPr lang="en-US" sz="800" dirty="0">
              <a:solidFill>
                <a:schemeClr val="bg2">
                  <a:lumMod val="50000"/>
                </a:schemeClr>
              </a:solidFill>
            </a:endParaRPr>
          </a:p>
          <a:p>
            <a:pPr marL="0" indent="0" algn="ctr">
              <a:lnSpc>
                <a:spcPct val="150000"/>
              </a:lnSpc>
              <a:spcBef>
                <a:spcPts val="300"/>
              </a:spcBef>
              <a:buNone/>
            </a:pPr>
            <a:endParaRPr lang="en-US" sz="800" dirty="0" smtClean="0">
              <a:solidFill>
                <a:schemeClr val="bg2">
                  <a:lumMod val="50000"/>
                </a:schemeClr>
              </a:solidFill>
            </a:endParaRPr>
          </a:p>
        </p:txBody>
      </p:sp>
      <p:sp>
        <p:nvSpPr>
          <p:cNvPr id="70" name="ZoneTexte 74"/>
          <p:cNvSpPr txBox="1"/>
          <p:nvPr/>
        </p:nvSpPr>
        <p:spPr>
          <a:xfrm>
            <a:off x="4645926" y="1802892"/>
            <a:ext cx="621532" cy="300082"/>
          </a:xfrm>
          <a:prstGeom prst="rect">
            <a:avLst/>
          </a:prstGeom>
        </p:spPr>
        <p:txBody>
          <a:bodyPr wrap="square" rtlCol="0">
            <a:spAutoFit/>
          </a:bodyPr>
          <a:lstStyle/>
          <a:p>
            <a:r>
              <a:rPr lang="en-US" sz="1350" dirty="0"/>
              <a:t>Result</a:t>
            </a:r>
            <a:endParaRPr lang="fr-FR" sz="1350" dirty="0"/>
          </a:p>
        </p:txBody>
      </p:sp>
      <p:grpSp>
        <p:nvGrpSpPr>
          <p:cNvPr id="3" name="Grupo 2"/>
          <p:cNvGrpSpPr/>
          <p:nvPr/>
        </p:nvGrpSpPr>
        <p:grpSpPr>
          <a:xfrm>
            <a:off x="3573773" y="2168976"/>
            <a:ext cx="2057400" cy="328527"/>
            <a:chOff x="3564248" y="2140401"/>
            <a:chExt cx="2057400" cy="328527"/>
          </a:xfrm>
        </p:grpSpPr>
        <p:sp>
          <p:nvSpPr>
            <p:cNvPr id="72" name="Rectangle à coins arrondis 61"/>
            <p:cNvSpPr/>
            <p:nvPr/>
          </p:nvSpPr>
          <p:spPr>
            <a:xfrm>
              <a:off x="3923439" y="2140401"/>
              <a:ext cx="1277318" cy="328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73" name="ZoneTexte 62"/>
            <p:cNvSpPr txBox="1"/>
            <p:nvPr/>
          </p:nvSpPr>
          <p:spPr>
            <a:xfrm>
              <a:off x="3564248" y="2165271"/>
              <a:ext cx="2057400" cy="300082"/>
            </a:xfrm>
            <a:prstGeom prst="rect">
              <a:avLst/>
            </a:prstGeom>
          </p:spPr>
          <p:txBody>
            <a:bodyPr rtlCol="0">
              <a:spAutoFit/>
            </a:bodyPr>
            <a:lstStyle/>
            <a:p>
              <a:pPr algn="ctr"/>
              <a:r>
                <a:rPr lang="fr-FR" sz="1350" dirty="0"/>
                <a:t>Mediator</a:t>
              </a:r>
            </a:p>
          </p:txBody>
        </p:sp>
      </p:grpSp>
      <p:cxnSp>
        <p:nvCxnSpPr>
          <p:cNvPr id="74" name="Conector de seta reta 73"/>
          <p:cNvCxnSpPr/>
          <p:nvPr/>
        </p:nvCxnSpPr>
        <p:spPr>
          <a:xfrm flipH="1">
            <a:off x="2935675" y="2196993"/>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5" name="Conector de seta reta 74"/>
          <p:cNvCxnSpPr/>
          <p:nvPr/>
        </p:nvCxnSpPr>
        <p:spPr>
          <a:xfrm>
            <a:off x="2943693" y="2397521"/>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6" name="Conector de seta reta 75"/>
          <p:cNvCxnSpPr/>
          <p:nvPr/>
        </p:nvCxnSpPr>
        <p:spPr>
          <a:xfrm flipH="1">
            <a:off x="5434226" y="2229075"/>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7" name="Conector de seta reta 76"/>
          <p:cNvCxnSpPr/>
          <p:nvPr/>
        </p:nvCxnSpPr>
        <p:spPr>
          <a:xfrm>
            <a:off x="5442244" y="2429603"/>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8" name="Conector de seta reta 77"/>
          <p:cNvCxnSpPr/>
          <p:nvPr/>
        </p:nvCxnSpPr>
        <p:spPr>
          <a:xfrm flipV="1">
            <a:off x="4491473" y="2568158"/>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1" name="Conector de seta reta 80"/>
          <p:cNvCxnSpPr/>
          <p:nvPr/>
        </p:nvCxnSpPr>
        <p:spPr>
          <a:xfrm>
            <a:off x="4643873" y="2588207"/>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flipV="1">
            <a:off x="4652298" y="1760290"/>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a:off x="4491473" y="1780339"/>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168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500"/>
                                        <p:tgtEl>
                                          <p:spTgt spid="99"/>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fade">
                                      <p:cBhvr>
                                        <p:cTn id="35" dur="500"/>
                                        <p:tgtEl>
                                          <p:spTgt spid="74"/>
                                        </p:tgtEl>
                                      </p:cBhvr>
                                    </p:animEffect>
                                  </p:childTnLst>
                                </p:cTn>
                              </p:par>
                              <p:par>
                                <p:cTn id="36" presetID="10" presetClass="entr" presetSubtype="0" fill="hold"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par>
                                <p:cTn id="39" presetID="10" presetClass="entr" presetSubtype="0"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par>
                                <p:cTn id="42" presetID="10" presetClass="entr" presetSubtype="0" fill="hold" nodeType="with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10"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par>
                                <p:cTn id="48" presetID="10" presetClass="entr" presetSubtype="0" fill="hold" nodeType="with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500"/>
                                        <p:tgtEl>
                                          <p:spTgt spid="7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fade">
                                      <p:cBhvr>
                                        <p:cTn id="55" dur="500"/>
                                        <p:tgtEl>
                                          <p:spTgt spid="9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2" grpId="0"/>
      <p:bldP spid="53" grpId="0"/>
      <p:bldP spid="5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7</a:t>
            </a:fld>
            <a:endParaRPr lang="en-GB" dirty="0"/>
          </a:p>
        </p:txBody>
      </p:sp>
      <p:sp>
        <p:nvSpPr>
          <p:cNvPr id="5" name="Titre 4"/>
          <p:cNvSpPr>
            <a:spLocks noGrp="1"/>
          </p:cNvSpPr>
          <p:nvPr>
            <p:ph type="title" idx="4294967295"/>
          </p:nvPr>
        </p:nvSpPr>
        <p:spPr>
          <a:xfrm>
            <a:off x="800100" y="214313"/>
            <a:ext cx="7543800" cy="1089025"/>
          </a:xfrm>
        </p:spPr>
        <p:txBody>
          <a:bodyPr anchor="ctr">
            <a:normAutofit/>
          </a:bodyPr>
          <a:lstStyle/>
          <a:p>
            <a:pPr algn="ctr"/>
            <a:r>
              <a:rPr lang="en-GB" sz="3000" dirty="0" smtClean="0"/>
              <a:t>Objective</a:t>
            </a:r>
            <a:endParaRPr lang="en-GB" sz="3000" dirty="0"/>
          </a:p>
        </p:txBody>
      </p:sp>
      <p:sp>
        <p:nvSpPr>
          <p:cNvPr id="9"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10"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11"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12"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13"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14"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15" name="Espace réservé du contenu 4"/>
          <p:cNvSpPr txBox="1">
            <a:spLocks/>
          </p:cNvSpPr>
          <p:nvPr/>
        </p:nvSpPr>
        <p:spPr>
          <a:xfrm>
            <a:off x="1411761" y="1129464"/>
            <a:ext cx="6320479" cy="49015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900" b="1"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900" b="1" dirty="0">
              <a:solidFill>
                <a:schemeClr val="bg2">
                  <a:lumMod val="50000"/>
                </a:schemeClr>
              </a:solidFill>
            </a:endParaRPr>
          </a:p>
          <a:p>
            <a:pPr marL="0" indent="0" algn="ctr">
              <a:lnSpc>
                <a:spcPct val="150000"/>
              </a:lnSpc>
              <a:spcBef>
                <a:spcPts val="300"/>
              </a:spcBef>
              <a:buNone/>
            </a:pPr>
            <a:endParaRPr lang="en-US" sz="900" b="1" dirty="0">
              <a:solidFill>
                <a:schemeClr val="bg2">
                  <a:lumMod val="50000"/>
                </a:schemeClr>
              </a:solidFill>
            </a:endParaRPr>
          </a:p>
          <a:p>
            <a:pPr marL="0" indent="0" algn="ctr">
              <a:lnSpc>
                <a:spcPct val="150000"/>
              </a:lnSpc>
              <a:spcBef>
                <a:spcPts val="300"/>
              </a:spcBef>
              <a:buNone/>
            </a:pPr>
            <a:endParaRPr lang="en-US" sz="900" b="1" dirty="0" smtClean="0">
              <a:solidFill>
                <a:schemeClr val="bg2">
                  <a:lumMod val="50000"/>
                </a:schemeClr>
              </a:solidFill>
            </a:endParaRPr>
          </a:p>
        </p:txBody>
      </p:sp>
      <p:sp>
        <p:nvSpPr>
          <p:cNvPr id="16" name="Espace réservé du contenu 4"/>
          <p:cNvSpPr txBox="1">
            <a:spLocks/>
          </p:cNvSpPr>
          <p:nvPr/>
        </p:nvSpPr>
        <p:spPr>
          <a:xfrm>
            <a:off x="1411761" y="1585335"/>
            <a:ext cx="6320479" cy="145326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rgbClr val="C00000"/>
                </a:solidFill>
              </a:rPr>
              <a:t>S1, S3, S5</a:t>
            </a:r>
          </a:p>
          <a:p>
            <a:pPr marL="0" indent="0" algn="ctr">
              <a:lnSpc>
                <a:spcPct val="150000"/>
              </a:lnSpc>
              <a:spcBef>
                <a:spcPts val="300"/>
              </a:spcBef>
              <a:buNone/>
            </a:pPr>
            <a:r>
              <a:rPr lang="en-US" sz="1200" b="1" dirty="0" smtClean="0">
                <a:solidFill>
                  <a:srgbClr val="C00000"/>
                </a:solidFill>
              </a:rPr>
              <a:t>S2, S3, S5</a:t>
            </a:r>
          </a:p>
          <a:p>
            <a:pPr marL="0" indent="0" algn="ctr">
              <a:lnSpc>
                <a:spcPct val="150000"/>
              </a:lnSpc>
              <a:spcBef>
                <a:spcPts val="300"/>
              </a:spcBef>
              <a:buNone/>
            </a:pPr>
            <a:r>
              <a:rPr lang="en-US" sz="1200" b="1" dirty="0" smtClean="0">
                <a:solidFill>
                  <a:srgbClr val="C00000"/>
                </a:solidFill>
              </a:rPr>
              <a:t>S4, S5</a:t>
            </a:r>
          </a:p>
          <a:p>
            <a:pPr marL="0" indent="0" algn="ctr">
              <a:lnSpc>
                <a:spcPct val="150000"/>
              </a:lnSpc>
              <a:spcBef>
                <a:spcPts val="300"/>
              </a:spcBef>
              <a:buNone/>
            </a:pPr>
            <a:r>
              <a:rPr lang="en-US" sz="1200" b="1" dirty="0" smtClean="0">
                <a:solidFill>
                  <a:srgbClr val="C00000"/>
                </a:solidFill>
              </a:rPr>
              <a:t>S6</a:t>
            </a: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smtClean="0">
              <a:solidFill>
                <a:srgbClr val="C00000"/>
              </a:solidFill>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182907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1823445"/>
            <a:ext cx="1902672" cy="108680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4073560" y="3390009"/>
            <a:ext cx="972966" cy="635114"/>
            <a:chOff x="4028956" y="3959979"/>
            <a:chExt cx="972966" cy="635114"/>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upo 20"/>
            <p:cNvGrpSpPr/>
            <p:nvPr/>
          </p:nvGrpSpPr>
          <p:grpSpPr>
            <a:xfrm>
              <a:off x="4028956" y="3959979"/>
              <a:ext cx="972966" cy="592502"/>
              <a:chOff x="190630" y="3619270"/>
              <a:chExt cx="1490483" cy="907649"/>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2" name="Rectangle 1"/>
          <p:cNvSpPr/>
          <p:nvPr/>
        </p:nvSpPr>
        <p:spPr>
          <a:xfrm>
            <a:off x="0" y="1823445"/>
            <a:ext cx="9144000" cy="137405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Guide </a:t>
            </a:r>
            <a:r>
              <a:rPr lang="fr-FR" sz="2400" dirty="0"/>
              <a:t>the </a:t>
            </a:r>
            <a:r>
              <a:rPr lang="fr-FR" sz="2400" dirty="0" err="1"/>
              <a:t>integration</a:t>
            </a:r>
            <a:r>
              <a:rPr lang="fr-FR" sz="2400" dirty="0"/>
              <a:t> </a:t>
            </a:r>
            <a:r>
              <a:rPr lang="fr-FR" sz="2400" dirty="0" err="1" smtClean="0"/>
              <a:t>process</a:t>
            </a:r>
            <a:r>
              <a:rPr lang="fr-FR" sz="2400" dirty="0" smtClean="0"/>
              <a:t> </a:t>
            </a:r>
            <a:r>
              <a:rPr lang="fr-FR" sz="2400" dirty="0" err="1" smtClean="0"/>
              <a:t>explicitly</a:t>
            </a:r>
            <a:r>
              <a:rPr lang="fr-FR" sz="2400" dirty="0" smtClean="0"/>
              <a:t> </a:t>
            </a:r>
            <a:r>
              <a:rPr lang="fr-FR" sz="2400" dirty="0" err="1" smtClean="0"/>
              <a:t>considering</a:t>
            </a:r>
            <a:r>
              <a:rPr lang="fr-FR" sz="2400" dirty="0" smtClean="0"/>
              <a:t> </a:t>
            </a:r>
          </a:p>
          <a:p>
            <a:pPr algn="ctr"/>
            <a:r>
              <a:rPr lang="fr-FR" sz="2400" b="1" dirty="0" smtClean="0"/>
              <a:t>data </a:t>
            </a:r>
            <a:r>
              <a:rPr lang="fr-FR" sz="2400" b="1" dirty="0"/>
              <a:t>providers </a:t>
            </a:r>
            <a:r>
              <a:rPr lang="fr-FR" sz="2400" b="1" dirty="0" err="1"/>
              <a:t>quality</a:t>
            </a:r>
            <a:r>
              <a:rPr lang="fr-FR" sz="2400" b="1" dirty="0"/>
              <a:t> </a:t>
            </a:r>
            <a:r>
              <a:rPr lang="fr-FR" sz="2400" dirty="0" smtClean="0"/>
              <a:t>&amp;</a:t>
            </a:r>
            <a:endParaRPr lang="fr-FR" sz="2400" dirty="0"/>
          </a:p>
          <a:p>
            <a:pPr algn="ctr"/>
            <a:r>
              <a:rPr lang="fr-FR" sz="2400" b="1" dirty="0" smtClean="0"/>
              <a:t>infrastructure </a:t>
            </a:r>
            <a:r>
              <a:rPr lang="fr-FR" sz="2400" b="1" dirty="0" err="1" smtClean="0"/>
              <a:t>properties</a:t>
            </a:r>
            <a:r>
              <a:rPr lang="fr-FR" sz="2400" b="1" dirty="0" smtClean="0"/>
              <a:t> </a:t>
            </a:r>
          </a:p>
          <a:p>
            <a:pPr algn="ctr"/>
            <a:r>
              <a:rPr lang="fr-FR" sz="2400" dirty="0" smtClean="0"/>
              <a:t> (</a:t>
            </a:r>
            <a:r>
              <a:rPr lang="fr-FR" sz="2400" i="1" dirty="0" err="1" smtClean="0"/>
              <a:t>reliability</a:t>
            </a:r>
            <a:r>
              <a:rPr lang="fr-FR" sz="2400" i="1" dirty="0"/>
              <a:t>, </a:t>
            </a:r>
            <a:r>
              <a:rPr lang="fr-FR" sz="2400" i="1" dirty="0" err="1"/>
              <a:t>computing</a:t>
            </a:r>
            <a:r>
              <a:rPr lang="fr-FR" sz="2400" i="1" dirty="0"/>
              <a:t>, </a:t>
            </a:r>
            <a:r>
              <a:rPr lang="fr-FR" sz="2400" i="1" dirty="0" err="1" smtClean="0"/>
              <a:t>storage</a:t>
            </a:r>
            <a:r>
              <a:rPr lang="fr-FR" sz="2400" i="1" dirty="0"/>
              <a:t> </a:t>
            </a:r>
            <a:r>
              <a:rPr lang="fr-FR" sz="2400" i="1" dirty="0" smtClean="0"/>
              <a:t>&amp; </a:t>
            </a:r>
            <a:r>
              <a:rPr lang="fr-FR" sz="2400" i="1" dirty="0"/>
              <a:t>memory </a:t>
            </a:r>
            <a:r>
              <a:rPr lang="fr-FR" sz="2400" i="1" dirty="0" err="1"/>
              <a:t>capacity</a:t>
            </a:r>
            <a:r>
              <a:rPr lang="fr-FR" sz="2400" i="1" dirty="0"/>
              <a:t>, </a:t>
            </a:r>
            <a:r>
              <a:rPr lang="fr-FR" sz="2400" i="1" dirty="0" smtClean="0"/>
              <a:t> </a:t>
            </a:r>
            <a:r>
              <a:rPr lang="fr-FR" sz="2400" i="1" dirty="0" err="1" smtClean="0"/>
              <a:t>cost</a:t>
            </a:r>
            <a:r>
              <a:rPr lang="fr-FR" sz="2400" dirty="0" smtClean="0"/>
              <a:t>)</a:t>
            </a:r>
            <a:endParaRPr lang="fr-FR" sz="2400" dirty="0"/>
          </a:p>
        </p:txBody>
      </p:sp>
    </p:spTree>
    <p:extLst>
      <p:ext uri="{BB962C8B-B14F-4D97-AF65-F5344CB8AC3E}">
        <p14:creationId xmlns:p14="http://schemas.microsoft.com/office/powerpoint/2010/main" val="142124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fade">
                                      <p:cBhvr>
                                        <p:cTn id="41" dur="50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xEl>
                                              <p:pRg st="1" end="1"/>
                                            </p:txEl>
                                          </p:spTgt>
                                        </p:tgtEl>
                                        <p:attrNameLst>
                                          <p:attrName>style.visibility</p:attrName>
                                        </p:attrNameLst>
                                      </p:cBhvr>
                                      <p:to>
                                        <p:strVal val="visible"/>
                                      </p:to>
                                    </p:set>
                                    <p:animEffect transition="in" filter="fade">
                                      <p:cBhvr>
                                        <p:cTn id="46" dur="500"/>
                                        <p:tgtEl>
                                          <p:spTgt spid="16">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animEffect transition="in" filter="fade">
                                      <p:cBhvr>
                                        <p:cTn id="51" dur="500"/>
                                        <p:tgtEl>
                                          <p:spTgt spid="16">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6">
                                            <p:txEl>
                                              <p:pRg st="3" end="3"/>
                                            </p:txEl>
                                          </p:spTgt>
                                        </p:tgtEl>
                                        <p:attrNameLst>
                                          <p:attrName>style.visibility</p:attrName>
                                        </p:attrNameLst>
                                      </p:cBhvr>
                                      <p:to>
                                        <p:strVal val="visible"/>
                                      </p:to>
                                    </p:set>
                                    <p:animEffect transition="in" filter="fade">
                                      <p:cBhvr>
                                        <p:cTn id="56" dur="500"/>
                                        <p:tgtEl>
                                          <p:spTgt spid="16">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ctr">
            <a:normAutofit/>
          </a:bodyPr>
          <a:lstStyle/>
          <a:p>
            <a:pPr algn="ctr"/>
            <a:r>
              <a:rPr lang="en-GB" sz="3000" dirty="0" smtClean="0"/>
              <a:t>Vision</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8</a:t>
            </a:fld>
            <a:endParaRPr lang="en-GB" dirty="0"/>
          </a:p>
        </p:txBody>
      </p:sp>
      <p:sp>
        <p:nvSpPr>
          <p:cNvPr id="25" name="Espace réservé du contenu 4"/>
          <p:cNvSpPr txBox="1">
            <a:spLocks/>
          </p:cNvSpPr>
          <p:nvPr/>
        </p:nvSpPr>
        <p:spPr>
          <a:xfrm>
            <a:off x="822960" y="1384301"/>
            <a:ext cx="7543800" cy="301752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endParaRPr lang="en-US" sz="2400" dirty="0" smtClean="0">
              <a:solidFill>
                <a:schemeClr val="tx1"/>
              </a:solidFill>
            </a:endParaRPr>
          </a:p>
        </p:txBody>
      </p:sp>
      <p:sp>
        <p:nvSpPr>
          <p:cNvPr id="4" name="Rectangle 3"/>
          <p:cNvSpPr/>
          <p:nvPr/>
        </p:nvSpPr>
        <p:spPr>
          <a:xfrm>
            <a:off x="0" y="1955845"/>
            <a:ext cx="9144000" cy="1477328"/>
          </a:xfrm>
          <a:prstGeom prst="rect">
            <a:avLst/>
          </a:prstGeom>
          <a:solidFill>
            <a:schemeClr val="accent6">
              <a:lumMod val="50000"/>
            </a:schemeClr>
          </a:solidFill>
        </p:spPr>
        <p:txBody>
          <a:bodyPr wrap="square">
            <a:spAutoFit/>
          </a:bodyPr>
          <a:lstStyle/>
          <a:p>
            <a:pPr algn="ctr"/>
            <a:r>
              <a:rPr lang="en-US" b="1" dirty="0">
                <a:solidFill>
                  <a:schemeClr val="bg1"/>
                </a:solidFill>
              </a:rPr>
              <a:t>Data </a:t>
            </a:r>
            <a:r>
              <a:rPr lang="en-US" b="1" dirty="0" smtClean="0">
                <a:solidFill>
                  <a:schemeClr val="bg1"/>
                </a:solidFill>
              </a:rPr>
              <a:t>integration </a:t>
            </a:r>
          </a:p>
          <a:p>
            <a:pPr algn="just"/>
            <a:r>
              <a:rPr lang="en-US" dirty="0" smtClean="0">
                <a:solidFill>
                  <a:schemeClr val="bg1"/>
                </a:solidFill>
              </a:rPr>
              <a:t>A </a:t>
            </a:r>
            <a:r>
              <a:rPr lang="en-US" dirty="0">
                <a:solidFill>
                  <a:schemeClr val="bg1"/>
                </a:solidFill>
              </a:rPr>
              <a:t>combinatorial problem where a query result is a data collection integrated by </a:t>
            </a:r>
            <a:endParaRPr lang="en-US" dirty="0" smtClean="0">
              <a:solidFill>
                <a:schemeClr val="bg1"/>
              </a:solidFill>
            </a:endParaRPr>
          </a:p>
          <a:p>
            <a:pPr marL="285750" indent="-285750" algn="just">
              <a:buFont typeface="Arial" charset="0"/>
              <a:buChar char="•"/>
            </a:pPr>
            <a:r>
              <a:rPr lang="en-US" dirty="0" smtClean="0">
                <a:solidFill>
                  <a:schemeClr val="bg1"/>
                </a:solidFill>
              </a:rPr>
              <a:t>composing </a:t>
            </a:r>
            <a:r>
              <a:rPr lang="en-US" dirty="0">
                <a:solidFill>
                  <a:schemeClr val="bg1"/>
                </a:solidFill>
              </a:rPr>
              <a:t>different data providers </a:t>
            </a:r>
            <a:endParaRPr lang="en-US" dirty="0" smtClean="0">
              <a:solidFill>
                <a:schemeClr val="bg1"/>
              </a:solidFill>
            </a:endParaRPr>
          </a:p>
          <a:p>
            <a:pPr marL="285750" indent="-285750" algn="just">
              <a:buFont typeface="Arial" charset="0"/>
              <a:buChar char="•"/>
            </a:pPr>
            <a:r>
              <a:rPr lang="en-US" dirty="0" smtClean="0">
                <a:solidFill>
                  <a:schemeClr val="bg1"/>
                </a:solidFill>
              </a:rPr>
              <a:t>data </a:t>
            </a:r>
            <a:r>
              <a:rPr lang="en-US" dirty="0">
                <a:solidFill>
                  <a:schemeClr val="bg1"/>
                </a:solidFill>
              </a:rPr>
              <a:t>processing (cloud) </a:t>
            </a:r>
            <a:r>
              <a:rPr lang="en-US" dirty="0" smtClean="0">
                <a:solidFill>
                  <a:schemeClr val="bg1"/>
                </a:solidFill>
              </a:rPr>
              <a:t>services</a:t>
            </a:r>
          </a:p>
          <a:p>
            <a:pPr algn="just"/>
            <a:r>
              <a:rPr lang="en-US" dirty="0" smtClean="0">
                <a:solidFill>
                  <a:schemeClr val="bg1"/>
                </a:solidFill>
              </a:rPr>
              <a:t>that </a:t>
            </a:r>
            <a:r>
              <a:rPr lang="en-US" dirty="0">
                <a:solidFill>
                  <a:schemeClr val="bg1"/>
                </a:solidFill>
              </a:rPr>
              <a:t>fulfill quality constraints and SLAs specified by a data </a:t>
            </a:r>
            <a:r>
              <a:rPr lang="en-US" dirty="0" smtClean="0">
                <a:solidFill>
                  <a:schemeClr val="bg1"/>
                </a:solidFill>
              </a:rPr>
              <a:t>consumer</a:t>
            </a:r>
            <a:endParaRPr lang="en-US" dirty="0">
              <a:solidFill>
                <a:schemeClr val="bg1"/>
              </a:solidFill>
            </a:endParaRPr>
          </a:p>
        </p:txBody>
      </p:sp>
    </p:spTree>
    <p:extLst>
      <p:ext uri="{BB962C8B-B14F-4D97-AF65-F5344CB8AC3E}">
        <p14:creationId xmlns:p14="http://schemas.microsoft.com/office/powerpoint/2010/main" val="2308495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ctr">
            <a:normAutofit/>
          </a:bodyPr>
          <a:lstStyle/>
          <a:p>
            <a:pPr algn="ctr"/>
            <a:r>
              <a:rPr lang="en-GB" sz="3000" dirty="0"/>
              <a:t>A</a:t>
            </a:r>
            <a:r>
              <a:rPr lang="en-GB" sz="3000" dirty="0" smtClean="0"/>
              <a:t>pproach</a:t>
            </a:r>
            <a:endParaRPr lang="en-GB" sz="3000" dirty="0"/>
          </a:p>
        </p:txBody>
      </p:sp>
      <p:sp>
        <p:nvSpPr>
          <p:cNvPr id="2" name="Espace réservé du contenu 1"/>
          <p:cNvSpPr>
            <a:spLocks noGrp="1"/>
          </p:cNvSpPr>
          <p:nvPr>
            <p:ph idx="1"/>
          </p:nvPr>
        </p:nvSpPr>
        <p:spPr>
          <a:xfrm>
            <a:off x="822960" y="2692631"/>
            <a:ext cx="7543800" cy="1709190"/>
          </a:xfrm>
        </p:spPr>
        <p:txBody>
          <a:bodyPr>
            <a:normAutofit fontScale="92500"/>
          </a:bodyPr>
          <a:lstStyle/>
          <a:p>
            <a:pPr algn="just">
              <a:buFont typeface="Wingdings" charset="2"/>
              <a:buChar char="§"/>
            </a:pPr>
            <a:r>
              <a:rPr lang="en-US" sz="2400" b="1" dirty="0" smtClean="0">
                <a:solidFill>
                  <a:schemeClr val="tx1"/>
                </a:solidFill>
              </a:rPr>
              <a:t>Hypothesis</a:t>
            </a:r>
            <a:endParaRPr lang="en-US" sz="2400" b="1" dirty="0">
              <a:solidFill>
                <a:schemeClr val="tx1"/>
              </a:solidFill>
            </a:endParaRPr>
          </a:p>
          <a:p>
            <a:pPr lvl="1" algn="just">
              <a:buFont typeface="Wingdings" charset="2"/>
              <a:buChar char="§"/>
            </a:pPr>
            <a:r>
              <a:rPr lang="en-US" sz="2000" dirty="0">
                <a:solidFill>
                  <a:schemeClr val="tx1"/>
                </a:solidFill>
              </a:rPr>
              <a:t>the data integration process is totally or partially externalized on different clouds that provide necessary resources under different conditions (SLA)</a:t>
            </a:r>
          </a:p>
          <a:p>
            <a:pPr lvl="1" algn="just">
              <a:buFont typeface="Wingdings" charset="2"/>
              <a:buChar char="§"/>
            </a:pPr>
            <a:r>
              <a:rPr lang="en-US" sz="2000" dirty="0">
                <a:solidFill>
                  <a:schemeClr val="tx1"/>
                </a:solidFill>
              </a:rPr>
              <a:t>data can be retrieved from several data providers (i.e., services) with different quality properties</a:t>
            </a:r>
          </a:p>
          <a:p>
            <a:endParaRPr lang="en-GB" sz="2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9</a:t>
            </a:fld>
            <a:endParaRPr lang="en-GB" dirty="0"/>
          </a:p>
        </p:txBody>
      </p:sp>
      <p:sp>
        <p:nvSpPr>
          <p:cNvPr id="25" name="Espace réservé du contenu 4"/>
          <p:cNvSpPr txBox="1">
            <a:spLocks/>
          </p:cNvSpPr>
          <p:nvPr/>
        </p:nvSpPr>
        <p:spPr>
          <a:xfrm>
            <a:off x="822960" y="1384301"/>
            <a:ext cx="7543800" cy="301752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endParaRPr lang="en-US" sz="2400" dirty="0" smtClean="0">
              <a:solidFill>
                <a:schemeClr val="tx1"/>
              </a:solidFill>
            </a:endParaRPr>
          </a:p>
        </p:txBody>
      </p:sp>
      <p:sp>
        <p:nvSpPr>
          <p:cNvPr id="6" name="Rectangle 5"/>
          <p:cNvSpPr/>
          <p:nvPr/>
        </p:nvSpPr>
        <p:spPr>
          <a:xfrm>
            <a:off x="822960" y="1569391"/>
            <a:ext cx="7691648" cy="9381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Address data integration considering </a:t>
            </a:r>
            <a:endParaRPr lang="en-US" b="1" dirty="0" smtClean="0">
              <a:solidFill>
                <a:schemeClr val="bg1"/>
              </a:solidFill>
            </a:endParaRPr>
          </a:p>
          <a:p>
            <a:pPr algn="ctr"/>
            <a:r>
              <a:rPr lang="en-US" b="1" dirty="0" smtClean="0">
                <a:solidFill>
                  <a:schemeClr val="bg1"/>
                </a:solidFill>
              </a:rPr>
              <a:t>data </a:t>
            </a:r>
            <a:r>
              <a:rPr lang="en-US" b="1" dirty="0">
                <a:solidFill>
                  <a:schemeClr val="bg1"/>
                </a:solidFill>
              </a:rPr>
              <a:t>quality (freshness, provenance, cost, availability) properties </a:t>
            </a:r>
            <a:r>
              <a:rPr lang="en-US" b="1" dirty="0" smtClean="0">
                <a:solidFill>
                  <a:schemeClr val="bg1"/>
                </a:solidFill>
              </a:rPr>
              <a:t>&amp;</a:t>
            </a:r>
          </a:p>
          <a:p>
            <a:pPr algn="ctr"/>
            <a:r>
              <a:rPr lang="en-US" b="1" dirty="0" smtClean="0">
                <a:solidFill>
                  <a:schemeClr val="bg1"/>
                </a:solidFill>
              </a:rPr>
              <a:t> </a:t>
            </a:r>
            <a:r>
              <a:rPr lang="en-US" b="1" dirty="0">
                <a:solidFill>
                  <a:schemeClr val="bg1"/>
                </a:solidFill>
              </a:rPr>
              <a:t>service level agreements (SLA)</a:t>
            </a:r>
          </a:p>
        </p:txBody>
      </p:sp>
    </p:spTree>
    <p:extLst>
      <p:ext uri="{BB962C8B-B14F-4D97-AF65-F5344CB8AC3E}">
        <p14:creationId xmlns:p14="http://schemas.microsoft.com/office/powerpoint/2010/main" val="105817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17750</TotalTime>
  <Words>5494</Words>
  <Application>Microsoft Macintosh PowerPoint</Application>
  <PresentationFormat>Présentation à l'écran (16:9)</PresentationFormat>
  <Paragraphs>731</Paragraphs>
  <Slides>42</Slides>
  <Notes>40</Notes>
  <HiddenSlides>12</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42</vt:i4>
      </vt:variant>
    </vt:vector>
  </HeadingPairs>
  <TitlesOfParts>
    <vt:vector size="47" baseType="lpstr">
      <vt:lpstr>Calibri</vt:lpstr>
      <vt:lpstr>Calibri Light</vt:lpstr>
      <vt:lpstr>Wingdings</vt:lpstr>
      <vt:lpstr>Arial</vt:lpstr>
      <vt:lpstr>Rétrospection</vt:lpstr>
      <vt:lpstr>Rhone: Quality-Based Query Rewriting Algorithm for Data Integration</vt:lpstr>
      <vt:lpstr>Agenda</vt:lpstr>
      <vt:lpstr>Présentation PowerPoint</vt:lpstr>
      <vt:lpstr>Présentation PowerPoint</vt:lpstr>
      <vt:lpstr>Présentation PowerPoint</vt:lpstr>
      <vt:lpstr>Présentation PowerPoint</vt:lpstr>
      <vt:lpstr>Objective</vt:lpstr>
      <vt:lpstr>Vision</vt:lpstr>
      <vt:lpstr>Approach</vt:lpstr>
      <vt:lpstr>Rhone Service-Based Query Rewriting Algorithm</vt:lpstr>
      <vt:lpstr>Rhone Service-Based Query Rewriting Algorithm</vt:lpstr>
      <vt:lpstr>Rhone Service-Based Query Rewriting Algorithm</vt:lpstr>
      <vt:lpstr>Rhone Service-Based Query Rewriting Algorithm</vt:lpstr>
      <vt:lpstr>Présentation PowerPoint</vt:lpstr>
      <vt:lpstr>Selecting services</vt:lpstr>
      <vt:lpstr>Présentation PowerPoint</vt:lpstr>
      <vt:lpstr>Présentation PowerPoint</vt:lpstr>
      <vt:lpstr>Rhone’s profile</vt:lpstr>
      <vt:lpstr>Experimental validation</vt:lpstr>
      <vt:lpstr>Evaluation</vt:lpstr>
      <vt:lpstr>Evaluation</vt:lpstr>
      <vt:lpstr>Final remarks and Future work</vt:lpstr>
      <vt:lpstr>  Thank you for your attention!  </vt:lpstr>
      <vt:lpstr>References</vt:lpstr>
      <vt:lpstr>Classical Data integration scenario</vt:lpstr>
      <vt:lpstr>Objective</vt:lpstr>
      <vt:lpstr>Rhone Service-Based Query Rewriting Algorithm</vt:lpstr>
      <vt:lpstr>Data integration considering data services</vt:lpstr>
      <vt:lpstr>Présentation PowerPoint</vt:lpstr>
      <vt:lpstr>Abstract service</vt:lpstr>
      <vt:lpstr>Concrete services</vt:lpstr>
      <vt:lpstr>Query</vt:lpstr>
      <vt:lpstr>Objective</vt:lpstr>
      <vt:lpstr>Objective</vt:lpstr>
      <vt:lpstr>Rhone Service-Based Query Rewriting Algorithm</vt:lpstr>
      <vt:lpstr>Rhone Service-Based Query Rewriting Algorithm</vt:lpstr>
      <vt:lpstr>Abstract service matching</vt:lpstr>
      <vt:lpstr>Rhone Service-Based Query Rewriting Algorithm</vt:lpstr>
      <vt:lpstr>Candidate service description</vt:lpstr>
      <vt:lpstr>Combining and producing rewritten queries</vt:lpstr>
      <vt:lpstr>Rhone Service-Based Query Rewriting Algorithm</vt:lpstr>
      <vt:lpstr>Rhone’s profile</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Genoveva Vargas-Solar</cp:lastModifiedBy>
  <cp:revision>340</cp:revision>
  <dcterms:created xsi:type="dcterms:W3CDTF">2010-04-12T23:12:02Z</dcterms:created>
  <dcterms:modified xsi:type="dcterms:W3CDTF">2016-08-12T16:35:58Z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