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9717E5-222D-4BDD-8C8C-AB21F9E59ACC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5400" dirty="0" smtClean="0"/>
              <a:t>Trusted sla-guided data integration on multi-cloud environments</a:t>
            </a:r>
            <a:endParaRPr lang="fr-FR" sz="54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45862" y="4420115"/>
            <a:ext cx="8523601" cy="1531233"/>
          </a:xfrm>
        </p:spPr>
        <p:txBody>
          <a:bodyPr>
            <a:noAutofit/>
          </a:bodyPr>
          <a:lstStyle/>
          <a:p>
            <a:r>
              <a:rPr lang="fr-FR" sz="1400" b="1" i="1" dirty="0" smtClean="0">
                <a:solidFill>
                  <a:srgbClr val="FF0066"/>
                </a:solidFill>
              </a:rPr>
              <a:t>Daniel Aguiar da Silva Carvalho</a:t>
            </a:r>
            <a:r>
              <a:rPr lang="fr-FR" sz="1400" dirty="0" smtClean="0"/>
              <a:t>, Magellan, IAE, Université Jean Moulin Lyon3</a:t>
            </a:r>
          </a:p>
          <a:p>
            <a:r>
              <a:rPr lang="fr-FR" sz="1400" dirty="0"/>
              <a:t>Chirine Ghedira Guegan, Magellan, IAE, Université Jean Moulin Lyon3 </a:t>
            </a:r>
            <a:endParaRPr lang="fr-FR" sz="1400" dirty="0" smtClean="0"/>
          </a:p>
          <a:p>
            <a:r>
              <a:rPr lang="fr-FR" sz="1400" dirty="0" smtClean="0"/>
              <a:t>Genoveva </a:t>
            </a:r>
            <a:r>
              <a:rPr lang="fr-FR" sz="1400" dirty="0"/>
              <a:t>Vargas-Solar, CNRS, LIG-LAFMIA, Saint Martin d'Hères - France</a:t>
            </a:r>
          </a:p>
          <a:p>
            <a:r>
              <a:rPr lang="fr-FR" sz="1400" dirty="0"/>
              <a:t>Nadia Benani, CNRS INSA-Lyon, LIRIS, UMR5205 - </a:t>
            </a:r>
            <a:r>
              <a:rPr lang="fr-FR" sz="1400" dirty="0" smtClean="0"/>
              <a:t>France</a:t>
            </a:r>
            <a:endParaRPr lang="fr-F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2" y="6058324"/>
            <a:ext cx="2349918" cy="593698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06" y="5854743"/>
            <a:ext cx="1871914" cy="10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54" y="5898833"/>
            <a:ext cx="912678" cy="9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56" name="Grupo 55"/>
          <p:cNvGrpSpPr/>
          <p:nvPr/>
        </p:nvGrpSpPr>
        <p:grpSpPr>
          <a:xfrm>
            <a:off x="4159228" y="2570200"/>
            <a:ext cx="3873545" cy="3450137"/>
            <a:chOff x="4137491" y="2292038"/>
            <a:chExt cx="3873545" cy="3450137"/>
          </a:xfrm>
        </p:grpSpPr>
        <p:grpSp>
          <p:nvGrpSpPr>
            <p:cNvPr id="43" name="Grupo 42"/>
            <p:cNvGrpSpPr/>
            <p:nvPr/>
          </p:nvGrpSpPr>
          <p:grpSpPr>
            <a:xfrm>
              <a:off x="4189915" y="4582371"/>
              <a:ext cx="1338243" cy="865052"/>
              <a:chOff x="4238555" y="4543461"/>
              <a:chExt cx="1338243" cy="865052"/>
            </a:xfrm>
          </p:grpSpPr>
          <p:sp>
            <p:nvSpPr>
              <p:cNvPr id="6" name="Cylindre 3"/>
              <p:cNvSpPr/>
              <p:nvPr/>
            </p:nvSpPr>
            <p:spPr>
              <a:xfrm>
                <a:off x="444198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ZoneTexte 32"/>
              <p:cNvSpPr txBox="1"/>
              <p:nvPr/>
            </p:nvSpPr>
            <p:spPr>
              <a:xfrm>
                <a:off x="4238555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A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5236366" y="4582371"/>
              <a:ext cx="1338243" cy="865052"/>
              <a:chOff x="5236366" y="4543461"/>
              <a:chExt cx="1338243" cy="865052"/>
            </a:xfrm>
          </p:grpSpPr>
          <p:sp>
            <p:nvSpPr>
              <p:cNvPr id="7" name="Cylindre 48"/>
              <p:cNvSpPr/>
              <p:nvPr/>
            </p:nvSpPr>
            <p:spPr>
              <a:xfrm>
                <a:off x="541875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" name="ZoneTexte 51"/>
              <p:cNvSpPr txBox="1"/>
              <p:nvPr/>
            </p:nvSpPr>
            <p:spPr>
              <a:xfrm>
                <a:off x="5236366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B</a:t>
                </a: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6257193" y="4582371"/>
              <a:ext cx="1338243" cy="865052"/>
              <a:chOff x="6208553" y="4543461"/>
              <a:chExt cx="1338243" cy="865052"/>
            </a:xfrm>
          </p:grpSpPr>
          <p:sp>
            <p:nvSpPr>
              <p:cNvPr id="8" name="Cylindre 49"/>
              <p:cNvSpPr/>
              <p:nvPr/>
            </p:nvSpPr>
            <p:spPr>
              <a:xfrm>
                <a:off x="6397954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" name="ZoneTexte 54"/>
              <p:cNvSpPr txBox="1"/>
              <p:nvPr/>
            </p:nvSpPr>
            <p:spPr>
              <a:xfrm>
                <a:off x="6208553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C</a:t>
                </a:r>
              </a:p>
            </p:txBody>
          </p:sp>
        </p:grpSp>
        <p:grpSp>
          <p:nvGrpSpPr>
            <p:cNvPr id="12" name="Groupe 5"/>
            <p:cNvGrpSpPr/>
            <p:nvPr/>
          </p:nvGrpSpPr>
          <p:grpSpPr>
            <a:xfrm>
              <a:off x="4876787" y="2997317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22350" y="241851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397051" y="241462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137491" y="5465176"/>
              <a:ext cx="3499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Heterogeneous</a:t>
              </a:r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 data sources </a:t>
              </a:r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known in advance</a:t>
              </a:r>
              <a:endPara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109134" y="4323180"/>
              <a:ext cx="1555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schemata</a:t>
              </a:r>
            </a:p>
          </p:txBody>
        </p:sp>
        <p:sp>
          <p:nvSpPr>
            <p:cNvPr id="29" name="ZoneTexte 29"/>
            <p:cNvSpPr txBox="1"/>
            <p:nvPr/>
          </p:nvSpPr>
          <p:spPr>
            <a:xfrm>
              <a:off x="6099048" y="2749424"/>
              <a:ext cx="191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Global schema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61303" y="229203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05533" y="229203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65057" y="3738217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14733" y="3738216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397589" y="3723157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36960" y="3755375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ZoneTexte 25"/>
          <p:cNvSpPr txBox="1"/>
          <p:nvPr/>
        </p:nvSpPr>
        <p:spPr>
          <a:xfrm>
            <a:off x="7955675" y="3838606"/>
            <a:ext cx="3583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 integration architectures:</a:t>
            </a:r>
          </a:p>
          <a:p>
            <a:r>
              <a:rPr lang="en-GB" sz="1400" i="1" dirty="0" smtClean="0"/>
              <a:t>Multi-databases, federations, DW, </a:t>
            </a:r>
            <a:r>
              <a:rPr lang="is-IS" sz="1400" i="1" dirty="0" smtClean="0"/>
              <a:t>…</a:t>
            </a:r>
          </a:p>
          <a:p>
            <a:r>
              <a:rPr lang="is-IS" sz="1400" i="1" dirty="0"/>
              <a:t>(</a:t>
            </a:r>
            <a:r>
              <a:rPr lang="is-IS" sz="1400" i="1" dirty="0" smtClean="0"/>
              <a:t>Domenig &amp; Dittrich 1999 Sigmod Record)</a:t>
            </a:r>
            <a:endParaRPr lang="en-GB" sz="1400" i="1" dirty="0"/>
          </a:p>
        </p:txBody>
      </p:sp>
      <p:sp>
        <p:nvSpPr>
          <p:cNvPr id="59" name="Rectangle 8"/>
          <p:cNvSpPr/>
          <p:nvPr/>
        </p:nvSpPr>
        <p:spPr>
          <a:xfrm>
            <a:off x="1065143" y="3833918"/>
            <a:ext cx="162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Query </a:t>
            </a:r>
            <a:r>
              <a:rPr lang="en-GB" sz="1400" b="1" dirty="0" smtClean="0"/>
              <a:t>rewriting</a:t>
            </a:r>
            <a:endParaRPr lang="en-GB" sz="1400" b="1" dirty="0"/>
          </a:p>
        </p:txBody>
      </p:sp>
      <p:sp>
        <p:nvSpPr>
          <p:cNvPr id="60" name="Rectangle 9"/>
          <p:cNvSpPr/>
          <p:nvPr/>
        </p:nvSpPr>
        <p:spPr>
          <a:xfrm>
            <a:off x="1065142" y="4071318"/>
            <a:ext cx="3450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err="1">
                <a:solidFill>
                  <a:srgbClr val="000000"/>
                </a:solidFill>
              </a:rPr>
              <a:t>MiniCon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algorithm</a:t>
            </a:r>
            <a:r>
              <a:rPr lang="fr-FR" sz="1400" dirty="0">
                <a:solidFill>
                  <a:srgbClr val="000000"/>
                </a:solidFill>
              </a:rPr>
              <a:t> for </a:t>
            </a:r>
            <a:r>
              <a:rPr lang="fr-FR" sz="1400" dirty="0" err="1">
                <a:solidFill>
                  <a:srgbClr val="000000"/>
                </a:solidFill>
              </a:rPr>
              <a:t>query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rewriting (</a:t>
            </a:r>
            <a:r>
              <a:rPr lang="fr-FR" sz="1400" dirty="0" err="1" smtClean="0">
                <a:solidFill>
                  <a:srgbClr val="000000"/>
                </a:solidFill>
              </a:rPr>
              <a:t>Pottinger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00"/>
                </a:solidFill>
              </a:rPr>
              <a:t>and </a:t>
            </a:r>
            <a:r>
              <a:rPr lang="fr-FR" sz="1400" dirty="0" err="1">
                <a:solidFill>
                  <a:srgbClr val="000000"/>
                </a:solidFill>
              </a:rPr>
              <a:t>Halevy</a:t>
            </a:r>
            <a:r>
              <a:rPr lang="fr-FR" sz="1400" dirty="0">
                <a:solidFill>
                  <a:srgbClr val="000000"/>
                </a:solidFill>
              </a:rPr>
              <a:t>, 2001</a:t>
            </a:r>
            <a:r>
              <a:rPr lang="fr-FR" sz="1400" dirty="0" smtClean="0">
                <a:solidFill>
                  <a:srgbClr val="000000"/>
                </a:solidFill>
              </a:rPr>
              <a:t>)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>
            <a:off x="1065143" y="2874955"/>
            <a:ext cx="3278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Data integration: the teenage </a:t>
            </a:r>
            <a:r>
              <a:rPr lang="en-GB" sz="1400" b="1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years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.</a:t>
            </a:r>
            <a:r>
              <a:rPr lang="en-GB" sz="1400" dirty="0" smtClean="0"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Halevy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Rajaraman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&amp;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Ordille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J.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(VLDB 2006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September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)</a:t>
            </a:r>
            <a:endParaRPr lang="en-GB" sz="1400" dirty="0">
              <a:ea typeface="Calibri" charset="0"/>
              <a:cs typeface="Calibri" charset="0"/>
            </a:endParaRPr>
          </a:p>
        </p:txBody>
      </p:sp>
      <p:sp>
        <p:nvSpPr>
          <p:cNvPr id="62" name="Rectangle 12"/>
          <p:cNvSpPr/>
          <p:nvPr/>
        </p:nvSpPr>
        <p:spPr>
          <a:xfrm>
            <a:off x="7955675" y="2874505"/>
            <a:ext cx="3458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Schema integration: Past, present, and future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ea typeface="Calibri" charset="0"/>
                <a:cs typeface="Calibri" charset="0"/>
              </a:rPr>
              <a:t>(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Ram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S., &amp; Ramesh, V.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1999)</a:t>
            </a:r>
            <a:endParaRPr lang="en-GB" sz="1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4" name="Grupo 3"/>
          <p:cNvGrpSpPr/>
          <p:nvPr/>
        </p:nvGrpSpPr>
        <p:grpSpPr>
          <a:xfrm>
            <a:off x="8262576" y="2413784"/>
            <a:ext cx="3342353" cy="3450137"/>
            <a:chOff x="4256047" y="2570200"/>
            <a:chExt cx="3342353" cy="3450137"/>
          </a:xfrm>
        </p:grpSpPr>
        <p:grpSp>
          <p:nvGrpSpPr>
            <p:cNvPr id="12" name="Groupe 5"/>
            <p:cNvGrpSpPr/>
            <p:nvPr/>
          </p:nvGrpSpPr>
          <p:grpSpPr>
            <a:xfrm>
              <a:off x="4898524" y="3275479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44087" y="269668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418788" y="269279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962527" y="5743338"/>
              <a:ext cx="1892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Distributed data services</a:t>
              </a: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368468" y="4637438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API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83040" y="2570201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27270" y="2570200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86794" y="401637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36470" y="401637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419326" y="4001319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58697" y="4033537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o 2"/>
            <p:cNvGrpSpPr/>
            <p:nvPr/>
          </p:nvGrpSpPr>
          <p:grpSpPr>
            <a:xfrm>
              <a:off x="4256047" y="4941733"/>
              <a:ext cx="3342353" cy="663780"/>
              <a:chOff x="4256047" y="4941733"/>
              <a:chExt cx="3342353" cy="663780"/>
            </a:xfrm>
          </p:grpSpPr>
          <p:pic>
            <p:nvPicPr>
              <p:cNvPr id="45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417962" y="4779818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456819" y="4779820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772708" y="4779821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ZoneTexte 69"/>
              <p:cNvSpPr txBox="1">
                <a:spLocks noChangeArrowheads="1"/>
              </p:cNvSpPr>
              <p:nvPr/>
            </p:nvSpPr>
            <p:spPr bwMode="auto">
              <a:xfrm>
                <a:off x="6211503" y="5142248"/>
                <a:ext cx="468544" cy="33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r"/>
                <a:r>
                  <a:rPr lang="fr-FR" sz="2000" b="1" dirty="0">
                    <a:solidFill>
                      <a:srgbClr val="674A74"/>
                    </a:solidFill>
                    <a:latin typeface="Corbel" charset="0"/>
                    <a:cs typeface="Corbel" charset="0"/>
                  </a:rPr>
                  <a:t>. . .</a:t>
                </a:r>
              </a:p>
            </p:txBody>
          </p:sp>
        </p:grpSp>
      </p:grpSp>
      <p:grpSp>
        <p:nvGrpSpPr>
          <p:cNvPr id="49" name="Grouper 25"/>
          <p:cNvGrpSpPr/>
          <p:nvPr/>
        </p:nvGrpSpPr>
        <p:grpSpPr>
          <a:xfrm>
            <a:off x="462225" y="4303202"/>
            <a:ext cx="7587645" cy="1671914"/>
            <a:chOff x="779115" y="2873835"/>
            <a:chExt cx="7587645" cy="1671914"/>
          </a:xfrm>
        </p:grpSpPr>
        <p:sp>
          <p:nvSpPr>
            <p:cNvPr id="50" name="Rectangle 27"/>
            <p:cNvSpPr/>
            <p:nvPr/>
          </p:nvSpPr>
          <p:spPr>
            <a:xfrm>
              <a:off x="779115" y="2873835"/>
              <a:ext cx="61631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solidFill>
                    <a:srgbClr val="000000"/>
                  </a:solidFill>
                </a:rPr>
                <a:t>Query rewriting techniques </a:t>
              </a:r>
              <a:r>
                <a:rPr lang="fr-FR" sz="1400" b="1" i="1" dirty="0" smtClean="0">
                  <a:solidFill>
                    <a:srgbClr val="000000"/>
                  </a:solidFill>
                </a:rPr>
                <a:t>adapted</a:t>
              </a:r>
              <a:r>
                <a:rPr lang="fr-FR" sz="14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400" b="1" dirty="0">
                  <a:solidFill>
                    <a:srgbClr val="000000"/>
                  </a:solidFill>
                </a:rPr>
                <a:t>to </a:t>
              </a:r>
              <a:r>
                <a:rPr lang="fr-FR" sz="1400" b="1" i="1" dirty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29"/>
            <p:cNvSpPr/>
            <p:nvPr/>
          </p:nvSpPr>
          <p:spPr>
            <a:xfrm>
              <a:off x="779116" y="3268476"/>
              <a:ext cx="7587644" cy="12772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[4] </a:t>
              </a:r>
              <a:r>
                <a:rPr lang="en-US" sz="1100" dirty="0" err="1" smtClean="0"/>
                <a:t>Barhamgi</a:t>
              </a:r>
              <a:r>
                <a:rPr lang="en-US" sz="1100" dirty="0" smtClean="0"/>
                <a:t>, M., Benslimane, D., and </a:t>
              </a:r>
              <a:r>
                <a:rPr lang="en-US" sz="1100" dirty="0" err="1" smtClean="0"/>
                <a:t>Medjahed</a:t>
              </a:r>
              <a:r>
                <a:rPr lang="en-US" sz="1100" dirty="0" smtClean="0"/>
                <a:t>, B. (2010). A query rewriting approach for web service composition. </a:t>
              </a:r>
              <a:r>
                <a:rPr lang="en-US" sz="1100" i="1" dirty="0" smtClean="0"/>
                <a:t>IEEE T. Services Computing</a:t>
              </a:r>
              <a:r>
                <a:rPr lang="en-US" sz="1100" dirty="0" smtClean="0"/>
                <a:t>, 3(3):206–222. </a:t>
              </a:r>
            </a:p>
            <a:p>
              <a:r>
                <a:rPr lang="en-US" sz="1100" dirty="0" smtClean="0"/>
                <a:t>[5] da Costa, U. S., Alves, M. H. F., </a:t>
              </a:r>
              <a:r>
                <a:rPr lang="en-US" sz="1100" dirty="0" err="1" smtClean="0"/>
                <a:t>Musicante</a:t>
              </a:r>
              <a:r>
                <a:rPr lang="en-US" sz="1100" dirty="0" smtClean="0"/>
                <a:t>, M. A., and Robert, S. (2013). Automatic refinement of service compositions. In Daniel, F., </a:t>
              </a:r>
              <a:r>
                <a:rPr lang="en-US" sz="1100" dirty="0" err="1" smtClean="0"/>
                <a:t>Dolog</a:t>
              </a:r>
              <a:r>
                <a:rPr lang="en-US" sz="1100" dirty="0" smtClean="0"/>
                <a:t>, P., and Li, Q., editors, ICWE, volume 7977 of Lecture Notes in Com- </a:t>
              </a:r>
              <a:r>
                <a:rPr lang="en-US" sz="1100" dirty="0" err="1" smtClean="0"/>
                <a:t>puter</a:t>
              </a:r>
              <a:r>
                <a:rPr lang="en-US" sz="1100" dirty="0" smtClean="0"/>
                <a:t> Science, pages 400–407. Springer.</a:t>
              </a:r>
            </a:p>
            <a:p>
              <a:r>
                <a:rPr lang="en-US" sz="1100" dirty="0" smtClean="0"/>
                <a:t>[6] Zhao, W., Liu, C., and Chen, J. (2011). Automatic composition of information-providing web services based on query rewriting. Science China Information Sciences, pages 1–17.</a:t>
              </a:r>
              <a:endParaRPr lang="en-US" sz="1100" dirty="0"/>
            </a:p>
          </p:txBody>
        </p:sp>
      </p:grpSp>
      <p:grpSp>
        <p:nvGrpSpPr>
          <p:cNvPr id="63" name="Grouper 30"/>
          <p:cNvGrpSpPr/>
          <p:nvPr/>
        </p:nvGrpSpPr>
        <p:grpSpPr>
          <a:xfrm>
            <a:off x="462225" y="1845637"/>
            <a:ext cx="7587644" cy="2060185"/>
            <a:chOff x="779117" y="1329857"/>
            <a:chExt cx="7587644" cy="1852842"/>
          </a:xfrm>
        </p:grpSpPr>
        <p:sp>
          <p:nvSpPr>
            <p:cNvPr id="64" name="Rectangle 31"/>
            <p:cNvSpPr/>
            <p:nvPr/>
          </p:nvSpPr>
          <p:spPr>
            <a:xfrm>
              <a:off x="779117" y="1329857"/>
              <a:ext cx="3520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 smtClean="0">
                  <a:solidFill>
                    <a:srgbClr val="000000"/>
                  </a:solidFill>
                </a:rPr>
                <a:t>Services lookup and matching</a:t>
              </a:r>
            </a:p>
            <a:p>
              <a:pPr marL="285750" indent="-2857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ZoneTexte 32"/>
            <p:cNvSpPr txBox="1"/>
            <p:nvPr/>
          </p:nvSpPr>
          <p:spPr>
            <a:xfrm>
              <a:off x="779117" y="1613039"/>
              <a:ext cx="7587644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[1] </a:t>
              </a:r>
              <a:r>
                <a:rPr lang="en-GB" sz="1200" dirty="0" err="1" smtClean="0">
                  <a:ea typeface="Calibri" charset="0"/>
                  <a:cs typeface="Calibri" charset="0"/>
                </a:rPr>
                <a:t>Paolucci</a:t>
              </a:r>
              <a:r>
                <a:rPr lang="en-GB" sz="1200" dirty="0">
                  <a:ea typeface="Calibri" charset="0"/>
                  <a:cs typeface="Calibri" charset="0"/>
                </a:rPr>
                <a:t>, M., Kawamura, T., Payne, T. R.,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Sycara</a:t>
              </a:r>
              <a:r>
                <a:rPr lang="en-GB" sz="1200" dirty="0">
                  <a:ea typeface="Calibri" charset="0"/>
                  <a:cs typeface="Calibri" charset="0"/>
                </a:rPr>
                <a:t>, K. (2002, June). Semantic matching of web services capabilities. In International Semantic Web Conference (pp. 333-347).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</a:t>
              </a:r>
              <a:r>
                <a:rPr lang="en-GB" sz="1200" dirty="0">
                  <a:ea typeface="Calibri" charset="0"/>
                  <a:cs typeface="Calibri" charset="0"/>
                </a:rPr>
                <a:t>2} </a:t>
              </a:r>
              <a:r>
                <a:rPr lang="en-GB" sz="1200" dirty="0" err="1">
                  <a:ea typeface="Calibri" charset="0"/>
                  <a:cs typeface="Calibri" charset="0"/>
                </a:rPr>
                <a:t>Bramantoro</a:t>
              </a:r>
              <a:r>
                <a:rPr lang="en-GB" sz="1200" dirty="0">
                  <a:ea typeface="Calibri" charset="0"/>
                  <a:cs typeface="Calibri" charset="0"/>
                </a:rPr>
                <a:t>, A., </a:t>
              </a:r>
              <a:r>
                <a:rPr lang="en-GB" sz="1200" dirty="0" err="1">
                  <a:ea typeface="Calibri" charset="0"/>
                  <a:cs typeface="Calibri" charset="0"/>
                </a:rPr>
                <a:t>Krishnaswamy</a:t>
              </a:r>
              <a:r>
                <a:rPr lang="en-GB" sz="1200" dirty="0">
                  <a:ea typeface="Calibri" charset="0"/>
                  <a:cs typeface="Calibri" charset="0"/>
                </a:rPr>
                <a:t>, S.,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Indrawan</a:t>
              </a:r>
              <a:r>
                <a:rPr lang="en-GB" sz="1200" dirty="0">
                  <a:ea typeface="Calibri" charset="0"/>
                  <a:cs typeface="Calibri" charset="0"/>
                </a:rPr>
                <a:t>, M. (2005, November). A semantic distance measure for matching web services. In International Conference on Web Information Systems Engineering (pp. 217-226).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>
                  <a:ea typeface="Calibri" charset="0"/>
                  <a:cs typeface="Calibri" charset="0"/>
                </a:rPr>
                <a:t>[3} APA	</a:t>
              </a:r>
              <a:r>
                <a:rPr lang="en-GB" sz="1200" dirty="0" err="1">
                  <a:ea typeface="Calibri" charset="0"/>
                  <a:cs typeface="Calibri" charset="0"/>
                </a:rPr>
                <a:t>Maximilien</a:t>
              </a:r>
              <a:r>
                <a:rPr lang="en-GB" sz="1200" dirty="0">
                  <a:ea typeface="Calibri" charset="0"/>
                  <a:cs typeface="Calibri" charset="0"/>
                </a:rPr>
                <a:t>, E. M., &amp; Singh, M. P. (2004, November). Toward autonomic web services trust and selection. In Proceedings of the 2nd international conference on Service oriented computing (pp. 212-221). ACM.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443255" cy="1609344"/>
          </a:xfrm>
        </p:spPr>
        <p:txBody>
          <a:bodyPr/>
          <a:lstStyle/>
          <a:p>
            <a:r>
              <a:rPr lang="fr-FR" dirty="0" smtClean="0"/>
              <a:t>Context</a:t>
            </a:r>
            <a:endParaRPr lang="fr-F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03" y="464505"/>
            <a:ext cx="5518484" cy="5688388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443255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Challenges:</a:t>
            </a:r>
          </a:p>
          <a:p>
            <a:pPr lvl="1"/>
            <a:r>
              <a:rPr lang="en-US" dirty="0"/>
              <a:t>Which services should I select ? Are the requirements being respected?	</a:t>
            </a:r>
          </a:p>
          <a:p>
            <a:pPr lvl="1"/>
            <a:r>
              <a:rPr lang="en-US" dirty="0"/>
              <a:t>How to be sure that all SLAs  are being respected?</a:t>
            </a:r>
          </a:p>
          <a:p>
            <a:pPr lvl="1"/>
            <a:r>
              <a:rPr lang="en-US" dirty="0"/>
              <a:t>How to integrate different SLAs associated to services involved with user’s </a:t>
            </a:r>
            <a:r>
              <a:rPr lang="en-US" dirty="0" smtClean="0"/>
              <a:t>requirements?</a:t>
            </a:r>
            <a:endParaRPr lang="en-US" dirty="0"/>
          </a:p>
          <a:p>
            <a:pPr lvl="1"/>
            <a:r>
              <a:rPr lang="en-US" dirty="0"/>
              <a:t>How results can be  reused  for a next query?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Objective: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propose a data integration solution in a multi-cloud environment guided by user </a:t>
            </a:r>
            <a:r>
              <a:rPr lang="en-US" dirty="0" smtClean="0"/>
              <a:t>requirements and </a:t>
            </a:r>
            <a:r>
              <a:rPr lang="en-US" dirty="0"/>
              <a:t>SLA exported by different clouds.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statement and state of art: Systematic mapping (DEXA 2015)</a:t>
            </a:r>
          </a:p>
          <a:p>
            <a:endParaRPr lang="en-US" dirty="0" smtClean="0"/>
          </a:p>
          <a:p>
            <a:r>
              <a:rPr lang="en-US" dirty="0" smtClean="0"/>
              <a:t>Design, formalization and implementation of a query rewriting algorithm for data integration taking into account user preferences and services’ quality aspects defined on SLA contracts (ADBIS 2016 / ICSOC 2016)</a:t>
            </a:r>
          </a:p>
          <a:p>
            <a:endParaRPr lang="en-US" dirty="0" smtClean="0"/>
          </a:p>
          <a:p>
            <a:r>
              <a:rPr lang="en-US" dirty="0" smtClean="0"/>
              <a:t>Design of the metamodel for data integration in a multi-cloud context (ICSOC 2016)</a:t>
            </a:r>
          </a:p>
          <a:p>
            <a:endParaRPr lang="en-US" dirty="0" smtClean="0"/>
          </a:p>
          <a:p>
            <a:r>
              <a:rPr lang="en-US" dirty="0" smtClean="0"/>
              <a:t>Design of the different types of SLA: Cloud SLA, Service SLA and Integration SLA</a:t>
            </a:r>
          </a:p>
          <a:p>
            <a:endParaRPr lang="en-US" dirty="0" smtClean="0"/>
          </a:p>
          <a:p>
            <a:r>
              <a:rPr lang="en-US" dirty="0" smtClean="0"/>
              <a:t>Formalization of the incoming query variations and the integration reusability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8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3604</TotalTime>
  <Words>541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Consolas</vt:lpstr>
      <vt:lpstr>Corbel</vt:lpstr>
      <vt:lpstr>Rockwell</vt:lpstr>
      <vt:lpstr>Rockwell Condensed</vt:lpstr>
      <vt:lpstr>Wingdings</vt:lpstr>
      <vt:lpstr>ヒラギノ角ゴ Pro W3</vt:lpstr>
      <vt:lpstr>Tipo de Madeira</vt:lpstr>
      <vt:lpstr>Trusted sla-guided data integration on multi-cloud environments</vt:lpstr>
      <vt:lpstr>Data integration: existing work</vt:lpstr>
      <vt:lpstr>Data integration: existing work</vt:lpstr>
      <vt:lpstr>Context</vt:lpstr>
      <vt:lpstr>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65</cp:revision>
  <dcterms:created xsi:type="dcterms:W3CDTF">2016-09-25T08:29:40Z</dcterms:created>
  <dcterms:modified xsi:type="dcterms:W3CDTF">2016-10-26T17:17:45Z</dcterms:modified>
</cp:coreProperties>
</file>