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41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95" r:id="rId7"/>
    <p:sldId id="333" r:id="rId8"/>
    <p:sldId id="334" r:id="rId9"/>
    <p:sldId id="335" r:id="rId10"/>
    <p:sldId id="332" r:id="rId11"/>
    <p:sldId id="336" r:id="rId12"/>
    <p:sldId id="338" r:id="rId13"/>
    <p:sldId id="337" r:id="rId14"/>
    <p:sldId id="339" r:id="rId15"/>
    <p:sldId id="340" r:id="rId16"/>
    <p:sldId id="341" r:id="rId17"/>
    <p:sldId id="314" r:id="rId18"/>
    <p:sldId id="315" r:id="rId19"/>
    <p:sldId id="331" r:id="rId20"/>
    <p:sldId id="309" r:id="rId21"/>
    <p:sldId id="264" r:id="rId22"/>
    <p:sldId id="278" r:id="rId23"/>
    <p:sldId id="294" r:id="rId24"/>
    <p:sldId id="281" r:id="rId25"/>
    <p:sldId id="31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4" autoAdjust="0"/>
    <p:restoredTop sz="86393" autoAdjust="0"/>
  </p:normalViewPr>
  <p:slideViewPr>
    <p:cSldViewPr snapToGrid="0" snapToObjects="1">
      <p:cViewPr>
        <p:scale>
          <a:sx n="128" d="100"/>
          <a:sy n="128" d="100"/>
        </p:scale>
        <p:origin x="112" y="-10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A383-9D4B-AD42-9BF3-88FCA749BE0E}" type="datetimeFigureOut">
              <a:rPr lang="en-US" smtClean="0"/>
              <a:t>7/22/16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2828-1E86-1441-9A56-10C9EB1435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862E-4053-6841-80C1-EE02861216A5}" type="datetimeFigureOut">
              <a:rPr lang="en-US" smtClean="0"/>
              <a:t>7/22/16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DC79-C430-E548-A754-84842F9135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Good</a:t>
            </a:r>
            <a:r>
              <a:rPr lang="en-US" baseline="0" noProof="0" dirty="0" smtClean="0"/>
              <a:t> morning, I am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Sebastien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Dufromentel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INSA Lyon in France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am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behalf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colleagues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endParaRPr lang="es-ES_trad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Data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enchanced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multicloud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SLA?</a:t>
            </a:r>
          </a:p>
          <a:p>
            <a:endParaRPr lang="es-ES_tradnl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4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5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3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Recall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question</a:t>
            </a:r>
            <a:r>
              <a:rPr lang="es-ES_tradnl" dirty="0" smtClean="0"/>
              <a:t> </a:t>
            </a:r>
            <a:r>
              <a:rPr lang="es-ES_tradnl" dirty="0" err="1" smtClean="0"/>
              <a:t>intended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identify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endParaRPr lang="es-ES_tradnl" baseline="0" dirty="0" smtClean="0"/>
          </a:p>
          <a:p>
            <a:r>
              <a:rPr lang="es-ES_tradnl" baseline="0" dirty="0" err="1" smtClean="0"/>
              <a:t>Therefore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classification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concerning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Aggregating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dealing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click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Privacy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90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39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Trends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....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contribution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data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scheme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:</a:t>
            </a:r>
          </a:p>
          <a:p>
            <a:r>
              <a:rPr lang="pt-BR" baseline="0" dirty="0" smtClean="0"/>
              <a:t>-</a:t>
            </a:r>
            <a:r>
              <a:rPr lang="pt-BR" baseline="0" dirty="0" err="1" smtClean="0"/>
              <a:t>characterizes</a:t>
            </a:r>
            <a:r>
              <a:rPr lang="pt-BR" baseline="0" dirty="0" smtClean="0"/>
              <a:t> a:</a:t>
            </a:r>
          </a:p>
          <a:p>
            <a:pPr marL="171450" indent="-171450">
              <a:buFontTx/>
              <a:buChar char="-"/>
            </a:pP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supported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...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3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1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7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agenda of my </a:t>
            </a:r>
            <a:r>
              <a:rPr lang="en-US" noProof="0"/>
              <a:t>presentation...</a:t>
            </a:r>
            <a:r>
              <a:rPr lang="en-US" dirty="0"/>
              <a:t> </a:t>
            </a:r>
            <a:r>
              <a:rPr lang="en-US"/>
              <a:t>I will begin by introducing our work regarding data integration quality on multi-cloud environments</a:t>
            </a:r>
            <a:endParaRPr lang="en-US" dirty="0"/>
          </a:p>
          <a:p>
            <a:r>
              <a:rPr lang="en-US"/>
              <a:t>then</a:t>
            </a:r>
            <a:r>
              <a:rPr lang="en-US" dirty="0"/>
              <a:t> </a:t>
            </a:r>
            <a:r>
              <a:rPr lang="en-US"/>
              <a:t> i will present the method we followed to identify challenges and open issues</a:t>
            </a:r>
            <a:endParaRPr lang="en-US" dirty="0"/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/>
              <a:t>then a quantitative analysis and conclusion...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0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5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2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2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2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4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6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7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112" r:id="rId1"/>
    <p:sldLayoutId id="2147494113" r:id="rId2"/>
    <p:sldLayoutId id="2147494114" r:id="rId3"/>
    <p:sldLayoutId id="2147494115" r:id="rId4"/>
    <p:sldLayoutId id="2147494116" r:id="rId5"/>
    <p:sldLayoutId id="2147494117" r:id="rId6"/>
    <p:sldLayoutId id="2147494118" r:id="rId7"/>
    <p:sldLayoutId id="2147494119" r:id="rId8"/>
    <p:sldLayoutId id="2147494120" r:id="rId9"/>
    <p:sldLayoutId id="2147494121" r:id="rId10"/>
    <p:sldLayoutId id="214749412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54" y="928687"/>
            <a:ext cx="5829300" cy="2123096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b="1" i="1" cap="small" dirty="0"/>
              <a:t>Rhone</a:t>
            </a:r>
            <a:r>
              <a:rPr lang="en-US" sz="3000" b="1" cap="small" dirty="0"/>
              <a:t>: </a:t>
            </a:r>
            <a:r>
              <a:rPr lang="en-US" sz="3000" b="1" cap="small" dirty="0" smtClean="0"/>
              <a:t>Quality-Based </a:t>
            </a:r>
            <a:r>
              <a:rPr lang="en-US" sz="3000" b="1" cap="small" dirty="0"/>
              <a:t>Query Rewriting </a:t>
            </a:r>
            <a:r>
              <a:rPr lang="en-US" sz="3000" b="1" cap="small" dirty="0" smtClean="0"/>
              <a:t>Algorithm for </a:t>
            </a:r>
            <a:r>
              <a:rPr lang="en-US" sz="3000" b="1" cap="small" dirty="0"/>
              <a:t>Data Integration</a:t>
            </a:r>
            <a:endParaRPr lang="en-US" sz="30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301959"/>
            <a:ext cx="6867939" cy="1339614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l"/>
            <a:r>
              <a:rPr lang="en-US" sz="1200" b="1" cap="none" dirty="0">
                <a:solidFill>
                  <a:schemeClr val="tx1"/>
                </a:solidFill>
              </a:rPr>
              <a:t>Daniel Aguiar da Silva Carvalho</a:t>
            </a:r>
            <a:r>
              <a:rPr lang="en-US" sz="12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Magellan, IAE, Univ. J. Moulin Lyon 3, France</a:t>
            </a:r>
          </a:p>
          <a:p>
            <a:pPr algn="r"/>
            <a:r>
              <a:rPr lang="en-US" sz="1000" b="1" cap="none" dirty="0" err="1">
                <a:solidFill>
                  <a:schemeClr val="tx1"/>
                </a:solidFill>
              </a:rPr>
              <a:t>Plácido</a:t>
            </a:r>
            <a:r>
              <a:rPr lang="en-US" sz="1000" b="1" cap="none" dirty="0">
                <a:solidFill>
                  <a:schemeClr val="tx1"/>
                </a:solidFill>
              </a:rPr>
              <a:t> Antonio de Souza </a:t>
            </a:r>
            <a:r>
              <a:rPr lang="en-US" sz="1000" b="1" cap="none" dirty="0" err="1">
                <a:solidFill>
                  <a:schemeClr val="tx1"/>
                </a:solidFill>
              </a:rPr>
              <a:t>Neto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DIATINF, IFRN, Brazil</a:t>
            </a:r>
            <a:endParaRPr lang="en-US" sz="1000" b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Chirine Ghedira-Guegan, 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France</a:t>
            </a: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Nadia </a:t>
            </a:r>
            <a:r>
              <a:rPr lang="en-US" sz="1000" b="1" cap="none" dirty="0" err="1" smtClean="0">
                <a:solidFill>
                  <a:schemeClr val="tx1"/>
                </a:solidFill>
              </a:rPr>
              <a:t>Bennani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LIRIS-CNRS, INSA-Lyon, Univ. Lyon, France</a:t>
            </a: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Genoveva Vargas-Solar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159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Rhone Service-Based Query Rewriting Algorithm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0"/>
            <a:ext cx="5657851" cy="318055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Selecting candidate concrete services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Abstract service matching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Quality features matching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Concrete service matching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Result is a list of candidate concrete services to be used in the next step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strike="sngStrike" dirty="0">
                <a:solidFill>
                  <a:schemeClr val="tx1"/>
                </a:solidFill>
              </a:rPr>
              <a:t>Compared to [1], our algorithm includes the features matching and extends </a:t>
            </a:r>
            <a:r>
              <a:rPr lang="en-US" strike="sngStrike" dirty="0" smtClean="0">
                <a:solidFill>
                  <a:schemeClr val="tx1"/>
                </a:solidFill>
              </a:rPr>
              <a:t>the concrete </a:t>
            </a:r>
            <a:r>
              <a:rPr lang="en-US" strike="sngStrike" dirty="0">
                <a:solidFill>
                  <a:schemeClr val="tx1"/>
                </a:solidFill>
              </a:rPr>
              <a:t>service matching by not accepting concrete services that covers </a:t>
            </a:r>
            <a:r>
              <a:rPr lang="en-US" strike="sngStrike" dirty="0" smtClean="0">
                <a:solidFill>
                  <a:schemeClr val="tx1"/>
                </a:solidFill>
              </a:rPr>
              <a:t>useless abstract </a:t>
            </a:r>
            <a:r>
              <a:rPr lang="en-US" strike="sngStrike" dirty="0">
                <a:solidFill>
                  <a:schemeClr val="tx1"/>
                </a:solidFill>
              </a:rPr>
              <a:t>services to the query rewriting.</a:t>
            </a:r>
            <a:endParaRPr lang="en-US" strike="sngStrike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66530" y="2504661"/>
            <a:ext cx="83985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Figure </a:t>
            </a:r>
            <a:r>
              <a:rPr lang="en-GB" smtClean="0"/>
              <a:t>with animation </a:t>
            </a:r>
            <a:r>
              <a:rPr lang="en-GB" dirty="0" smtClean="0"/>
              <a:t>and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Combining and producing rewritten queries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0"/>
            <a:ext cx="5657851" cy="3180556"/>
          </a:xfrm>
        </p:spPr>
        <p:txBody>
          <a:bodyPr>
            <a:normAutofit/>
          </a:bodyPr>
          <a:lstStyle/>
          <a:p>
            <a:pPr lvl="1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Rhone </a:t>
            </a:r>
            <a:r>
              <a:rPr lang="en-US" i="1" dirty="0">
                <a:solidFill>
                  <a:schemeClr val="tx1"/>
                </a:solidFill>
              </a:rPr>
              <a:t>produces all possible combinations of its elements. </a:t>
            </a: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NP </a:t>
            </a:r>
            <a:r>
              <a:rPr lang="en-US" i="1" dirty="0">
                <a:solidFill>
                  <a:schemeClr val="tx1"/>
                </a:solidFill>
              </a:rPr>
              <a:t>hard </a:t>
            </a:r>
            <a:r>
              <a:rPr lang="en-US" i="1" dirty="0" smtClean="0">
                <a:solidFill>
                  <a:schemeClr val="tx1"/>
                </a:solidFill>
              </a:rPr>
              <a:t>complexity problem</a:t>
            </a:r>
          </a:p>
          <a:p>
            <a:pPr lvl="2" algn="just">
              <a:buFont typeface="Wingdings" charset="2"/>
              <a:buChar char="§"/>
            </a:pP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effort to process combinations increases while the number of </a:t>
            </a:r>
            <a:r>
              <a:rPr lang="en-US" i="1" dirty="0" smtClean="0">
                <a:solidFill>
                  <a:schemeClr val="tx1"/>
                </a:solidFill>
              </a:rPr>
              <a:t>CSDs and </a:t>
            </a:r>
            <a:r>
              <a:rPr lang="en-US" i="1" dirty="0">
                <a:solidFill>
                  <a:schemeClr val="tx1"/>
                </a:solidFill>
              </a:rPr>
              <a:t>abstract services in the query </a:t>
            </a:r>
            <a:r>
              <a:rPr lang="en-US" i="1" dirty="0" smtClean="0">
                <a:solidFill>
                  <a:schemeClr val="tx1"/>
                </a:solidFill>
              </a:rPr>
              <a:t>increases</a:t>
            </a:r>
          </a:p>
          <a:p>
            <a:pPr lvl="2" algn="just">
              <a:buFont typeface="Wingdings" charset="2"/>
              <a:buChar char="§"/>
            </a:pP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Let us consider CSD2, CSD3 and CSD5 are CSDs that refer to the </a:t>
            </a:r>
            <a:r>
              <a:rPr lang="en-US" i="1" dirty="0" smtClean="0">
                <a:solidFill>
                  <a:schemeClr val="tx1"/>
                </a:solidFill>
              </a:rPr>
              <a:t>concrete services </a:t>
            </a:r>
            <a:r>
              <a:rPr lang="en-US" i="1" dirty="0">
                <a:solidFill>
                  <a:schemeClr val="tx1"/>
                </a:solidFill>
              </a:rPr>
              <a:t>S2, S3 and S5, respectively. The Rhone produces combinations </a:t>
            </a:r>
            <a:r>
              <a:rPr lang="en-US" i="1" dirty="0" smtClean="0">
                <a:solidFill>
                  <a:schemeClr val="tx1"/>
                </a:solidFill>
              </a:rPr>
              <a:t>taking into </a:t>
            </a:r>
            <a:r>
              <a:rPr lang="en-US" i="1" dirty="0">
                <a:solidFill>
                  <a:schemeClr val="tx1"/>
                </a:solidFill>
              </a:rPr>
              <a:t>account the part of the query covered by the service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95" y="3619776"/>
            <a:ext cx="2151699" cy="668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530" y="2504661"/>
            <a:ext cx="83985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Figure </a:t>
            </a:r>
            <a:r>
              <a:rPr lang="en-GB" smtClean="0"/>
              <a:t>with animation </a:t>
            </a:r>
            <a:r>
              <a:rPr lang="en-GB" dirty="0" smtClean="0"/>
              <a:t>and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Rhone Service-Based Query Rewriting Algorithm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0"/>
            <a:ext cx="5657851" cy="318055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Combining and producing rewritings</a:t>
            </a:r>
          </a:p>
          <a:p>
            <a:pPr lvl="1" algn="just">
              <a:buFont typeface="Wingdings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The Rhone algorithm verifies if a given CSD list p is a </a:t>
            </a:r>
            <a:r>
              <a:rPr lang="en-US" i="1" dirty="0" smtClean="0">
                <a:solidFill>
                  <a:schemeClr val="tx1"/>
                </a:solidFill>
              </a:rPr>
              <a:t>rewriting of </a:t>
            </a:r>
            <a:r>
              <a:rPr lang="en-US" i="1" dirty="0">
                <a:solidFill>
                  <a:schemeClr val="tx1"/>
                </a:solidFill>
              </a:rPr>
              <a:t>the original query. 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i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function return true if (i) the number of </a:t>
            </a:r>
            <a:r>
              <a:rPr lang="en-US" i="1" dirty="0" smtClean="0">
                <a:solidFill>
                  <a:schemeClr val="tx1"/>
                </a:solidFill>
              </a:rPr>
              <a:t>abstract services </a:t>
            </a:r>
            <a:r>
              <a:rPr lang="en-US" i="1" dirty="0">
                <a:solidFill>
                  <a:schemeClr val="tx1"/>
                </a:solidFill>
              </a:rPr>
              <a:t>resulting from the union of all CSDs in p is equal to the number </a:t>
            </a:r>
            <a:r>
              <a:rPr lang="en-US" i="1" dirty="0" smtClean="0">
                <a:solidFill>
                  <a:schemeClr val="tx1"/>
                </a:solidFill>
              </a:rPr>
              <a:t>of abstract </a:t>
            </a:r>
            <a:r>
              <a:rPr lang="en-US" i="1" dirty="0">
                <a:solidFill>
                  <a:schemeClr val="tx1"/>
                </a:solidFill>
              </a:rPr>
              <a:t>services in the query; and (ii) the intersection of all abstract </a:t>
            </a:r>
            <a:r>
              <a:rPr lang="en-US" i="1" dirty="0" smtClean="0">
                <a:solidFill>
                  <a:schemeClr val="tx1"/>
                </a:solidFill>
              </a:rPr>
              <a:t>services in </a:t>
            </a:r>
            <a:r>
              <a:rPr lang="en-US" i="1" dirty="0">
                <a:solidFill>
                  <a:schemeClr val="tx1"/>
                </a:solidFill>
              </a:rPr>
              <a:t>each CSD on p is empty. It means that is forbidden to have abstract </a:t>
            </a:r>
            <a:r>
              <a:rPr lang="en-US" i="1" dirty="0" smtClean="0">
                <a:solidFill>
                  <a:schemeClr val="tx1"/>
                </a:solidFill>
              </a:rPr>
              <a:t>services replicated </a:t>
            </a:r>
            <a:r>
              <a:rPr lang="en-US" i="1" dirty="0">
                <a:solidFill>
                  <a:schemeClr val="tx1"/>
                </a:solidFill>
              </a:rPr>
              <a:t>among the set p.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95" y="3619776"/>
            <a:ext cx="2151699" cy="668564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3425429" y="3761184"/>
            <a:ext cx="1253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432569" y="3961212"/>
            <a:ext cx="180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6530" y="2504661"/>
            <a:ext cx="83985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Figure </a:t>
            </a:r>
            <a:r>
              <a:rPr lang="en-GB" smtClean="0"/>
              <a:t>with animation </a:t>
            </a:r>
            <a:r>
              <a:rPr lang="en-GB" dirty="0" smtClean="0"/>
              <a:t>and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Rhone’s profile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Complexity, heuristic, implementation, </a:t>
            </a:r>
            <a:r>
              <a:rPr lang="en-GB" dirty="0" err="1" smtClean="0">
                <a:solidFill>
                  <a:srgbClr val="FF0000"/>
                </a:solidFill>
              </a:rPr>
              <a:t>etc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validation</a:t>
            </a:r>
            <a:endParaRPr lang="en-US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valuate </a:t>
            </a:r>
            <a:r>
              <a:rPr lang="en-US" dirty="0" smtClean="0">
                <a:solidFill>
                  <a:schemeClr val="tx1"/>
                </a:solidFill>
              </a:rPr>
              <a:t>the algorithm’s </a:t>
            </a:r>
            <a:r>
              <a:rPr lang="en-US" dirty="0" smtClean="0">
                <a:solidFill>
                  <a:schemeClr val="tx1"/>
                </a:solidFill>
              </a:rPr>
              <a:t>behavior: Performance</a:t>
            </a:r>
            <a:r>
              <a:rPr lang="en-US" dirty="0" smtClean="0">
                <a:solidFill>
                  <a:schemeClr val="tx1"/>
                </a:solidFill>
              </a:rPr>
              <a:t>, quality and cost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Local environment simulating a </a:t>
            </a:r>
            <a:r>
              <a:rPr lang="en-US" dirty="0" smtClean="0">
                <a:solidFill>
                  <a:schemeClr val="tx1"/>
                </a:solidFill>
              </a:rPr>
              <a:t>mono-cloud: Including </a:t>
            </a:r>
            <a:r>
              <a:rPr lang="en-US" dirty="0" smtClean="0">
                <a:solidFill>
                  <a:schemeClr val="tx1"/>
                </a:solidFill>
              </a:rPr>
              <a:t>a registry of 100 services</a:t>
            </a:r>
          </a:p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Two </a:t>
            </a:r>
            <a:r>
              <a:rPr lang="en-GB" dirty="0" smtClean="0">
                <a:solidFill>
                  <a:schemeClr val="tx1"/>
                </a:solidFill>
              </a:rPr>
              <a:t>approaches </a:t>
            </a:r>
            <a:r>
              <a:rPr lang="en-GB" dirty="0" smtClean="0">
                <a:solidFill>
                  <a:schemeClr val="tx1"/>
                </a:solidFill>
              </a:rPr>
              <a:t>were compared: </a:t>
            </a:r>
            <a:r>
              <a:rPr lang="en-GB" dirty="0" smtClean="0">
                <a:solidFill>
                  <a:schemeClr val="tx1"/>
                </a:solidFill>
              </a:rPr>
              <a:t>Traditional (</a:t>
            </a:r>
            <a:r>
              <a:rPr lang="en-GB" dirty="0" smtClean="0">
                <a:solidFill>
                  <a:srgbClr val="FF0000"/>
                </a:solidFill>
              </a:rPr>
              <a:t>which algorithm???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vs. </a:t>
            </a:r>
            <a:r>
              <a:rPr lang="en-GB" dirty="0" smtClean="0">
                <a:solidFill>
                  <a:schemeClr val="tx1"/>
                </a:solidFill>
              </a:rPr>
              <a:t>Preference-guided (i.e., Rhone)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5" y="1376884"/>
            <a:ext cx="6150770" cy="3246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9665" y="4377120"/>
            <a:ext cx="6871336" cy="7651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Arial"/>
              <a:buChar char="•"/>
            </a:pPr>
            <a:r>
              <a:rPr lang="en-GB" sz="1350" dirty="0"/>
              <a:t>Our approach increases the performance reducing the rewriting number </a:t>
            </a:r>
            <a:r>
              <a:rPr lang="en-US" sz="1350" dirty="0"/>
              <a:t>which allows to go straightforward to the </a:t>
            </a:r>
            <a:r>
              <a:rPr lang="en-US" sz="1350" dirty="0"/>
              <a:t>rewriting solutions </a:t>
            </a:r>
            <a:r>
              <a:rPr lang="en-US" sz="1350" dirty="0"/>
              <a:t>that are satisfactory avoiding any further backtrack and thus </a:t>
            </a:r>
            <a:r>
              <a:rPr lang="en-US" sz="1350" dirty="0"/>
              <a:t>reducing successful </a:t>
            </a:r>
            <a:r>
              <a:rPr lang="en-US" sz="1350" dirty="0"/>
              <a:t>integration time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5538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1365303"/>
            <a:ext cx="5692140" cy="30558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43000" y="4387834"/>
            <a:ext cx="6858000" cy="7651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/>
              <a:buChar char="•"/>
            </a:pPr>
            <a:r>
              <a:rPr lang="en-US" sz="1350" dirty="0"/>
              <a:t>Using our approach </a:t>
            </a:r>
            <a:r>
              <a:rPr lang="en-US" sz="1350" dirty="0"/>
              <a:t>to meet the </a:t>
            </a:r>
            <a:r>
              <a:rPr lang="en-US" sz="1350" dirty="0"/>
              <a:t>user preferences</a:t>
            </a:r>
            <a:r>
              <a:rPr lang="en-US" sz="1350" dirty="0"/>
              <a:t>, the quality of the rewritings produced has been enhanced and </a:t>
            </a:r>
            <a:r>
              <a:rPr lang="en-US" sz="1350" dirty="0"/>
              <a:t>the integration </a:t>
            </a:r>
            <a:r>
              <a:rPr lang="en-US" sz="1350" dirty="0"/>
              <a:t>economic cost has considerable reduced while delivering the </a:t>
            </a:r>
            <a:r>
              <a:rPr lang="en-US" sz="1350" dirty="0"/>
              <a:t>expected results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019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remarks and Future works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54156" y="1384301"/>
            <a:ext cx="7412603" cy="301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Lessons learned????</a:t>
            </a: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Experimentation in </a:t>
            </a:r>
            <a:r>
              <a:rPr lang="en-US" dirty="0" smtClean="0">
                <a:solidFill>
                  <a:schemeClr val="tx1"/>
                </a:solidFill>
              </a:rPr>
              <a:t>a large scale case and in a </a:t>
            </a:r>
            <a:r>
              <a:rPr lang="en-US" dirty="0" smtClean="0">
                <a:solidFill>
                  <a:srgbClr val="FF0000"/>
                </a:solidFill>
              </a:rPr>
              <a:t>context of parallel </a:t>
            </a:r>
            <a:r>
              <a:rPr lang="en-US" dirty="0" smtClean="0">
                <a:solidFill>
                  <a:srgbClr val="FF0000"/>
                </a:solidFill>
              </a:rPr>
              <a:t>multi-tenant?????</a:t>
            </a:r>
          </a:p>
          <a:p>
            <a:pPr lvl="1" algn="just">
              <a:buFont typeface="Wingdings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Currently we are working on a multi-cloud </a:t>
            </a:r>
            <a:r>
              <a:rPr lang="en-GB" dirty="0" smtClean="0">
                <a:solidFill>
                  <a:schemeClr val="tx1"/>
                </a:solidFill>
              </a:rPr>
              <a:t>simulation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Rhone </a:t>
            </a:r>
            <a:r>
              <a:rPr lang="en-US" dirty="0" smtClean="0">
                <a:solidFill>
                  <a:schemeClr val="tx1"/>
                </a:solidFill>
              </a:rPr>
              <a:t>reduces the rewriting number and processing time </a:t>
            </a:r>
            <a:r>
              <a:rPr lang="en-US" dirty="0" smtClean="0">
                <a:solidFill>
                  <a:schemeClr val="tx1"/>
                </a:solidFill>
              </a:rPr>
              <a:t>while selection and rewriting are guided by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preferences and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services</a:t>
            </a:r>
            <a:r>
              <a:rPr lang="en-US" dirty="0" smtClean="0">
                <a:solidFill>
                  <a:schemeClr val="tx1"/>
                </a:solidFill>
              </a:rPr>
              <a:t>’ quality aspects extracted from </a:t>
            </a:r>
            <a:r>
              <a:rPr lang="en-US" dirty="0" smtClean="0">
                <a:solidFill>
                  <a:schemeClr val="tx1"/>
                </a:solidFill>
              </a:rPr>
              <a:t>SLAs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3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6213" y="1979613"/>
            <a:ext cx="5157787" cy="85725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Thank you for your attention! </a:t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5609" y="3035866"/>
            <a:ext cx="6262895" cy="15560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tx1"/>
                </a:solidFill>
              </a:rPr>
              <a:t>Daniel </a:t>
            </a:r>
            <a:r>
              <a:rPr lang="en-US" sz="1400" b="1" dirty="0" err="1">
                <a:solidFill>
                  <a:schemeClr val="tx1"/>
                </a:solidFill>
              </a:rPr>
              <a:t>Aguiar</a:t>
            </a:r>
            <a:r>
              <a:rPr lang="en-US" sz="1400" b="1" dirty="0">
                <a:solidFill>
                  <a:schemeClr val="tx1"/>
                </a:solidFill>
              </a:rPr>
              <a:t> da Silva </a:t>
            </a:r>
            <a:r>
              <a:rPr lang="en-US" sz="1400" b="1" dirty="0" err="1">
                <a:solidFill>
                  <a:schemeClr val="tx1"/>
                </a:solidFill>
              </a:rPr>
              <a:t>Carvalho</a:t>
            </a:r>
            <a:r>
              <a:rPr lang="en-US" sz="1400" b="1" dirty="0">
                <a:solidFill>
                  <a:schemeClr val="tx1"/>
                </a:solidFill>
              </a:rPr>
              <a:t>, Magellan, IAE, Univ. J. </a:t>
            </a:r>
            <a:r>
              <a:rPr lang="en-US" sz="1400" b="1" dirty="0">
                <a:solidFill>
                  <a:schemeClr val="tx1"/>
                </a:solidFill>
              </a:rPr>
              <a:t>Moulin Lyon 3, </a:t>
            </a:r>
            <a:r>
              <a:rPr lang="en-US" sz="1400" b="1" dirty="0" smtClean="0">
                <a:solidFill>
                  <a:schemeClr val="tx1"/>
                </a:solidFill>
              </a:rPr>
              <a:t>France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1200" dirty="0" err="1">
                <a:solidFill>
                  <a:schemeClr val="tx1"/>
                </a:solidFill>
              </a:rPr>
              <a:t>Plácido</a:t>
            </a:r>
            <a:r>
              <a:rPr lang="en-US" sz="1200" dirty="0">
                <a:solidFill>
                  <a:schemeClr val="tx1"/>
                </a:solidFill>
              </a:rPr>
              <a:t> Antonio de Souza </a:t>
            </a:r>
            <a:r>
              <a:rPr lang="en-US" sz="1200" dirty="0" err="1">
                <a:solidFill>
                  <a:schemeClr val="tx1"/>
                </a:solidFill>
              </a:rPr>
              <a:t>Neto</a:t>
            </a:r>
            <a:r>
              <a:rPr lang="en-US" sz="1200" dirty="0">
                <a:solidFill>
                  <a:schemeClr val="tx1"/>
                </a:solidFill>
              </a:rPr>
              <a:t>, DIATINF, IFRN, Brazil</a:t>
            </a:r>
          </a:p>
          <a:p>
            <a:pPr marL="0" indent="0" algn="r">
              <a:buNone/>
            </a:pPr>
            <a:r>
              <a:rPr lang="en-US" sz="1200" dirty="0" err="1">
                <a:solidFill>
                  <a:schemeClr val="tx1"/>
                </a:solidFill>
              </a:rPr>
              <a:t>Chirine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Ghedira-Guegan</a:t>
            </a:r>
            <a:r>
              <a:rPr lang="en-US" sz="1200" dirty="0">
                <a:solidFill>
                  <a:schemeClr val="tx1"/>
                </a:solidFill>
              </a:rPr>
              <a:t>, Magellan, IAE, Univ. J. Moulin Lyon 3, France</a:t>
            </a:r>
          </a:p>
          <a:p>
            <a:pPr marL="0" indent="0" algn="r">
              <a:buNone/>
            </a:pPr>
            <a:r>
              <a:rPr lang="en-US" sz="1200" dirty="0">
                <a:solidFill>
                  <a:schemeClr val="tx1"/>
                </a:solidFill>
              </a:rPr>
              <a:t>Nadia </a:t>
            </a:r>
            <a:r>
              <a:rPr lang="en-US" sz="1200" dirty="0" err="1">
                <a:solidFill>
                  <a:schemeClr val="tx1"/>
                </a:solidFill>
              </a:rPr>
              <a:t>Bennani</a:t>
            </a:r>
            <a:r>
              <a:rPr lang="en-US" sz="1200" dirty="0">
                <a:solidFill>
                  <a:schemeClr val="tx1"/>
                </a:solidFill>
              </a:rPr>
              <a:t>, LIRIS-CNRS, INSA-Lyon, Univ. Lyon, France</a:t>
            </a:r>
          </a:p>
          <a:p>
            <a:pPr marL="0" indent="0" algn="r">
              <a:buNone/>
            </a:pPr>
            <a:r>
              <a:rPr lang="en-US" sz="1200" dirty="0" err="1">
                <a:solidFill>
                  <a:schemeClr val="tx1"/>
                </a:solidFill>
              </a:rPr>
              <a:t>Genoveva</a:t>
            </a:r>
            <a:r>
              <a:rPr lang="en-US" sz="1200" dirty="0">
                <a:solidFill>
                  <a:schemeClr val="tx1"/>
                </a:solidFill>
              </a:rPr>
              <a:t> Vargas-Solar,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7064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326763"/>
            <a:ext cx="6172200" cy="339447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</a:t>
            </a:r>
            <a:r>
              <a:rPr lang="fr-FR" dirty="0"/>
              <a:t>, C., Costa, U., Halfeld-Ferrari, M., Ferre, R., Musicante, M.A., Peralta, V</a:t>
            </a:r>
            <a:r>
              <a:rPr lang="fr-FR" dirty="0" smtClean="0"/>
              <a:t>., Robert</a:t>
            </a:r>
            <a:r>
              <a:rPr lang="fr-FR" dirty="0"/>
              <a:t>, S.: Preference-driven refinement of service compositions. In: </a:t>
            </a:r>
            <a:r>
              <a:rPr lang="fr-FR" dirty="0" smtClean="0"/>
              <a:t>International Conference </a:t>
            </a:r>
            <a:r>
              <a:rPr lang="fr-FR" dirty="0"/>
              <a:t>on Cloud Computing and Services Science, Proceedings of </a:t>
            </a:r>
            <a:r>
              <a:rPr lang="fr-FR" dirty="0" smtClean="0"/>
              <a:t>CLOSER 2014 </a:t>
            </a:r>
            <a:r>
              <a:rPr lang="fr-FR" dirty="0"/>
              <a:t>(2014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Barhamgi</a:t>
            </a:r>
            <a:r>
              <a:rPr lang="fr-FR" dirty="0"/>
              <a:t>, M., Benslimane, D., Medjahed, B.: A query rewriting approach for </a:t>
            </a:r>
            <a:r>
              <a:rPr lang="fr-FR" dirty="0" smtClean="0"/>
              <a:t>web service </a:t>
            </a:r>
            <a:r>
              <a:rPr lang="fr-FR" dirty="0"/>
              <a:t>composition. IEEE Trans. Serv. Comput. </a:t>
            </a:r>
            <a:r>
              <a:rPr lang="fr-FR" b="1" dirty="0"/>
              <a:t>3</a:t>
            </a:r>
            <a:r>
              <a:rPr lang="fr-FR" dirty="0"/>
              <a:t>, 206–222 (2010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Bennani</a:t>
            </a:r>
            <a:r>
              <a:rPr lang="fr-FR" dirty="0"/>
              <a:t>, N., Ghedira-Guegan, C., Musicante, M., Vargas-Solar, G.: Sla-guided </a:t>
            </a:r>
            <a:r>
              <a:rPr lang="fr-FR" dirty="0" smtClean="0"/>
              <a:t>data integration </a:t>
            </a:r>
            <a:r>
              <a:rPr lang="fr-FR" dirty="0"/>
              <a:t>on cloud environments. In: 2014 IEEE 7th International Conference </a:t>
            </a:r>
            <a:r>
              <a:rPr lang="fr-FR" dirty="0" smtClean="0"/>
              <a:t>on Cloud </a:t>
            </a:r>
            <a:r>
              <a:rPr lang="fr-FR" dirty="0"/>
              <a:t>Computing (CLOUD), pp. 934–935, June </a:t>
            </a:r>
            <a:r>
              <a:rPr lang="fr-FR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Benouaret</a:t>
            </a:r>
            <a:r>
              <a:rPr lang="fr-FR" dirty="0"/>
              <a:t>, K., Benslimane, D., Hadjali, A., Barhamgi, M.: FuDoCS: a web </a:t>
            </a:r>
            <a:r>
              <a:rPr lang="fr-FR" dirty="0" smtClean="0"/>
              <a:t>service composition </a:t>
            </a:r>
            <a:r>
              <a:rPr lang="fr-FR" dirty="0"/>
              <a:t>system based on fuzzy dominance for preference query answering. In</a:t>
            </a:r>
            <a:r>
              <a:rPr lang="fr-FR" dirty="0" smtClean="0"/>
              <a:t>: 37th </a:t>
            </a:r>
            <a:r>
              <a:rPr lang="fr-FR" dirty="0"/>
              <a:t>International Conference on Very Large Data Bases (VLDB 2011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Carvalho</a:t>
            </a:r>
            <a:r>
              <a:rPr lang="fr-FR" dirty="0"/>
              <a:t>, D.A.S., Neto, P.A.S., Vargas-Solar, G., Bennani, N., Ghedira, C.: </a:t>
            </a:r>
            <a:r>
              <a:rPr lang="fr-FR" dirty="0" smtClean="0"/>
              <a:t>Can data </a:t>
            </a:r>
            <a:r>
              <a:rPr lang="fr-FR" dirty="0"/>
              <a:t>integration quality be enhanced on multi-cloud using SLA? In: Chen, Q</a:t>
            </a:r>
            <a:r>
              <a:rPr lang="fr-FR" dirty="0" smtClean="0"/>
              <a:t>., Hameurlain</a:t>
            </a:r>
            <a:r>
              <a:rPr lang="fr-FR" dirty="0"/>
              <a:t>, A., Toumani, F., Wagner, R., Decker, H. (eds.) DEXA 2015. LNCS,</a:t>
            </a:r>
            <a:br>
              <a:rPr lang="fr-FR" dirty="0"/>
            </a:br>
            <a:r>
              <a:rPr lang="fr-FR" dirty="0"/>
              <a:t>vol. 9262, pp. 145–152. Springer, Heidelberg (2015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ElSheikh</a:t>
            </a:r>
            <a:r>
              <a:rPr lang="fr-FR" dirty="0"/>
              <a:t>, G., ElNainay, M.Y., ElShehaby, S., Abougabal, M.S.: SODIM: </a:t>
            </a:r>
            <a:r>
              <a:rPr lang="fr-FR" dirty="0" smtClean="0"/>
              <a:t>service oriented </a:t>
            </a:r>
            <a:r>
              <a:rPr lang="fr-FR" dirty="0"/>
              <a:t>data integration based on MapReduce. Alexandria Eng. J. </a:t>
            </a:r>
            <a:r>
              <a:rPr lang="fr-FR" b="1" dirty="0"/>
              <a:t>52</a:t>
            </a:r>
            <a:r>
              <a:rPr lang="fr-FR" dirty="0"/>
              <a:t>, </a:t>
            </a:r>
            <a:r>
              <a:rPr lang="fr-FR" dirty="0" smtClean="0"/>
              <a:t>313–318 (2013)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Halevy</a:t>
            </a:r>
            <a:r>
              <a:rPr lang="fr-FR" dirty="0"/>
              <a:t>, A.Y.: Answering queries using views: a survey. VLDB J. </a:t>
            </a:r>
            <a:r>
              <a:rPr lang="fr-FR" b="1" dirty="0"/>
              <a:t>10</a:t>
            </a:r>
            <a:r>
              <a:rPr lang="fr-FR" dirty="0"/>
              <a:t>(4), </a:t>
            </a:r>
            <a:r>
              <a:rPr lang="fr-FR" dirty="0" smtClean="0"/>
              <a:t>270–294 (2001)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Tian</a:t>
            </a:r>
            <a:r>
              <a:rPr lang="fr-FR" dirty="0"/>
              <a:t>, Y., Song, B., Park, J., Huh, E.-N.: Inter-cloud data integration system considering privacy and cost. In</a:t>
            </a:r>
            <a:r>
              <a:rPr lang="fr-FR" dirty="0" smtClean="0"/>
              <a:t>: Pan</a:t>
            </a:r>
            <a:r>
              <a:rPr lang="fr-FR" dirty="0"/>
              <a:t>, J.-S., Chen, S.-M., Nguyen, N.T. (eds</a:t>
            </a:r>
            <a:r>
              <a:rPr lang="fr-FR" dirty="0" smtClean="0"/>
              <a:t>.) ICCCI2010</a:t>
            </a:r>
            <a:r>
              <a:rPr lang="fr-FR" dirty="0"/>
              <a:t>, Part I. LNCS, vol. 6421, pp. 195–204. Springer, Heidelberg (2010</a:t>
            </a:r>
            <a:r>
              <a:rPr lang="fr-FR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1725" dirty="0">
                <a:solidFill>
                  <a:schemeClr val="tx1"/>
                </a:solidFill>
              </a:rPr>
              <a:t>To do…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en-US" sz="1725" dirty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  <a:buFont typeface="Wingdings" charset="2"/>
              <a:buChar char="§"/>
            </a:pPr>
            <a:endParaRPr lang="en-US" sz="1725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pt-BR" sz="17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Classical Data integration scenario</a:t>
            </a:r>
            <a:endParaRPr lang="en-US" sz="33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958376" y="3389710"/>
            <a:ext cx="5086055" cy="912019"/>
            <a:chOff x="1087168" y="4519613"/>
            <a:chExt cx="6781406" cy="1216025"/>
          </a:xfrm>
        </p:grpSpPr>
        <p:sp>
          <p:nvSpPr>
            <p:cNvPr id="4" name="Cylindre 3"/>
            <p:cNvSpPr/>
            <p:nvPr/>
          </p:nvSpPr>
          <p:spPr>
            <a:xfrm>
              <a:off x="1741338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49" name="Cylindre 48"/>
            <p:cNvSpPr/>
            <p:nvPr/>
          </p:nvSpPr>
          <p:spPr>
            <a:xfrm>
              <a:off x="3743572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750789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087168" y="4943745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350" dirty="0"/>
                <a:t>Data source A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132534" y="4943745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350"/>
                <a:t>Data source B</a:t>
              </a:r>
              <a:endParaRPr lang="fr-FR" sz="135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25374" y="4943745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350"/>
                <a:t>Data source C</a:t>
              </a:r>
              <a:endParaRPr lang="fr-FR" sz="1350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534027" y="2035353"/>
            <a:ext cx="2057400" cy="685800"/>
            <a:chOff x="3188036" y="2713804"/>
            <a:chExt cx="2743200" cy="91440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188036" y="2986975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350" dirty="0"/>
                <a:t>Mediator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920901" y="1446727"/>
            <a:ext cx="2057400" cy="534521"/>
            <a:chOff x="2370534" y="1928969"/>
            <a:chExt cx="2743200" cy="712694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370534" y="2044216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350" dirty="0"/>
                <a:t>Query</a:t>
              </a:r>
              <a:endParaRPr lang="fr-FR" sz="1350" dirty="0"/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 flipH="1">
            <a:off x="4403566" y="2789399"/>
            <a:ext cx="1833" cy="53452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3304197" y="2788321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32236" y="2799666"/>
            <a:ext cx="1834" cy="5244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134308" y="1447827"/>
            <a:ext cx="2057400" cy="524434"/>
            <a:chOff x="3988411" y="1930436"/>
            <a:chExt cx="2743200" cy="699245"/>
          </a:xfrm>
        </p:grpSpPr>
        <p:cxnSp>
          <p:nvCxnSpPr>
            <p:cNvPr id="73" name="Connecteur droit avec flèche 72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3988411" y="2037027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350" dirty="0"/>
                <a:t>Result</a:t>
              </a:r>
              <a:endParaRPr lang="fr-FR" sz="1350" dirty="0"/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rot="10800000" flipH="1">
            <a:off x="3460748" y="279627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5114227" y="280220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266617" y="279627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429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 Introduce </a:t>
            </a:r>
            <a:r>
              <a:rPr lang="en-US" dirty="0">
                <a:solidFill>
                  <a:schemeClr val="tx1"/>
                </a:solidFill>
              </a:rPr>
              <a:t>our service-based query rewriting algorithm guided by </a:t>
            </a:r>
            <a:r>
              <a:rPr lang="en-US" dirty="0" smtClean="0">
                <a:solidFill>
                  <a:schemeClr val="tx1"/>
                </a:solidFill>
              </a:rPr>
              <a:t>user preferences </a:t>
            </a:r>
            <a:r>
              <a:rPr lang="en-US" dirty="0">
                <a:solidFill>
                  <a:schemeClr val="tx1"/>
                </a:solidFill>
              </a:rPr>
              <a:t>and SLAs which enhances the quality on the results integration in </a:t>
            </a:r>
            <a:r>
              <a:rPr lang="en-US" dirty="0" smtClean="0">
                <a:solidFill>
                  <a:schemeClr val="tx1"/>
                </a:solidFill>
              </a:rPr>
              <a:t>a multi-cloud </a:t>
            </a:r>
            <a:r>
              <a:rPr lang="en-US" dirty="0">
                <a:solidFill>
                  <a:schemeClr val="tx1"/>
                </a:solidFill>
              </a:rPr>
              <a:t>context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Rhone Service-Based Query Rewriting Algorithm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1"/>
            <a:ext cx="5657851" cy="317341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algorithm is guided by user preferences and constraints, and services’ quality features extracted after structuring service level agreements (SLA)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Original aspects: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user can express quality requirements and constraints, and associate them to his/her queries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Services’ quality features defined on SLAs guide the service selection and rewriting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considering data services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1978323" y="3324932"/>
            <a:ext cx="5187355" cy="1325444"/>
            <a:chOff x="1240233" y="4306631"/>
            <a:chExt cx="6916473" cy="1767258"/>
          </a:xfrm>
        </p:grpSpPr>
        <p:grpSp>
          <p:nvGrpSpPr>
            <p:cNvPr id="18" name="Groupe 17"/>
            <p:cNvGrpSpPr/>
            <p:nvPr/>
          </p:nvGrpSpPr>
          <p:grpSpPr>
            <a:xfrm>
              <a:off x="1240233" y="4324787"/>
              <a:ext cx="2754201" cy="1733832"/>
              <a:chOff x="4823642" y="4628314"/>
              <a:chExt cx="2754201" cy="1733832"/>
            </a:xfrm>
          </p:grpSpPr>
          <p:sp>
            <p:nvSpPr>
              <p:cNvPr id="19" name="Nuage 18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5507273" y="5120693"/>
                <a:ext cx="1218711" cy="797809"/>
                <a:chOff x="4789805" y="4656449"/>
                <a:chExt cx="1218711" cy="797809"/>
              </a:xfrm>
            </p:grpSpPr>
            <p:sp>
              <p:nvSpPr>
                <p:cNvPr id="21" name="Cylindre 20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Cylindre 21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Cylindre 22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4789805" y="5146482"/>
                  <a:ext cx="1218711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dirty="0">
                      <a:latin typeface="+mj-lt"/>
                    </a:rPr>
                    <a:t>Data provider A</a:t>
                  </a:r>
                  <a:endParaRPr lang="en-US" sz="900" dirty="0">
                    <a:latin typeface="+mj-lt"/>
                  </a:endParaRPr>
                </a:p>
              </p:txBody>
            </p:sp>
          </p:grpSp>
        </p:grpSp>
        <p:grpSp>
          <p:nvGrpSpPr>
            <p:cNvPr id="46" name="Groupe 45"/>
            <p:cNvGrpSpPr/>
            <p:nvPr/>
          </p:nvGrpSpPr>
          <p:grpSpPr>
            <a:xfrm>
              <a:off x="3321369" y="4306631"/>
              <a:ext cx="2754201" cy="1733832"/>
              <a:chOff x="4823642" y="4628314"/>
              <a:chExt cx="2754201" cy="1733832"/>
            </a:xfrm>
          </p:grpSpPr>
          <p:sp>
            <p:nvSpPr>
              <p:cNvPr id="47" name="Nuage 46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5507273" y="5120693"/>
                <a:ext cx="1214436" cy="797809"/>
                <a:chOff x="4789805" y="4656449"/>
                <a:chExt cx="1214436" cy="797809"/>
              </a:xfrm>
            </p:grpSpPr>
            <p:sp>
              <p:nvSpPr>
                <p:cNvPr id="49" name="Cylindre 48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Cylindre 49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1" name="Cylindre 50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789805" y="5146482"/>
                  <a:ext cx="1214436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dirty="0">
                      <a:latin typeface="+mj-lt"/>
                    </a:rPr>
                    <a:t>Data provider B</a:t>
                  </a:r>
                  <a:endParaRPr lang="en-US" sz="900" dirty="0">
                    <a:latin typeface="+mj-lt"/>
                  </a:endParaRPr>
                </a:p>
              </p:txBody>
            </p:sp>
          </p:grpSp>
        </p:grpSp>
        <p:grpSp>
          <p:nvGrpSpPr>
            <p:cNvPr id="53" name="Groupe 52"/>
            <p:cNvGrpSpPr/>
            <p:nvPr/>
          </p:nvGrpSpPr>
          <p:grpSpPr>
            <a:xfrm>
              <a:off x="5402505" y="4340057"/>
              <a:ext cx="2754201" cy="1733832"/>
              <a:chOff x="4823642" y="4628314"/>
              <a:chExt cx="2754201" cy="1733832"/>
            </a:xfrm>
          </p:grpSpPr>
          <p:sp>
            <p:nvSpPr>
              <p:cNvPr id="54" name="Nuage 53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507273" y="5120693"/>
                <a:ext cx="1214436" cy="797809"/>
                <a:chOff x="4789805" y="4656449"/>
                <a:chExt cx="1214436" cy="797809"/>
              </a:xfrm>
            </p:grpSpPr>
            <p:sp>
              <p:nvSpPr>
                <p:cNvPr id="56" name="Cylindre 55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7" name="Cylindre 56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Cylindre 57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ZoneTexte 58"/>
                <p:cNvSpPr txBox="1"/>
                <p:nvPr/>
              </p:nvSpPr>
              <p:spPr>
                <a:xfrm>
                  <a:off x="4789805" y="5146482"/>
                  <a:ext cx="1214436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dirty="0">
                      <a:latin typeface="+mj-lt"/>
                    </a:rPr>
                    <a:t>Data provider C</a:t>
                  </a:r>
                  <a:endParaRPr lang="en-US" sz="9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61" name="Groupe 60"/>
          <p:cNvGrpSpPr/>
          <p:nvPr/>
        </p:nvGrpSpPr>
        <p:grpSpPr>
          <a:xfrm>
            <a:off x="3534027" y="2035353"/>
            <a:ext cx="2057400" cy="685800"/>
            <a:chOff x="3188036" y="2713804"/>
            <a:chExt cx="2743200" cy="9144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188036" y="2986975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350" dirty="0"/>
                <a:t>Mediator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920901" y="1446727"/>
            <a:ext cx="2057400" cy="534521"/>
            <a:chOff x="2370534" y="1928969"/>
            <a:chExt cx="2743200" cy="712694"/>
          </a:xfrm>
        </p:grpSpPr>
        <p:cxnSp>
          <p:nvCxnSpPr>
            <p:cNvPr id="65" name="Connecteur droit avec flèche 6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2370534" y="2044216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350" dirty="0"/>
                <a:t>Query</a:t>
              </a:r>
              <a:endParaRPr lang="fr-FR" sz="1350" dirty="0"/>
            </a:p>
          </p:txBody>
        </p:sp>
      </p:grpSp>
      <p:cxnSp>
        <p:nvCxnSpPr>
          <p:cNvPr id="67" name="Connecteur droit avec flèche 66"/>
          <p:cNvCxnSpPr/>
          <p:nvPr/>
        </p:nvCxnSpPr>
        <p:spPr>
          <a:xfrm flipH="1">
            <a:off x="4403566" y="2789399"/>
            <a:ext cx="1833" cy="53452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3304197" y="2788321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32236" y="2799666"/>
            <a:ext cx="1834" cy="5244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0800000" flipH="1">
            <a:off x="3460748" y="279627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114227" y="280220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5266617" y="2796276"/>
            <a:ext cx="510681" cy="4795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4134308" y="1447827"/>
            <a:ext cx="2057400" cy="524434"/>
            <a:chOff x="3988411" y="1930436"/>
            <a:chExt cx="2743200" cy="699245"/>
          </a:xfrm>
        </p:grpSpPr>
        <p:cxnSp>
          <p:nvCxnSpPr>
            <p:cNvPr id="74" name="Connecteur droit avec flèche 73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988411" y="2037027"/>
              <a:ext cx="2743200" cy="400109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350" dirty="0"/>
                <a:t>Result</a:t>
              </a:r>
              <a:endParaRPr lang="fr-FR" sz="1350" dirty="0"/>
            </a:p>
          </p:txBody>
        </p:sp>
      </p:grpSp>
      <p:sp>
        <p:nvSpPr>
          <p:cNvPr id="76" name="Parchemin vertical 75"/>
          <p:cNvSpPr/>
          <p:nvPr/>
        </p:nvSpPr>
        <p:spPr>
          <a:xfrm>
            <a:off x="6484643" y="4103946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Parchemin vertical 76"/>
          <p:cNvSpPr/>
          <p:nvPr/>
        </p:nvSpPr>
        <p:spPr>
          <a:xfrm>
            <a:off x="4876634" y="4086811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Parchemin vertical 77"/>
          <p:cNvSpPr/>
          <p:nvPr/>
        </p:nvSpPr>
        <p:spPr>
          <a:xfrm>
            <a:off x="3380306" y="4095294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24908" y="1402495"/>
            <a:ext cx="2281136" cy="3647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schemas</a:t>
            </a:r>
            <a:endParaRPr lang="en-US" sz="135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24908" y="1791810"/>
            <a:ext cx="2281136" cy="3647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levels of SLA</a:t>
            </a:r>
            <a:endParaRPr lang="en-US" sz="135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24908" y="2185815"/>
            <a:ext cx="2281136" cy="3647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measures that express the same aspect in different SLAs</a:t>
            </a:r>
            <a:endParaRPr lang="en-US" sz="105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9" name="Rectangle 28"/>
          <p:cNvSpPr/>
          <p:nvPr/>
        </p:nvSpPr>
        <p:spPr>
          <a:xfrm>
            <a:off x="1143000" y="3326666"/>
            <a:ext cx="6858000" cy="1320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 this context, data integration deals with a matching problem of the </a:t>
            </a:r>
            <a:r>
              <a:rPr lang="en-US" dirty="0"/>
              <a:t>user’s integration </a:t>
            </a:r>
            <a:r>
              <a:rPr lang="en-US" dirty="0"/>
              <a:t>preferences which includes quality constraints and data requirements</a:t>
            </a:r>
            <a:r>
              <a:rPr lang="en-US" dirty="0"/>
              <a:t>, and </a:t>
            </a:r>
            <a:r>
              <a:rPr lang="en-US" dirty="0"/>
              <a:t>his/her specific cloud subscription with the SLA’s provided by cloud services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78296" y="1730363"/>
            <a:ext cx="8328991" cy="185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Here already an example where you introduce the notion of abstract service, concrete service, </a:t>
            </a:r>
            <a:r>
              <a:rPr lang="en-GB" dirty="0" err="1" smtClean="0"/>
              <a:t>QoS</a:t>
            </a:r>
            <a:r>
              <a:rPr lang="en-GB" dirty="0" smtClean="0"/>
              <a:t>, SLA and query with preferences. </a:t>
            </a:r>
          </a:p>
          <a:p>
            <a:pPr algn="ctr"/>
            <a:r>
              <a:rPr lang="en-GB" dirty="0" smtClean="0"/>
              <a:t>Query that can have several associated answers.</a:t>
            </a:r>
          </a:p>
          <a:p>
            <a:pPr algn="ctr"/>
            <a:r>
              <a:rPr lang="en-GB" dirty="0" smtClean="0"/>
              <a:t>In the speech you will refer to existing algorithms that compose services but without considering SLA at different levels and so appears the objective</a:t>
            </a:r>
          </a:p>
          <a:p>
            <a:pPr algn="ctr"/>
            <a:r>
              <a:rPr lang="en-GB" dirty="0" smtClean="0"/>
              <a:t>This slide can become 2 – 3 it should be very efficient.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0" grpId="0" animBg="1"/>
      <p:bldP spid="82" grpId="0" animBg="1"/>
      <p:bldP spid="83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Abstract service</a:t>
            </a:r>
            <a:endParaRPr lang="en-GB" sz="3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275" y="1820885"/>
            <a:ext cx="1036737" cy="3857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22" y="2859181"/>
            <a:ext cx="4721881" cy="1686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617" y="1977887"/>
            <a:ext cx="7872586" cy="116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should be part </a:t>
            </a:r>
            <a:r>
              <a:rPr lang="en-GB" smtClean="0"/>
              <a:t>of the content of slide 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Concrete services</a:t>
            </a:r>
            <a:endParaRPr lang="en-GB" sz="3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25" y="1778194"/>
            <a:ext cx="5912351" cy="3869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87" y="2559044"/>
            <a:ext cx="5910026" cy="18919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5617" y="1977887"/>
            <a:ext cx="7872586" cy="116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should be part </a:t>
            </a:r>
            <a:r>
              <a:rPr lang="en-GB" smtClean="0"/>
              <a:t>of the content of slide 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Query</a:t>
            </a:r>
            <a:endParaRPr lang="en-GB" sz="3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93" y="1751092"/>
            <a:ext cx="6670614" cy="3339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480" y="3672268"/>
            <a:ext cx="6129336" cy="456440"/>
          </a:xfrm>
          <a:prstGeom prst="rect">
            <a:avLst/>
          </a:prstGeo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1767360" y="2538014"/>
            <a:ext cx="5657851" cy="812403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i="1" dirty="0">
                <a:solidFill>
                  <a:schemeClr val="tx1"/>
                </a:solidFill>
              </a:rPr>
              <a:t>Doctor </a:t>
            </a:r>
            <a:r>
              <a:rPr lang="en-US" sz="1500" i="1" dirty="0">
                <a:solidFill>
                  <a:schemeClr val="tx1"/>
                </a:solidFill>
              </a:rPr>
              <a:t>Marcel wants to query the personal and DNA information from </a:t>
            </a:r>
            <a:r>
              <a:rPr lang="en-US" sz="1500" i="1" dirty="0">
                <a:solidFill>
                  <a:schemeClr val="tx1"/>
                </a:solidFill>
              </a:rPr>
              <a:t>patients that </a:t>
            </a:r>
            <a:r>
              <a:rPr lang="en-US" sz="1500" i="1" dirty="0">
                <a:solidFill>
                  <a:schemeClr val="tx1"/>
                </a:solidFill>
              </a:rPr>
              <a:t>were infected by flu, using services with availability higher than 98%, </a:t>
            </a:r>
            <a:r>
              <a:rPr lang="en-US" sz="1500" i="1" dirty="0">
                <a:solidFill>
                  <a:schemeClr val="tx1"/>
                </a:solidFill>
              </a:rPr>
              <a:t>price per </a:t>
            </a:r>
            <a:r>
              <a:rPr lang="en-US" sz="1500" i="1" dirty="0">
                <a:solidFill>
                  <a:schemeClr val="tx1"/>
                </a:solidFill>
              </a:rPr>
              <a:t>call less than 0.2$ and integration total cost less than </a:t>
            </a:r>
            <a:r>
              <a:rPr lang="en-US" sz="1500" i="1" dirty="0">
                <a:solidFill>
                  <a:schemeClr val="tx1"/>
                </a:solidFill>
              </a:rPr>
              <a:t>5$.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617" y="1977887"/>
            <a:ext cx="7872586" cy="116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should be part </a:t>
            </a:r>
            <a:r>
              <a:rPr lang="en-GB" smtClean="0"/>
              <a:t>of the content of slide 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Objective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a set of </a:t>
            </a:r>
            <a:r>
              <a:rPr lang="en-US" i="1" dirty="0">
                <a:solidFill>
                  <a:schemeClr val="tx1"/>
                </a:solidFill>
              </a:rPr>
              <a:t>abstract services</a:t>
            </a:r>
            <a:r>
              <a:rPr lang="en-US" dirty="0">
                <a:solidFill>
                  <a:schemeClr val="tx1"/>
                </a:solidFill>
              </a:rPr>
              <a:t>, a set of </a:t>
            </a:r>
            <a:r>
              <a:rPr lang="en-US" i="1" dirty="0">
                <a:solidFill>
                  <a:schemeClr val="tx1"/>
                </a:solidFill>
              </a:rPr>
              <a:t>concrete </a:t>
            </a:r>
            <a:r>
              <a:rPr lang="en-US" i="1" dirty="0" smtClean="0">
                <a:solidFill>
                  <a:schemeClr val="tx1"/>
                </a:solidFill>
              </a:rPr>
              <a:t>services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erive service </a:t>
            </a:r>
            <a:r>
              <a:rPr lang="en-US" dirty="0" smtClean="0">
                <a:solidFill>
                  <a:schemeClr val="tx1"/>
                </a:solidFill>
              </a:rPr>
              <a:t>compositions that </a:t>
            </a:r>
            <a:r>
              <a:rPr lang="en-US" dirty="0">
                <a:solidFill>
                  <a:schemeClr val="tx1"/>
                </a:solidFill>
              </a:rPr>
              <a:t>fulfill </a:t>
            </a:r>
            <a:r>
              <a:rPr lang="en-US" dirty="0" smtClean="0">
                <a:solidFill>
                  <a:schemeClr val="tx1"/>
                </a:solidFill>
              </a:rPr>
              <a:t>query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preferences and </a:t>
            </a:r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HERE YOU SHOW DE QUERY EXAMPLE OF THE PREVIOUS SLIDES AND YOU PUT IN COLOR IN THE EXPRESSION WHICH ARE PREFERENCES AND WHICH REQUIREMENTS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5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Rhone Service-Based Query Rewriting Algorithm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0"/>
            <a:ext cx="5657851" cy="318055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trike="sngStrike" dirty="0" smtClean="0">
                <a:solidFill>
                  <a:srgbClr val="FF0000"/>
                </a:solidFill>
              </a:rPr>
              <a:t>These three first definition builds the basic input </a:t>
            </a:r>
            <a:r>
              <a:rPr lang="en-US" strike="sngStrike" dirty="0">
                <a:solidFill>
                  <a:srgbClr val="FF0000"/>
                </a:solidFill>
              </a:rPr>
              <a:t>data for the </a:t>
            </a:r>
            <a:r>
              <a:rPr lang="en-US" strike="sngStrike" dirty="0" smtClean="0">
                <a:solidFill>
                  <a:srgbClr val="FF0000"/>
                </a:solidFill>
              </a:rPr>
              <a:t>Rhone</a:t>
            </a:r>
          </a:p>
          <a:p>
            <a:pPr lvl="1" algn="just">
              <a:buFont typeface="Wingdings" charset="2"/>
              <a:buChar char="§"/>
            </a:pPr>
            <a:r>
              <a:rPr lang="en-US" strike="sngStrike" dirty="0" smtClean="0">
                <a:solidFill>
                  <a:srgbClr val="FF0000"/>
                </a:solidFill>
              </a:rPr>
              <a:t> A query </a:t>
            </a:r>
            <a:r>
              <a:rPr lang="en-US" strike="sngStrike" dirty="0">
                <a:solidFill>
                  <a:srgbClr val="FF0000"/>
                </a:solidFill>
              </a:rPr>
              <a:t>and a set of concrete </a:t>
            </a:r>
            <a:r>
              <a:rPr lang="en-US" strike="sngStrike" dirty="0" smtClean="0">
                <a:solidFill>
                  <a:srgbClr val="FF0000"/>
                </a:solidFill>
              </a:rPr>
              <a:t>services </a:t>
            </a:r>
          </a:p>
          <a:p>
            <a:pPr lvl="1" algn="just">
              <a:buFont typeface="Wingdings" charset="2"/>
              <a:buChar char="§"/>
            </a:pPr>
            <a:endParaRPr lang="en-US" strike="sngStrike" dirty="0">
              <a:solidFill>
                <a:srgbClr val="FF0000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strike="sngStrike" dirty="0" smtClean="0">
                <a:solidFill>
                  <a:srgbClr val="FF0000"/>
                </a:solidFill>
              </a:rPr>
              <a:t>The result </a:t>
            </a:r>
            <a:r>
              <a:rPr lang="en-US" strike="sngStrike" dirty="0">
                <a:solidFill>
                  <a:srgbClr val="FF0000"/>
                </a:solidFill>
              </a:rPr>
              <a:t>is a set of rewriting of the query in terms of concrete services, </a:t>
            </a:r>
            <a:r>
              <a:rPr lang="en-US" strike="sngStrike" dirty="0" smtClean="0">
                <a:solidFill>
                  <a:srgbClr val="FF0000"/>
                </a:solidFill>
              </a:rPr>
              <a:t>fulfilling the </a:t>
            </a:r>
            <a:r>
              <a:rPr lang="en-US" strike="sngStrike" dirty="0">
                <a:solidFill>
                  <a:srgbClr val="FF0000"/>
                </a:solidFill>
              </a:rPr>
              <a:t>user preferences.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main function of the algorithm is divided in four steps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i="1" dirty="0" smtClean="0">
                <a:solidFill>
                  <a:schemeClr val="tx1"/>
                </a:solidFill>
              </a:rPr>
              <a:t>selecting </a:t>
            </a:r>
            <a:r>
              <a:rPr lang="en-US" i="1" dirty="0">
                <a:solidFill>
                  <a:schemeClr val="tx1"/>
                </a:solidFill>
              </a:rPr>
              <a:t>candidate concrete services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creating candidate service descriptions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combining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producing rewritings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66530" y="2504661"/>
            <a:ext cx="83985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Candidate service description</a:t>
            </a:r>
            <a:endParaRPr lang="en-GB" sz="3000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1760220" y="1384300"/>
            <a:ext cx="5657851" cy="3180556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Definition 4 (Candidate service description - CSD)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Creating candidate service descriptions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>
                <a:solidFill>
                  <a:schemeClr val="tx1"/>
                </a:solidFill>
              </a:rPr>
              <a:t>Rule 1</a:t>
            </a:r>
            <a:r>
              <a:rPr lang="en-US" dirty="0" smtClean="0">
                <a:solidFill>
                  <a:schemeClr val="tx1"/>
                </a:solidFill>
              </a:rPr>
              <a:t>: for </a:t>
            </a:r>
            <a:r>
              <a:rPr lang="en-US" dirty="0">
                <a:solidFill>
                  <a:schemeClr val="tx1"/>
                </a:solidFill>
              </a:rPr>
              <a:t>all head variables in a </a:t>
            </a:r>
            <a:r>
              <a:rPr lang="en-US" dirty="0" smtClean="0">
                <a:solidFill>
                  <a:schemeClr val="tx1"/>
                </a:solidFill>
              </a:rPr>
              <a:t>concrete service</a:t>
            </a:r>
            <a:r>
              <a:rPr lang="en-US" dirty="0">
                <a:solidFill>
                  <a:schemeClr val="tx1"/>
                </a:solidFill>
              </a:rPr>
              <a:t>, the mapping h from the head to the body definition must </a:t>
            </a:r>
            <a:r>
              <a:rPr lang="en-US" dirty="0" smtClean="0">
                <a:solidFill>
                  <a:schemeClr val="tx1"/>
                </a:solidFill>
              </a:rPr>
              <a:t>exist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2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Head variables </a:t>
            </a:r>
            <a:r>
              <a:rPr lang="en-US" dirty="0">
                <a:solidFill>
                  <a:schemeClr val="tx1"/>
                </a:solidFill>
              </a:rPr>
              <a:t>in concrete services can be mapped to head or local variables in </a:t>
            </a:r>
            <a:r>
              <a:rPr lang="en-US" dirty="0" smtClean="0">
                <a:solidFill>
                  <a:schemeClr val="tx1"/>
                </a:solidFill>
              </a:rPr>
              <a:t>the query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 Local variables in concrete services can be mapped to head </a:t>
            </a:r>
            <a:r>
              <a:rPr lang="en-US" dirty="0" smtClean="0">
                <a:solidFill>
                  <a:schemeClr val="tx1"/>
                </a:solidFill>
              </a:rPr>
              <a:t>variables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4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Local </a:t>
            </a:r>
            <a:r>
              <a:rPr lang="en-US" dirty="0">
                <a:solidFill>
                  <a:schemeClr val="tx1"/>
                </a:solidFill>
              </a:rPr>
              <a:t>variables in concrete services can be mapped </a:t>
            </a:r>
            <a:r>
              <a:rPr lang="en-US" dirty="0" smtClean="0">
                <a:solidFill>
                  <a:schemeClr val="tx1"/>
                </a:solidFill>
              </a:rPr>
              <a:t>to local </a:t>
            </a:r>
            <a:r>
              <a:rPr lang="en-US" dirty="0">
                <a:solidFill>
                  <a:schemeClr val="tx1"/>
                </a:solidFill>
              </a:rPr>
              <a:t>variables in the query if and only if the concrete service covers all </a:t>
            </a:r>
            <a:r>
              <a:rPr lang="en-US" dirty="0" smtClean="0">
                <a:solidFill>
                  <a:schemeClr val="tx1"/>
                </a:solidFill>
              </a:rPr>
              <a:t>abstract services </a:t>
            </a:r>
            <a:r>
              <a:rPr lang="en-US" dirty="0">
                <a:solidFill>
                  <a:schemeClr val="tx1"/>
                </a:solidFill>
              </a:rPr>
              <a:t>in the query that depend on this variable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69" y="1728939"/>
            <a:ext cx="1414463" cy="3997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530" y="2504661"/>
            <a:ext cx="83985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Figure </a:t>
            </a:r>
            <a:r>
              <a:rPr lang="en-GB" smtClean="0"/>
              <a:t>with animation </a:t>
            </a:r>
            <a:r>
              <a:rPr lang="en-GB" dirty="0" smtClean="0"/>
              <a:t>and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4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4235</TotalTime>
  <Words>1686</Words>
  <Application>Microsoft Macintosh PowerPoint</Application>
  <PresentationFormat>Présentation à l'écran (16:9)</PresentationFormat>
  <Paragraphs>262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Wingdings</vt:lpstr>
      <vt:lpstr>Arial</vt:lpstr>
      <vt:lpstr>Rétrospection</vt:lpstr>
      <vt:lpstr>Rhone: Quality-Based Query Rewriting Algorithm for Data Integration</vt:lpstr>
      <vt:lpstr>Agenda</vt:lpstr>
      <vt:lpstr>Data integration considering data services</vt:lpstr>
      <vt:lpstr>Abstract service</vt:lpstr>
      <vt:lpstr>Concrete services</vt:lpstr>
      <vt:lpstr>Query</vt:lpstr>
      <vt:lpstr>Objective</vt:lpstr>
      <vt:lpstr>Rhone Service-Based Query Rewriting Algorithm</vt:lpstr>
      <vt:lpstr>Candidate service description</vt:lpstr>
      <vt:lpstr>Rhone Service-Based Query Rewriting Algorithm</vt:lpstr>
      <vt:lpstr>Combining and producing rewritten queries</vt:lpstr>
      <vt:lpstr>Rhone Service-Based Query Rewriting Algorithm</vt:lpstr>
      <vt:lpstr>Rhone’s profile</vt:lpstr>
      <vt:lpstr>Experimental validation</vt:lpstr>
      <vt:lpstr>Evaluation</vt:lpstr>
      <vt:lpstr>Evaluation</vt:lpstr>
      <vt:lpstr>Final remarks and Future works</vt:lpstr>
      <vt:lpstr>  Thank you for your attention!  </vt:lpstr>
      <vt:lpstr>References</vt:lpstr>
      <vt:lpstr>Classical Data integration scenario</vt:lpstr>
      <vt:lpstr>Objective</vt:lpstr>
      <vt:lpstr>Rhone Service-Based Query Rewriting Algorithm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Genoveva Vargas-Solar</cp:lastModifiedBy>
  <cp:revision>263</cp:revision>
  <dcterms:created xsi:type="dcterms:W3CDTF">2010-04-12T23:12:02Z</dcterms:created>
  <dcterms:modified xsi:type="dcterms:W3CDTF">2016-07-22T12:04:11Z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