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4111" r:id="rId4"/>
  </p:sldMasterIdLst>
  <p:notesMasterIdLst>
    <p:notesMasterId r:id="rId30"/>
  </p:notesMasterIdLst>
  <p:handoutMasterIdLst>
    <p:handoutMasterId r:id="rId31"/>
  </p:handoutMasterIdLst>
  <p:sldIdLst>
    <p:sldId id="256" r:id="rId5"/>
    <p:sldId id="257" r:id="rId6"/>
    <p:sldId id="294" r:id="rId7"/>
    <p:sldId id="369" r:id="rId8"/>
    <p:sldId id="370" r:id="rId9"/>
    <p:sldId id="350" r:id="rId10"/>
    <p:sldId id="351" r:id="rId11"/>
    <p:sldId id="353" r:id="rId12"/>
    <p:sldId id="352" r:id="rId13"/>
    <p:sldId id="349" r:id="rId14"/>
    <p:sldId id="368" r:id="rId15"/>
    <p:sldId id="367" r:id="rId16"/>
    <p:sldId id="360" r:id="rId17"/>
    <p:sldId id="361" r:id="rId18"/>
    <p:sldId id="356" r:id="rId19"/>
    <p:sldId id="362" r:id="rId20"/>
    <p:sldId id="363" r:id="rId21"/>
    <p:sldId id="357" r:id="rId22"/>
    <p:sldId id="358" r:id="rId23"/>
    <p:sldId id="346" r:id="rId24"/>
    <p:sldId id="359" r:id="rId25"/>
    <p:sldId id="314" r:id="rId26"/>
    <p:sldId id="364" r:id="rId27"/>
    <p:sldId id="264" r:id="rId28"/>
    <p:sldId id="278" r:id="rId2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0A621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26" autoAdjust="0"/>
    <p:restoredTop sz="54303" autoAdjust="0"/>
  </p:normalViewPr>
  <p:slideViewPr>
    <p:cSldViewPr snapToGrid="0" snapToObjects="1">
      <p:cViewPr varScale="1">
        <p:scale>
          <a:sx n="67" d="100"/>
          <a:sy n="67" d="100"/>
        </p:scale>
        <p:origin x="2480" y="176"/>
      </p:cViewPr>
      <p:guideLst>
        <p:guide orient="horz" pos="1620"/>
        <p:guide pos="2880"/>
      </p:guideLst>
    </p:cSldViewPr>
  </p:slideViewPr>
  <p:outlineViewPr>
    <p:cViewPr>
      <p:scale>
        <a:sx n="33" d="100"/>
        <a:sy n="33" d="100"/>
      </p:scale>
      <p:origin x="0" y="-31336"/>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esProps" Target="presProps.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2FA383-9D4B-AD42-9BF3-88FCA749BE0E}" type="datetimeFigureOut">
              <a:rPr lang="en-US" smtClean="0"/>
              <a:t>8/22/16</a:t>
            </a:fld>
            <a:endParaRPr lang="pt-B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622828-1E86-1441-9A56-10C9EB14358D}" type="slidenum">
              <a:rPr lang="pt-BR" smtClean="0"/>
              <a:t>‹#›</a:t>
            </a:fld>
            <a:endParaRPr lang="pt-BR"/>
          </a:p>
        </p:txBody>
      </p:sp>
    </p:spTree>
    <p:extLst>
      <p:ext uri="{BB962C8B-B14F-4D97-AF65-F5344CB8AC3E}">
        <p14:creationId xmlns:p14="http://schemas.microsoft.com/office/powerpoint/2010/main" val="14436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88862E-4053-6841-80C1-EE02861216A5}" type="datetimeFigureOut">
              <a:rPr lang="en-US" smtClean="0"/>
              <a:t>8/22/16</a:t>
            </a:fld>
            <a:endParaRPr lang="pt-B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pt-B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F8DC79-C430-E548-A754-84842F9135C3}" type="slidenum">
              <a:rPr lang="pt-BR" smtClean="0"/>
              <a:t>‹#›</a:t>
            </a:fld>
            <a:endParaRPr lang="pt-BR"/>
          </a:p>
        </p:txBody>
      </p:sp>
    </p:spTree>
    <p:extLst>
      <p:ext uri="{BB962C8B-B14F-4D97-AF65-F5344CB8AC3E}">
        <p14:creationId xmlns:p14="http://schemas.microsoft.com/office/powerpoint/2010/main" val="36823897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noProof="0" dirty="0" smtClean="0"/>
              <a:t>Good</a:t>
            </a:r>
            <a:r>
              <a:rPr lang="en-US" baseline="0" noProof="0" dirty="0" smtClean="0"/>
              <a:t> morning, I am </a:t>
            </a:r>
            <a:r>
              <a:rPr lang="es-ES_tradnl" sz="1200" kern="1200" dirty="0" smtClean="0">
                <a:solidFill>
                  <a:schemeClr val="tx1"/>
                </a:solidFill>
                <a:latin typeface="+mn-lt"/>
                <a:ea typeface="+mn-ea"/>
                <a:cs typeface="+mn-cs"/>
              </a:rPr>
              <a:t>Daniel Aguiar </a:t>
            </a:r>
            <a:r>
              <a:rPr lang="es-ES_tradnl" sz="1200" kern="1200" dirty="0" err="1" smtClean="0">
                <a:solidFill>
                  <a:schemeClr val="tx1"/>
                </a:solidFill>
                <a:latin typeface="+mn-lt"/>
                <a:ea typeface="+mn-ea"/>
                <a:cs typeface="+mn-cs"/>
              </a:rPr>
              <a:t>from</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the</a:t>
            </a:r>
            <a:r>
              <a:rPr lang="es-ES_tradnl" sz="1200" kern="1200" baseline="0" dirty="0" smtClean="0">
                <a:solidFill>
                  <a:schemeClr val="tx1"/>
                </a:solidFill>
                <a:latin typeface="+mn-lt"/>
                <a:ea typeface="+mn-ea"/>
                <a:cs typeface="+mn-cs"/>
              </a:rPr>
              <a:t> Jean </a:t>
            </a:r>
            <a:r>
              <a:rPr lang="es-ES_tradnl" sz="1200" kern="1200" baseline="0" dirty="0" err="1" smtClean="0">
                <a:solidFill>
                  <a:schemeClr val="tx1"/>
                </a:solidFill>
                <a:latin typeface="+mn-lt"/>
                <a:ea typeface="+mn-ea"/>
                <a:cs typeface="+mn-cs"/>
              </a:rPr>
              <a:t>Moulin</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University</a:t>
            </a:r>
            <a:r>
              <a:rPr lang="es-ES_tradnl" sz="1200" kern="1200" baseline="0" dirty="0" smtClean="0">
                <a:solidFill>
                  <a:schemeClr val="tx1"/>
                </a:solidFill>
                <a:latin typeface="+mn-lt"/>
                <a:ea typeface="+mn-ea"/>
                <a:cs typeface="+mn-cs"/>
              </a:rPr>
              <a:t>, Lyon ,France…</a:t>
            </a:r>
          </a:p>
          <a:p>
            <a:endParaRPr lang="es-ES_tradnl" sz="1200" kern="1200" baseline="0" dirty="0" smtClean="0">
              <a:solidFill>
                <a:schemeClr val="tx1"/>
              </a:solidFill>
              <a:latin typeface="+mn-lt"/>
              <a:ea typeface="+mn-ea"/>
              <a:cs typeface="+mn-cs"/>
            </a:endParaRPr>
          </a:p>
          <a:p>
            <a:r>
              <a:rPr lang="es-ES_tradnl" sz="1200" kern="1200" baseline="0" dirty="0" smtClean="0">
                <a:solidFill>
                  <a:schemeClr val="tx1"/>
                </a:solidFill>
                <a:latin typeface="+mn-lt"/>
                <a:ea typeface="+mn-ea"/>
                <a:cs typeface="+mn-cs"/>
              </a:rPr>
              <a:t>and </a:t>
            </a:r>
            <a:r>
              <a:rPr lang="es-ES_tradnl" sz="1200" kern="1200" baseline="0" dirty="0" err="1" smtClean="0">
                <a:solidFill>
                  <a:schemeClr val="tx1"/>
                </a:solidFill>
                <a:latin typeface="+mn-lt"/>
                <a:ea typeface="+mn-ea"/>
                <a:cs typeface="+mn-cs"/>
              </a:rPr>
              <a:t>today</a:t>
            </a:r>
            <a:r>
              <a:rPr lang="es-ES_tradnl" sz="1200" kern="1200" baseline="0" dirty="0" smtClean="0">
                <a:solidFill>
                  <a:schemeClr val="tx1"/>
                </a:solidFill>
                <a:latin typeface="+mn-lt"/>
                <a:ea typeface="+mn-ea"/>
                <a:cs typeface="+mn-cs"/>
              </a:rPr>
              <a:t> I </a:t>
            </a:r>
            <a:r>
              <a:rPr lang="es-ES_tradnl" sz="1200" kern="1200" baseline="0" dirty="0" err="1" smtClean="0">
                <a:solidFill>
                  <a:schemeClr val="tx1"/>
                </a:solidFill>
                <a:latin typeface="+mn-lt"/>
                <a:ea typeface="+mn-ea"/>
                <a:cs typeface="+mn-cs"/>
              </a:rPr>
              <a:t>will</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present</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our</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work</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on</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designing</a:t>
            </a:r>
            <a:r>
              <a:rPr lang="es-ES_tradnl" sz="1200" kern="1200" baseline="0" dirty="0" smtClean="0">
                <a:solidFill>
                  <a:schemeClr val="tx1"/>
                </a:solidFill>
                <a:latin typeface="+mn-lt"/>
                <a:ea typeface="+mn-ea"/>
                <a:cs typeface="+mn-cs"/>
              </a:rPr>
              <a:t> a  </a:t>
            </a:r>
            <a:r>
              <a:rPr lang="es-ES_tradnl" sz="1200" kern="1200" baseline="0" dirty="0" err="1" smtClean="0">
                <a:solidFill>
                  <a:schemeClr val="tx1"/>
                </a:solidFill>
                <a:latin typeface="+mn-lt"/>
                <a:ea typeface="+mn-ea"/>
                <a:cs typeface="+mn-cs"/>
              </a:rPr>
              <a:t>quality-based</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rewriting</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algorithm</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for</a:t>
            </a:r>
            <a:r>
              <a:rPr lang="es-ES_tradnl" sz="1200" kern="1200" baseline="0" dirty="0" smtClean="0">
                <a:solidFill>
                  <a:schemeClr val="tx1"/>
                </a:solidFill>
                <a:latin typeface="+mn-lt"/>
                <a:ea typeface="+mn-ea"/>
                <a:cs typeface="+mn-cs"/>
              </a:rPr>
              <a:t> data </a:t>
            </a:r>
            <a:r>
              <a:rPr lang="es-ES_tradnl" sz="1200" kern="1200" baseline="0" dirty="0" err="1" smtClean="0">
                <a:solidFill>
                  <a:schemeClr val="tx1"/>
                </a:solidFill>
                <a:latin typeface="+mn-lt"/>
                <a:ea typeface="+mn-ea"/>
                <a:cs typeface="+mn-cs"/>
              </a:rPr>
              <a:t>integration</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called</a:t>
            </a:r>
            <a:r>
              <a:rPr lang="es-ES_tradnl" sz="1200" kern="1200" baseline="0" dirty="0" smtClean="0">
                <a:solidFill>
                  <a:schemeClr val="tx1"/>
                </a:solidFill>
                <a:latin typeface="+mn-lt"/>
                <a:ea typeface="+mn-ea"/>
                <a:cs typeface="+mn-cs"/>
              </a:rPr>
              <a:t> Rhone.</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1</a:t>
            </a:fld>
            <a:endParaRPr lang="pt-BR"/>
          </a:p>
        </p:txBody>
      </p:sp>
    </p:spTree>
    <p:extLst>
      <p:ext uri="{BB962C8B-B14F-4D97-AF65-F5344CB8AC3E}">
        <p14:creationId xmlns:p14="http://schemas.microsoft.com/office/powerpoint/2010/main" val="375263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Given the query</a:t>
            </a:r>
            <a:r>
              <a:rPr lang="fr-FR" baseline="0" dirty="0" smtClean="0">
                <a:latin typeface="Calibri"/>
              </a:rPr>
              <a:t>, the different concrete services can be combined in order to </a:t>
            </a:r>
            <a:r>
              <a:rPr lang="fr-FR" baseline="0" dirty="0" err="1" smtClean="0">
                <a:latin typeface="Calibri"/>
              </a:rPr>
              <a:t>produce</a:t>
            </a:r>
            <a:r>
              <a:rPr lang="fr-FR" baseline="0" dirty="0" smtClean="0">
                <a:latin typeface="Calibri"/>
              </a:rPr>
              <a:t> </a:t>
            </a:r>
            <a:r>
              <a:rPr lang="fr-FR" baseline="0" dirty="0" err="1" smtClean="0">
                <a:latin typeface="Calibri"/>
              </a:rPr>
              <a:t>results</a:t>
            </a:r>
            <a:r>
              <a:rPr lang="fr-FR" baseline="0" dirty="0" smtClean="0">
                <a:latin typeface="Calibri"/>
              </a:rPr>
              <a:t>. </a:t>
            </a:r>
            <a:r>
              <a:rPr lang="fr-FR" baseline="0" dirty="0" err="1" smtClean="0">
                <a:latin typeface="Calibri"/>
              </a:rPr>
              <a:t>Different</a:t>
            </a:r>
            <a:r>
              <a:rPr lang="fr-FR" baseline="0" dirty="0" smtClean="0">
                <a:latin typeface="Calibri"/>
              </a:rPr>
              <a:t> </a:t>
            </a:r>
            <a:r>
              <a:rPr lang="fr-FR" baseline="0" dirty="0" err="1" smtClean="0">
                <a:latin typeface="Calibri"/>
              </a:rPr>
              <a:t>possibilities</a:t>
            </a:r>
            <a:r>
              <a:rPr lang="fr-FR" baseline="0" dirty="0" smtClean="0">
                <a:latin typeface="Calibri"/>
              </a:rPr>
              <a:t> are possible:</a:t>
            </a:r>
          </a:p>
          <a:p>
            <a:endParaRPr lang="fr-FR" baseline="0" dirty="0" smtClean="0">
              <a:latin typeface="Calibri"/>
            </a:endParaRPr>
          </a:p>
          <a:p>
            <a:r>
              <a:rPr lang="fr-FR" b="1" baseline="0" dirty="0" smtClean="0">
                <a:latin typeface="Calibri"/>
              </a:rPr>
              <a:t>(Write </a:t>
            </a:r>
            <a:r>
              <a:rPr lang="fr-FR" b="1" baseline="0" dirty="0" err="1" smtClean="0">
                <a:latin typeface="Calibri"/>
              </a:rPr>
              <a:t>everything</a:t>
            </a:r>
            <a:r>
              <a:rPr lang="fr-FR" b="1" baseline="0" dirty="0" smtClean="0">
                <a:latin typeface="Calibri"/>
              </a:rPr>
              <a:t> </a:t>
            </a:r>
            <a:r>
              <a:rPr lang="fr-FR" b="1" baseline="0" dirty="0" err="1" smtClean="0">
                <a:latin typeface="Calibri"/>
              </a:rPr>
              <a:t>particularly</a:t>
            </a:r>
            <a:r>
              <a:rPr lang="fr-FR" b="1" baseline="0" dirty="0" smtClean="0">
                <a:latin typeface="Calibri"/>
              </a:rPr>
              <a:t> a transition </a:t>
            </a:r>
            <a:r>
              <a:rPr lang="fr-FR" b="1" baseline="0" dirty="0" err="1" smtClean="0">
                <a:latin typeface="Calibri"/>
              </a:rPr>
              <a:t>explaining</a:t>
            </a:r>
            <a:r>
              <a:rPr lang="fr-FR" b="1" baseline="0" dirty="0" smtClean="0">
                <a:latin typeface="Calibri"/>
              </a:rPr>
              <a:t> </a:t>
            </a:r>
            <a:r>
              <a:rPr lang="fr-FR" b="1" baseline="0" dirty="0" err="1" smtClean="0">
                <a:latin typeface="Calibri"/>
              </a:rPr>
              <a:t>that</a:t>
            </a:r>
            <a:r>
              <a:rPr lang="fr-FR" b="1" baseline="0" dirty="0" smtClean="0">
                <a:latin typeface="Calibri"/>
              </a:rPr>
              <a:t> </a:t>
            </a:r>
            <a:r>
              <a:rPr lang="fr-FR" b="1" baseline="0" dirty="0" err="1" smtClean="0">
                <a:latin typeface="Calibri"/>
              </a:rPr>
              <a:t>filtering</a:t>
            </a:r>
            <a:r>
              <a:rPr lang="fr-FR" b="1" baseline="0" dirty="0" smtClean="0">
                <a:latin typeface="Calibri"/>
              </a:rPr>
              <a:t> must </a:t>
            </a:r>
            <a:r>
              <a:rPr lang="fr-FR" b="1" baseline="0" dirty="0" err="1" smtClean="0">
                <a:latin typeface="Calibri"/>
              </a:rPr>
              <a:t>be</a:t>
            </a:r>
            <a:r>
              <a:rPr lang="fr-FR" b="1" baseline="0" dirty="0" smtClean="0">
                <a:latin typeface="Calibri"/>
              </a:rPr>
              <a:t> </a:t>
            </a:r>
            <a:r>
              <a:rPr lang="fr-FR" b="1" baseline="0" dirty="0" err="1" smtClean="0">
                <a:latin typeface="Calibri"/>
              </a:rPr>
              <a:t>considered</a:t>
            </a:r>
            <a:r>
              <a:rPr lang="fr-FR" b="1" baseline="0" dirty="0" smtClean="0">
                <a:latin typeface="Calibri"/>
              </a:rPr>
              <a:t>)</a:t>
            </a:r>
            <a:endParaRPr lang="fr-FR" b="1"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10</a:t>
            </a:fld>
            <a:endParaRPr lang="pt-BR"/>
          </a:p>
        </p:txBody>
      </p:sp>
    </p:spTree>
    <p:extLst>
      <p:ext uri="{BB962C8B-B14F-4D97-AF65-F5344CB8AC3E}">
        <p14:creationId xmlns:p14="http://schemas.microsoft.com/office/powerpoint/2010/main" val="4049084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Considering this</a:t>
            </a:r>
            <a:r>
              <a:rPr lang="fr-FR" baseline="0" dirty="0" smtClean="0"/>
              <a:t> context, in our vision, </a:t>
            </a:r>
            <a:r>
              <a:rPr lang="fr-FR" baseline="0" smtClean="0"/>
              <a:t>data integration deals</a:t>
            </a:r>
            <a:r>
              <a:rPr lang="fr-FR" u="none" baseline="0" smtClean="0"/>
              <a:t> with a combinatorial problem</a:t>
            </a:r>
            <a:r>
              <a:rPr lang="fr-FR" baseline="0" smtClean="0"/>
              <a:t> </a:t>
            </a:r>
            <a:r>
              <a:rPr lang="fr-FR" baseline="0" dirty="0" smtClean="0"/>
              <a:t>...</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11</a:t>
            </a:fld>
            <a:endParaRPr lang="pt-BR"/>
          </a:p>
        </p:txBody>
      </p:sp>
    </p:spTree>
    <p:extLst>
      <p:ext uri="{BB962C8B-B14F-4D97-AF65-F5344CB8AC3E}">
        <p14:creationId xmlns:p14="http://schemas.microsoft.com/office/powerpoint/2010/main" val="2135786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baseline="0" dirty="0" smtClean="0"/>
              <a:t>In </a:t>
            </a:r>
            <a:r>
              <a:rPr lang="fr-FR" baseline="0" dirty="0" err="1" smtClean="0"/>
              <a:t>consequence</a:t>
            </a:r>
            <a:r>
              <a:rPr lang="fr-FR" baseline="0" dirty="0" smtClean="0"/>
              <a:t>, </a:t>
            </a:r>
            <a:r>
              <a:rPr lang="fr-FR" baseline="0" dirty="0" smtClean="0"/>
              <a:t>our objective is to....</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12</a:t>
            </a:fld>
            <a:endParaRPr lang="pt-BR"/>
          </a:p>
        </p:txBody>
      </p:sp>
    </p:spTree>
    <p:extLst>
      <p:ext uri="{BB962C8B-B14F-4D97-AF65-F5344CB8AC3E}">
        <p14:creationId xmlns:p14="http://schemas.microsoft.com/office/powerpoint/2010/main" val="2044269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In </a:t>
            </a:r>
            <a:r>
              <a:rPr lang="fr-FR" dirty="0" err="1" smtClean="0">
                <a:latin typeface="Calibri"/>
              </a:rPr>
              <a:t>orther</a:t>
            </a:r>
            <a:r>
              <a:rPr lang="fr-FR" dirty="0" smtClean="0">
                <a:latin typeface="Calibri"/>
              </a:rPr>
              <a:t> to </a:t>
            </a:r>
            <a:r>
              <a:rPr lang="fr-FR" dirty="0" err="1" smtClean="0">
                <a:latin typeface="Calibri"/>
              </a:rPr>
              <a:t>achieve</a:t>
            </a:r>
            <a:r>
              <a:rPr lang="fr-FR" dirty="0" smtClean="0">
                <a:latin typeface="Calibri"/>
              </a:rPr>
              <a:t> </a:t>
            </a:r>
            <a:r>
              <a:rPr lang="fr-FR" dirty="0" err="1" smtClean="0">
                <a:latin typeface="Calibri"/>
              </a:rPr>
              <a:t>our</a:t>
            </a:r>
            <a:r>
              <a:rPr lang="fr-FR" baseline="0" dirty="0" smtClean="0">
                <a:latin typeface="Calibri"/>
              </a:rPr>
              <a:t> objective </a:t>
            </a:r>
            <a:r>
              <a:rPr lang="fr-FR" baseline="0" dirty="0" err="1" smtClean="0">
                <a:latin typeface="Calibri"/>
              </a:rPr>
              <a:t>we</a:t>
            </a:r>
            <a:r>
              <a:rPr lang="fr-FR" baseline="0" dirty="0" smtClean="0">
                <a:latin typeface="Calibri"/>
              </a:rPr>
              <a:t> propose to</a:t>
            </a:r>
            <a:r>
              <a:rPr lang="fr-FR" dirty="0" smtClean="0">
                <a:latin typeface="Calibri"/>
              </a:rPr>
              <a:t> </a:t>
            </a:r>
            <a:r>
              <a:rPr lang="fr-FR" dirty="0" smtClean="0">
                <a:latin typeface="Calibri"/>
              </a:rPr>
              <a:t>adress data integration...</a:t>
            </a:r>
          </a:p>
          <a:p>
            <a:endParaRPr lang="fr-FR" dirty="0" smtClean="0">
              <a:latin typeface="Calibri"/>
            </a:endParaRPr>
          </a:p>
          <a:p>
            <a:r>
              <a:rPr lang="fr-FR" dirty="0" err="1" smtClean="0">
                <a:latin typeface="Calibri"/>
              </a:rPr>
              <a:t>Assuming</a:t>
            </a:r>
            <a:r>
              <a:rPr lang="fr-FR" baseline="0" dirty="0" smtClean="0">
                <a:latin typeface="Calibri"/>
              </a:rPr>
              <a:t> </a:t>
            </a:r>
            <a:r>
              <a:rPr lang="fr-FR" baseline="0" dirty="0" err="1" smtClean="0">
                <a:latin typeface="Calibri"/>
              </a:rPr>
              <a:t>two</a:t>
            </a:r>
            <a:r>
              <a:rPr lang="fr-FR" baseline="0" dirty="0" smtClean="0">
                <a:latin typeface="Calibri"/>
              </a:rPr>
              <a:t> important </a:t>
            </a:r>
            <a:r>
              <a:rPr lang="fr-FR" baseline="0" dirty="0" err="1" smtClean="0">
                <a:latin typeface="Calibri"/>
              </a:rPr>
              <a:t>hypotesis</a:t>
            </a:r>
            <a:r>
              <a:rPr lang="fr-FR" baseline="0" dirty="0" smtClean="0">
                <a:latin typeface="Calibri"/>
              </a:rPr>
              <a:t> </a:t>
            </a:r>
            <a:endParaRPr lang="fr-FR" baseline="0" dirty="0" smtClean="0">
              <a:latin typeface="Calibri"/>
            </a:endParaRPr>
          </a:p>
          <a:p>
            <a:r>
              <a:rPr lang="fr-FR" baseline="0" dirty="0" smtClean="0">
                <a:latin typeface="Calibri"/>
              </a:rPr>
              <a:t>	</a:t>
            </a:r>
            <a:r>
              <a:rPr lang="fr-FR" baseline="0" dirty="0" smtClean="0">
                <a:latin typeface="Calibri"/>
              </a:rPr>
              <a:t>first, the </a:t>
            </a:r>
            <a:r>
              <a:rPr lang="fr-FR" baseline="0" dirty="0" smtClean="0">
                <a:latin typeface="Calibri"/>
              </a:rPr>
              <a:t>data integration process...</a:t>
            </a:r>
          </a:p>
          <a:p>
            <a:r>
              <a:rPr lang="fr-FR" baseline="0" dirty="0" smtClean="0">
                <a:latin typeface="Calibri"/>
              </a:rPr>
              <a:t>	</a:t>
            </a:r>
            <a:r>
              <a:rPr lang="fr-FR" baseline="0" dirty="0" smtClean="0">
                <a:latin typeface="Calibri"/>
              </a:rPr>
              <a:t>second data </a:t>
            </a:r>
            <a:r>
              <a:rPr lang="fr-FR" baseline="0" dirty="0" smtClean="0">
                <a:latin typeface="Calibri"/>
              </a:rPr>
              <a:t>can be retrieved...</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13</a:t>
            </a:fld>
            <a:endParaRPr lang="pt-BR"/>
          </a:p>
        </p:txBody>
      </p:sp>
    </p:spTree>
    <p:extLst>
      <p:ext uri="{BB962C8B-B14F-4D97-AF65-F5344CB8AC3E}">
        <p14:creationId xmlns:p14="http://schemas.microsoft.com/office/powerpoint/2010/main" val="1452875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We</a:t>
            </a:r>
            <a:r>
              <a:rPr lang="fr-FR" baseline="0" dirty="0" smtClean="0">
                <a:latin typeface="Calibri"/>
              </a:rPr>
              <a:t> have proposed and designed a service-based query rewriting algorithm taking into account our approach and hypotesis.</a:t>
            </a:r>
          </a:p>
          <a:p>
            <a:endParaRPr lang="fr-FR" baseline="0" dirty="0" smtClean="0">
              <a:latin typeface="Calibri"/>
            </a:endParaRPr>
          </a:p>
          <a:p>
            <a:r>
              <a:rPr lang="fr-FR" baseline="0" dirty="0" smtClean="0">
                <a:latin typeface="Calibri"/>
              </a:rPr>
              <a:t>It consists in 4 steps: </a:t>
            </a:r>
            <a:r>
              <a:rPr lang="fr-FR" baseline="0" dirty="0" err="1" smtClean="0">
                <a:latin typeface="Calibri"/>
              </a:rPr>
              <a:t>including</a:t>
            </a:r>
            <a:r>
              <a:rPr lang="fr-FR" baseline="0" dirty="0" smtClean="0">
                <a:latin typeface="Calibri"/>
              </a:rPr>
              <a:t> service </a:t>
            </a:r>
            <a:r>
              <a:rPr lang="fr-FR" baseline="0" dirty="0" err="1" smtClean="0">
                <a:latin typeface="Calibri"/>
              </a:rPr>
              <a:t>matching</a:t>
            </a:r>
            <a:r>
              <a:rPr lang="fr-FR" baseline="0" dirty="0" smtClean="0">
                <a:latin typeface="Calibri"/>
              </a:rPr>
              <a:t> and service </a:t>
            </a:r>
            <a:r>
              <a:rPr lang="fr-FR" baseline="0" dirty="0" err="1" smtClean="0">
                <a:latin typeface="Calibri"/>
              </a:rPr>
              <a:t>combination</a:t>
            </a:r>
            <a:r>
              <a:rPr lang="fr-FR" baseline="0" dirty="0" smtClean="0">
                <a:latin typeface="Calibri"/>
              </a:rPr>
              <a:t> </a:t>
            </a:r>
            <a:r>
              <a:rPr lang="fr-FR" baseline="0" dirty="0" err="1" smtClean="0">
                <a:latin typeface="Calibri"/>
              </a:rPr>
              <a:t>ensuring</a:t>
            </a:r>
            <a:r>
              <a:rPr lang="fr-FR" baseline="0" dirty="0" smtClean="0">
                <a:latin typeface="Calibri"/>
              </a:rPr>
              <a:t> </a:t>
            </a:r>
            <a:r>
              <a:rPr lang="fr-FR" baseline="0" dirty="0" err="1" smtClean="0">
                <a:latin typeface="Calibri"/>
              </a:rPr>
              <a:t>that</a:t>
            </a:r>
            <a:r>
              <a:rPr lang="fr-FR" baseline="0" dirty="0" smtClean="0">
                <a:latin typeface="Calibri"/>
              </a:rPr>
              <a:t> </a:t>
            </a:r>
            <a:r>
              <a:rPr lang="fr-FR" baseline="0" dirty="0" err="1" smtClean="0">
                <a:latin typeface="Calibri"/>
              </a:rPr>
              <a:t>they</a:t>
            </a:r>
            <a:r>
              <a:rPr lang="fr-FR" baseline="0" dirty="0" smtClean="0">
                <a:latin typeface="Calibri"/>
              </a:rPr>
              <a:t> </a:t>
            </a:r>
            <a:r>
              <a:rPr lang="fr-FR" baseline="0" dirty="0" err="1" smtClean="0">
                <a:latin typeface="Calibri"/>
              </a:rPr>
              <a:t>fulfill</a:t>
            </a:r>
            <a:r>
              <a:rPr lang="fr-FR" baseline="0" dirty="0" smtClean="0">
                <a:latin typeface="Calibri"/>
              </a:rPr>
              <a:t> </a:t>
            </a:r>
            <a:r>
              <a:rPr lang="fr-FR" baseline="0" dirty="0" err="1" smtClean="0">
                <a:latin typeface="Calibri"/>
              </a:rPr>
              <a:t>quality</a:t>
            </a:r>
            <a:r>
              <a:rPr lang="fr-FR" baseline="0" dirty="0" smtClean="0">
                <a:latin typeface="Calibri"/>
              </a:rPr>
              <a:t> </a:t>
            </a:r>
            <a:r>
              <a:rPr lang="fr-FR" baseline="0" dirty="0" err="1" smtClean="0">
                <a:latin typeface="Calibri"/>
              </a:rPr>
              <a:t>requirements</a:t>
            </a:r>
            <a:r>
              <a:rPr lang="fr-FR" baseline="0" dirty="0" smtClean="0">
                <a:latin typeface="Calibri"/>
              </a:rPr>
              <a:t>.</a:t>
            </a:r>
            <a:endParaRPr lang="fr-FR" baseline="0" dirty="0" smtClean="0">
              <a:latin typeface="Calibri"/>
            </a:endParaRPr>
          </a:p>
          <a:p>
            <a:endParaRPr lang="fr-FR" baseline="0" dirty="0" smtClean="0">
              <a:latin typeface="Calibri"/>
            </a:endParaRPr>
          </a:p>
          <a:p>
            <a:r>
              <a:rPr lang="fr-FR" baseline="0" dirty="0" smtClean="0">
                <a:latin typeface="Calibri"/>
              </a:rPr>
              <a:t>Our </a:t>
            </a:r>
            <a:r>
              <a:rPr lang="fr-FR" baseline="0" dirty="0" err="1" smtClean="0">
                <a:latin typeface="Calibri"/>
              </a:rPr>
              <a:t>algorithm</a:t>
            </a:r>
            <a:r>
              <a:rPr lang="fr-FR" baseline="0" dirty="0" smtClean="0">
                <a:latin typeface="Calibri"/>
              </a:rPr>
              <a:t> </a:t>
            </a:r>
            <a:r>
              <a:rPr lang="fr-FR" baseline="0" dirty="0" smtClean="0">
                <a:latin typeface="Calibri"/>
              </a:rPr>
              <a:t>customizes the data providers services look up...</a:t>
            </a:r>
          </a:p>
          <a:p>
            <a:r>
              <a:rPr lang="fr-FR" baseline="0" dirty="0" smtClean="0">
                <a:latin typeface="Calibri"/>
              </a:rPr>
              <a:t>Data integration considers...</a:t>
            </a:r>
          </a:p>
          <a:p>
            <a:r>
              <a:rPr lang="fr-FR" baseline="0" dirty="0" smtClean="0">
                <a:latin typeface="Calibri"/>
              </a:rPr>
              <a:t>And the requirements and expectations </a:t>
            </a:r>
            <a:r>
              <a:rPr lang="fr-FR" baseline="0" dirty="0" err="1" smtClean="0">
                <a:latin typeface="Calibri"/>
              </a:rPr>
              <a:t>depends</a:t>
            </a:r>
            <a:r>
              <a:rPr lang="fr-FR" baseline="0" dirty="0" smtClean="0">
                <a:latin typeface="Calibri"/>
              </a:rPr>
              <a:t>...</a:t>
            </a:r>
          </a:p>
          <a:p>
            <a:endParaRPr lang="fr-FR" baseline="0" dirty="0" smtClean="0">
              <a:latin typeface="Calibri"/>
            </a:endParaRPr>
          </a:p>
          <a:p>
            <a:r>
              <a:rPr lang="fr-FR" baseline="0" dirty="0" smtClean="0">
                <a:latin typeface="Calibri"/>
              </a:rPr>
              <a:t>In the </a:t>
            </a:r>
            <a:r>
              <a:rPr lang="fr-FR" baseline="0" dirty="0" err="1" smtClean="0">
                <a:latin typeface="Calibri"/>
              </a:rPr>
              <a:t>following</a:t>
            </a:r>
            <a:r>
              <a:rPr lang="fr-FR" baseline="0" dirty="0" smtClean="0">
                <a:latin typeface="Calibri"/>
              </a:rPr>
              <a:t> I </a:t>
            </a:r>
            <a:r>
              <a:rPr lang="fr-FR" baseline="0" dirty="0" err="1" smtClean="0">
                <a:latin typeface="Calibri"/>
              </a:rPr>
              <a:t>briefly</a:t>
            </a:r>
            <a:r>
              <a:rPr lang="fr-FR" baseline="0" dirty="0" smtClean="0">
                <a:latin typeface="Calibri"/>
              </a:rPr>
              <a:t> </a:t>
            </a:r>
            <a:r>
              <a:rPr lang="fr-FR" baseline="0" dirty="0" err="1" smtClean="0">
                <a:latin typeface="Calibri"/>
              </a:rPr>
              <a:t>describe</a:t>
            </a:r>
            <a:r>
              <a:rPr lang="fr-FR" baseline="0" dirty="0" smtClean="0">
                <a:latin typeface="Calibri"/>
              </a:rPr>
              <a:t> the </a:t>
            </a:r>
            <a:r>
              <a:rPr lang="fr-FR" baseline="0" dirty="0" err="1" smtClean="0">
                <a:latin typeface="Calibri"/>
              </a:rPr>
              <a:t>general</a:t>
            </a:r>
            <a:r>
              <a:rPr lang="fr-FR" baseline="0" dirty="0" smtClean="0">
                <a:latin typeface="Calibri"/>
              </a:rPr>
              <a:t> </a:t>
            </a:r>
            <a:r>
              <a:rPr lang="fr-FR" baseline="0" dirty="0" err="1" smtClean="0">
                <a:latin typeface="Calibri"/>
              </a:rPr>
              <a:t>principle</a:t>
            </a:r>
            <a:r>
              <a:rPr lang="fr-FR" baseline="0" dirty="0" smtClean="0">
                <a:latin typeface="Calibri"/>
              </a:rPr>
              <a:t> of the </a:t>
            </a:r>
            <a:r>
              <a:rPr lang="fr-FR" baseline="0" dirty="0" err="1" smtClean="0">
                <a:latin typeface="Calibri"/>
              </a:rPr>
              <a:t>steps</a:t>
            </a:r>
            <a:r>
              <a:rPr lang="fr-FR" baseline="0" dirty="0" smtClean="0">
                <a:latin typeface="Calibri"/>
              </a:rPr>
              <a:t>.</a:t>
            </a:r>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14</a:t>
            </a:fld>
            <a:endParaRPr lang="pt-BR"/>
          </a:p>
        </p:txBody>
      </p:sp>
    </p:spTree>
    <p:extLst>
      <p:ext uri="{BB962C8B-B14F-4D97-AF65-F5344CB8AC3E}">
        <p14:creationId xmlns:p14="http://schemas.microsoft.com/office/powerpoint/2010/main" val="1790732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Given a set</a:t>
            </a:r>
            <a:r>
              <a:rPr lang="fr-FR" baseline="0" dirty="0" smtClean="0">
                <a:latin typeface="Calibri"/>
              </a:rPr>
              <a:t> of abstract services, a set of concrete services and a query defined by the user as inputs</a:t>
            </a:r>
            <a:endParaRPr lang="es-ES_tradnl" dirty="0" smtClean="0"/>
          </a:p>
          <a:p>
            <a:endParaRPr lang="fr-FR" dirty="0" smtClean="0">
              <a:latin typeface="Calibri"/>
            </a:endParaRPr>
          </a:p>
          <a:p>
            <a:r>
              <a:rPr lang="fr-FR" dirty="0" smtClean="0">
                <a:latin typeface="Calibri"/>
              </a:rPr>
              <a:t>In</a:t>
            </a:r>
            <a:r>
              <a:rPr lang="fr-FR" baseline="0" dirty="0" smtClean="0">
                <a:latin typeface="Calibri"/>
              </a:rPr>
              <a:t> the first step services are selected... ; and</a:t>
            </a:r>
          </a:p>
          <a:p>
            <a:r>
              <a:rPr lang="fr-FR" baseline="0" dirty="0" smtClean="0">
                <a:latin typeface="Calibri"/>
              </a:rPr>
              <a:t>Service that can produce...</a:t>
            </a:r>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15</a:t>
            </a:fld>
            <a:endParaRPr lang="pt-BR"/>
          </a:p>
        </p:txBody>
      </p:sp>
    </p:spTree>
    <p:extLst>
      <p:ext uri="{BB962C8B-B14F-4D97-AF65-F5344CB8AC3E}">
        <p14:creationId xmlns:p14="http://schemas.microsoft.com/office/powerpoint/2010/main" val="14835461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While selecting candidate</a:t>
            </a:r>
            <a:r>
              <a:rPr lang="fr-FR" baseline="0" dirty="0" smtClean="0">
                <a:latin typeface="Calibri"/>
              </a:rPr>
              <a:t> concrete services we deal with a concrete service matching.</a:t>
            </a:r>
          </a:p>
          <a:p>
            <a:endParaRPr lang="fr-FR" dirty="0" smtClean="0">
              <a:latin typeface="Calibri"/>
            </a:endParaRPr>
          </a:p>
          <a:p>
            <a:r>
              <a:rPr lang="fr-FR" dirty="0" smtClean="0">
                <a:latin typeface="Calibri"/>
              </a:rPr>
              <a:t>For</a:t>
            </a:r>
            <a:r>
              <a:rPr lang="fr-FR" baseline="0" dirty="0" smtClean="0">
                <a:latin typeface="Calibri"/>
              </a:rPr>
              <a:t> instance, in this step considering a query...</a:t>
            </a:r>
          </a:p>
          <a:p>
            <a:r>
              <a:rPr lang="fr-FR" baseline="0" dirty="0" smtClean="0">
                <a:latin typeface="Calibri"/>
              </a:rPr>
              <a:t>A set of concrete services... </a:t>
            </a:r>
          </a:p>
          <a:p>
            <a:endParaRPr lang="fr-FR" baseline="0" dirty="0" smtClean="0">
              <a:latin typeface="Calibri"/>
            </a:endParaRPr>
          </a:p>
          <a:p>
            <a:r>
              <a:rPr lang="fr-FR" baseline="0" dirty="0" smtClean="0">
                <a:latin typeface="Calibri"/>
              </a:rPr>
              <a:t>We have to choose those services...</a:t>
            </a:r>
          </a:p>
          <a:p>
            <a:endParaRPr lang="fr-FR" baseline="0" dirty="0" smtClean="0">
              <a:latin typeface="Calibri"/>
            </a:endParaRPr>
          </a:p>
          <a:p>
            <a:r>
              <a:rPr lang="fr-FR" baseline="0" dirty="0" smtClean="0">
                <a:latin typeface="Calibri"/>
              </a:rPr>
              <a:t>As you can see we select services that can produce a result for the user query...</a:t>
            </a:r>
          </a:p>
          <a:p>
            <a:endParaRPr lang="fr-FR" baseline="0" dirty="0" smtClean="0">
              <a:latin typeface="Calibri"/>
            </a:endParaRPr>
          </a:p>
          <a:p>
            <a:r>
              <a:rPr lang="fr-FR" baseline="0" dirty="0" smtClean="0">
                <a:latin typeface="Calibri"/>
              </a:rPr>
              <a:t>Consequently, the service S7 is discarded once it can not produce a result to the query</a:t>
            </a:r>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16</a:t>
            </a:fld>
            <a:endParaRPr lang="pt-BR"/>
          </a:p>
        </p:txBody>
      </p:sp>
    </p:spTree>
    <p:extLst>
      <p:ext uri="{BB962C8B-B14F-4D97-AF65-F5344CB8AC3E}">
        <p14:creationId xmlns:p14="http://schemas.microsoft.com/office/powerpoint/2010/main" val="31090190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we</a:t>
            </a:r>
            <a:r>
              <a:rPr lang="es-ES_tradnl" dirty="0" smtClean="0"/>
              <a:t> </a:t>
            </a:r>
            <a:r>
              <a:rPr lang="es-ES_tradnl" dirty="0" err="1" smtClean="0"/>
              <a:t>also</a:t>
            </a:r>
            <a:r>
              <a:rPr lang="es-ES_tradnl" dirty="0" smtClean="0"/>
              <a:t> </a:t>
            </a:r>
            <a:r>
              <a:rPr lang="es-ES_tradnl" dirty="0" err="1" smtClean="0"/>
              <a:t>deal</a:t>
            </a:r>
            <a:r>
              <a:rPr lang="es-ES_tradnl" dirty="0" smtClean="0"/>
              <a:t> </a:t>
            </a:r>
            <a:r>
              <a:rPr lang="es-ES_tradnl" dirty="0" err="1" smtClean="0"/>
              <a:t>with</a:t>
            </a:r>
            <a:r>
              <a:rPr lang="es-ES_tradnl" dirty="0" smtClean="0"/>
              <a:t> a </a:t>
            </a:r>
            <a:r>
              <a:rPr lang="es-ES_tradnl" dirty="0" err="1" smtClean="0"/>
              <a:t>matching</a:t>
            </a:r>
            <a:r>
              <a:rPr lang="es-ES_tradnl" dirty="0" smtClean="0"/>
              <a:t> of </a:t>
            </a:r>
            <a:r>
              <a:rPr lang="es-ES_tradnl" dirty="0" err="1" smtClean="0"/>
              <a:t>quality</a:t>
            </a:r>
            <a:r>
              <a:rPr lang="es-ES_tradnl" dirty="0" smtClean="0"/>
              <a:t> </a:t>
            </a:r>
            <a:r>
              <a:rPr lang="es-ES_tradnl" dirty="0" err="1" smtClean="0"/>
              <a:t>features</a:t>
            </a:r>
            <a:r>
              <a:rPr lang="es-ES_tradnl" baseline="0" dirty="0" smtClean="0"/>
              <a:t> </a:t>
            </a:r>
            <a:r>
              <a:rPr lang="es-ES_tradnl" baseline="0" dirty="0" err="1" smtClean="0"/>
              <a:t>according</a:t>
            </a:r>
            <a:r>
              <a:rPr lang="es-ES_tradnl" baseline="0" dirty="0" smtClean="0"/>
              <a:t> to </a:t>
            </a:r>
            <a:r>
              <a:rPr lang="es-ES_tradnl" baseline="0" dirty="0" err="1" smtClean="0"/>
              <a:t>the</a:t>
            </a:r>
            <a:r>
              <a:rPr lang="es-ES_tradnl" baseline="0" dirty="0" smtClean="0"/>
              <a:t> </a:t>
            </a:r>
            <a:r>
              <a:rPr lang="es-ES_tradnl" baseline="0" dirty="0" err="1" smtClean="0"/>
              <a:t>user</a:t>
            </a:r>
            <a:r>
              <a:rPr lang="es-ES_tradnl" baseline="0" dirty="0" smtClean="0"/>
              <a:t> </a:t>
            </a:r>
            <a:r>
              <a:rPr lang="es-ES_tradnl" baseline="0" dirty="0" err="1" smtClean="0"/>
              <a:t>preferences</a:t>
            </a:r>
            <a:r>
              <a:rPr lang="es-ES_tradnl" baseline="0" dirty="0" smtClean="0"/>
              <a:t> and </a:t>
            </a:r>
            <a:r>
              <a:rPr lang="es-ES_tradnl" baseline="0" dirty="0" err="1" smtClean="0"/>
              <a:t>requirements</a:t>
            </a:r>
            <a:endParaRPr lang="es-ES_tradnl" baseline="0" dirty="0" smtClean="0"/>
          </a:p>
          <a:p>
            <a:endParaRPr lang="es-ES_tradnl" baseline="0" dirty="0" smtClean="0"/>
          </a:p>
          <a:p>
            <a:r>
              <a:rPr lang="es-ES_tradnl" baseline="0" dirty="0" smtClean="0"/>
              <a:t>In </a:t>
            </a:r>
            <a:r>
              <a:rPr lang="es-ES_tradnl" baseline="0" dirty="0" err="1" smtClean="0"/>
              <a:t>our</a:t>
            </a:r>
            <a:r>
              <a:rPr lang="es-ES_tradnl" baseline="0" dirty="0" smtClean="0"/>
              <a:t> </a:t>
            </a:r>
            <a:r>
              <a:rPr lang="es-ES_tradnl" baseline="0" dirty="0" err="1" smtClean="0"/>
              <a:t>example</a:t>
            </a:r>
            <a:r>
              <a:rPr lang="es-ES_tradnl" baseline="0" dirty="0" smtClean="0"/>
              <a:t> </a:t>
            </a:r>
            <a:r>
              <a:rPr lang="es-ES_tradnl" baseline="0" dirty="0" err="1" smtClean="0"/>
              <a:t>the</a:t>
            </a:r>
            <a:r>
              <a:rPr lang="es-ES_tradnl" baseline="0" dirty="0" smtClean="0"/>
              <a:t> </a:t>
            </a:r>
            <a:r>
              <a:rPr lang="es-ES_tradnl" baseline="0" dirty="0" err="1" smtClean="0"/>
              <a:t>quality</a:t>
            </a:r>
            <a:r>
              <a:rPr lang="es-ES_tradnl" baseline="0" dirty="0" smtClean="0"/>
              <a:t> </a:t>
            </a:r>
            <a:r>
              <a:rPr lang="es-ES_tradnl" baseline="0" dirty="0" err="1" smtClean="0"/>
              <a:t>feature</a:t>
            </a:r>
            <a:r>
              <a:rPr lang="es-ES_tradnl" baseline="0" dirty="0" smtClean="0"/>
              <a:t> “Price per </a:t>
            </a:r>
            <a:r>
              <a:rPr lang="es-ES_tradnl" baseline="0" dirty="0" err="1" smtClean="0"/>
              <a:t>call</a:t>
            </a:r>
            <a:r>
              <a:rPr lang="es-ES_tradnl" baseline="0" dirty="0" smtClean="0"/>
              <a:t>” </a:t>
            </a:r>
            <a:r>
              <a:rPr lang="es-ES_tradnl" baseline="0" dirty="0" err="1" smtClean="0"/>
              <a:t>guaranteed</a:t>
            </a:r>
            <a:r>
              <a:rPr lang="es-ES_tradnl" baseline="0" dirty="0" smtClean="0"/>
              <a:t> </a:t>
            </a:r>
            <a:r>
              <a:rPr lang="es-ES_tradnl" baseline="0" dirty="0" err="1" smtClean="0"/>
              <a:t>by</a:t>
            </a:r>
            <a:r>
              <a:rPr lang="es-ES_tradnl" baseline="0" dirty="0" smtClean="0"/>
              <a:t> </a:t>
            </a:r>
            <a:r>
              <a:rPr lang="es-ES_tradnl" baseline="0" dirty="0" err="1" smtClean="0"/>
              <a:t>the</a:t>
            </a:r>
            <a:r>
              <a:rPr lang="es-ES_tradnl" baseline="0" dirty="0" smtClean="0"/>
              <a:t> </a:t>
            </a:r>
            <a:r>
              <a:rPr lang="es-ES_tradnl" baseline="0" dirty="0" err="1" smtClean="0"/>
              <a:t>services</a:t>
            </a:r>
            <a:r>
              <a:rPr lang="es-ES_tradnl" baseline="0" dirty="0" smtClean="0"/>
              <a:t> S1 and S6… </a:t>
            </a:r>
            <a:r>
              <a:rPr lang="es-ES_tradnl" baseline="0" dirty="0" err="1" smtClean="0"/>
              <a:t>that</a:t>
            </a:r>
            <a:r>
              <a:rPr lang="es-ES_tradnl" baseline="0" dirty="0" smtClean="0"/>
              <a:t> </a:t>
            </a:r>
            <a:r>
              <a:rPr lang="es-ES_tradnl" baseline="0" dirty="0" err="1" smtClean="0"/>
              <a:t>also</a:t>
            </a:r>
            <a:r>
              <a:rPr lang="es-ES_tradnl" baseline="0" dirty="0" smtClean="0"/>
              <a:t> are </a:t>
            </a:r>
            <a:r>
              <a:rPr lang="es-ES_tradnl" baseline="0" dirty="0" err="1" smtClean="0"/>
              <a:t>discarded</a:t>
            </a:r>
            <a:endParaRPr lang="es-ES_tradnl" baseline="0" dirty="0" smtClean="0"/>
          </a:p>
          <a:p>
            <a:endParaRPr lang="es-ES_tradnl" baseline="0" dirty="0" smtClean="0"/>
          </a:p>
          <a:p>
            <a:r>
              <a:rPr lang="es-ES_tradnl" baseline="0" dirty="0" smtClean="0"/>
              <a:t>Once </a:t>
            </a:r>
            <a:r>
              <a:rPr lang="es-ES_tradnl" baseline="0" dirty="0" err="1" smtClean="0"/>
              <a:t>this</a:t>
            </a:r>
            <a:r>
              <a:rPr lang="es-ES_tradnl" baseline="0" dirty="0" smtClean="0"/>
              <a:t> </a:t>
            </a:r>
            <a:r>
              <a:rPr lang="es-ES_tradnl" baseline="0" dirty="0" err="1" smtClean="0"/>
              <a:t>process</a:t>
            </a:r>
            <a:r>
              <a:rPr lang="es-ES_tradnl" baseline="0" dirty="0" smtClean="0"/>
              <a:t> </a:t>
            </a:r>
            <a:r>
              <a:rPr lang="es-ES_tradnl" baseline="0" dirty="0" err="1" smtClean="0"/>
              <a:t>is</a:t>
            </a:r>
            <a:r>
              <a:rPr lang="es-ES_tradnl" baseline="0" dirty="0" smtClean="0"/>
              <a:t> </a:t>
            </a:r>
            <a:r>
              <a:rPr lang="es-ES_tradnl" baseline="0" dirty="0" err="1" smtClean="0"/>
              <a:t>finished</a:t>
            </a:r>
            <a:r>
              <a:rPr lang="es-ES_tradnl" baseline="0" dirty="0" smtClean="0"/>
              <a:t> </a:t>
            </a:r>
            <a:r>
              <a:rPr lang="es-ES_tradnl" baseline="0" dirty="0" err="1" smtClean="0"/>
              <a:t>we</a:t>
            </a:r>
            <a:r>
              <a:rPr lang="es-ES_tradnl" baseline="0" dirty="0" smtClean="0"/>
              <a:t> </a:t>
            </a:r>
            <a:r>
              <a:rPr lang="es-ES_tradnl" baseline="0" dirty="0" err="1" smtClean="0"/>
              <a:t>have</a:t>
            </a:r>
            <a:r>
              <a:rPr lang="es-ES_tradnl" baseline="0" dirty="0" smtClean="0"/>
              <a:t> a final </a:t>
            </a:r>
            <a:r>
              <a:rPr lang="es-ES_tradnl" baseline="0" dirty="0" err="1" smtClean="0"/>
              <a:t>list</a:t>
            </a:r>
            <a:r>
              <a:rPr lang="es-ES_tradnl" baseline="0" dirty="0" smtClean="0"/>
              <a:t> of </a:t>
            </a:r>
            <a:r>
              <a:rPr lang="es-ES_tradnl" baseline="0" dirty="0" err="1" smtClean="0"/>
              <a:t>candidate</a:t>
            </a:r>
            <a:r>
              <a:rPr lang="es-ES_tradnl" baseline="0" dirty="0" smtClean="0"/>
              <a:t> concrete </a:t>
            </a:r>
            <a:r>
              <a:rPr lang="es-ES_tradnl" baseline="0" dirty="0" err="1" smtClean="0"/>
              <a:t>services</a:t>
            </a:r>
            <a:r>
              <a:rPr lang="es-ES_tradnl" baseline="0" dirty="0" smtClean="0"/>
              <a:t> </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17</a:t>
            </a:fld>
            <a:endParaRPr lang="pt-BR"/>
          </a:p>
        </p:txBody>
      </p:sp>
    </p:spTree>
    <p:extLst>
      <p:ext uri="{BB962C8B-B14F-4D97-AF65-F5344CB8AC3E}">
        <p14:creationId xmlns:p14="http://schemas.microsoft.com/office/powerpoint/2010/main" val="1701535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smtClean="0"/>
              <a:t>In </a:t>
            </a:r>
            <a:r>
              <a:rPr lang="es-ES_tradnl" dirty="0" err="1" smtClean="0"/>
              <a:t>the</a:t>
            </a:r>
            <a:r>
              <a:rPr lang="es-ES_tradnl" baseline="0" dirty="0" smtClean="0"/>
              <a:t> </a:t>
            </a:r>
            <a:r>
              <a:rPr lang="es-ES_tradnl" baseline="0" dirty="0" err="1" smtClean="0"/>
              <a:t>second</a:t>
            </a:r>
            <a:r>
              <a:rPr lang="es-ES_tradnl" baseline="0" dirty="0" smtClean="0"/>
              <a:t> </a:t>
            </a:r>
            <a:r>
              <a:rPr lang="es-ES_tradnl" baseline="0" dirty="0" err="1" smtClean="0"/>
              <a:t>step</a:t>
            </a:r>
            <a:r>
              <a:rPr lang="es-ES_tradnl" baseline="0" dirty="0" smtClean="0"/>
              <a:t>, </a:t>
            </a:r>
            <a:r>
              <a:rPr lang="es-ES_tradnl" baseline="0" dirty="0" err="1" smtClean="0"/>
              <a:t>the</a:t>
            </a:r>
            <a:r>
              <a:rPr lang="es-ES_tradnl" baseline="0" dirty="0" smtClean="0"/>
              <a:t> Rhone tries to </a:t>
            </a:r>
            <a:r>
              <a:rPr lang="es-ES_tradnl" baseline="0" dirty="0" err="1" smtClean="0"/>
              <a:t>build</a:t>
            </a:r>
            <a:r>
              <a:rPr lang="es-ES_tradnl" baseline="0" dirty="0" smtClean="0"/>
              <a:t> </a:t>
            </a:r>
            <a:r>
              <a:rPr lang="es-ES_tradnl" baseline="0" dirty="0" err="1" smtClean="0"/>
              <a:t>mapping</a:t>
            </a:r>
            <a:r>
              <a:rPr lang="es-ES_tradnl" baseline="0" dirty="0" smtClean="0"/>
              <a:t> </a:t>
            </a:r>
            <a:r>
              <a:rPr lang="es-ES_tradnl" baseline="0" dirty="0" err="1" smtClean="0"/>
              <a:t>from</a:t>
            </a:r>
            <a:r>
              <a:rPr lang="es-ES_tradnl" baseline="0" dirty="0" smtClean="0"/>
              <a:t> </a:t>
            </a:r>
            <a:r>
              <a:rPr lang="es-ES_tradnl" baseline="0" dirty="0" err="1" smtClean="0"/>
              <a:t>each</a:t>
            </a:r>
            <a:r>
              <a:rPr lang="es-ES_tradnl" baseline="0" dirty="0" smtClean="0"/>
              <a:t> concrete </a:t>
            </a:r>
            <a:r>
              <a:rPr lang="es-ES_tradnl" baseline="0" dirty="0" err="1" smtClean="0"/>
              <a:t>service</a:t>
            </a:r>
            <a:r>
              <a:rPr lang="es-ES_tradnl" baseline="0" dirty="0" smtClean="0"/>
              <a:t> to </a:t>
            </a:r>
            <a:r>
              <a:rPr lang="es-ES_tradnl" baseline="0" dirty="0" err="1" smtClean="0"/>
              <a:t>the</a:t>
            </a:r>
            <a:r>
              <a:rPr lang="es-ES_tradnl" baseline="0" dirty="0" smtClean="0"/>
              <a:t> </a:t>
            </a:r>
            <a:r>
              <a:rPr lang="es-ES_tradnl" baseline="0" dirty="0" err="1" smtClean="0"/>
              <a:t>query</a:t>
            </a:r>
            <a:r>
              <a:rPr lang="es-ES_tradnl" baseline="0" dirty="0" smtClean="0"/>
              <a:t>.</a:t>
            </a:r>
          </a:p>
          <a:p>
            <a:endParaRPr lang="es-ES_tradnl" baseline="0" dirty="0" smtClean="0"/>
          </a:p>
          <a:p>
            <a:r>
              <a:rPr lang="es-ES_tradnl" baseline="0" dirty="0" err="1" smtClean="0"/>
              <a:t>Differently</a:t>
            </a:r>
            <a:r>
              <a:rPr lang="es-ES_tradnl" baseline="0" dirty="0" smtClean="0"/>
              <a:t> </a:t>
            </a:r>
            <a:r>
              <a:rPr lang="es-ES_tradnl" baseline="0" dirty="0" err="1" smtClean="0"/>
              <a:t>from</a:t>
            </a:r>
            <a:r>
              <a:rPr lang="es-ES_tradnl" baseline="0" dirty="0" smtClean="0"/>
              <a:t> </a:t>
            </a:r>
            <a:r>
              <a:rPr lang="es-ES_tradnl" baseline="0" dirty="0" err="1" smtClean="0"/>
              <a:t>the</a:t>
            </a:r>
            <a:r>
              <a:rPr lang="es-ES_tradnl" baseline="0" dirty="0" smtClean="0"/>
              <a:t> </a:t>
            </a:r>
            <a:r>
              <a:rPr lang="es-ES_tradnl" baseline="0" dirty="0" err="1" smtClean="0"/>
              <a:t>other</a:t>
            </a:r>
            <a:r>
              <a:rPr lang="es-ES_tradnl" baseline="0" dirty="0" smtClean="0"/>
              <a:t>… </a:t>
            </a:r>
            <a:r>
              <a:rPr lang="es-ES_tradnl" baseline="0" dirty="0" err="1" smtClean="0"/>
              <a:t>fact</a:t>
            </a:r>
            <a:r>
              <a:rPr lang="es-ES_tradnl" baseline="0" dirty="0" smtClean="0"/>
              <a:t> </a:t>
            </a:r>
            <a:r>
              <a:rPr lang="es-ES_tradnl" baseline="0" dirty="0" err="1" smtClean="0"/>
              <a:t>the</a:t>
            </a:r>
            <a:r>
              <a:rPr lang="es-ES_tradnl" baseline="0" dirty="0" smtClean="0"/>
              <a:t> reduces </a:t>
            </a:r>
            <a:r>
              <a:rPr lang="es-ES_tradnl" baseline="0" dirty="0" err="1" smtClean="0"/>
              <a:t>the</a:t>
            </a:r>
            <a:r>
              <a:rPr lang="es-ES_tradnl" baseline="0" dirty="0" smtClean="0"/>
              <a:t> </a:t>
            </a:r>
            <a:r>
              <a:rPr lang="es-ES_tradnl" baseline="0" dirty="0" err="1" smtClean="0"/>
              <a:t>number</a:t>
            </a:r>
            <a:r>
              <a:rPr lang="es-ES_tradnl" baseline="0" dirty="0" smtClean="0"/>
              <a:t> of </a:t>
            </a:r>
            <a:r>
              <a:rPr lang="es-ES_tradnl" baseline="0" dirty="0" err="1" smtClean="0"/>
              <a:t>combination</a:t>
            </a:r>
            <a:r>
              <a:rPr lang="es-ES_tradnl" baseline="0" dirty="0" smtClean="0"/>
              <a:t> </a:t>
            </a:r>
            <a:r>
              <a:rPr lang="es-ES_tradnl" baseline="0" dirty="0" err="1" smtClean="0"/>
              <a:t>produced</a:t>
            </a:r>
            <a:r>
              <a:rPr lang="es-ES_tradnl" baseline="0" dirty="0" smtClean="0"/>
              <a:t> in </a:t>
            </a:r>
            <a:r>
              <a:rPr lang="es-ES_tradnl" baseline="0" dirty="0" err="1" smtClean="0"/>
              <a:t>the</a:t>
            </a:r>
            <a:r>
              <a:rPr lang="es-ES_tradnl" baseline="0" dirty="0" smtClean="0"/>
              <a:t> </a:t>
            </a:r>
            <a:r>
              <a:rPr lang="es-ES_tradnl" baseline="0" dirty="0" err="1" smtClean="0"/>
              <a:t>next</a:t>
            </a:r>
            <a:r>
              <a:rPr lang="es-ES_tradnl" baseline="0" dirty="0" smtClean="0"/>
              <a:t> </a:t>
            </a:r>
            <a:r>
              <a:rPr lang="es-ES_tradnl" baseline="0" dirty="0" err="1" smtClean="0"/>
              <a:t>step</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18</a:t>
            </a:fld>
            <a:endParaRPr lang="pt-BR"/>
          </a:p>
        </p:txBody>
      </p:sp>
    </p:spTree>
    <p:extLst>
      <p:ext uri="{BB962C8B-B14F-4D97-AF65-F5344CB8AC3E}">
        <p14:creationId xmlns:p14="http://schemas.microsoft.com/office/powerpoint/2010/main" val="38034924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smtClean="0"/>
              <a:t>In </a:t>
            </a:r>
            <a:r>
              <a:rPr lang="es-ES_tradnl" dirty="0" err="1" smtClean="0"/>
              <a:t>the</a:t>
            </a:r>
            <a:r>
              <a:rPr lang="es-ES_tradnl" dirty="0" smtClean="0"/>
              <a:t> </a:t>
            </a:r>
            <a:r>
              <a:rPr lang="es-ES_tradnl" dirty="0" err="1" smtClean="0"/>
              <a:t>third</a:t>
            </a:r>
            <a:r>
              <a:rPr lang="es-ES_tradnl" dirty="0" smtClean="0"/>
              <a:t> </a:t>
            </a:r>
            <a:r>
              <a:rPr lang="es-ES_tradnl" dirty="0" err="1" smtClean="0"/>
              <a:t>step</a:t>
            </a:r>
            <a:r>
              <a:rPr lang="es-ES_tradnl" dirty="0" smtClean="0"/>
              <a:t>,</a:t>
            </a:r>
          </a:p>
          <a:p>
            <a:endParaRPr lang="es-ES_tradnl" dirty="0" smtClean="0"/>
          </a:p>
          <a:p>
            <a:r>
              <a:rPr lang="es-ES_tradnl" dirty="0" err="1" smtClean="0"/>
              <a:t>The</a:t>
            </a:r>
            <a:r>
              <a:rPr lang="es-ES_tradnl" baseline="0" dirty="0" smtClean="0"/>
              <a:t> </a:t>
            </a:r>
            <a:r>
              <a:rPr lang="es-ES_tradnl" baseline="0" dirty="0" err="1" smtClean="0"/>
              <a:t>CSDs</a:t>
            </a:r>
            <a:r>
              <a:rPr lang="es-ES_tradnl" baseline="0" dirty="0" smtClean="0"/>
              <a:t> </a:t>
            </a:r>
            <a:r>
              <a:rPr lang="es-ES_tradnl" baseline="0" dirty="0" err="1" smtClean="0"/>
              <a:t>created</a:t>
            </a:r>
            <a:r>
              <a:rPr lang="es-ES_tradnl" baseline="0" dirty="0" smtClean="0"/>
              <a:t> are </a:t>
            </a:r>
            <a:r>
              <a:rPr lang="es-ES_tradnl" baseline="0" dirty="0" err="1" smtClean="0"/>
              <a:t>combined</a:t>
            </a:r>
            <a:r>
              <a:rPr lang="es-ES_tradnl" baseline="0" dirty="0" smtClean="0"/>
              <a:t> </a:t>
            </a:r>
            <a:r>
              <a:rPr lang="es-ES_tradnl" baseline="0" dirty="0" err="1" smtClean="0"/>
              <a:t>among</a:t>
            </a:r>
            <a:r>
              <a:rPr lang="es-ES_tradnl" baseline="0" dirty="0" smtClean="0"/>
              <a:t> </a:t>
            </a:r>
            <a:r>
              <a:rPr lang="es-ES_tradnl" baseline="0" dirty="0" err="1" smtClean="0"/>
              <a:t>them</a:t>
            </a:r>
            <a:r>
              <a:rPr lang="es-ES_tradnl" baseline="0" dirty="0" smtClean="0"/>
              <a:t>.. </a:t>
            </a:r>
          </a:p>
          <a:p>
            <a:endParaRPr lang="es-ES_tradnl" baseline="0" dirty="0" smtClean="0"/>
          </a:p>
          <a:p>
            <a:r>
              <a:rPr lang="es-ES_tradnl" baseline="0" dirty="0" err="1" smtClean="0"/>
              <a:t>This</a:t>
            </a:r>
            <a:r>
              <a:rPr lang="es-ES_tradnl" baseline="0" dirty="0" smtClean="0"/>
              <a:t> </a:t>
            </a:r>
            <a:r>
              <a:rPr lang="es-ES_tradnl" baseline="0" dirty="0" err="1" smtClean="0"/>
              <a:t>is</a:t>
            </a:r>
            <a:r>
              <a:rPr lang="es-ES_tradnl" baseline="0" dirty="0" smtClean="0"/>
              <a:t> </a:t>
            </a:r>
            <a:r>
              <a:rPr lang="es-ES_tradnl" baseline="0" dirty="0" err="1" smtClean="0"/>
              <a:t>the</a:t>
            </a:r>
            <a:r>
              <a:rPr lang="es-ES_tradnl" baseline="0" dirty="0" smtClean="0"/>
              <a:t> </a:t>
            </a:r>
            <a:r>
              <a:rPr lang="es-ES_tradnl" baseline="0" dirty="0" err="1" smtClean="0"/>
              <a:t>most</a:t>
            </a:r>
            <a:r>
              <a:rPr lang="es-ES_tradnl" baseline="0" dirty="0" smtClean="0"/>
              <a:t> </a:t>
            </a:r>
            <a:r>
              <a:rPr lang="es-ES_tradnl" baseline="0" dirty="0" err="1" smtClean="0"/>
              <a:t>expensive</a:t>
            </a:r>
            <a:r>
              <a:rPr lang="es-ES_tradnl" baseline="0" dirty="0" smtClean="0"/>
              <a:t> </a:t>
            </a:r>
            <a:r>
              <a:rPr lang="es-ES_tradnl" baseline="0" dirty="0" err="1" smtClean="0"/>
              <a:t>step</a:t>
            </a:r>
            <a:r>
              <a:rPr lang="es-ES_tradnl" baseline="0" dirty="0" smtClean="0"/>
              <a:t> in </a:t>
            </a:r>
            <a:r>
              <a:rPr lang="es-ES_tradnl" baseline="0" dirty="0" err="1" smtClean="0"/>
              <a:t>the</a:t>
            </a:r>
            <a:r>
              <a:rPr lang="es-ES_tradnl" baseline="0" dirty="0" smtClean="0"/>
              <a:t> </a:t>
            </a:r>
            <a:r>
              <a:rPr lang="es-ES_tradnl" baseline="0" dirty="0" err="1" smtClean="0"/>
              <a:t>algorithm</a:t>
            </a:r>
            <a:r>
              <a:rPr lang="es-ES_tradnl" baseline="0" dirty="0" smtClean="0"/>
              <a:t> </a:t>
            </a:r>
            <a:r>
              <a:rPr lang="es-ES_tradnl" baseline="0" dirty="0" err="1" smtClean="0"/>
              <a:t>depending</a:t>
            </a:r>
            <a:r>
              <a:rPr lang="es-ES_tradnl" baseline="0" dirty="0" smtClean="0"/>
              <a:t> </a:t>
            </a:r>
            <a:r>
              <a:rPr lang="es-ES_tradnl" baseline="0" dirty="0" err="1" smtClean="0"/>
              <a:t>on</a:t>
            </a:r>
            <a:r>
              <a:rPr lang="es-ES_tradnl" baseline="0" dirty="0" smtClean="0"/>
              <a:t> </a:t>
            </a:r>
            <a:r>
              <a:rPr lang="es-ES_tradnl" baseline="0" dirty="0" err="1" smtClean="0"/>
              <a:t>the</a:t>
            </a:r>
            <a:r>
              <a:rPr lang="es-ES_tradnl" baseline="0" dirty="0" smtClean="0"/>
              <a:t> </a:t>
            </a:r>
            <a:r>
              <a:rPr lang="es-ES_tradnl" baseline="0" dirty="0" err="1" smtClean="0"/>
              <a:t>size</a:t>
            </a:r>
            <a:r>
              <a:rPr lang="es-ES_tradnl" baseline="0" dirty="0" smtClean="0"/>
              <a:t> of </a:t>
            </a:r>
            <a:r>
              <a:rPr lang="es-ES_tradnl" baseline="0" dirty="0" err="1" smtClean="0"/>
              <a:t>the</a:t>
            </a:r>
            <a:r>
              <a:rPr lang="es-ES_tradnl" baseline="0" dirty="0" smtClean="0"/>
              <a:t> </a:t>
            </a:r>
            <a:r>
              <a:rPr lang="es-ES_tradnl" baseline="0" dirty="0" err="1" smtClean="0"/>
              <a:t>query</a:t>
            </a:r>
            <a:r>
              <a:rPr lang="es-ES_tradnl" baseline="0" dirty="0" smtClean="0"/>
              <a:t> and </a:t>
            </a:r>
            <a:r>
              <a:rPr lang="es-ES_tradnl" baseline="0" dirty="0" err="1" smtClean="0"/>
              <a:t>the</a:t>
            </a:r>
            <a:r>
              <a:rPr lang="es-ES_tradnl" baseline="0" dirty="0" smtClean="0"/>
              <a:t> </a:t>
            </a:r>
            <a:r>
              <a:rPr lang="es-ES_tradnl" baseline="0" dirty="0" err="1" smtClean="0"/>
              <a:t>number</a:t>
            </a:r>
            <a:r>
              <a:rPr lang="es-ES_tradnl" baseline="0" dirty="0" smtClean="0"/>
              <a:t> of </a:t>
            </a:r>
            <a:r>
              <a:rPr lang="es-ES_tradnl" baseline="0" dirty="0" err="1" smtClean="0"/>
              <a:t>CSDs</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19</a:t>
            </a:fld>
            <a:endParaRPr lang="pt-BR"/>
          </a:p>
        </p:txBody>
      </p:sp>
    </p:spTree>
    <p:extLst>
      <p:ext uri="{BB962C8B-B14F-4D97-AF65-F5344CB8AC3E}">
        <p14:creationId xmlns:p14="http://schemas.microsoft.com/office/powerpoint/2010/main" val="1501258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noProof="0" dirty="0" smtClean="0"/>
              <a:t>This</a:t>
            </a:r>
            <a:r>
              <a:rPr lang="en-US" baseline="0" noProof="0" dirty="0" smtClean="0"/>
              <a:t> presentation is organized in three parts.</a:t>
            </a:r>
          </a:p>
          <a:p>
            <a:pPr marL="171450" indent="-171450">
              <a:buFontTx/>
              <a:buChar char="-"/>
            </a:pPr>
            <a:r>
              <a:rPr lang="en-US" dirty="0" smtClean="0"/>
              <a:t>I </a:t>
            </a:r>
            <a:r>
              <a:rPr lang="en-US" dirty="0"/>
              <a:t>will begin by introducing </a:t>
            </a:r>
            <a:r>
              <a:rPr lang="en-US" dirty="0" smtClean="0"/>
              <a:t>the</a:t>
            </a:r>
            <a:r>
              <a:rPr lang="en-US" baseline="0" dirty="0" smtClean="0"/>
              <a:t> context of our work which is data integration from services. I will precise our vision about data integration and the general principles of our approach.</a:t>
            </a:r>
            <a:endParaRPr lang="en-US" baseline="0" dirty="0"/>
          </a:p>
          <a:p>
            <a:pPr marL="171450" indent="-171450">
              <a:buFontTx/>
              <a:buChar char="-"/>
            </a:pPr>
            <a:r>
              <a:rPr lang="en-US" dirty="0" smtClean="0"/>
              <a:t>Then </a:t>
            </a:r>
            <a:r>
              <a:rPr lang="en-US" dirty="0"/>
              <a:t>i will </a:t>
            </a:r>
            <a:r>
              <a:rPr lang="en-US" dirty="0" smtClean="0"/>
              <a:t>introduce</a:t>
            </a:r>
            <a:r>
              <a:rPr lang="en-US" baseline="0" dirty="0" smtClean="0"/>
              <a:t> our algorithm</a:t>
            </a:r>
            <a:r>
              <a:rPr lang="en-US" dirty="0" smtClean="0"/>
              <a:t>  query</a:t>
            </a:r>
            <a:r>
              <a:rPr lang="en-US" baseline="0" dirty="0" smtClean="0"/>
              <a:t> rewriting algorithm named Rhone. </a:t>
            </a:r>
          </a:p>
          <a:p>
            <a:pPr marL="628650" lvl="1" indent="-171450">
              <a:buFontTx/>
              <a:buChar char="-"/>
            </a:pPr>
            <a:r>
              <a:rPr lang="en-US" baseline="0" dirty="0" smtClean="0"/>
              <a:t>I will explain the general principle focusing on the original aspects illustrated with examples.</a:t>
            </a:r>
          </a:p>
          <a:p>
            <a:pPr marL="628650" lvl="1" indent="-171450">
              <a:buFontTx/>
              <a:buChar char="-"/>
            </a:pPr>
            <a:r>
              <a:rPr lang="en-US" baseline="0" dirty="0" smtClean="0"/>
              <a:t>I will also talk about the way we designed its experimental validation and which aspects we measured</a:t>
            </a:r>
            <a:endParaRPr lang="en-US" dirty="0" smtClean="0"/>
          </a:p>
          <a:p>
            <a:r>
              <a:rPr lang="en-US" baseline="0" dirty="0" smtClean="0"/>
              <a:t>	</a:t>
            </a:r>
          </a:p>
          <a:p>
            <a:r>
              <a:rPr lang="en-US" baseline="0" dirty="0" smtClean="0"/>
              <a:t>- Finally I will conclude with </a:t>
            </a:r>
            <a:r>
              <a:rPr lang="en-US" dirty="0" smtClean="0"/>
              <a:t>lessons learned</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2</a:t>
            </a:fld>
            <a:endParaRPr lang="pt-BR"/>
          </a:p>
        </p:txBody>
      </p:sp>
    </p:spTree>
    <p:extLst>
      <p:ext uri="{BB962C8B-B14F-4D97-AF65-F5344CB8AC3E}">
        <p14:creationId xmlns:p14="http://schemas.microsoft.com/office/powerpoint/2010/main" val="338425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Considering</a:t>
            </a:r>
            <a:r>
              <a:rPr lang="fr-FR" baseline="0" dirty="0" smtClean="0">
                <a:latin typeface="Calibri"/>
              </a:rPr>
              <a:t> our candidate concrete services, CSDs for S2, S3 and S5 are created. </a:t>
            </a:r>
          </a:p>
          <a:p>
            <a:endParaRPr lang="fr-FR" baseline="0" dirty="0" smtClean="0">
              <a:latin typeface="Calibri"/>
            </a:endParaRPr>
          </a:p>
          <a:p>
            <a:r>
              <a:rPr lang="fr-FR" baseline="0" dirty="0" smtClean="0">
                <a:latin typeface="Calibri"/>
              </a:rPr>
              <a:t>A CSD for S4 cannot be created once it violates a rule for mapping variables. In this case, the variable ‘p’ is a internally used by the service and it is also mapped a variable internally used in the query, in this case the mapping is possible only if the concrete service covers all abstract services that uses this variable.</a:t>
            </a:r>
          </a:p>
          <a:p>
            <a:endParaRPr lang="fr-FR" baseline="0" dirty="0" smtClean="0">
              <a:latin typeface="Calibri"/>
            </a:endParaRPr>
          </a:p>
          <a:p>
            <a:r>
              <a:rPr lang="fr-FR" baseline="0" dirty="0" smtClean="0">
                <a:latin typeface="Calibri"/>
              </a:rPr>
              <a:t>Given these 3 CSDs the combinations are produced taking into account the part of the query that it covers. In this case, 3 combiantions are generated</a:t>
            </a:r>
          </a:p>
          <a:p>
            <a:endParaRPr lang="fr-FR" baseline="0" dirty="0" smtClean="0">
              <a:latin typeface="Calibri"/>
            </a:endParaRPr>
          </a:p>
          <a:p>
            <a:r>
              <a:rPr lang="fr-FR" baseline="0" dirty="0" smtClean="0">
                <a:latin typeface="Calibri"/>
              </a:rPr>
              <a:t>A valid combination have to be in accordance the 2 rules ‘r1’ and ‘r2’ in which it is not allowed to have repeted abstract services in the query and the abstract services cover exactly what is expect by the query</a:t>
            </a:r>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20</a:t>
            </a:fld>
            <a:endParaRPr lang="pt-BR"/>
          </a:p>
        </p:txBody>
      </p:sp>
    </p:spTree>
    <p:extLst>
      <p:ext uri="{BB962C8B-B14F-4D97-AF65-F5344CB8AC3E}">
        <p14:creationId xmlns:p14="http://schemas.microsoft.com/office/powerpoint/2010/main" val="3885090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The last step ‘producing rewriting’ starts</a:t>
            </a:r>
            <a:r>
              <a:rPr lang="fr-FR" baseline="0" dirty="0" smtClean="0">
                <a:latin typeface="Calibri"/>
              </a:rPr>
              <a:t> when the rules ‘r1’ and ‘r2’ are being applied and moreover differently from the other...</a:t>
            </a:r>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21</a:t>
            </a:fld>
            <a:endParaRPr lang="pt-BR"/>
          </a:p>
        </p:txBody>
      </p:sp>
    </p:spTree>
    <p:extLst>
      <p:ext uri="{BB962C8B-B14F-4D97-AF65-F5344CB8AC3E}">
        <p14:creationId xmlns:p14="http://schemas.microsoft.com/office/powerpoint/2010/main" val="32104504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n-US" baseline="0" noProof="0" dirty="0" smtClean="0"/>
              <a:t>We have performed experiments in order to validate our algorithm.</a:t>
            </a:r>
          </a:p>
          <a:p>
            <a:r>
              <a:rPr lang="en-US" baseline="0" noProof="0" dirty="0" smtClean="0"/>
              <a:t>The first version …</a:t>
            </a:r>
          </a:p>
          <a:p>
            <a:r>
              <a:rPr lang="en-US" baseline="0" noProof="0" dirty="0" smtClean="0"/>
              <a:t>The idea behind the experiments is to evaluate…</a:t>
            </a:r>
          </a:p>
          <a:p>
            <a:r>
              <a:rPr lang="en-US" baseline="0" noProof="0" dirty="0" smtClean="0"/>
              <a:t>The experiments were executed in a local environment…</a:t>
            </a:r>
          </a:p>
          <a:p>
            <a:r>
              <a:rPr lang="en-US" baseline="0" noProof="0" dirty="0" smtClean="0"/>
              <a:t>And we have compared two approaches… </a:t>
            </a: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22</a:t>
            </a:fld>
            <a:endParaRPr lang="pt-BR"/>
          </a:p>
        </p:txBody>
      </p:sp>
    </p:spTree>
    <p:extLst>
      <p:ext uri="{BB962C8B-B14F-4D97-AF65-F5344CB8AC3E}">
        <p14:creationId xmlns:p14="http://schemas.microsoft.com/office/powerpoint/2010/main" val="459715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a:t>
            </a:r>
          </a:p>
          <a:p>
            <a:r>
              <a:rPr lang="fr-FR" baseline="0" dirty="0" smtClean="0"/>
              <a:t>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marR="0" indent="0" algn="l" defTabSz="457200" rtl="0" eaLnBrk="1" fontAlgn="auto" latinLnBrk="0" hangingPunct="1">
              <a:lnSpc>
                <a:spcPct val="100000"/>
              </a:lnSpc>
              <a:spcBef>
                <a:spcPts val="0"/>
              </a:spcBef>
              <a:spcAft>
                <a:spcPts val="0"/>
              </a:spcAft>
              <a:buClrTx/>
              <a:buSzTx/>
              <a:buFontTx/>
              <a:buNone/>
              <a:tabLst/>
              <a:defRPr/>
            </a:pPr>
            <a:r>
              <a:rPr lang="fr-FR" baseline="0" dirty="0" smtClean="0"/>
              <a:t>The performance increased ... As we can see in the chart on the left</a:t>
            </a:r>
          </a:p>
          <a:p>
            <a:r>
              <a:rPr lang="fr-FR" baseline="0" dirty="0" smtClean="0"/>
              <a:t>Rewritring solutions ... </a:t>
            </a:r>
          </a:p>
          <a:p>
            <a:r>
              <a:rPr lang="fr-FR" baseline="0" dirty="0" smtClean="0"/>
              <a:t>Integration economic cost ... as we can see in the chart on the right</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23</a:t>
            </a:fld>
            <a:endParaRPr lang="pt-BR"/>
          </a:p>
        </p:txBody>
      </p:sp>
    </p:spTree>
    <p:extLst>
      <p:ext uri="{BB962C8B-B14F-4D97-AF65-F5344CB8AC3E}">
        <p14:creationId xmlns:p14="http://schemas.microsoft.com/office/powerpoint/2010/main" val="21683734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t>And that’s the end of my speech. Thank</a:t>
            </a:r>
            <a:r>
              <a:rPr lang="fr-FR" baseline="0" dirty="0" smtClean="0"/>
              <a:t> you for your attention.</a:t>
            </a:r>
            <a:endParaRPr lang="fr-FR" dirty="0"/>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24</a:t>
            </a:fld>
            <a:endParaRPr lang="pt-BR"/>
          </a:p>
        </p:txBody>
      </p:sp>
    </p:spTree>
    <p:extLst>
      <p:ext uri="{BB962C8B-B14F-4D97-AF65-F5344CB8AC3E}">
        <p14:creationId xmlns:p14="http://schemas.microsoft.com/office/powerpoint/2010/main" val="4941121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err="1" smtClean="0"/>
              <a:t>Here</a:t>
            </a:r>
            <a:r>
              <a:rPr lang="pt-BR" baseline="0" dirty="0" smtClean="0"/>
              <a:t> are </a:t>
            </a:r>
            <a:r>
              <a:rPr lang="pt-BR" baseline="0" dirty="0" err="1" smtClean="0"/>
              <a:t>the</a:t>
            </a:r>
            <a:r>
              <a:rPr lang="pt-BR" baseline="0" dirty="0" smtClean="0"/>
              <a:t> </a:t>
            </a:r>
            <a:r>
              <a:rPr lang="pt-BR" baseline="0" dirty="0" err="1" smtClean="0"/>
              <a:t>references</a:t>
            </a:r>
            <a:r>
              <a:rPr lang="pt-BR" baseline="0" dirty="0" smtClean="0"/>
              <a:t> </a:t>
            </a:r>
            <a:r>
              <a:rPr lang="pt-BR" baseline="0" dirty="0" err="1" smtClean="0"/>
              <a:t>we</a:t>
            </a:r>
            <a:r>
              <a:rPr lang="pt-BR" baseline="0" dirty="0" smtClean="0"/>
              <a:t> </a:t>
            </a:r>
            <a:r>
              <a:rPr lang="pt-BR" baseline="0" dirty="0" err="1" smtClean="0"/>
              <a:t>have</a:t>
            </a:r>
            <a:r>
              <a:rPr lang="pt-BR" baseline="0" dirty="0" smtClean="0"/>
              <a:t> </a:t>
            </a:r>
            <a:r>
              <a:rPr lang="pt-BR" baseline="0" dirty="0" err="1" smtClean="0"/>
              <a:t>used</a:t>
            </a:r>
            <a:r>
              <a:rPr lang="pt-BR" baseline="0" dirty="0" smtClean="0"/>
              <a:t>. </a:t>
            </a:r>
          </a:p>
          <a:p>
            <a:endParaRPr lang="pt-BR" baseline="0" dirty="0" smtClean="0"/>
          </a:p>
          <a:p>
            <a:r>
              <a:rPr lang="pt-BR" baseline="0" dirty="0" err="1" smtClean="0"/>
              <a:t>If</a:t>
            </a:r>
            <a:r>
              <a:rPr lang="pt-BR" baseline="0" dirty="0" smtClean="0"/>
              <a:t> </a:t>
            </a:r>
            <a:r>
              <a:rPr lang="pt-BR" baseline="0" dirty="0" err="1" smtClean="0"/>
              <a:t>you</a:t>
            </a:r>
            <a:r>
              <a:rPr lang="pt-BR" baseline="0" dirty="0" smtClean="0"/>
              <a:t> </a:t>
            </a:r>
            <a:r>
              <a:rPr lang="pt-BR" baseline="0" dirty="0" err="1" smtClean="0"/>
              <a:t>have</a:t>
            </a:r>
            <a:r>
              <a:rPr lang="pt-BR" baseline="0" dirty="0" smtClean="0"/>
              <a:t> </a:t>
            </a:r>
            <a:r>
              <a:rPr lang="pt-BR" baseline="0" dirty="0" err="1" smtClean="0"/>
              <a:t>any</a:t>
            </a:r>
            <a:r>
              <a:rPr lang="pt-BR" baseline="0" dirty="0" smtClean="0"/>
              <a:t> </a:t>
            </a:r>
            <a:r>
              <a:rPr lang="pt-BR" baseline="0" dirty="0" err="1" smtClean="0"/>
              <a:t>question</a:t>
            </a:r>
            <a:r>
              <a:rPr lang="pt-BR" baseline="0" dirty="0" smtClean="0"/>
              <a:t> I </a:t>
            </a:r>
            <a:r>
              <a:rPr lang="pt-BR" baseline="0" dirty="0" err="1" smtClean="0"/>
              <a:t>am</a:t>
            </a:r>
            <a:r>
              <a:rPr lang="pt-BR" baseline="0" dirty="0" smtClean="0"/>
              <a:t> </a:t>
            </a:r>
            <a:r>
              <a:rPr lang="pt-BR" baseline="0" dirty="0" err="1" smtClean="0"/>
              <a:t>here</a:t>
            </a:r>
            <a:r>
              <a:rPr lang="pt-BR" baseline="0" dirty="0" smtClean="0"/>
              <a:t> </a:t>
            </a:r>
            <a:r>
              <a:rPr lang="pt-BR" baseline="0" dirty="0" err="1" smtClean="0"/>
              <a:t>to</a:t>
            </a:r>
            <a:r>
              <a:rPr lang="pt-BR" baseline="0" dirty="0" smtClean="0"/>
              <a:t> </a:t>
            </a:r>
            <a:r>
              <a:rPr lang="pt-BR" baseline="0" dirty="0" err="1" smtClean="0"/>
              <a:t>answer</a:t>
            </a:r>
            <a:r>
              <a:rPr lang="pt-BR" baseline="0" dirty="0" smtClean="0"/>
              <a:t> it.</a:t>
            </a:r>
            <a:endParaRPr lang="pt-B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25</a:t>
            </a:fld>
            <a:endParaRPr lang="pt-BR"/>
          </a:p>
        </p:txBody>
      </p:sp>
    </p:spTree>
    <p:extLst>
      <p:ext uri="{BB962C8B-B14F-4D97-AF65-F5344CB8AC3E}">
        <p14:creationId xmlns:p14="http://schemas.microsoft.com/office/powerpoint/2010/main" val="2201573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1" algn="l"/>
            <a:r>
              <a:rPr lang="en-US" b="1" dirty="0">
                <a:solidFill>
                  <a:schemeClr val="tx1"/>
                </a:solidFill>
                <a:latin typeface="Calibri"/>
              </a:rPr>
              <a:t/>
            </a:r>
            <a:br>
              <a:rPr lang="en-US" b="1" dirty="0">
                <a:solidFill>
                  <a:schemeClr val="tx1"/>
                </a:solidFill>
                <a:latin typeface="Calibri"/>
              </a:rPr>
            </a:br>
            <a:r>
              <a:rPr lang="en-US" b="1" dirty="0" smtClean="0">
                <a:solidFill>
                  <a:schemeClr val="tx1"/>
                </a:solidFill>
                <a:latin typeface="Calibri"/>
              </a:rPr>
              <a:t>The very classic vision</a:t>
            </a:r>
            <a:r>
              <a:rPr lang="en-US" b="1" baseline="0" dirty="0" smtClean="0">
                <a:solidFill>
                  <a:schemeClr val="tx1"/>
                </a:solidFill>
                <a:latin typeface="Calibri"/>
              </a:rPr>
              <a:t> of data integration is defined as fallows: </a:t>
            </a:r>
          </a:p>
          <a:p>
            <a:pPr lvl="1" algn="l"/>
            <a:r>
              <a:rPr lang="en-US" b="1" baseline="0" dirty="0" smtClean="0">
                <a:solidFill>
                  <a:schemeClr val="tx1"/>
                </a:solidFill>
                <a:latin typeface="Calibri"/>
              </a:rPr>
              <a:t>Given a set of heterogeneous data sources known in advance, provide solutions for answering queries whose answers imply retrieving data from those sources. </a:t>
            </a:r>
          </a:p>
          <a:p>
            <a:pPr lvl="1" algn="l"/>
            <a:r>
              <a:rPr lang="en-US" b="1" baseline="0" dirty="0" smtClean="0">
                <a:solidFill>
                  <a:schemeClr val="tx1"/>
                </a:solidFill>
                <a:latin typeface="Calibri"/>
              </a:rPr>
              <a:t>This problem is well known in the database domain It has been declined into many cases and associated results have been proposed. </a:t>
            </a:r>
          </a:p>
          <a:p>
            <a:pPr lvl="1" algn="l"/>
            <a:r>
              <a:rPr lang="en-US" b="1" baseline="0" dirty="0" smtClean="0">
                <a:solidFill>
                  <a:schemeClr val="tx1"/>
                </a:solidFill>
                <a:latin typeface="Calibri"/>
              </a:rPr>
              <a:t>For example, </a:t>
            </a:r>
          </a:p>
          <a:p>
            <a:pPr marL="685800" lvl="1" indent="-228600" algn="l">
              <a:buAutoNum type="arabicPeriod"/>
            </a:pPr>
            <a:r>
              <a:rPr lang="en-US" b="1" baseline="0" dirty="0" smtClean="0">
                <a:solidFill>
                  <a:schemeClr val="tx1"/>
                </a:solidFill>
                <a:latin typeface="Calibri"/>
              </a:rPr>
              <a:t>the case where data sources share or not the same data model leading to works that reasoned about data models equivalence and transformation, </a:t>
            </a:r>
          </a:p>
          <a:p>
            <a:pPr marL="685800" lvl="1" indent="-228600" algn="l">
              <a:buAutoNum type="arabicPeriod"/>
            </a:pPr>
            <a:endParaRPr lang="en-US" b="1" baseline="0" dirty="0" smtClean="0">
              <a:solidFill>
                <a:schemeClr val="tx1"/>
              </a:solidFill>
              <a:latin typeface="Calibri"/>
            </a:endParaRPr>
          </a:p>
          <a:p>
            <a:pPr lvl="1" algn="l"/>
            <a:r>
              <a:rPr lang="en-US" b="1" baseline="0" dirty="0" smtClean="0">
                <a:solidFill>
                  <a:schemeClr val="tx1"/>
                </a:solidFill>
                <a:latin typeface="Calibri"/>
              </a:rPr>
              <a:t>2. The case when they export or not schemata describing their content and whether a global schema is derived hiding underlying sources and enabling transparency in query expression. This cases lead to strategies for deriving the global schema concentrating on data structures or including data semantics represented in ontologies</a:t>
            </a:r>
          </a:p>
          <a:p>
            <a:pPr lvl="1" algn="l"/>
            <a:endParaRPr lang="en-US" b="1" baseline="0" dirty="0" smtClean="0">
              <a:solidFill>
                <a:schemeClr val="tx1"/>
              </a:solidFill>
              <a:latin typeface="Calibri"/>
            </a:endParaRPr>
          </a:p>
          <a:p>
            <a:pPr lvl="1" algn="l"/>
            <a:r>
              <a:rPr lang="en-US" b="1" baseline="0" dirty="0" smtClean="0">
                <a:solidFill>
                  <a:schemeClr val="tx1"/>
                </a:solidFill>
                <a:latin typeface="Calibri"/>
              </a:rPr>
              <a:t> 3. The case where only a pivot model and language exist and queries must explicitly express which data from which sources to retrieve.</a:t>
            </a:r>
          </a:p>
          <a:p>
            <a:pPr lvl="1" algn="l"/>
            <a:endParaRPr lang="en-US" b="1" dirty="0" smtClean="0">
              <a:solidFill>
                <a:schemeClr val="tx1"/>
              </a:solidFill>
              <a:latin typeface="Calibri"/>
            </a:endParaRPr>
          </a:p>
          <a:p>
            <a:pPr lvl="1" algn="l"/>
            <a:endParaRPr lang="en-US" b="1" dirty="0" smtClean="0">
              <a:solidFill>
                <a:schemeClr val="tx1"/>
              </a:solidFill>
              <a:latin typeface="Calibri"/>
            </a:endParaRPr>
          </a:p>
          <a:p>
            <a:pPr lvl="1" algn="l"/>
            <a:r>
              <a:rPr lang="en-US" b="0" dirty="0" smtClean="0">
                <a:solidFill>
                  <a:schemeClr val="tx1"/>
                </a:solidFill>
                <a:latin typeface="Calibri"/>
              </a:rPr>
              <a:t>Traditional</a:t>
            </a:r>
            <a:r>
              <a:rPr lang="en-US" b="0" baseline="0" dirty="0" smtClean="0">
                <a:solidFill>
                  <a:schemeClr val="tx1"/>
                </a:solidFill>
                <a:latin typeface="Calibri"/>
              </a:rPr>
              <a:t> </a:t>
            </a:r>
            <a:r>
              <a:rPr lang="en-US" b="0" baseline="0" dirty="0" smtClean="0">
                <a:solidFill>
                  <a:schemeClr val="tx1"/>
                </a:solidFill>
                <a:latin typeface="Calibri"/>
              </a:rPr>
              <a:t>data integration approaches assumes that a query is defined over a global schema and is sent to a mediator. The mediator is responsible to rewrite the query according to the different databases which have their own schemas.</a:t>
            </a:r>
          </a:p>
          <a:p>
            <a:pPr lvl="1" algn="l"/>
            <a:endParaRPr lang="en-US" b="0" baseline="0" dirty="0" smtClean="0">
              <a:solidFill>
                <a:schemeClr val="tx1"/>
              </a:solidFill>
              <a:latin typeface="Calibri"/>
            </a:endParaRPr>
          </a:p>
          <a:p>
            <a:pPr lvl="1" algn="l"/>
            <a:r>
              <a:rPr lang="en-US" b="0" baseline="0" dirty="0" smtClean="0">
                <a:solidFill>
                  <a:schemeClr val="tx1"/>
                </a:solidFill>
                <a:latin typeface="Calibri"/>
              </a:rPr>
              <a:t>Algorithms for this purpose have been presented such as </a:t>
            </a:r>
            <a:r>
              <a:rPr lang="en-US" b="0" baseline="0" dirty="0" err="1" smtClean="0">
                <a:solidFill>
                  <a:schemeClr val="tx1"/>
                </a:solidFill>
                <a:latin typeface="Calibri"/>
              </a:rPr>
              <a:t>minicon</a:t>
            </a:r>
            <a:r>
              <a:rPr lang="en-US" b="0" baseline="0" dirty="0" smtClean="0">
                <a:solidFill>
                  <a:schemeClr val="tx1"/>
                </a:solidFill>
                <a:latin typeface="Calibri"/>
              </a:rPr>
              <a:t> and bucket algorithm.</a:t>
            </a:r>
            <a:endParaRPr lang="en-US" b="1" dirty="0">
              <a:solidFill>
                <a:schemeClr val="tx1"/>
              </a:solidFill>
              <a:latin typeface="Calibri"/>
            </a:endParaRPr>
          </a:p>
          <a:p>
            <a:pPr lvl="1" algn="just"/>
            <a:r>
              <a:rPr lang="en-US" b="1" dirty="0">
                <a:latin typeface="Calibri"/>
              </a:rPr>
              <a:t/>
            </a:r>
            <a:br>
              <a:rPr lang="en-US" b="1" dirty="0">
                <a:latin typeface="Calibri"/>
              </a:rPr>
            </a:br>
            <a:endParaRPr lang="en-US" b="1" dirty="0">
              <a:latin typeface="Calibri"/>
            </a:endParaRPr>
          </a:p>
          <a:p>
            <a:pPr lvl="1" algn="just"/>
            <a:endParaRPr lang="en-US" b="1" dirty="0">
              <a:latin typeface="Calibri"/>
            </a:endParaRPr>
          </a:p>
          <a:p>
            <a:pPr algn="just"/>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E6F8DC79-C430-E548-A754-84842F9135C3}" type="slidenum">
              <a:rPr lang="pt-BR" smtClean="0"/>
              <a:t>3</a:t>
            </a:fld>
            <a:endParaRPr lang="pt-BR"/>
          </a:p>
        </p:txBody>
      </p:sp>
    </p:spTree>
    <p:extLst>
      <p:ext uri="{BB962C8B-B14F-4D97-AF65-F5344CB8AC3E}">
        <p14:creationId xmlns:p14="http://schemas.microsoft.com/office/powerpoint/2010/main" val="3557230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1" algn="just"/>
            <a:r>
              <a:rPr lang="en-US" b="1" dirty="0">
                <a:solidFill>
                  <a:schemeClr val="tx1"/>
                </a:solidFill>
                <a:latin typeface="Calibri"/>
              </a:rPr>
              <a:t/>
            </a:r>
            <a:br>
              <a:rPr lang="en-US" b="1" dirty="0">
                <a:solidFill>
                  <a:schemeClr val="tx1"/>
                </a:solidFill>
                <a:latin typeface="Calibri"/>
              </a:rPr>
            </a:br>
            <a:r>
              <a:rPr lang="en-US" b="1" dirty="0" smtClean="0">
                <a:solidFill>
                  <a:schemeClr val="tx1"/>
                </a:solidFill>
                <a:latin typeface="Calibri"/>
              </a:rPr>
              <a:t>The</a:t>
            </a:r>
            <a:r>
              <a:rPr lang="en-US" b="1" baseline="0" dirty="0" smtClean="0">
                <a:solidFill>
                  <a:schemeClr val="tx1"/>
                </a:solidFill>
                <a:latin typeface="Calibri"/>
              </a:rPr>
              <a:t> emergence of data services changed the data integration problem. Particularly, the hypothesis that assumed that data sources were known in advance.</a:t>
            </a:r>
          </a:p>
          <a:p>
            <a:pPr lvl="1" algn="just"/>
            <a:r>
              <a:rPr lang="en-US" b="1" baseline="0" dirty="0" smtClean="0">
                <a:solidFill>
                  <a:schemeClr val="tx1"/>
                </a:solidFill>
                <a:latin typeface="Calibri"/>
              </a:rPr>
              <a:t>The data integration problem in the presence of services as data providers redefined the problem as follows: Given a query expressing data requirements, look up data services that can fulfill those requirements. The assumptions were that services exported their API and that they can export data under a pivot model that can be used for integrating results.</a:t>
            </a:r>
          </a:p>
          <a:p>
            <a:pPr lvl="1" algn="just"/>
            <a:endParaRPr lang="en-US" b="1" baseline="0" dirty="0" smtClean="0">
              <a:solidFill>
                <a:schemeClr val="tx1"/>
              </a:solidFill>
              <a:latin typeface="Calibri"/>
            </a:endParaRPr>
          </a:p>
          <a:p>
            <a:pPr lvl="1" algn="just"/>
            <a:r>
              <a:rPr lang="en-US" b="1" baseline="0" dirty="0" smtClean="0">
                <a:solidFill>
                  <a:schemeClr val="tx1"/>
                </a:solidFill>
                <a:latin typeface="Calibri"/>
              </a:rPr>
              <a:t>The query rewriting problem was redefined as a matching and a service composition problem.</a:t>
            </a:r>
            <a:endParaRPr lang="en-US" b="1" dirty="0">
              <a:solidFill>
                <a:schemeClr val="tx1"/>
              </a:solidFill>
              <a:latin typeface="Calibri"/>
            </a:endParaRPr>
          </a:p>
        </p:txBody>
      </p:sp>
      <p:sp>
        <p:nvSpPr>
          <p:cNvPr id="4" name="Slide Number Placeholder 3"/>
          <p:cNvSpPr>
            <a:spLocks noGrp="1"/>
          </p:cNvSpPr>
          <p:nvPr>
            <p:ph type="sldNum" sz="quarter" idx="10"/>
          </p:nvPr>
        </p:nvSpPr>
        <p:spPr/>
        <p:txBody>
          <a:bodyPr/>
          <a:lstStyle/>
          <a:p>
            <a:fld id="{E6F8DC79-C430-E548-A754-84842F9135C3}" type="slidenum">
              <a:rPr lang="pt-BR" smtClean="0"/>
              <a:t>4</a:t>
            </a:fld>
            <a:endParaRPr lang="pt-BR"/>
          </a:p>
        </p:txBody>
      </p:sp>
    </p:spTree>
    <p:extLst>
      <p:ext uri="{BB962C8B-B14F-4D97-AF65-F5344CB8AC3E}">
        <p14:creationId xmlns:p14="http://schemas.microsoft.com/office/powerpoint/2010/main" val="1564996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just"/>
            <a:r>
              <a:rPr lang="en-US" dirty="0">
                <a:latin typeface="Calibri"/>
              </a:rPr>
              <a:t/>
            </a:r>
            <a:br>
              <a:rPr lang="en-US" dirty="0">
                <a:latin typeface="Calibri"/>
              </a:rPr>
            </a:br>
            <a:endParaRPr lang="en-US" dirty="0">
              <a:latin typeface="Calibri"/>
            </a:endParaRPr>
          </a:p>
          <a:p>
            <a:pPr lvl="1" algn="just"/>
            <a:r>
              <a:rPr lang="en-US" b="1" dirty="0">
                <a:solidFill>
                  <a:schemeClr val="tx1"/>
                </a:solidFill>
                <a:latin typeface="Calibri"/>
              </a:rPr>
              <a:t/>
            </a:r>
            <a:br>
              <a:rPr lang="en-US" b="1" dirty="0">
                <a:solidFill>
                  <a:schemeClr val="tx1"/>
                </a:solidFill>
                <a:latin typeface="Calibri"/>
              </a:rPr>
            </a:br>
            <a:endParaRPr lang="en-US" b="1" dirty="0">
              <a:solidFill>
                <a:schemeClr val="tx1"/>
              </a:solidFill>
              <a:latin typeface="Calibri"/>
            </a:endParaRPr>
          </a:p>
          <a:p>
            <a:pPr lvl="1" algn="just"/>
            <a:r>
              <a:rPr lang="en-US" b="1" dirty="0">
                <a:latin typeface="Calibri"/>
              </a:rPr>
              <a:t/>
            </a:r>
            <a:br>
              <a:rPr lang="en-US" b="1" dirty="0">
                <a:latin typeface="Calibri"/>
              </a:rPr>
            </a:br>
            <a:endParaRPr lang="en-US" b="1" dirty="0">
              <a:latin typeface="Calibri"/>
            </a:endParaRPr>
          </a:p>
          <a:p>
            <a:pPr lvl="1" algn="just"/>
            <a:endParaRPr lang="en-US" b="1" dirty="0">
              <a:latin typeface="Calibri"/>
            </a:endParaRPr>
          </a:p>
          <a:p>
            <a:pPr algn="just"/>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E6F8DC79-C430-E548-A754-84842F9135C3}" type="slidenum">
              <a:rPr lang="pt-BR" smtClean="0"/>
              <a:t>5</a:t>
            </a:fld>
            <a:endParaRPr lang="pt-BR"/>
          </a:p>
        </p:txBody>
      </p:sp>
    </p:spTree>
    <p:extLst>
      <p:ext uri="{BB962C8B-B14F-4D97-AF65-F5344CB8AC3E}">
        <p14:creationId xmlns:p14="http://schemas.microsoft.com/office/powerpoint/2010/main" val="1666275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latin typeface="Calibri"/>
              </a:rPr>
              <a:t>Consider the following example consisting of services that provide biological</a:t>
            </a:r>
            <a:r>
              <a:rPr lang="en-US" baseline="0" dirty="0" smtClean="0">
                <a:latin typeface="Calibri"/>
              </a:rPr>
              <a:t> data to Health professionals</a:t>
            </a:r>
            <a:endParaRPr lang="en-US" baseline="0" dirty="0" smtClean="0">
              <a:latin typeface="Calibri"/>
            </a:endParaRPr>
          </a:p>
          <a:p>
            <a:endParaRPr lang="en-US" baseline="0" dirty="0" smtClean="0">
              <a:latin typeface="Calibri"/>
            </a:endParaRPr>
          </a:p>
          <a:p>
            <a:r>
              <a:rPr lang="is-IS" baseline="0" dirty="0" smtClean="0">
                <a:latin typeface="Calibri"/>
              </a:rPr>
              <a:t>… </a:t>
            </a:r>
            <a:r>
              <a:rPr lang="en-US" baseline="0" dirty="0" smtClean="0">
                <a:latin typeface="Calibri"/>
              </a:rPr>
              <a:t>data </a:t>
            </a:r>
            <a:r>
              <a:rPr lang="en-US" baseline="0" dirty="0" smtClean="0">
                <a:latin typeface="Calibri"/>
              </a:rPr>
              <a:t>provider A provides information about infected </a:t>
            </a:r>
            <a:r>
              <a:rPr lang="en-US" baseline="0" dirty="0" smtClean="0">
                <a:latin typeface="+mn-lt"/>
              </a:rPr>
              <a:t>patients </a:t>
            </a:r>
          </a:p>
          <a:p>
            <a:r>
              <a:rPr lang="en-US" baseline="0" dirty="0" smtClean="0">
                <a:latin typeface="+mn-lt"/>
              </a:rPr>
              <a:t>… data provider B provides DNA information</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mn-lt"/>
              </a:rPr>
              <a:t>… data provider C provides personal information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latin typeface="+mn-l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mn-lt"/>
              </a:rPr>
              <a:t>Besides each </a:t>
            </a:r>
            <a:r>
              <a:rPr lang="en-US" baseline="0" dirty="0" smtClean="0">
                <a:latin typeface="+mn-lt"/>
              </a:rPr>
              <a:t>provider </a:t>
            </a:r>
            <a:r>
              <a:rPr lang="en-US" baseline="0" dirty="0" smtClean="0">
                <a:latin typeface="+mn-lt"/>
              </a:rPr>
              <a:t>exports </a:t>
            </a:r>
            <a:r>
              <a:rPr lang="en-US" baseline="0" dirty="0" smtClean="0">
                <a:latin typeface="+mn-lt"/>
              </a:rPr>
              <a:t>its own </a:t>
            </a:r>
            <a:r>
              <a:rPr lang="en-US" baseline="0" dirty="0" smtClean="0">
                <a:latin typeface="+mn-lt"/>
              </a:rPr>
              <a:t>Service Level Agreement </a:t>
            </a:r>
            <a:r>
              <a:rPr lang="en-US" baseline="0" dirty="0" smtClean="0">
                <a:latin typeface="+mn-lt"/>
              </a:rPr>
              <a:t>specifying what a consumer can expect from its </a:t>
            </a:r>
            <a:r>
              <a:rPr lang="en-US" baseline="0" dirty="0" smtClean="0">
                <a:latin typeface="+mn-lt"/>
              </a:rPr>
              <a:t>service…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mn-lt"/>
              </a:rPr>
              <a:t>In this example SLA’s define </a:t>
            </a:r>
            <a:r>
              <a:rPr lang="en-US" baseline="0" dirty="0" smtClean="0">
                <a:latin typeface="+mn-lt"/>
              </a:rPr>
              <a:t>the availability and the price per call for </a:t>
            </a:r>
            <a:r>
              <a:rPr lang="en-US" baseline="0" dirty="0" smtClean="0">
                <a:latin typeface="+mn-lt"/>
              </a:rPr>
              <a:t>each service. Thus data provider A is available 97% of the time and the price per call costs 0,15</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mn-lt"/>
              </a:rPr>
              <a:t>Whereas data provider C is 99,9% of the time available and the price per call is 0,5 cents</a:t>
            </a:r>
            <a:endParaRPr lang="en-US" baseline="0" dirty="0" smtClean="0">
              <a:latin typeface="+mn-lt"/>
            </a:endParaRPr>
          </a:p>
          <a:p>
            <a:r>
              <a:rPr lang="en-US" dirty="0">
                <a:latin typeface="Calibri"/>
              </a:rPr>
              <a:t/>
            </a:r>
            <a:br>
              <a:rPr lang="en-US" dirty="0">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6</a:t>
            </a:fld>
            <a:endParaRPr lang="pt-BR"/>
          </a:p>
        </p:txBody>
      </p:sp>
    </p:spTree>
    <p:extLst>
      <p:ext uri="{BB962C8B-B14F-4D97-AF65-F5344CB8AC3E}">
        <p14:creationId xmlns:p14="http://schemas.microsoft.com/office/powerpoint/2010/main" val="1346483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latin typeface="Calibri"/>
              </a:rPr>
              <a:t>A </a:t>
            </a:r>
            <a:r>
              <a:rPr lang="en-US" dirty="0" smtClean="0">
                <a:latin typeface="Calibri"/>
              </a:rPr>
              <a:t>data</a:t>
            </a:r>
            <a:r>
              <a:rPr lang="en-US" baseline="0" dirty="0" smtClean="0">
                <a:latin typeface="Calibri"/>
              </a:rPr>
              <a:t> consumer could define her data requirements with associated restrictions as follows</a:t>
            </a:r>
            <a:endParaRPr lang="en-US" baseline="0" dirty="0" smtClean="0">
              <a:latin typeface="Calibri"/>
            </a:endParaRPr>
          </a:p>
          <a:p>
            <a:r>
              <a:rPr lang="en-US" dirty="0">
                <a:latin typeface="Calibri"/>
              </a:rPr>
              <a:t/>
            </a:r>
            <a:br>
              <a:rPr lang="en-US" dirty="0">
                <a:latin typeface="Calibri"/>
              </a:rPr>
            </a:br>
            <a:endParaRPr lang="en-US" baseline="0" noProof="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i="1" dirty="0" smtClean="0">
                <a:solidFill>
                  <a:schemeClr val="bg1"/>
                </a:solidFill>
              </a:rPr>
              <a:t>Retrieve personal and DNA information from patients that were infected by flu, </a:t>
            </a:r>
            <a:r>
              <a:rPr lang="en-US" sz="1200" i="1" dirty="0" smtClean="0">
                <a:solidFill>
                  <a:schemeClr val="bg1"/>
                </a:solidFill>
                <a:effectLst>
                  <a:outerShdw blurRad="38100" dist="38100" dir="2700000" algn="tl">
                    <a:srgbClr val="000000">
                      <a:alpha val="43137"/>
                    </a:srgbClr>
                  </a:outerShdw>
                </a:effectLst>
              </a:rPr>
              <a:t>using services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i="1" dirty="0" smtClean="0">
                <a:solidFill>
                  <a:schemeClr val="bg1"/>
                </a:solidFill>
                <a:effectLst>
                  <a:outerShdw blurRad="38100" dist="38100" dir="2700000" algn="tl">
                    <a:srgbClr val="000000">
                      <a:alpha val="43137"/>
                    </a:srgbClr>
                  </a:outerShdw>
                </a:effectLst>
              </a:rPr>
              <a:t>with </a:t>
            </a:r>
            <a:r>
              <a:rPr lang="en-US" sz="1200" b="1" i="1" dirty="0" smtClean="0">
                <a:solidFill>
                  <a:schemeClr val="tx2">
                    <a:lumMod val="40000"/>
                    <a:lumOff val="60000"/>
                  </a:schemeClr>
                </a:solidFill>
                <a:effectLst>
                  <a:outerShdw blurRad="38100" dist="38100" dir="2700000" algn="tl">
                    <a:srgbClr val="000000">
                      <a:alpha val="43137"/>
                    </a:srgbClr>
                  </a:outerShdw>
                </a:effectLst>
              </a:rPr>
              <a:t>availability higher than 98%</a:t>
            </a:r>
            <a:r>
              <a:rPr lang="en-US" sz="1200" i="1" dirty="0" smtClean="0">
                <a:solidFill>
                  <a:schemeClr val="bg1"/>
                </a:solidFill>
                <a:effectLst>
                  <a:outerShdw blurRad="38100" dist="38100" dir="2700000" algn="tl">
                    <a:srgbClr val="000000">
                      <a:alpha val="43137"/>
                    </a:srgbClr>
                  </a:outerShdw>
                </a:effectLst>
              </a:rPr>
              <a:t>, </a:t>
            </a:r>
            <a:r>
              <a:rPr lang="en-US" sz="1200" b="1" i="1" dirty="0" smtClean="0">
                <a:solidFill>
                  <a:schemeClr val="accent3">
                    <a:lumMod val="60000"/>
                    <a:lumOff val="40000"/>
                  </a:schemeClr>
                </a:solidFill>
                <a:effectLst>
                  <a:outerShdw blurRad="38100" dist="38100" dir="2700000" algn="tl">
                    <a:srgbClr val="000000">
                      <a:alpha val="43137"/>
                    </a:srgbClr>
                  </a:outerShdw>
                </a:effectLst>
              </a:rPr>
              <a:t>price per call less than 0.2$ </a:t>
            </a:r>
            <a:r>
              <a:rPr lang="en-US" sz="1200" i="1" dirty="0" smtClean="0">
                <a:solidFill>
                  <a:schemeClr val="bg1"/>
                </a:solidFill>
                <a:effectLst>
                  <a:outerShdw blurRad="38100" dist="38100" dir="2700000" algn="tl">
                    <a:srgbClr val="000000">
                      <a:alpha val="43137"/>
                    </a:srgbClr>
                  </a:outerShdw>
                </a:effectLst>
              </a:rPr>
              <a:t>&amp; </a:t>
            </a:r>
            <a:r>
              <a:rPr lang="en-US" sz="1200" b="1" i="1" dirty="0" smtClean="0">
                <a:solidFill>
                  <a:schemeClr val="accent5">
                    <a:lumMod val="40000"/>
                    <a:lumOff val="60000"/>
                  </a:schemeClr>
                </a:solidFill>
                <a:effectLst>
                  <a:outerShdw blurRad="38100" dist="38100" dir="2700000" algn="tl">
                    <a:srgbClr val="000000">
                      <a:alpha val="43137"/>
                    </a:srgbClr>
                  </a:outerShdw>
                </a:effectLst>
              </a:rPr>
              <a:t>total cost less than 5$</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i="1" dirty="0" smtClean="0">
              <a:solidFill>
                <a:schemeClr val="accent5">
                  <a:lumMod val="40000"/>
                  <a:lumOff val="60000"/>
                </a:schemeClr>
              </a:solidFill>
              <a:effectLst>
                <a:outerShdw blurRad="38100" dist="38100" dir="2700000" algn="tl">
                  <a:srgbClr val="000000">
                    <a:alpha val="43137"/>
                  </a:srgbClr>
                </a:outerShdw>
              </a:effectLs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i="1" dirty="0" smtClean="0">
                <a:solidFill>
                  <a:schemeClr val="accent5">
                    <a:lumMod val="40000"/>
                    <a:lumOff val="60000"/>
                  </a:schemeClr>
                </a:solidFill>
                <a:effectLst>
                  <a:outerShdw blurRad="38100" dist="38100" dir="2700000" algn="tl">
                    <a:srgbClr val="000000">
                      <a:alpha val="43137"/>
                    </a:srgbClr>
                  </a:outerShdw>
                </a:effectLst>
              </a:rPr>
              <a:t>In order to express</a:t>
            </a:r>
            <a:r>
              <a:rPr lang="en-US" sz="1200" b="1" i="1" baseline="0" dirty="0" smtClean="0">
                <a:solidFill>
                  <a:schemeClr val="accent5">
                    <a:lumMod val="40000"/>
                    <a:lumOff val="60000"/>
                  </a:schemeClr>
                </a:solidFill>
                <a:effectLst>
                  <a:outerShdw blurRad="38100" dist="38100" dir="2700000" algn="tl">
                    <a:srgbClr val="000000">
                      <a:alpha val="43137"/>
                    </a:srgbClr>
                  </a:outerShdw>
                </a:effectLst>
              </a:rPr>
              <a:t> the query the consumer has an abstract view of services and this abstract view has associated a list of possible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i="1" baseline="0" dirty="0" smtClean="0">
                <a:solidFill>
                  <a:schemeClr val="accent5">
                    <a:lumMod val="40000"/>
                    <a:lumOff val="60000"/>
                  </a:schemeClr>
                </a:solidFill>
                <a:effectLst>
                  <a:outerShdw blurRad="38100" dist="38100" dir="2700000" algn="tl">
                    <a:srgbClr val="000000">
                      <a:alpha val="43137"/>
                    </a:srgbClr>
                  </a:outerShdw>
                </a:effectLst>
              </a:rPr>
              <a:t>Concrete services definitions that the consumer does not need to know. Particularly because there can be a lot and it could be painful to manually choose them</a:t>
            </a:r>
            <a:endParaRPr lang="en-US" sz="1200" b="1" i="1" dirty="0" smtClean="0">
              <a:solidFill>
                <a:schemeClr val="accent5">
                  <a:lumMod val="40000"/>
                  <a:lumOff val="60000"/>
                </a:schemeClr>
              </a:solidFill>
            </a:endParaRPr>
          </a:p>
          <a:p>
            <a:r>
              <a:rPr lang="en-US" dirty="0">
                <a:latin typeface="Calibri"/>
              </a:rPr>
              <a:t/>
            </a:r>
            <a:br>
              <a:rPr lang="en-US" dirty="0">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7</a:t>
            </a:fld>
            <a:endParaRPr lang="pt-BR"/>
          </a:p>
        </p:txBody>
      </p:sp>
    </p:spTree>
    <p:extLst>
      <p:ext uri="{BB962C8B-B14F-4D97-AF65-F5344CB8AC3E}">
        <p14:creationId xmlns:p14="http://schemas.microsoft.com/office/powerpoint/2010/main" val="3143665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noProof="0" dirty="0" smtClean="0">
                <a:latin typeface="Calibri"/>
              </a:rPr>
              <a:t>We use the following declarative expressions for formally describing this abstract – concrete services association</a:t>
            </a:r>
          </a:p>
          <a:p>
            <a:endParaRPr lang="en-US" baseline="0" noProof="0" dirty="0" smtClean="0">
              <a:latin typeface="Calibri"/>
            </a:endParaRPr>
          </a:p>
          <a:p>
            <a:r>
              <a:rPr lang="en-US" baseline="0" noProof="0" dirty="0" smtClean="0">
                <a:latin typeface="Calibri"/>
              </a:rPr>
              <a:t>In our example, </a:t>
            </a:r>
            <a:r>
              <a:rPr lang="en-US" baseline="0" noProof="0" dirty="0" smtClean="0">
                <a:latin typeface="Calibri"/>
              </a:rPr>
              <a:t>given these 7 concrete services, the abstract service A1 returns infected patients given a disease, A2 returns the DNA information and A3 the patient personal information… between brackets we can also see the quality features associated to each concrete service</a:t>
            </a:r>
            <a:endParaRPr lang="en-US" baseline="0" noProof="0" dirty="0"/>
          </a:p>
          <a:p>
            <a:r>
              <a:rPr lang="en-US" dirty="0">
                <a:latin typeface="Calibri"/>
              </a:rPr>
              <a:t/>
            </a:r>
            <a:br>
              <a:rPr lang="en-US" dirty="0">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8</a:t>
            </a:fld>
            <a:endParaRPr lang="pt-BR"/>
          </a:p>
        </p:txBody>
      </p:sp>
    </p:spTree>
    <p:extLst>
      <p:ext uri="{BB962C8B-B14F-4D97-AF65-F5344CB8AC3E}">
        <p14:creationId xmlns:p14="http://schemas.microsoft.com/office/powerpoint/2010/main" val="757832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noProof="0" dirty="0" smtClean="0"/>
              <a:t>Similarly, </a:t>
            </a:r>
            <a:r>
              <a:rPr lang="en-US" baseline="0" noProof="0" dirty="0" smtClean="0"/>
              <a:t>the query can be also expressed in terms of abstract services and it user preferences can be associated to them</a:t>
            </a:r>
          </a:p>
          <a:p>
            <a:endParaRPr lang="en-US" baseline="0" noProof="0" dirty="0" smtClean="0"/>
          </a:p>
          <a:p>
            <a:r>
              <a:rPr lang="en-US" baseline="0" noProof="0" dirty="0" smtClean="0"/>
              <a:t>For instance, our previous query example can be expressed in the following </a:t>
            </a:r>
            <a:r>
              <a:rPr lang="en-US" baseline="0" noProof="0" dirty="0" err="1" smtClean="0"/>
              <a:t>datalog</a:t>
            </a:r>
            <a:r>
              <a:rPr lang="en-US" baseline="0" noProof="0" dirty="0" smtClean="0"/>
              <a:t> like manner:</a:t>
            </a:r>
          </a:p>
          <a:p>
            <a:endParaRPr lang="en-US" baseline="0" noProof="0" dirty="0" smtClean="0"/>
          </a:p>
          <a:p>
            <a:r>
              <a:rPr lang="en-US" b="1" baseline="0" noProof="0" dirty="0" smtClean="0"/>
              <a:t>(Here write explanation about the formalism)</a:t>
            </a:r>
          </a:p>
        </p:txBody>
      </p:sp>
      <p:sp>
        <p:nvSpPr>
          <p:cNvPr id="4" name="Slide Number Placeholder 3"/>
          <p:cNvSpPr>
            <a:spLocks noGrp="1"/>
          </p:cNvSpPr>
          <p:nvPr>
            <p:ph type="sldNum" sz="quarter" idx="10"/>
          </p:nvPr>
        </p:nvSpPr>
        <p:spPr/>
        <p:txBody>
          <a:bodyPr/>
          <a:lstStyle/>
          <a:p>
            <a:fld id="{E6F8DC79-C430-E548-A754-84842F9135C3}" type="slidenum">
              <a:rPr lang="pt-BR" smtClean="0"/>
              <a:t>9</a:t>
            </a:fld>
            <a:endParaRPr lang="pt-BR"/>
          </a:p>
        </p:txBody>
      </p:sp>
    </p:spTree>
    <p:extLst>
      <p:ext uri="{BB962C8B-B14F-4D97-AF65-F5344CB8AC3E}">
        <p14:creationId xmlns:p14="http://schemas.microsoft.com/office/powerpoint/2010/main" val="4145130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fr-FR" smtClean="0"/>
              <a:t>Cliquez et modifiez le titre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fr-FR" smtClean="0"/>
              <a:t>Cliquez pour modifier le style des sous-titres du masque</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611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411023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fr-FR" smtClean="0"/>
              <a:t>Cliquez et modifiez le titre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416907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smtClean="0"/>
              <a:t>Cliquez et modifiez le titre</a:t>
            </a:r>
            <a:endParaRPr lang="en-US" dirty="0"/>
          </a:p>
        </p:txBody>
      </p:sp>
      <p:sp>
        <p:nvSpPr>
          <p:cNvPr id="3" name="Content Placeholder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089197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fr-FR" smtClean="0"/>
              <a:t>Cliquez et modifiez le titre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smtClean="0"/>
              <a:t>Cliquez pour modifier les styles du texte du masque</a:t>
            </a:r>
          </a:p>
        </p:txBody>
      </p:sp>
      <p:sp>
        <p:nvSpPr>
          <p:cNvPr id="4" name="Date Placeholder 3"/>
          <p:cNvSpPr>
            <a:spLocks noGrp="1"/>
          </p:cNvSpPr>
          <p:nvPr>
            <p:ph type="dt" sz="half" idx="10"/>
          </p:nvPr>
        </p:nvSpPr>
        <p:spPr/>
        <p:txBody>
          <a:bodyPr/>
          <a:lstStyle/>
          <a:p>
            <a:fld id="{68C2560D-EC28-3B41-86E8-18F1CE0113B4}"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567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fr-FR" smtClean="0"/>
              <a:t>Cliquez et modifiez le titre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8C2560D-EC28-3B41-86E8-18F1CE0113B4}" type="datetimeFigureOut">
              <a:rPr lang="en-US" smtClean="0"/>
              <a:t>8/22/16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813490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fr-FR" smtClean="0"/>
              <a:t>Cliquez et modifiez le titre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Cliquez pour modifier les styles du texte du masque</a:t>
            </a:r>
          </a:p>
        </p:txBody>
      </p:sp>
      <p:sp>
        <p:nvSpPr>
          <p:cNvPr id="4" name="Content Placeholder 3"/>
          <p:cNvSpPr>
            <a:spLocks noGrp="1"/>
          </p:cNvSpPr>
          <p:nvPr>
            <p:ph sz="half" idx="2"/>
          </p:nvPr>
        </p:nvSpPr>
        <p:spPr>
          <a:xfrm>
            <a:off x="822960" y="1936751"/>
            <a:ext cx="3703320" cy="25336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Cliquez pour modifier les styles du texte du masque</a:t>
            </a:r>
          </a:p>
        </p:txBody>
      </p:sp>
      <p:sp>
        <p:nvSpPr>
          <p:cNvPr id="6" name="Content Placeholder 5"/>
          <p:cNvSpPr>
            <a:spLocks noGrp="1"/>
          </p:cNvSpPr>
          <p:nvPr>
            <p:ph sz="quarter" idx="4"/>
          </p:nvPr>
        </p:nvSpPr>
        <p:spPr>
          <a:xfrm>
            <a:off x="4663440" y="1936751"/>
            <a:ext cx="3703320" cy="25336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8C2560D-EC28-3B41-86E8-18F1CE0113B4}" type="datetimeFigureOut">
              <a:rPr lang="en-US" smtClean="0"/>
              <a:t>8/22/16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449230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Date Placeholder 2"/>
          <p:cNvSpPr>
            <a:spLocks noGrp="1"/>
          </p:cNvSpPr>
          <p:nvPr>
            <p:ph type="dt" sz="half" idx="10"/>
          </p:nvPr>
        </p:nvSpPr>
        <p:spPr/>
        <p:txBody>
          <a:bodyPr/>
          <a:lstStyle/>
          <a:p>
            <a:fld id="{68C2560D-EC28-3B41-86E8-18F1CE0113B4}" type="datetimeFigureOut">
              <a:rPr lang="en-US" smtClean="0"/>
              <a:t>8/22/16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4614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8C2560D-EC28-3B41-86E8-18F1CE0113B4}" type="datetimeFigureOut">
              <a:rPr lang="en-US" smtClean="0"/>
              <a:t>8/22/16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687081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fr-FR" smtClean="0"/>
              <a:t>Cliquez et modifiez le titre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Cliquez pour modifier les styles du texte du masque</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68C2560D-EC28-3B41-86E8-18F1CE0113B4}" type="datetimeFigureOut">
              <a:rPr lang="en-US" smtClean="0"/>
              <a:t>8/22/16</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1549271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fr-FR" smtClean="0"/>
              <a:t>Cliquez et modifiez le titre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smtClean="0"/>
              <a:t>Faire glisser l'image vers l'espace réservé ou cliquer sur l'icône pour l'ajouter</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68C2560D-EC28-3B41-86E8-18F1CE0113B4}" type="datetimeFigureOut">
              <a:rPr lang="en-US" smtClean="0"/>
              <a:t>8/22/16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76873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fr-FR" smtClean="0"/>
              <a:t>Cliquez et modifiez le titre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68C2560D-EC28-3B41-86E8-18F1CE0113B4}" type="datetimeFigureOut">
              <a:rPr lang="en-US" smtClean="0"/>
              <a:t>8/22/16</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fld id="{2066355A-084C-D24E-9AD2-7E4FC41EA627}" type="slidenum">
              <a:rPr lang="en-US" smtClean="0"/>
              <a:t>‹#›</a:t>
            </a:fld>
            <a:endParaRPr lang="en-US"/>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3056"/>
      </p:ext>
    </p:extLst>
  </p:cSld>
  <p:clrMap bg1="lt1" tx1="dk1" bg2="lt2" tx2="dk2" accent1="accent1" accent2="accent2" accent3="accent3" accent4="accent4" accent5="accent5" accent6="accent6" hlink="hlink" folHlink="folHlink"/>
  <p:sldLayoutIdLst>
    <p:sldLayoutId id="2147494112" r:id="rId1"/>
    <p:sldLayoutId id="2147494113" r:id="rId2"/>
    <p:sldLayoutId id="2147494114" r:id="rId3"/>
    <p:sldLayoutId id="2147494115" r:id="rId4"/>
    <p:sldLayoutId id="2147494116" r:id="rId5"/>
    <p:sldLayoutId id="2147494117" r:id="rId6"/>
    <p:sldLayoutId id="2147494118" r:id="rId7"/>
    <p:sldLayoutId id="2147494119" r:id="rId8"/>
    <p:sldLayoutId id="2147494120" r:id="rId9"/>
    <p:sldLayoutId id="2147494121" r:id="rId10"/>
    <p:sldLayoutId id="2147494122" r:id="rId11"/>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emf"/></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054" y="928687"/>
            <a:ext cx="5829300" cy="2123096"/>
          </a:xfrm>
        </p:spPr>
        <p:txBody>
          <a:bodyPr anchor="ctr">
            <a:normAutofit/>
          </a:bodyPr>
          <a:lstStyle/>
          <a:p>
            <a:pPr algn="ctr"/>
            <a:r>
              <a:rPr lang="en-US" sz="3000" b="1" i="1" cap="small" dirty="0"/>
              <a:t>Rhone</a:t>
            </a:r>
            <a:r>
              <a:rPr lang="en-US" sz="3000" b="1" cap="small" dirty="0"/>
              <a:t>: </a:t>
            </a:r>
            <a:r>
              <a:rPr lang="en-US" sz="3000" b="1" cap="small" dirty="0" smtClean="0"/>
              <a:t>Quality-Based </a:t>
            </a:r>
            <a:r>
              <a:rPr lang="en-US" sz="3000" b="1" cap="small" dirty="0"/>
              <a:t>Query Rewriting </a:t>
            </a:r>
            <a:r>
              <a:rPr lang="en-US" sz="3000" b="1" cap="small" dirty="0" smtClean="0"/>
              <a:t>Algorithm for </a:t>
            </a:r>
            <a:r>
              <a:rPr lang="en-US" sz="3000" b="1" cap="small" dirty="0"/>
              <a:t>Data Integration</a:t>
            </a:r>
          </a:p>
        </p:txBody>
      </p:sp>
      <p:sp>
        <p:nvSpPr>
          <p:cNvPr id="3" name="Subtitle 2"/>
          <p:cNvSpPr>
            <a:spLocks noGrp="1"/>
          </p:cNvSpPr>
          <p:nvPr>
            <p:ph type="subTitle" idx="1"/>
          </p:nvPr>
        </p:nvSpPr>
        <p:spPr>
          <a:xfrm>
            <a:off x="900114" y="3301959"/>
            <a:ext cx="7443786" cy="1339614"/>
          </a:xfrm>
        </p:spPr>
        <p:txBody>
          <a:bodyPr vert="horz" lIns="68580" tIns="34290" rIns="68580" bIns="34290" rtlCol="0" anchor="t">
            <a:noAutofit/>
          </a:bodyPr>
          <a:lstStyle/>
          <a:p>
            <a:pPr algn="l"/>
            <a:r>
              <a:rPr lang="en-US" sz="1400" b="1" cap="none" dirty="0">
                <a:solidFill>
                  <a:schemeClr val="tx1"/>
                </a:solidFill>
              </a:rPr>
              <a:t>Daniel Aguiar da Silva Carvalho</a:t>
            </a:r>
            <a:r>
              <a:rPr lang="en-US" sz="1400" b="1" cap="none" dirty="0">
                <a:solidFill>
                  <a:schemeClr val="tx1">
                    <a:lumMod val="50000"/>
                    <a:lumOff val="50000"/>
                  </a:schemeClr>
                </a:solidFill>
              </a:rPr>
              <a:t>, Magellan, IAE, Univ. J. Moulin Lyon 3, France</a:t>
            </a:r>
          </a:p>
          <a:p>
            <a:pPr algn="r"/>
            <a:r>
              <a:rPr lang="en-US" sz="1000" b="1" cap="none" dirty="0" err="1">
                <a:solidFill>
                  <a:schemeClr val="tx1"/>
                </a:solidFill>
              </a:rPr>
              <a:t>Plácido</a:t>
            </a:r>
            <a:r>
              <a:rPr lang="en-US" sz="1000" b="1" cap="none" dirty="0">
                <a:solidFill>
                  <a:schemeClr val="tx1"/>
                </a:solidFill>
              </a:rPr>
              <a:t> Antonio de Souza </a:t>
            </a:r>
            <a:r>
              <a:rPr lang="en-US" sz="1000" b="1" cap="none" dirty="0" err="1">
                <a:solidFill>
                  <a:schemeClr val="tx1"/>
                </a:solidFill>
              </a:rPr>
              <a:t>Neto</a:t>
            </a:r>
            <a:r>
              <a:rPr lang="en-US" sz="1000" b="1" cap="none" dirty="0">
                <a:solidFill>
                  <a:schemeClr val="tx1">
                    <a:lumMod val="50000"/>
                    <a:lumOff val="50000"/>
                  </a:schemeClr>
                </a:solidFill>
              </a:rPr>
              <a:t>, DIATINF, IFRN, Brazil</a:t>
            </a:r>
            <a:endParaRPr lang="en-US" sz="1000" b="1" cap="none" dirty="0">
              <a:solidFill>
                <a:schemeClr val="tx1">
                  <a:lumMod val="75000"/>
                  <a:lumOff val="25000"/>
                </a:schemeClr>
              </a:solidFill>
            </a:endParaRPr>
          </a:p>
          <a:p>
            <a:pPr algn="r"/>
            <a:r>
              <a:rPr lang="en-US" sz="1000" b="1" cap="none" dirty="0">
                <a:solidFill>
                  <a:schemeClr val="tx1"/>
                </a:solidFill>
              </a:rPr>
              <a:t>Chirine Ghedira-Guegan, </a:t>
            </a:r>
            <a:r>
              <a:rPr lang="en-US" sz="1000" b="1" cap="none" dirty="0">
                <a:solidFill>
                  <a:schemeClr val="tx1">
                    <a:lumMod val="50000"/>
                    <a:lumOff val="50000"/>
                  </a:schemeClr>
                </a:solidFill>
              </a:rPr>
              <a:t>Magellan, IAE, Univ. J. Moulin Lyon 3, France</a:t>
            </a:r>
          </a:p>
          <a:p>
            <a:pPr algn="r"/>
            <a:r>
              <a:rPr lang="en-US" sz="1000" b="1" cap="none" dirty="0">
                <a:solidFill>
                  <a:schemeClr val="tx1"/>
                </a:solidFill>
              </a:rPr>
              <a:t>Nadia </a:t>
            </a:r>
            <a:r>
              <a:rPr lang="en-US" sz="1000" b="1" cap="none" dirty="0" err="1" smtClean="0">
                <a:solidFill>
                  <a:schemeClr val="tx1"/>
                </a:solidFill>
              </a:rPr>
              <a:t>Bennani</a:t>
            </a:r>
            <a:r>
              <a:rPr lang="en-US" sz="1000" b="1" cap="none" dirty="0">
                <a:solidFill>
                  <a:schemeClr val="tx1">
                    <a:lumMod val="50000"/>
                    <a:lumOff val="50000"/>
                  </a:schemeClr>
                </a:solidFill>
              </a:rPr>
              <a:t>, LIRIS-CNRS, INSA-Lyon, Univ. Lyon, France</a:t>
            </a:r>
          </a:p>
          <a:p>
            <a:pPr algn="r"/>
            <a:r>
              <a:rPr lang="en-US" sz="1000" b="1" cap="none" dirty="0">
                <a:solidFill>
                  <a:schemeClr val="tx1"/>
                </a:solidFill>
              </a:rPr>
              <a:t>Genoveva Vargas-Solar</a:t>
            </a:r>
            <a:r>
              <a:rPr lang="en-US" sz="1000" b="1" cap="none" dirty="0">
                <a:solidFill>
                  <a:schemeClr val="tx1">
                    <a:lumMod val="50000"/>
                    <a:lumOff val="50000"/>
                  </a:schemeClr>
                </a:solidFill>
              </a:rPr>
              <a:t>, CRNS, LIG-LAFMIA, France</a:t>
            </a:r>
          </a:p>
        </p:txBody>
      </p:sp>
    </p:spTree>
    <p:extLst>
      <p:ext uri="{BB962C8B-B14F-4D97-AF65-F5344CB8AC3E}">
        <p14:creationId xmlns:p14="http://schemas.microsoft.com/office/powerpoint/2010/main" val="215955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chor="b">
            <a:noAutofit/>
          </a:bodyPr>
          <a:lstStyle/>
          <a:p>
            <a:r>
              <a:rPr lang="en-GB" sz="4000" dirty="0" smtClean="0"/>
              <a:t>Combining services for answering queries</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10</a:t>
            </a:fld>
            <a:endParaRPr lang="en-GB" dirty="0"/>
          </a:p>
        </p:txBody>
      </p:sp>
      <p:sp>
        <p:nvSpPr>
          <p:cNvPr id="9" name="ZoneTexte 23"/>
          <p:cNvSpPr txBox="1"/>
          <p:nvPr/>
        </p:nvSpPr>
        <p:spPr>
          <a:xfrm>
            <a:off x="561352" y="28897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10" name="ZoneTexte 23"/>
          <p:cNvSpPr txBox="1"/>
          <p:nvPr/>
        </p:nvSpPr>
        <p:spPr>
          <a:xfrm>
            <a:off x="3252091" y="3957551"/>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sp>
        <p:nvSpPr>
          <p:cNvPr id="11" name="ZoneTexte 23"/>
          <p:cNvSpPr txBox="1"/>
          <p:nvPr/>
        </p:nvSpPr>
        <p:spPr>
          <a:xfrm>
            <a:off x="6113406" y="2919984"/>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12" name="Espace réservé du contenu 4"/>
          <p:cNvSpPr txBox="1">
            <a:spLocks/>
          </p:cNvSpPr>
          <p:nvPr/>
        </p:nvSpPr>
        <p:spPr>
          <a:xfrm>
            <a:off x="166858" y="3176679"/>
            <a:ext cx="3120015" cy="538072"/>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S1 (a?; b!) := A1 (a?; b!) [availability &gt; 98%, price per call = 0,2$]</a:t>
            </a:r>
          </a:p>
          <a:p>
            <a:pPr marL="0" indent="0" algn="just">
              <a:buNone/>
            </a:pPr>
            <a:r>
              <a:rPr lang="en-US" sz="900" dirty="0" smtClean="0">
                <a:solidFill>
                  <a:schemeClr val="tx1"/>
                </a:solidFill>
              </a:rPr>
              <a:t>S2 </a:t>
            </a:r>
            <a:r>
              <a:rPr lang="en-US" sz="900" dirty="0">
                <a:solidFill>
                  <a:schemeClr val="tx1"/>
                </a:solidFill>
              </a:rPr>
              <a:t>(a?; b!) := A1 (a?; b!) [availability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a:solidFill>
                <a:schemeClr val="tx1"/>
              </a:solidFill>
            </a:endParaRPr>
          </a:p>
          <a:p>
            <a:pPr marL="0" indent="0" algn="just">
              <a:buNone/>
            </a:pPr>
            <a:endParaRPr lang="en-US" sz="900" dirty="0" smtClean="0">
              <a:solidFill>
                <a:schemeClr val="tx1"/>
              </a:solidFill>
            </a:endParaRPr>
          </a:p>
        </p:txBody>
      </p:sp>
      <p:sp>
        <p:nvSpPr>
          <p:cNvPr id="13" name="Espace réservé du contenu 4"/>
          <p:cNvSpPr txBox="1">
            <a:spLocks/>
          </p:cNvSpPr>
          <p:nvPr/>
        </p:nvSpPr>
        <p:spPr>
          <a:xfrm>
            <a:off x="2691279" y="4216917"/>
            <a:ext cx="3738096" cy="522626"/>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S3 </a:t>
            </a:r>
            <a:r>
              <a:rPr lang="en-US" sz="900" dirty="0">
                <a:solidFill>
                  <a:schemeClr val="tx1"/>
                </a:solidFill>
              </a:rPr>
              <a:t>(a?; b!) := </a:t>
            </a:r>
            <a:r>
              <a:rPr lang="en-US" sz="900" dirty="0" smtClean="0">
                <a:solidFill>
                  <a:schemeClr val="tx1"/>
                </a:solidFill>
              </a:rPr>
              <a:t>A2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0,1$]</a:t>
            </a:r>
          </a:p>
          <a:p>
            <a:pPr marL="0" indent="0" algn="just">
              <a:buNone/>
            </a:pPr>
            <a:r>
              <a:rPr lang="en-US" sz="900" dirty="0" smtClean="0">
                <a:solidFill>
                  <a:schemeClr val="tx1"/>
                </a:solidFill>
              </a:rPr>
              <a:t>S4 </a:t>
            </a:r>
            <a:r>
              <a:rPr lang="en-US" sz="900" dirty="0">
                <a:solidFill>
                  <a:schemeClr val="tx1"/>
                </a:solidFill>
              </a:rPr>
              <a:t>(a?; b!) := A1 (a?; </a:t>
            </a:r>
            <a:r>
              <a:rPr lang="en-US" sz="900" dirty="0" smtClean="0">
                <a:solidFill>
                  <a:schemeClr val="tx1"/>
                </a:solidFill>
              </a:rPr>
              <a:t>p!), A2 (p?; b!) [</a:t>
            </a:r>
            <a:r>
              <a:rPr lang="en-US" sz="900" dirty="0">
                <a:solidFill>
                  <a:schemeClr val="tx1"/>
                </a:solidFill>
              </a:rPr>
              <a:t>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smtClean="0">
              <a:solidFill>
                <a:schemeClr val="tx1"/>
              </a:solidFill>
            </a:endParaRPr>
          </a:p>
        </p:txBody>
      </p:sp>
      <p:sp>
        <p:nvSpPr>
          <p:cNvPr id="14" name="Espace réservé du contenu 4"/>
          <p:cNvSpPr txBox="1">
            <a:spLocks/>
          </p:cNvSpPr>
          <p:nvPr/>
        </p:nvSpPr>
        <p:spPr>
          <a:xfrm>
            <a:off x="5645436" y="3163919"/>
            <a:ext cx="3498564" cy="927679"/>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S5 </a:t>
            </a:r>
            <a:r>
              <a:rPr lang="en-US" sz="900" dirty="0">
                <a:solidFill>
                  <a:schemeClr val="tx1"/>
                </a:solidFill>
              </a:rPr>
              <a:t>(a?; b!) := </a:t>
            </a:r>
            <a:r>
              <a:rPr lang="en-US" sz="900" dirty="0" smtClean="0">
                <a:solidFill>
                  <a:schemeClr val="tx1"/>
                </a:solidFill>
              </a:rPr>
              <a:t>A3 </a:t>
            </a:r>
            <a:r>
              <a:rPr lang="en-US" sz="900" dirty="0">
                <a:solidFill>
                  <a:schemeClr val="tx1"/>
                </a:solidFill>
              </a:rPr>
              <a:t>(a?; b!) [availability &gt; </a:t>
            </a:r>
            <a:r>
              <a:rPr lang="en-US" sz="900" dirty="0" smtClean="0">
                <a:solidFill>
                  <a:schemeClr val="tx1"/>
                </a:solidFill>
              </a:rPr>
              <a:t>98%, </a:t>
            </a:r>
            <a:r>
              <a:rPr lang="en-US" sz="900" dirty="0">
                <a:solidFill>
                  <a:schemeClr val="tx1"/>
                </a:solidFill>
              </a:rPr>
              <a:t>price per call = </a:t>
            </a:r>
            <a:r>
              <a:rPr lang="en-US" sz="900" dirty="0" smtClean="0">
                <a:solidFill>
                  <a:schemeClr val="tx1"/>
                </a:solidFill>
              </a:rPr>
              <a:t>0,0$]</a:t>
            </a:r>
          </a:p>
          <a:p>
            <a:pPr marL="0" indent="0" algn="just">
              <a:buNone/>
            </a:pPr>
            <a:r>
              <a:rPr lang="en-US" sz="900" dirty="0" smtClean="0">
                <a:solidFill>
                  <a:schemeClr val="tx1"/>
                </a:solidFill>
              </a:rPr>
              <a:t>S6 </a:t>
            </a:r>
            <a:r>
              <a:rPr lang="en-US" sz="900" dirty="0">
                <a:solidFill>
                  <a:schemeClr val="tx1"/>
                </a:solidFill>
              </a:rPr>
              <a:t>(a?; b</a:t>
            </a:r>
            <a:r>
              <a:rPr lang="en-US" sz="900" dirty="0" smtClean="0">
                <a:solidFill>
                  <a:schemeClr val="tx1"/>
                </a:solidFill>
              </a:rPr>
              <a:t>!, c!) </a:t>
            </a:r>
            <a:r>
              <a:rPr lang="en-US" sz="900" dirty="0">
                <a:solidFill>
                  <a:schemeClr val="tx1"/>
                </a:solidFill>
              </a:rPr>
              <a:t>:= </a:t>
            </a:r>
            <a:r>
              <a:rPr lang="en-US" sz="900" dirty="0" smtClean="0">
                <a:solidFill>
                  <a:schemeClr val="tx1"/>
                </a:solidFill>
              </a:rPr>
              <a:t>A1 </a:t>
            </a:r>
            <a:r>
              <a:rPr lang="en-US" sz="900" dirty="0">
                <a:solidFill>
                  <a:schemeClr val="tx1"/>
                </a:solidFill>
              </a:rPr>
              <a:t>(a?; </a:t>
            </a:r>
            <a:r>
              <a:rPr lang="en-US" sz="900" dirty="0" smtClean="0">
                <a:solidFill>
                  <a:schemeClr val="tx1"/>
                </a:solidFill>
              </a:rPr>
              <a:t>p!), A2 (p?; </a:t>
            </a:r>
            <a:r>
              <a:rPr lang="en-US" sz="900" dirty="0">
                <a:solidFill>
                  <a:schemeClr val="tx1"/>
                </a:solidFill>
              </a:rPr>
              <a:t>b</a:t>
            </a:r>
            <a:r>
              <a:rPr lang="en-US" sz="900" dirty="0" smtClean="0">
                <a:solidFill>
                  <a:schemeClr val="tx1"/>
                </a:solidFill>
              </a:rPr>
              <a:t>!), A3 (p?; c!) </a:t>
            </a:r>
            <a:r>
              <a:rPr lang="en-US" sz="900" dirty="0">
                <a:solidFill>
                  <a:schemeClr val="tx1"/>
                </a:solidFill>
              </a:rPr>
              <a:t>[availability &gt; 99%, </a:t>
            </a:r>
            <a:r>
              <a:rPr lang="en-US" sz="900" dirty="0" smtClean="0">
                <a:solidFill>
                  <a:schemeClr val="tx1"/>
                </a:solidFill>
              </a:rPr>
              <a:t>price </a:t>
            </a:r>
            <a:r>
              <a:rPr lang="en-US" sz="900" dirty="0">
                <a:solidFill>
                  <a:schemeClr val="tx1"/>
                </a:solidFill>
              </a:rPr>
              <a:t>per call = </a:t>
            </a:r>
            <a:r>
              <a:rPr lang="en-US" sz="900" dirty="0" smtClean="0">
                <a:solidFill>
                  <a:schemeClr val="tx1"/>
                </a:solidFill>
              </a:rPr>
              <a:t>0,2$]</a:t>
            </a:r>
          </a:p>
          <a:p>
            <a:pPr marL="0" indent="0" algn="just">
              <a:buNone/>
            </a:pPr>
            <a:r>
              <a:rPr lang="en-US" sz="900" dirty="0" smtClean="0">
                <a:solidFill>
                  <a:schemeClr val="tx1"/>
                </a:solidFill>
              </a:rPr>
              <a:t>S7 </a:t>
            </a:r>
            <a:r>
              <a:rPr lang="en-US" sz="900" dirty="0">
                <a:solidFill>
                  <a:schemeClr val="tx1"/>
                </a:solidFill>
              </a:rPr>
              <a:t>(a?; b!) := </a:t>
            </a:r>
            <a:r>
              <a:rPr lang="en-US" sz="900" dirty="0" smtClean="0">
                <a:solidFill>
                  <a:schemeClr val="tx1"/>
                </a:solidFill>
              </a:rPr>
              <a:t>A4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0,2$]</a:t>
            </a:r>
            <a:endParaRPr lang="en-US" sz="900" dirty="0">
              <a:solidFill>
                <a:schemeClr val="tx1"/>
              </a:solidFill>
            </a:endParaRPr>
          </a:p>
          <a:p>
            <a:pPr marL="0" indent="0" algn="just">
              <a:buNone/>
            </a:pPr>
            <a:endParaRPr lang="en-US" sz="900" dirty="0" smtClean="0">
              <a:solidFill>
                <a:schemeClr val="tx1"/>
              </a:solidFill>
            </a:endParaRPr>
          </a:p>
        </p:txBody>
      </p:sp>
      <p:sp>
        <p:nvSpPr>
          <p:cNvPr id="15" name="Espace réservé du contenu 4"/>
          <p:cNvSpPr txBox="1">
            <a:spLocks/>
          </p:cNvSpPr>
          <p:nvPr/>
        </p:nvSpPr>
        <p:spPr>
          <a:xfrm>
            <a:off x="822961" y="1355095"/>
            <a:ext cx="8321040" cy="490153"/>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ctr">
              <a:lnSpc>
                <a:spcPct val="150000"/>
              </a:lnSpc>
              <a:spcBef>
                <a:spcPts val="300"/>
              </a:spcBef>
              <a:buNone/>
            </a:pPr>
            <a:r>
              <a:rPr lang="en-US" sz="1200" b="1" dirty="0" smtClean="0">
                <a:solidFill>
                  <a:schemeClr val="bg2">
                    <a:lumMod val="50000"/>
                  </a:schemeClr>
                </a:solidFill>
              </a:rPr>
              <a:t>Q(dis?; dna!, info!) := A1 (dis?; p!), A2 (p?; dna!), A3 (p?; info!), d= “flu , [ availability &gt; 99%, price per call &lt; 0,2$, total cost &lt; 5$]</a:t>
            </a:r>
          </a:p>
          <a:p>
            <a:pPr marL="0" indent="0" algn="ctr">
              <a:lnSpc>
                <a:spcPct val="150000"/>
              </a:lnSpc>
              <a:spcBef>
                <a:spcPts val="300"/>
              </a:spcBef>
              <a:buNone/>
            </a:pPr>
            <a:endParaRPr lang="en-US" sz="1200" b="1" dirty="0">
              <a:solidFill>
                <a:schemeClr val="bg2">
                  <a:lumMod val="50000"/>
                </a:schemeClr>
              </a:solidFill>
            </a:endParaRPr>
          </a:p>
          <a:p>
            <a:pPr marL="0" indent="0" algn="ctr">
              <a:lnSpc>
                <a:spcPct val="150000"/>
              </a:lnSpc>
              <a:spcBef>
                <a:spcPts val="300"/>
              </a:spcBef>
              <a:buNone/>
            </a:pPr>
            <a:endParaRPr lang="en-US" sz="1200" b="1" dirty="0">
              <a:solidFill>
                <a:schemeClr val="bg2">
                  <a:lumMod val="50000"/>
                </a:schemeClr>
              </a:solidFill>
            </a:endParaRPr>
          </a:p>
          <a:p>
            <a:pPr marL="0" indent="0" algn="ctr">
              <a:lnSpc>
                <a:spcPct val="150000"/>
              </a:lnSpc>
              <a:spcBef>
                <a:spcPts val="300"/>
              </a:spcBef>
              <a:buNone/>
            </a:pPr>
            <a:endParaRPr lang="en-US" sz="1200" b="1" dirty="0" smtClean="0">
              <a:solidFill>
                <a:schemeClr val="bg2">
                  <a:lumMod val="50000"/>
                </a:schemeClr>
              </a:solidFill>
            </a:endParaRPr>
          </a:p>
        </p:txBody>
      </p:sp>
      <p:sp>
        <p:nvSpPr>
          <p:cNvPr id="16" name="Espace réservé du contenu 4"/>
          <p:cNvSpPr txBox="1">
            <a:spLocks/>
          </p:cNvSpPr>
          <p:nvPr/>
        </p:nvSpPr>
        <p:spPr>
          <a:xfrm>
            <a:off x="1411761" y="1704089"/>
            <a:ext cx="6320479" cy="1453265"/>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ctr">
              <a:lnSpc>
                <a:spcPct val="150000"/>
              </a:lnSpc>
              <a:spcBef>
                <a:spcPts val="300"/>
              </a:spcBef>
              <a:buNone/>
            </a:pPr>
            <a:r>
              <a:rPr lang="en-US" sz="1200" b="1" dirty="0" smtClean="0">
                <a:solidFill>
                  <a:srgbClr val="C00000"/>
                </a:solidFill>
              </a:rPr>
              <a:t>S1, S3, S5</a:t>
            </a:r>
          </a:p>
          <a:p>
            <a:pPr marL="0" indent="0" algn="ctr">
              <a:lnSpc>
                <a:spcPct val="150000"/>
              </a:lnSpc>
              <a:spcBef>
                <a:spcPts val="300"/>
              </a:spcBef>
              <a:buNone/>
            </a:pPr>
            <a:r>
              <a:rPr lang="en-US" sz="1200" b="1" dirty="0" smtClean="0">
                <a:solidFill>
                  <a:srgbClr val="C00000"/>
                </a:solidFill>
              </a:rPr>
              <a:t>S2, S3, S5</a:t>
            </a:r>
          </a:p>
          <a:p>
            <a:pPr marL="0" indent="0" algn="ctr">
              <a:lnSpc>
                <a:spcPct val="150000"/>
              </a:lnSpc>
              <a:spcBef>
                <a:spcPts val="300"/>
              </a:spcBef>
              <a:buNone/>
            </a:pPr>
            <a:r>
              <a:rPr lang="en-US" sz="1200" b="1" dirty="0" smtClean="0">
                <a:solidFill>
                  <a:srgbClr val="C00000"/>
                </a:solidFill>
              </a:rPr>
              <a:t>S4, S5</a:t>
            </a:r>
          </a:p>
          <a:p>
            <a:pPr marL="0" indent="0" algn="ctr">
              <a:lnSpc>
                <a:spcPct val="150000"/>
              </a:lnSpc>
              <a:spcBef>
                <a:spcPts val="300"/>
              </a:spcBef>
              <a:buNone/>
            </a:pPr>
            <a:r>
              <a:rPr lang="en-US" sz="1200" b="1" dirty="0" smtClean="0">
                <a:solidFill>
                  <a:srgbClr val="C00000"/>
                </a:solidFill>
              </a:rPr>
              <a:t>S6</a:t>
            </a:r>
          </a:p>
          <a:p>
            <a:pPr marL="0" indent="0" algn="ctr">
              <a:lnSpc>
                <a:spcPct val="150000"/>
              </a:lnSpc>
              <a:spcBef>
                <a:spcPts val="300"/>
              </a:spcBef>
              <a:buNone/>
            </a:pPr>
            <a:endParaRPr lang="en-US" sz="1200" b="1" dirty="0">
              <a:solidFill>
                <a:srgbClr val="C00000"/>
              </a:solidFill>
            </a:endParaRPr>
          </a:p>
          <a:p>
            <a:pPr marL="0" indent="0" algn="ctr">
              <a:lnSpc>
                <a:spcPct val="150000"/>
              </a:lnSpc>
              <a:spcBef>
                <a:spcPts val="300"/>
              </a:spcBef>
              <a:buNone/>
            </a:pPr>
            <a:endParaRPr lang="en-US" sz="1200" b="1" dirty="0">
              <a:solidFill>
                <a:srgbClr val="C00000"/>
              </a:solidFill>
            </a:endParaRPr>
          </a:p>
          <a:p>
            <a:pPr marL="0" indent="0" algn="ctr">
              <a:lnSpc>
                <a:spcPct val="150000"/>
              </a:lnSpc>
              <a:spcBef>
                <a:spcPts val="300"/>
              </a:spcBef>
              <a:buNone/>
            </a:pPr>
            <a:endParaRPr lang="en-US" sz="1200" b="1" dirty="0" smtClean="0">
              <a:solidFill>
                <a:srgbClr val="C00000"/>
              </a:solidFill>
            </a:endParaRPr>
          </a:p>
        </p:txBody>
      </p:sp>
      <p:pic>
        <p:nvPicPr>
          <p:cNvPr id="17"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182907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1823445"/>
            <a:ext cx="1902672" cy="1086802"/>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upo 18"/>
          <p:cNvGrpSpPr/>
          <p:nvPr/>
        </p:nvGrpSpPr>
        <p:grpSpPr>
          <a:xfrm>
            <a:off x="4073560" y="3390009"/>
            <a:ext cx="972966" cy="635114"/>
            <a:chOff x="4028956" y="3959979"/>
            <a:chExt cx="972966" cy="635114"/>
          </a:xfrm>
        </p:grpSpPr>
        <p:sp>
          <p:nvSpPr>
            <p:cNvPr id="20" name="Retângulo 19"/>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1" name="Grupo 20"/>
            <p:cNvGrpSpPr/>
            <p:nvPr/>
          </p:nvGrpSpPr>
          <p:grpSpPr>
            <a:xfrm>
              <a:off x="4028956" y="3959979"/>
              <a:ext cx="972966" cy="592502"/>
              <a:chOff x="190630" y="3619270"/>
              <a:chExt cx="1490483" cy="907649"/>
            </a:xfrm>
          </p:grpSpPr>
          <p:pic>
            <p:nvPicPr>
              <p:cNvPr id="22" name="Imagem 2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23" name="Imagem 2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24" name="Imagem 2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Tree>
    <p:extLst>
      <p:ext uri="{BB962C8B-B14F-4D97-AF65-F5344CB8AC3E}">
        <p14:creationId xmlns:p14="http://schemas.microsoft.com/office/powerpoint/2010/main" val="1421240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6">
                                            <p:txEl>
                                              <p:pRg st="0" end="0"/>
                                            </p:txEl>
                                          </p:spTgt>
                                        </p:tgtEl>
                                        <p:attrNameLst>
                                          <p:attrName>style.visibility</p:attrName>
                                        </p:attrNameLst>
                                      </p:cBhvr>
                                      <p:to>
                                        <p:strVal val="visible"/>
                                      </p:to>
                                    </p:set>
                                    <p:animEffect transition="in" filter="fade">
                                      <p:cBhvr>
                                        <p:cTn id="41" dur="500"/>
                                        <p:tgtEl>
                                          <p:spTgt spid="16">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6">
                                            <p:txEl>
                                              <p:pRg st="1" end="1"/>
                                            </p:txEl>
                                          </p:spTgt>
                                        </p:tgtEl>
                                        <p:attrNameLst>
                                          <p:attrName>style.visibility</p:attrName>
                                        </p:attrNameLst>
                                      </p:cBhvr>
                                      <p:to>
                                        <p:strVal val="visible"/>
                                      </p:to>
                                    </p:set>
                                    <p:animEffect transition="in" filter="fade">
                                      <p:cBhvr>
                                        <p:cTn id="46" dur="500"/>
                                        <p:tgtEl>
                                          <p:spTgt spid="16">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6">
                                            <p:txEl>
                                              <p:pRg st="2" end="2"/>
                                            </p:txEl>
                                          </p:spTgt>
                                        </p:tgtEl>
                                        <p:attrNameLst>
                                          <p:attrName>style.visibility</p:attrName>
                                        </p:attrNameLst>
                                      </p:cBhvr>
                                      <p:to>
                                        <p:strVal val="visible"/>
                                      </p:to>
                                    </p:set>
                                    <p:animEffect transition="in" filter="fade">
                                      <p:cBhvr>
                                        <p:cTn id="51" dur="500"/>
                                        <p:tgtEl>
                                          <p:spTgt spid="16">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6">
                                            <p:txEl>
                                              <p:pRg st="3" end="3"/>
                                            </p:txEl>
                                          </p:spTgt>
                                        </p:tgtEl>
                                        <p:attrNameLst>
                                          <p:attrName>style.visibility</p:attrName>
                                        </p:attrNameLst>
                                      </p:cBhvr>
                                      <p:to>
                                        <p:strVal val="visible"/>
                                      </p:to>
                                    </p:set>
                                    <p:animEffect transition="in" filter="fade">
                                      <p:cBhvr>
                                        <p:cTn id="56" dur="500"/>
                                        <p:tgtEl>
                                          <p:spTgt spid="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Vision</a:t>
            </a:r>
            <a:endParaRPr lang="en-GB" dirty="0"/>
          </a:p>
        </p:txBody>
      </p:sp>
      <p:sp>
        <p:nvSpPr>
          <p:cNvPr id="3" name="Rectangle 2"/>
          <p:cNvSpPr/>
          <p:nvPr/>
        </p:nvSpPr>
        <p:spPr>
          <a:xfrm>
            <a:off x="822960" y="2050847"/>
            <a:ext cx="7632271" cy="1477328"/>
          </a:xfrm>
          <a:prstGeom prst="rect">
            <a:avLst/>
          </a:prstGeom>
          <a:solidFill>
            <a:schemeClr val="accent6">
              <a:lumMod val="50000"/>
            </a:schemeClr>
          </a:solidFill>
        </p:spPr>
        <p:txBody>
          <a:bodyPr wrap="square">
            <a:spAutoFit/>
          </a:bodyPr>
          <a:lstStyle/>
          <a:p>
            <a:pPr algn="ctr"/>
            <a:r>
              <a:rPr lang="en-US" b="1" dirty="0">
                <a:solidFill>
                  <a:schemeClr val="bg1"/>
                </a:solidFill>
              </a:rPr>
              <a:t>Data </a:t>
            </a:r>
            <a:r>
              <a:rPr lang="en-US" b="1" dirty="0" smtClean="0">
                <a:solidFill>
                  <a:schemeClr val="bg1"/>
                </a:solidFill>
              </a:rPr>
              <a:t>integration </a:t>
            </a:r>
          </a:p>
          <a:p>
            <a:pPr algn="just"/>
            <a:r>
              <a:rPr lang="en-US" dirty="0" smtClean="0">
                <a:solidFill>
                  <a:schemeClr val="bg1"/>
                </a:solidFill>
              </a:rPr>
              <a:t>A </a:t>
            </a:r>
            <a:r>
              <a:rPr lang="en-US" dirty="0">
                <a:solidFill>
                  <a:schemeClr val="bg1"/>
                </a:solidFill>
              </a:rPr>
              <a:t>combinatorial problem where a query result is a data collection integrated by </a:t>
            </a:r>
            <a:endParaRPr lang="en-US" dirty="0" smtClean="0">
              <a:solidFill>
                <a:schemeClr val="bg1"/>
              </a:solidFill>
            </a:endParaRPr>
          </a:p>
          <a:p>
            <a:pPr marL="285750" indent="-285750" algn="just">
              <a:buFont typeface="Arial" charset="0"/>
              <a:buChar char="•"/>
            </a:pPr>
            <a:r>
              <a:rPr lang="en-US" dirty="0" smtClean="0">
                <a:solidFill>
                  <a:schemeClr val="bg1"/>
                </a:solidFill>
              </a:rPr>
              <a:t>composing </a:t>
            </a:r>
            <a:r>
              <a:rPr lang="en-US" dirty="0">
                <a:solidFill>
                  <a:schemeClr val="bg1"/>
                </a:solidFill>
              </a:rPr>
              <a:t>different data providers </a:t>
            </a:r>
            <a:endParaRPr lang="en-US" dirty="0" smtClean="0">
              <a:solidFill>
                <a:schemeClr val="bg1"/>
              </a:solidFill>
            </a:endParaRPr>
          </a:p>
          <a:p>
            <a:pPr marL="285750" indent="-285750" algn="just">
              <a:buFont typeface="Arial" charset="0"/>
              <a:buChar char="•"/>
            </a:pPr>
            <a:r>
              <a:rPr lang="en-US" dirty="0" smtClean="0">
                <a:solidFill>
                  <a:schemeClr val="bg1"/>
                </a:solidFill>
              </a:rPr>
              <a:t>data </a:t>
            </a:r>
            <a:r>
              <a:rPr lang="en-US" dirty="0">
                <a:solidFill>
                  <a:schemeClr val="bg1"/>
                </a:solidFill>
              </a:rPr>
              <a:t>processing (cloud) </a:t>
            </a:r>
            <a:r>
              <a:rPr lang="en-US" dirty="0" smtClean="0">
                <a:solidFill>
                  <a:schemeClr val="bg1"/>
                </a:solidFill>
              </a:rPr>
              <a:t>services</a:t>
            </a:r>
          </a:p>
          <a:p>
            <a:pPr algn="just"/>
            <a:r>
              <a:rPr lang="en-US" dirty="0" smtClean="0">
                <a:solidFill>
                  <a:schemeClr val="bg1"/>
                </a:solidFill>
              </a:rPr>
              <a:t>that </a:t>
            </a:r>
            <a:r>
              <a:rPr lang="en-US" dirty="0">
                <a:solidFill>
                  <a:schemeClr val="bg1"/>
                </a:solidFill>
              </a:rPr>
              <a:t>fulfill quality constraints and SLAs specified by a data </a:t>
            </a:r>
            <a:r>
              <a:rPr lang="en-US" dirty="0" smtClean="0">
                <a:solidFill>
                  <a:schemeClr val="bg1"/>
                </a:solidFill>
              </a:rPr>
              <a:t>consumer</a:t>
            </a:r>
            <a:endParaRPr lang="en-US" dirty="0">
              <a:solidFill>
                <a:schemeClr val="bg1"/>
              </a:solidFill>
            </a:endParaRPr>
          </a:p>
        </p:txBody>
      </p:sp>
    </p:spTree>
    <p:extLst>
      <p:ext uri="{BB962C8B-B14F-4D97-AF65-F5344CB8AC3E}">
        <p14:creationId xmlns:p14="http://schemas.microsoft.com/office/powerpoint/2010/main" val="20525848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Objective</a:t>
            </a:r>
            <a:endParaRPr lang="en-GB" dirty="0"/>
          </a:p>
        </p:txBody>
      </p:sp>
      <p:sp>
        <p:nvSpPr>
          <p:cNvPr id="3" name="Rectangle 2"/>
          <p:cNvSpPr/>
          <p:nvPr/>
        </p:nvSpPr>
        <p:spPr>
          <a:xfrm>
            <a:off x="822960" y="2049076"/>
            <a:ext cx="7543800" cy="137405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t>Guide </a:t>
            </a:r>
            <a:r>
              <a:rPr lang="fr-FR" sz="2400" dirty="0"/>
              <a:t>the </a:t>
            </a:r>
            <a:r>
              <a:rPr lang="fr-FR" sz="2400" dirty="0" err="1"/>
              <a:t>integration</a:t>
            </a:r>
            <a:r>
              <a:rPr lang="fr-FR" sz="2400" dirty="0"/>
              <a:t> </a:t>
            </a:r>
            <a:r>
              <a:rPr lang="fr-FR" sz="2400" dirty="0" err="1" smtClean="0"/>
              <a:t>process</a:t>
            </a:r>
            <a:r>
              <a:rPr lang="fr-FR" sz="2400" dirty="0" smtClean="0"/>
              <a:t> </a:t>
            </a:r>
            <a:r>
              <a:rPr lang="fr-FR" sz="2400" dirty="0" err="1" smtClean="0"/>
              <a:t>explicitly</a:t>
            </a:r>
            <a:r>
              <a:rPr lang="fr-FR" sz="2400" dirty="0" smtClean="0"/>
              <a:t> </a:t>
            </a:r>
            <a:r>
              <a:rPr lang="fr-FR" sz="2400" dirty="0" err="1" smtClean="0"/>
              <a:t>considering</a:t>
            </a:r>
            <a:r>
              <a:rPr lang="fr-FR" sz="2400" dirty="0" smtClean="0"/>
              <a:t> </a:t>
            </a:r>
          </a:p>
          <a:p>
            <a:pPr algn="ctr"/>
            <a:r>
              <a:rPr lang="fr-FR" sz="2400" b="1" dirty="0" smtClean="0"/>
              <a:t>data </a:t>
            </a:r>
            <a:r>
              <a:rPr lang="fr-FR" sz="2400" b="1" dirty="0"/>
              <a:t>providers </a:t>
            </a:r>
            <a:r>
              <a:rPr lang="fr-FR" sz="2400" b="1" dirty="0" err="1"/>
              <a:t>quality</a:t>
            </a:r>
            <a:r>
              <a:rPr lang="fr-FR" sz="2400" b="1" dirty="0"/>
              <a:t> </a:t>
            </a:r>
            <a:r>
              <a:rPr lang="fr-FR" sz="2400" dirty="0" smtClean="0"/>
              <a:t>&amp;</a:t>
            </a:r>
            <a:endParaRPr lang="fr-FR" sz="2400" dirty="0"/>
          </a:p>
          <a:p>
            <a:pPr algn="ctr"/>
            <a:r>
              <a:rPr lang="fr-FR" sz="2400" b="1" dirty="0" smtClean="0"/>
              <a:t>infrastructure </a:t>
            </a:r>
            <a:r>
              <a:rPr lang="fr-FR" sz="2400" b="1" dirty="0" err="1" smtClean="0"/>
              <a:t>properties</a:t>
            </a:r>
            <a:r>
              <a:rPr lang="fr-FR" sz="2400" b="1" dirty="0" smtClean="0"/>
              <a:t> </a:t>
            </a:r>
          </a:p>
          <a:p>
            <a:pPr algn="ctr"/>
            <a:r>
              <a:rPr lang="fr-FR" sz="2400" dirty="0" smtClean="0"/>
              <a:t> (</a:t>
            </a:r>
            <a:r>
              <a:rPr lang="fr-FR" sz="2400" i="1" dirty="0" err="1" smtClean="0"/>
              <a:t>reliability</a:t>
            </a:r>
            <a:r>
              <a:rPr lang="fr-FR" sz="2400" i="1" dirty="0"/>
              <a:t>, </a:t>
            </a:r>
            <a:r>
              <a:rPr lang="fr-FR" sz="2400" i="1" dirty="0" err="1"/>
              <a:t>computing</a:t>
            </a:r>
            <a:r>
              <a:rPr lang="fr-FR" sz="2400" i="1" dirty="0"/>
              <a:t>, </a:t>
            </a:r>
            <a:r>
              <a:rPr lang="fr-FR" sz="2400" i="1" dirty="0" err="1" smtClean="0"/>
              <a:t>storage</a:t>
            </a:r>
            <a:r>
              <a:rPr lang="fr-FR" sz="2400" i="1" dirty="0"/>
              <a:t> </a:t>
            </a:r>
            <a:r>
              <a:rPr lang="fr-FR" sz="2400" i="1" dirty="0" smtClean="0"/>
              <a:t>&amp; </a:t>
            </a:r>
            <a:r>
              <a:rPr lang="fr-FR" sz="2400" i="1" dirty="0"/>
              <a:t>memory </a:t>
            </a:r>
            <a:r>
              <a:rPr lang="fr-FR" sz="2400" i="1" dirty="0" err="1"/>
              <a:t>capacity</a:t>
            </a:r>
            <a:r>
              <a:rPr lang="fr-FR" sz="2400" i="1" dirty="0"/>
              <a:t>, </a:t>
            </a:r>
            <a:r>
              <a:rPr lang="fr-FR" sz="2400" i="1" dirty="0" smtClean="0"/>
              <a:t> </a:t>
            </a:r>
            <a:r>
              <a:rPr lang="fr-FR" sz="2400" i="1" dirty="0" err="1" smtClean="0"/>
              <a:t>cost</a:t>
            </a:r>
            <a:r>
              <a:rPr lang="fr-FR" sz="2400" dirty="0" smtClean="0"/>
              <a:t>)</a:t>
            </a:r>
            <a:endParaRPr lang="fr-FR" sz="2400" dirty="0"/>
          </a:p>
        </p:txBody>
      </p:sp>
    </p:spTree>
    <p:extLst>
      <p:ext uri="{BB962C8B-B14F-4D97-AF65-F5344CB8AC3E}">
        <p14:creationId xmlns:p14="http://schemas.microsoft.com/office/powerpoint/2010/main" val="189694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chor="ctr">
            <a:normAutofit/>
          </a:bodyPr>
          <a:lstStyle/>
          <a:p>
            <a:r>
              <a:rPr lang="en-GB" sz="3200" dirty="0"/>
              <a:t>A</a:t>
            </a:r>
            <a:r>
              <a:rPr lang="en-GB" sz="3200" dirty="0" smtClean="0"/>
              <a:t>pproach</a:t>
            </a:r>
            <a:endParaRPr lang="en-GB" sz="3200" dirty="0"/>
          </a:p>
        </p:txBody>
      </p:sp>
      <p:sp>
        <p:nvSpPr>
          <p:cNvPr id="2" name="Espace réservé du contenu 1"/>
          <p:cNvSpPr>
            <a:spLocks noGrp="1"/>
          </p:cNvSpPr>
          <p:nvPr>
            <p:ph idx="1"/>
          </p:nvPr>
        </p:nvSpPr>
        <p:spPr>
          <a:xfrm>
            <a:off x="822960" y="2692631"/>
            <a:ext cx="7543800" cy="1709190"/>
          </a:xfrm>
        </p:spPr>
        <p:txBody>
          <a:bodyPr>
            <a:normAutofit fontScale="92500"/>
          </a:bodyPr>
          <a:lstStyle/>
          <a:p>
            <a:pPr algn="just">
              <a:buFont typeface="Wingdings" charset="2"/>
              <a:buChar char="§"/>
            </a:pPr>
            <a:r>
              <a:rPr lang="en-US" sz="2400" b="1" dirty="0" smtClean="0">
                <a:solidFill>
                  <a:schemeClr val="tx1"/>
                </a:solidFill>
              </a:rPr>
              <a:t>Hypothesis</a:t>
            </a:r>
            <a:endParaRPr lang="en-US" sz="2400" b="1" dirty="0">
              <a:solidFill>
                <a:schemeClr val="tx1"/>
              </a:solidFill>
            </a:endParaRPr>
          </a:p>
          <a:p>
            <a:pPr lvl="1" algn="just">
              <a:buFont typeface="Wingdings" charset="2"/>
              <a:buChar char="§"/>
            </a:pPr>
            <a:r>
              <a:rPr lang="en-US" sz="2000" dirty="0">
                <a:solidFill>
                  <a:schemeClr val="tx1"/>
                </a:solidFill>
              </a:rPr>
              <a:t>the data integration process is totally or partially externalized on different clouds that provide necessary resources under different conditions (SLA)</a:t>
            </a:r>
          </a:p>
          <a:p>
            <a:pPr lvl="1" algn="just">
              <a:buFont typeface="Wingdings" charset="2"/>
              <a:buChar char="§"/>
            </a:pPr>
            <a:r>
              <a:rPr lang="en-US" sz="2000" dirty="0">
                <a:solidFill>
                  <a:schemeClr val="tx1"/>
                </a:solidFill>
              </a:rPr>
              <a:t>data can be retrieved from several data providers (i.e., services) with different quality properties</a:t>
            </a:r>
          </a:p>
          <a:p>
            <a:endParaRPr lang="en-GB" sz="2000"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13</a:t>
            </a:fld>
            <a:endParaRPr lang="en-GB" dirty="0"/>
          </a:p>
        </p:txBody>
      </p:sp>
      <p:sp>
        <p:nvSpPr>
          <p:cNvPr id="25" name="Espace réservé du contenu 4"/>
          <p:cNvSpPr txBox="1">
            <a:spLocks/>
          </p:cNvSpPr>
          <p:nvPr/>
        </p:nvSpPr>
        <p:spPr>
          <a:xfrm>
            <a:off x="822960" y="1384301"/>
            <a:ext cx="7543800" cy="3017520"/>
          </a:xfrm>
          <a:prstGeom prst="rect">
            <a:avLst/>
          </a:prstGeom>
        </p:spPr>
        <p:txBody>
          <a:bodyPr anchor="ct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endParaRPr lang="en-US" sz="2400" dirty="0" smtClean="0">
              <a:solidFill>
                <a:schemeClr val="tx1"/>
              </a:solidFill>
            </a:endParaRPr>
          </a:p>
        </p:txBody>
      </p:sp>
      <p:sp>
        <p:nvSpPr>
          <p:cNvPr id="6" name="Rectangle 5"/>
          <p:cNvSpPr/>
          <p:nvPr/>
        </p:nvSpPr>
        <p:spPr>
          <a:xfrm>
            <a:off x="822960" y="1569391"/>
            <a:ext cx="7691648" cy="93815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Address data integration considering </a:t>
            </a:r>
            <a:endParaRPr lang="en-US" b="1" dirty="0" smtClean="0">
              <a:solidFill>
                <a:schemeClr val="bg1"/>
              </a:solidFill>
            </a:endParaRPr>
          </a:p>
          <a:p>
            <a:pPr algn="ctr"/>
            <a:r>
              <a:rPr lang="en-US" b="1" dirty="0" smtClean="0">
                <a:solidFill>
                  <a:schemeClr val="bg1"/>
                </a:solidFill>
              </a:rPr>
              <a:t>data </a:t>
            </a:r>
            <a:r>
              <a:rPr lang="en-US" b="1" dirty="0">
                <a:solidFill>
                  <a:schemeClr val="bg1"/>
                </a:solidFill>
              </a:rPr>
              <a:t>quality (freshness, provenance, cost, availability) properties </a:t>
            </a:r>
            <a:r>
              <a:rPr lang="en-US" b="1" dirty="0" smtClean="0">
                <a:solidFill>
                  <a:schemeClr val="bg1"/>
                </a:solidFill>
              </a:rPr>
              <a:t>&amp;</a:t>
            </a:r>
          </a:p>
          <a:p>
            <a:pPr algn="ctr"/>
            <a:r>
              <a:rPr lang="en-US" b="1" dirty="0" smtClean="0">
                <a:solidFill>
                  <a:schemeClr val="bg1"/>
                </a:solidFill>
              </a:rPr>
              <a:t> </a:t>
            </a:r>
            <a:r>
              <a:rPr lang="en-US" b="1" dirty="0">
                <a:solidFill>
                  <a:schemeClr val="bg1"/>
                </a:solidFill>
              </a:rPr>
              <a:t>service level agreements (SLA)</a:t>
            </a:r>
          </a:p>
        </p:txBody>
      </p:sp>
    </p:spTree>
    <p:extLst>
      <p:ext uri="{BB962C8B-B14F-4D97-AF65-F5344CB8AC3E}">
        <p14:creationId xmlns:p14="http://schemas.microsoft.com/office/powerpoint/2010/main" val="1058176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14</a:t>
            </a:fld>
            <a:endParaRPr lang="en-GB" dirty="0"/>
          </a:p>
        </p:txBody>
      </p:sp>
      <p:sp>
        <p:nvSpPr>
          <p:cNvPr id="8" name="Seta para a direita 7"/>
          <p:cNvSpPr/>
          <p:nvPr/>
        </p:nvSpPr>
        <p:spPr>
          <a:xfrm>
            <a:off x="2258159" y="1582354"/>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176713"/>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176713"/>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176713"/>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176713"/>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5" name="Titre 4"/>
          <p:cNvSpPr txBox="1">
            <a:spLocks/>
          </p:cNvSpPr>
          <p:nvPr/>
        </p:nvSpPr>
        <p:spPr>
          <a:xfrm>
            <a:off x="800100" y="214313"/>
            <a:ext cx="7543800" cy="1089025"/>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2800" dirty="0"/>
          </a:p>
        </p:txBody>
      </p:sp>
      <p:sp>
        <p:nvSpPr>
          <p:cNvPr id="19" name="Espace réservé du contenu 4"/>
          <p:cNvSpPr txBox="1">
            <a:spLocks/>
          </p:cNvSpPr>
          <p:nvPr/>
        </p:nvSpPr>
        <p:spPr>
          <a:xfrm>
            <a:off x="822960" y="3265714"/>
            <a:ext cx="7543800" cy="1578807"/>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charset="2"/>
              <a:buChar char="§"/>
            </a:pPr>
            <a:r>
              <a:rPr lang="en-US" sz="1800" dirty="0" smtClean="0">
                <a:solidFill>
                  <a:schemeClr val="tx1"/>
                </a:solidFill>
              </a:rPr>
              <a:t> </a:t>
            </a:r>
            <a:r>
              <a:rPr lang="en-US" sz="2000" b="1" dirty="0" smtClean="0">
                <a:solidFill>
                  <a:schemeClr val="tx1"/>
                </a:solidFill>
              </a:rPr>
              <a:t>A rewriting </a:t>
            </a:r>
            <a:r>
              <a:rPr lang="en-US" sz="2000" b="1" dirty="0">
                <a:solidFill>
                  <a:schemeClr val="tx1"/>
                </a:solidFill>
              </a:rPr>
              <a:t>algorithm </a:t>
            </a:r>
            <a:r>
              <a:rPr lang="en-US" sz="1800" b="1" dirty="0">
                <a:solidFill>
                  <a:schemeClr val="tx1"/>
                </a:solidFill>
              </a:rPr>
              <a:t>customizing </a:t>
            </a:r>
          </a:p>
          <a:p>
            <a:pPr lvl="1" algn="just">
              <a:buFont typeface="Wingdings" charset="2"/>
              <a:buChar char="§"/>
            </a:pPr>
            <a:r>
              <a:rPr lang="en-US" sz="1600" dirty="0">
                <a:solidFill>
                  <a:schemeClr val="tx1"/>
                </a:solidFill>
              </a:rPr>
              <a:t>data providers (services) </a:t>
            </a:r>
            <a:r>
              <a:rPr lang="en-US" sz="1600" b="1" dirty="0">
                <a:solidFill>
                  <a:schemeClr val="tx1"/>
                </a:solidFill>
              </a:rPr>
              <a:t>look up </a:t>
            </a:r>
          </a:p>
          <a:p>
            <a:pPr lvl="1" algn="just">
              <a:buFont typeface="Wingdings" charset="2"/>
              <a:buChar char="§"/>
            </a:pPr>
            <a:r>
              <a:rPr lang="en-US" sz="1600" dirty="0">
                <a:solidFill>
                  <a:schemeClr val="tx1"/>
                </a:solidFill>
              </a:rPr>
              <a:t>data integration considering different data consumers requirements and expectations </a:t>
            </a:r>
          </a:p>
          <a:p>
            <a:pPr lvl="1" algn="just">
              <a:buFont typeface="Wingdings" charset="2"/>
              <a:buChar char="§"/>
            </a:pPr>
            <a:r>
              <a:rPr lang="en-US" sz="1600" dirty="0">
                <a:solidFill>
                  <a:schemeClr val="tx1"/>
                </a:solidFill>
              </a:rPr>
              <a:t>requirements &amp; expectations depend on the context in which they consume data (e.g., mobile devices with few physical capacities, critical decision making</a:t>
            </a:r>
            <a:r>
              <a:rPr lang="en-US" sz="1600" dirty="0" smtClean="0">
                <a:solidFill>
                  <a:schemeClr val="tx1"/>
                </a:solidFill>
              </a:rPr>
              <a:t>)</a:t>
            </a:r>
            <a:endParaRPr lang="en-US" sz="1600" dirty="0">
              <a:solidFill>
                <a:schemeClr val="tx1"/>
              </a:solidFill>
            </a:endParaRPr>
          </a:p>
        </p:txBody>
      </p:sp>
    </p:spTree>
    <p:extLst>
      <p:ext uri="{BB962C8B-B14F-4D97-AF65-F5344CB8AC3E}">
        <p14:creationId xmlns:p14="http://schemas.microsoft.com/office/powerpoint/2010/main" val="134734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P spid="17" grpId="0" animBg="1"/>
      <p:bldP spid="18" grpId="0" animBg="1"/>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15</a:t>
            </a:fld>
            <a:endParaRPr lang="en-GB" dirty="0"/>
          </a:p>
        </p:txBody>
      </p:sp>
      <p:sp>
        <p:nvSpPr>
          <p:cNvPr id="12" name="Titre 4"/>
          <p:cNvSpPr txBox="1">
            <a:spLocks/>
          </p:cNvSpPr>
          <p:nvPr/>
        </p:nvSpPr>
        <p:spPr>
          <a:xfrm>
            <a:off x="822960" y="1498830"/>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Abstract services</a:t>
            </a:r>
            <a:endParaRPr lang="en-GB" sz="1600" b="1" dirty="0">
              <a:solidFill>
                <a:schemeClr val="tx1"/>
              </a:solidFill>
            </a:endParaRPr>
          </a:p>
        </p:txBody>
      </p:sp>
      <p:sp>
        <p:nvSpPr>
          <p:cNvPr id="13" name="Titre 4"/>
          <p:cNvSpPr txBox="1">
            <a:spLocks/>
          </p:cNvSpPr>
          <p:nvPr/>
        </p:nvSpPr>
        <p:spPr>
          <a:xfrm>
            <a:off x="3936003" y="1498831"/>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Concrete services</a:t>
            </a:r>
            <a:endParaRPr lang="en-GB" sz="1600" b="1" dirty="0">
              <a:solidFill>
                <a:schemeClr val="tx1"/>
              </a:solidFill>
            </a:endParaRPr>
          </a:p>
        </p:txBody>
      </p:sp>
      <p:sp>
        <p:nvSpPr>
          <p:cNvPr id="14" name="Titre 4"/>
          <p:cNvSpPr txBox="1">
            <a:spLocks/>
          </p:cNvSpPr>
          <p:nvPr/>
        </p:nvSpPr>
        <p:spPr>
          <a:xfrm>
            <a:off x="7459105" y="1506911"/>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Query</a:t>
            </a:r>
            <a:endParaRPr lang="en-GB" sz="1600" b="1" dirty="0">
              <a:solidFill>
                <a:schemeClr val="tx1"/>
              </a:solidFill>
            </a:endParaRPr>
          </a:p>
        </p:txBody>
      </p:sp>
      <p:sp>
        <p:nvSpPr>
          <p:cNvPr id="8" name="Seta para a direita 7"/>
          <p:cNvSpPr/>
          <p:nvPr/>
        </p:nvSpPr>
        <p:spPr>
          <a:xfrm>
            <a:off x="2258159" y="1891111"/>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48547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48547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48547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48547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5" name="Titre 4"/>
          <p:cNvSpPr txBox="1">
            <a:spLocks/>
          </p:cNvSpPr>
          <p:nvPr/>
        </p:nvSpPr>
        <p:spPr>
          <a:xfrm>
            <a:off x="800100" y="214313"/>
            <a:ext cx="7543800" cy="1089025"/>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2800" dirty="0"/>
          </a:p>
        </p:txBody>
      </p:sp>
      <p:sp>
        <p:nvSpPr>
          <p:cNvPr id="19" name="Espace réservé du contenu 4"/>
          <p:cNvSpPr txBox="1">
            <a:spLocks/>
          </p:cNvSpPr>
          <p:nvPr/>
        </p:nvSpPr>
        <p:spPr>
          <a:xfrm>
            <a:off x="822960" y="3887047"/>
            <a:ext cx="7543800" cy="785701"/>
          </a:xfrm>
          <a:prstGeom prst="rect">
            <a:avLst/>
          </a:prstGeom>
        </p:spPr>
        <p:txBody>
          <a:bodyPr>
            <a:normAutofit lnSpcReduction="10000"/>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dirty="0" smtClean="0">
                <a:solidFill>
                  <a:schemeClr val="tx1"/>
                </a:solidFill>
              </a:rPr>
              <a:t> Services are selected considering their characteristics (expressed in the SLAs)</a:t>
            </a:r>
          </a:p>
          <a:p>
            <a:pPr algn="just">
              <a:buFont typeface="Wingdings" panose="05000000000000000000" pitchFamily="2" charset="2"/>
              <a:buChar char="§"/>
            </a:pPr>
            <a:r>
              <a:rPr lang="en-US" dirty="0">
                <a:solidFill>
                  <a:schemeClr val="tx1"/>
                </a:solidFill>
              </a:rPr>
              <a:t> </a:t>
            </a:r>
            <a:r>
              <a:rPr lang="en-US" dirty="0" smtClean="0">
                <a:solidFill>
                  <a:schemeClr val="tx1"/>
                </a:solidFill>
              </a:rPr>
              <a:t>Services that can produce results that are useless to the user query are discarded in the first step</a:t>
            </a:r>
          </a:p>
        </p:txBody>
      </p:sp>
      <p:cxnSp>
        <p:nvCxnSpPr>
          <p:cNvPr id="21" name="Conector de seta reta 20"/>
          <p:cNvCxnSpPr/>
          <p:nvPr/>
        </p:nvCxnSpPr>
        <p:spPr>
          <a:xfrm>
            <a:off x="2497873" y="3277950"/>
            <a:ext cx="0" cy="49446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57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9" grpId="0" animBg="1"/>
      <p:bldP spid="16" grpId="0" animBg="1"/>
      <p:bldP spid="17" grpId="0" animBg="1"/>
      <p:bldP spid="18" grpId="0" animBg="1"/>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Espace réservé du contenu 4"/>
          <p:cNvSpPr txBox="1">
            <a:spLocks/>
          </p:cNvSpPr>
          <p:nvPr/>
        </p:nvSpPr>
        <p:spPr>
          <a:xfrm>
            <a:off x="4371549" y="3778357"/>
            <a:ext cx="4604284" cy="39588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S7</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t>
            </a:r>
            <a:r>
              <a:rPr lang="en-US" sz="1200" dirty="0" smtClean="0">
                <a:solidFill>
                  <a:schemeClr val="accent3">
                    <a:lumMod val="75000"/>
                  </a:schemeClr>
                </a:solidFill>
                <a:latin typeface="Consolas" charset="0"/>
                <a:ea typeface="Consolas" charset="0"/>
                <a:cs typeface="Consolas" charset="0"/>
              </a:rPr>
              <a:t>A4 </a:t>
            </a:r>
            <a:r>
              <a:rPr lang="en-US" sz="1200" dirty="0">
                <a:solidFill>
                  <a:schemeClr val="accent3">
                    <a:lumMod val="75000"/>
                  </a:schemeClr>
                </a:solidFill>
                <a:latin typeface="Consolas" charset="0"/>
                <a:ea typeface="Consolas" charset="0"/>
                <a:cs typeface="Consolas" charset="0"/>
              </a:rPr>
              <a:t>(a?; b!) [availability &gt; </a:t>
            </a:r>
            <a:r>
              <a:rPr lang="en-US" sz="1200" dirty="0" smtClean="0">
                <a:solidFill>
                  <a:schemeClr val="accent3">
                    <a:lumMod val="75000"/>
                  </a:schemeClr>
                </a:solidFill>
                <a:latin typeface="Consolas" charset="0"/>
                <a:ea typeface="Consolas" charset="0"/>
                <a:cs typeface="Consolas" charset="0"/>
              </a:rPr>
              <a:t>99%, </a:t>
            </a:r>
            <a:r>
              <a:rPr lang="en-US" sz="1200" dirty="0">
                <a:solidFill>
                  <a:schemeClr val="accent3">
                    <a:lumMod val="75000"/>
                  </a:schemeClr>
                </a:solidFill>
                <a:latin typeface="Consolas" charset="0"/>
                <a:ea typeface="Consolas" charset="0"/>
                <a:cs typeface="Consolas" charset="0"/>
              </a:rPr>
              <a:t>price per call = </a:t>
            </a:r>
            <a:r>
              <a:rPr lang="en-US" sz="1200" dirty="0" smtClean="0">
                <a:solidFill>
                  <a:schemeClr val="accent3">
                    <a:lumMod val="75000"/>
                  </a:schemeClr>
                </a:solidFill>
                <a:latin typeface="Consolas" charset="0"/>
                <a:ea typeface="Consolas" charset="0"/>
                <a:cs typeface="Consolas" charset="0"/>
              </a:rPr>
              <a:t>0,2$]</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50" name="Espace réservé du contenu 4"/>
          <p:cNvSpPr txBox="1">
            <a:spLocks/>
          </p:cNvSpPr>
          <p:nvPr/>
        </p:nvSpPr>
        <p:spPr>
          <a:xfrm>
            <a:off x="4380271" y="3344218"/>
            <a:ext cx="4604283" cy="558261"/>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S6</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a:t>
            </a:r>
            <a:r>
              <a:rPr lang="en-US" sz="1200" dirty="0" smtClean="0">
                <a:solidFill>
                  <a:schemeClr val="accent3">
                    <a:lumMod val="75000"/>
                  </a:schemeClr>
                </a:solidFill>
                <a:latin typeface="Consolas" charset="0"/>
                <a:ea typeface="Consolas" charset="0"/>
                <a:cs typeface="Consolas" charset="0"/>
              </a:rPr>
              <a:t>!, c!) </a:t>
            </a:r>
            <a:r>
              <a:rPr lang="en-US" sz="1200" dirty="0">
                <a:solidFill>
                  <a:schemeClr val="accent3">
                    <a:lumMod val="75000"/>
                  </a:schemeClr>
                </a:solidFill>
                <a:latin typeface="Consolas" charset="0"/>
                <a:ea typeface="Consolas" charset="0"/>
                <a:cs typeface="Consolas" charset="0"/>
              </a:rPr>
              <a:t>:= </a:t>
            </a:r>
            <a:r>
              <a:rPr lang="en-US" sz="1200" dirty="0" smtClean="0">
                <a:solidFill>
                  <a:schemeClr val="accent3">
                    <a:lumMod val="75000"/>
                  </a:schemeClr>
                </a:solidFill>
                <a:latin typeface="Consolas" charset="0"/>
                <a:ea typeface="Consolas" charset="0"/>
                <a:cs typeface="Consolas" charset="0"/>
              </a:rPr>
              <a:t>A1 </a:t>
            </a:r>
            <a:r>
              <a:rPr lang="en-US" sz="1200" dirty="0">
                <a:solidFill>
                  <a:schemeClr val="accent3">
                    <a:lumMod val="75000"/>
                  </a:schemeClr>
                </a:solidFill>
                <a:latin typeface="Consolas" charset="0"/>
                <a:ea typeface="Consolas" charset="0"/>
                <a:cs typeface="Consolas" charset="0"/>
              </a:rPr>
              <a:t>(a?; </a:t>
            </a:r>
            <a:r>
              <a:rPr lang="en-US" sz="1200" dirty="0" smtClean="0">
                <a:solidFill>
                  <a:schemeClr val="accent3">
                    <a:lumMod val="75000"/>
                  </a:schemeClr>
                </a:solidFill>
                <a:latin typeface="Consolas" charset="0"/>
                <a:ea typeface="Consolas" charset="0"/>
                <a:cs typeface="Consolas" charset="0"/>
              </a:rPr>
              <a:t>p!), A2 (p?; </a:t>
            </a:r>
            <a:r>
              <a:rPr lang="en-US" sz="1200" dirty="0">
                <a:solidFill>
                  <a:schemeClr val="accent3">
                    <a:lumMod val="75000"/>
                  </a:schemeClr>
                </a:solidFill>
                <a:latin typeface="Consolas" charset="0"/>
                <a:ea typeface="Consolas" charset="0"/>
                <a:cs typeface="Consolas" charset="0"/>
              </a:rPr>
              <a:t>b</a:t>
            </a:r>
            <a:r>
              <a:rPr lang="en-US" sz="1200" dirty="0" smtClean="0">
                <a:solidFill>
                  <a:schemeClr val="accent3">
                    <a:lumMod val="75000"/>
                  </a:schemeClr>
                </a:solidFill>
                <a:latin typeface="Consolas" charset="0"/>
                <a:ea typeface="Consolas" charset="0"/>
                <a:cs typeface="Consolas" charset="0"/>
              </a:rPr>
              <a:t>!), A3 (p?; c!) </a:t>
            </a:r>
            <a:r>
              <a:rPr lang="en-US" sz="1200" dirty="0">
                <a:solidFill>
                  <a:schemeClr val="accent3">
                    <a:lumMod val="75000"/>
                  </a:schemeClr>
                </a:solidFill>
                <a:latin typeface="Consolas" charset="0"/>
                <a:ea typeface="Consolas" charset="0"/>
                <a:cs typeface="Consolas" charset="0"/>
              </a:rPr>
              <a:t>[availability &gt; 99%, price per call = </a:t>
            </a:r>
            <a:r>
              <a:rPr lang="en-US" sz="1200" dirty="0" smtClean="0">
                <a:solidFill>
                  <a:schemeClr val="accent3">
                    <a:lumMod val="75000"/>
                  </a:schemeClr>
                </a:solidFill>
                <a:latin typeface="Consolas" charset="0"/>
                <a:ea typeface="Consolas" charset="0"/>
                <a:cs typeface="Consolas" charset="0"/>
              </a:rPr>
              <a:t>0,2$]</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2" name="Titre 1"/>
          <p:cNvSpPr>
            <a:spLocks noGrp="1"/>
          </p:cNvSpPr>
          <p:nvPr>
            <p:ph type="title"/>
          </p:nvPr>
        </p:nvSpPr>
        <p:spPr/>
        <p:txBody>
          <a:bodyPr>
            <a:normAutofit/>
          </a:bodyPr>
          <a:lstStyle/>
          <a:p>
            <a:r>
              <a:rPr lang="en-GB" b="1" dirty="0" smtClean="0"/>
              <a:t>Concrete service matching</a:t>
            </a:r>
            <a:endParaRPr lang="en-GB" dirty="0"/>
          </a:p>
        </p:txBody>
      </p:sp>
      <p:sp>
        <p:nvSpPr>
          <p:cNvPr id="111" name="Espace réservé du contenu 110"/>
          <p:cNvSpPr>
            <a:spLocks noGrp="1"/>
          </p:cNvSpPr>
          <p:nvPr>
            <p:ph sz="half" idx="1"/>
          </p:nvPr>
        </p:nvSpPr>
        <p:spPr/>
        <p:txBody>
          <a:bodyPr/>
          <a:lstStyle/>
          <a:p>
            <a:pPr>
              <a:buFont typeface="Wingdings" charset="2"/>
              <a:buChar char="§"/>
            </a:pPr>
            <a:r>
              <a:rPr lang="en-GB" dirty="0" smtClean="0"/>
              <a:t> </a:t>
            </a:r>
            <a:r>
              <a:rPr lang="en-GB" dirty="0"/>
              <a:t>A </a:t>
            </a:r>
            <a:r>
              <a:rPr lang="en-GB" b="1" dirty="0"/>
              <a:t>query with preferences</a:t>
            </a:r>
          </a:p>
          <a:p>
            <a:pPr>
              <a:buFont typeface="Wingdings" charset="2"/>
              <a:buChar char="§"/>
            </a:pPr>
            <a:r>
              <a:rPr lang="en-GB" dirty="0" smtClean="0"/>
              <a:t> A set of </a:t>
            </a:r>
            <a:r>
              <a:rPr lang="en-GB" b="1" dirty="0" smtClean="0"/>
              <a:t>concrete services </a:t>
            </a:r>
            <a:r>
              <a:rPr lang="en-GB" dirty="0" smtClean="0"/>
              <a:t>&amp;</a:t>
            </a:r>
          </a:p>
          <a:p>
            <a:pPr>
              <a:buFont typeface="Wingdings" charset="2"/>
              <a:buChar char="§"/>
            </a:pPr>
            <a:r>
              <a:rPr lang="en-GB" dirty="0" smtClean="0"/>
              <a:t> Choose those services that </a:t>
            </a:r>
            <a:r>
              <a:rPr lang="en-GB" b="1" dirty="0" smtClean="0"/>
              <a:t>match data required with data produced</a:t>
            </a:r>
            <a:endParaRPr lang="en-GB" b="1"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16</a:t>
            </a:fld>
            <a:endParaRPr lang="en-GB" dirty="0"/>
          </a:p>
        </p:txBody>
      </p:sp>
      <p:sp>
        <p:nvSpPr>
          <p:cNvPr id="11" name="Titre 4"/>
          <p:cNvSpPr txBox="1">
            <a:spLocks/>
          </p:cNvSpPr>
          <p:nvPr/>
        </p:nvSpPr>
        <p:spPr>
          <a:xfrm>
            <a:off x="20781" y="1038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endParaRPr lang="en-GB" sz="2000" b="1" dirty="0"/>
          </a:p>
        </p:txBody>
      </p:sp>
      <p:sp>
        <p:nvSpPr>
          <p:cNvPr id="12" name="Espace réservé du contenu 4"/>
          <p:cNvSpPr txBox="1">
            <a:spLocks/>
          </p:cNvSpPr>
          <p:nvPr/>
        </p:nvSpPr>
        <p:spPr>
          <a:xfrm>
            <a:off x="4380272" y="1378178"/>
            <a:ext cx="4604282" cy="360505"/>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S1</a:t>
            </a:r>
            <a:r>
              <a:rPr lang="en-US" sz="1200" dirty="0" smtClean="0">
                <a:solidFill>
                  <a:schemeClr val="accent3">
                    <a:lumMod val="75000"/>
                  </a:schemeClr>
                </a:solidFill>
                <a:latin typeface="Consolas" charset="0"/>
                <a:ea typeface="Consolas" charset="0"/>
                <a:cs typeface="Consolas" charset="0"/>
              </a:rPr>
              <a:t> (a?; b!) := A1 (a?; b!) [availability &gt; 98%, price per call = 0,2$]</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13" name="Espace réservé du contenu 4"/>
          <p:cNvSpPr txBox="1">
            <a:spLocks/>
          </p:cNvSpPr>
          <p:nvPr/>
        </p:nvSpPr>
        <p:spPr>
          <a:xfrm>
            <a:off x="714895" y="4154083"/>
            <a:ext cx="7281949" cy="679667"/>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1400" dirty="0" smtClean="0">
              <a:solidFill>
                <a:srgbClr val="0070C0"/>
              </a:solidFill>
              <a:latin typeface="Consolas" charset="0"/>
              <a:ea typeface="Consolas" charset="0"/>
              <a:cs typeface="Consolas" charset="0"/>
            </a:endParaRPr>
          </a:p>
          <a:p>
            <a:pPr marL="0" indent="0">
              <a:lnSpc>
                <a:spcPct val="50000"/>
              </a:lnSpc>
              <a:spcBef>
                <a:spcPts val="300"/>
              </a:spcBef>
              <a:buNone/>
            </a:pPr>
            <a:r>
              <a:rPr lang="en-US" sz="1400" dirty="0" smtClean="0">
                <a:solidFill>
                  <a:srgbClr val="0070C0"/>
                </a:solidFill>
                <a:latin typeface="Consolas" charset="0"/>
                <a:ea typeface="Consolas" charset="0"/>
                <a:cs typeface="Consolas" charset="0"/>
              </a:rPr>
              <a:t>A1 (dis?; p!), A2 (p?; dna!), A3 (p?; info!),</a:t>
            </a:r>
          </a:p>
          <a:p>
            <a:pPr marL="0" indent="0">
              <a:lnSpc>
                <a:spcPct val="100000"/>
              </a:lnSpc>
              <a:spcBef>
                <a:spcPts val="300"/>
              </a:spcBef>
              <a:buNone/>
            </a:pPr>
            <a:r>
              <a:rPr lang="en-US" sz="1400" dirty="0" smtClean="0">
                <a:solidFill>
                  <a:schemeClr val="bg1">
                    <a:lumMod val="85000"/>
                  </a:schemeClr>
                </a:solidFill>
                <a:latin typeface="Consolas" charset="0"/>
                <a:ea typeface="Consolas" charset="0"/>
                <a:cs typeface="Consolas" charset="0"/>
              </a:rPr>
              <a:t>d= “flu”,  [ availability &gt; 98%, price per call &lt; 0,2$, total cost &lt; 5$]</a:t>
            </a:r>
          </a:p>
          <a:p>
            <a:pPr marL="0" indent="0">
              <a:lnSpc>
                <a:spcPct val="50000"/>
              </a:lnSpc>
              <a:spcBef>
                <a:spcPts val="300"/>
              </a:spcBef>
              <a:buNone/>
            </a:pPr>
            <a:endParaRPr lang="en-US" sz="1400" dirty="0">
              <a:solidFill>
                <a:schemeClr val="bg1">
                  <a:lumMod val="85000"/>
                </a:schemeClr>
              </a:solidFill>
              <a:latin typeface="Consolas" charset="0"/>
              <a:ea typeface="Consolas" charset="0"/>
              <a:cs typeface="Consolas" charset="0"/>
            </a:endParaRPr>
          </a:p>
          <a:p>
            <a:pPr marL="0" indent="0">
              <a:lnSpc>
                <a:spcPct val="50000"/>
              </a:lnSpc>
              <a:spcBef>
                <a:spcPts val="300"/>
              </a:spcBef>
              <a:buNone/>
            </a:pPr>
            <a:endParaRPr lang="en-US" sz="1400" dirty="0">
              <a:solidFill>
                <a:srgbClr val="0070C0"/>
              </a:solidFill>
              <a:latin typeface="Consolas" charset="0"/>
              <a:ea typeface="Consolas" charset="0"/>
              <a:cs typeface="Consolas" charset="0"/>
            </a:endParaRPr>
          </a:p>
          <a:p>
            <a:pPr marL="0" indent="0">
              <a:lnSpc>
                <a:spcPct val="50000"/>
              </a:lnSpc>
              <a:spcBef>
                <a:spcPts val="300"/>
              </a:spcBef>
              <a:buNone/>
            </a:pPr>
            <a:endParaRPr lang="en-US" sz="1400" dirty="0" smtClean="0">
              <a:solidFill>
                <a:srgbClr val="0070C0"/>
              </a:solidFill>
              <a:latin typeface="Consolas" charset="0"/>
              <a:ea typeface="Consolas" charset="0"/>
              <a:cs typeface="Consolas" charset="0"/>
            </a:endParaRPr>
          </a:p>
        </p:txBody>
      </p:sp>
      <p:sp>
        <p:nvSpPr>
          <p:cNvPr id="17" name="Retângulo 16"/>
          <p:cNvSpPr/>
          <p:nvPr/>
        </p:nvSpPr>
        <p:spPr>
          <a:xfrm>
            <a:off x="782023" y="4307559"/>
            <a:ext cx="1346036" cy="20347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2">
                  <a:lumMod val="75000"/>
                </a:schemeClr>
              </a:solidFill>
            </a:endParaRPr>
          </a:p>
        </p:txBody>
      </p:sp>
      <p:cxnSp>
        <p:nvCxnSpPr>
          <p:cNvPr id="19" name="Conector em curva 18"/>
          <p:cNvCxnSpPr>
            <a:stCxn id="17" idx="0"/>
            <a:endCxn id="44" idx="1"/>
          </p:cNvCxnSpPr>
          <p:nvPr/>
        </p:nvCxnSpPr>
        <p:spPr>
          <a:xfrm rot="5400000" flipH="1" flipV="1">
            <a:off x="1731517" y="1658805"/>
            <a:ext cx="2372279" cy="2925231"/>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em curva 29"/>
          <p:cNvCxnSpPr>
            <a:stCxn id="17" idx="0"/>
            <a:endCxn id="48" idx="1"/>
          </p:cNvCxnSpPr>
          <p:nvPr/>
        </p:nvCxnSpPr>
        <p:spPr>
          <a:xfrm rot="5400000" flipH="1" flipV="1">
            <a:off x="2175777" y="2103065"/>
            <a:ext cx="1483758" cy="2925231"/>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1" name="Retângulo 30"/>
          <p:cNvSpPr/>
          <p:nvPr/>
        </p:nvSpPr>
        <p:spPr>
          <a:xfrm>
            <a:off x="2202577" y="4303778"/>
            <a:ext cx="1331966" cy="194930"/>
          </a:xfrm>
          <a:prstGeom prst="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70C0"/>
              </a:solidFill>
            </a:endParaRPr>
          </a:p>
        </p:txBody>
      </p:sp>
      <p:cxnSp>
        <p:nvCxnSpPr>
          <p:cNvPr id="33" name="Conector em curva 32"/>
          <p:cNvCxnSpPr>
            <a:stCxn id="31" idx="0"/>
            <a:endCxn id="46" idx="1"/>
          </p:cNvCxnSpPr>
          <p:nvPr/>
        </p:nvCxnSpPr>
        <p:spPr>
          <a:xfrm rot="5400000" flipH="1" flipV="1">
            <a:off x="2652330" y="2575836"/>
            <a:ext cx="1944172" cy="1511713"/>
          </a:xfrm>
          <a:prstGeom prst="curvedConnector2">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ector em curva 40"/>
          <p:cNvCxnSpPr>
            <a:stCxn id="31" idx="0"/>
            <a:endCxn id="48" idx="1"/>
          </p:cNvCxnSpPr>
          <p:nvPr/>
        </p:nvCxnSpPr>
        <p:spPr>
          <a:xfrm rot="5400000" flipH="1" flipV="1">
            <a:off x="2884428" y="2807934"/>
            <a:ext cx="1479977" cy="1511712"/>
          </a:xfrm>
          <a:prstGeom prst="curvedConnector2">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Retângulo 42"/>
          <p:cNvSpPr/>
          <p:nvPr/>
        </p:nvSpPr>
        <p:spPr>
          <a:xfrm>
            <a:off x="3690555" y="4292492"/>
            <a:ext cx="1413460" cy="18683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70C0"/>
              </a:solidFill>
            </a:endParaRPr>
          </a:p>
        </p:txBody>
      </p:sp>
      <p:cxnSp>
        <p:nvCxnSpPr>
          <p:cNvPr id="45" name="Conector em curva 44"/>
          <p:cNvCxnSpPr>
            <a:endCxn id="49" idx="1"/>
          </p:cNvCxnSpPr>
          <p:nvPr/>
        </p:nvCxnSpPr>
        <p:spPr>
          <a:xfrm rot="16200000" flipV="1">
            <a:off x="4114743" y="3469559"/>
            <a:ext cx="1123262" cy="592206"/>
          </a:xfrm>
          <a:prstGeom prst="curvedConnector4">
            <a:avLst>
              <a:gd name="adj1" fmla="val 39396"/>
              <a:gd name="adj2" fmla="val 13860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ector em curva 35"/>
          <p:cNvCxnSpPr>
            <a:stCxn id="17" idx="0"/>
            <a:endCxn id="12" idx="1"/>
          </p:cNvCxnSpPr>
          <p:nvPr/>
        </p:nvCxnSpPr>
        <p:spPr>
          <a:xfrm rot="5400000" flipH="1" flipV="1">
            <a:off x="1543092" y="1470380"/>
            <a:ext cx="2749128" cy="2925231"/>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4" name="Espace réservé du contenu 4"/>
          <p:cNvSpPr txBox="1">
            <a:spLocks/>
          </p:cNvSpPr>
          <p:nvPr/>
        </p:nvSpPr>
        <p:spPr>
          <a:xfrm>
            <a:off x="4380272" y="1780840"/>
            <a:ext cx="4604282" cy="30887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S2</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A1 (a?; b!) [availability &gt; 98%, price per call = </a:t>
            </a:r>
            <a:r>
              <a:rPr lang="en-US" sz="1200" dirty="0" smtClean="0">
                <a:solidFill>
                  <a:schemeClr val="accent3">
                    <a:lumMod val="75000"/>
                  </a:schemeClr>
                </a:solidFill>
                <a:latin typeface="Consolas" charset="0"/>
                <a:ea typeface="Consolas" charset="0"/>
                <a:cs typeface="Consolas" charset="0"/>
              </a:rPr>
              <a:t>0,1$]</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6" name="Espace réservé du contenu 4"/>
          <p:cNvSpPr txBox="1">
            <a:spLocks/>
          </p:cNvSpPr>
          <p:nvPr/>
        </p:nvSpPr>
        <p:spPr>
          <a:xfrm>
            <a:off x="4380273" y="2178785"/>
            <a:ext cx="4604281" cy="361641"/>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S3</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t>
            </a:r>
            <a:r>
              <a:rPr lang="en-US" sz="1200" dirty="0" smtClean="0">
                <a:solidFill>
                  <a:schemeClr val="accent3">
                    <a:lumMod val="75000"/>
                  </a:schemeClr>
                </a:solidFill>
                <a:latin typeface="Consolas" charset="0"/>
                <a:ea typeface="Consolas" charset="0"/>
                <a:cs typeface="Consolas" charset="0"/>
              </a:rPr>
              <a:t>A2 </a:t>
            </a:r>
            <a:r>
              <a:rPr lang="en-US" sz="1200" dirty="0">
                <a:solidFill>
                  <a:schemeClr val="accent3">
                    <a:lumMod val="75000"/>
                  </a:schemeClr>
                </a:solidFill>
                <a:latin typeface="Consolas" charset="0"/>
                <a:ea typeface="Consolas" charset="0"/>
                <a:cs typeface="Consolas" charset="0"/>
              </a:rPr>
              <a:t>(a?; b!) [availability &gt; </a:t>
            </a:r>
            <a:r>
              <a:rPr lang="en-US" sz="1200" dirty="0" smtClean="0">
                <a:solidFill>
                  <a:schemeClr val="accent3">
                    <a:lumMod val="75000"/>
                  </a:schemeClr>
                </a:solidFill>
                <a:latin typeface="Consolas" charset="0"/>
                <a:ea typeface="Consolas" charset="0"/>
                <a:cs typeface="Consolas" charset="0"/>
              </a:rPr>
              <a:t>99%, </a:t>
            </a:r>
            <a:r>
              <a:rPr lang="en-US" sz="1200" dirty="0">
                <a:solidFill>
                  <a:schemeClr val="accent3">
                    <a:lumMod val="75000"/>
                  </a:schemeClr>
                </a:solidFill>
                <a:latin typeface="Consolas" charset="0"/>
                <a:ea typeface="Consolas" charset="0"/>
                <a:cs typeface="Consolas" charset="0"/>
              </a:rPr>
              <a:t>price per call = </a:t>
            </a:r>
            <a:r>
              <a:rPr lang="en-US" sz="1200" dirty="0" smtClean="0">
                <a:solidFill>
                  <a:schemeClr val="accent3">
                    <a:lumMod val="75000"/>
                  </a:schemeClr>
                </a:solidFill>
                <a:latin typeface="Consolas" charset="0"/>
                <a:ea typeface="Consolas" charset="0"/>
                <a:cs typeface="Consolas" charset="0"/>
              </a:rPr>
              <a:t>0,1$]</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8" name="Espace réservé du contenu 4"/>
          <p:cNvSpPr txBox="1">
            <a:spLocks/>
          </p:cNvSpPr>
          <p:nvPr/>
        </p:nvSpPr>
        <p:spPr>
          <a:xfrm>
            <a:off x="4380272" y="2546794"/>
            <a:ext cx="4604282" cy="554014"/>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S4</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A1 (a?; </a:t>
            </a:r>
            <a:r>
              <a:rPr lang="en-US" sz="1200" dirty="0" smtClean="0">
                <a:solidFill>
                  <a:schemeClr val="accent3">
                    <a:lumMod val="75000"/>
                  </a:schemeClr>
                </a:solidFill>
                <a:latin typeface="Consolas" charset="0"/>
                <a:ea typeface="Consolas" charset="0"/>
                <a:cs typeface="Consolas" charset="0"/>
              </a:rPr>
              <a:t>p!), A2 (p?; b!) [</a:t>
            </a:r>
            <a:r>
              <a:rPr lang="en-US" sz="1200" dirty="0">
                <a:solidFill>
                  <a:schemeClr val="accent3">
                    <a:lumMod val="75000"/>
                  </a:schemeClr>
                </a:solidFill>
                <a:latin typeface="Consolas" charset="0"/>
                <a:ea typeface="Consolas" charset="0"/>
                <a:cs typeface="Consolas" charset="0"/>
              </a:rPr>
              <a:t>availability &gt; 98%, price per call = </a:t>
            </a:r>
            <a:r>
              <a:rPr lang="en-US" sz="1200" dirty="0" smtClean="0">
                <a:solidFill>
                  <a:schemeClr val="accent3">
                    <a:lumMod val="75000"/>
                  </a:schemeClr>
                </a:solidFill>
                <a:latin typeface="Consolas" charset="0"/>
                <a:ea typeface="Consolas" charset="0"/>
                <a:cs typeface="Consolas" charset="0"/>
              </a:rPr>
              <a:t>0,1$]</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9" name="Espace réservé du contenu 4"/>
          <p:cNvSpPr txBox="1">
            <a:spLocks/>
          </p:cNvSpPr>
          <p:nvPr/>
        </p:nvSpPr>
        <p:spPr>
          <a:xfrm>
            <a:off x="4380271" y="2965819"/>
            <a:ext cx="4604283" cy="476424"/>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S5</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t>
            </a:r>
            <a:r>
              <a:rPr lang="en-US" sz="1200" dirty="0" smtClean="0">
                <a:solidFill>
                  <a:schemeClr val="accent3">
                    <a:lumMod val="75000"/>
                  </a:schemeClr>
                </a:solidFill>
                <a:latin typeface="Consolas" charset="0"/>
                <a:ea typeface="Consolas" charset="0"/>
                <a:cs typeface="Consolas" charset="0"/>
              </a:rPr>
              <a:t>A3 </a:t>
            </a:r>
            <a:r>
              <a:rPr lang="en-US" sz="1200" dirty="0">
                <a:solidFill>
                  <a:schemeClr val="accent3">
                    <a:lumMod val="75000"/>
                  </a:schemeClr>
                </a:solidFill>
                <a:latin typeface="Consolas" charset="0"/>
                <a:ea typeface="Consolas" charset="0"/>
                <a:cs typeface="Consolas" charset="0"/>
              </a:rPr>
              <a:t>(a?; b!) [availability &gt; </a:t>
            </a:r>
            <a:r>
              <a:rPr lang="en-US" sz="1200" dirty="0" smtClean="0">
                <a:solidFill>
                  <a:schemeClr val="accent3">
                    <a:lumMod val="75000"/>
                  </a:schemeClr>
                </a:solidFill>
                <a:latin typeface="Consolas" charset="0"/>
                <a:ea typeface="Consolas" charset="0"/>
                <a:cs typeface="Consolas" charset="0"/>
              </a:rPr>
              <a:t>98%, </a:t>
            </a:r>
            <a:r>
              <a:rPr lang="en-US" sz="1200" dirty="0">
                <a:solidFill>
                  <a:schemeClr val="accent3">
                    <a:lumMod val="75000"/>
                  </a:schemeClr>
                </a:solidFill>
                <a:latin typeface="Consolas" charset="0"/>
                <a:ea typeface="Consolas" charset="0"/>
                <a:cs typeface="Consolas" charset="0"/>
              </a:rPr>
              <a:t>price per call = </a:t>
            </a:r>
            <a:r>
              <a:rPr lang="en-US" sz="1200" dirty="0" smtClean="0">
                <a:solidFill>
                  <a:schemeClr val="accent3">
                    <a:lumMod val="75000"/>
                  </a:schemeClr>
                </a:solidFill>
                <a:latin typeface="Consolas" charset="0"/>
                <a:ea typeface="Consolas" charset="0"/>
                <a:cs typeface="Consolas" charset="0"/>
              </a:rPr>
              <a:t>0,0$]</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cxnSp>
        <p:nvCxnSpPr>
          <p:cNvPr id="55" name="Conector em curva 54"/>
          <p:cNvCxnSpPr>
            <a:stCxn id="17" idx="0"/>
            <a:endCxn id="50" idx="1"/>
          </p:cNvCxnSpPr>
          <p:nvPr/>
        </p:nvCxnSpPr>
        <p:spPr>
          <a:xfrm rot="5400000" flipH="1" flipV="1">
            <a:off x="2575551" y="2502839"/>
            <a:ext cx="684210" cy="2925230"/>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ector em curva 62"/>
          <p:cNvCxnSpPr>
            <a:stCxn id="31" idx="0"/>
            <a:endCxn id="50" idx="1"/>
          </p:cNvCxnSpPr>
          <p:nvPr/>
        </p:nvCxnSpPr>
        <p:spPr>
          <a:xfrm rot="5400000" flipH="1" flipV="1">
            <a:off x="3284201" y="3207709"/>
            <a:ext cx="680429" cy="1511711"/>
          </a:xfrm>
          <a:prstGeom prst="curvedConnector2">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ector em curva 66"/>
          <p:cNvCxnSpPr>
            <a:endCxn id="50" idx="1"/>
          </p:cNvCxnSpPr>
          <p:nvPr/>
        </p:nvCxnSpPr>
        <p:spPr>
          <a:xfrm rot="16200000" flipV="1">
            <a:off x="4324402" y="3679218"/>
            <a:ext cx="703944" cy="592206"/>
          </a:xfrm>
          <a:prstGeom prst="curvedConnector4">
            <a:avLst>
              <a:gd name="adj1" fmla="val 30174"/>
              <a:gd name="adj2" fmla="val 13860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735934" y="4002117"/>
            <a:ext cx="2569934" cy="307777"/>
          </a:xfrm>
          <a:prstGeom prst="rect">
            <a:avLst/>
          </a:prstGeom>
        </p:spPr>
        <p:txBody>
          <a:bodyPr wrap="none">
            <a:spAutoFit/>
          </a:bodyPr>
          <a:lstStyle/>
          <a:p>
            <a:r>
              <a:rPr lang="en-US" sz="1400" dirty="0">
                <a:solidFill>
                  <a:srgbClr val="0070C0"/>
                </a:solidFill>
                <a:latin typeface="Consolas" charset="0"/>
                <a:ea typeface="Consolas" charset="0"/>
                <a:cs typeface="Consolas" charset="0"/>
              </a:rPr>
              <a:t>Q(dis?; </a:t>
            </a:r>
            <a:r>
              <a:rPr lang="en-US" sz="1400" dirty="0" err="1">
                <a:solidFill>
                  <a:srgbClr val="0070C0"/>
                </a:solidFill>
                <a:latin typeface="Consolas" charset="0"/>
                <a:ea typeface="Consolas" charset="0"/>
                <a:cs typeface="Consolas" charset="0"/>
              </a:rPr>
              <a:t>dna</a:t>
            </a:r>
            <a:r>
              <a:rPr lang="en-US" sz="1400" dirty="0">
                <a:solidFill>
                  <a:srgbClr val="0070C0"/>
                </a:solidFill>
                <a:latin typeface="Consolas" charset="0"/>
                <a:ea typeface="Consolas" charset="0"/>
                <a:cs typeface="Consolas" charset="0"/>
              </a:rPr>
              <a:t>!, info!) := </a:t>
            </a:r>
            <a:endParaRPr lang="en-GB" sz="1400" dirty="0"/>
          </a:p>
        </p:txBody>
      </p:sp>
    </p:spTree>
    <p:extLst>
      <p:ext uri="{BB962C8B-B14F-4D97-AF65-F5344CB8AC3E}">
        <p14:creationId xmlns:p14="http://schemas.microsoft.com/office/powerpoint/2010/main" val="20623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111">
                                            <p:txEl>
                                              <p:pRg st="0" end="0"/>
                                            </p:txEl>
                                          </p:spTgt>
                                        </p:tgtEl>
                                        <p:attrNameLst>
                                          <p:attrName>style.visibility</p:attrName>
                                        </p:attrNameLst>
                                      </p:cBhvr>
                                      <p:to>
                                        <p:strVal val="hidden"/>
                                      </p:to>
                                    </p:set>
                                  </p:childTnLst>
                                </p:cTn>
                              </p:par>
                              <p:par>
                                <p:cTn id="12" presetID="1" presetClass="exit" presetSubtype="0" fill="hold" grpId="0" nodeType="withEffect">
                                  <p:stCondLst>
                                    <p:cond delay="0"/>
                                  </p:stCondLst>
                                  <p:childTnLst>
                                    <p:set>
                                      <p:cBhvr>
                                        <p:cTn id="13" dur="1" fill="hold">
                                          <p:stCondLst>
                                            <p:cond delay="0"/>
                                          </p:stCondLst>
                                        </p:cTn>
                                        <p:tgtEl>
                                          <p:spTgt spid="111">
                                            <p:txEl>
                                              <p:pRg st="1" end="1"/>
                                            </p:txEl>
                                          </p:spTgt>
                                        </p:tgtEl>
                                        <p:attrNameLst>
                                          <p:attrName>style.visibility</p:attrName>
                                        </p:attrNameLst>
                                      </p:cBhvr>
                                      <p:to>
                                        <p:strVal val="hidden"/>
                                      </p:to>
                                    </p:set>
                                  </p:childTnLst>
                                </p:cTn>
                              </p:par>
                              <p:par>
                                <p:cTn id="14" presetID="1" presetClass="exit" presetSubtype="0" fill="hold" grpId="0" nodeType="withEffect">
                                  <p:stCondLst>
                                    <p:cond delay="0"/>
                                  </p:stCondLst>
                                  <p:childTnLst>
                                    <p:set>
                                      <p:cBhvr>
                                        <p:cTn id="15" dur="1" fill="hold">
                                          <p:stCondLst>
                                            <p:cond delay="0"/>
                                          </p:stCondLst>
                                        </p:cTn>
                                        <p:tgtEl>
                                          <p:spTgt spid="111">
                                            <p:txEl>
                                              <p:pRg st="2" end="2"/>
                                            </p:txEl>
                                          </p:spTgt>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nodeType="with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fade">
                                      <p:cBhvr>
                                        <p:cTn id="23" dur="500"/>
                                        <p:tgtEl>
                                          <p:spTgt spid="55"/>
                                        </p:tgtEl>
                                      </p:cBhvr>
                                    </p:animEffect>
                                  </p:childTnLst>
                                </p:cTn>
                              </p:par>
                              <p:par>
                                <p:cTn id="24" presetID="10" presetClass="entr" presetSubtype="0"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par>
                                <p:cTn id="30" presetID="10" presetClass="entr" presetSubtype="0" fill="hold"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par>
                                <p:cTn id="38" presetID="10" presetClass="entr" presetSubtype="0" fill="hold" nodeType="withEffect">
                                  <p:stCondLst>
                                    <p:cond delay="0"/>
                                  </p:stCondLst>
                                  <p:childTnLst>
                                    <p:set>
                                      <p:cBhvr>
                                        <p:cTn id="39" dur="1" fill="hold">
                                          <p:stCondLst>
                                            <p:cond delay="0"/>
                                          </p:stCondLst>
                                        </p:cTn>
                                        <p:tgtEl>
                                          <p:spTgt spid="63"/>
                                        </p:tgtEl>
                                        <p:attrNameLst>
                                          <p:attrName>style.visibility</p:attrName>
                                        </p:attrNameLst>
                                      </p:cBhvr>
                                      <p:to>
                                        <p:strVal val="visible"/>
                                      </p:to>
                                    </p:set>
                                    <p:animEffect transition="in" filter="fade">
                                      <p:cBhvr>
                                        <p:cTn id="40" dur="500"/>
                                        <p:tgtEl>
                                          <p:spTgt spid="63"/>
                                        </p:tgtEl>
                                      </p:cBhvr>
                                    </p:animEffect>
                                  </p:childTnLst>
                                </p:cTn>
                              </p:par>
                              <p:par>
                                <p:cTn id="41" presetID="10" presetClass="entr" presetSubtype="0" fill="hold" nodeType="with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fade">
                                      <p:cBhvr>
                                        <p:cTn id="43" dur="500"/>
                                        <p:tgtEl>
                                          <p:spTgt spid="41"/>
                                        </p:tgtEl>
                                      </p:cBhvr>
                                    </p:animEffect>
                                  </p:childTnLst>
                                </p:cTn>
                              </p:par>
                              <p:par>
                                <p:cTn id="44" presetID="10" presetClass="entr" presetSubtype="0" fill="hold"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fade">
                                      <p:cBhvr>
                                        <p:cTn id="51" dur="500"/>
                                        <p:tgtEl>
                                          <p:spTgt spid="43"/>
                                        </p:tgtEl>
                                      </p:cBhvr>
                                    </p:animEffect>
                                  </p:childTnLst>
                                </p:cTn>
                              </p:par>
                              <p:par>
                                <p:cTn id="52" presetID="10" presetClass="entr" presetSubtype="0" fill="hold" nodeType="withEffect">
                                  <p:stCondLst>
                                    <p:cond delay="0"/>
                                  </p:stCondLst>
                                  <p:childTnLst>
                                    <p:set>
                                      <p:cBhvr>
                                        <p:cTn id="53" dur="1" fill="hold">
                                          <p:stCondLst>
                                            <p:cond delay="0"/>
                                          </p:stCondLst>
                                        </p:cTn>
                                        <p:tgtEl>
                                          <p:spTgt spid="67"/>
                                        </p:tgtEl>
                                        <p:attrNameLst>
                                          <p:attrName>style.visibility</p:attrName>
                                        </p:attrNameLst>
                                      </p:cBhvr>
                                      <p:to>
                                        <p:strVal val="visible"/>
                                      </p:to>
                                    </p:set>
                                    <p:animEffect transition="in" filter="fade">
                                      <p:cBhvr>
                                        <p:cTn id="54" dur="500"/>
                                        <p:tgtEl>
                                          <p:spTgt spid="67"/>
                                        </p:tgtEl>
                                      </p:cBhvr>
                                    </p:animEffect>
                                  </p:childTnLst>
                                </p:cTn>
                              </p:par>
                              <p:par>
                                <p:cTn id="55" presetID="10" presetClass="entr" presetSubtype="0" fill="hold" nodeType="with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fade">
                                      <p:cBhvr>
                                        <p:cTn id="57" dur="500"/>
                                        <p:tgtEl>
                                          <p:spTgt spid="4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mph" presetSubtype="2" fill="hold" grpId="1" nodeType="clickEffect">
                                  <p:stCondLst>
                                    <p:cond delay="0"/>
                                  </p:stCondLst>
                                  <p:iterate type="lt">
                                    <p:tmPct val="0"/>
                                  </p:iterate>
                                  <p:childTnLst>
                                    <p:animClr clrSpc="rgb" dir="cw">
                                      <p:cBhvr override="childStyle">
                                        <p:cTn id="61" dur="2000" fill="hold"/>
                                        <p:tgtEl>
                                          <p:spTgt spid="52"/>
                                        </p:tgtEl>
                                        <p:attrNameLst>
                                          <p:attrName>style.color</p:attrName>
                                        </p:attrNameLst>
                                      </p:cBhvr>
                                      <p:to>
                                        <a:srgbClr val="D6D6D6"/>
                                      </p:to>
                                    </p:animClr>
                                  </p:childTnLst>
                                </p:cTn>
                              </p:par>
                              <p:par>
                                <p:cTn id="62" presetID="41" presetClass="exit" presetSubtype="0" fill="hold" grpId="2" nodeType="withEffect">
                                  <p:stCondLst>
                                    <p:cond delay="0"/>
                                  </p:stCondLst>
                                  <p:iterate type="lt">
                                    <p:tmPct val="10000"/>
                                  </p:iterate>
                                  <p:childTnLst>
                                    <p:anim calcmode="lin" valueType="num">
                                      <p:cBhvr>
                                        <p:cTn id="63" dur="500"/>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64" dur="500"/>
                                        <p:tgtEl>
                                          <p:spTgt spid="52"/>
                                        </p:tgtEl>
                                        <p:attrNameLst>
                                          <p:attrName>ppt_y</p:attrName>
                                        </p:attrNameLst>
                                      </p:cBhvr>
                                      <p:tavLst>
                                        <p:tav tm="0">
                                          <p:val>
                                            <p:strVal val="ppt_y"/>
                                          </p:val>
                                        </p:tav>
                                        <p:tav tm="100000">
                                          <p:val>
                                            <p:strVal val="ppt_y"/>
                                          </p:val>
                                        </p:tav>
                                      </p:tavLst>
                                    </p:anim>
                                    <p:anim calcmode="lin" valueType="num">
                                      <p:cBhvr>
                                        <p:cTn id="65" dur="500"/>
                                        <p:tgtEl>
                                          <p:spTgt spid="52"/>
                                        </p:tgtEl>
                                        <p:attrNameLst>
                                          <p:attrName>ppt_h</p:attrName>
                                        </p:attrNameLst>
                                      </p:cBhvr>
                                      <p:tavLst>
                                        <p:tav tm="0">
                                          <p:val>
                                            <p:strVal val="ppt_h"/>
                                          </p:val>
                                        </p:tav>
                                        <p:tav tm="50000">
                                          <p:val>
                                            <p:strVal val="ppt_h+.01"/>
                                          </p:val>
                                        </p:tav>
                                        <p:tav tm="100000">
                                          <p:val>
                                            <p:strVal val="ppt_h/10"/>
                                          </p:val>
                                        </p:tav>
                                      </p:tavLst>
                                    </p:anim>
                                    <p:anim calcmode="lin" valueType="num">
                                      <p:cBhvr>
                                        <p:cTn id="66" dur="500"/>
                                        <p:tgtEl>
                                          <p:spTgt spid="52"/>
                                        </p:tgtEl>
                                        <p:attrNameLst>
                                          <p:attrName>ppt_w</p:attrName>
                                        </p:attrNameLst>
                                      </p:cBhvr>
                                      <p:tavLst>
                                        <p:tav tm="0">
                                          <p:val>
                                            <p:strVal val="ppt_w"/>
                                          </p:val>
                                        </p:tav>
                                        <p:tav tm="50000">
                                          <p:val>
                                            <p:strVal val="ppt_w+.01"/>
                                          </p:val>
                                        </p:tav>
                                        <p:tav tm="100000">
                                          <p:val>
                                            <p:strVal val="ppt_w/10"/>
                                          </p:val>
                                        </p:tav>
                                      </p:tavLst>
                                    </p:anim>
                                    <p:animEffect transition="out" filter="fade">
                                      <p:cBhvr>
                                        <p:cTn id="67" dur="500" tmFilter="0,0; .5, 0; 1, 1"/>
                                        <p:tgtEl>
                                          <p:spTgt spid="52"/>
                                        </p:tgtEl>
                                      </p:cBhvr>
                                    </p:animEffect>
                                    <p:set>
                                      <p:cBhvr>
                                        <p:cTn id="68" dur="1" fill="hold">
                                          <p:stCondLst>
                                            <p:cond delay="499"/>
                                          </p:stCondLst>
                                        </p:cTn>
                                        <p:tgtEl>
                                          <p:spTgt spid="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1"/>
      <p:bldP spid="52" grpId="2"/>
      <p:bldP spid="111" grpId="0" build="allAtOnce"/>
      <p:bldP spid="13" grpId="0"/>
      <p:bldP spid="17" grpId="0" animBg="1"/>
      <p:bldP spid="31" grpId="0" animBg="1"/>
      <p:bldP spid="4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b="1" dirty="0" smtClean="0"/>
              <a:t>Matching quality features</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17</a:t>
            </a:fld>
            <a:endParaRPr lang="en-GB" dirty="0"/>
          </a:p>
        </p:txBody>
      </p:sp>
      <p:sp>
        <p:nvSpPr>
          <p:cNvPr id="17" name="Retângulo 16"/>
          <p:cNvSpPr/>
          <p:nvPr/>
        </p:nvSpPr>
        <p:spPr>
          <a:xfrm>
            <a:off x="4618736" y="4567892"/>
            <a:ext cx="1648714" cy="151836"/>
          </a:xfrm>
          <a:prstGeom prst="rect">
            <a:avLst/>
          </a:prstGeom>
          <a:noFill/>
          <a:ln w="381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tângulo 25"/>
          <p:cNvSpPr/>
          <p:nvPr/>
        </p:nvSpPr>
        <p:spPr>
          <a:xfrm>
            <a:off x="4447134" y="1556246"/>
            <a:ext cx="1938918" cy="213505"/>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Titre 1"/>
          <p:cNvSpPr txBox="1">
            <a:spLocks/>
          </p:cNvSpPr>
          <p:nvPr/>
        </p:nvSpPr>
        <p:spPr>
          <a:xfrm>
            <a:off x="822960" y="214953"/>
            <a:ext cx="7543800" cy="1088068"/>
          </a:xfrm>
          <a:prstGeom prst="rect">
            <a:avLst/>
          </a:prstGeom>
        </p:spPr>
        <p:txBody>
          <a:bodyP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dirty="0"/>
          </a:p>
        </p:txBody>
      </p:sp>
      <p:sp>
        <p:nvSpPr>
          <p:cNvPr id="37" name="Retângulo 36"/>
          <p:cNvSpPr/>
          <p:nvPr/>
        </p:nvSpPr>
        <p:spPr>
          <a:xfrm>
            <a:off x="6540481" y="3511428"/>
            <a:ext cx="1868881" cy="266929"/>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space réservé du contenu 4"/>
          <p:cNvSpPr txBox="1">
            <a:spLocks/>
          </p:cNvSpPr>
          <p:nvPr/>
        </p:nvSpPr>
        <p:spPr>
          <a:xfrm>
            <a:off x="714895" y="4154083"/>
            <a:ext cx="7281949" cy="679667"/>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1400" dirty="0" smtClean="0">
              <a:solidFill>
                <a:srgbClr val="0070C0"/>
              </a:solidFill>
              <a:latin typeface="Consolas" charset="0"/>
              <a:ea typeface="Consolas" charset="0"/>
              <a:cs typeface="Consolas" charset="0"/>
            </a:endParaRPr>
          </a:p>
          <a:p>
            <a:pPr marL="0" indent="0">
              <a:lnSpc>
                <a:spcPct val="50000"/>
              </a:lnSpc>
              <a:spcBef>
                <a:spcPts val="300"/>
              </a:spcBef>
              <a:buNone/>
            </a:pPr>
            <a:r>
              <a:rPr lang="en-US" sz="1400" dirty="0" smtClean="0">
                <a:solidFill>
                  <a:schemeClr val="bg1">
                    <a:lumMod val="85000"/>
                  </a:schemeClr>
                </a:solidFill>
                <a:latin typeface="Consolas" charset="0"/>
                <a:ea typeface="Consolas" charset="0"/>
                <a:cs typeface="Consolas" charset="0"/>
              </a:rPr>
              <a:t>A1 (dis?; p!), A2 (p?; dna!), A3 (p?; info!),</a:t>
            </a:r>
          </a:p>
          <a:p>
            <a:pPr marL="0" indent="0">
              <a:lnSpc>
                <a:spcPct val="100000"/>
              </a:lnSpc>
              <a:spcBef>
                <a:spcPts val="300"/>
              </a:spcBef>
              <a:buNone/>
            </a:pPr>
            <a:r>
              <a:rPr lang="en-US" sz="1400" dirty="0" smtClean="0">
                <a:solidFill>
                  <a:srgbClr val="0070C0"/>
                </a:solidFill>
                <a:latin typeface="Consolas" charset="0"/>
                <a:ea typeface="Consolas" charset="0"/>
                <a:cs typeface="Consolas" charset="0"/>
              </a:rPr>
              <a:t>d= “flu”,  [ availability &gt; 98%, price per call &lt; 0,2$, total cost &lt; 5$]</a:t>
            </a:r>
          </a:p>
          <a:p>
            <a:pPr marL="0" indent="0">
              <a:lnSpc>
                <a:spcPct val="50000"/>
              </a:lnSpc>
              <a:spcBef>
                <a:spcPts val="300"/>
              </a:spcBef>
              <a:buNone/>
            </a:pPr>
            <a:endParaRPr lang="en-US" sz="1400" dirty="0">
              <a:solidFill>
                <a:schemeClr val="bg1">
                  <a:lumMod val="85000"/>
                </a:schemeClr>
              </a:solidFill>
              <a:latin typeface="Consolas" charset="0"/>
              <a:ea typeface="Consolas" charset="0"/>
              <a:cs typeface="Consolas" charset="0"/>
            </a:endParaRPr>
          </a:p>
          <a:p>
            <a:pPr marL="0" indent="0">
              <a:lnSpc>
                <a:spcPct val="50000"/>
              </a:lnSpc>
              <a:spcBef>
                <a:spcPts val="300"/>
              </a:spcBef>
              <a:buNone/>
            </a:pPr>
            <a:endParaRPr lang="en-US" sz="1400" dirty="0">
              <a:solidFill>
                <a:srgbClr val="0070C0"/>
              </a:solidFill>
              <a:latin typeface="Consolas" charset="0"/>
              <a:ea typeface="Consolas" charset="0"/>
              <a:cs typeface="Consolas" charset="0"/>
            </a:endParaRPr>
          </a:p>
          <a:p>
            <a:pPr marL="0" indent="0">
              <a:lnSpc>
                <a:spcPct val="50000"/>
              </a:lnSpc>
              <a:spcBef>
                <a:spcPts val="300"/>
              </a:spcBef>
              <a:buNone/>
            </a:pPr>
            <a:endParaRPr lang="en-US" sz="1400" dirty="0" smtClean="0">
              <a:solidFill>
                <a:srgbClr val="0070C0"/>
              </a:solidFill>
              <a:latin typeface="Consolas" charset="0"/>
              <a:ea typeface="Consolas" charset="0"/>
              <a:cs typeface="Consolas" charset="0"/>
            </a:endParaRPr>
          </a:p>
        </p:txBody>
      </p:sp>
      <p:sp>
        <p:nvSpPr>
          <p:cNvPr id="25" name="Rectangle 24"/>
          <p:cNvSpPr/>
          <p:nvPr/>
        </p:nvSpPr>
        <p:spPr>
          <a:xfrm>
            <a:off x="735934" y="4002117"/>
            <a:ext cx="2569934" cy="307777"/>
          </a:xfrm>
          <a:prstGeom prst="rect">
            <a:avLst/>
          </a:prstGeom>
        </p:spPr>
        <p:txBody>
          <a:bodyPr wrap="none">
            <a:spAutoFit/>
          </a:bodyPr>
          <a:lstStyle/>
          <a:p>
            <a:r>
              <a:rPr lang="en-US" sz="1400" dirty="0">
                <a:solidFill>
                  <a:srgbClr val="0070C0"/>
                </a:solidFill>
                <a:latin typeface="Consolas" charset="0"/>
                <a:ea typeface="Consolas" charset="0"/>
                <a:cs typeface="Consolas" charset="0"/>
              </a:rPr>
              <a:t>Q(dis?; </a:t>
            </a:r>
            <a:r>
              <a:rPr lang="en-US" sz="1400" dirty="0" err="1">
                <a:solidFill>
                  <a:srgbClr val="0070C0"/>
                </a:solidFill>
                <a:latin typeface="Consolas" charset="0"/>
                <a:ea typeface="Consolas" charset="0"/>
                <a:cs typeface="Consolas" charset="0"/>
              </a:rPr>
              <a:t>dna</a:t>
            </a:r>
            <a:r>
              <a:rPr lang="en-US" sz="1400" dirty="0">
                <a:solidFill>
                  <a:srgbClr val="0070C0"/>
                </a:solidFill>
                <a:latin typeface="Consolas" charset="0"/>
                <a:ea typeface="Consolas" charset="0"/>
                <a:cs typeface="Consolas" charset="0"/>
              </a:rPr>
              <a:t>!, info!) := </a:t>
            </a:r>
            <a:endParaRPr lang="en-GB" sz="1400" dirty="0"/>
          </a:p>
        </p:txBody>
      </p:sp>
      <p:sp>
        <p:nvSpPr>
          <p:cNvPr id="27" name="Espace réservé du contenu 4"/>
          <p:cNvSpPr txBox="1">
            <a:spLocks/>
          </p:cNvSpPr>
          <p:nvPr/>
        </p:nvSpPr>
        <p:spPr>
          <a:xfrm>
            <a:off x="4371549" y="3778357"/>
            <a:ext cx="4604284" cy="39588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bg1">
                    <a:lumMod val="75000"/>
                  </a:schemeClr>
                </a:solidFill>
                <a:latin typeface="Consolas" charset="0"/>
                <a:ea typeface="Consolas" charset="0"/>
                <a:cs typeface="Consolas" charset="0"/>
              </a:rPr>
              <a:t>S7</a:t>
            </a:r>
            <a:r>
              <a:rPr lang="en-US" sz="1200" dirty="0" smtClean="0">
                <a:solidFill>
                  <a:schemeClr val="bg1">
                    <a:lumMod val="75000"/>
                  </a:schemeClr>
                </a:solidFill>
                <a:latin typeface="Consolas" charset="0"/>
                <a:ea typeface="Consolas" charset="0"/>
                <a:cs typeface="Consolas" charset="0"/>
              </a:rPr>
              <a:t> </a:t>
            </a:r>
            <a:r>
              <a:rPr lang="en-US" sz="1200" dirty="0">
                <a:solidFill>
                  <a:schemeClr val="bg1">
                    <a:lumMod val="75000"/>
                  </a:schemeClr>
                </a:solidFill>
                <a:latin typeface="Consolas" charset="0"/>
                <a:ea typeface="Consolas" charset="0"/>
                <a:cs typeface="Consolas" charset="0"/>
              </a:rPr>
              <a:t>(a?; b!) := </a:t>
            </a:r>
            <a:r>
              <a:rPr lang="en-US" sz="1200" dirty="0" smtClean="0">
                <a:solidFill>
                  <a:schemeClr val="bg1">
                    <a:lumMod val="75000"/>
                  </a:schemeClr>
                </a:solidFill>
                <a:latin typeface="Consolas" charset="0"/>
                <a:ea typeface="Consolas" charset="0"/>
                <a:cs typeface="Consolas" charset="0"/>
              </a:rPr>
              <a:t>A4 </a:t>
            </a:r>
            <a:r>
              <a:rPr lang="en-US" sz="1200" dirty="0">
                <a:solidFill>
                  <a:schemeClr val="bg1">
                    <a:lumMod val="75000"/>
                  </a:schemeClr>
                </a:solidFill>
                <a:latin typeface="Consolas" charset="0"/>
                <a:ea typeface="Consolas" charset="0"/>
                <a:cs typeface="Consolas" charset="0"/>
              </a:rPr>
              <a:t>(a?; b!) [availability &gt; </a:t>
            </a:r>
            <a:r>
              <a:rPr lang="en-US" sz="1200" dirty="0" smtClean="0">
                <a:solidFill>
                  <a:schemeClr val="bg1">
                    <a:lumMod val="75000"/>
                  </a:schemeClr>
                </a:solidFill>
                <a:latin typeface="Consolas" charset="0"/>
                <a:ea typeface="Consolas" charset="0"/>
                <a:cs typeface="Consolas" charset="0"/>
              </a:rPr>
              <a:t>99%, </a:t>
            </a:r>
            <a:r>
              <a:rPr lang="en-US" sz="1200" dirty="0">
                <a:solidFill>
                  <a:schemeClr val="bg1">
                    <a:lumMod val="75000"/>
                  </a:schemeClr>
                </a:solidFill>
                <a:latin typeface="Consolas" charset="0"/>
                <a:ea typeface="Consolas" charset="0"/>
                <a:cs typeface="Consolas" charset="0"/>
              </a:rPr>
              <a:t>price per call = </a:t>
            </a:r>
            <a:r>
              <a:rPr lang="en-US" sz="1200" dirty="0" smtClean="0">
                <a:solidFill>
                  <a:schemeClr val="bg1">
                    <a:lumMod val="75000"/>
                  </a:schemeClr>
                </a:solidFill>
                <a:latin typeface="Consolas" charset="0"/>
                <a:ea typeface="Consolas" charset="0"/>
                <a:cs typeface="Consolas" charset="0"/>
              </a:rPr>
              <a:t>0,2$]</a:t>
            </a:r>
            <a:endParaRPr lang="en-US" sz="1200" dirty="0">
              <a:solidFill>
                <a:schemeClr val="bg1">
                  <a:lumMod val="75000"/>
                </a:schemeClr>
              </a:solidFill>
              <a:latin typeface="Consolas" charset="0"/>
              <a:ea typeface="Consolas" charset="0"/>
              <a:cs typeface="Consolas" charset="0"/>
            </a:endParaRPr>
          </a:p>
          <a:p>
            <a:pPr marL="0" indent="0" algn="just">
              <a:buNone/>
            </a:pPr>
            <a:endParaRPr lang="en-US" sz="1200" dirty="0">
              <a:solidFill>
                <a:schemeClr val="bg1">
                  <a:lumMod val="75000"/>
                </a:schemeClr>
              </a:solidFill>
              <a:latin typeface="Consolas" charset="0"/>
              <a:ea typeface="Consolas" charset="0"/>
              <a:cs typeface="Consolas" charset="0"/>
            </a:endParaRPr>
          </a:p>
          <a:p>
            <a:pPr marL="0" indent="0" algn="just">
              <a:buNone/>
            </a:pPr>
            <a:endParaRPr lang="en-US" sz="1200" dirty="0" smtClean="0">
              <a:solidFill>
                <a:schemeClr val="bg1">
                  <a:lumMod val="75000"/>
                </a:schemeClr>
              </a:solidFill>
              <a:latin typeface="Consolas" charset="0"/>
              <a:ea typeface="Consolas" charset="0"/>
              <a:cs typeface="Consolas" charset="0"/>
            </a:endParaRPr>
          </a:p>
        </p:txBody>
      </p:sp>
      <p:sp>
        <p:nvSpPr>
          <p:cNvPr id="32" name="Espace réservé du contenu 4"/>
          <p:cNvSpPr txBox="1">
            <a:spLocks/>
          </p:cNvSpPr>
          <p:nvPr/>
        </p:nvSpPr>
        <p:spPr>
          <a:xfrm>
            <a:off x="4380271" y="3344218"/>
            <a:ext cx="4604283" cy="558261"/>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S6</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a:t>
            </a:r>
            <a:r>
              <a:rPr lang="en-US" sz="1200" dirty="0" smtClean="0">
                <a:solidFill>
                  <a:schemeClr val="accent3">
                    <a:lumMod val="75000"/>
                  </a:schemeClr>
                </a:solidFill>
                <a:latin typeface="Consolas" charset="0"/>
                <a:ea typeface="Consolas" charset="0"/>
                <a:cs typeface="Consolas" charset="0"/>
              </a:rPr>
              <a:t>!, c!) </a:t>
            </a:r>
            <a:r>
              <a:rPr lang="en-US" sz="1200" dirty="0">
                <a:solidFill>
                  <a:schemeClr val="accent3">
                    <a:lumMod val="75000"/>
                  </a:schemeClr>
                </a:solidFill>
                <a:latin typeface="Consolas" charset="0"/>
                <a:ea typeface="Consolas" charset="0"/>
                <a:cs typeface="Consolas" charset="0"/>
              </a:rPr>
              <a:t>:= </a:t>
            </a:r>
            <a:r>
              <a:rPr lang="en-US" sz="1200" dirty="0" smtClean="0">
                <a:solidFill>
                  <a:schemeClr val="accent3">
                    <a:lumMod val="75000"/>
                  </a:schemeClr>
                </a:solidFill>
                <a:latin typeface="Consolas" charset="0"/>
                <a:ea typeface="Consolas" charset="0"/>
                <a:cs typeface="Consolas" charset="0"/>
              </a:rPr>
              <a:t>A1 </a:t>
            </a:r>
            <a:r>
              <a:rPr lang="en-US" sz="1200" dirty="0">
                <a:solidFill>
                  <a:schemeClr val="accent3">
                    <a:lumMod val="75000"/>
                  </a:schemeClr>
                </a:solidFill>
                <a:latin typeface="Consolas" charset="0"/>
                <a:ea typeface="Consolas" charset="0"/>
                <a:cs typeface="Consolas" charset="0"/>
              </a:rPr>
              <a:t>(a?; </a:t>
            </a:r>
            <a:r>
              <a:rPr lang="en-US" sz="1200" dirty="0" smtClean="0">
                <a:solidFill>
                  <a:schemeClr val="accent3">
                    <a:lumMod val="75000"/>
                  </a:schemeClr>
                </a:solidFill>
                <a:latin typeface="Consolas" charset="0"/>
                <a:ea typeface="Consolas" charset="0"/>
                <a:cs typeface="Consolas" charset="0"/>
              </a:rPr>
              <a:t>p!), A2 (p?; </a:t>
            </a:r>
            <a:r>
              <a:rPr lang="en-US" sz="1200" dirty="0">
                <a:solidFill>
                  <a:schemeClr val="accent3">
                    <a:lumMod val="75000"/>
                  </a:schemeClr>
                </a:solidFill>
                <a:latin typeface="Consolas" charset="0"/>
                <a:ea typeface="Consolas" charset="0"/>
                <a:cs typeface="Consolas" charset="0"/>
              </a:rPr>
              <a:t>b</a:t>
            </a:r>
            <a:r>
              <a:rPr lang="en-US" sz="1200" dirty="0" smtClean="0">
                <a:solidFill>
                  <a:schemeClr val="accent3">
                    <a:lumMod val="75000"/>
                  </a:schemeClr>
                </a:solidFill>
                <a:latin typeface="Consolas" charset="0"/>
                <a:ea typeface="Consolas" charset="0"/>
                <a:cs typeface="Consolas" charset="0"/>
              </a:rPr>
              <a:t>!), A3 (p?; c!) </a:t>
            </a:r>
            <a:r>
              <a:rPr lang="en-US" sz="1200" dirty="0">
                <a:solidFill>
                  <a:schemeClr val="accent3">
                    <a:lumMod val="75000"/>
                  </a:schemeClr>
                </a:solidFill>
                <a:latin typeface="Consolas" charset="0"/>
                <a:ea typeface="Consolas" charset="0"/>
                <a:cs typeface="Consolas" charset="0"/>
              </a:rPr>
              <a:t>[availability &gt; 99%, price per call = </a:t>
            </a:r>
            <a:r>
              <a:rPr lang="en-US" sz="1200" dirty="0" smtClean="0">
                <a:solidFill>
                  <a:schemeClr val="accent3">
                    <a:lumMod val="75000"/>
                  </a:schemeClr>
                </a:solidFill>
                <a:latin typeface="Consolas" charset="0"/>
                <a:ea typeface="Consolas" charset="0"/>
                <a:cs typeface="Consolas" charset="0"/>
              </a:rPr>
              <a:t>0,2$]</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1" name="Espace réservé du contenu 4"/>
          <p:cNvSpPr txBox="1">
            <a:spLocks/>
          </p:cNvSpPr>
          <p:nvPr/>
        </p:nvSpPr>
        <p:spPr>
          <a:xfrm>
            <a:off x="4380272" y="1378178"/>
            <a:ext cx="4604282" cy="360505"/>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S1</a:t>
            </a:r>
            <a:r>
              <a:rPr lang="en-US" sz="1200" dirty="0" smtClean="0">
                <a:solidFill>
                  <a:schemeClr val="accent3">
                    <a:lumMod val="75000"/>
                  </a:schemeClr>
                </a:solidFill>
                <a:latin typeface="Consolas" charset="0"/>
                <a:ea typeface="Consolas" charset="0"/>
                <a:cs typeface="Consolas" charset="0"/>
              </a:rPr>
              <a:t> (a?; b!) := A1 (a?; b!) [availability &gt; 98%, price per call = 0,2$]</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2" name="Espace réservé du contenu 4"/>
          <p:cNvSpPr txBox="1">
            <a:spLocks/>
          </p:cNvSpPr>
          <p:nvPr/>
        </p:nvSpPr>
        <p:spPr>
          <a:xfrm>
            <a:off x="4380272" y="1780840"/>
            <a:ext cx="4604282" cy="30887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S2</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A1 (a?; b!) [availability &gt; 98%, price per call = </a:t>
            </a:r>
            <a:r>
              <a:rPr lang="en-US" sz="1200" dirty="0" smtClean="0">
                <a:solidFill>
                  <a:schemeClr val="accent3">
                    <a:lumMod val="75000"/>
                  </a:schemeClr>
                </a:solidFill>
                <a:latin typeface="Consolas" charset="0"/>
                <a:ea typeface="Consolas" charset="0"/>
                <a:cs typeface="Consolas" charset="0"/>
              </a:rPr>
              <a:t>0,1$]</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3" name="Espace réservé du contenu 4"/>
          <p:cNvSpPr txBox="1">
            <a:spLocks/>
          </p:cNvSpPr>
          <p:nvPr/>
        </p:nvSpPr>
        <p:spPr>
          <a:xfrm>
            <a:off x="4380273" y="2178785"/>
            <a:ext cx="4604281" cy="361641"/>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S3</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t>
            </a:r>
            <a:r>
              <a:rPr lang="en-US" sz="1200" dirty="0" smtClean="0">
                <a:solidFill>
                  <a:schemeClr val="accent3">
                    <a:lumMod val="75000"/>
                  </a:schemeClr>
                </a:solidFill>
                <a:latin typeface="Consolas" charset="0"/>
                <a:ea typeface="Consolas" charset="0"/>
                <a:cs typeface="Consolas" charset="0"/>
              </a:rPr>
              <a:t>A2 </a:t>
            </a:r>
            <a:r>
              <a:rPr lang="en-US" sz="1200" dirty="0">
                <a:solidFill>
                  <a:schemeClr val="accent3">
                    <a:lumMod val="75000"/>
                  </a:schemeClr>
                </a:solidFill>
                <a:latin typeface="Consolas" charset="0"/>
                <a:ea typeface="Consolas" charset="0"/>
                <a:cs typeface="Consolas" charset="0"/>
              </a:rPr>
              <a:t>(a?; b!) [availability &gt; </a:t>
            </a:r>
            <a:r>
              <a:rPr lang="en-US" sz="1200" dirty="0" smtClean="0">
                <a:solidFill>
                  <a:schemeClr val="accent3">
                    <a:lumMod val="75000"/>
                  </a:schemeClr>
                </a:solidFill>
                <a:latin typeface="Consolas" charset="0"/>
                <a:ea typeface="Consolas" charset="0"/>
                <a:cs typeface="Consolas" charset="0"/>
              </a:rPr>
              <a:t>99%, </a:t>
            </a:r>
            <a:r>
              <a:rPr lang="en-US" sz="1200" dirty="0">
                <a:solidFill>
                  <a:schemeClr val="accent3">
                    <a:lumMod val="75000"/>
                  </a:schemeClr>
                </a:solidFill>
                <a:latin typeface="Consolas" charset="0"/>
                <a:ea typeface="Consolas" charset="0"/>
                <a:cs typeface="Consolas" charset="0"/>
              </a:rPr>
              <a:t>price per call = </a:t>
            </a:r>
            <a:r>
              <a:rPr lang="en-US" sz="1200" dirty="0" smtClean="0">
                <a:solidFill>
                  <a:schemeClr val="accent3">
                    <a:lumMod val="75000"/>
                  </a:schemeClr>
                </a:solidFill>
                <a:latin typeface="Consolas" charset="0"/>
                <a:ea typeface="Consolas" charset="0"/>
                <a:cs typeface="Consolas" charset="0"/>
              </a:rPr>
              <a:t>0,1$]</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4" name="Espace réservé du contenu 4"/>
          <p:cNvSpPr txBox="1">
            <a:spLocks/>
          </p:cNvSpPr>
          <p:nvPr/>
        </p:nvSpPr>
        <p:spPr>
          <a:xfrm>
            <a:off x="4380272" y="2546794"/>
            <a:ext cx="4604282" cy="554014"/>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S4</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A1 (a?; </a:t>
            </a:r>
            <a:r>
              <a:rPr lang="en-US" sz="1200" dirty="0" smtClean="0">
                <a:solidFill>
                  <a:schemeClr val="accent3">
                    <a:lumMod val="75000"/>
                  </a:schemeClr>
                </a:solidFill>
                <a:latin typeface="Consolas" charset="0"/>
                <a:ea typeface="Consolas" charset="0"/>
                <a:cs typeface="Consolas" charset="0"/>
              </a:rPr>
              <a:t>p!), A2 (p?; b!) [</a:t>
            </a:r>
            <a:r>
              <a:rPr lang="en-US" sz="1200" dirty="0">
                <a:solidFill>
                  <a:schemeClr val="accent3">
                    <a:lumMod val="75000"/>
                  </a:schemeClr>
                </a:solidFill>
                <a:latin typeface="Consolas" charset="0"/>
                <a:ea typeface="Consolas" charset="0"/>
                <a:cs typeface="Consolas" charset="0"/>
              </a:rPr>
              <a:t>availability &gt; 98%, price per call = </a:t>
            </a:r>
            <a:r>
              <a:rPr lang="en-US" sz="1200" dirty="0" smtClean="0">
                <a:solidFill>
                  <a:schemeClr val="accent3">
                    <a:lumMod val="75000"/>
                  </a:schemeClr>
                </a:solidFill>
                <a:latin typeface="Consolas" charset="0"/>
                <a:ea typeface="Consolas" charset="0"/>
                <a:cs typeface="Consolas" charset="0"/>
              </a:rPr>
              <a:t>0,1$]</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5" name="Espace réservé du contenu 4"/>
          <p:cNvSpPr txBox="1">
            <a:spLocks/>
          </p:cNvSpPr>
          <p:nvPr/>
        </p:nvSpPr>
        <p:spPr>
          <a:xfrm>
            <a:off x="4380271" y="2965819"/>
            <a:ext cx="4604283" cy="476424"/>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S5</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t>
            </a:r>
            <a:r>
              <a:rPr lang="en-US" sz="1200" dirty="0" smtClean="0">
                <a:solidFill>
                  <a:schemeClr val="accent3">
                    <a:lumMod val="75000"/>
                  </a:schemeClr>
                </a:solidFill>
                <a:latin typeface="Consolas" charset="0"/>
                <a:ea typeface="Consolas" charset="0"/>
                <a:cs typeface="Consolas" charset="0"/>
              </a:rPr>
              <a:t>A3 </a:t>
            </a:r>
            <a:r>
              <a:rPr lang="en-US" sz="1200" dirty="0">
                <a:solidFill>
                  <a:schemeClr val="accent3">
                    <a:lumMod val="75000"/>
                  </a:schemeClr>
                </a:solidFill>
                <a:latin typeface="Consolas" charset="0"/>
                <a:ea typeface="Consolas" charset="0"/>
                <a:cs typeface="Consolas" charset="0"/>
              </a:rPr>
              <a:t>(a?; b!) [availability &gt; </a:t>
            </a:r>
            <a:r>
              <a:rPr lang="en-US" sz="1200" dirty="0" smtClean="0">
                <a:solidFill>
                  <a:schemeClr val="accent3">
                    <a:lumMod val="75000"/>
                  </a:schemeClr>
                </a:solidFill>
                <a:latin typeface="Consolas" charset="0"/>
                <a:ea typeface="Consolas" charset="0"/>
                <a:cs typeface="Consolas" charset="0"/>
              </a:rPr>
              <a:t>98%, </a:t>
            </a:r>
            <a:r>
              <a:rPr lang="en-US" sz="1200" dirty="0">
                <a:solidFill>
                  <a:schemeClr val="accent3">
                    <a:lumMod val="75000"/>
                  </a:schemeClr>
                </a:solidFill>
                <a:latin typeface="Consolas" charset="0"/>
                <a:ea typeface="Consolas" charset="0"/>
                <a:cs typeface="Consolas" charset="0"/>
              </a:rPr>
              <a:t>price per call = </a:t>
            </a:r>
            <a:r>
              <a:rPr lang="en-US" sz="1200" dirty="0" smtClean="0">
                <a:solidFill>
                  <a:schemeClr val="accent3">
                    <a:lumMod val="75000"/>
                  </a:schemeClr>
                </a:solidFill>
                <a:latin typeface="Consolas" charset="0"/>
                <a:ea typeface="Consolas" charset="0"/>
                <a:cs typeface="Consolas" charset="0"/>
              </a:rPr>
              <a:t>0,0$]</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6" name="Espace réservé du contenu 110"/>
          <p:cNvSpPr txBox="1">
            <a:spLocks/>
          </p:cNvSpPr>
          <p:nvPr/>
        </p:nvSpPr>
        <p:spPr>
          <a:xfrm>
            <a:off x="822959" y="1384301"/>
            <a:ext cx="3703320" cy="3017520"/>
          </a:xfrm>
          <a:prstGeom prst="rect">
            <a:avLst/>
          </a:prstGeom>
        </p:spPr>
        <p:txBody>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buFont typeface="Wingdings" charset="2"/>
              <a:buChar char="§"/>
            </a:pPr>
            <a:r>
              <a:rPr lang="en-GB" dirty="0" smtClean="0"/>
              <a:t> A </a:t>
            </a:r>
            <a:r>
              <a:rPr lang="en-GB" b="1" dirty="0" smtClean="0"/>
              <a:t>query with preferences</a:t>
            </a:r>
          </a:p>
          <a:p>
            <a:pPr>
              <a:buFont typeface="Wingdings" charset="2"/>
              <a:buChar char="§"/>
            </a:pPr>
            <a:r>
              <a:rPr lang="en-GB" dirty="0" smtClean="0"/>
              <a:t> A set of </a:t>
            </a:r>
            <a:r>
              <a:rPr lang="en-GB" b="1" dirty="0" smtClean="0"/>
              <a:t>concrete services </a:t>
            </a:r>
            <a:r>
              <a:rPr lang="en-GB" dirty="0" smtClean="0"/>
              <a:t>that </a:t>
            </a:r>
            <a:r>
              <a:rPr lang="en-GB" b="1" dirty="0" smtClean="0"/>
              <a:t>match data required with data produced</a:t>
            </a:r>
          </a:p>
          <a:p>
            <a:pPr>
              <a:buFont typeface="Wingdings" charset="2"/>
              <a:buChar char="§"/>
            </a:pPr>
            <a:r>
              <a:rPr lang="en-GB" b="1" dirty="0"/>
              <a:t> </a:t>
            </a:r>
            <a:r>
              <a:rPr lang="en-GB" dirty="0" smtClean="0"/>
              <a:t>Choose services tha</a:t>
            </a:r>
            <a:r>
              <a:rPr lang="en-GB" b="1" dirty="0" smtClean="0"/>
              <a:t>t match preferences</a:t>
            </a:r>
            <a:endParaRPr lang="en-GB" b="1" dirty="0"/>
          </a:p>
        </p:txBody>
      </p:sp>
    </p:spTree>
    <p:extLst>
      <p:ext uri="{BB962C8B-B14F-4D97-AF65-F5344CB8AC3E}">
        <p14:creationId xmlns:p14="http://schemas.microsoft.com/office/powerpoint/2010/main" val="2832875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6">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46">
                                            <p:txEl>
                                              <p:pRg st="2" end="2"/>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childTnLst>
                          </p:cTn>
                        </p:par>
                      </p:childTnLst>
                    </p:cTn>
                  </p:par>
                  <p:par>
                    <p:cTn id="22" fill="hold">
                      <p:stCondLst>
                        <p:cond delay="indefinite"/>
                      </p:stCondLst>
                      <p:childTnLst>
                        <p:par>
                          <p:cTn id="23" fill="hold">
                            <p:stCondLst>
                              <p:cond delay="0"/>
                            </p:stCondLst>
                            <p:childTnLst>
                              <p:par>
                                <p:cTn id="24" presetID="41" presetClass="exit" presetSubtype="0" fill="hold" grpId="0" nodeType="clickEffect">
                                  <p:stCondLst>
                                    <p:cond delay="0"/>
                                  </p:stCondLst>
                                  <p:iterate type="lt">
                                    <p:tmPct val="10000"/>
                                  </p:iterate>
                                  <p:childTnLst>
                                    <p:anim calcmode="lin" valueType="num">
                                      <p:cBhvr>
                                        <p:cTn id="25" dur="500"/>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26" dur="500"/>
                                        <p:tgtEl>
                                          <p:spTgt spid="27"/>
                                        </p:tgtEl>
                                        <p:attrNameLst>
                                          <p:attrName>ppt_y</p:attrName>
                                        </p:attrNameLst>
                                      </p:cBhvr>
                                      <p:tavLst>
                                        <p:tav tm="0">
                                          <p:val>
                                            <p:strVal val="ppt_y"/>
                                          </p:val>
                                        </p:tav>
                                        <p:tav tm="100000">
                                          <p:val>
                                            <p:strVal val="ppt_y"/>
                                          </p:val>
                                        </p:tav>
                                      </p:tavLst>
                                    </p:anim>
                                    <p:anim calcmode="lin" valueType="num">
                                      <p:cBhvr>
                                        <p:cTn id="27" dur="500"/>
                                        <p:tgtEl>
                                          <p:spTgt spid="27"/>
                                        </p:tgtEl>
                                        <p:attrNameLst>
                                          <p:attrName>ppt_h</p:attrName>
                                        </p:attrNameLst>
                                      </p:cBhvr>
                                      <p:tavLst>
                                        <p:tav tm="0">
                                          <p:val>
                                            <p:strVal val="ppt_h"/>
                                          </p:val>
                                        </p:tav>
                                        <p:tav tm="50000">
                                          <p:val>
                                            <p:strVal val="ppt_h+.01"/>
                                          </p:val>
                                        </p:tav>
                                        <p:tav tm="100000">
                                          <p:val>
                                            <p:strVal val="ppt_h/10"/>
                                          </p:val>
                                        </p:tav>
                                      </p:tavLst>
                                    </p:anim>
                                    <p:anim calcmode="lin" valueType="num">
                                      <p:cBhvr>
                                        <p:cTn id="28" dur="500"/>
                                        <p:tgtEl>
                                          <p:spTgt spid="27"/>
                                        </p:tgtEl>
                                        <p:attrNameLst>
                                          <p:attrName>ppt_w</p:attrName>
                                        </p:attrNameLst>
                                      </p:cBhvr>
                                      <p:tavLst>
                                        <p:tav tm="0">
                                          <p:val>
                                            <p:strVal val="ppt_w"/>
                                          </p:val>
                                        </p:tav>
                                        <p:tav tm="50000">
                                          <p:val>
                                            <p:strVal val="ppt_w+.01"/>
                                          </p:val>
                                        </p:tav>
                                        <p:tav tm="100000">
                                          <p:val>
                                            <p:strVal val="ppt_w/10"/>
                                          </p:val>
                                        </p:tav>
                                      </p:tavLst>
                                    </p:anim>
                                    <p:animEffect transition="out" filter="fade">
                                      <p:cBhvr>
                                        <p:cTn id="29" dur="500" tmFilter="0,0; .5, 0; 1, 1"/>
                                        <p:tgtEl>
                                          <p:spTgt spid="27"/>
                                        </p:tgtEl>
                                      </p:cBhvr>
                                    </p:animEffect>
                                    <p:set>
                                      <p:cBhvr>
                                        <p:cTn id="30" dur="1" fill="hold">
                                          <p:stCondLst>
                                            <p:cond delay="499"/>
                                          </p:stCondLst>
                                        </p:cTn>
                                        <p:tgtEl>
                                          <p:spTgt spid="27"/>
                                        </p:tgtEl>
                                        <p:attrNameLst>
                                          <p:attrName>style.visibility</p:attrName>
                                        </p:attrNameLst>
                                      </p:cBhvr>
                                      <p:to>
                                        <p:strVal val="hidden"/>
                                      </p:to>
                                    </p:set>
                                  </p:childTnLst>
                                </p:cTn>
                              </p:par>
                              <p:par>
                                <p:cTn id="31" presetID="41" presetClass="exit" presetSubtype="0" fill="hold" grpId="0" nodeType="withEffect">
                                  <p:stCondLst>
                                    <p:cond delay="0"/>
                                  </p:stCondLst>
                                  <p:iterate type="lt">
                                    <p:tmPct val="10000"/>
                                  </p:iterate>
                                  <p:childTnLst>
                                    <p:anim calcmode="lin" valueType="num">
                                      <p:cBhvr>
                                        <p:cTn id="32" dur="500"/>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33" dur="500"/>
                                        <p:tgtEl>
                                          <p:spTgt spid="32"/>
                                        </p:tgtEl>
                                        <p:attrNameLst>
                                          <p:attrName>ppt_y</p:attrName>
                                        </p:attrNameLst>
                                      </p:cBhvr>
                                      <p:tavLst>
                                        <p:tav tm="0">
                                          <p:val>
                                            <p:strVal val="ppt_y"/>
                                          </p:val>
                                        </p:tav>
                                        <p:tav tm="100000">
                                          <p:val>
                                            <p:strVal val="ppt_y"/>
                                          </p:val>
                                        </p:tav>
                                      </p:tavLst>
                                    </p:anim>
                                    <p:anim calcmode="lin" valueType="num">
                                      <p:cBhvr>
                                        <p:cTn id="34" dur="500"/>
                                        <p:tgtEl>
                                          <p:spTgt spid="32"/>
                                        </p:tgtEl>
                                        <p:attrNameLst>
                                          <p:attrName>ppt_h</p:attrName>
                                        </p:attrNameLst>
                                      </p:cBhvr>
                                      <p:tavLst>
                                        <p:tav tm="0">
                                          <p:val>
                                            <p:strVal val="ppt_h"/>
                                          </p:val>
                                        </p:tav>
                                        <p:tav tm="50000">
                                          <p:val>
                                            <p:strVal val="ppt_h+.01"/>
                                          </p:val>
                                        </p:tav>
                                        <p:tav tm="100000">
                                          <p:val>
                                            <p:strVal val="ppt_h/10"/>
                                          </p:val>
                                        </p:tav>
                                      </p:tavLst>
                                    </p:anim>
                                    <p:anim calcmode="lin" valueType="num">
                                      <p:cBhvr>
                                        <p:cTn id="35" dur="500"/>
                                        <p:tgtEl>
                                          <p:spTgt spid="32"/>
                                        </p:tgtEl>
                                        <p:attrNameLst>
                                          <p:attrName>ppt_w</p:attrName>
                                        </p:attrNameLst>
                                      </p:cBhvr>
                                      <p:tavLst>
                                        <p:tav tm="0">
                                          <p:val>
                                            <p:strVal val="ppt_w"/>
                                          </p:val>
                                        </p:tav>
                                        <p:tav tm="50000">
                                          <p:val>
                                            <p:strVal val="ppt_w+.01"/>
                                          </p:val>
                                        </p:tav>
                                        <p:tav tm="100000">
                                          <p:val>
                                            <p:strVal val="ppt_w/10"/>
                                          </p:val>
                                        </p:tav>
                                      </p:tavLst>
                                    </p:anim>
                                    <p:animEffect transition="out" filter="fade">
                                      <p:cBhvr>
                                        <p:cTn id="36" dur="500" tmFilter="0,0; .5, 0; 1, 1"/>
                                        <p:tgtEl>
                                          <p:spTgt spid="32"/>
                                        </p:tgtEl>
                                      </p:cBhvr>
                                    </p:animEffect>
                                    <p:set>
                                      <p:cBhvr>
                                        <p:cTn id="37" dur="1" fill="hold">
                                          <p:stCondLst>
                                            <p:cond delay="499"/>
                                          </p:stCondLst>
                                        </p:cTn>
                                        <p:tgtEl>
                                          <p:spTgt spid="32"/>
                                        </p:tgtEl>
                                        <p:attrNameLst>
                                          <p:attrName>style.visibility</p:attrName>
                                        </p:attrNameLst>
                                      </p:cBhvr>
                                      <p:to>
                                        <p:strVal val="hidden"/>
                                      </p:to>
                                    </p:set>
                                  </p:childTnLst>
                                </p:cTn>
                              </p:par>
                              <p:par>
                                <p:cTn id="38" presetID="41" presetClass="exit" presetSubtype="0" fill="hold" grpId="0" nodeType="withEffect">
                                  <p:stCondLst>
                                    <p:cond delay="0"/>
                                  </p:stCondLst>
                                  <p:iterate type="lt">
                                    <p:tmPct val="10000"/>
                                  </p:iterate>
                                  <p:childTnLst>
                                    <p:anim calcmode="lin" valueType="num">
                                      <p:cBhvr>
                                        <p:cTn id="39" dur="500"/>
                                        <p:tgtEl>
                                          <p:spTgt spid="41"/>
                                        </p:tgtEl>
                                        <p:attrNameLst>
                                          <p:attrName>ppt_x</p:attrName>
                                        </p:attrNameLst>
                                      </p:cBhvr>
                                      <p:tavLst>
                                        <p:tav tm="0">
                                          <p:val>
                                            <p:strVal val="ppt_x"/>
                                          </p:val>
                                        </p:tav>
                                        <p:tav tm="50000">
                                          <p:val>
                                            <p:strVal val="ppt_x+.1"/>
                                          </p:val>
                                        </p:tav>
                                        <p:tav tm="100000">
                                          <p:val>
                                            <p:strVal val="ppt_x"/>
                                          </p:val>
                                        </p:tav>
                                      </p:tavLst>
                                    </p:anim>
                                    <p:anim calcmode="lin" valueType="num">
                                      <p:cBhvr>
                                        <p:cTn id="40" dur="500"/>
                                        <p:tgtEl>
                                          <p:spTgt spid="41"/>
                                        </p:tgtEl>
                                        <p:attrNameLst>
                                          <p:attrName>ppt_y</p:attrName>
                                        </p:attrNameLst>
                                      </p:cBhvr>
                                      <p:tavLst>
                                        <p:tav tm="0">
                                          <p:val>
                                            <p:strVal val="ppt_y"/>
                                          </p:val>
                                        </p:tav>
                                        <p:tav tm="100000">
                                          <p:val>
                                            <p:strVal val="ppt_y"/>
                                          </p:val>
                                        </p:tav>
                                      </p:tavLst>
                                    </p:anim>
                                    <p:anim calcmode="lin" valueType="num">
                                      <p:cBhvr>
                                        <p:cTn id="41" dur="500"/>
                                        <p:tgtEl>
                                          <p:spTgt spid="41"/>
                                        </p:tgtEl>
                                        <p:attrNameLst>
                                          <p:attrName>ppt_h</p:attrName>
                                        </p:attrNameLst>
                                      </p:cBhvr>
                                      <p:tavLst>
                                        <p:tav tm="0">
                                          <p:val>
                                            <p:strVal val="ppt_h"/>
                                          </p:val>
                                        </p:tav>
                                        <p:tav tm="50000">
                                          <p:val>
                                            <p:strVal val="ppt_h+.01"/>
                                          </p:val>
                                        </p:tav>
                                        <p:tav tm="100000">
                                          <p:val>
                                            <p:strVal val="ppt_h/10"/>
                                          </p:val>
                                        </p:tav>
                                      </p:tavLst>
                                    </p:anim>
                                    <p:anim calcmode="lin" valueType="num">
                                      <p:cBhvr>
                                        <p:cTn id="42" dur="500"/>
                                        <p:tgtEl>
                                          <p:spTgt spid="41"/>
                                        </p:tgtEl>
                                        <p:attrNameLst>
                                          <p:attrName>ppt_w</p:attrName>
                                        </p:attrNameLst>
                                      </p:cBhvr>
                                      <p:tavLst>
                                        <p:tav tm="0">
                                          <p:val>
                                            <p:strVal val="ppt_w"/>
                                          </p:val>
                                        </p:tav>
                                        <p:tav tm="50000">
                                          <p:val>
                                            <p:strVal val="ppt_w+.01"/>
                                          </p:val>
                                        </p:tav>
                                        <p:tav tm="100000">
                                          <p:val>
                                            <p:strVal val="ppt_w/10"/>
                                          </p:val>
                                        </p:tav>
                                      </p:tavLst>
                                    </p:anim>
                                    <p:animEffect transition="out" filter="fade">
                                      <p:cBhvr>
                                        <p:cTn id="43" dur="500" tmFilter="0,0; .5, 0; 1, 1"/>
                                        <p:tgtEl>
                                          <p:spTgt spid="41"/>
                                        </p:tgtEl>
                                      </p:cBhvr>
                                    </p:animEffect>
                                    <p:set>
                                      <p:cBhvr>
                                        <p:cTn id="44" dur="1" fill="hold">
                                          <p:stCondLst>
                                            <p:cond delay="499"/>
                                          </p:stCondLst>
                                        </p:cTn>
                                        <p:tgtEl>
                                          <p:spTgt spid="41"/>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37"/>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6"/>
                                        </p:tgtEl>
                                        <p:attrNameLst>
                                          <p:attrName>style.visibility</p:attrName>
                                        </p:attrNameLst>
                                      </p:cBhvr>
                                      <p:to>
                                        <p:strVal val="hidden"/>
                                      </p:to>
                                    </p:set>
                                  </p:childTnLst>
                                </p:cTn>
                              </p:par>
                              <p:par>
                                <p:cTn id="49" presetID="3" presetClass="emph" presetSubtype="2" fill="hold" grpId="0" nodeType="withEffect">
                                  <p:stCondLst>
                                    <p:cond delay="0"/>
                                  </p:stCondLst>
                                  <p:childTnLst>
                                    <p:animClr clrSpc="rgb" dir="cw">
                                      <p:cBhvr override="childStyle">
                                        <p:cTn id="50" dur="2000" fill="hold"/>
                                        <p:tgtEl>
                                          <p:spTgt spid="42"/>
                                        </p:tgtEl>
                                        <p:attrNameLst>
                                          <p:attrName>style.color</p:attrName>
                                        </p:attrNameLst>
                                      </p:cBhvr>
                                      <p:to>
                                        <a:srgbClr val="0432FF"/>
                                      </p:to>
                                    </p:animClr>
                                  </p:childTnLst>
                                </p:cTn>
                              </p:par>
                              <p:par>
                                <p:cTn id="51" presetID="3" presetClass="emph" presetSubtype="2" fill="hold" grpId="0" nodeType="withEffect">
                                  <p:stCondLst>
                                    <p:cond delay="0"/>
                                  </p:stCondLst>
                                  <p:childTnLst>
                                    <p:animClr clrSpc="rgb" dir="cw">
                                      <p:cBhvr override="childStyle">
                                        <p:cTn id="52" dur="2000" fill="hold"/>
                                        <p:tgtEl>
                                          <p:spTgt spid="43"/>
                                        </p:tgtEl>
                                        <p:attrNameLst>
                                          <p:attrName>style.color</p:attrName>
                                        </p:attrNameLst>
                                      </p:cBhvr>
                                      <p:to>
                                        <a:srgbClr val="0432FF"/>
                                      </p:to>
                                    </p:animClr>
                                  </p:childTnLst>
                                </p:cTn>
                              </p:par>
                              <p:par>
                                <p:cTn id="53" presetID="3" presetClass="emph" presetSubtype="2" fill="hold" grpId="0" nodeType="withEffect">
                                  <p:stCondLst>
                                    <p:cond delay="0"/>
                                  </p:stCondLst>
                                  <p:childTnLst>
                                    <p:animClr clrSpc="rgb" dir="cw">
                                      <p:cBhvr override="childStyle">
                                        <p:cTn id="54" dur="2000" fill="hold"/>
                                        <p:tgtEl>
                                          <p:spTgt spid="44"/>
                                        </p:tgtEl>
                                        <p:attrNameLst>
                                          <p:attrName>style.color</p:attrName>
                                        </p:attrNameLst>
                                      </p:cBhvr>
                                      <p:to>
                                        <a:srgbClr val="0432FF"/>
                                      </p:to>
                                    </p:animClr>
                                  </p:childTnLst>
                                </p:cTn>
                              </p:par>
                              <p:par>
                                <p:cTn id="55" presetID="3" presetClass="emph" presetSubtype="2" fill="hold" grpId="0" nodeType="withEffect">
                                  <p:stCondLst>
                                    <p:cond delay="0"/>
                                  </p:stCondLst>
                                  <p:childTnLst>
                                    <p:animClr clrSpc="rgb" dir="cw">
                                      <p:cBhvr override="childStyle">
                                        <p:cTn id="56" dur="2000" fill="hold"/>
                                        <p:tgtEl>
                                          <p:spTgt spid="45"/>
                                        </p:tgtEl>
                                        <p:attrNameLst>
                                          <p:attrName>style.color</p:attrName>
                                        </p:attrNameLst>
                                      </p:cBhvr>
                                      <p:to>
                                        <a:srgbClr val="0432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6" grpId="0" animBg="1"/>
      <p:bldP spid="26" grpId="1" animBg="1"/>
      <p:bldP spid="37" grpId="0" animBg="1"/>
      <p:bldP spid="37" grpId="1" animBg="1"/>
      <p:bldP spid="27" grpId="0"/>
      <p:bldP spid="32" grpId="0"/>
      <p:bldP spid="41" grpId="0"/>
      <p:bldP spid="42" grpId="0"/>
      <p:bldP spid="43" grpId="0"/>
      <p:bldP spid="44" grpId="0"/>
      <p:bldP spid="45" grpId="0"/>
      <p:bldP spid="46" grpId="0"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18</a:t>
            </a:fld>
            <a:endParaRPr lang="en-GB" dirty="0"/>
          </a:p>
        </p:txBody>
      </p:sp>
      <p:sp>
        <p:nvSpPr>
          <p:cNvPr id="12" name="Titre 4"/>
          <p:cNvSpPr txBox="1">
            <a:spLocks/>
          </p:cNvSpPr>
          <p:nvPr/>
        </p:nvSpPr>
        <p:spPr>
          <a:xfrm>
            <a:off x="843455" y="1501693"/>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Abstract services</a:t>
            </a:r>
            <a:endParaRPr lang="en-GB" sz="1600" b="1" dirty="0">
              <a:solidFill>
                <a:schemeClr val="tx1"/>
              </a:solidFill>
            </a:endParaRPr>
          </a:p>
        </p:txBody>
      </p:sp>
      <p:sp>
        <p:nvSpPr>
          <p:cNvPr id="13" name="Titre 4"/>
          <p:cNvSpPr txBox="1">
            <a:spLocks/>
          </p:cNvSpPr>
          <p:nvPr/>
        </p:nvSpPr>
        <p:spPr>
          <a:xfrm>
            <a:off x="3936003" y="1502336"/>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Concrete services</a:t>
            </a:r>
            <a:endParaRPr lang="en-GB" sz="1600" b="1" dirty="0">
              <a:solidFill>
                <a:schemeClr val="tx1"/>
              </a:solidFill>
            </a:endParaRPr>
          </a:p>
        </p:txBody>
      </p:sp>
      <p:sp>
        <p:nvSpPr>
          <p:cNvPr id="14" name="Titre 4"/>
          <p:cNvSpPr txBox="1">
            <a:spLocks/>
          </p:cNvSpPr>
          <p:nvPr/>
        </p:nvSpPr>
        <p:spPr>
          <a:xfrm>
            <a:off x="7459105" y="1510416"/>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Query</a:t>
            </a:r>
            <a:endParaRPr lang="en-GB" sz="1600" b="1" dirty="0">
              <a:solidFill>
                <a:schemeClr val="tx1"/>
              </a:solidFill>
            </a:endParaRPr>
          </a:p>
        </p:txBody>
      </p:sp>
      <p:sp>
        <p:nvSpPr>
          <p:cNvPr id="8" name="Seta para a direita 7"/>
          <p:cNvSpPr/>
          <p:nvPr/>
        </p:nvSpPr>
        <p:spPr>
          <a:xfrm>
            <a:off x="2258159" y="1894616"/>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488975"/>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488975"/>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488975"/>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488975"/>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5" name="Titre 4"/>
          <p:cNvSpPr txBox="1">
            <a:spLocks/>
          </p:cNvSpPr>
          <p:nvPr/>
        </p:nvSpPr>
        <p:spPr>
          <a:xfrm>
            <a:off x="800100" y="214313"/>
            <a:ext cx="7543800" cy="1089025"/>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2800" dirty="0"/>
          </a:p>
        </p:txBody>
      </p:sp>
      <p:sp>
        <p:nvSpPr>
          <p:cNvPr id="19" name="Espace réservé du contenu 4"/>
          <p:cNvSpPr txBox="1">
            <a:spLocks/>
          </p:cNvSpPr>
          <p:nvPr/>
        </p:nvSpPr>
        <p:spPr>
          <a:xfrm>
            <a:off x="822960" y="3890552"/>
            <a:ext cx="7543800" cy="785701"/>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dirty="0" smtClean="0">
                <a:solidFill>
                  <a:schemeClr val="tx1"/>
                </a:solidFill>
              </a:rPr>
              <a:t> Differently from the other algorithms, the mapping are created considering the concrete service definition and not each abstract service that compose it</a:t>
            </a:r>
          </a:p>
        </p:txBody>
      </p:sp>
      <p:cxnSp>
        <p:nvCxnSpPr>
          <p:cNvPr id="21" name="Conector de seta reta 20"/>
          <p:cNvCxnSpPr/>
          <p:nvPr/>
        </p:nvCxnSpPr>
        <p:spPr>
          <a:xfrm>
            <a:off x="3891778" y="3281455"/>
            <a:ext cx="0" cy="49446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3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19</a:t>
            </a:fld>
            <a:endParaRPr lang="en-GB" dirty="0"/>
          </a:p>
        </p:txBody>
      </p:sp>
      <p:sp>
        <p:nvSpPr>
          <p:cNvPr id="12" name="Titre 4"/>
          <p:cNvSpPr txBox="1">
            <a:spLocks/>
          </p:cNvSpPr>
          <p:nvPr/>
        </p:nvSpPr>
        <p:spPr>
          <a:xfrm>
            <a:off x="822960" y="1522009"/>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Abstract services</a:t>
            </a:r>
            <a:endParaRPr lang="en-GB" sz="1600" b="1" dirty="0">
              <a:solidFill>
                <a:schemeClr val="tx1"/>
              </a:solidFill>
            </a:endParaRPr>
          </a:p>
        </p:txBody>
      </p:sp>
      <p:sp>
        <p:nvSpPr>
          <p:cNvPr id="13" name="Titre 4"/>
          <p:cNvSpPr txBox="1">
            <a:spLocks/>
          </p:cNvSpPr>
          <p:nvPr/>
        </p:nvSpPr>
        <p:spPr>
          <a:xfrm>
            <a:off x="3936003" y="1532701"/>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Concrete services</a:t>
            </a:r>
            <a:endParaRPr lang="en-GB" sz="1600" b="1" dirty="0">
              <a:solidFill>
                <a:schemeClr val="tx1"/>
              </a:solidFill>
            </a:endParaRPr>
          </a:p>
        </p:txBody>
      </p:sp>
      <p:sp>
        <p:nvSpPr>
          <p:cNvPr id="14" name="Titre 4"/>
          <p:cNvSpPr txBox="1">
            <a:spLocks/>
          </p:cNvSpPr>
          <p:nvPr/>
        </p:nvSpPr>
        <p:spPr>
          <a:xfrm>
            <a:off x="7459105" y="1540781"/>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Query</a:t>
            </a:r>
            <a:endParaRPr lang="en-GB" sz="1600" b="1" dirty="0">
              <a:solidFill>
                <a:schemeClr val="tx1"/>
              </a:solidFill>
            </a:endParaRPr>
          </a:p>
        </p:txBody>
      </p:sp>
      <p:sp>
        <p:nvSpPr>
          <p:cNvPr id="8" name="Seta para a direita 7"/>
          <p:cNvSpPr/>
          <p:nvPr/>
        </p:nvSpPr>
        <p:spPr>
          <a:xfrm>
            <a:off x="2258159" y="1924981"/>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51934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51934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51934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51934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5" name="Titre 4"/>
          <p:cNvSpPr txBox="1">
            <a:spLocks/>
          </p:cNvSpPr>
          <p:nvPr/>
        </p:nvSpPr>
        <p:spPr>
          <a:xfrm>
            <a:off x="800100" y="214313"/>
            <a:ext cx="7543800" cy="1089025"/>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2800" dirty="0"/>
          </a:p>
        </p:txBody>
      </p:sp>
      <p:sp>
        <p:nvSpPr>
          <p:cNvPr id="19" name="Espace réservé du contenu 4"/>
          <p:cNvSpPr txBox="1">
            <a:spLocks/>
          </p:cNvSpPr>
          <p:nvPr/>
        </p:nvSpPr>
        <p:spPr>
          <a:xfrm>
            <a:off x="822960" y="3920917"/>
            <a:ext cx="7543800" cy="785701"/>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dirty="0" smtClean="0">
                <a:solidFill>
                  <a:schemeClr val="tx1"/>
                </a:solidFill>
              </a:rPr>
              <a:t> Combinations are produced according to the part of the query that a given concrete service covers like the combinations in the Bucket algorithm</a:t>
            </a:r>
          </a:p>
        </p:txBody>
      </p:sp>
      <p:cxnSp>
        <p:nvCxnSpPr>
          <p:cNvPr id="21" name="Conector de seta reta 20"/>
          <p:cNvCxnSpPr/>
          <p:nvPr/>
        </p:nvCxnSpPr>
        <p:spPr>
          <a:xfrm>
            <a:off x="5307981" y="3311820"/>
            <a:ext cx="0" cy="49446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47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b="1" dirty="0" smtClean="0"/>
              <a:t>Agenda</a:t>
            </a:r>
            <a:endParaRPr lang="pt-BR" b="1" dirty="0"/>
          </a:p>
        </p:txBody>
      </p:sp>
      <p:sp>
        <p:nvSpPr>
          <p:cNvPr id="3" name="Content Placeholder 2"/>
          <p:cNvSpPr>
            <a:spLocks noGrp="1"/>
          </p:cNvSpPr>
          <p:nvPr>
            <p:ph idx="1"/>
          </p:nvPr>
        </p:nvSpPr>
        <p:spPr/>
        <p:txBody>
          <a:bodyPr>
            <a:normAutofit lnSpcReduction="10000"/>
          </a:bodyPr>
          <a:lstStyle/>
          <a:p>
            <a:pPr>
              <a:lnSpc>
                <a:spcPct val="200000"/>
              </a:lnSpc>
              <a:buFont typeface="Wingdings" charset="2"/>
              <a:buChar char="§"/>
            </a:pPr>
            <a:r>
              <a:rPr lang="en-US" sz="1725" b="1" dirty="0" smtClean="0">
                <a:solidFill>
                  <a:schemeClr val="tx1"/>
                </a:solidFill>
              </a:rPr>
              <a:t>Data integration from </a:t>
            </a:r>
            <a:r>
              <a:rPr lang="en-US" sz="1725" b="1" dirty="0" smtClean="0">
                <a:solidFill>
                  <a:schemeClr val="tx1"/>
                </a:solidFill>
              </a:rPr>
              <a:t>services</a:t>
            </a:r>
          </a:p>
          <a:p>
            <a:pPr>
              <a:lnSpc>
                <a:spcPct val="200000"/>
              </a:lnSpc>
              <a:buFont typeface="Wingdings" charset="2"/>
              <a:buChar char="§"/>
            </a:pPr>
            <a:r>
              <a:rPr lang="en-GB" sz="1800" b="1" dirty="0" smtClean="0"/>
              <a:t>Rhone </a:t>
            </a:r>
            <a:r>
              <a:rPr lang="en-GB" sz="1800" b="1" dirty="0" smtClean="0"/>
              <a:t>Service-Based Query Rewriting Algorithm</a:t>
            </a:r>
          </a:p>
          <a:p>
            <a:pPr lvl="1">
              <a:lnSpc>
                <a:spcPct val="200000"/>
              </a:lnSpc>
              <a:buFont typeface="Wingdings" charset="2"/>
              <a:buChar char="§"/>
            </a:pPr>
            <a:r>
              <a:rPr lang="en-GB" sz="1575" dirty="0" smtClean="0">
                <a:solidFill>
                  <a:schemeClr val="tx1"/>
                </a:solidFill>
              </a:rPr>
              <a:t>Principle &amp; example</a:t>
            </a:r>
          </a:p>
          <a:p>
            <a:pPr lvl="1">
              <a:lnSpc>
                <a:spcPct val="200000"/>
              </a:lnSpc>
              <a:buFont typeface="Wingdings" charset="2"/>
              <a:buChar char="§"/>
            </a:pPr>
            <a:r>
              <a:rPr lang="en-GB" sz="1575" dirty="0" smtClean="0">
                <a:solidFill>
                  <a:schemeClr val="tx1"/>
                </a:solidFill>
              </a:rPr>
              <a:t>Experimental validation</a:t>
            </a:r>
          </a:p>
          <a:p>
            <a:pPr>
              <a:lnSpc>
                <a:spcPct val="200000"/>
              </a:lnSpc>
              <a:buFont typeface="Wingdings" charset="2"/>
              <a:buChar char="§"/>
            </a:pPr>
            <a:r>
              <a:rPr lang="en-GB" sz="1725" b="1" dirty="0" smtClean="0">
                <a:solidFill>
                  <a:schemeClr val="tx1"/>
                </a:solidFill>
              </a:rPr>
              <a:t>Lessons </a:t>
            </a:r>
            <a:r>
              <a:rPr lang="en-GB" sz="1725" b="1" dirty="0" smtClean="0">
                <a:solidFill>
                  <a:schemeClr val="tx1"/>
                </a:solidFill>
              </a:rPr>
              <a:t>learned</a:t>
            </a:r>
            <a:endParaRPr lang="en-US" sz="1725" dirty="0" smtClean="0">
              <a:solidFill>
                <a:schemeClr val="tx1"/>
              </a:solidFill>
            </a:endParaRPr>
          </a:p>
          <a:p>
            <a:pPr>
              <a:lnSpc>
                <a:spcPct val="200000"/>
              </a:lnSpc>
              <a:buFont typeface="Wingdings" charset="2"/>
              <a:buChar char="§"/>
            </a:pPr>
            <a:endParaRPr lang="pt-BR" sz="1725" dirty="0">
              <a:solidFill>
                <a:schemeClr val="tx1"/>
              </a:solidFill>
            </a:endParaRPr>
          </a:p>
        </p:txBody>
      </p:sp>
    </p:spTree>
    <p:extLst>
      <p:ext uri="{BB962C8B-B14F-4D97-AF65-F5344CB8AC3E}">
        <p14:creationId xmlns:p14="http://schemas.microsoft.com/office/powerpoint/2010/main" val="555290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Espace réservé du contenu 110"/>
          <p:cNvSpPr txBox="1">
            <a:spLocks/>
          </p:cNvSpPr>
          <p:nvPr/>
        </p:nvSpPr>
        <p:spPr>
          <a:xfrm>
            <a:off x="692881" y="1631660"/>
            <a:ext cx="3456061" cy="2789865"/>
          </a:xfrm>
          <a:prstGeom prst="rect">
            <a:avLst/>
          </a:prstGeom>
        </p:spPr>
        <p:txBody>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lvl="1" algn="just">
              <a:buFont typeface="Wingdings" charset="2"/>
              <a:buChar char="§"/>
            </a:pPr>
            <a:r>
              <a:rPr lang="en-US" sz="1400" b="1" dirty="0" smtClean="0">
                <a:solidFill>
                  <a:schemeClr val="tx1"/>
                </a:solidFill>
              </a:rPr>
              <a:t>R</a:t>
            </a:r>
            <a:r>
              <a:rPr lang="en-US" sz="1400" b="1" baseline="-25000" dirty="0" smtClean="0">
                <a:solidFill>
                  <a:schemeClr val="tx1"/>
                </a:solidFill>
              </a:rPr>
              <a:t>1</a:t>
            </a:r>
            <a:r>
              <a:rPr lang="en-US" sz="1400" b="1" dirty="0" smtClean="0">
                <a:solidFill>
                  <a:schemeClr val="tx1"/>
                </a:solidFill>
              </a:rPr>
              <a:t>:</a:t>
            </a:r>
            <a:r>
              <a:rPr lang="en-US" sz="1400" dirty="0" smtClean="0">
                <a:solidFill>
                  <a:schemeClr val="tx1"/>
                </a:solidFill>
              </a:rPr>
              <a:t> The cardinality of the union of </a:t>
            </a:r>
            <a:r>
              <a:rPr lang="en-US" sz="1400" dirty="0">
                <a:solidFill>
                  <a:schemeClr val="tx1"/>
                </a:solidFill>
              </a:rPr>
              <a:t>CSDs in p is equal to </a:t>
            </a:r>
            <a:r>
              <a:rPr lang="en-US" sz="1400" dirty="0" smtClean="0">
                <a:solidFill>
                  <a:schemeClr val="tx1"/>
                </a:solidFill>
              </a:rPr>
              <a:t>the </a:t>
            </a:r>
            <a:r>
              <a:rPr lang="en-US" sz="1400" dirty="0">
                <a:solidFill>
                  <a:schemeClr val="tx1"/>
                </a:solidFill>
              </a:rPr>
              <a:t>number of abstract services in the </a:t>
            </a:r>
            <a:r>
              <a:rPr lang="en-US" sz="1400" dirty="0" smtClean="0">
                <a:solidFill>
                  <a:schemeClr val="tx1"/>
                </a:solidFill>
              </a:rPr>
              <a:t>query</a:t>
            </a:r>
            <a:endParaRPr lang="en-US" sz="1400" b="1" dirty="0">
              <a:solidFill>
                <a:schemeClr val="tx1"/>
              </a:solidFill>
            </a:endParaRPr>
          </a:p>
          <a:p>
            <a:pPr lvl="1" algn="just">
              <a:buFont typeface="Wingdings" charset="2"/>
              <a:buChar char="§"/>
            </a:pPr>
            <a:r>
              <a:rPr lang="en-US" sz="1400" b="1" dirty="0" smtClean="0">
                <a:solidFill>
                  <a:schemeClr val="tx1"/>
                </a:solidFill>
              </a:rPr>
              <a:t>R</a:t>
            </a:r>
            <a:r>
              <a:rPr lang="en-US" sz="1400" b="1" baseline="-25000" dirty="0" smtClean="0">
                <a:solidFill>
                  <a:schemeClr val="tx1"/>
                </a:solidFill>
              </a:rPr>
              <a:t>2</a:t>
            </a:r>
            <a:r>
              <a:rPr lang="en-US" sz="1400" b="1" dirty="0" smtClean="0">
                <a:solidFill>
                  <a:schemeClr val="tx1"/>
                </a:solidFill>
              </a:rPr>
              <a:t>:</a:t>
            </a:r>
            <a:r>
              <a:rPr lang="en-US" sz="1400" i="1" dirty="0" smtClean="0">
                <a:solidFill>
                  <a:schemeClr val="tx1"/>
                </a:solidFill>
              </a:rPr>
              <a:t> </a:t>
            </a:r>
            <a:r>
              <a:rPr lang="en-US" sz="1400" dirty="0">
                <a:solidFill>
                  <a:schemeClr val="tx1"/>
                </a:solidFill>
              </a:rPr>
              <a:t>the intersection of all abstract services in each CSD on </a:t>
            </a:r>
            <a:r>
              <a:rPr lang="en-US" sz="1400" dirty="0" smtClean="0">
                <a:solidFill>
                  <a:schemeClr val="tx1"/>
                </a:solidFill>
              </a:rPr>
              <a:t>p</a:t>
            </a:r>
            <a:r>
              <a:rPr lang="en-US" sz="1400" baseline="-25000" dirty="0" smtClean="0">
                <a:solidFill>
                  <a:schemeClr val="tx1"/>
                </a:solidFill>
              </a:rPr>
              <a:t>i</a:t>
            </a:r>
            <a:r>
              <a:rPr lang="en-US" sz="1400" dirty="0" smtClean="0">
                <a:solidFill>
                  <a:schemeClr val="tx1"/>
                </a:solidFill>
              </a:rPr>
              <a:t> </a:t>
            </a:r>
            <a:r>
              <a:rPr lang="en-US" sz="1400" dirty="0">
                <a:solidFill>
                  <a:schemeClr val="tx1"/>
                </a:solidFill>
              </a:rPr>
              <a:t>is empty. A</a:t>
            </a:r>
            <a:r>
              <a:rPr lang="en-US" sz="1400" dirty="0" smtClean="0">
                <a:solidFill>
                  <a:schemeClr val="tx1"/>
                </a:solidFill>
              </a:rPr>
              <a:t>bstract </a:t>
            </a:r>
            <a:r>
              <a:rPr lang="en-US" sz="1400" dirty="0">
                <a:solidFill>
                  <a:schemeClr val="tx1"/>
                </a:solidFill>
              </a:rPr>
              <a:t>services </a:t>
            </a:r>
            <a:r>
              <a:rPr lang="en-US" sz="1400" dirty="0" smtClean="0">
                <a:solidFill>
                  <a:schemeClr val="tx1"/>
                </a:solidFill>
              </a:rPr>
              <a:t>cannot appear in more than one set pi</a:t>
            </a:r>
            <a:endParaRPr lang="en-US" sz="1400" dirty="0">
              <a:solidFill>
                <a:schemeClr val="tx1"/>
              </a:solidFill>
            </a:endParaRPr>
          </a:p>
        </p:txBody>
      </p:sp>
      <p:sp>
        <p:nvSpPr>
          <p:cNvPr id="2" name="Titre 1"/>
          <p:cNvSpPr>
            <a:spLocks noGrp="1"/>
          </p:cNvSpPr>
          <p:nvPr>
            <p:ph type="title"/>
          </p:nvPr>
        </p:nvSpPr>
        <p:spPr/>
        <p:txBody>
          <a:bodyPr>
            <a:normAutofit fontScale="90000"/>
          </a:bodyPr>
          <a:lstStyle/>
          <a:p>
            <a:r>
              <a:rPr lang="en-GB" sz="4000" dirty="0" smtClean="0"/>
              <a:t>Matching &amp; combining concrete services</a:t>
            </a:r>
            <a:endParaRPr lang="en-GB" sz="4000"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20</a:t>
            </a:fld>
            <a:endParaRPr lang="en-GB" dirty="0"/>
          </a:p>
        </p:txBody>
      </p:sp>
      <p:sp>
        <p:nvSpPr>
          <p:cNvPr id="24" name="Titre 4"/>
          <p:cNvSpPr txBox="1">
            <a:spLocks/>
          </p:cNvSpPr>
          <p:nvPr/>
        </p:nvSpPr>
        <p:spPr>
          <a:xfrm>
            <a:off x="1080985" y="3687879"/>
            <a:ext cx="2679854" cy="936631"/>
          </a:xfrm>
          <a:prstGeom prst="rect">
            <a:avLst/>
          </a:prstGeom>
        </p:spPr>
        <p:txBody>
          <a:bodyPr vert="horz" lIns="91440" tIns="45720" rIns="91440" bIns="45720" rtlCol="0" anchor="t">
            <a:no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400" b="1" i="1" dirty="0" smtClean="0">
                <a:solidFill>
                  <a:srgbClr val="0A6212"/>
                </a:solidFill>
                <a:latin typeface="Consolas" charset="0"/>
                <a:ea typeface="Consolas" charset="0"/>
                <a:cs typeface="Consolas" charset="0"/>
              </a:rPr>
              <a:t>p</a:t>
            </a:r>
            <a:r>
              <a:rPr lang="en-GB" sz="1400" b="1" i="1" baseline="-25000" dirty="0" smtClean="0">
                <a:solidFill>
                  <a:srgbClr val="0A6212"/>
                </a:solidFill>
                <a:latin typeface="Consolas" charset="0"/>
                <a:ea typeface="Consolas" charset="0"/>
                <a:cs typeface="Consolas" charset="0"/>
              </a:rPr>
              <a:t>1 </a:t>
            </a:r>
            <a:r>
              <a:rPr lang="en-GB" sz="1400" b="1" i="1" dirty="0" smtClean="0">
                <a:solidFill>
                  <a:srgbClr val="0A6212"/>
                </a:solidFill>
                <a:latin typeface="Consolas" charset="0"/>
                <a:ea typeface="Consolas" charset="0"/>
                <a:cs typeface="Consolas" charset="0"/>
              </a:rPr>
              <a:t>=  { CSD</a:t>
            </a:r>
            <a:r>
              <a:rPr lang="en-GB" sz="1400" b="1" i="1" baseline="-25000" dirty="0" smtClean="0">
                <a:solidFill>
                  <a:srgbClr val="0A6212"/>
                </a:solidFill>
                <a:latin typeface="Consolas" charset="0"/>
                <a:ea typeface="Consolas" charset="0"/>
                <a:cs typeface="Consolas" charset="0"/>
              </a:rPr>
              <a:t>2</a:t>
            </a:r>
            <a:r>
              <a:rPr lang="en-GB" sz="1400" b="1" i="1" dirty="0" smtClean="0">
                <a:solidFill>
                  <a:srgbClr val="0A6212"/>
                </a:solidFill>
                <a:latin typeface="Consolas" charset="0"/>
                <a:ea typeface="Consolas" charset="0"/>
                <a:cs typeface="Consolas" charset="0"/>
              </a:rPr>
              <a:t> }</a:t>
            </a:r>
          </a:p>
          <a:p>
            <a:endParaRPr lang="en-GB" sz="1400" b="1" i="1" dirty="0">
              <a:solidFill>
                <a:srgbClr val="0A6212"/>
              </a:solidFill>
              <a:latin typeface="Consolas" charset="0"/>
              <a:ea typeface="Consolas" charset="0"/>
              <a:cs typeface="Consolas" charset="0"/>
            </a:endParaRPr>
          </a:p>
          <a:p>
            <a:r>
              <a:rPr lang="en-GB" sz="1400" b="1" i="1" dirty="0" smtClean="0">
                <a:solidFill>
                  <a:srgbClr val="0A6212"/>
                </a:solidFill>
                <a:latin typeface="Consolas" charset="0"/>
                <a:ea typeface="Consolas" charset="0"/>
                <a:cs typeface="Consolas" charset="0"/>
              </a:rPr>
              <a:t>p</a:t>
            </a:r>
            <a:r>
              <a:rPr lang="en-GB" sz="1400" b="1" i="1" baseline="-25000" dirty="0" smtClean="0">
                <a:solidFill>
                  <a:srgbClr val="0A6212"/>
                </a:solidFill>
                <a:latin typeface="Consolas" charset="0"/>
                <a:ea typeface="Consolas" charset="0"/>
                <a:cs typeface="Consolas" charset="0"/>
              </a:rPr>
              <a:t>2 </a:t>
            </a:r>
            <a:r>
              <a:rPr lang="en-GB" sz="1400" b="1" i="1" dirty="0">
                <a:solidFill>
                  <a:srgbClr val="0A6212"/>
                </a:solidFill>
                <a:latin typeface="Consolas" charset="0"/>
                <a:ea typeface="Consolas" charset="0"/>
                <a:cs typeface="Consolas" charset="0"/>
              </a:rPr>
              <a:t>=  { CSD</a:t>
            </a:r>
            <a:r>
              <a:rPr lang="en-GB" sz="1400" b="1" i="1" baseline="-25000" dirty="0">
                <a:solidFill>
                  <a:srgbClr val="0A6212"/>
                </a:solidFill>
                <a:latin typeface="Consolas" charset="0"/>
                <a:ea typeface="Consolas" charset="0"/>
                <a:cs typeface="Consolas" charset="0"/>
              </a:rPr>
              <a:t>2</a:t>
            </a:r>
            <a:r>
              <a:rPr lang="en-GB" sz="1400" b="1" i="1" dirty="0">
                <a:solidFill>
                  <a:srgbClr val="0A6212"/>
                </a:solidFill>
                <a:latin typeface="Consolas" charset="0"/>
                <a:ea typeface="Consolas" charset="0"/>
                <a:cs typeface="Consolas" charset="0"/>
              </a:rPr>
              <a:t> </a:t>
            </a:r>
            <a:r>
              <a:rPr lang="en-GB" sz="1400" b="1" i="1" dirty="0" smtClean="0">
                <a:solidFill>
                  <a:srgbClr val="0A6212"/>
                </a:solidFill>
                <a:latin typeface="Consolas" charset="0"/>
                <a:ea typeface="Consolas" charset="0"/>
                <a:cs typeface="Consolas" charset="0"/>
              </a:rPr>
              <a:t>, CSD</a:t>
            </a:r>
            <a:r>
              <a:rPr lang="en-GB" sz="1400" b="1" i="1" baseline="-25000" dirty="0" smtClean="0">
                <a:solidFill>
                  <a:srgbClr val="0A6212"/>
                </a:solidFill>
                <a:latin typeface="Consolas" charset="0"/>
                <a:ea typeface="Consolas" charset="0"/>
                <a:cs typeface="Consolas" charset="0"/>
              </a:rPr>
              <a:t>3  </a:t>
            </a:r>
            <a:r>
              <a:rPr lang="en-GB" sz="1400" b="1" i="1" dirty="0" smtClean="0">
                <a:solidFill>
                  <a:srgbClr val="0A6212"/>
                </a:solidFill>
                <a:latin typeface="Consolas" charset="0"/>
                <a:ea typeface="Consolas" charset="0"/>
                <a:cs typeface="Consolas" charset="0"/>
              </a:rPr>
              <a:t>} </a:t>
            </a:r>
          </a:p>
          <a:p>
            <a:endParaRPr lang="en-GB" sz="1400" b="1" i="1" dirty="0">
              <a:solidFill>
                <a:srgbClr val="0A6212"/>
              </a:solidFill>
              <a:latin typeface="Consolas" charset="0"/>
              <a:ea typeface="Consolas" charset="0"/>
              <a:cs typeface="Consolas" charset="0"/>
            </a:endParaRPr>
          </a:p>
          <a:p>
            <a:r>
              <a:rPr lang="en-GB" sz="1400" b="1" i="1" dirty="0" smtClean="0">
                <a:solidFill>
                  <a:srgbClr val="0A6212"/>
                </a:solidFill>
                <a:latin typeface="Consolas" charset="0"/>
                <a:ea typeface="Consolas" charset="0"/>
                <a:cs typeface="Consolas" charset="0"/>
              </a:rPr>
              <a:t>p</a:t>
            </a:r>
            <a:r>
              <a:rPr lang="en-GB" sz="1400" b="1" i="1" baseline="-25000" dirty="0" smtClean="0">
                <a:solidFill>
                  <a:srgbClr val="0A6212"/>
                </a:solidFill>
                <a:latin typeface="Consolas" charset="0"/>
                <a:ea typeface="Consolas" charset="0"/>
                <a:cs typeface="Consolas" charset="0"/>
              </a:rPr>
              <a:t>3 </a:t>
            </a:r>
            <a:r>
              <a:rPr lang="en-GB" sz="1400" b="1" i="1" dirty="0">
                <a:solidFill>
                  <a:srgbClr val="0A6212"/>
                </a:solidFill>
                <a:latin typeface="Consolas" charset="0"/>
                <a:ea typeface="Consolas" charset="0"/>
                <a:cs typeface="Consolas" charset="0"/>
              </a:rPr>
              <a:t>=  { CSD</a:t>
            </a:r>
            <a:r>
              <a:rPr lang="en-GB" sz="1400" b="1" i="1" baseline="-25000" dirty="0">
                <a:solidFill>
                  <a:srgbClr val="0A6212"/>
                </a:solidFill>
                <a:latin typeface="Consolas" charset="0"/>
                <a:ea typeface="Consolas" charset="0"/>
                <a:cs typeface="Consolas" charset="0"/>
              </a:rPr>
              <a:t>2</a:t>
            </a:r>
            <a:r>
              <a:rPr lang="en-GB" sz="1400" b="1" i="1" dirty="0">
                <a:solidFill>
                  <a:srgbClr val="0A6212"/>
                </a:solidFill>
                <a:latin typeface="Consolas" charset="0"/>
                <a:ea typeface="Consolas" charset="0"/>
                <a:cs typeface="Consolas" charset="0"/>
              </a:rPr>
              <a:t> , </a:t>
            </a:r>
            <a:r>
              <a:rPr lang="en-GB" sz="1400" b="1" i="1" dirty="0" smtClean="0">
                <a:solidFill>
                  <a:srgbClr val="0A6212"/>
                </a:solidFill>
                <a:latin typeface="Consolas" charset="0"/>
                <a:ea typeface="Consolas" charset="0"/>
                <a:cs typeface="Consolas" charset="0"/>
              </a:rPr>
              <a:t>CSD</a:t>
            </a:r>
            <a:r>
              <a:rPr lang="en-GB" sz="1400" b="1" i="1" baseline="-25000" dirty="0" smtClean="0">
                <a:solidFill>
                  <a:srgbClr val="0A6212"/>
                </a:solidFill>
                <a:latin typeface="Consolas" charset="0"/>
                <a:ea typeface="Consolas" charset="0"/>
                <a:cs typeface="Consolas" charset="0"/>
              </a:rPr>
              <a:t>3 </a:t>
            </a:r>
            <a:r>
              <a:rPr lang="en-GB" sz="1400" b="1" i="1" dirty="0" smtClean="0">
                <a:solidFill>
                  <a:srgbClr val="0A6212"/>
                </a:solidFill>
                <a:latin typeface="Consolas" charset="0"/>
                <a:ea typeface="Consolas" charset="0"/>
                <a:cs typeface="Consolas" charset="0"/>
              </a:rPr>
              <a:t>, CSD</a:t>
            </a:r>
            <a:r>
              <a:rPr lang="en-GB" sz="1400" b="1" i="1" baseline="-25000" dirty="0" smtClean="0">
                <a:solidFill>
                  <a:srgbClr val="0A6212"/>
                </a:solidFill>
                <a:latin typeface="Consolas" charset="0"/>
                <a:ea typeface="Consolas" charset="0"/>
                <a:cs typeface="Consolas" charset="0"/>
              </a:rPr>
              <a:t>5  </a:t>
            </a:r>
            <a:r>
              <a:rPr lang="en-GB" sz="1400" b="1" i="1" dirty="0" smtClean="0">
                <a:solidFill>
                  <a:srgbClr val="0A6212"/>
                </a:solidFill>
                <a:latin typeface="Consolas" charset="0"/>
                <a:ea typeface="Consolas" charset="0"/>
                <a:cs typeface="Consolas" charset="0"/>
              </a:rPr>
              <a:t>} </a:t>
            </a:r>
            <a:endParaRPr lang="en-GB" sz="1400" b="1" dirty="0">
              <a:solidFill>
                <a:srgbClr val="0A6212"/>
              </a:solidFill>
              <a:latin typeface="Consolas" charset="0"/>
              <a:ea typeface="Consolas" charset="0"/>
              <a:cs typeface="Consolas" charset="0"/>
            </a:endParaRPr>
          </a:p>
          <a:p>
            <a:endParaRPr lang="en-GB" sz="1400" b="1" dirty="0">
              <a:solidFill>
                <a:srgbClr val="0A6212"/>
              </a:solidFill>
              <a:latin typeface="Consolas" charset="0"/>
              <a:ea typeface="Consolas" charset="0"/>
              <a:cs typeface="Consolas" charset="0"/>
            </a:endParaRPr>
          </a:p>
        </p:txBody>
      </p:sp>
      <p:sp>
        <p:nvSpPr>
          <p:cNvPr id="25" name="Titre 4"/>
          <p:cNvSpPr txBox="1">
            <a:spLocks/>
          </p:cNvSpPr>
          <p:nvPr/>
        </p:nvSpPr>
        <p:spPr>
          <a:xfrm>
            <a:off x="822959" y="3359239"/>
            <a:ext cx="1198532"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400" b="1" i="1" dirty="0" smtClean="0">
                <a:solidFill>
                  <a:srgbClr val="0A6212"/>
                </a:solidFill>
              </a:rPr>
              <a:t>Combinations</a:t>
            </a:r>
            <a:endParaRPr lang="en-GB" sz="1400" b="1" dirty="0">
              <a:solidFill>
                <a:srgbClr val="0A6212"/>
              </a:solidFill>
            </a:endParaRPr>
          </a:p>
        </p:txBody>
      </p:sp>
      <p:sp>
        <p:nvSpPr>
          <p:cNvPr id="32" name="Espace réservé du contenu 4"/>
          <p:cNvSpPr txBox="1">
            <a:spLocks/>
          </p:cNvSpPr>
          <p:nvPr/>
        </p:nvSpPr>
        <p:spPr>
          <a:xfrm>
            <a:off x="4380272" y="1780840"/>
            <a:ext cx="4604282" cy="30887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rgbClr val="0432FF"/>
                </a:solidFill>
                <a:latin typeface="Consolas" charset="0"/>
                <a:ea typeface="Consolas" charset="0"/>
                <a:cs typeface="Consolas" charset="0"/>
              </a:rPr>
              <a:t>S2</a:t>
            </a:r>
            <a:r>
              <a:rPr lang="en-US" sz="1200" dirty="0" smtClean="0">
                <a:solidFill>
                  <a:srgbClr val="0432FF"/>
                </a:solidFill>
                <a:latin typeface="Consolas" charset="0"/>
                <a:ea typeface="Consolas" charset="0"/>
                <a:cs typeface="Consolas" charset="0"/>
              </a:rPr>
              <a:t> </a:t>
            </a:r>
            <a:r>
              <a:rPr lang="en-US" sz="1200" dirty="0">
                <a:solidFill>
                  <a:srgbClr val="0432FF"/>
                </a:solidFill>
                <a:latin typeface="Consolas" charset="0"/>
                <a:ea typeface="Consolas" charset="0"/>
                <a:cs typeface="Consolas" charset="0"/>
              </a:rPr>
              <a:t>(a?; b!) := A1 (a?; b!) [availability &gt; 98%, price per call = </a:t>
            </a:r>
            <a:r>
              <a:rPr lang="en-US" sz="1200" dirty="0" smtClean="0">
                <a:solidFill>
                  <a:srgbClr val="0432FF"/>
                </a:solidFill>
                <a:latin typeface="Consolas" charset="0"/>
                <a:ea typeface="Consolas" charset="0"/>
                <a:cs typeface="Consolas" charset="0"/>
              </a:rPr>
              <a:t>0,1$]</a:t>
            </a:r>
            <a:endParaRPr lang="en-US" sz="1200" dirty="0">
              <a:solidFill>
                <a:srgbClr val="0432FF"/>
              </a:solidFill>
              <a:latin typeface="Consolas" charset="0"/>
              <a:ea typeface="Consolas" charset="0"/>
              <a:cs typeface="Consolas" charset="0"/>
            </a:endParaRPr>
          </a:p>
          <a:p>
            <a:pPr marL="0" indent="0" algn="just">
              <a:buNone/>
            </a:pPr>
            <a:endParaRPr lang="en-US" sz="1200" dirty="0" smtClean="0">
              <a:solidFill>
                <a:srgbClr val="0432FF"/>
              </a:solidFill>
              <a:latin typeface="Consolas" charset="0"/>
              <a:ea typeface="Consolas" charset="0"/>
              <a:cs typeface="Consolas" charset="0"/>
            </a:endParaRPr>
          </a:p>
        </p:txBody>
      </p:sp>
      <p:sp>
        <p:nvSpPr>
          <p:cNvPr id="44" name="Espace réservé du contenu 4"/>
          <p:cNvSpPr txBox="1">
            <a:spLocks/>
          </p:cNvSpPr>
          <p:nvPr/>
        </p:nvSpPr>
        <p:spPr>
          <a:xfrm>
            <a:off x="4380273" y="2178785"/>
            <a:ext cx="4604281" cy="361641"/>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rgbClr val="0432FF"/>
                </a:solidFill>
                <a:latin typeface="Consolas" charset="0"/>
                <a:ea typeface="Consolas" charset="0"/>
                <a:cs typeface="Consolas" charset="0"/>
              </a:rPr>
              <a:t>S3</a:t>
            </a:r>
            <a:r>
              <a:rPr lang="en-US" sz="1200" dirty="0" smtClean="0">
                <a:solidFill>
                  <a:srgbClr val="0432FF"/>
                </a:solidFill>
                <a:latin typeface="Consolas" charset="0"/>
                <a:ea typeface="Consolas" charset="0"/>
                <a:cs typeface="Consolas" charset="0"/>
              </a:rPr>
              <a:t> </a:t>
            </a:r>
            <a:r>
              <a:rPr lang="en-US" sz="1200" dirty="0">
                <a:solidFill>
                  <a:srgbClr val="0432FF"/>
                </a:solidFill>
                <a:latin typeface="Consolas" charset="0"/>
                <a:ea typeface="Consolas" charset="0"/>
                <a:cs typeface="Consolas" charset="0"/>
              </a:rPr>
              <a:t>(a?; b!) := </a:t>
            </a:r>
            <a:r>
              <a:rPr lang="en-US" sz="1200" dirty="0" smtClean="0">
                <a:solidFill>
                  <a:srgbClr val="0432FF"/>
                </a:solidFill>
                <a:latin typeface="Consolas" charset="0"/>
                <a:ea typeface="Consolas" charset="0"/>
                <a:cs typeface="Consolas" charset="0"/>
              </a:rPr>
              <a:t>A2 </a:t>
            </a:r>
            <a:r>
              <a:rPr lang="en-US" sz="1200" dirty="0">
                <a:solidFill>
                  <a:srgbClr val="0432FF"/>
                </a:solidFill>
                <a:latin typeface="Consolas" charset="0"/>
                <a:ea typeface="Consolas" charset="0"/>
                <a:cs typeface="Consolas" charset="0"/>
              </a:rPr>
              <a:t>(a?; b!) [availability &gt; </a:t>
            </a:r>
            <a:r>
              <a:rPr lang="en-US" sz="1200" dirty="0" smtClean="0">
                <a:solidFill>
                  <a:srgbClr val="0432FF"/>
                </a:solidFill>
                <a:latin typeface="Consolas" charset="0"/>
                <a:ea typeface="Consolas" charset="0"/>
                <a:cs typeface="Consolas" charset="0"/>
              </a:rPr>
              <a:t>99%, </a:t>
            </a:r>
            <a:r>
              <a:rPr lang="en-US" sz="1200" dirty="0">
                <a:solidFill>
                  <a:srgbClr val="0432FF"/>
                </a:solidFill>
                <a:latin typeface="Consolas" charset="0"/>
                <a:ea typeface="Consolas" charset="0"/>
                <a:cs typeface="Consolas" charset="0"/>
              </a:rPr>
              <a:t>price per call = </a:t>
            </a:r>
            <a:r>
              <a:rPr lang="en-US" sz="1200" dirty="0" smtClean="0">
                <a:solidFill>
                  <a:srgbClr val="0432FF"/>
                </a:solidFill>
                <a:latin typeface="Consolas" charset="0"/>
                <a:ea typeface="Consolas" charset="0"/>
                <a:cs typeface="Consolas" charset="0"/>
              </a:rPr>
              <a:t>0,1$]</a:t>
            </a:r>
            <a:endParaRPr lang="en-US" sz="1200" dirty="0">
              <a:solidFill>
                <a:srgbClr val="0432FF"/>
              </a:solidFill>
              <a:latin typeface="Consolas" charset="0"/>
              <a:ea typeface="Consolas" charset="0"/>
              <a:cs typeface="Consolas" charset="0"/>
            </a:endParaRPr>
          </a:p>
          <a:p>
            <a:pPr marL="0" indent="0" algn="just">
              <a:buNone/>
            </a:pPr>
            <a:endParaRPr lang="en-US" sz="1200" dirty="0">
              <a:solidFill>
                <a:srgbClr val="0432FF"/>
              </a:solidFill>
              <a:latin typeface="Consolas" charset="0"/>
              <a:ea typeface="Consolas" charset="0"/>
              <a:cs typeface="Consolas" charset="0"/>
            </a:endParaRPr>
          </a:p>
          <a:p>
            <a:pPr marL="0" indent="0" algn="just">
              <a:buNone/>
            </a:pPr>
            <a:endParaRPr lang="en-US" sz="1200" dirty="0" smtClean="0">
              <a:solidFill>
                <a:srgbClr val="0432FF"/>
              </a:solidFill>
              <a:latin typeface="Consolas" charset="0"/>
              <a:ea typeface="Consolas" charset="0"/>
              <a:cs typeface="Consolas" charset="0"/>
            </a:endParaRPr>
          </a:p>
        </p:txBody>
      </p:sp>
      <p:sp>
        <p:nvSpPr>
          <p:cNvPr id="45" name="Espace réservé du contenu 4"/>
          <p:cNvSpPr txBox="1">
            <a:spLocks/>
          </p:cNvSpPr>
          <p:nvPr/>
        </p:nvSpPr>
        <p:spPr>
          <a:xfrm>
            <a:off x="4380272" y="2546794"/>
            <a:ext cx="4604282" cy="554014"/>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rgbClr val="0432FF"/>
                </a:solidFill>
                <a:latin typeface="Consolas" charset="0"/>
                <a:ea typeface="Consolas" charset="0"/>
                <a:cs typeface="Consolas" charset="0"/>
              </a:rPr>
              <a:t>S4</a:t>
            </a:r>
            <a:r>
              <a:rPr lang="en-US" sz="1200" dirty="0" smtClean="0">
                <a:solidFill>
                  <a:srgbClr val="0432FF"/>
                </a:solidFill>
                <a:latin typeface="Consolas" charset="0"/>
                <a:ea typeface="Consolas" charset="0"/>
                <a:cs typeface="Consolas" charset="0"/>
              </a:rPr>
              <a:t> </a:t>
            </a:r>
            <a:r>
              <a:rPr lang="en-US" sz="1200" dirty="0">
                <a:solidFill>
                  <a:srgbClr val="0432FF"/>
                </a:solidFill>
                <a:latin typeface="Consolas" charset="0"/>
                <a:ea typeface="Consolas" charset="0"/>
                <a:cs typeface="Consolas" charset="0"/>
              </a:rPr>
              <a:t>(a?; b!) := A1 (a?; </a:t>
            </a:r>
            <a:r>
              <a:rPr lang="en-US" sz="1200" dirty="0" smtClean="0">
                <a:solidFill>
                  <a:srgbClr val="0432FF"/>
                </a:solidFill>
                <a:latin typeface="Consolas" charset="0"/>
                <a:ea typeface="Consolas" charset="0"/>
                <a:cs typeface="Consolas" charset="0"/>
              </a:rPr>
              <a:t>p!), A2 (p?; b!) [</a:t>
            </a:r>
            <a:r>
              <a:rPr lang="en-US" sz="1200" dirty="0">
                <a:solidFill>
                  <a:srgbClr val="0432FF"/>
                </a:solidFill>
                <a:latin typeface="Consolas" charset="0"/>
                <a:ea typeface="Consolas" charset="0"/>
                <a:cs typeface="Consolas" charset="0"/>
              </a:rPr>
              <a:t>availability &gt; 98%, price per call = </a:t>
            </a:r>
            <a:r>
              <a:rPr lang="en-US" sz="1200" dirty="0" smtClean="0">
                <a:solidFill>
                  <a:srgbClr val="0432FF"/>
                </a:solidFill>
                <a:latin typeface="Consolas" charset="0"/>
                <a:ea typeface="Consolas" charset="0"/>
                <a:cs typeface="Consolas" charset="0"/>
              </a:rPr>
              <a:t>0,1$]</a:t>
            </a:r>
            <a:endParaRPr lang="en-US" sz="1200" dirty="0">
              <a:solidFill>
                <a:srgbClr val="0432FF"/>
              </a:solidFill>
              <a:latin typeface="Consolas" charset="0"/>
              <a:ea typeface="Consolas" charset="0"/>
              <a:cs typeface="Consolas" charset="0"/>
            </a:endParaRPr>
          </a:p>
          <a:p>
            <a:pPr marL="0" indent="0" algn="just">
              <a:buNone/>
            </a:pPr>
            <a:endParaRPr lang="en-US" sz="1200" dirty="0">
              <a:solidFill>
                <a:srgbClr val="0432FF"/>
              </a:solidFill>
              <a:latin typeface="Consolas" charset="0"/>
              <a:ea typeface="Consolas" charset="0"/>
              <a:cs typeface="Consolas" charset="0"/>
            </a:endParaRPr>
          </a:p>
          <a:p>
            <a:pPr marL="0" indent="0" algn="just">
              <a:buNone/>
            </a:pPr>
            <a:endParaRPr lang="en-US" sz="1200" dirty="0" smtClean="0">
              <a:solidFill>
                <a:srgbClr val="0432FF"/>
              </a:solidFill>
              <a:latin typeface="Consolas" charset="0"/>
              <a:ea typeface="Consolas" charset="0"/>
              <a:cs typeface="Consolas" charset="0"/>
            </a:endParaRPr>
          </a:p>
        </p:txBody>
      </p:sp>
      <p:sp>
        <p:nvSpPr>
          <p:cNvPr id="51" name="Espace réservé du contenu 4"/>
          <p:cNvSpPr txBox="1">
            <a:spLocks/>
          </p:cNvSpPr>
          <p:nvPr/>
        </p:nvSpPr>
        <p:spPr>
          <a:xfrm>
            <a:off x="4380271" y="2965819"/>
            <a:ext cx="4604283" cy="476424"/>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rgbClr val="0432FF"/>
                </a:solidFill>
                <a:latin typeface="Consolas" charset="0"/>
                <a:ea typeface="Consolas" charset="0"/>
                <a:cs typeface="Consolas" charset="0"/>
              </a:rPr>
              <a:t>S5</a:t>
            </a:r>
            <a:r>
              <a:rPr lang="en-US" sz="1200" dirty="0" smtClean="0">
                <a:solidFill>
                  <a:srgbClr val="0432FF"/>
                </a:solidFill>
                <a:latin typeface="Consolas" charset="0"/>
                <a:ea typeface="Consolas" charset="0"/>
                <a:cs typeface="Consolas" charset="0"/>
              </a:rPr>
              <a:t> </a:t>
            </a:r>
            <a:r>
              <a:rPr lang="en-US" sz="1200" dirty="0">
                <a:solidFill>
                  <a:srgbClr val="0432FF"/>
                </a:solidFill>
                <a:latin typeface="Consolas" charset="0"/>
                <a:ea typeface="Consolas" charset="0"/>
                <a:cs typeface="Consolas" charset="0"/>
              </a:rPr>
              <a:t>(a?; b!) := </a:t>
            </a:r>
            <a:r>
              <a:rPr lang="en-US" sz="1200" dirty="0" smtClean="0">
                <a:solidFill>
                  <a:srgbClr val="0432FF"/>
                </a:solidFill>
                <a:latin typeface="Consolas" charset="0"/>
                <a:ea typeface="Consolas" charset="0"/>
                <a:cs typeface="Consolas" charset="0"/>
              </a:rPr>
              <a:t>A3 </a:t>
            </a:r>
            <a:r>
              <a:rPr lang="en-US" sz="1200" dirty="0">
                <a:solidFill>
                  <a:srgbClr val="0432FF"/>
                </a:solidFill>
                <a:latin typeface="Consolas" charset="0"/>
                <a:ea typeface="Consolas" charset="0"/>
                <a:cs typeface="Consolas" charset="0"/>
              </a:rPr>
              <a:t>(a?; b!) [availability &gt; </a:t>
            </a:r>
            <a:r>
              <a:rPr lang="en-US" sz="1200" dirty="0" smtClean="0">
                <a:solidFill>
                  <a:srgbClr val="0432FF"/>
                </a:solidFill>
                <a:latin typeface="Consolas" charset="0"/>
                <a:ea typeface="Consolas" charset="0"/>
                <a:cs typeface="Consolas" charset="0"/>
              </a:rPr>
              <a:t>98%, </a:t>
            </a:r>
            <a:r>
              <a:rPr lang="en-US" sz="1200" dirty="0">
                <a:solidFill>
                  <a:srgbClr val="0432FF"/>
                </a:solidFill>
                <a:latin typeface="Consolas" charset="0"/>
                <a:ea typeface="Consolas" charset="0"/>
                <a:cs typeface="Consolas" charset="0"/>
              </a:rPr>
              <a:t>price per call = </a:t>
            </a:r>
            <a:r>
              <a:rPr lang="en-US" sz="1200" dirty="0" smtClean="0">
                <a:solidFill>
                  <a:srgbClr val="0432FF"/>
                </a:solidFill>
                <a:latin typeface="Consolas" charset="0"/>
                <a:ea typeface="Consolas" charset="0"/>
                <a:cs typeface="Consolas" charset="0"/>
              </a:rPr>
              <a:t>0,0$]</a:t>
            </a:r>
            <a:endParaRPr lang="en-US" sz="1200" dirty="0">
              <a:solidFill>
                <a:srgbClr val="0432FF"/>
              </a:solidFill>
              <a:latin typeface="Consolas" charset="0"/>
              <a:ea typeface="Consolas" charset="0"/>
              <a:cs typeface="Consolas" charset="0"/>
            </a:endParaRPr>
          </a:p>
          <a:p>
            <a:pPr marL="0" indent="0" algn="just">
              <a:buNone/>
            </a:pPr>
            <a:endParaRPr lang="en-US" sz="1200" dirty="0">
              <a:solidFill>
                <a:srgbClr val="0432FF"/>
              </a:solidFill>
              <a:latin typeface="Consolas" charset="0"/>
              <a:ea typeface="Consolas" charset="0"/>
              <a:cs typeface="Consolas" charset="0"/>
            </a:endParaRPr>
          </a:p>
          <a:p>
            <a:pPr marL="0" indent="0" algn="just">
              <a:buNone/>
            </a:pPr>
            <a:endParaRPr lang="en-US" sz="1200" dirty="0" smtClean="0">
              <a:solidFill>
                <a:srgbClr val="0432FF"/>
              </a:solidFill>
              <a:latin typeface="Consolas" charset="0"/>
              <a:ea typeface="Consolas" charset="0"/>
              <a:cs typeface="Consolas" charset="0"/>
            </a:endParaRPr>
          </a:p>
        </p:txBody>
      </p:sp>
      <p:sp>
        <p:nvSpPr>
          <p:cNvPr id="55" name="Espace réservé du numéro de diapositive 2"/>
          <p:cNvSpPr txBox="1">
            <a:spLocks/>
          </p:cNvSpPr>
          <p:nvPr/>
        </p:nvSpPr>
        <p:spPr>
          <a:xfrm>
            <a:off x="7425344" y="4844839"/>
            <a:ext cx="984019" cy="273844"/>
          </a:xfrm>
          <a:prstGeom prst="rect">
            <a:avLst/>
          </a:prstGeom>
        </p:spPr>
        <p:txBody>
          <a:bodyPr vert="horz" lIns="91440" tIns="45720" rIns="91440" bIns="45720" rtlCol="0" anchor="ctr"/>
          <a:lstStyle>
            <a:defPPr>
              <a:defRPr lang="en-US"/>
            </a:defPPr>
            <a:lvl1pPr marL="0" algn="r" defTabSz="457200" rtl="0" eaLnBrk="1" latinLnBrk="0" hangingPunct="1">
              <a:defRPr sz="788"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6E10180-7C22-9345-A16D-C53871315580}" type="slidenum">
              <a:rPr lang="en-GB" smtClean="0"/>
              <a:pPr/>
              <a:t>20</a:t>
            </a:fld>
            <a:endParaRPr lang="en-GB" dirty="0"/>
          </a:p>
        </p:txBody>
      </p:sp>
      <p:sp>
        <p:nvSpPr>
          <p:cNvPr id="57" name="Espace réservé du contenu 4"/>
          <p:cNvSpPr txBox="1">
            <a:spLocks/>
          </p:cNvSpPr>
          <p:nvPr/>
        </p:nvSpPr>
        <p:spPr>
          <a:xfrm>
            <a:off x="4384171" y="3595084"/>
            <a:ext cx="4759829" cy="1168522"/>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1400" dirty="0" smtClean="0">
              <a:solidFill>
                <a:srgbClr val="0070C0"/>
              </a:solidFill>
              <a:latin typeface="Consolas" charset="0"/>
              <a:ea typeface="Consolas" charset="0"/>
              <a:cs typeface="Consolas" charset="0"/>
            </a:endParaRPr>
          </a:p>
          <a:p>
            <a:pPr marL="0" indent="0">
              <a:lnSpc>
                <a:spcPct val="50000"/>
              </a:lnSpc>
              <a:spcBef>
                <a:spcPts val="300"/>
              </a:spcBef>
              <a:buNone/>
            </a:pPr>
            <a:r>
              <a:rPr lang="en-US" sz="1400" dirty="0" smtClean="0">
                <a:solidFill>
                  <a:srgbClr val="0070C0"/>
                </a:solidFill>
                <a:latin typeface="Consolas" charset="0"/>
                <a:ea typeface="Consolas" charset="0"/>
                <a:cs typeface="Consolas" charset="0"/>
              </a:rPr>
              <a:t>A1 (dis?; p!), A2 (p?; dna!), A3 (p?; info!),</a:t>
            </a:r>
          </a:p>
          <a:p>
            <a:pPr marL="0" indent="0">
              <a:lnSpc>
                <a:spcPct val="100000"/>
              </a:lnSpc>
              <a:spcBef>
                <a:spcPts val="300"/>
              </a:spcBef>
              <a:buNone/>
            </a:pPr>
            <a:r>
              <a:rPr lang="en-US" sz="1400" dirty="0" smtClean="0">
                <a:solidFill>
                  <a:srgbClr val="0070C0"/>
                </a:solidFill>
                <a:latin typeface="Consolas" charset="0"/>
                <a:ea typeface="Consolas" charset="0"/>
                <a:cs typeface="Consolas" charset="0"/>
              </a:rPr>
              <a:t>d= “flu”,  [ 	availability &gt; 98%, </a:t>
            </a:r>
          </a:p>
          <a:p>
            <a:pPr marL="0" indent="0">
              <a:lnSpc>
                <a:spcPct val="100000"/>
              </a:lnSpc>
              <a:spcBef>
                <a:spcPts val="300"/>
              </a:spcBef>
              <a:buNone/>
            </a:pPr>
            <a:r>
              <a:rPr lang="en-US" sz="1400" dirty="0" smtClean="0">
                <a:solidFill>
                  <a:srgbClr val="0070C0"/>
                </a:solidFill>
                <a:latin typeface="Consolas" charset="0"/>
                <a:ea typeface="Consolas" charset="0"/>
                <a:cs typeface="Consolas" charset="0"/>
              </a:rPr>
              <a:t>		price per call &lt; 0,2$, </a:t>
            </a:r>
          </a:p>
          <a:p>
            <a:pPr marL="0" indent="0">
              <a:lnSpc>
                <a:spcPct val="100000"/>
              </a:lnSpc>
              <a:spcBef>
                <a:spcPts val="300"/>
              </a:spcBef>
              <a:buNone/>
            </a:pPr>
            <a:r>
              <a:rPr lang="en-US" sz="1400" dirty="0">
                <a:solidFill>
                  <a:srgbClr val="0070C0"/>
                </a:solidFill>
                <a:latin typeface="Consolas" charset="0"/>
                <a:ea typeface="Consolas" charset="0"/>
                <a:cs typeface="Consolas" charset="0"/>
              </a:rPr>
              <a:t>	</a:t>
            </a:r>
            <a:r>
              <a:rPr lang="en-US" sz="1400" dirty="0" smtClean="0">
                <a:solidFill>
                  <a:srgbClr val="0070C0"/>
                </a:solidFill>
                <a:latin typeface="Consolas" charset="0"/>
                <a:ea typeface="Consolas" charset="0"/>
                <a:cs typeface="Consolas" charset="0"/>
              </a:rPr>
              <a:t>	total cost &lt; 5$]</a:t>
            </a:r>
          </a:p>
          <a:p>
            <a:pPr marL="0" indent="0">
              <a:lnSpc>
                <a:spcPct val="50000"/>
              </a:lnSpc>
              <a:spcBef>
                <a:spcPts val="300"/>
              </a:spcBef>
              <a:buNone/>
            </a:pPr>
            <a:endParaRPr lang="en-US" sz="1400" dirty="0">
              <a:solidFill>
                <a:srgbClr val="0070C0"/>
              </a:solidFill>
              <a:latin typeface="Consolas" charset="0"/>
              <a:ea typeface="Consolas" charset="0"/>
              <a:cs typeface="Consolas" charset="0"/>
            </a:endParaRPr>
          </a:p>
          <a:p>
            <a:pPr marL="0" indent="0">
              <a:lnSpc>
                <a:spcPct val="50000"/>
              </a:lnSpc>
              <a:spcBef>
                <a:spcPts val="300"/>
              </a:spcBef>
              <a:buNone/>
            </a:pPr>
            <a:endParaRPr lang="en-US" sz="1400" dirty="0">
              <a:solidFill>
                <a:srgbClr val="0070C0"/>
              </a:solidFill>
              <a:latin typeface="Consolas" charset="0"/>
              <a:ea typeface="Consolas" charset="0"/>
              <a:cs typeface="Consolas" charset="0"/>
            </a:endParaRPr>
          </a:p>
          <a:p>
            <a:pPr marL="0" indent="0">
              <a:lnSpc>
                <a:spcPct val="50000"/>
              </a:lnSpc>
              <a:spcBef>
                <a:spcPts val="300"/>
              </a:spcBef>
              <a:buNone/>
            </a:pPr>
            <a:endParaRPr lang="en-US" sz="1400" dirty="0" smtClean="0">
              <a:solidFill>
                <a:srgbClr val="0070C0"/>
              </a:solidFill>
              <a:latin typeface="Consolas" charset="0"/>
              <a:ea typeface="Consolas" charset="0"/>
              <a:cs typeface="Consolas" charset="0"/>
            </a:endParaRPr>
          </a:p>
        </p:txBody>
      </p:sp>
      <p:sp>
        <p:nvSpPr>
          <p:cNvPr id="58" name="Rectangle 57"/>
          <p:cNvSpPr/>
          <p:nvPr/>
        </p:nvSpPr>
        <p:spPr>
          <a:xfrm>
            <a:off x="4380271" y="3441196"/>
            <a:ext cx="2569934" cy="307777"/>
          </a:xfrm>
          <a:prstGeom prst="rect">
            <a:avLst/>
          </a:prstGeom>
        </p:spPr>
        <p:txBody>
          <a:bodyPr wrap="none">
            <a:spAutoFit/>
          </a:bodyPr>
          <a:lstStyle/>
          <a:p>
            <a:r>
              <a:rPr lang="en-US" sz="1400" dirty="0">
                <a:solidFill>
                  <a:srgbClr val="0070C0"/>
                </a:solidFill>
                <a:latin typeface="Consolas" charset="0"/>
                <a:ea typeface="Consolas" charset="0"/>
                <a:cs typeface="Consolas" charset="0"/>
              </a:rPr>
              <a:t>Q(dis?; </a:t>
            </a:r>
            <a:r>
              <a:rPr lang="en-US" sz="1400" dirty="0" err="1">
                <a:solidFill>
                  <a:srgbClr val="0070C0"/>
                </a:solidFill>
                <a:latin typeface="Consolas" charset="0"/>
                <a:ea typeface="Consolas" charset="0"/>
                <a:cs typeface="Consolas" charset="0"/>
              </a:rPr>
              <a:t>dna</a:t>
            </a:r>
            <a:r>
              <a:rPr lang="en-US" sz="1400" dirty="0">
                <a:solidFill>
                  <a:srgbClr val="0070C0"/>
                </a:solidFill>
                <a:latin typeface="Consolas" charset="0"/>
                <a:ea typeface="Consolas" charset="0"/>
                <a:cs typeface="Consolas" charset="0"/>
              </a:rPr>
              <a:t>!, info!) := </a:t>
            </a:r>
            <a:endParaRPr lang="en-GB" sz="1400" dirty="0"/>
          </a:p>
        </p:txBody>
      </p:sp>
      <p:grpSp>
        <p:nvGrpSpPr>
          <p:cNvPr id="6" name="Grouper 5"/>
          <p:cNvGrpSpPr/>
          <p:nvPr/>
        </p:nvGrpSpPr>
        <p:grpSpPr>
          <a:xfrm>
            <a:off x="4326797" y="2147043"/>
            <a:ext cx="4657757" cy="416134"/>
            <a:chOff x="4326797" y="2116869"/>
            <a:chExt cx="4657757" cy="416134"/>
          </a:xfrm>
        </p:grpSpPr>
        <p:sp>
          <p:nvSpPr>
            <p:cNvPr id="60" name="Rectangle 59"/>
            <p:cNvSpPr/>
            <p:nvPr/>
          </p:nvSpPr>
          <p:spPr>
            <a:xfrm>
              <a:off x="4380271" y="2198709"/>
              <a:ext cx="4604283" cy="334294"/>
            </a:xfrm>
            <a:prstGeom prst="rect">
              <a:avLst/>
            </a:prstGeom>
            <a:solidFill>
              <a:schemeClr val="accent6">
                <a:lumMod val="60000"/>
                <a:lumOff val="4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itre 4"/>
            <p:cNvSpPr txBox="1">
              <a:spLocks/>
            </p:cNvSpPr>
            <p:nvPr/>
          </p:nvSpPr>
          <p:spPr>
            <a:xfrm>
              <a:off x="4326797" y="2116869"/>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800" b="1" i="1" dirty="0" smtClean="0">
                  <a:solidFill>
                    <a:schemeClr val="accent6">
                      <a:lumMod val="50000"/>
                    </a:schemeClr>
                  </a:solidFill>
                  <a:latin typeface="Consolas" charset="0"/>
                  <a:ea typeface="Consolas" charset="0"/>
                  <a:cs typeface="Consolas" charset="0"/>
                </a:rPr>
                <a:t>CSD</a:t>
              </a:r>
              <a:r>
                <a:rPr lang="en-GB" sz="1800" b="1" i="1" baseline="-25000" dirty="0" smtClean="0">
                  <a:solidFill>
                    <a:schemeClr val="accent6">
                      <a:lumMod val="50000"/>
                    </a:schemeClr>
                  </a:solidFill>
                  <a:latin typeface="Consolas" charset="0"/>
                  <a:ea typeface="Consolas" charset="0"/>
                  <a:cs typeface="Consolas" charset="0"/>
                </a:rPr>
                <a:t>3</a:t>
              </a:r>
              <a:endParaRPr lang="en-GB" sz="1800" b="1" dirty="0">
                <a:solidFill>
                  <a:schemeClr val="accent6">
                    <a:lumMod val="50000"/>
                  </a:schemeClr>
                </a:solidFill>
                <a:latin typeface="Consolas" charset="0"/>
                <a:ea typeface="Consolas" charset="0"/>
                <a:cs typeface="Consolas" charset="0"/>
              </a:endParaRPr>
            </a:p>
          </p:txBody>
        </p:sp>
      </p:grpSp>
      <p:grpSp>
        <p:nvGrpSpPr>
          <p:cNvPr id="5" name="Grouper 4"/>
          <p:cNvGrpSpPr/>
          <p:nvPr/>
        </p:nvGrpSpPr>
        <p:grpSpPr>
          <a:xfrm>
            <a:off x="4326793" y="1719278"/>
            <a:ext cx="4657761" cy="459507"/>
            <a:chOff x="4326793" y="1719278"/>
            <a:chExt cx="4657761" cy="459507"/>
          </a:xfrm>
        </p:grpSpPr>
        <p:sp>
          <p:nvSpPr>
            <p:cNvPr id="4" name="Rectangle 3"/>
            <p:cNvSpPr/>
            <p:nvPr/>
          </p:nvSpPr>
          <p:spPr>
            <a:xfrm>
              <a:off x="4380271" y="1780840"/>
              <a:ext cx="4604283" cy="397945"/>
            </a:xfrm>
            <a:prstGeom prst="rect">
              <a:avLst/>
            </a:prstGeom>
            <a:solidFill>
              <a:schemeClr val="accent6">
                <a:lumMod val="60000"/>
                <a:lumOff val="40000"/>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itre 4"/>
            <p:cNvSpPr txBox="1">
              <a:spLocks/>
            </p:cNvSpPr>
            <p:nvPr/>
          </p:nvSpPr>
          <p:spPr>
            <a:xfrm>
              <a:off x="4326793" y="1719278"/>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800" b="1" i="1" dirty="0" smtClean="0">
                  <a:solidFill>
                    <a:schemeClr val="accent6">
                      <a:lumMod val="50000"/>
                    </a:schemeClr>
                  </a:solidFill>
                  <a:latin typeface="Consolas" charset="0"/>
                  <a:ea typeface="Consolas" charset="0"/>
                  <a:cs typeface="Consolas" charset="0"/>
                </a:rPr>
                <a:t>CSD</a:t>
              </a:r>
              <a:r>
                <a:rPr lang="en-GB" sz="1800" b="1" i="1" baseline="-25000" dirty="0" smtClean="0">
                  <a:solidFill>
                    <a:schemeClr val="accent6">
                      <a:lumMod val="50000"/>
                    </a:schemeClr>
                  </a:solidFill>
                  <a:latin typeface="Consolas" charset="0"/>
                  <a:ea typeface="Consolas" charset="0"/>
                  <a:cs typeface="Consolas" charset="0"/>
                </a:rPr>
                <a:t>2</a:t>
              </a:r>
              <a:endParaRPr lang="en-GB" sz="1800" b="1" dirty="0">
                <a:solidFill>
                  <a:schemeClr val="accent6">
                    <a:lumMod val="50000"/>
                  </a:schemeClr>
                </a:solidFill>
                <a:latin typeface="Consolas" charset="0"/>
                <a:ea typeface="Consolas" charset="0"/>
                <a:cs typeface="Consolas" charset="0"/>
              </a:endParaRPr>
            </a:p>
          </p:txBody>
        </p:sp>
      </p:grpSp>
      <p:grpSp>
        <p:nvGrpSpPr>
          <p:cNvPr id="7" name="Grouper 6"/>
          <p:cNvGrpSpPr/>
          <p:nvPr/>
        </p:nvGrpSpPr>
        <p:grpSpPr>
          <a:xfrm>
            <a:off x="4343400" y="2939676"/>
            <a:ext cx="4663276" cy="473590"/>
            <a:chOff x="4345970" y="2908298"/>
            <a:chExt cx="4663276" cy="473590"/>
          </a:xfrm>
        </p:grpSpPr>
        <p:sp>
          <p:nvSpPr>
            <p:cNvPr id="61" name="Rectangle 60"/>
            <p:cNvSpPr/>
            <p:nvPr/>
          </p:nvSpPr>
          <p:spPr>
            <a:xfrm>
              <a:off x="4404963" y="2983943"/>
              <a:ext cx="4604283" cy="397945"/>
            </a:xfrm>
            <a:prstGeom prst="rect">
              <a:avLst/>
            </a:prstGeom>
            <a:solidFill>
              <a:schemeClr val="accent6">
                <a:lumMod val="60000"/>
                <a:lumOff val="4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itre 4"/>
            <p:cNvSpPr txBox="1">
              <a:spLocks/>
            </p:cNvSpPr>
            <p:nvPr/>
          </p:nvSpPr>
          <p:spPr>
            <a:xfrm>
              <a:off x="4345970" y="2908298"/>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800" b="1" i="1" dirty="0" smtClean="0">
                  <a:solidFill>
                    <a:schemeClr val="accent6">
                      <a:lumMod val="50000"/>
                    </a:schemeClr>
                  </a:solidFill>
                  <a:latin typeface="Consolas" charset="0"/>
                  <a:ea typeface="Consolas" charset="0"/>
                  <a:cs typeface="Consolas" charset="0"/>
                </a:rPr>
                <a:t>CSD</a:t>
              </a:r>
              <a:r>
                <a:rPr lang="en-GB" sz="1800" b="1" i="1" baseline="-25000" dirty="0" smtClean="0">
                  <a:solidFill>
                    <a:schemeClr val="accent6">
                      <a:lumMod val="50000"/>
                    </a:schemeClr>
                  </a:solidFill>
                  <a:latin typeface="Consolas" charset="0"/>
                  <a:ea typeface="Consolas" charset="0"/>
                  <a:cs typeface="Consolas" charset="0"/>
                </a:rPr>
                <a:t>5</a:t>
              </a:r>
              <a:endParaRPr lang="en-GB" sz="1800" b="1" dirty="0">
                <a:solidFill>
                  <a:schemeClr val="accent6">
                    <a:lumMod val="50000"/>
                  </a:schemeClr>
                </a:solidFill>
                <a:latin typeface="Consolas" charset="0"/>
                <a:ea typeface="Consolas" charset="0"/>
                <a:cs typeface="Consolas" charset="0"/>
              </a:endParaRPr>
            </a:p>
          </p:txBody>
        </p:sp>
      </p:grpSp>
    </p:spTree>
    <p:extLst>
      <p:ext uri="{BB962C8B-B14F-4D97-AF65-F5344CB8AC3E}">
        <p14:creationId xmlns:p14="http://schemas.microsoft.com/office/powerpoint/2010/main" val="399891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 presetClass="entr" presetSubtype="0" fill="hold" grpId="1" nodeType="withEffect">
                                  <p:stCondLst>
                                    <p:cond delay="0"/>
                                  </p:stCondLst>
                                  <p:childTnLst>
                                    <p:set>
                                      <p:cBhvr>
                                        <p:cTn id="20" dur="1" fill="hold">
                                          <p:stCondLst>
                                            <p:cond delay="0"/>
                                          </p:stCondLst>
                                        </p:cTn>
                                        <p:tgtEl>
                                          <p:spTgt spid="24">
                                            <p:txEl>
                                              <p:pRg st="0" end="0"/>
                                            </p:txEl>
                                          </p:spTgt>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24">
                                            <p:txEl>
                                              <p:pRg st="2" end="2"/>
                                            </p:txEl>
                                          </p:spTgt>
                                        </p:tgtEl>
                                        <p:attrNameLst>
                                          <p:attrName>style.visibility</p:attrName>
                                        </p:attrNameLst>
                                      </p:cBhvr>
                                      <p:to>
                                        <p:strVal val="visible"/>
                                      </p:to>
                                    </p:set>
                                  </p:childTnLst>
                                </p:cTn>
                              </p:par>
                              <p:par>
                                <p:cTn id="23" presetID="1" presetClass="entr" presetSubtype="0" fill="hold" grpId="1" nodeType="withEffect">
                                  <p:stCondLst>
                                    <p:cond delay="0"/>
                                  </p:stCondLst>
                                  <p:iterate type="lt">
                                    <p:tmAbs val="0"/>
                                  </p:iterate>
                                  <p:childTnLst>
                                    <p:set>
                                      <p:cBhvr>
                                        <p:cTn id="24"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mph" presetSubtype="2" fill="hold" nodeType="clickEffect">
                                  <p:stCondLst>
                                    <p:cond delay="0"/>
                                  </p:stCondLst>
                                  <p:childTnLst>
                                    <p:animClr clrSpc="rgb" dir="cw">
                                      <p:cBhvr override="childStyle">
                                        <p:cTn id="28" dur="2000" fill="hold"/>
                                        <p:tgtEl>
                                          <p:spTgt spid="24">
                                            <p:txEl>
                                              <p:pRg st="0" end="0"/>
                                            </p:txEl>
                                          </p:spTgt>
                                        </p:tgtEl>
                                        <p:attrNameLst>
                                          <p:attrName>style.color</p:attrName>
                                        </p:attrNameLst>
                                      </p:cBhvr>
                                      <p:to>
                                        <a:srgbClr val="D6D6D6"/>
                                      </p:to>
                                    </p:animClr>
                                  </p:childTnLst>
                                </p:cTn>
                              </p:par>
                              <p:par>
                                <p:cTn id="29" presetID="3" presetClass="emph" presetSubtype="2" fill="hold" nodeType="withEffect">
                                  <p:stCondLst>
                                    <p:cond delay="0"/>
                                  </p:stCondLst>
                                  <p:childTnLst>
                                    <p:animClr clrSpc="rgb" dir="cw">
                                      <p:cBhvr override="childStyle">
                                        <p:cTn id="30" dur="2000" fill="hold"/>
                                        <p:tgtEl>
                                          <p:spTgt spid="24">
                                            <p:txEl>
                                              <p:pRg st="2" end="2"/>
                                            </p:txEl>
                                          </p:spTgt>
                                        </p:tgtEl>
                                        <p:attrNameLst>
                                          <p:attrName>style.color</p:attrName>
                                        </p:attrNameLst>
                                      </p:cBhvr>
                                      <p:to>
                                        <a:srgbClr val="D6D6D6"/>
                                      </p:to>
                                    </p:animClr>
                                  </p:childTnLst>
                                </p:cTn>
                              </p:par>
                              <p:par>
                                <p:cTn id="31" presetID="18" presetClass="emph" presetSubtype="0" fill="hold" nodeType="withEffect">
                                  <p:stCondLst>
                                    <p:cond delay="0"/>
                                  </p:stCondLst>
                                  <p:iterate type="lt">
                                    <p:tmPct val="4000"/>
                                  </p:iterate>
                                  <p:childTnLst>
                                    <p:set>
                                      <p:cBhvr override="childStyle">
                                        <p:cTn id="32" dur="500" fill="hold"/>
                                        <p:tgtEl>
                                          <p:spTgt spid="24">
                                            <p:txEl>
                                              <p:pRg st="4" end="4"/>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build="allAtOnce"/>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b="1" dirty="0"/>
              <a:t>Rhone Service-Based Query Rewriting 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21</a:t>
            </a:fld>
            <a:endParaRPr lang="en-GB" dirty="0"/>
          </a:p>
        </p:txBody>
      </p:sp>
      <p:sp>
        <p:nvSpPr>
          <p:cNvPr id="12" name="Titre 4"/>
          <p:cNvSpPr txBox="1">
            <a:spLocks/>
          </p:cNvSpPr>
          <p:nvPr/>
        </p:nvSpPr>
        <p:spPr>
          <a:xfrm>
            <a:off x="822960" y="1522009"/>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Abstract services</a:t>
            </a:r>
            <a:endParaRPr lang="en-GB" sz="1600" b="1" dirty="0">
              <a:solidFill>
                <a:schemeClr val="tx1"/>
              </a:solidFill>
            </a:endParaRPr>
          </a:p>
        </p:txBody>
      </p:sp>
      <p:sp>
        <p:nvSpPr>
          <p:cNvPr id="13" name="Titre 4"/>
          <p:cNvSpPr txBox="1">
            <a:spLocks/>
          </p:cNvSpPr>
          <p:nvPr/>
        </p:nvSpPr>
        <p:spPr>
          <a:xfrm>
            <a:off x="3936003" y="1522187"/>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Concrete services</a:t>
            </a:r>
            <a:endParaRPr lang="en-GB" sz="1600" b="1" dirty="0">
              <a:solidFill>
                <a:schemeClr val="tx1"/>
              </a:solidFill>
            </a:endParaRPr>
          </a:p>
        </p:txBody>
      </p:sp>
      <p:sp>
        <p:nvSpPr>
          <p:cNvPr id="14" name="Titre 4"/>
          <p:cNvSpPr txBox="1">
            <a:spLocks/>
          </p:cNvSpPr>
          <p:nvPr/>
        </p:nvSpPr>
        <p:spPr>
          <a:xfrm>
            <a:off x="7459105" y="1530267"/>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Query</a:t>
            </a:r>
            <a:endParaRPr lang="en-GB" sz="1600" b="1" dirty="0">
              <a:solidFill>
                <a:schemeClr val="tx1"/>
              </a:solidFill>
            </a:endParaRPr>
          </a:p>
        </p:txBody>
      </p:sp>
      <p:sp>
        <p:nvSpPr>
          <p:cNvPr id="8" name="Seta para a direita 7"/>
          <p:cNvSpPr/>
          <p:nvPr/>
        </p:nvSpPr>
        <p:spPr>
          <a:xfrm>
            <a:off x="2258159" y="1914467"/>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508826"/>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508826"/>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508826"/>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508826"/>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9" name="Espace réservé du contenu 4"/>
          <p:cNvSpPr txBox="1">
            <a:spLocks/>
          </p:cNvSpPr>
          <p:nvPr/>
        </p:nvSpPr>
        <p:spPr>
          <a:xfrm>
            <a:off x="822960" y="3910403"/>
            <a:ext cx="7543800" cy="785701"/>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dirty="0" smtClean="0">
                <a:solidFill>
                  <a:schemeClr val="tx1"/>
                </a:solidFill>
              </a:rPr>
              <a:t> Differently from the other approaches, the rewritings are produced considering the user preferences and constraints, and the SLAs exported by the different data services.</a:t>
            </a:r>
          </a:p>
        </p:txBody>
      </p:sp>
      <p:cxnSp>
        <p:nvCxnSpPr>
          <p:cNvPr id="21" name="Conector de seta reta 20"/>
          <p:cNvCxnSpPr/>
          <p:nvPr/>
        </p:nvCxnSpPr>
        <p:spPr>
          <a:xfrm>
            <a:off x="6668431" y="3301306"/>
            <a:ext cx="0" cy="49446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4047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Experimental validation</a:t>
            </a:r>
            <a:endParaRPr lang="en-US" dirty="0"/>
          </a:p>
        </p:txBody>
      </p:sp>
      <p:sp>
        <p:nvSpPr>
          <p:cNvPr id="14" name="Espace réservé du contenu 4"/>
          <p:cNvSpPr>
            <a:spLocks noGrp="1"/>
          </p:cNvSpPr>
          <p:nvPr>
            <p:ph idx="1"/>
          </p:nvPr>
        </p:nvSpPr>
        <p:spPr/>
        <p:txBody>
          <a:bodyPr>
            <a:normAutofit/>
          </a:bodyPr>
          <a:lstStyle/>
          <a:p>
            <a:pPr algn="just">
              <a:buFont typeface="Wingdings" charset="2"/>
              <a:buChar char="§"/>
            </a:pPr>
            <a:r>
              <a:rPr lang="en-US" sz="2000" dirty="0">
                <a:solidFill>
                  <a:schemeClr val="tx1"/>
                </a:solidFill>
              </a:rPr>
              <a:t> </a:t>
            </a:r>
            <a:r>
              <a:rPr lang="en-GB" sz="2000" dirty="0" smtClean="0">
                <a:solidFill>
                  <a:schemeClr val="tx1"/>
                </a:solidFill>
              </a:rPr>
              <a:t>The </a:t>
            </a:r>
            <a:r>
              <a:rPr lang="en-GB" sz="2000" i="1" dirty="0">
                <a:solidFill>
                  <a:schemeClr val="tx1"/>
                </a:solidFill>
              </a:rPr>
              <a:t>Rhone</a:t>
            </a:r>
            <a:r>
              <a:rPr lang="en-GB" sz="2000" dirty="0">
                <a:solidFill>
                  <a:schemeClr val="tx1"/>
                </a:solidFill>
              </a:rPr>
              <a:t> first version is implemented in </a:t>
            </a:r>
            <a:r>
              <a:rPr lang="en-GB" sz="2000" dirty="0" smtClean="0">
                <a:solidFill>
                  <a:schemeClr val="tx1"/>
                </a:solidFill>
              </a:rPr>
              <a:t>Java</a:t>
            </a:r>
            <a:endParaRPr lang="en-US" sz="2000" dirty="0" smtClean="0">
              <a:solidFill>
                <a:schemeClr val="tx1"/>
              </a:solidFill>
            </a:endParaRPr>
          </a:p>
          <a:p>
            <a:pPr algn="just">
              <a:buFont typeface="Wingdings" charset="2"/>
              <a:buChar char="§"/>
            </a:pPr>
            <a:r>
              <a:rPr lang="en-US" sz="2000" dirty="0" smtClean="0">
                <a:solidFill>
                  <a:schemeClr val="tx1"/>
                </a:solidFill>
              </a:rPr>
              <a:t> Evaluate the algorithm’s behavior</a:t>
            </a:r>
          </a:p>
          <a:p>
            <a:pPr lvl="1" algn="just">
              <a:buFont typeface="Wingdings" charset="2"/>
              <a:buChar char="§"/>
            </a:pPr>
            <a:r>
              <a:rPr lang="en-US" sz="1800" dirty="0" smtClean="0">
                <a:solidFill>
                  <a:schemeClr val="tx1"/>
                </a:solidFill>
              </a:rPr>
              <a:t>performance, quality and cost</a:t>
            </a:r>
          </a:p>
          <a:p>
            <a:pPr algn="just">
              <a:buFont typeface="Wingdings" charset="2"/>
              <a:buChar char="§"/>
            </a:pPr>
            <a:r>
              <a:rPr lang="en-US" sz="2000" dirty="0" smtClean="0">
                <a:solidFill>
                  <a:schemeClr val="tx1"/>
                </a:solidFill>
              </a:rPr>
              <a:t> Local environment simulating a mono-cloud</a:t>
            </a:r>
          </a:p>
          <a:p>
            <a:pPr lvl="1" algn="just">
              <a:buFont typeface="Wingdings" charset="2"/>
              <a:buChar char="§"/>
            </a:pPr>
            <a:r>
              <a:rPr lang="en-US" sz="1800" dirty="0" smtClean="0">
                <a:solidFill>
                  <a:schemeClr val="tx1"/>
                </a:solidFill>
              </a:rPr>
              <a:t>including a registry of 100 services</a:t>
            </a:r>
          </a:p>
          <a:p>
            <a:pPr algn="just">
              <a:buFont typeface="Wingdings" charset="2"/>
              <a:buChar char="§"/>
            </a:pPr>
            <a:r>
              <a:rPr lang="en-GB" sz="2000" dirty="0" smtClean="0">
                <a:solidFill>
                  <a:schemeClr val="tx1"/>
                </a:solidFill>
              </a:rPr>
              <a:t> Two approaches compared </a:t>
            </a:r>
          </a:p>
          <a:p>
            <a:pPr lvl="1" algn="just">
              <a:buFont typeface="Wingdings" charset="2"/>
              <a:buChar char="§"/>
            </a:pPr>
            <a:r>
              <a:rPr lang="en-GB" sz="1800" dirty="0" smtClean="0">
                <a:solidFill>
                  <a:schemeClr val="tx1"/>
                </a:solidFill>
              </a:rPr>
              <a:t>Traditional (without considering preferences and SLA) versus </a:t>
            </a:r>
          </a:p>
          <a:p>
            <a:pPr lvl="1" algn="just">
              <a:buFont typeface="Wingdings" charset="2"/>
              <a:buChar char="§"/>
            </a:pPr>
            <a:r>
              <a:rPr lang="en-GB" sz="1800" dirty="0" smtClean="0">
                <a:solidFill>
                  <a:schemeClr val="tx1"/>
                </a:solidFill>
              </a:rPr>
              <a:t>Preference-guided (i.e., Rhone)</a:t>
            </a:r>
            <a:endParaRPr lang="en-US" sz="1800" dirty="0" smtClean="0">
              <a:solidFill>
                <a:schemeClr val="tx1"/>
              </a:solidFill>
            </a:endParaRPr>
          </a:p>
        </p:txBody>
      </p:sp>
    </p:spTree>
    <p:extLst>
      <p:ext uri="{BB962C8B-B14F-4D97-AF65-F5344CB8AC3E}">
        <p14:creationId xmlns:p14="http://schemas.microsoft.com/office/powerpoint/2010/main" val="19104632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Lessons learned</a:t>
            </a:r>
            <a:endParaRPr lang="en-GB" dirty="0"/>
          </a:p>
        </p:txBody>
      </p:sp>
      <p:sp>
        <p:nvSpPr>
          <p:cNvPr id="3" name="Espace réservé du contenu 2"/>
          <p:cNvSpPr>
            <a:spLocks noGrp="1"/>
          </p:cNvSpPr>
          <p:nvPr>
            <p:ph sz="half" idx="1"/>
          </p:nvPr>
        </p:nvSpPr>
        <p:spPr/>
        <p:txBody>
          <a:bodyPr>
            <a:normAutofit/>
          </a:bodyPr>
          <a:lstStyle/>
          <a:p>
            <a:pPr algn="just">
              <a:buFont typeface="Wingdings" charset="2"/>
              <a:buChar char="§"/>
            </a:pPr>
            <a:r>
              <a:rPr lang="en-US" dirty="0" smtClean="0">
                <a:solidFill>
                  <a:schemeClr val="tx1"/>
                </a:solidFill>
              </a:rPr>
              <a:t> </a:t>
            </a:r>
            <a:r>
              <a:rPr lang="en-US" b="1" dirty="0" smtClean="0">
                <a:solidFill>
                  <a:schemeClr val="tx1"/>
                </a:solidFill>
              </a:rPr>
              <a:t>Complexity</a:t>
            </a:r>
            <a:endParaRPr lang="en-US" b="1" dirty="0">
              <a:solidFill>
                <a:schemeClr val="tx1"/>
              </a:solidFill>
            </a:endParaRPr>
          </a:p>
          <a:p>
            <a:pPr lvl="1" algn="just">
              <a:buFont typeface="Wingdings" charset="2"/>
              <a:buChar char="§"/>
            </a:pPr>
            <a:r>
              <a:rPr lang="en-US" dirty="0">
                <a:solidFill>
                  <a:schemeClr val="tx1"/>
                </a:solidFill>
              </a:rPr>
              <a:t>Selecting candidate concrete services: </a:t>
            </a:r>
            <a:r>
              <a:rPr lang="en-US" b="1" dirty="0">
                <a:solidFill>
                  <a:schemeClr val="tx1"/>
                </a:solidFill>
              </a:rPr>
              <a:t>O (n</a:t>
            </a:r>
            <a:r>
              <a:rPr lang="en-US" b="1" baseline="30000" dirty="0">
                <a:solidFill>
                  <a:schemeClr val="tx1"/>
                </a:solidFill>
              </a:rPr>
              <a:t>2</a:t>
            </a:r>
            <a:r>
              <a:rPr lang="en-US" b="1" dirty="0">
                <a:solidFill>
                  <a:schemeClr val="tx1"/>
                </a:solidFill>
              </a:rPr>
              <a:t>)</a:t>
            </a:r>
          </a:p>
          <a:p>
            <a:pPr lvl="1" algn="just">
              <a:buFont typeface="Wingdings" charset="2"/>
              <a:buChar char="§"/>
            </a:pPr>
            <a:r>
              <a:rPr lang="en-US" dirty="0">
                <a:solidFill>
                  <a:schemeClr val="tx1"/>
                </a:solidFill>
              </a:rPr>
              <a:t>Creating candidate service descriptions: </a:t>
            </a:r>
            <a:r>
              <a:rPr lang="en-US" b="1" dirty="0">
                <a:solidFill>
                  <a:schemeClr val="tx1"/>
                </a:solidFill>
              </a:rPr>
              <a:t>O (n</a:t>
            </a:r>
            <a:r>
              <a:rPr lang="en-US" b="1" baseline="30000" dirty="0">
                <a:solidFill>
                  <a:schemeClr val="tx1"/>
                </a:solidFill>
              </a:rPr>
              <a:t>3</a:t>
            </a:r>
            <a:r>
              <a:rPr lang="en-US" b="1" dirty="0">
                <a:solidFill>
                  <a:schemeClr val="tx1"/>
                </a:solidFill>
              </a:rPr>
              <a:t>)</a:t>
            </a:r>
            <a:endParaRPr lang="en-US" dirty="0">
              <a:solidFill>
                <a:schemeClr val="tx1"/>
              </a:solidFill>
            </a:endParaRPr>
          </a:p>
          <a:p>
            <a:pPr lvl="1" algn="just">
              <a:buFont typeface="Wingdings" charset="2"/>
              <a:buChar char="§"/>
            </a:pPr>
            <a:r>
              <a:rPr lang="en-US" dirty="0">
                <a:solidFill>
                  <a:schemeClr val="tx1"/>
                </a:solidFill>
              </a:rPr>
              <a:t>Combining CSDs: </a:t>
            </a:r>
            <a:r>
              <a:rPr lang="en-US" b="1" dirty="0">
                <a:solidFill>
                  <a:schemeClr val="tx1"/>
                </a:solidFill>
              </a:rPr>
              <a:t>O (</a:t>
            </a:r>
            <a:r>
              <a:rPr lang="en-US" b="1" dirty="0" err="1">
                <a:solidFill>
                  <a:schemeClr val="tx1"/>
                </a:solidFill>
              </a:rPr>
              <a:t>n</a:t>
            </a:r>
            <a:r>
              <a:rPr lang="en-US" b="1" baseline="30000" dirty="0" err="1">
                <a:solidFill>
                  <a:schemeClr val="tx1"/>
                </a:solidFill>
              </a:rPr>
              <a:t>k</a:t>
            </a:r>
            <a:r>
              <a:rPr lang="en-US" b="1" dirty="0">
                <a:solidFill>
                  <a:schemeClr val="tx1"/>
                </a:solidFill>
              </a:rPr>
              <a:t>)</a:t>
            </a:r>
            <a:r>
              <a:rPr lang="en-US" b="1" baseline="30000" dirty="0">
                <a:solidFill>
                  <a:schemeClr val="tx1"/>
                </a:solidFill>
              </a:rPr>
              <a:t>m</a:t>
            </a:r>
          </a:p>
          <a:p>
            <a:pPr lvl="1" algn="just">
              <a:buFont typeface="Wingdings" charset="2"/>
              <a:buChar char="§"/>
            </a:pPr>
            <a:r>
              <a:rPr lang="en-US" dirty="0">
                <a:solidFill>
                  <a:schemeClr val="tx1"/>
                </a:solidFill>
              </a:rPr>
              <a:t>Producing rewritings: </a:t>
            </a:r>
            <a:r>
              <a:rPr lang="en-US" b="1" dirty="0">
                <a:solidFill>
                  <a:schemeClr val="tx1"/>
                </a:solidFill>
              </a:rPr>
              <a:t>O (n)</a:t>
            </a:r>
            <a:endParaRPr lang="en-US" dirty="0">
              <a:solidFill>
                <a:schemeClr val="tx1"/>
              </a:solidFill>
            </a:endParaRPr>
          </a:p>
          <a:p>
            <a:pPr lvl="1" algn="just">
              <a:buFont typeface="Wingdings" charset="2"/>
              <a:buChar char="§"/>
            </a:pPr>
            <a:endParaRPr lang="en-US" dirty="0">
              <a:solidFill>
                <a:schemeClr val="tx1"/>
              </a:solidFill>
            </a:endParaRPr>
          </a:p>
          <a:p>
            <a:pPr algn="just">
              <a:buFont typeface="Wingdings" charset="2"/>
              <a:buChar char="§"/>
            </a:pPr>
            <a:r>
              <a:rPr lang="en-GB" dirty="0">
                <a:solidFill>
                  <a:schemeClr val="tx1"/>
                </a:solidFill>
              </a:rPr>
              <a:t> </a:t>
            </a:r>
            <a:endParaRPr lang="en-GB" dirty="0"/>
          </a:p>
        </p:txBody>
      </p:sp>
      <p:sp>
        <p:nvSpPr>
          <p:cNvPr id="6" name="Espace réservé du contenu 5"/>
          <p:cNvSpPr>
            <a:spLocks noGrp="1"/>
          </p:cNvSpPr>
          <p:nvPr>
            <p:ph sz="half" idx="2"/>
          </p:nvPr>
        </p:nvSpPr>
        <p:spPr/>
        <p:txBody>
          <a:bodyPr>
            <a:normAutofit/>
          </a:bodyPr>
          <a:lstStyle/>
          <a:p>
            <a:pPr marL="0">
              <a:buFont typeface="Wingdings" charset="2"/>
              <a:buChar char="§"/>
            </a:pPr>
            <a:r>
              <a:rPr lang="en-GB" b="1" dirty="0" smtClean="0"/>
              <a:t> Performance</a:t>
            </a:r>
            <a:r>
              <a:rPr lang="en-GB" dirty="0" smtClean="0"/>
              <a:t> increased </a:t>
            </a:r>
            <a:r>
              <a:rPr lang="en-GB" dirty="0"/>
              <a:t>reducing </a:t>
            </a:r>
            <a:endParaRPr lang="en-GB" dirty="0" smtClean="0"/>
          </a:p>
          <a:p>
            <a:pPr marL="0" lvl="1"/>
            <a:r>
              <a:rPr lang="en-GB" dirty="0"/>
              <a:t>T</a:t>
            </a:r>
            <a:r>
              <a:rPr lang="en-GB" dirty="0" smtClean="0"/>
              <a:t>he number of rewriting solutions</a:t>
            </a:r>
          </a:p>
          <a:p>
            <a:pPr marL="0" lvl="1"/>
            <a:r>
              <a:rPr lang="en-GB" dirty="0" smtClean="0"/>
              <a:t>Integration execution time</a:t>
            </a:r>
            <a:endParaRPr lang="en-GB" dirty="0"/>
          </a:p>
          <a:p>
            <a:pPr marL="0">
              <a:buFont typeface="Wingdings" charset="2"/>
              <a:buChar char="§"/>
            </a:pPr>
            <a:r>
              <a:rPr lang="en-US" sz="1600" b="1" dirty="0" smtClean="0"/>
              <a:t> Rewriting solutions quality </a:t>
            </a:r>
            <a:r>
              <a:rPr lang="en-US" sz="1600" dirty="0" smtClean="0"/>
              <a:t>enhanced</a:t>
            </a:r>
          </a:p>
          <a:p>
            <a:pPr marL="0">
              <a:buFont typeface="Wingdings" charset="2"/>
              <a:buChar char="§"/>
            </a:pPr>
            <a:r>
              <a:rPr lang="en-US" sz="1600" dirty="0" smtClean="0"/>
              <a:t> Integration </a:t>
            </a:r>
            <a:r>
              <a:rPr lang="en-US" sz="1600" b="1" dirty="0" smtClean="0"/>
              <a:t>economic cost </a:t>
            </a:r>
            <a:r>
              <a:rPr lang="en-US" sz="1600" dirty="0" smtClean="0"/>
              <a:t>potentially reduced</a:t>
            </a:r>
          </a:p>
        </p:txBody>
      </p:sp>
      <p:pic>
        <p:nvPicPr>
          <p:cNvPr id="7" name="Imagem 11"/>
          <p:cNvPicPr>
            <a:picLocks noChangeAspect="1"/>
          </p:cNvPicPr>
          <p:nvPr/>
        </p:nvPicPr>
        <p:blipFill>
          <a:blip r:embed="rId3"/>
          <a:stretch>
            <a:fillRect/>
          </a:stretch>
        </p:blipFill>
        <p:spPr>
          <a:xfrm>
            <a:off x="685798" y="2924365"/>
            <a:ext cx="3584920" cy="1892468"/>
          </a:xfrm>
          <a:prstGeom prst="rect">
            <a:avLst/>
          </a:prstGeom>
        </p:spPr>
      </p:pic>
      <p:pic>
        <p:nvPicPr>
          <p:cNvPr id="8" name="Imagem 2"/>
          <p:cNvPicPr>
            <a:picLocks noChangeAspect="1"/>
          </p:cNvPicPr>
          <p:nvPr/>
        </p:nvPicPr>
        <p:blipFill>
          <a:blip r:embed="rId4"/>
          <a:stretch>
            <a:fillRect/>
          </a:stretch>
        </p:blipFill>
        <p:spPr>
          <a:xfrm>
            <a:off x="4754516" y="3026462"/>
            <a:ext cx="3334931" cy="1790371"/>
          </a:xfrm>
          <a:prstGeom prst="rect">
            <a:avLst/>
          </a:prstGeom>
        </p:spPr>
      </p:pic>
    </p:spTree>
    <p:extLst>
      <p:ext uri="{BB962C8B-B14F-4D97-AF65-F5344CB8AC3E}">
        <p14:creationId xmlns:p14="http://schemas.microsoft.com/office/powerpoint/2010/main" val="24812548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86213" y="1979613"/>
            <a:ext cx="5157787" cy="857250"/>
          </a:xfrm>
        </p:spPr>
        <p:txBody>
          <a:bodyPr>
            <a:normAutofit fontScale="90000"/>
          </a:bodyPr>
          <a:lstStyle/>
          <a:p>
            <a:r>
              <a:rPr lang="en-US" b="1" i="1" dirty="0" smtClean="0">
                <a:solidFill>
                  <a:schemeClr val="bg1"/>
                </a:solidFill>
              </a:rPr>
              <a:t/>
            </a:r>
            <a:br>
              <a:rPr lang="en-US" b="1" i="1" dirty="0" smtClean="0">
                <a:solidFill>
                  <a:schemeClr val="bg1"/>
                </a:solidFill>
              </a:rPr>
            </a:br>
            <a:r>
              <a:rPr lang="en-US" b="1" i="1" dirty="0">
                <a:solidFill>
                  <a:schemeClr val="bg1"/>
                </a:solidFill>
              </a:rPr>
              <a:t/>
            </a:r>
            <a:br>
              <a:rPr lang="en-US" b="1" i="1" dirty="0">
                <a:solidFill>
                  <a:schemeClr val="bg1"/>
                </a:solidFill>
              </a:rPr>
            </a:br>
            <a:r>
              <a:rPr lang="en-US" b="1" i="1" dirty="0" smtClean="0">
                <a:solidFill>
                  <a:schemeClr val="bg1"/>
                </a:solidFill>
              </a:rPr>
              <a:t>Thank you for your attention! </a:t>
            </a:r>
            <a:br>
              <a:rPr lang="en-US" b="1" i="1" dirty="0" smtClean="0">
                <a:solidFill>
                  <a:schemeClr val="bg1"/>
                </a:solidFill>
              </a:rPr>
            </a:br>
            <a:endParaRPr lang="en-US" b="1" i="1" dirty="0">
              <a:solidFill>
                <a:schemeClr val="bg1"/>
              </a:solidFill>
            </a:endParaRPr>
          </a:p>
        </p:txBody>
      </p:sp>
      <p:sp>
        <p:nvSpPr>
          <p:cNvPr id="4" name="Subtitle 2"/>
          <p:cNvSpPr txBox="1">
            <a:spLocks/>
          </p:cNvSpPr>
          <p:nvPr/>
        </p:nvSpPr>
        <p:spPr>
          <a:xfrm>
            <a:off x="629393" y="1979613"/>
            <a:ext cx="7743486" cy="2651764"/>
          </a:xfrm>
          <a:prstGeom prst="rect">
            <a:avLst/>
          </a:prstGeom>
        </p:spPr>
        <p:txBody>
          <a:bodyPr vert="horz" lIns="68580" tIns="34290" rIns="68580" bIns="34290" rtlCol="0" anchor="t">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gn="r">
              <a:buNone/>
            </a:pPr>
            <a:r>
              <a:rPr lang="en-US" sz="2000" b="1" dirty="0">
                <a:solidFill>
                  <a:schemeClr val="tx1"/>
                </a:solidFill>
              </a:rPr>
              <a:t>Daniel </a:t>
            </a:r>
            <a:r>
              <a:rPr lang="en-US" sz="2000" b="1" dirty="0" err="1">
                <a:solidFill>
                  <a:schemeClr val="tx1"/>
                </a:solidFill>
              </a:rPr>
              <a:t>Aguiar</a:t>
            </a:r>
            <a:r>
              <a:rPr lang="en-US" sz="2000" b="1" dirty="0">
                <a:solidFill>
                  <a:schemeClr val="tx1"/>
                </a:solidFill>
              </a:rPr>
              <a:t> da Silva </a:t>
            </a:r>
            <a:r>
              <a:rPr lang="en-US" sz="2000" b="1" dirty="0" err="1">
                <a:solidFill>
                  <a:schemeClr val="tx1"/>
                </a:solidFill>
              </a:rPr>
              <a:t>Carvalho</a:t>
            </a:r>
            <a:r>
              <a:rPr lang="en-US" sz="2000" b="1" dirty="0">
                <a:solidFill>
                  <a:schemeClr val="tx1"/>
                </a:solidFill>
              </a:rPr>
              <a:t>, </a:t>
            </a:r>
            <a:endParaRPr lang="en-US" sz="2000" b="1" dirty="0" smtClean="0">
              <a:solidFill>
                <a:schemeClr val="tx1"/>
              </a:solidFill>
            </a:endParaRPr>
          </a:p>
          <a:p>
            <a:pPr marL="0" indent="0" algn="r">
              <a:buNone/>
            </a:pPr>
            <a:r>
              <a:rPr lang="en-US" sz="2000" b="1" dirty="0" smtClean="0">
                <a:solidFill>
                  <a:schemeClr val="tx1"/>
                </a:solidFill>
              </a:rPr>
              <a:t>Magellan</a:t>
            </a:r>
            <a:r>
              <a:rPr lang="en-US" sz="2000" b="1" dirty="0">
                <a:solidFill>
                  <a:schemeClr val="tx1"/>
                </a:solidFill>
              </a:rPr>
              <a:t>, IAE, Univ. J. Moulin Lyon 3, </a:t>
            </a:r>
            <a:r>
              <a:rPr lang="en-US" sz="2000" b="1" dirty="0" smtClean="0">
                <a:solidFill>
                  <a:schemeClr val="tx1"/>
                </a:solidFill>
              </a:rPr>
              <a:t>France</a:t>
            </a:r>
          </a:p>
          <a:p>
            <a:pPr marL="0" indent="0">
              <a:buNone/>
            </a:pPr>
            <a:endParaRPr lang="en-US" sz="2000" b="1" dirty="0" smtClean="0">
              <a:solidFill>
                <a:schemeClr val="tx1"/>
              </a:solidFill>
            </a:endParaRPr>
          </a:p>
          <a:p>
            <a:pPr marL="0" indent="0">
              <a:buNone/>
            </a:pPr>
            <a:endParaRPr lang="en-US" sz="1400" dirty="0">
              <a:solidFill>
                <a:schemeClr val="tx1"/>
              </a:solidFill>
            </a:endParaRPr>
          </a:p>
          <a:p>
            <a:pPr marL="0" indent="0" algn="r">
              <a:buNone/>
            </a:pPr>
            <a:r>
              <a:rPr lang="en-US" sz="1800" dirty="0" err="1">
                <a:solidFill>
                  <a:schemeClr val="tx1"/>
                </a:solidFill>
              </a:rPr>
              <a:t>Plácido</a:t>
            </a:r>
            <a:r>
              <a:rPr lang="en-US" sz="1800" dirty="0">
                <a:solidFill>
                  <a:schemeClr val="tx1"/>
                </a:solidFill>
              </a:rPr>
              <a:t> Antonio de Souza </a:t>
            </a:r>
            <a:r>
              <a:rPr lang="en-US" sz="1800" dirty="0" err="1">
                <a:solidFill>
                  <a:schemeClr val="tx1"/>
                </a:solidFill>
              </a:rPr>
              <a:t>Neto</a:t>
            </a:r>
            <a:r>
              <a:rPr lang="en-US" sz="1800" dirty="0">
                <a:solidFill>
                  <a:schemeClr val="tx1"/>
                </a:solidFill>
              </a:rPr>
              <a:t>, DIATINF, IFRN, Brazil</a:t>
            </a:r>
          </a:p>
          <a:p>
            <a:pPr marL="0" indent="0" algn="r">
              <a:buNone/>
            </a:pPr>
            <a:r>
              <a:rPr lang="en-US" sz="1800" dirty="0" err="1">
                <a:solidFill>
                  <a:schemeClr val="tx1"/>
                </a:solidFill>
              </a:rPr>
              <a:t>Chirine</a:t>
            </a:r>
            <a:r>
              <a:rPr lang="en-US" sz="1800" dirty="0">
                <a:solidFill>
                  <a:schemeClr val="tx1"/>
                </a:solidFill>
              </a:rPr>
              <a:t> </a:t>
            </a:r>
            <a:r>
              <a:rPr lang="en-US" sz="1800" dirty="0" err="1">
                <a:solidFill>
                  <a:schemeClr val="tx1"/>
                </a:solidFill>
              </a:rPr>
              <a:t>Ghedira-Guegan</a:t>
            </a:r>
            <a:r>
              <a:rPr lang="en-US" sz="1800" dirty="0">
                <a:solidFill>
                  <a:schemeClr val="tx1"/>
                </a:solidFill>
              </a:rPr>
              <a:t>, Magellan, IAE, Univ. J. Moulin Lyon 3, France</a:t>
            </a:r>
          </a:p>
          <a:p>
            <a:pPr marL="0" indent="0" algn="r">
              <a:buNone/>
            </a:pPr>
            <a:r>
              <a:rPr lang="en-US" sz="1800" dirty="0">
                <a:solidFill>
                  <a:schemeClr val="tx1"/>
                </a:solidFill>
              </a:rPr>
              <a:t>Nadia </a:t>
            </a:r>
            <a:r>
              <a:rPr lang="en-US" sz="1800" dirty="0" err="1">
                <a:solidFill>
                  <a:schemeClr val="tx1"/>
                </a:solidFill>
              </a:rPr>
              <a:t>Bennani</a:t>
            </a:r>
            <a:r>
              <a:rPr lang="en-US" sz="1800" dirty="0">
                <a:solidFill>
                  <a:schemeClr val="tx1"/>
                </a:solidFill>
              </a:rPr>
              <a:t>, LIRIS-CNRS, INSA-Lyon, Univ. Lyon, France</a:t>
            </a:r>
          </a:p>
          <a:p>
            <a:pPr marL="0" indent="0" algn="r">
              <a:buNone/>
            </a:pPr>
            <a:r>
              <a:rPr lang="en-US" sz="1800" dirty="0" err="1">
                <a:solidFill>
                  <a:schemeClr val="tx1"/>
                </a:solidFill>
              </a:rPr>
              <a:t>Genoveva</a:t>
            </a:r>
            <a:r>
              <a:rPr lang="en-US" sz="1800" dirty="0">
                <a:solidFill>
                  <a:schemeClr val="tx1"/>
                </a:solidFill>
              </a:rPr>
              <a:t> Vargas-Solar, CRNS, LIG-LAFMIA, France</a:t>
            </a:r>
          </a:p>
        </p:txBody>
      </p:sp>
    </p:spTree>
    <p:extLst>
      <p:ext uri="{BB962C8B-B14F-4D97-AF65-F5344CB8AC3E}">
        <p14:creationId xmlns:p14="http://schemas.microsoft.com/office/powerpoint/2010/main" val="2706423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References</a:t>
            </a:r>
            <a:endParaRPr lang="en-US" dirty="0"/>
          </a:p>
        </p:txBody>
      </p:sp>
      <p:sp>
        <p:nvSpPr>
          <p:cNvPr id="3" name="Content Placeholder 2"/>
          <p:cNvSpPr>
            <a:spLocks noGrp="1"/>
          </p:cNvSpPr>
          <p:nvPr>
            <p:ph idx="1"/>
          </p:nvPr>
        </p:nvSpPr>
        <p:spPr>
          <a:xfrm>
            <a:off x="1485900" y="1326763"/>
            <a:ext cx="6172200" cy="3394472"/>
          </a:xfrm>
        </p:spPr>
        <p:txBody>
          <a:bodyPr>
            <a:normAutofit fontScale="62500" lnSpcReduction="20000"/>
          </a:bodyPr>
          <a:lstStyle/>
          <a:p>
            <a:pPr marL="342900" indent="-342900">
              <a:buFont typeface="+mj-lt"/>
              <a:buAutoNum type="arabicPeriod"/>
            </a:pPr>
            <a:r>
              <a:rPr lang="fr-FR" dirty="0" smtClean="0"/>
              <a:t>Ba</a:t>
            </a:r>
            <a:r>
              <a:rPr lang="fr-FR" dirty="0"/>
              <a:t>, C., Costa, U., Halfeld-Ferrari, M., Ferre, R., Musicante, M.A., Peralta, V</a:t>
            </a:r>
            <a:r>
              <a:rPr lang="fr-FR" dirty="0" smtClean="0"/>
              <a:t>., Robert</a:t>
            </a:r>
            <a:r>
              <a:rPr lang="fr-FR" dirty="0"/>
              <a:t>, S.: Preference-driven refinement of service compositions. In: </a:t>
            </a:r>
            <a:r>
              <a:rPr lang="fr-FR" dirty="0" smtClean="0"/>
              <a:t>International Conference </a:t>
            </a:r>
            <a:r>
              <a:rPr lang="fr-FR" dirty="0"/>
              <a:t>on Cloud Computing and Services Science, Proceedings of </a:t>
            </a:r>
            <a:r>
              <a:rPr lang="fr-FR" dirty="0" smtClean="0"/>
              <a:t>CLOSER 2014 </a:t>
            </a:r>
            <a:r>
              <a:rPr lang="fr-FR" dirty="0"/>
              <a:t>(2014</a:t>
            </a:r>
            <a:r>
              <a:rPr lang="fr-FR" dirty="0" smtClean="0"/>
              <a:t>)</a:t>
            </a:r>
          </a:p>
          <a:p>
            <a:pPr marL="342900" indent="-342900">
              <a:buFont typeface="+mj-lt"/>
              <a:buAutoNum type="arabicPeriod"/>
            </a:pPr>
            <a:r>
              <a:rPr lang="fr-FR" dirty="0" smtClean="0"/>
              <a:t>Barhamgi</a:t>
            </a:r>
            <a:r>
              <a:rPr lang="fr-FR" dirty="0"/>
              <a:t>, M., Benslimane, D., Medjahed, B.: A query rewriting approach for </a:t>
            </a:r>
            <a:r>
              <a:rPr lang="fr-FR" dirty="0" smtClean="0"/>
              <a:t>web service </a:t>
            </a:r>
            <a:r>
              <a:rPr lang="fr-FR" dirty="0"/>
              <a:t>composition. IEEE Trans. Serv. Comput. </a:t>
            </a:r>
            <a:r>
              <a:rPr lang="fr-FR" b="1" dirty="0"/>
              <a:t>3</a:t>
            </a:r>
            <a:r>
              <a:rPr lang="fr-FR" dirty="0"/>
              <a:t>, 206–222 (2010</a:t>
            </a:r>
            <a:r>
              <a:rPr lang="fr-FR" dirty="0" smtClean="0"/>
              <a:t>)</a:t>
            </a:r>
          </a:p>
          <a:p>
            <a:pPr marL="342900" indent="-342900">
              <a:buFont typeface="+mj-lt"/>
              <a:buAutoNum type="arabicPeriod"/>
            </a:pPr>
            <a:r>
              <a:rPr lang="fr-FR" dirty="0" smtClean="0"/>
              <a:t>Bennani</a:t>
            </a:r>
            <a:r>
              <a:rPr lang="fr-FR" dirty="0"/>
              <a:t>, N., Ghedira-Guegan, C., Musicante, M., Vargas-Solar, G.: Sla-guided </a:t>
            </a:r>
            <a:r>
              <a:rPr lang="fr-FR" dirty="0" smtClean="0"/>
              <a:t>data integration </a:t>
            </a:r>
            <a:r>
              <a:rPr lang="fr-FR" dirty="0"/>
              <a:t>on cloud environments. In: 2014 IEEE 7th International Conference </a:t>
            </a:r>
            <a:r>
              <a:rPr lang="fr-FR" dirty="0" smtClean="0"/>
              <a:t>on Cloud </a:t>
            </a:r>
            <a:r>
              <a:rPr lang="fr-FR" dirty="0"/>
              <a:t>Computing (CLOUD), pp. 934–935, June </a:t>
            </a:r>
            <a:r>
              <a:rPr lang="fr-FR" dirty="0" smtClean="0"/>
              <a:t>2014</a:t>
            </a:r>
          </a:p>
          <a:p>
            <a:pPr marL="342900" indent="-342900">
              <a:buFont typeface="+mj-lt"/>
              <a:buAutoNum type="arabicPeriod"/>
            </a:pPr>
            <a:r>
              <a:rPr lang="fr-FR" dirty="0" smtClean="0"/>
              <a:t>Benouaret</a:t>
            </a:r>
            <a:r>
              <a:rPr lang="fr-FR" dirty="0"/>
              <a:t>, K., Benslimane, D., Hadjali, A., Barhamgi, M.: FuDoCS: a web </a:t>
            </a:r>
            <a:r>
              <a:rPr lang="fr-FR" dirty="0" smtClean="0"/>
              <a:t>service composition </a:t>
            </a:r>
            <a:r>
              <a:rPr lang="fr-FR" dirty="0"/>
              <a:t>system based on fuzzy dominance for preference query answering. In</a:t>
            </a:r>
            <a:r>
              <a:rPr lang="fr-FR" dirty="0" smtClean="0"/>
              <a:t>: 37th </a:t>
            </a:r>
            <a:r>
              <a:rPr lang="fr-FR" dirty="0"/>
              <a:t>International Conference on Very Large Data Bases (VLDB 2011</a:t>
            </a:r>
            <a:r>
              <a:rPr lang="fr-FR" dirty="0" smtClean="0"/>
              <a:t>)</a:t>
            </a:r>
          </a:p>
          <a:p>
            <a:pPr marL="342900" indent="-342900">
              <a:buFont typeface="+mj-lt"/>
              <a:buAutoNum type="arabicPeriod"/>
            </a:pPr>
            <a:r>
              <a:rPr lang="fr-FR" dirty="0" smtClean="0"/>
              <a:t>Carvalho</a:t>
            </a:r>
            <a:r>
              <a:rPr lang="fr-FR" dirty="0"/>
              <a:t>, D.A.S., Neto, P.A.S., Vargas-Solar, G., Bennani, N., Ghedira, C.: </a:t>
            </a:r>
            <a:r>
              <a:rPr lang="fr-FR" dirty="0" smtClean="0"/>
              <a:t>Can data </a:t>
            </a:r>
            <a:r>
              <a:rPr lang="fr-FR" dirty="0"/>
              <a:t>integration quality be enhanced on multi-cloud using SLA? In: Chen, Q</a:t>
            </a:r>
            <a:r>
              <a:rPr lang="fr-FR" dirty="0" smtClean="0"/>
              <a:t>., Hameurlain</a:t>
            </a:r>
            <a:r>
              <a:rPr lang="fr-FR" dirty="0"/>
              <a:t>, A., Toumani, F., Wagner, R., Decker, H. (eds.) DEXA 2015. LNCS,</a:t>
            </a:r>
            <a:br>
              <a:rPr lang="fr-FR" dirty="0"/>
            </a:br>
            <a:r>
              <a:rPr lang="fr-FR" dirty="0"/>
              <a:t>vol. 9262, pp. 145–152. Springer, Heidelberg (2015</a:t>
            </a:r>
            <a:r>
              <a:rPr lang="fr-FR" dirty="0" smtClean="0"/>
              <a:t>)</a:t>
            </a:r>
          </a:p>
          <a:p>
            <a:pPr marL="342900" indent="-342900">
              <a:buFont typeface="+mj-lt"/>
              <a:buAutoNum type="arabicPeriod"/>
            </a:pPr>
            <a:r>
              <a:rPr lang="fr-FR" dirty="0" smtClean="0"/>
              <a:t>ElSheikh</a:t>
            </a:r>
            <a:r>
              <a:rPr lang="fr-FR" dirty="0"/>
              <a:t>, G., ElNainay, M.Y., ElShehaby, S., Abougabal, M.S.: SODIM: </a:t>
            </a:r>
            <a:r>
              <a:rPr lang="fr-FR" dirty="0" smtClean="0"/>
              <a:t>service oriented </a:t>
            </a:r>
            <a:r>
              <a:rPr lang="fr-FR" dirty="0"/>
              <a:t>data integration based on MapReduce. Alexandria Eng. J. </a:t>
            </a:r>
            <a:r>
              <a:rPr lang="fr-FR" b="1" dirty="0"/>
              <a:t>52</a:t>
            </a:r>
            <a:r>
              <a:rPr lang="fr-FR" dirty="0"/>
              <a:t>, </a:t>
            </a:r>
            <a:r>
              <a:rPr lang="fr-FR" dirty="0" smtClean="0"/>
              <a:t>313–318 (2013)</a:t>
            </a:r>
          </a:p>
          <a:p>
            <a:pPr marL="342900" indent="-342900">
              <a:buFont typeface="+mj-lt"/>
              <a:buAutoNum type="arabicPeriod"/>
            </a:pPr>
            <a:r>
              <a:rPr lang="fr-FR" dirty="0" smtClean="0"/>
              <a:t>Halevy</a:t>
            </a:r>
            <a:r>
              <a:rPr lang="fr-FR" dirty="0"/>
              <a:t>, A.Y.: Answering queries using views: a survey. VLDB J. </a:t>
            </a:r>
            <a:r>
              <a:rPr lang="fr-FR" b="1" dirty="0"/>
              <a:t>10</a:t>
            </a:r>
            <a:r>
              <a:rPr lang="fr-FR" dirty="0"/>
              <a:t>(4), </a:t>
            </a:r>
            <a:r>
              <a:rPr lang="fr-FR" dirty="0" smtClean="0"/>
              <a:t>270–294 (2001)</a:t>
            </a:r>
          </a:p>
          <a:p>
            <a:pPr marL="342900" indent="-342900">
              <a:buFont typeface="+mj-lt"/>
              <a:buAutoNum type="arabicPeriod"/>
            </a:pPr>
            <a:r>
              <a:rPr lang="fr-FR" dirty="0" smtClean="0"/>
              <a:t>Tian</a:t>
            </a:r>
            <a:r>
              <a:rPr lang="fr-FR" dirty="0"/>
              <a:t>, Y., Song, B., Park, J., Huh, E.-N.: Inter-cloud data integration system considering privacy and cost. In</a:t>
            </a:r>
            <a:r>
              <a:rPr lang="fr-FR" dirty="0" smtClean="0"/>
              <a:t>: Pan</a:t>
            </a:r>
            <a:r>
              <a:rPr lang="fr-FR" dirty="0"/>
              <a:t>, J.-S., Chen, S.-M., Nguyen, N.T. (eds</a:t>
            </a:r>
            <a:r>
              <a:rPr lang="fr-FR" dirty="0" smtClean="0"/>
              <a:t>.) ICCCI2010</a:t>
            </a:r>
            <a:r>
              <a:rPr lang="fr-FR" dirty="0"/>
              <a:t>, Part I. LNCS, vol. 6421, pp. 195–204. Springer, Heidelberg (2010</a:t>
            </a:r>
            <a:r>
              <a:rPr lang="fr-FR" dirty="0" smtClean="0"/>
              <a:t>)</a:t>
            </a:r>
            <a:endParaRPr lang="en-US" dirty="0" smtClean="0">
              <a:solidFill>
                <a:schemeClr val="tx1"/>
              </a:solidFill>
            </a:endParaRPr>
          </a:p>
        </p:txBody>
      </p:sp>
    </p:spTree>
    <p:extLst>
      <p:ext uri="{BB962C8B-B14F-4D97-AF65-F5344CB8AC3E}">
        <p14:creationId xmlns:p14="http://schemas.microsoft.com/office/powerpoint/2010/main" val="387860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smtClean="0"/>
              <a:t>Data integration: existing work</a:t>
            </a:r>
            <a:endParaRPr lang="en-US" sz="3300" dirty="0"/>
          </a:p>
        </p:txBody>
      </p:sp>
      <p:grpSp>
        <p:nvGrpSpPr>
          <p:cNvPr id="3" name="Groupe 2"/>
          <p:cNvGrpSpPr/>
          <p:nvPr/>
        </p:nvGrpSpPr>
        <p:grpSpPr>
          <a:xfrm>
            <a:off x="2858934" y="3548183"/>
            <a:ext cx="3308241" cy="651348"/>
            <a:chOff x="1087168" y="4519613"/>
            <a:chExt cx="6781406" cy="1216025"/>
          </a:xfrm>
        </p:grpSpPr>
        <p:sp>
          <p:nvSpPr>
            <p:cNvPr id="4" name="Cylindre 3"/>
            <p:cNvSpPr/>
            <p:nvPr/>
          </p:nvSpPr>
          <p:spPr>
            <a:xfrm>
              <a:off x="1741338" y="4519613"/>
              <a:ext cx="1445754" cy="1216025"/>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49" name="Cylindre 48"/>
            <p:cNvSpPr/>
            <p:nvPr/>
          </p:nvSpPr>
          <p:spPr>
            <a:xfrm>
              <a:off x="3743572" y="4519613"/>
              <a:ext cx="1445754" cy="1216025"/>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50" name="Cylindre 49"/>
            <p:cNvSpPr/>
            <p:nvPr/>
          </p:nvSpPr>
          <p:spPr>
            <a:xfrm>
              <a:off x="5750789" y="4519613"/>
              <a:ext cx="1445754" cy="1216025"/>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33" name="ZoneTexte 32"/>
            <p:cNvSpPr txBox="1"/>
            <p:nvPr/>
          </p:nvSpPr>
          <p:spPr>
            <a:xfrm>
              <a:off x="1087168" y="4943745"/>
              <a:ext cx="2743201" cy="775708"/>
            </a:xfrm>
            <a:prstGeom prst="rect">
              <a:avLst/>
            </a:prstGeom>
          </p:spPr>
          <p:txBody>
            <a:bodyPr rtlCol="0">
              <a:spAutoFit/>
            </a:bodyPr>
            <a:lstStyle/>
            <a:p>
              <a:pPr algn="ctr"/>
              <a:r>
                <a:rPr lang="fr-FR" sz="1050" dirty="0">
                  <a:solidFill>
                    <a:schemeClr val="tx1">
                      <a:lumMod val="65000"/>
                      <a:lumOff val="35000"/>
                    </a:schemeClr>
                  </a:solidFill>
                  <a:latin typeface="Consolas" charset="0"/>
                  <a:ea typeface="Consolas" charset="0"/>
                  <a:cs typeface="Consolas" charset="0"/>
                </a:rPr>
                <a:t>Data </a:t>
              </a:r>
              <a:endParaRPr lang="fr-FR" sz="1050" dirty="0" smtClean="0">
                <a:solidFill>
                  <a:schemeClr val="tx1">
                    <a:lumMod val="65000"/>
                    <a:lumOff val="35000"/>
                  </a:schemeClr>
                </a:solidFill>
                <a:latin typeface="Consolas" charset="0"/>
                <a:ea typeface="Consolas" charset="0"/>
                <a:cs typeface="Consolas" charset="0"/>
              </a:endParaRPr>
            </a:p>
            <a:p>
              <a:pPr algn="ctr"/>
              <a:r>
                <a:rPr lang="fr-FR" sz="1050" dirty="0" smtClean="0">
                  <a:solidFill>
                    <a:schemeClr val="tx1">
                      <a:lumMod val="65000"/>
                      <a:lumOff val="35000"/>
                    </a:schemeClr>
                  </a:solidFill>
                  <a:latin typeface="Consolas" charset="0"/>
                  <a:ea typeface="Consolas" charset="0"/>
                  <a:cs typeface="Consolas" charset="0"/>
                </a:rPr>
                <a:t>source </a:t>
              </a:r>
              <a:r>
                <a:rPr lang="fr-FR" sz="1050" dirty="0">
                  <a:solidFill>
                    <a:schemeClr val="tx1">
                      <a:lumMod val="65000"/>
                      <a:lumOff val="35000"/>
                    </a:schemeClr>
                  </a:solidFill>
                  <a:latin typeface="Consolas" charset="0"/>
                  <a:ea typeface="Consolas" charset="0"/>
                  <a:cs typeface="Consolas" charset="0"/>
                </a:rPr>
                <a:t>A</a:t>
              </a:r>
            </a:p>
          </p:txBody>
        </p:sp>
        <p:sp>
          <p:nvSpPr>
            <p:cNvPr id="52" name="ZoneTexte 51"/>
            <p:cNvSpPr txBox="1"/>
            <p:nvPr/>
          </p:nvSpPr>
          <p:spPr>
            <a:xfrm>
              <a:off x="3132533" y="4943745"/>
              <a:ext cx="2743201" cy="775708"/>
            </a:xfrm>
            <a:prstGeom prst="rect">
              <a:avLst/>
            </a:prstGeom>
          </p:spPr>
          <p:txBody>
            <a:bodyPr rtlCol="0">
              <a:spAutoFit/>
            </a:bodyPr>
            <a:lstStyle/>
            <a:p>
              <a:pPr algn="ctr"/>
              <a:r>
                <a:rPr lang="fr-FR" sz="1050" dirty="0">
                  <a:solidFill>
                    <a:schemeClr val="tx1">
                      <a:lumMod val="65000"/>
                      <a:lumOff val="35000"/>
                    </a:schemeClr>
                  </a:solidFill>
                  <a:latin typeface="Consolas" charset="0"/>
                  <a:ea typeface="Consolas" charset="0"/>
                  <a:cs typeface="Consolas" charset="0"/>
                </a:rPr>
                <a:t>Data </a:t>
              </a:r>
              <a:endParaRPr lang="fr-FR" sz="1050" dirty="0" smtClean="0">
                <a:solidFill>
                  <a:schemeClr val="tx1">
                    <a:lumMod val="65000"/>
                    <a:lumOff val="35000"/>
                  </a:schemeClr>
                </a:solidFill>
                <a:latin typeface="Consolas" charset="0"/>
                <a:ea typeface="Consolas" charset="0"/>
                <a:cs typeface="Consolas" charset="0"/>
              </a:endParaRPr>
            </a:p>
            <a:p>
              <a:pPr algn="ctr"/>
              <a:r>
                <a:rPr lang="fr-FR" sz="1050" dirty="0" smtClean="0">
                  <a:solidFill>
                    <a:schemeClr val="tx1">
                      <a:lumMod val="65000"/>
                      <a:lumOff val="35000"/>
                    </a:schemeClr>
                  </a:solidFill>
                  <a:latin typeface="Consolas" charset="0"/>
                  <a:ea typeface="Consolas" charset="0"/>
                  <a:cs typeface="Consolas" charset="0"/>
                </a:rPr>
                <a:t>source </a:t>
              </a:r>
              <a:r>
                <a:rPr lang="fr-FR" sz="1050" dirty="0">
                  <a:solidFill>
                    <a:schemeClr val="tx1">
                      <a:lumMod val="65000"/>
                      <a:lumOff val="35000"/>
                    </a:schemeClr>
                  </a:solidFill>
                  <a:latin typeface="Consolas" charset="0"/>
                  <a:ea typeface="Consolas" charset="0"/>
                  <a:cs typeface="Consolas" charset="0"/>
                </a:rPr>
                <a:t>B</a:t>
              </a:r>
            </a:p>
          </p:txBody>
        </p:sp>
        <p:sp>
          <p:nvSpPr>
            <p:cNvPr id="55" name="ZoneTexte 54"/>
            <p:cNvSpPr txBox="1"/>
            <p:nvPr/>
          </p:nvSpPr>
          <p:spPr>
            <a:xfrm>
              <a:off x="5125373" y="4943745"/>
              <a:ext cx="2743201" cy="775708"/>
            </a:xfrm>
            <a:prstGeom prst="rect">
              <a:avLst/>
            </a:prstGeom>
          </p:spPr>
          <p:txBody>
            <a:bodyPr rtlCol="0">
              <a:spAutoFit/>
            </a:bodyPr>
            <a:lstStyle/>
            <a:p>
              <a:pPr algn="ctr"/>
              <a:r>
                <a:rPr lang="fr-FR" sz="1050" dirty="0">
                  <a:solidFill>
                    <a:schemeClr val="tx1">
                      <a:lumMod val="65000"/>
                      <a:lumOff val="35000"/>
                    </a:schemeClr>
                  </a:solidFill>
                  <a:latin typeface="Consolas" charset="0"/>
                  <a:ea typeface="Consolas" charset="0"/>
                  <a:cs typeface="Consolas" charset="0"/>
                </a:rPr>
                <a:t>Data </a:t>
              </a:r>
              <a:endParaRPr lang="fr-FR" sz="1050" dirty="0" smtClean="0">
                <a:solidFill>
                  <a:schemeClr val="tx1">
                    <a:lumMod val="65000"/>
                    <a:lumOff val="35000"/>
                  </a:schemeClr>
                </a:solidFill>
                <a:latin typeface="Consolas" charset="0"/>
                <a:ea typeface="Consolas" charset="0"/>
                <a:cs typeface="Consolas" charset="0"/>
              </a:endParaRPr>
            </a:p>
            <a:p>
              <a:pPr algn="ctr"/>
              <a:r>
                <a:rPr lang="fr-FR" sz="1050" dirty="0" smtClean="0">
                  <a:solidFill>
                    <a:schemeClr val="tx1">
                      <a:lumMod val="65000"/>
                      <a:lumOff val="35000"/>
                    </a:schemeClr>
                  </a:solidFill>
                  <a:latin typeface="Consolas" charset="0"/>
                  <a:ea typeface="Consolas" charset="0"/>
                  <a:cs typeface="Consolas" charset="0"/>
                </a:rPr>
                <a:t>source </a:t>
              </a:r>
              <a:r>
                <a:rPr lang="fr-FR" sz="1050" dirty="0">
                  <a:solidFill>
                    <a:schemeClr val="tx1">
                      <a:lumMod val="65000"/>
                      <a:lumOff val="35000"/>
                    </a:schemeClr>
                  </a:solidFill>
                  <a:latin typeface="Consolas" charset="0"/>
                  <a:ea typeface="Consolas" charset="0"/>
                  <a:cs typeface="Consolas" charset="0"/>
                </a:rPr>
                <a:t>C</a:t>
              </a:r>
            </a:p>
          </p:txBody>
        </p:sp>
      </p:grpSp>
      <p:grpSp>
        <p:nvGrpSpPr>
          <p:cNvPr id="6" name="Groupe 5"/>
          <p:cNvGrpSpPr/>
          <p:nvPr/>
        </p:nvGrpSpPr>
        <p:grpSpPr>
          <a:xfrm>
            <a:off x="3497166" y="2050833"/>
            <a:ext cx="2057400" cy="685800"/>
            <a:chOff x="3188036" y="2713804"/>
            <a:chExt cx="2743200" cy="914400"/>
          </a:xfrm>
          <a:solidFill>
            <a:schemeClr val="accent4">
              <a:lumMod val="40000"/>
              <a:lumOff val="60000"/>
            </a:schemeClr>
          </a:solidFill>
        </p:grpSpPr>
        <p:sp>
          <p:nvSpPr>
            <p:cNvPr id="34" name="Rectangle à coins arrondis 33"/>
            <p:cNvSpPr/>
            <p:nvPr/>
          </p:nvSpPr>
          <p:spPr>
            <a:xfrm>
              <a:off x="3654386" y="2713804"/>
              <a:ext cx="1703090"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solidFill>
                  <a:schemeClr val="tx1">
                    <a:lumMod val="65000"/>
                    <a:lumOff val="35000"/>
                  </a:schemeClr>
                </a:solidFill>
              </a:endParaRPr>
            </a:p>
          </p:txBody>
        </p:sp>
        <p:sp>
          <p:nvSpPr>
            <p:cNvPr id="56" name="ZoneTexte 55"/>
            <p:cNvSpPr txBox="1"/>
            <p:nvPr/>
          </p:nvSpPr>
          <p:spPr>
            <a:xfrm>
              <a:off x="3188036" y="2986975"/>
              <a:ext cx="2743200" cy="400109"/>
            </a:xfrm>
            <a:prstGeom prst="rect">
              <a:avLst/>
            </a:prstGeom>
            <a:noFill/>
          </p:spPr>
          <p:txBody>
            <a:bodyPr rtlCol="0">
              <a:spAutoFit/>
            </a:bodyPr>
            <a:lstStyle/>
            <a:p>
              <a:pPr algn="ctr"/>
              <a:r>
                <a:rPr lang="fr-FR" sz="1350" dirty="0">
                  <a:solidFill>
                    <a:schemeClr val="tx1">
                      <a:lumMod val="65000"/>
                      <a:lumOff val="35000"/>
                    </a:schemeClr>
                  </a:solidFill>
                  <a:latin typeface="Consolas" charset="0"/>
                  <a:ea typeface="Consolas" charset="0"/>
                  <a:cs typeface="Consolas" charset="0"/>
                </a:rPr>
                <a:t>Mediator</a:t>
              </a:r>
            </a:p>
          </p:txBody>
        </p:sp>
      </p:grpSp>
      <p:grpSp>
        <p:nvGrpSpPr>
          <p:cNvPr id="5" name="Groupe 4"/>
          <p:cNvGrpSpPr/>
          <p:nvPr/>
        </p:nvGrpSpPr>
        <p:grpSpPr>
          <a:xfrm>
            <a:off x="3068381" y="1446727"/>
            <a:ext cx="2057400" cy="534521"/>
            <a:chOff x="2370534" y="1928969"/>
            <a:chExt cx="2743200" cy="712694"/>
          </a:xfrm>
        </p:grpSpPr>
        <p:cxnSp>
          <p:nvCxnSpPr>
            <p:cNvPr id="35" name="Connecteur droit avec flèche 34"/>
            <p:cNvCxnSpPr/>
            <p:nvPr/>
          </p:nvCxnSpPr>
          <p:spPr>
            <a:xfrm flipH="1">
              <a:off x="4146562" y="1928969"/>
              <a:ext cx="2444" cy="712694"/>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sp>
          <p:nvSpPr>
            <p:cNvPr id="57" name="ZoneTexte 56"/>
            <p:cNvSpPr txBox="1"/>
            <p:nvPr/>
          </p:nvSpPr>
          <p:spPr>
            <a:xfrm>
              <a:off x="2370534" y="2044216"/>
              <a:ext cx="2743200" cy="369332"/>
            </a:xfrm>
            <a:prstGeom prst="rect">
              <a:avLst/>
            </a:prstGeom>
          </p:spPr>
          <p:txBody>
            <a:bodyPr rtlCol="0">
              <a:spAutoFit/>
            </a:bodyPr>
            <a:lstStyle/>
            <a:p>
              <a:pPr algn="ctr"/>
              <a:r>
                <a:rPr lang="en-US" sz="1200" dirty="0">
                  <a:solidFill>
                    <a:schemeClr val="tx1">
                      <a:lumMod val="65000"/>
                      <a:lumOff val="35000"/>
                    </a:schemeClr>
                  </a:solidFill>
                  <a:latin typeface="Consolas" charset="0"/>
                  <a:ea typeface="Consolas" charset="0"/>
                  <a:cs typeface="Consolas" charset="0"/>
                </a:rPr>
                <a:t>Query</a:t>
              </a:r>
              <a:endParaRPr lang="fr-FR" sz="1200" dirty="0">
                <a:solidFill>
                  <a:schemeClr val="tx1">
                    <a:lumMod val="65000"/>
                    <a:lumOff val="35000"/>
                  </a:schemeClr>
                </a:solidFill>
                <a:latin typeface="Consolas" charset="0"/>
                <a:ea typeface="Consolas" charset="0"/>
                <a:cs typeface="Consolas" charset="0"/>
              </a:endParaRPr>
            </a:p>
          </p:txBody>
        </p:sp>
      </p:grpSp>
      <p:cxnSp>
        <p:nvCxnSpPr>
          <p:cNvPr id="63" name="Connecteur droit avec flèche 62"/>
          <p:cNvCxnSpPr/>
          <p:nvPr/>
        </p:nvCxnSpPr>
        <p:spPr>
          <a:xfrm flipH="1">
            <a:off x="4403566" y="2789399"/>
            <a:ext cx="1833" cy="534521"/>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cxnSp>
        <p:nvCxnSpPr>
          <p:cNvPr id="65" name="Connecteur droit avec flèche 64"/>
          <p:cNvCxnSpPr/>
          <p:nvPr/>
        </p:nvCxnSpPr>
        <p:spPr>
          <a:xfrm flipH="1">
            <a:off x="3304197" y="2788321"/>
            <a:ext cx="510681" cy="479510"/>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cxnSp>
        <p:nvCxnSpPr>
          <p:cNvPr id="69" name="Connecteur droit avec flèche 68"/>
          <p:cNvCxnSpPr/>
          <p:nvPr/>
        </p:nvCxnSpPr>
        <p:spPr>
          <a:xfrm flipH="1" flipV="1">
            <a:off x="4632236" y="2799666"/>
            <a:ext cx="1834" cy="524434"/>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grpSp>
        <p:nvGrpSpPr>
          <p:cNvPr id="7" name="Groupe 6"/>
          <p:cNvGrpSpPr/>
          <p:nvPr/>
        </p:nvGrpSpPr>
        <p:grpSpPr>
          <a:xfrm>
            <a:off x="4031072" y="1447827"/>
            <a:ext cx="2057400" cy="524434"/>
            <a:chOff x="3988411" y="1930436"/>
            <a:chExt cx="2743200" cy="699245"/>
          </a:xfrm>
        </p:grpSpPr>
        <p:cxnSp>
          <p:nvCxnSpPr>
            <p:cNvPr id="73" name="Connecteur droit avec flèche 72"/>
            <p:cNvCxnSpPr/>
            <p:nvPr/>
          </p:nvCxnSpPr>
          <p:spPr>
            <a:xfrm flipH="1" flipV="1">
              <a:off x="4863507" y="1930436"/>
              <a:ext cx="2445" cy="699245"/>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sp>
          <p:nvSpPr>
            <p:cNvPr id="74" name="ZoneTexte 73"/>
            <p:cNvSpPr txBox="1"/>
            <p:nvPr/>
          </p:nvSpPr>
          <p:spPr>
            <a:xfrm>
              <a:off x="3988411" y="2037027"/>
              <a:ext cx="2743200" cy="369332"/>
            </a:xfrm>
            <a:prstGeom prst="rect">
              <a:avLst/>
            </a:prstGeom>
          </p:spPr>
          <p:txBody>
            <a:bodyPr rtlCol="0">
              <a:spAutoFit/>
            </a:bodyPr>
            <a:lstStyle/>
            <a:p>
              <a:pPr algn="ctr"/>
              <a:r>
                <a:rPr lang="en-US" sz="1200" dirty="0">
                  <a:solidFill>
                    <a:schemeClr val="tx1">
                      <a:lumMod val="65000"/>
                      <a:lumOff val="35000"/>
                    </a:schemeClr>
                  </a:solidFill>
                  <a:latin typeface="Consolas" charset="0"/>
                  <a:ea typeface="Consolas" charset="0"/>
                  <a:cs typeface="Consolas" charset="0"/>
                </a:rPr>
                <a:t>Result</a:t>
              </a:r>
              <a:endParaRPr lang="fr-FR" sz="1200" dirty="0">
                <a:solidFill>
                  <a:schemeClr val="tx1">
                    <a:lumMod val="65000"/>
                    <a:lumOff val="35000"/>
                  </a:schemeClr>
                </a:solidFill>
                <a:latin typeface="Consolas" charset="0"/>
                <a:ea typeface="Consolas" charset="0"/>
                <a:cs typeface="Consolas" charset="0"/>
              </a:endParaRPr>
            </a:p>
          </p:txBody>
        </p:sp>
      </p:grpSp>
      <p:cxnSp>
        <p:nvCxnSpPr>
          <p:cNvPr id="22" name="Connecteur droit avec flèche 21"/>
          <p:cNvCxnSpPr/>
          <p:nvPr/>
        </p:nvCxnSpPr>
        <p:spPr>
          <a:xfrm rot="10800000" flipH="1">
            <a:off x="3460748" y="2796276"/>
            <a:ext cx="510681" cy="479510"/>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cxnSp>
        <p:nvCxnSpPr>
          <p:cNvPr id="23" name="Connecteur droit avec flèche 22"/>
          <p:cNvCxnSpPr/>
          <p:nvPr/>
        </p:nvCxnSpPr>
        <p:spPr>
          <a:xfrm rot="10800000">
            <a:off x="5114227" y="2802206"/>
            <a:ext cx="510681" cy="479510"/>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cxnSp>
        <p:nvCxnSpPr>
          <p:cNvPr id="24" name="Connecteur droit avec flèche 23"/>
          <p:cNvCxnSpPr/>
          <p:nvPr/>
        </p:nvCxnSpPr>
        <p:spPr>
          <a:xfrm>
            <a:off x="5266617" y="2796276"/>
            <a:ext cx="510681" cy="479510"/>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sp>
        <p:nvSpPr>
          <p:cNvPr id="8" name="ZoneTexte 7"/>
          <p:cNvSpPr txBox="1"/>
          <p:nvPr/>
        </p:nvSpPr>
        <p:spPr>
          <a:xfrm>
            <a:off x="5989235" y="2687327"/>
            <a:ext cx="2761782" cy="738664"/>
          </a:xfrm>
          <a:prstGeom prst="rect">
            <a:avLst/>
          </a:prstGeom>
          <a:noFill/>
        </p:spPr>
        <p:txBody>
          <a:bodyPr wrap="none" rtlCol="0">
            <a:spAutoFit/>
          </a:bodyPr>
          <a:lstStyle/>
          <a:p>
            <a:r>
              <a:rPr lang="en-GB" sz="1400" i="1" dirty="0" smtClean="0"/>
              <a:t>Pivot data model &amp; query language</a:t>
            </a:r>
          </a:p>
          <a:p>
            <a:r>
              <a:rPr lang="en-GB" sz="1400" i="1" dirty="0" smtClean="0"/>
              <a:t>(</a:t>
            </a:r>
            <a:r>
              <a:rPr lang="en-GB" sz="1400" i="1" dirty="0" err="1" smtClean="0"/>
              <a:t>GaV</a:t>
            </a:r>
            <a:r>
              <a:rPr lang="en-GB" sz="1400" i="1" dirty="0" smtClean="0"/>
              <a:t>, </a:t>
            </a:r>
            <a:r>
              <a:rPr lang="en-GB" sz="1400" i="1" dirty="0" err="1" smtClean="0"/>
              <a:t>LaV</a:t>
            </a:r>
            <a:r>
              <a:rPr lang="en-GB" sz="1400" i="1" dirty="0" smtClean="0"/>
              <a:t>, ontologies)</a:t>
            </a:r>
          </a:p>
          <a:p>
            <a:endParaRPr lang="en-GB" sz="1400" i="1" dirty="0" smtClean="0"/>
          </a:p>
        </p:txBody>
      </p:sp>
      <p:sp>
        <p:nvSpPr>
          <p:cNvPr id="26" name="ZoneTexte 25"/>
          <p:cNvSpPr txBox="1"/>
          <p:nvPr/>
        </p:nvSpPr>
        <p:spPr>
          <a:xfrm>
            <a:off x="5989235" y="3443834"/>
            <a:ext cx="3224472" cy="738664"/>
          </a:xfrm>
          <a:prstGeom prst="rect">
            <a:avLst/>
          </a:prstGeom>
          <a:noFill/>
        </p:spPr>
        <p:txBody>
          <a:bodyPr wrap="none" rtlCol="0">
            <a:spAutoFit/>
          </a:bodyPr>
          <a:lstStyle/>
          <a:p>
            <a:r>
              <a:rPr lang="en-GB" sz="1400" b="1" dirty="0" smtClean="0"/>
              <a:t>Data integration architectures:</a:t>
            </a:r>
          </a:p>
          <a:p>
            <a:r>
              <a:rPr lang="en-GB" sz="1400" i="1" dirty="0" smtClean="0"/>
              <a:t>Multi-databases, federations, DW, </a:t>
            </a:r>
            <a:r>
              <a:rPr lang="is-IS" sz="1400" i="1" dirty="0" smtClean="0"/>
              <a:t>…</a:t>
            </a:r>
          </a:p>
          <a:p>
            <a:r>
              <a:rPr lang="is-IS" sz="1400" i="1" dirty="0"/>
              <a:t>(</a:t>
            </a:r>
            <a:r>
              <a:rPr lang="is-IS" sz="1400" i="1" dirty="0" smtClean="0"/>
              <a:t>Domenig &amp; Dittrich 1999 Sigmod Record]</a:t>
            </a:r>
            <a:endParaRPr lang="en-GB" sz="1400" i="1" dirty="0"/>
          </a:p>
        </p:txBody>
      </p:sp>
      <p:sp>
        <p:nvSpPr>
          <p:cNvPr id="27" name="ZoneTexte 26"/>
          <p:cNvSpPr txBox="1"/>
          <p:nvPr/>
        </p:nvSpPr>
        <p:spPr>
          <a:xfrm>
            <a:off x="2588528" y="4294951"/>
            <a:ext cx="3837910" cy="276999"/>
          </a:xfrm>
          <a:prstGeom prst="rect">
            <a:avLst/>
          </a:prstGeom>
          <a:noFill/>
        </p:spPr>
        <p:txBody>
          <a:bodyPr wrap="none" rtlCol="0">
            <a:spAutoFit/>
          </a:bodyPr>
          <a:lstStyle/>
          <a:p>
            <a:pPr algn="ctr"/>
            <a:r>
              <a:rPr lang="fr-FR" sz="1200" dirty="0" err="1" smtClean="0">
                <a:solidFill>
                  <a:schemeClr val="tx1">
                    <a:lumMod val="65000"/>
                    <a:lumOff val="35000"/>
                  </a:schemeClr>
                </a:solidFill>
                <a:latin typeface="Consolas" charset="0"/>
                <a:ea typeface="Consolas" charset="0"/>
                <a:cs typeface="Consolas" charset="0"/>
              </a:rPr>
              <a:t>Heterogeneous</a:t>
            </a:r>
            <a:r>
              <a:rPr lang="fr-FR" sz="1200" dirty="0" smtClean="0">
                <a:solidFill>
                  <a:schemeClr val="tx1">
                    <a:lumMod val="65000"/>
                    <a:lumOff val="35000"/>
                  </a:schemeClr>
                </a:solidFill>
                <a:latin typeface="Consolas" charset="0"/>
                <a:ea typeface="Consolas" charset="0"/>
                <a:cs typeface="Consolas" charset="0"/>
              </a:rPr>
              <a:t> data sources </a:t>
            </a:r>
            <a:r>
              <a:rPr lang="en-GB" sz="1200" dirty="0" smtClean="0">
                <a:solidFill>
                  <a:schemeClr val="tx1">
                    <a:lumMod val="65000"/>
                    <a:lumOff val="35000"/>
                  </a:schemeClr>
                </a:solidFill>
                <a:latin typeface="Consolas" charset="0"/>
                <a:ea typeface="Consolas" charset="0"/>
                <a:cs typeface="Consolas" charset="0"/>
              </a:rPr>
              <a:t>known </a:t>
            </a:r>
            <a:r>
              <a:rPr lang="en-GB" sz="1200" dirty="0" smtClean="0">
                <a:solidFill>
                  <a:schemeClr val="tx1">
                    <a:lumMod val="65000"/>
                    <a:lumOff val="35000"/>
                  </a:schemeClr>
                </a:solidFill>
                <a:latin typeface="Consolas" charset="0"/>
                <a:ea typeface="Consolas" charset="0"/>
                <a:cs typeface="Consolas" charset="0"/>
              </a:rPr>
              <a:t>in advance</a:t>
            </a:r>
            <a:endParaRPr lang="fr-FR" sz="1200" dirty="0" smtClean="0">
              <a:solidFill>
                <a:schemeClr val="tx1">
                  <a:lumMod val="65000"/>
                  <a:lumOff val="35000"/>
                </a:schemeClr>
              </a:solidFill>
              <a:latin typeface="Consolas" charset="0"/>
              <a:ea typeface="Consolas" charset="0"/>
              <a:cs typeface="Consolas" charset="0"/>
            </a:endParaRPr>
          </a:p>
        </p:txBody>
      </p:sp>
      <p:sp>
        <p:nvSpPr>
          <p:cNvPr id="9" name="Rectangle 8"/>
          <p:cNvSpPr/>
          <p:nvPr/>
        </p:nvSpPr>
        <p:spPr>
          <a:xfrm>
            <a:off x="830304" y="2275253"/>
            <a:ext cx="1364284" cy="307777"/>
          </a:xfrm>
          <a:prstGeom prst="rect">
            <a:avLst/>
          </a:prstGeom>
        </p:spPr>
        <p:txBody>
          <a:bodyPr wrap="none">
            <a:spAutoFit/>
          </a:bodyPr>
          <a:lstStyle/>
          <a:p>
            <a:r>
              <a:rPr lang="en-GB" sz="1400" b="1" dirty="0"/>
              <a:t>Query </a:t>
            </a:r>
            <a:r>
              <a:rPr lang="en-GB" sz="1400" b="1" dirty="0" smtClean="0"/>
              <a:t>rewriting</a:t>
            </a:r>
            <a:endParaRPr lang="en-GB" sz="1400" b="1" dirty="0"/>
          </a:p>
        </p:txBody>
      </p:sp>
      <p:sp>
        <p:nvSpPr>
          <p:cNvPr id="29" name="ZoneTexte 28"/>
          <p:cNvSpPr txBox="1"/>
          <p:nvPr/>
        </p:nvSpPr>
        <p:spPr>
          <a:xfrm>
            <a:off x="3696514" y="3267831"/>
            <a:ext cx="1628972" cy="276999"/>
          </a:xfrm>
          <a:prstGeom prst="rect">
            <a:avLst/>
          </a:prstGeom>
          <a:noFill/>
        </p:spPr>
        <p:txBody>
          <a:bodyPr wrap="none" rtlCol="0">
            <a:spAutoFit/>
          </a:bodyPr>
          <a:lstStyle/>
          <a:p>
            <a:pPr algn="ctr"/>
            <a:r>
              <a:rPr lang="fr-FR" sz="1200" i="1" dirty="0" err="1" smtClean="0">
                <a:solidFill>
                  <a:schemeClr val="tx1">
                    <a:lumMod val="65000"/>
                    <a:lumOff val="35000"/>
                  </a:schemeClr>
                </a:solidFill>
                <a:latin typeface="Consolas" charset="0"/>
                <a:ea typeface="Consolas" charset="0"/>
                <a:cs typeface="Consolas" charset="0"/>
              </a:rPr>
              <a:t>Exported</a:t>
            </a:r>
            <a:r>
              <a:rPr lang="fr-FR" sz="1200" i="1" dirty="0" smtClean="0">
                <a:solidFill>
                  <a:schemeClr val="tx1">
                    <a:lumMod val="65000"/>
                    <a:lumOff val="35000"/>
                  </a:schemeClr>
                </a:solidFill>
                <a:latin typeface="Consolas" charset="0"/>
                <a:ea typeface="Consolas" charset="0"/>
                <a:cs typeface="Consolas" charset="0"/>
              </a:rPr>
              <a:t> </a:t>
            </a:r>
            <a:r>
              <a:rPr lang="fr-FR" sz="1200" i="1" dirty="0" err="1" smtClean="0">
                <a:solidFill>
                  <a:schemeClr val="tx1">
                    <a:lumMod val="65000"/>
                    <a:lumOff val="35000"/>
                  </a:schemeClr>
                </a:solidFill>
                <a:latin typeface="Consolas" charset="0"/>
                <a:ea typeface="Consolas" charset="0"/>
                <a:cs typeface="Consolas" charset="0"/>
              </a:rPr>
              <a:t>schemata</a:t>
            </a:r>
            <a:endParaRPr lang="fr-FR" sz="1200" i="1" dirty="0" smtClean="0">
              <a:solidFill>
                <a:schemeClr val="tx1">
                  <a:lumMod val="65000"/>
                  <a:lumOff val="35000"/>
                </a:schemeClr>
              </a:solidFill>
              <a:latin typeface="Consolas" charset="0"/>
              <a:ea typeface="Consolas" charset="0"/>
              <a:cs typeface="Consolas" charset="0"/>
            </a:endParaRPr>
          </a:p>
        </p:txBody>
      </p:sp>
      <p:sp>
        <p:nvSpPr>
          <p:cNvPr id="30" name="ZoneTexte 29"/>
          <p:cNvSpPr txBox="1"/>
          <p:nvPr/>
        </p:nvSpPr>
        <p:spPr>
          <a:xfrm>
            <a:off x="5174188" y="1894431"/>
            <a:ext cx="779381" cy="461665"/>
          </a:xfrm>
          <a:prstGeom prst="rect">
            <a:avLst/>
          </a:prstGeom>
          <a:noFill/>
        </p:spPr>
        <p:txBody>
          <a:bodyPr wrap="none" rtlCol="0">
            <a:spAutoFit/>
          </a:bodyPr>
          <a:lstStyle/>
          <a:p>
            <a:pPr algn="ctr"/>
            <a:r>
              <a:rPr lang="fr-FR" sz="1200" smtClean="0">
                <a:solidFill>
                  <a:schemeClr val="tx1">
                    <a:lumMod val="65000"/>
                    <a:lumOff val="35000"/>
                  </a:schemeClr>
                </a:solidFill>
                <a:latin typeface="Consolas" charset="0"/>
                <a:ea typeface="Consolas" charset="0"/>
                <a:cs typeface="Consolas" charset="0"/>
              </a:rPr>
              <a:t>Global </a:t>
            </a:r>
          </a:p>
          <a:p>
            <a:pPr algn="ctr"/>
            <a:r>
              <a:rPr lang="fr-FR" sz="1200" dirty="0" err="1" smtClean="0">
                <a:solidFill>
                  <a:schemeClr val="tx1">
                    <a:lumMod val="65000"/>
                    <a:lumOff val="35000"/>
                  </a:schemeClr>
                </a:solidFill>
                <a:latin typeface="Consolas" charset="0"/>
                <a:ea typeface="Consolas" charset="0"/>
                <a:cs typeface="Consolas" charset="0"/>
              </a:rPr>
              <a:t>schema</a:t>
            </a:r>
            <a:endParaRPr lang="fr-FR" sz="1200" dirty="0" smtClean="0">
              <a:solidFill>
                <a:schemeClr val="tx1">
                  <a:lumMod val="65000"/>
                  <a:lumOff val="35000"/>
                </a:schemeClr>
              </a:solidFill>
              <a:latin typeface="Consolas" charset="0"/>
              <a:ea typeface="Consolas" charset="0"/>
              <a:cs typeface="Consolas" charset="0"/>
            </a:endParaRPr>
          </a:p>
        </p:txBody>
      </p:sp>
      <p:sp>
        <p:nvSpPr>
          <p:cNvPr id="10" name="Rectangle 9"/>
          <p:cNvSpPr/>
          <p:nvPr/>
        </p:nvSpPr>
        <p:spPr>
          <a:xfrm>
            <a:off x="830304" y="2512653"/>
            <a:ext cx="2979377" cy="523220"/>
          </a:xfrm>
          <a:prstGeom prst="rect">
            <a:avLst/>
          </a:prstGeom>
        </p:spPr>
        <p:txBody>
          <a:bodyPr wrap="square">
            <a:spAutoFit/>
          </a:bodyPr>
          <a:lstStyle/>
          <a:p>
            <a:r>
              <a:rPr lang="fr-FR" sz="1400" b="1" i="1" dirty="0" err="1">
                <a:solidFill>
                  <a:srgbClr val="000000"/>
                </a:solidFill>
              </a:rPr>
              <a:t>MiniCon</a:t>
            </a:r>
            <a:r>
              <a:rPr lang="fr-FR" sz="1400" dirty="0">
                <a:solidFill>
                  <a:srgbClr val="000000"/>
                </a:solidFill>
              </a:rPr>
              <a:t> </a:t>
            </a:r>
            <a:r>
              <a:rPr lang="fr-FR" sz="1400" dirty="0" err="1">
                <a:solidFill>
                  <a:srgbClr val="000000"/>
                </a:solidFill>
              </a:rPr>
              <a:t>algorithm</a:t>
            </a:r>
            <a:r>
              <a:rPr lang="fr-FR" sz="1400" dirty="0">
                <a:solidFill>
                  <a:srgbClr val="000000"/>
                </a:solidFill>
              </a:rPr>
              <a:t> for </a:t>
            </a:r>
            <a:r>
              <a:rPr lang="fr-FR" sz="1400" dirty="0" err="1">
                <a:solidFill>
                  <a:srgbClr val="000000"/>
                </a:solidFill>
              </a:rPr>
              <a:t>query</a:t>
            </a:r>
            <a:r>
              <a:rPr lang="fr-FR" sz="1400" dirty="0">
                <a:solidFill>
                  <a:srgbClr val="000000"/>
                </a:solidFill>
              </a:rPr>
              <a:t> </a:t>
            </a:r>
            <a:r>
              <a:rPr lang="fr-FR" sz="1400" dirty="0" smtClean="0">
                <a:solidFill>
                  <a:srgbClr val="000000"/>
                </a:solidFill>
              </a:rPr>
              <a:t>rewriting (</a:t>
            </a:r>
            <a:r>
              <a:rPr lang="fr-FR" sz="1400" dirty="0" err="1" smtClean="0">
                <a:solidFill>
                  <a:srgbClr val="000000"/>
                </a:solidFill>
              </a:rPr>
              <a:t>Pottinger</a:t>
            </a:r>
            <a:r>
              <a:rPr lang="fr-FR" sz="1400" dirty="0" smtClean="0">
                <a:solidFill>
                  <a:srgbClr val="000000"/>
                </a:solidFill>
              </a:rPr>
              <a:t> </a:t>
            </a:r>
            <a:r>
              <a:rPr lang="fr-FR" sz="1400" dirty="0">
                <a:solidFill>
                  <a:srgbClr val="000000"/>
                </a:solidFill>
              </a:rPr>
              <a:t>and </a:t>
            </a:r>
            <a:r>
              <a:rPr lang="fr-FR" sz="1400" dirty="0" err="1">
                <a:solidFill>
                  <a:srgbClr val="000000"/>
                </a:solidFill>
              </a:rPr>
              <a:t>Halevy</a:t>
            </a:r>
            <a:r>
              <a:rPr lang="fr-FR" sz="1400" dirty="0">
                <a:solidFill>
                  <a:srgbClr val="000000"/>
                </a:solidFill>
              </a:rPr>
              <a:t>, 2001</a:t>
            </a:r>
            <a:r>
              <a:rPr lang="fr-FR" sz="1400" dirty="0" smtClean="0">
                <a:solidFill>
                  <a:srgbClr val="000000"/>
                </a:solidFill>
              </a:rPr>
              <a:t>)</a:t>
            </a:r>
            <a:endParaRPr lang="fr-FR" sz="1400" dirty="0">
              <a:solidFill>
                <a:srgbClr val="000000"/>
              </a:solidFill>
            </a:endParaRPr>
          </a:p>
        </p:txBody>
      </p:sp>
      <p:sp>
        <p:nvSpPr>
          <p:cNvPr id="12" name="Rectangle 11"/>
          <p:cNvSpPr/>
          <p:nvPr/>
        </p:nvSpPr>
        <p:spPr>
          <a:xfrm>
            <a:off x="830304" y="1388482"/>
            <a:ext cx="2934825" cy="738664"/>
          </a:xfrm>
          <a:prstGeom prst="rect">
            <a:avLst/>
          </a:prstGeom>
        </p:spPr>
        <p:txBody>
          <a:bodyPr wrap="square">
            <a:spAutoFit/>
          </a:bodyPr>
          <a:lstStyle/>
          <a:p>
            <a:r>
              <a:rPr lang="en-GB" sz="1400" b="1" dirty="0">
                <a:solidFill>
                  <a:srgbClr val="1A1A1A"/>
                </a:solidFill>
                <a:latin typeface="Calibri" charset="0"/>
                <a:ea typeface="Calibri" charset="0"/>
                <a:cs typeface="Calibri" charset="0"/>
              </a:rPr>
              <a:t>Data integration: the teenage </a:t>
            </a:r>
            <a:r>
              <a:rPr lang="en-GB" sz="1400" b="1" dirty="0" smtClean="0">
                <a:solidFill>
                  <a:srgbClr val="1A1A1A"/>
                </a:solidFill>
                <a:latin typeface="Calibri" charset="0"/>
                <a:ea typeface="Calibri" charset="0"/>
                <a:cs typeface="Calibri" charset="0"/>
              </a:rPr>
              <a:t>years</a:t>
            </a:r>
            <a:r>
              <a:rPr lang="en-GB" sz="1400" dirty="0" smtClean="0">
                <a:solidFill>
                  <a:srgbClr val="1A1A1A"/>
                </a:solidFill>
                <a:latin typeface="Calibri" charset="0"/>
                <a:ea typeface="Calibri" charset="0"/>
                <a:cs typeface="Calibri" charset="0"/>
              </a:rPr>
              <a:t>.</a:t>
            </a:r>
            <a:r>
              <a:rPr lang="en-GB" sz="1400" dirty="0" smtClean="0">
                <a:latin typeface="Calibri" charset="0"/>
                <a:ea typeface="Calibri" charset="0"/>
                <a:cs typeface="Calibri" charset="0"/>
              </a:rPr>
              <a:t> </a:t>
            </a:r>
            <a:r>
              <a:rPr lang="en-GB" sz="1400" dirty="0" smtClean="0">
                <a:solidFill>
                  <a:srgbClr val="1A1A1A"/>
                </a:solidFill>
                <a:latin typeface="Calibri" charset="0"/>
                <a:ea typeface="Calibri" charset="0"/>
                <a:cs typeface="Calibri" charset="0"/>
              </a:rPr>
              <a:t>Halevy</a:t>
            </a:r>
            <a:r>
              <a:rPr lang="en-GB" sz="1400" dirty="0">
                <a:solidFill>
                  <a:srgbClr val="1A1A1A"/>
                </a:solidFill>
                <a:latin typeface="Calibri" charset="0"/>
                <a:ea typeface="Calibri" charset="0"/>
                <a:cs typeface="Calibri" charset="0"/>
              </a:rPr>
              <a:t>, A., </a:t>
            </a:r>
            <a:r>
              <a:rPr lang="en-GB" sz="1400" dirty="0" err="1">
                <a:solidFill>
                  <a:srgbClr val="1A1A1A"/>
                </a:solidFill>
                <a:latin typeface="Calibri" charset="0"/>
                <a:ea typeface="Calibri" charset="0"/>
                <a:cs typeface="Calibri" charset="0"/>
              </a:rPr>
              <a:t>Rajaraman</a:t>
            </a:r>
            <a:r>
              <a:rPr lang="en-GB" sz="1400" dirty="0">
                <a:solidFill>
                  <a:srgbClr val="1A1A1A"/>
                </a:solidFill>
                <a:latin typeface="Calibri" charset="0"/>
                <a:ea typeface="Calibri" charset="0"/>
                <a:cs typeface="Calibri" charset="0"/>
              </a:rPr>
              <a:t>, A., &amp; </a:t>
            </a:r>
            <a:r>
              <a:rPr lang="en-GB" sz="1400" dirty="0" err="1">
                <a:solidFill>
                  <a:srgbClr val="1A1A1A"/>
                </a:solidFill>
                <a:latin typeface="Calibri" charset="0"/>
                <a:ea typeface="Calibri" charset="0"/>
                <a:cs typeface="Calibri" charset="0"/>
              </a:rPr>
              <a:t>Ordille</a:t>
            </a:r>
            <a:r>
              <a:rPr lang="en-GB" sz="1400" dirty="0">
                <a:solidFill>
                  <a:srgbClr val="1A1A1A"/>
                </a:solidFill>
                <a:latin typeface="Calibri" charset="0"/>
                <a:ea typeface="Calibri" charset="0"/>
                <a:cs typeface="Calibri" charset="0"/>
              </a:rPr>
              <a:t>, J. </a:t>
            </a:r>
            <a:r>
              <a:rPr lang="en-GB" sz="1400" dirty="0" smtClean="0">
                <a:solidFill>
                  <a:srgbClr val="1A1A1A"/>
                </a:solidFill>
                <a:latin typeface="Calibri" charset="0"/>
                <a:ea typeface="Calibri" charset="0"/>
                <a:cs typeface="Calibri" charset="0"/>
              </a:rPr>
              <a:t>(VLDB 2006</a:t>
            </a:r>
            <a:r>
              <a:rPr lang="en-GB" sz="1400" dirty="0">
                <a:solidFill>
                  <a:srgbClr val="1A1A1A"/>
                </a:solidFill>
                <a:latin typeface="Calibri" charset="0"/>
                <a:ea typeface="Calibri" charset="0"/>
                <a:cs typeface="Calibri" charset="0"/>
              </a:rPr>
              <a:t>, September</a:t>
            </a:r>
            <a:r>
              <a:rPr lang="en-GB" sz="1400" dirty="0" smtClean="0">
                <a:solidFill>
                  <a:srgbClr val="1A1A1A"/>
                </a:solidFill>
                <a:latin typeface="Calibri" charset="0"/>
                <a:ea typeface="Calibri" charset="0"/>
                <a:cs typeface="Calibri" charset="0"/>
              </a:rPr>
              <a:t>)</a:t>
            </a:r>
            <a:endParaRPr lang="en-GB" sz="1400" dirty="0">
              <a:latin typeface="Calibri" charset="0"/>
              <a:ea typeface="Calibri" charset="0"/>
              <a:cs typeface="Calibri" charset="0"/>
            </a:endParaRPr>
          </a:p>
        </p:txBody>
      </p:sp>
      <p:sp>
        <p:nvSpPr>
          <p:cNvPr id="13" name="Rectangle 12"/>
          <p:cNvSpPr/>
          <p:nvPr/>
        </p:nvSpPr>
        <p:spPr>
          <a:xfrm>
            <a:off x="5989235" y="2251454"/>
            <a:ext cx="3417871" cy="523220"/>
          </a:xfrm>
          <a:prstGeom prst="rect">
            <a:avLst/>
          </a:prstGeom>
        </p:spPr>
        <p:txBody>
          <a:bodyPr wrap="square">
            <a:spAutoFit/>
          </a:bodyPr>
          <a:lstStyle/>
          <a:p>
            <a:r>
              <a:rPr lang="en-GB" sz="1400" b="1" dirty="0">
                <a:solidFill>
                  <a:srgbClr val="1A1A1A"/>
                </a:solidFill>
                <a:latin typeface="Calibri" charset="0"/>
                <a:ea typeface="Calibri" charset="0"/>
                <a:cs typeface="Calibri" charset="0"/>
              </a:rPr>
              <a:t>Schema integration: Past, present, and future</a:t>
            </a:r>
            <a:r>
              <a:rPr lang="en-GB" sz="1400" dirty="0">
                <a:solidFill>
                  <a:srgbClr val="1A1A1A"/>
                </a:solidFill>
                <a:latin typeface="Calibri" charset="0"/>
                <a:ea typeface="Calibri" charset="0"/>
                <a:cs typeface="Calibri" charset="0"/>
              </a:rPr>
              <a:t> </a:t>
            </a:r>
            <a:r>
              <a:rPr lang="en-GB" sz="1400" dirty="0" smtClean="0">
                <a:latin typeface="Calibri" charset="0"/>
                <a:ea typeface="Calibri" charset="0"/>
                <a:cs typeface="Calibri" charset="0"/>
              </a:rPr>
              <a:t>(</a:t>
            </a:r>
            <a:r>
              <a:rPr lang="en-GB" sz="1400" dirty="0" smtClean="0">
                <a:solidFill>
                  <a:srgbClr val="1A1A1A"/>
                </a:solidFill>
                <a:latin typeface="Calibri" charset="0"/>
                <a:ea typeface="Calibri" charset="0"/>
                <a:cs typeface="Calibri" charset="0"/>
              </a:rPr>
              <a:t>Ram</a:t>
            </a:r>
            <a:r>
              <a:rPr lang="en-GB" sz="1400" dirty="0">
                <a:solidFill>
                  <a:srgbClr val="1A1A1A"/>
                </a:solidFill>
                <a:latin typeface="Calibri" charset="0"/>
                <a:ea typeface="Calibri" charset="0"/>
                <a:cs typeface="Calibri" charset="0"/>
              </a:rPr>
              <a:t>, S., &amp; Ramesh, V. </a:t>
            </a:r>
            <a:r>
              <a:rPr lang="en-GB" sz="1400" dirty="0" smtClean="0">
                <a:solidFill>
                  <a:srgbClr val="1A1A1A"/>
                </a:solidFill>
                <a:latin typeface="Calibri" charset="0"/>
                <a:ea typeface="Calibri" charset="0"/>
                <a:cs typeface="Calibri" charset="0"/>
              </a:rPr>
              <a:t>1999)</a:t>
            </a:r>
            <a:endParaRPr lang="en-GB" sz="1400" dirty="0">
              <a:latin typeface="Calibri" charset="0"/>
              <a:ea typeface="Calibri" charset="0"/>
              <a:cs typeface="Calibri" charset="0"/>
            </a:endParaRPr>
          </a:p>
        </p:txBody>
      </p:sp>
    </p:spTree>
    <p:extLst>
      <p:ext uri="{BB962C8B-B14F-4D97-AF65-F5344CB8AC3E}">
        <p14:creationId xmlns:p14="http://schemas.microsoft.com/office/powerpoint/2010/main" val="202747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smtClean="0"/>
              <a:t>Data integration: existing work</a:t>
            </a:r>
            <a:endParaRPr lang="en-US" sz="3300" dirty="0"/>
          </a:p>
        </p:txBody>
      </p:sp>
      <p:grpSp>
        <p:nvGrpSpPr>
          <p:cNvPr id="11" name="Grouper 10"/>
          <p:cNvGrpSpPr/>
          <p:nvPr/>
        </p:nvGrpSpPr>
        <p:grpSpPr>
          <a:xfrm>
            <a:off x="3089239" y="1431978"/>
            <a:ext cx="3342353" cy="3125223"/>
            <a:chOff x="3000745" y="1446727"/>
            <a:chExt cx="3342353" cy="3125223"/>
          </a:xfrm>
        </p:grpSpPr>
        <p:grpSp>
          <p:nvGrpSpPr>
            <p:cNvPr id="6" name="Groupe 5"/>
            <p:cNvGrpSpPr/>
            <p:nvPr/>
          </p:nvGrpSpPr>
          <p:grpSpPr>
            <a:xfrm>
              <a:off x="3497166" y="2050833"/>
              <a:ext cx="2057400" cy="685800"/>
              <a:chOff x="3188036" y="2713804"/>
              <a:chExt cx="2743200" cy="914400"/>
            </a:xfrm>
            <a:solidFill>
              <a:schemeClr val="accent4">
                <a:lumMod val="40000"/>
                <a:lumOff val="60000"/>
              </a:schemeClr>
            </a:solidFill>
          </p:grpSpPr>
          <p:sp>
            <p:nvSpPr>
              <p:cNvPr id="34" name="Rectangle à coins arrondis 33"/>
              <p:cNvSpPr/>
              <p:nvPr/>
            </p:nvSpPr>
            <p:spPr>
              <a:xfrm>
                <a:off x="3654386" y="2713804"/>
                <a:ext cx="1703090"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solidFill>
                    <a:schemeClr val="tx1">
                      <a:lumMod val="65000"/>
                      <a:lumOff val="35000"/>
                    </a:schemeClr>
                  </a:solidFill>
                </a:endParaRPr>
              </a:p>
            </p:txBody>
          </p:sp>
          <p:sp>
            <p:nvSpPr>
              <p:cNvPr id="56" name="ZoneTexte 55"/>
              <p:cNvSpPr txBox="1"/>
              <p:nvPr/>
            </p:nvSpPr>
            <p:spPr>
              <a:xfrm>
                <a:off x="3188036" y="2986975"/>
                <a:ext cx="2743200" cy="400109"/>
              </a:xfrm>
              <a:prstGeom prst="rect">
                <a:avLst/>
              </a:prstGeom>
              <a:noFill/>
            </p:spPr>
            <p:txBody>
              <a:bodyPr rtlCol="0">
                <a:spAutoFit/>
              </a:bodyPr>
              <a:lstStyle/>
              <a:p>
                <a:pPr algn="ctr"/>
                <a:r>
                  <a:rPr lang="fr-FR" sz="1350" dirty="0">
                    <a:solidFill>
                      <a:schemeClr val="tx1">
                        <a:lumMod val="65000"/>
                        <a:lumOff val="35000"/>
                      </a:schemeClr>
                    </a:solidFill>
                    <a:latin typeface="Consolas" charset="0"/>
                    <a:ea typeface="Consolas" charset="0"/>
                    <a:cs typeface="Consolas" charset="0"/>
                  </a:rPr>
                  <a:t>Mediator</a:t>
                </a:r>
              </a:p>
            </p:txBody>
          </p:sp>
        </p:grpSp>
        <p:grpSp>
          <p:nvGrpSpPr>
            <p:cNvPr id="5" name="Groupe 4"/>
            <p:cNvGrpSpPr/>
            <p:nvPr/>
          </p:nvGrpSpPr>
          <p:grpSpPr>
            <a:xfrm>
              <a:off x="3068381" y="1446727"/>
              <a:ext cx="2057400" cy="534521"/>
              <a:chOff x="2370534" y="1928969"/>
              <a:chExt cx="2743200" cy="712694"/>
            </a:xfrm>
          </p:grpSpPr>
          <p:cxnSp>
            <p:nvCxnSpPr>
              <p:cNvPr id="35" name="Connecteur droit avec flèche 34"/>
              <p:cNvCxnSpPr/>
              <p:nvPr/>
            </p:nvCxnSpPr>
            <p:spPr>
              <a:xfrm flipH="1">
                <a:off x="4146562" y="1928969"/>
                <a:ext cx="2444" cy="712694"/>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sp>
            <p:nvSpPr>
              <p:cNvPr id="57" name="ZoneTexte 56"/>
              <p:cNvSpPr txBox="1"/>
              <p:nvPr/>
            </p:nvSpPr>
            <p:spPr>
              <a:xfrm>
                <a:off x="2370534" y="2044216"/>
                <a:ext cx="2743200" cy="369332"/>
              </a:xfrm>
              <a:prstGeom prst="rect">
                <a:avLst/>
              </a:prstGeom>
            </p:spPr>
            <p:txBody>
              <a:bodyPr rtlCol="0">
                <a:spAutoFit/>
              </a:bodyPr>
              <a:lstStyle/>
              <a:p>
                <a:pPr algn="ctr"/>
                <a:r>
                  <a:rPr lang="en-US" sz="1200" dirty="0">
                    <a:solidFill>
                      <a:schemeClr val="tx1">
                        <a:lumMod val="65000"/>
                        <a:lumOff val="35000"/>
                      </a:schemeClr>
                    </a:solidFill>
                    <a:latin typeface="Consolas" charset="0"/>
                    <a:ea typeface="Consolas" charset="0"/>
                    <a:cs typeface="Consolas" charset="0"/>
                  </a:rPr>
                  <a:t>Query</a:t>
                </a:r>
                <a:endParaRPr lang="fr-FR" sz="1200" dirty="0">
                  <a:solidFill>
                    <a:schemeClr val="tx1">
                      <a:lumMod val="65000"/>
                      <a:lumOff val="35000"/>
                    </a:schemeClr>
                  </a:solidFill>
                  <a:latin typeface="Consolas" charset="0"/>
                  <a:ea typeface="Consolas" charset="0"/>
                  <a:cs typeface="Consolas" charset="0"/>
                </a:endParaRPr>
              </a:p>
            </p:txBody>
          </p:sp>
        </p:grpSp>
        <p:cxnSp>
          <p:nvCxnSpPr>
            <p:cNvPr id="63" name="Connecteur droit avec flèche 62"/>
            <p:cNvCxnSpPr/>
            <p:nvPr/>
          </p:nvCxnSpPr>
          <p:spPr>
            <a:xfrm flipH="1">
              <a:off x="4403566" y="2789399"/>
              <a:ext cx="1833" cy="534521"/>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cxnSp>
          <p:nvCxnSpPr>
            <p:cNvPr id="65" name="Connecteur droit avec flèche 64"/>
            <p:cNvCxnSpPr/>
            <p:nvPr/>
          </p:nvCxnSpPr>
          <p:spPr>
            <a:xfrm flipH="1">
              <a:off x="3304197" y="2788321"/>
              <a:ext cx="510681" cy="479510"/>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cxnSp>
          <p:nvCxnSpPr>
            <p:cNvPr id="69" name="Connecteur droit avec flèche 68"/>
            <p:cNvCxnSpPr/>
            <p:nvPr/>
          </p:nvCxnSpPr>
          <p:spPr>
            <a:xfrm flipH="1" flipV="1">
              <a:off x="4632236" y="2799666"/>
              <a:ext cx="1834" cy="524434"/>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grpSp>
          <p:nvGrpSpPr>
            <p:cNvPr id="7" name="Groupe 6"/>
            <p:cNvGrpSpPr/>
            <p:nvPr/>
          </p:nvGrpSpPr>
          <p:grpSpPr>
            <a:xfrm>
              <a:off x="4031072" y="1447827"/>
              <a:ext cx="2057400" cy="524434"/>
              <a:chOff x="3988411" y="1930436"/>
              <a:chExt cx="2743200" cy="699245"/>
            </a:xfrm>
          </p:grpSpPr>
          <p:cxnSp>
            <p:nvCxnSpPr>
              <p:cNvPr id="73" name="Connecteur droit avec flèche 72"/>
              <p:cNvCxnSpPr/>
              <p:nvPr/>
            </p:nvCxnSpPr>
            <p:spPr>
              <a:xfrm flipH="1" flipV="1">
                <a:off x="4863507" y="1930436"/>
                <a:ext cx="2445" cy="699245"/>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sp>
            <p:nvSpPr>
              <p:cNvPr id="74" name="ZoneTexte 73"/>
              <p:cNvSpPr txBox="1"/>
              <p:nvPr/>
            </p:nvSpPr>
            <p:spPr>
              <a:xfrm>
                <a:off x="3988411" y="2037027"/>
                <a:ext cx="2743200" cy="369332"/>
              </a:xfrm>
              <a:prstGeom prst="rect">
                <a:avLst/>
              </a:prstGeom>
            </p:spPr>
            <p:txBody>
              <a:bodyPr rtlCol="0">
                <a:spAutoFit/>
              </a:bodyPr>
              <a:lstStyle/>
              <a:p>
                <a:pPr algn="ctr"/>
                <a:r>
                  <a:rPr lang="en-US" sz="1200" dirty="0">
                    <a:solidFill>
                      <a:schemeClr val="tx1">
                        <a:lumMod val="65000"/>
                        <a:lumOff val="35000"/>
                      </a:schemeClr>
                    </a:solidFill>
                    <a:latin typeface="Consolas" charset="0"/>
                    <a:ea typeface="Consolas" charset="0"/>
                    <a:cs typeface="Consolas" charset="0"/>
                  </a:rPr>
                  <a:t>Result</a:t>
                </a:r>
                <a:endParaRPr lang="fr-FR" sz="1200" dirty="0">
                  <a:solidFill>
                    <a:schemeClr val="tx1">
                      <a:lumMod val="65000"/>
                      <a:lumOff val="35000"/>
                    </a:schemeClr>
                  </a:solidFill>
                  <a:latin typeface="Consolas" charset="0"/>
                  <a:ea typeface="Consolas" charset="0"/>
                  <a:cs typeface="Consolas" charset="0"/>
                </a:endParaRPr>
              </a:p>
            </p:txBody>
          </p:sp>
        </p:grpSp>
        <p:cxnSp>
          <p:nvCxnSpPr>
            <p:cNvPr id="22" name="Connecteur droit avec flèche 21"/>
            <p:cNvCxnSpPr/>
            <p:nvPr/>
          </p:nvCxnSpPr>
          <p:spPr>
            <a:xfrm rot="10800000" flipH="1">
              <a:off x="3460748" y="2796276"/>
              <a:ext cx="510681" cy="479510"/>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cxnSp>
          <p:nvCxnSpPr>
            <p:cNvPr id="23" name="Connecteur droit avec flèche 22"/>
            <p:cNvCxnSpPr/>
            <p:nvPr/>
          </p:nvCxnSpPr>
          <p:spPr>
            <a:xfrm rot="10800000">
              <a:off x="5114227" y="2802206"/>
              <a:ext cx="510681" cy="479510"/>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cxnSp>
          <p:nvCxnSpPr>
            <p:cNvPr id="24" name="Connecteur droit avec flèche 23"/>
            <p:cNvCxnSpPr/>
            <p:nvPr/>
          </p:nvCxnSpPr>
          <p:spPr>
            <a:xfrm>
              <a:off x="5266617" y="2796276"/>
              <a:ext cx="510681" cy="479510"/>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sp>
          <p:nvSpPr>
            <p:cNvPr id="27" name="ZoneTexte 26"/>
            <p:cNvSpPr txBox="1"/>
            <p:nvPr/>
          </p:nvSpPr>
          <p:spPr>
            <a:xfrm>
              <a:off x="3353164" y="4294951"/>
              <a:ext cx="2308645" cy="276999"/>
            </a:xfrm>
            <a:prstGeom prst="rect">
              <a:avLst/>
            </a:prstGeom>
            <a:noFill/>
          </p:spPr>
          <p:txBody>
            <a:bodyPr wrap="none" rtlCol="0">
              <a:spAutoFit/>
            </a:bodyPr>
            <a:lstStyle/>
            <a:p>
              <a:pPr algn="ctr"/>
              <a:r>
                <a:rPr lang="fr-FR" sz="1200" dirty="0" err="1" smtClean="0">
                  <a:solidFill>
                    <a:schemeClr val="tx1">
                      <a:lumMod val="65000"/>
                      <a:lumOff val="35000"/>
                    </a:schemeClr>
                  </a:solidFill>
                  <a:latin typeface="Consolas" charset="0"/>
                  <a:ea typeface="Consolas" charset="0"/>
                  <a:cs typeface="Consolas" charset="0"/>
                </a:rPr>
                <a:t>Distributed</a:t>
              </a:r>
              <a:r>
                <a:rPr lang="fr-FR" sz="1200" dirty="0" smtClean="0">
                  <a:solidFill>
                    <a:schemeClr val="tx1">
                      <a:lumMod val="65000"/>
                      <a:lumOff val="35000"/>
                    </a:schemeClr>
                  </a:solidFill>
                  <a:latin typeface="Consolas" charset="0"/>
                  <a:ea typeface="Consolas" charset="0"/>
                  <a:cs typeface="Consolas" charset="0"/>
                </a:rPr>
                <a:t> data services</a:t>
              </a:r>
            </a:p>
          </p:txBody>
        </p:sp>
        <p:sp>
          <p:nvSpPr>
            <p:cNvPr id="29" name="ZoneTexte 28"/>
            <p:cNvSpPr txBox="1"/>
            <p:nvPr/>
          </p:nvSpPr>
          <p:spPr>
            <a:xfrm>
              <a:off x="3908911" y="3267831"/>
              <a:ext cx="1204177" cy="276999"/>
            </a:xfrm>
            <a:prstGeom prst="rect">
              <a:avLst/>
            </a:prstGeom>
            <a:noFill/>
          </p:spPr>
          <p:txBody>
            <a:bodyPr wrap="none" rtlCol="0">
              <a:spAutoFit/>
            </a:bodyPr>
            <a:lstStyle/>
            <a:p>
              <a:pPr algn="ctr"/>
              <a:r>
                <a:rPr lang="fr-FR" sz="1200" i="1" dirty="0" err="1" smtClean="0">
                  <a:solidFill>
                    <a:schemeClr val="tx1">
                      <a:lumMod val="65000"/>
                      <a:lumOff val="35000"/>
                    </a:schemeClr>
                  </a:solidFill>
                  <a:latin typeface="Consolas" charset="0"/>
                  <a:ea typeface="Consolas" charset="0"/>
                  <a:cs typeface="Consolas" charset="0"/>
                </a:rPr>
                <a:t>Exported</a:t>
              </a:r>
              <a:r>
                <a:rPr lang="fr-FR" sz="1200" i="1" dirty="0" smtClean="0">
                  <a:solidFill>
                    <a:schemeClr val="tx1">
                      <a:lumMod val="65000"/>
                      <a:lumOff val="35000"/>
                    </a:schemeClr>
                  </a:solidFill>
                  <a:latin typeface="Consolas" charset="0"/>
                  <a:ea typeface="Consolas" charset="0"/>
                  <a:cs typeface="Consolas" charset="0"/>
                </a:rPr>
                <a:t> API</a:t>
              </a:r>
            </a:p>
          </p:txBody>
        </p:sp>
        <p:grpSp>
          <p:nvGrpSpPr>
            <p:cNvPr id="36" name="DATA SERVICES"/>
            <p:cNvGrpSpPr/>
            <p:nvPr/>
          </p:nvGrpSpPr>
          <p:grpSpPr>
            <a:xfrm>
              <a:off x="3000745" y="3535464"/>
              <a:ext cx="3342353" cy="663778"/>
              <a:chOff x="3810000" y="4313310"/>
              <a:chExt cx="3677411" cy="792090"/>
            </a:xfrm>
          </p:grpSpPr>
          <p:pic>
            <p:nvPicPr>
              <p:cNvPr id="37" name="Image 127" descr="ComputingService.ai"/>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3957261" y="4166049"/>
                <a:ext cx="792089" cy="10866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8" name="Image 127" descr="ComputingService.ai"/>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5100261" y="4166049"/>
                <a:ext cx="792089" cy="10866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9" name="Image 127" descr="ComputingService.ai"/>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6548061" y="4166050"/>
                <a:ext cx="792089" cy="10866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0" name="ZoneTexte 69"/>
              <p:cNvSpPr txBox="1">
                <a:spLocks noChangeArrowheads="1"/>
              </p:cNvSpPr>
              <p:nvPr/>
            </p:nvSpPr>
            <p:spPr bwMode="auto">
              <a:xfrm>
                <a:off x="5961486" y="4552585"/>
                <a:ext cx="515514" cy="4004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charset="0"/>
                    <a:ea typeface="ヒラギノ角ゴ Pro W3" charset="0"/>
                    <a:cs typeface="ヒラギノ角ゴ Pro W3" charset="0"/>
                  </a:defRPr>
                </a:lvl1pPr>
                <a:lvl2pPr marL="742950" indent="-285750">
                  <a:defRPr sz="2400">
                    <a:solidFill>
                      <a:schemeClr val="tx1"/>
                    </a:solidFill>
                    <a:latin typeface="Arial" charset="0"/>
                    <a:ea typeface="ヒラギノ角ゴ Pro W3" charset="0"/>
                    <a:cs typeface="ヒラギノ角ゴ Pro W3" charset="0"/>
                  </a:defRPr>
                </a:lvl2pPr>
                <a:lvl3pPr marL="1143000" indent="-228600">
                  <a:defRPr sz="2400">
                    <a:solidFill>
                      <a:schemeClr val="tx1"/>
                    </a:solidFill>
                    <a:latin typeface="Arial" charset="0"/>
                    <a:ea typeface="ヒラギノ角ゴ Pro W3" charset="0"/>
                    <a:cs typeface="ヒラギノ角ゴ Pro W3" charset="0"/>
                  </a:defRPr>
                </a:lvl3pPr>
                <a:lvl4pPr marL="1600200" indent="-228600">
                  <a:defRPr sz="2400">
                    <a:solidFill>
                      <a:schemeClr val="tx1"/>
                    </a:solidFill>
                    <a:latin typeface="Arial" charset="0"/>
                    <a:ea typeface="ヒラギノ角ゴ Pro W3" charset="0"/>
                    <a:cs typeface="ヒラギノ角ゴ Pro W3" charset="0"/>
                  </a:defRPr>
                </a:lvl4pPr>
                <a:lvl5pPr marL="2057400" indent="-22860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r"/>
                <a:r>
                  <a:rPr lang="fr-FR" sz="2000" b="1" dirty="0">
                    <a:solidFill>
                      <a:srgbClr val="674A74"/>
                    </a:solidFill>
                    <a:latin typeface="Corbel" charset="0"/>
                    <a:cs typeface="Corbel" charset="0"/>
                  </a:rPr>
                  <a:t>. . .</a:t>
                </a:r>
              </a:p>
            </p:txBody>
          </p:sp>
        </p:grpSp>
      </p:grpSp>
    </p:spTree>
    <p:extLst>
      <p:ext uri="{BB962C8B-B14F-4D97-AF65-F5344CB8AC3E}">
        <p14:creationId xmlns:p14="http://schemas.microsoft.com/office/powerpoint/2010/main" val="46825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smtClean="0"/>
              <a:t>Data integration: existing work</a:t>
            </a:r>
            <a:endParaRPr lang="en-US" sz="3300" dirty="0"/>
          </a:p>
        </p:txBody>
      </p:sp>
      <p:grpSp>
        <p:nvGrpSpPr>
          <p:cNvPr id="41" name="Four DBMSs"/>
          <p:cNvGrpSpPr/>
          <p:nvPr/>
        </p:nvGrpSpPr>
        <p:grpSpPr>
          <a:xfrm>
            <a:off x="4182056" y="1723630"/>
            <a:ext cx="2538046" cy="1763987"/>
            <a:chOff x="4548554" y="2128662"/>
            <a:chExt cx="2538046" cy="1763987"/>
          </a:xfrm>
        </p:grpSpPr>
        <p:sp>
          <p:nvSpPr>
            <p:cNvPr id="42" name="Cylindre 41"/>
            <p:cNvSpPr/>
            <p:nvPr/>
          </p:nvSpPr>
          <p:spPr bwMode="auto">
            <a:xfrm>
              <a:off x="4548554" y="2128662"/>
              <a:ext cx="648012" cy="503996"/>
            </a:xfrm>
            <a:prstGeom prst="can">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en-GB"/>
            </a:p>
          </p:txBody>
        </p:sp>
        <p:sp>
          <p:nvSpPr>
            <p:cNvPr id="43" name="Cylindre 42"/>
            <p:cNvSpPr/>
            <p:nvPr/>
          </p:nvSpPr>
          <p:spPr bwMode="auto">
            <a:xfrm>
              <a:off x="6438588" y="2128662"/>
              <a:ext cx="648012" cy="503996"/>
            </a:xfrm>
            <a:prstGeom prst="can">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en-GB"/>
            </a:p>
          </p:txBody>
        </p:sp>
        <p:sp>
          <p:nvSpPr>
            <p:cNvPr id="44" name="Cylindre 43"/>
            <p:cNvSpPr/>
            <p:nvPr/>
          </p:nvSpPr>
          <p:spPr bwMode="auto">
            <a:xfrm>
              <a:off x="6312586" y="3388653"/>
              <a:ext cx="648012" cy="503996"/>
            </a:xfrm>
            <a:prstGeom prst="can">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en-GB"/>
            </a:p>
          </p:txBody>
        </p:sp>
        <p:sp>
          <p:nvSpPr>
            <p:cNvPr id="45" name="Cylindre 44"/>
            <p:cNvSpPr/>
            <p:nvPr/>
          </p:nvSpPr>
          <p:spPr bwMode="auto">
            <a:xfrm>
              <a:off x="4548554" y="3388653"/>
              <a:ext cx="648012" cy="503996"/>
            </a:xfrm>
            <a:prstGeom prst="can">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en-GB"/>
            </a:p>
          </p:txBody>
        </p:sp>
      </p:grpSp>
      <p:grpSp>
        <p:nvGrpSpPr>
          <p:cNvPr id="46" name="Arrows from query to DBMSs"/>
          <p:cNvGrpSpPr/>
          <p:nvPr/>
        </p:nvGrpSpPr>
        <p:grpSpPr>
          <a:xfrm>
            <a:off x="4507174" y="1725005"/>
            <a:ext cx="1889144" cy="1258506"/>
            <a:chOff x="4873672" y="2130037"/>
            <a:chExt cx="1889144" cy="1258506"/>
          </a:xfrm>
        </p:grpSpPr>
        <p:cxnSp>
          <p:nvCxnSpPr>
            <p:cNvPr id="47" name="Connecteur en arc 46"/>
            <p:cNvCxnSpPr/>
            <p:nvPr/>
          </p:nvCxnSpPr>
          <p:spPr bwMode="auto">
            <a:xfrm rot="5400000" flipV="1">
              <a:off x="6308585" y="3014880"/>
              <a:ext cx="252814" cy="494511"/>
            </a:xfrm>
            <a:prstGeom prst="curvedConnector3">
              <a:avLst>
                <a:gd name="adj1" fmla="val -68067"/>
              </a:avLst>
            </a:prstGeom>
            <a:ln>
              <a:solidFill>
                <a:schemeClr val="accent3">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Connecteur en arc 47"/>
            <p:cNvCxnSpPr/>
            <p:nvPr/>
          </p:nvCxnSpPr>
          <p:spPr bwMode="auto">
            <a:xfrm rot="16200000" flipV="1">
              <a:off x="4941176" y="2084464"/>
              <a:ext cx="365760" cy="494511"/>
            </a:xfrm>
            <a:prstGeom prst="curvedConnector3">
              <a:avLst>
                <a:gd name="adj1" fmla="val 157677"/>
              </a:avLst>
            </a:prstGeom>
            <a:ln>
              <a:solidFill>
                <a:schemeClr val="accent3">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Connecteur en arc 50"/>
            <p:cNvCxnSpPr/>
            <p:nvPr/>
          </p:nvCxnSpPr>
          <p:spPr bwMode="auto">
            <a:xfrm rot="5400000" flipH="1" flipV="1">
              <a:off x="6318311" y="2063362"/>
              <a:ext cx="377829" cy="511180"/>
            </a:xfrm>
            <a:prstGeom prst="curvedConnector3">
              <a:avLst>
                <a:gd name="adj1" fmla="val 156368"/>
              </a:avLst>
            </a:prstGeom>
            <a:ln>
              <a:solidFill>
                <a:schemeClr val="accent3">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Connecteur en arc 52"/>
            <p:cNvCxnSpPr/>
            <p:nvPr/>
          </p:nvCxnSpPr>
          <p:spPr bwMode="auto">
            <a:xfrm rot="16200000" flipH="1" flipV="1">
              <a:off x="4994521" y="3014880"/>
              <a:ext cx="252814" cy="494511"/>
            </a:xfrm>
            <a:prstGeom prst="curvedConnector3">
              <a:avLst>
                <a:gd name="adj1" fmla="val -68067"/>
              </a:avLst>
            </a:prstGeom>
            <a:ln>
              <a:solidFill>
                <a:schemeClr val="accent3">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Internal functionality of DBMSs"/>
          <p:cNvGrpSpPr/>
          <p:nvPr/>
        </p:nvGrpSpPr>
        <p:grpSpPr>
          <a:xfrm>
            <a:off x="4238231" y="1795631"/>
            <a:ext cx="2425693" cy="1650461"/>
            <a:chOff x="2971991" y="1772810"/>
            <a:chExt cx="2425693" cy="1650461"/>
          </a:xfrm>
        </p:grpSpPr>
        <p:pic>
          <p:nvPicPr>
            <p:cNvPr id="58" name="Image 133" descr="ComputingService.ai"/>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3044586" y="1700215"/>
              <a:ext cx="390470" cy="5356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9" name="Image 130" descr="ComputingService.ai"/>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4934620" y="1700215"/>
              <a:ext cx="390470" cy="5356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 name="Image 127" descr="ComputingService.ai"/>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4808618" y="2960206"/>
              <a:ext cx="390470" cy="5356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1" name="Image 96" descr="ComputingService.ai"/>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3044586" y="2960206"/>
              <a:ext cx="390470" cy="5356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2" name="new SERVICES"/>
          <p:cNvGrpSpPr/>
          <p:nvPr/>
        </p:nvGrpSpPr>
        <p:grpSpPr>
          <a:xfrm>
            <a:off x="3214902" y="1804769"/>
            <a:ext cx="4986940" cy="1401688"/>
            <a:chOff x="2317172" y="1544217"/>
            <a:chExt cx="4986940" cy="1401688"/>
          </a:xfrm>
        </p:grpSpPr>
        <p:pic>
          <p:nvPicPr>
            <p:cNvPr id="64" name="Image 63" descr="ComputingService.ai"/>
            <p:cNvPicPr>
              <a:picLocks noChangeAspect="1"/>
            </p:cNvPicPr>
            <p:nvPr/>
          </p:nvPicPr>
          <p:blipFill>
            <a:blip r:embed="rId3">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2472138" y="1465451"/>
              <a:ext cx="423664" cy="5811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6" name="Image 127" descr="ComputingService.ai"/>
            <p:cNvPicPr>
              <a:picLocks noChangeAspect="1"/>
            </p:cNvPicPr>
            <p:nvPr/>
          </p:nvPicPr>
          <p:blipFill>
            <a:blip r:embed="rId3">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2464433" y="2006555"/>
              <a:ext cx="792089" cy="10866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67" name="Grouper 141"/>
            <p:cNvGrpSpPr/>
            <p:nvPr/>
          </p:nvGrpSpPr>
          <p:grpSpPr>
            <a:xfrm>
              <a:off x="5822372" y="1772816"/>
              <a:ext cx="1481740" cy="1080120"/>
              <a:chOff x="5462332" y="1628799"/>
              <a:chExt cx="1481740" cy="1080120"/>
            </a:xfrm>
          </p:grpSpPr>
          <p:pic>
            <p:nvPicPr>
              <p:cNvPr id="68" name="Image 67" descr="ComputingService.ai"/>
              <p:cNvPicPr>
                <a:picLocks noChangeAspect="1"/>
              </p:cNvPicPr>
              <p:nvPr/>
            </p:nvPicPr>
            <p:blipFill>
              <a:blip r:embed="rId3">
                <a:grayscl/>
                <a:extLst>
                  <a:ext uri="{28A0092B-C50C-407E-A947-70E740481C1C}">
                    <a14:useLocalDpi xmlns:a14="http://schemas.microsoft.com/office/drawing/2010/main" val="0"/>
                  </a:ext>
                </a:extLst>
              </a:blip>
              <a:srcRect/>
              <a:stretch>
                <a:fillRect/>
              </a:stretch>
            </p:blipFill>
            <p:spPr bwMode="auto">
              <a:xfrm rot="16200000">
                <a:off x="5663142" y="1427989"/>
                <a:ext cx="1080120" cy="14817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0" name="Image 127" descr="ComputingService.ai"/>
              <p:cNvPicPr>
                <a:picLocks noChangeAspect="1"/>
              </p:cNvPicPr>
              <p:nvPr/>
            </p:nvPicPr>
            <p:blipFill>
              <a:blip r:embed="rId3">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5863073" y="1849895"/>
                <a:ext cx="360040" cy="493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1" name="Image 127" descr="ComputingService.ai"/>
              <p:cNvPicPr>
                <a:picLocks noChangeAspect="1"/>
              </p:cNvPicPr>
              <p:nvPr/>
            </p:nvPicPr>
            <p:blipFill>
              <a:blip r:embed="rId3">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6330755" y="2137928"/>
                <a:ext cx="360040" cy="493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grpSp>
        <p:nvGrpSpPr>
          <p:cNvPr id="89" name="Query partition"/>
          <p:cNvGrpSpPr/>
          <p:nvPr/>
        </p:nvGrpSpPr>
        <p:grpSpPr>
          <a:xfrm>
            <a:off x="4815102" y="2109568"/>
            <a:ext cx="1256988" cy="1000052"/>
            <a:chOff x="5181600" y="2514600"/>
            <a:chExt cx="1256988" cy="1000052"/>
          </a:xfrm>
        </p:grpSpPr>
        <p:sp>
          <p:nvSpPr>
            <p:cNvPr id="90" name="ZoneTexte 122"/>
            <p:cNvSpPr txBox="1">
              <a:spLocks noChangeArrowheads="1"/>
            </p:cNvSpPr>
            <p:nvPr/>
          </p:nvSpPr>
          <p:spPr bwMode="auto">
            <a:xfrm>
              <a:off x="5599510" y="2688996"/>
              <a:ext cx="42029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ヒラギノ角ゴ Pro W3" charset="0"/>
                  <a:cs typeface="ヒラギノ角ゴ Pro W3" charset="0"/>
                </a:defRPr>
              </a:lvl1pPr>
              <a:lvl2pPr marL="742950" indent="-285750">
                <a:defRPr sz="2400">
                  <a:solidFill>
                    <a:schemeClr val="tx1"/>
                  </a:solidFill>
                  <a:latin typeface="Arial" charset="0"/>
                  <a:ea typeface="ヒラギノ角ゴ Pro W3" charset="0"/>
                  <a:cs typeface="ヒラギノ角ゴ Pro W3" charset="0"/>
                </a:defRPr>
              </a:lvl2pPr>
              <a:lvl3pPr marL="1143000" indent="-228600">
                <a:defRPr sz="2400">
                  <a:solidFill>
                    <a:schemeClr val="tx1"/>
                  </a:solidFill>
                  <a:latin typeface="Arial" charset="0"/>
                  <a:ea typeface="ヒラギノ角ゴ Pro W3" charset="0"/>
                  <a:cs typeface="ヒラギノ角ゴ Pro W3" charset="0"/>
                </a:defRPr>
              </a:lvl3pPr>
              <a:lvl4pPr marL="1600200" indent="-228600">
                <a:defRPr sz="2400">
                  <a:solidFill>
                    <a:schemeClr val="tx1"/>
                  </a:solidFill>
                  <a:latin typeface="Arial" charset="0"/>
                  <a:ea typeface="ヒラギノ角ゴ Pro W3" charset="0"/>
                  <a:cs typeface="ヒラギノ角ゴ Pro W3" charset="0"/>
                </a:defRPr>
              </a:lvl4pPr>
              <a:lvl5pPr marL="2057400" indent="-22860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r>
                <a:rPr lang="en-GB" b="1" dirty="0">
                  <a:latin typeface="Corbel" charset="0"/>
                  <a:cs typeface="Corbel" charset="0"/>
                </a:rPr>
                <a:t>Q</a:t>
              </a:r>
            </a:p>
          </p:txBody>
        </p:sp>
        <p:sp>
          <p:nvSpPr>
            <p:cNvPr id="91" name="Carré corné 90"/>
            <p:cNvSpPr/>
            <p:nvPr/>
          </p:nvSpPr>
          <p:spPr bwMode="auto">
            <a:xfrm>
              <a:off x="6060581" y="3136655"/>
              <a:ext cx="378007" cy="377997"/>
            </a:xfrm>
            <a:prstGeom prst="foldedCorner">
              <a:avLst/>
            </a:prstGeom>
            <a:solidFill>
              <a:srgbClr val="D9D9D9"/>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92" name="Query square"/>
            <p:cNvSpPr/>
            <p:nvPr/>
          </p:nvSpPr>
          <p:spPr bwMode="auto">
            <a:xfrm>
              <a:off x="5187696" y="2514600"/>
              <a:ext cx="374904" cy="374904"/>
            </a:xfrm>
            <a:prstGeom prst="foldedCorner">
              <a:avLst/>
            </a:prstGeom>
            <a:solidFill>
              <a:srgbClr val="D9D9D9"/>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b="1" dirty="0">
                <a:solidFill>
                  <a:schemeClr val="tx1"/>
                </a:solidFill>
                <a:latin typeface="Corbel"/>
                <a:cs typeface="Corbel"/>
              </a:endParaRPr>
            </a:p>
          </p:txBody>
        </p:sp>
        <p:sp>
          <p:nvSpPr>
            <p:cNvPr id="93" name="Query square"/>
            <p:cNvSpPr/>
            <p:nvPr/>
          </p:nvSpPr>
          <p:spPr bwMode="auto">
            <a:xfrm>
              <a:off x="6062472" y="2514600"/>
              <a:ext cx="374904" cy="374904"/>
            </a:xfrm>
            <a:prstGeom prst="foldedCorner">
              <a:avLst/>
            </a:prstGeom>
            <a:solidFill>
              <a:srgbClr val="D9D9D9"/>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b="1" dirty="0">
                <a:solidFill>
                  <a:schemeClr val="tx1"/>
                </a:solidFill>
                <a:latin typeface="Corbel"/>
                <a:cs typeface="Corbel"/>
              </a:endParaRPr>
            </a:p>
          </p:txBody>
        </p:sp>
        <p:sp>
          <p:nvSpPr>
            <p:cNvPr id="94" name="Query square"/>
            <p:cNvSpPr/>
            <p:nvPr/>
          </p:nvSpPr>
          <p:spPr bwMode="auto">
            <a:xfrm>
              <a:off x="5181600" y="3136392"/>
              <a:ext cx="374904" cy="374904"/>
            </a:xfrm>
            <a:prstGeom prst="foldedCorner">
              <a:avLst/>
            </a:prstGeom>
            <a:solidFill>
              <a:srgbClr val="D9D9D9"/>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b="1" dirty="0">
                <a:solidFill>
                  <a:schemeClr val="tx1"/>
                </a:solidFill>
                <a:latin typeface="Corbel"/>
                <a:cs typeface="Corbel"/>
              </a:endParaRPr>
            </a:p>
          </p:txBody>
        </p:sp>
      </p:grpSp>
      <p:grpSp>
        <p:nvGrpSpPr>
          <p:cNvPr id="95" name="DATA SERVICES"/>
          <p:cNvGrpSpPr/>
          <p:nvPr/>
        </p:nvGrpSpPr>
        <p:grpSpPr>
          <a:xfrm>
            <a:off x="3576537" y="3536443"/>
            <a:ext cx="3677411" cy="792090"/>
            <a:chOff x="3810000" y="4313310"/>
            <a:chExt cx="3677411" cy="792090"/>
          </a:xfrm>
        </p:grpSpPr>
        <p:pic>
          <p:nvPicPr>
            <p:cNvPr id="96" name="Image 127" descr="ComputingService.ai"/>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3957261" y="4166049"/>
              <a:ext cx="792089" cy="10866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7" name="Image 127" descr="ComputingService.ai"/>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5100261" y="4166049"/>
              <a:ext cx="792089" cy="10866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8" name="Image 127" descr="ComputingService.ai"/>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6548061" y="4166050"/>
              <a:ext cx="792089" cy="10866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9" name="ZoneTexte 69"/>
            <p:cNvSpPr txBox="1">
              <a:spLocks noChangeArrowheads="1"/>
            </p:cNvSpPr>
            <p:nvPr/>
          </p:nvSpPr>
          <p:spPr bwMode="auto">
            <a:xfrm>
              <a:off x="5961486" y="4552585"/>
              <a:ext cx="515514" cy="4004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charset="0"/>
                  <a:ea typeface="ヒラギノ角ゴ Pro W3" charset="0"/>
                  <a:cs typeface="ヒラギノ角ゴ Pro W3" charset="0"/>
                </a:defRPr>
              </a:lvl1pPr>
              <a:lvl2pPr marL="742950" indent="-285750">
                <a:defRPr sz="2400">
                  <a:solidFill>
                    <a:schemeClr val="tx1"/>
                  </a:solidFill>
                  <a:latin typeface="Arial" charset="0"/>
                  <a:ea typeface="ヒラギノ角ゴ Pro W3" charset="0"/>
                  <a:cs typeface="ヒラギノ角ゴ Pro W3" charset="0"/>
                </a:defRPr>
              </a:lvl2pPr>
              <a:lvl3pPr marL="1143000" indent="-228600">
                <a:defRPr sz="2400">
                  <a:solidFill>
                    <a:schemeClr val="tx1"/>
                  </a:solidFill>
                  <a:latin typeface="Arial" charset="0"/>
                  <a:ea typeface="ヒラギノ角ゴ Pro W3" charset="0"/>
                  <a:cs typeface="ヒラギノ角ゴ Pro W3" charset="0"/>
                </a:defRPr>
              </a:lvl3pPr>
              <a:lvl4pPr marL="1600200" indent="-228600">
                <a:defRPr sz="2400">
                  <a:solidFill>
                    <a:schemeClr val="tx1"/>
                  </a:solidFill>
                  <a:latin typeface="Arial" charset="0"/>
                  <a:ea typeface="ヒラギノ角ゴ Pro W3" charset="0"/>
                  <a:cs typeface="ヒラギノ角ゴ Pro W3" charset="0"/>
                </a:defRPr>
              </a:lvl4pPr>
              <a:lvl5pPr marL="2057400" indent="-22860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r"/>
              <a:r>
                <a:rPr lang="fr-FR" sz="2000" b="1" dirty="0">
                  <a:solidFill>
                    <a:srgbClr val="674A74"/>
                  </a:solidFill>
                  <a:latin typeface="Corbel" charset="0"/>
                  <a:cs typeface="Corbel" charset="0"/>
                </a:rPr>
                <a:t>. . .</a:t>
              </a:r>
            </a:p>
          </p:txBody>
        </p:sp>
      </p:grpSp>
      <p:grpSp>
        <p:nvGrpSpPr>
          <p:cNvPr id="100" name="ARROWS"/>
          <p:cNvGrpSpPr/>
          <p:nvPr/>
        </p:nvGrpSpPr>
        <p:grpSpPr>
          <a:xfrm>
            <a:off x="3758209" y="2016602"/>
            <a:ext cx="3800093" cy="1586878"/>
            <a:chOff x="4124707" y="2421634"/>
            <a:chExt cx="3800093" cy="1586878"/>
          </a:xfrm>
        </p:grpSpPr>
        <p:cxnSp>
          <p:nvCxnSpPr>
            <p:cNvPr id="101" name="Connecteur droit avec flèche 165"/>
            <p:cNvCxnSpPr/>
            <p:nvPr/>
          </p:nvCxnSpPr>
          <p:spPr bwMode="auto">
            <a:xfrm rot="16200000" flipV="1">
              <a:off x="3982398" y="3753798"/>
              <a:ext cx="350911" cy="66294"/>
            </a:xfrm>
            <a:prstGeom prst="straightConnector1">
              <a:avLst/>
            </a:prstGeom>
            <a:ln>
              <a:solidFill>
                <a:schemeClr val="accent3">
                  <a:lumMod val="50000"/>
                </a:schemeClr>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102" name="Connecteur droit avec flèche 165"/>
            <p:cNvCxnSpPr/>
            <p:nvPr/>
          </p:nvCxnSpPr>
          <p:spPr bwMode="auto">
            <a:xfrm rot="10800000">
              <a:off x="4572000" y="3505201"/>
              <a:ext cx="752094" cy="503311"/>
            </a:xfrm>
            <a:prstGeom prst="straightConnector1">
              <a:avLst/>
            </a:prstGeom>
            <a:ln>
              <a:solidFill>
                <a:schemeClr val="accent3">
                  <a:lumMod val="50000"/>
                </a:schemeClr>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103" name="Connecteur droit avec flèche 165"/>
            <p:cNvCxnSpPr/>
            <p:nvPr/>
          </p:nvCxnSpPr>
          <p:spPr bwMode="auto">
            <a:xfrm flipV="1">
              <a:off x="7162800" y="3429000"/>
              <a:ext cx="762000" cy="533400"/>
            </a:xfrm>
            <a:prstGeom prst="straightConnector1">
              <a:avLst/>
            </a:prstGeom>
            <a:ln>
              <a:solidFill>
                <a:schemeClr val="accent3">
                  <a:lumMod val="50000"/>
                </a:schemeClr>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104" name="Straight Connector 141"/>
            <p:cNvCxnSpPr/>
            <p:nvPr/>
          </p:nvCxnSpPr>
          <p:spPr>
            <a:xfrm rot="10800000">
              <a:off x="4181856" y="2421634"/>
              <a:ext cx="1005840" cy="280419"/>
            </a:xfrm>
            <a:prstGeom prst="line">
              <a:avLst/>
            </a:prstGeom>
            <a:ln>
              <a:solidFill>
                <a:schemeClr val="accent3">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5" name="Straight Connector 143"/>
            <p:cNvCxnSpPr/>
            <p:nvPr/>
          </p:nvCxnSpPr>
          <p:spPr>
            <a:xfrm rot="10800000" flipV="1">
              <a:off x="4632960" y="3323844"/>
              <a:ext cx="548640" cy="28956"/>
            </a:xfrm>
            <a:prstGeom prst="line">
              <a:avLst/>
            </a:prstGeom>
            <a:ln>
              <a:solidFill>
                <a:schemeClr val="accent3">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6" name="Straight Connector 146"/>
            <p:cNvCxnSpPr/>
            <p:nvPr/>
          </p:nvCxnSpPr>
          <p:spPr>
            <a:xfrm>
              <a:off x="6437376" y="2702052"/>
              <a:ext cx="740664" cy="345948"/>
            </a:xfrm>
            <a:prstGeom prst="line">
              <a:avLst/>
            </a:prstGeom>
            <a:ln>
              <a:solidFill>
                <a:schemeClr val="accent3">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7" name="Straight Connector 149"/>
            <p:cNvCxnSpPr>
              <a:stCxn id="102" idx="3"/>
            </p:cNvCxnSpPr>
            <p:nvPr/>
          </p:nvCxnSpPr>
          <p:spPr>
            <a:xfrm flipV="1">
              <a:off x="6438588" y="3200400"/>
              <a:ext cx="749808" cy="125254"/>
            </a:xfrm>
            <a:prstGeom prst="line">
              <a:avLst/>
            </a:prstGeom>
            <a:ln>
              <a:solidFill>
                <a:schemeClr val="accent3">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4" name="Grouper 3"/>
          <p:cNvGrpSpPr/>
          <p:nvPr/>
        </p:nvGrpSpPr>
        <p:grpSpPr>
          <a:xfrm>
            <a:off x="779116" y="2873835"/>
            <a:ext cx="7587644" cy="1671085"/>
            <a:chOff x="779116" y="2873835"/>
            <a:chExt cx="7587644" cy="1671085"/>
          </a:xfrm>
        </p:grpSpPr>
        <p:sp>
          <p:nvSpPr>
            <p:cNvPr id="3" name="Rectangle 2"/>
            <p:cNvSpPr/>
            <p:nvPr/>
          </p:nvSpPr>
          <p:spPr>
            <a:xfrm>
              <a:off x="779116" y="2873835"/>
              <a:ext cx="2651468" cy="954107"/>
            </a:xfrm>
            <a:prstGeom prst="rect">
              <a:avLst/>
            </a:prstGeom>
          </p:spPr>
          <p:txBody>
            <a:bodyPr wrap="square">
              <a:spAutoFit/>
            </a:bodyPr>
            <a:lstStyle/>
            <a:p>
              <a:r>
                <a:rPr lang="fr-FR" sz="1400" dirty="0" err="1">
                  <a:solidFill>
                    <a:srgbClr val="000000"/>
                  </a:solidFill>
                </a:rPr>
                <a:t>Query</a:t>
              </a:r>
              <a:r>
                <a:rPr lang="fr-FR" sz="1400" dirty="0">
                  <a:solidFill>
                    <a:srgbClr val="000000"/>
                  </a:solidFill>
                </a:rPr>
                <a:t> rewriting techniques </a:t>
              </a:r>
              <a:endParaRPr lang="fr-FR" sz="1400" dirty="0" smtClean="0">
                <a:solidFill>
                  <a:srgbClr val="000000"/>
                </a:solidFill>
              </a:endParaRPr>
            </a:p>
            <a:p>
              <a:r>
                <a:rPr lang="fr-FR" sz="1400" b="1" i="1" dirty="0" err="1" smtClean="0">
                  <a:solidFill>
                    <a:srgbClr val="000000"/>
                  </a:solidFill>
                </a:rPr>
                <a:t>adapted</a:t>
              </a:r>
              <a:r>
                <a:rPr lang="fr-FR" sz="1400" dirty="0" smtClean="0">
                  <a:solidFill>
                    <a:srgbClr val="000000"/>
                  </a:solidFill>
                </a:rPr>
                <a:t> </a:t>
              </a:r>
              <a:r>
                <a:rPr lang="fr-FR" sz="1400" dirty="0">
                  <a:solidFill>
                    <a:srgbClr val="000000"/>
                  </a:solidFill>
                </a:rPr>
                <a:t>to </a:t>
              </a:r>
              <a:r>
                <a:rPr lang="fr-FR" sz="1400" b="1" i="1" dirty="0">
                  <a:solidFill>
                    <a:srgbClr val="000000"/>
                  </a:solidFill>
                </a:rPr>
                <a:t>service composition</a:t>
              </a:r>
            </a:p>
            <a:p>
              <a:pPr marL="285750" indent="-285750">
                <a:buFont typeface="Arial"/>
                <a:buChar char="•"/>
              </a:pPr>
              <a:endParaRPr lang="fr-FR" sz="1400" dirty="0">
                <a:solidFill>
                  <a:srgbClr val="000000"/>
                </a:solidFill>
              </a:endParaRPr>
            </a:p>
            <a:p>
              <a:pPr marL="285750" indent="-285750">
                <a:buFont typeface="Arial"/>
                <a:buChar char="•"/>
              </a:pPr>
              <a:endParaRPr lang="fr-FR" sz="1400" dirty="0">
                <a:solidFill>
                  <a:srgbClr val="000000"/>
                </a:solidFill>
              </a:endParaRPr>
            </a:p>
          </p:txBody>
        </p:sp>
        <p:sp>
          <p:nvSpPr>
            <p:cNvPr id="72" name="Rectangle 71"/>
            <p:cNvSpPr/>
            <p:nvPr/>
          </p:nvSpPr>
          <p:spPr>
            <a:xfrm>
              <a:off x="779116" y="3436924"/>
              <a:ext cx="7587644" cy="1107996"/>
            </a:xfrm>
            <a:prstGeom prst="rect">
              <a:avLst/>
            </a:prstGeom>
            <a:solidFill>
              <a:schemeClr val="bg1"/>
            </a:solidFill>
          </p:spPr>
          <p:txBody>
            <a:bodyPr wrap="square">
              <a:spAutoFit/>
            </a:bodyPr>
            <a:lstStyle/>
            <a:p>
              <a:r>
                <a:rPr lang="fr-FR" sz="1100" dirty="0" smtClean="0"/>
                <a:t>[2] </a:t>
              </a:r>
              <a:r>
                <a:rPr lang="fr-FR" sz="1100" dirty="0" err="1" smtClean="0"/>
                <a:t>Barhamgi</a:t>
              </a:r>
              <a:r>
                <a:rPr lang="fr-FR" sz="1100" dirty="0"/>
                <a:t>, M., </a:t>
              </a:r>
              <a:r>
                <a:rPr lang="fr-FR" sz="1100" dirty="0" err="1"/>
                <a:t>Benslimane</a:t>
              </a:r>
              <a:r>
                <a:rPr lang="fr-FR" sz="1100" dirty="0"/>
                <a:t>, D., and </a:t>
              </a:r>
              <a:r>
                <a:rPr lang="fr-FR" sz="1100" dirty="0" err="1"/>
                <a:t>Medjahed</a:t>
              </a:r>
              <a:r>
                <a:rPr lang="fr-FR" sz="1100" dirty="0"/>
                <a:t>, B. (2010). A </a:t>
              </a:r>
              <a:r>
                <a:rPr lang="fr-FR" sz="1100" dirty="0" err="1"/>
                <a:t>query</a:t>
              </a:r>
              <a:r>
                <a:rPr lang="fr-FR" sz="1100" dirty="0"/>
                <a:t> rewriting </a:t>
              </a:r>
              <a:r>
                <a:rPr lang="fr-FR" sz="1100" dirty="0" err="1"/>
                <a:t>approach</a:t>
              </a:r>
              <a:r>
                <a:rPr lang="fr-FR" sz="1100" dirty="0"/>
                <a:t> for web service </a:t>
              </a:r>
              <a:r>
                <a:rPr lang="fr-FR" sz="1100" dirty="0" smtClean="0"/>
                <a:t>composition</a:t>
              </a:r>
              <a:r>
                <a:rPr lang="fr-FR" sz="1100" dirty="0"/>
                <a:t>. </a:t>
              </a:r>
              <a:r>
                <a:rPr lang="fr-FR" sz="1100" i="1" dirty="0"/>
                <a:t>IEEE </a:t>
              </a:r>
              <a:r>
                <a:rPr lang="fr-FR" sz="1100" i="1" dirty="0" err="1"/>
                <a:t>T</a:t>
              </a:r>
              <a:r>
                <a:rPr lang="fr-FR" sz="1100" i="1" dirty="0"/>
                <a:t>. Services </a:t>
              </a:r>
              <a:r>
                <a:rPr lang="fr-FR" sz="1100" i="1" dirty="0" err="1"/>
                <a:t>Computing</a:t>
              </a:r>
              <a:r>
                <a:rPr lang="fr-FR" sz="1100" dirty="0"/>
                <a:t>, 3(3):206–222. </a:t>
              </a:r>
              <a:endParaRPr lang="fr-FR" sz="1100" dirty="0" smtClean="0"/>
            </a:p>
            <a:p>
              <a:r>
                <a:rPr lang="fr-FR" sz="1100" dirty="0" smtClean="0"/>
                <a:t>[3] da </a:t>
              </a:r>
              <a:r>
                <a:rPr lang="fr-FR" sz="1100" dirty="0"/>
                <a:t>Costa, U. S., Alves, M. H. F., </a:t>
              </a:r>
              <a:r>
                <a:rPr lang="fr-FR" sz="1100" dirty="0" err="1"/>
                <a:t>Musicante</a:t>
              </a:r>
              <a:r>
                <a:rPr lang="fr-FR" sz="1100" dirty="0"/>
                <a:t>, M. A., and Robert, S. (2013). </a:t>
              </a:r>
              <a:r>
                <a:rPr lang="fr-FR" sz="1100" dirty="0" err="1"/>
                <a:t>Automatic</a:t>
              </a:r>
              <a:r>
                <a:rPr lang="fr-FR" sz="1100" dirty="0"/>
                <a:t> </a:t>
              </a:r>
              <a:r>
                <a:rPr lang="fr-FR" sz="1100" dirty="0" err="1"/>
                <a:t>refinement</a:t>
              </a:r>
              <a:r>
                <a:rPr lang="fr-FR" sz="1100" dirty="0"/>
                <a:t> of service compositions. In Daniel, F., </a:t>
              </a:r>
              <a:r>
                <a:rPr lang="fr-FR" sz="1100" dirty="0" err="1"/>
                <a:t>Dolog</a:t>
              </a:r>
              <a:r>
                <a:rPr lang="fr-FR" sz="1100" dirty="0"/>
                <a:t>, P., and Li, Q., </a:t>
              </a:r>
              <a:r>
                <a:rPr lang="fr-FR" sz="1100" dirty="0" smtClean="0"/>
                <a:t>editors</a:t>
              </a:r>
              <a:r>
                <a:rPr lang="fr-FR" sz="1100" dirty="0"/>
                <a:t>, ICWE, volume 7977 of Lecture Notes in Com- </a:t>
              </a:r>
              <a:r>
                <a:rPr lang="fr-FR" sz="1100" dirty="0" err="1"/>
                <a:t>puter</a:t>
              </a:r>
              <a:r>
                <a:rPr lang="fr-FR" sz="1100" dirty="0"/>
                <a:t> Science, pages 400–407. Springer.</a:t>
              </a:r>
            </a:p>
            <a:p>
              <a:r>
                <a:rPr lang="fr-FR" sz="1100" dirty="0" smtClean="0"/>
                <a:t>[4] Zhao</a:t>
              </a:r>
              <a:r>
                <a:rPr lang="fr-FR" sz="1100" dirty="0"/>
                <a:t>, W., Liu, C., and Chen, J. (2011). </a:t>
              </a:r>
              <a:r>
                <a:rPr lang="fr-FR" sz="1100" dirty="0" err="1"/>
                <a:t>Automatic</a:t>
              </a:r>
              <a:r>
                <a:rPr lang="fr-FR" sz="1100" dirty="0"/>
                <a:t> compo- </a:t>
              </a:r>
              <a:r>
                <a:rPr lang="fr-FR" sz="1100" dirty="0" err="1"/>
                <a:t>sition</a:t>
              </a:r>
              <a:r>
                <a:rPr lang="fr-FR" sz="1100" dirty="0"/>
                <a:t> of information-</a:t>
              </a:r>
              <a:r>
                <a:rPr lang="fr-FR" sz="1100" dirty="0" err="1"/>
                <a:t>providing</a:t>
              </a:r>
              <a:r>
                <a:rPr lang="fr-FR" sz="1100" dirty="0"/>
                <a:t> web services </a:t>
              </a:r>
              <a:r>
                <a:rPr lang="fr-FR" sz="1100" dirty="0" err="1"/>
                <a:t>based</a:t>
              </a:r>
              <a:r>
                <a:rPr lang="fr-FR" sz="1100" dirty="0"/>
                <a:t> on </a:t>
              </a:r>
              <a:r>
                <a:rPr lang="fr-FR" sz="1100" dirty="0" err="1"/>
                <a:t>query</a:t>
              </a:r>
              <a:r>
                <a:rPr lang="fr-FR" sz="1100" dirty="0"/>
                <a:t> rewriting. Science China Information Sciences, pages 1–17.</a:t>
              </a:r>
            </a:p>
          </p:txBody>
        </p:sp>
      </p:grpSp>
      <p:grpSp>
        <p:nvGrpSpPr>
          <p:cNvPr id="9" name="Grouper 8"/>
          <p:cNvGrpSpPr/>
          <p:nvPr/>
        </p:nvGrpSpPr>
        <p:grpSpPr>
          <a:xfrm>
            <a:off x="779117" y="1329857"/>
            <a:ext cx="7587644" cy="1391178"/>
            <a:chOff x="779117" y="1329857"/>
            <a:chExt cx="7587644" cy="1391178"/>
          </a:xfrm>
        </p:grpSpPr>
        <p:sp>
          <p:nvSpPr>
            <p:cNvPr id="75" name="Rectangle 74"/>
            <p:cNvSpPr/>
            <p:nvPr/>
          </p:nvSpPr>
          <p:spPr>
            <a:xfrm>
              <a:off x="779117" y="1329857"/>
              <a:ext cx="2651468" cy="738664"/>
            </a:xfrm>
            <a:prstGeom prst="rect">
              <a:avLst/>
            </a:prstGeom>
          </p:spPr>
          <p:txBody>
            <a:bodyPr wrap="square">
              <a:spAutoFit/>
            </a:bodyPr>
            <a:lstStyle/>
            <a:p>
              <a:r>
                <a:rPr lang="fr-FR" sz="1400" b="1" i="1" dirty="0" smtClean="0">
                  <a:solidFill>
                    <a:srgbClr val="000000"/>
                  </a:solidFill>
                </a:rPr>
                <a:t>Services </a:t>
              </a:r>
              <a:r>
                <a:rPr lang="fr-FR" sz="1400" b="1" i="1" dirty="0" err="1" smtClean="0">
                  <a:solidFill>
                    <a:srgbClr val="000000"/>
                  </a:solidFill>
                </a:rPr>
                <a:t>lookup</a:t>
              </a:r>
              <a:r>
                <a:rPr lang="fr-FR" sz="1400" b="1" i="1" dirty="0" smtClean="0">
                  <a:solidFill>
                    <a:srgbClr val="000000"/>
                  </a:solidFill>
                </a:rPr>
                <a:t> and </a:t>
              </a:r>
              <a:r>
                <a:rPr lang="fr-FR" sz="1400" b="1" i="1" dirty="0" err="1" smtClean="0">
                  <a:solidFill>
                    <a:srgbClr val="000000"/>
                  </a:solidFill>
                </a:rPr>
                <a:t>matching</a:t>
              </a:r>
              <a:endParaRPr lang="fr-FR" sz="1400" b="1" i="1" dirty="0">
                <a:solidFill>
                  <a:srgbClr val="000000"/>
                </a:solidFill>
              </a:endParaRPr>
            </a:p>
            <a:p>
              <a:pPr marL="285750" indent="-285750">
                <a:buFont typeface="Arial"/>
                <a:buChar char="•"/>
              </a:pPr>
              <a:endParaRPr lang="fr-FR" sz="1400" dirty="0">
                <a:solidFill>
                  <a:srgbClr val="000000"/>
                </a:solidFill>
              </a:endParaRPr>
            </a:p>
            <a:p>
              <a:pPr marL="285750" indent="-285750">
                <a:buFont typeface="Arial"/>
                <a:buChar char="•"/>
              </a:pPr>
              <a:endParaRPr lang="fr-FR" sz="1400" dirty="0">
                <a:solidFill>
                  <a:srgbClr val="000000"/>
                </a:solidFill>
              </a:endParaRPr>
            </a:p>
          </p:txBody>
        </p:sp>
        <p:sp>
          <p:nvSpPr>
            <p:cNvPr id="8" name="ZoneTexte 7"/>
            <p:cNvSpPr txBox="1"/>
            <p:nvPr/>
          </p:nvSpPr>
          <p:spPr>
            <a:xfrm>
              <a:off x="779117" y="1613039"/>
              <a:ext cx="7587644" cy="1107996"/>
            </a:xfrm>
            <a:prstGeom prst="rect">
              <a:avLst/>
            </a:prstGeom>
            <a:solidFill>
              <a:schemeClr val="bg1"/>
            </a:solidFill>
          </p:spPr>
          <p:txBody>
            <a:bodyPr wrap="square" rtlCol="0">
              <a:spAutoFit/>
            </a:bodyPr>
            <a:lstStyle/>
            <a:p>
              <a:pPr algn="just"/>
              <a:r>
                <a:rPr lang="en-GB" sz="1100" dirty="0" smtClean="0">
                  <a:ea typeface="Calibri" charset="0"/>
                  <a:cs typeface="Calibri" charset="0"/>
                </a:rPr>
                <a:t>[1] </a:t>
              </a:r>
              <a:r>
                <a:rPr lang="en-GB" sz="1100" dirty="0" err="1" smtClean="0">
                  <a:ea typeface="Calibri" charset="0"/>
                  <a:cs typeface="Calibri" charset="0"/>
                </a:rPr>
                <a:t>Paolucci</a:t>
              </a:r>
              <a:r>
                <a:rPr lang="en-GB" sz="1100" dirty="0">
                  <a:ea typeface="Calibri" charset="0"/>
                  <a:cs typeface="Calibri" charset="0"/>
                </a:rPr>
                <a:t>, M., Kawamura, T., Payne, T. R., &amp; </a:t>
              </a:r>
              <a:r>
                <a:rPr lang="en-GB" sz="1100" dirty="0" err="1">
                  <a:ea typeface="Calibri" charset="0"/>
                  <a:cs typeface="Calibri" charset="0"/>
                </a:rPr>
                <a:t>Sycara</a:t>
              </a:r>
              <a:r>
                <a:rPr lang="en-GB" sz="1100" dirty="0">
                  <a:ea typeface="Calibri" charset="0"/>
                  <a:cs typeface="Calibri" charset="0"/>
                </a:rPr>
                <a:t>, K. (2002, June). Semantic matching of web services capabilities. In International Semantic Web Conference (pp. 333-347). Springer Berlin Heidelberg</a:t>
              </a:r>
              <a:r>
                <a:rPr lang="en-GB" sz="1100" dirty="0" smtClean="0">
                  <a:ea typeface="Calibri" charset="0"/>
                  <a:cs typeface="Calibri" charset="0"/>
                </a:rPr>
                <a:t>.</a:t>
              </a:r>
            </a:p>
            <a:p>
              <a:pPr algn="just"/>
              <a:r>
                <a:rPr lang="en-GB" sz="1100" dirty="0" smtClean="0">
                  <a:ea typeface="Calibri" charset="0"/>
                  <a:cs typeface="Calibri" charset="0"/>
                </a:rPr>
                <a:t>[</a:t>
              </a:r>
              <a:r>
                <a:rPr lang="en-GB" sz="1100" dirty="0">
                  <a:ea typeface="Calibri" charset="0"/>
                  <a:cs typeface="Calibri" charset="0"/>
                </a:rPr>
                <a:t>2} </a:t>
              </a:r>
              <a:r>
                <a:rPr lang="en-GB" sz="1100" dirty="0" err="1">
                  <a:ea typeface="Calibri" charset="0"/>
                  <a:cs typeface="Calibri" charset="0"/>
                </a:rPr>
                <a:t>Bramantoro</a:t>
              </a:r>
              <a:r>
                <a:rPr lang="en-GB" sz="1100" dirty="0">
                  <a:ea typeface="Calibri" charset="0"/>
                  <a:cs typeface="Calibri" charset="0"/>
                </a:rPr>
                <a:t>, A., </a:t>
              </a:r>
              <a:r>
                <a:rPr lang="en-GB" sz="1100" dirty="0" err="1">
                  <a:ea typeface="Calibri" charset="0"/>
                  <a:cs typeface="Calibri" charset="0"/>
                </a:rPr>
                <a:t>Krishnaswamy</a:t>
              </a:r>
              <a:r>
                <a:rPr lang="en-GB" sz="1100" dirty="0">
                  <a:ea typeface="Calibri" charset="0"/>
                  <a:cs typeface="Calibri" charset="0"/>
                </a:rPr>
                <a:t>, S., &amp; </a:t>
              </a:r>
              <a:r>
                <a:rPr lang="en-GB" sz="1100" dirty="0" err="1">
                  <a:ea typeface="Calibri" charset="0"/>
                  <a:cs typeface="Calibri" charset="0"/>
                </a:rPr>
                <a:t>Indrawan</a:t>
              </a:r>
              <a:r>
                <a:rPr lang="en-GB" sz="1100" dirty="0">
                  <a:ea typeface="Calibri" charset="0"/>
                  <a:cs typeface="Calibri" charset="0"/>
                </a:rPr>
                <a:t>, M. (2005, November). A semantic distance measure for matching web services. In International Conference on Web Information Systems Engineering (pp. 217-226). Springer Berlin Heidelberg</a:t>
              </a:r>
              <a:r>
                <a:rPr lang="en-GB" sz="1100" dirty="0" smtClean="0">
                  <a:ea typeface="Calibri" charset="0"/>
                  <a:cs typeface="Calibri" charset="0"/>
                </a:rPr>
                <a:t>.</a:t>
              </a:r>
            </a:p>
            <a:p>
              <a:pPr algn="just"/>
              <a:r>
                <a:rPr lang="en-GB" sz="1100" dirty="0">
                  <a:ea typeface="Calibri" charset="0"/>
                  <a:cs typeface="Calibri" charset="0"/>
                </a:rPr>
                <a:t>[3} APA	</a:t>
              </a:r>
              <a:r>
                <a:rPr lang="en-GB" sz="1100" dirty="0" err="1">
                  <a:ea typeface="Calibri" charset="0"/>
                  <a:cs typeface="Calibri" charset="0"/>
                </a:rPr>
                <a:t>Maximilien</a:t>
              </a:r>
              <a:r>
                <a:rPr lang="en-GB" sz="1100" dirty="0">
                  <a:ea typeface="Calibri" charset="0"/>
                  <a:cs typeface="Calibri" charset="0"/>
                </a:rPr>
                <a:t>, E. M., &amp; Singh, M. P. (2004, November). Toward autonomic web services trust and selection. In Proceedings of the 2nd international conference on Service oriented computing (pp. 212-221). ACM.</a:t>
              </a:r>
            </a:p>
          </p:txBody>
        </p:sp>
      </p:grpSp>
    </p:spTree>
    <p:extLst>
      <p:ext uri="{BB962C8B-B14F-4D97-AF65-F5344CB8AC3E}">
        <p14:creationId xmlns:p14="http://schemas.microsoft.com/office/powerpoint/2010/main" val="1752508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dissolve">
                                      <p:cBhvr>
                                        <p:cTn id="7" dur="500"/>
                                        <p:tgtEl>
                                          <p:spTgt spid="89"/>
                                        </p:tgtEl>
                                      </p:cBhvr>
                                    </p:animEffect>
                                  </p:childTnLst>
                                </p:cTn>
                              </p:par>
                              <p:par>
                                <p:cTn id="8" presetID="9" presetClass="entr" presetSubtype="0" fill="hold"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dissolve">
                                      <p:cBhvr>
                                        <p:cTn id="10" dur="500"/>
                                        <p:tgtEl>
                                          <p:spTgt spid="46"/>
                                        </p:tgtEl>
                                      </p:cBhvr>
                                    </p:animEffect>
                                  </p:childTnLst>
                                </p:cTn>
                              </p:par>
                              <p:par>
                                <p:cTn id="11" presetID="9"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dissolve">
                                      <p:cBhvr>
                                        <p:cTn id="13" dur="500"/>
                                        <p:tgtEl>
                                          <p:spTgt spid="41"/>
                                        </p:tgtEl>
                                      </p:cBhvr>
                                    </p:animEffect>
                                  </p:childTnLst>
                                </p:cTn>
                              </p:par>
                              <p:par>
                                <p:cTn id="14" presetID="9" presetClass="entr" presetSubtype="0"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dissolve">
                                      <p:cBhvr>
                                        <p:cTn id="16" dur="500"/>
                                        <p:tgtEl>
                                          <p:spTgt spid="5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4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2" fill="hold" nodeType="clickEffect">
                                  <p:stCondLst>
                                    <p:cond delay="0"/>
                                  </p:stCondLst>
                                  <p:childTnLst>
                                    <p:anim calcmode="lin" valueType="num">
                                      <p:cBhvr additive="base">
                                        <p:cTn id="24" dur="500"/>
                                        <p:tgtEl>
                                          <p:spTgt spid="41"/>
                                        </p:tgtEl>
                                        <p:attrNameLst>
                                          <p:attrName>ppt_x</p:attrName>
                                        </p:attrNameLst>
                                      </p:cBhvr>
                                      <p:tavLst>
                                        <p:tav tm="0">
                                          <p:val>
                                            <p:strVal val="ppt_x"/>
                                          </p:val>
                                        </p:tav>
                                        <p:tav tm="100000">
                                          <p:val>
                                            <p:strVal val="1+ppt_w/2"/>
                                          </p:val>
                                        </p:tav>
                                      </p:tavLst>
                                    </p:anim>
                                    <p:anim calcmode="lin" valueType="num">
                                      <p:cBhvr additive="base">
                                        <p:cTn id="25" dur="500"/>
                                        <p:tgtEl>
                                          <p:spTgt spid="41"/>
                                        </p:tgtEl>
                                        <p:attrNameLst>
                                          <p:attrName>ppt_y</p:attrName>
                                        </p:attrNameLst>
                                      </p:cBhvr>
                                      <p:tavLst>
                                        <p:tav tm="0">
                                          <p:val>
                                            <p:strVal val="ppt_y"/>
                                          </p:val>
                                        </p:tav>
                                        <p:tav tm="100000">
                                          <p:val>
                                            <p:strVal val="ppt_y"/>
                                          </p:val>
                                        </p:tav>
                                      </p:tavLst>
                                    </p:anim>
                                    <p:set>
                                      <p:cBhvr>
                                        <p:cTn id="26" dur="1" fill="hold">
                                          <p:stCondLst>
                                            <p:cond delay="499"/>
                                          </p:stCondLst>
                                        </p:cTn>
                                        <p:tgtEl>
                                          <p:spTgt spid="4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4"/>
                                        </p:tgtEl>
                                        <p:attrNameLst>
                                          <p:attrName>style.visibility</p:attrName>
                                        </p:attrNameLst>
                                      </p:cBhvr>
                                      <p:to>
                                        <p:strVal val="hidden"/>
                                      </p:to>
                                    </p:set>
                                  </p:childTnLst>
                                </p:cTn>
                              </p:par>
                              <p:par>
                                <p:cTn id="31" presetID="9"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animEffect transition="in" filter="dissolve">
                                      <p:cBhvr>
                                        <p:cTn id="33" dur="500"/>
                                        <p:tgtEl>
                                          <p:spTgt spid="62"/>
                                        </p:tgtEl>
                                      </p:cBhvr>
                                    </p:animEffect>
                                  </p:childTnLst>
                                </p:cTn>
                              </p:par>
                              <p:par>
                                <p:cTn id="34" presetID="9" presetClass="entr" presetSubtype="0" fill="hold" nodeType="withEffect">
                                  <p:stCondLst>
                                    <p:cond delay="0"/>
                                  </p:stCondLst>
                                  <p:childTnLst>
                                    <p:set>
                                      <p:cBhvr>
                                        <p:cTn id="35" dur="1" fill="hold">
                                          <p:stCondLst>
                                            <p:cond delay="0"/>
                                          </p:stCondLst>
                                        </p:cTn>
                                        <p:tgtEl>
                                          <p:spTgt spid="95"/>
                                        </p:tgtEl>
                                        <p:attrNameLst>
                                          <p:attrName>style.visibility</p:attrName>
                                        </p:attrNameLst>
                                      </p:cBhvr>
                                      <p:to>
                                        <p:strVal val="visible"/>
                                      </p:to>
                                    </p:set>
                                    <p:animEffect transition="in" filter="dissolve">
                                      <p:cBhvr>
                                        <p:cTn id="36" dur="500"/>
                                        <p:tgtEl>
                                          <p:spTgt spid="95"/>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61352" y="35755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90382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3102983"/>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0" name="Titre 4"/>
          <p:cNvSpPr txBox="1">
            <a:spLocks/>
          </p:cNvSpPr>
          <p:nvPr/>
        </p:nvSpPr>
        <p:spPr>
          <a:xfrm>
            <a:off x="822960" y="214953"/>
            <a:ext cx="7543800" cy="1088068"/>
          </a:xfrm>
          <a:prstGeom prst="rect">
            <a:avLst/>
          </a:prstGeom>
        </p:spPr>
        <p:txBody>
          <a:bodyPr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3000" dirty="0"/>
          </a:p>
        </p:txBody>
      </p:sp>
      <p:pic>
        <p:nvPicPr>
          <p:cNvPr id="1026"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250929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2581722"/>
            <a:ext cx="1902672" cy="1086802"/>
          </a:xfrm>
          <a:prstGeom prst="rect">
            <a:avLst/>
          </a:prstGeom>
          <a:noFill/>
          <a:extLst>
            <a:ext uri="{909E8E84-426E-40DD-AFC4-6F175D3DCCD1}">
              <a14:hiddenFill xmlns:a14="http://schemas.microsoft.com/office/drawing/2010/main">
                <a:solidFill>
                  <a:srgbClr val="FFFFFF"/>
                </a:solidFill>
              </a14:hiddenFill>
            </a:ext>
          </a:extLst>
        </p:spPr>
      </p:pic>
      <p:sp>
        <p:nvSpPr>
          <p:cNvPr id="65" name="ZoneTexte 23"/>
          <p:cNvSpPr txBox="1"/>
          <p:nvPr/>
        </p:nvSpPr>
        <p:spPr>
          <a:xfrm>
            <a:off x="3252091" y="4348076"/>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grpSp>
        <p:nvGrpSpPr>
          <p:cNvPr id="8" name="Grupo 7"/>
          <p:cNvGrpSpPr/>
          <p:nvPr/>
        </p:nvGrpSpPr>
        <p:grpSpPr>
          <a:xfrm>
            <a:off x="4073560" y="3735691"/>
            <a:ext cx="972966" cy="635114"/>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
        <p:nvSpPr>
          <p:cNvPr id="66" name="ZoneTexte 23"/>
          <p:cNvSpPr txBox="1"/>
          <p:nvPr/>
        </p:nvSpPr>
        <p:spPr>
          <a:xfrm>
            <a:off x="6113406" y="3691509"/>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7" name="ZoneTexte 23"/>
          <p:cNvSpPr txBox="1"/>
          <p:nvPr/>
        </p:nvSpPr>
        <p:spPr>
          <a:xfrm>
            <a:off x="561352" y="3914557"/>
            <a:ext cx="2770057" cy="523220"/>
          </a:xfrm>
          <a:prstGeom prst="rect">
            <a:avLst/>
          </a:prstGeom>
          <a:noFill/>
        </p:spPr>
        <p:txBody>
          <a:bodyPr wrap="square" rtlCol="0">
            <a:spAutoFit/>
          </a:bodyPr>
          <a:lstStyle/>
          <a:p>
            <a:r>
              <a:rPr lang="fr-FR" sz="1400" dirty="0" smtClean="0">
                <a:latin typeface="+mj-lt"/>
              </a:rPr>
              <a:t>Availabity &gt; 97%</a:t>
            </a:r>
          </a:p>
          <a:p>
            <a:r>
              <a:rPr lang="fr-FR" sz="1400" dirty="0" smtClean="0">
                <a:latin typeface="+mj-lt"/>
              </a:rPr>
              <a:t>Price per call = 0,1$</a:t>
            </a: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cxnSp>
        <p:nvCxnSpPr>
          <p:cNvPr id="25" name="Conector angulado 24"/>
          <p:cNvCxnSpPr>
            <a:stCxn id="68" idx="1"/>
            <a:endCxn id="27" idx="1"/>
          </p:cNvCxnSpPr>
          <p:nvPr/>
        </p:nvCxnSpPr>
        <p:spPr>
          <a:xfrm flipH="1">
            <a:off x="520714" y="2159415"/>
            <a:ext cx="543643" cy="2016752"/>
          </a:xfrm>
          <a:prstGeom prst="bentConnector5">
            <a:avLst>
              <a:gd name="adj1" fmla="val 142501"/>
              <a:gd name="adj2" fmla="val 47699"/>
              <a:gd name="adj3" fmla="val 142050"/>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27" name="Chave esquerda 26"/>
          <p:cNvSpPr/>
          <p:nvPr/>
        </p:nvSpPr>
        <p:spPr>
          <a:xfrm>
            <a:off x="520714" y="3914557"/>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sp>
        <p:nvSpPr>
          <p:cNvPr id="79" name="Parchemin vertical 77"/>
          <p:cNvSpPr/>
          <p:nvPr/>
        </p:nvSpPr>
        <p:spPr>
          <a:xfrm>
            <a:off x="3937170" y="3264598"/>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2" name="ZoneTexte 23"/>
          <p:cNvSpPr txBox="1"/>
          <p:nvPr/>
        </p:nvSpPr>
        <p:spPr>
          <a:xfrm>
            <a:off x="6179150" y="4008858"/>
            <a:ext cx="2770057" cy="523220"/>
          </a:xfrm>
          <a:prstGeom prst="rect">
            <a:avLst/>
          </a:prstGeom>
          <a:noFill/>
        </p:spPr>
        <p:txBody>
          <a:bodyPr wrap="square" rtlCol="0">
            <a:spAutoFit/>
          </a:bodyPr>
          <a:lstStyle/>
          <a:p>
            <a:r>
              <a:rPr lang="fr-FR" sz="1400" dirty="0" smtClean="0">
                <a:latin typeface="+mj-lt"/>
              </a:rPr>
              <a:t>Availabity &gt; 98%</a:t>
            </a:r>
          </a:p>
          <a:p>
            <a:r>
              <a:rPr lang="fr-FR" sz="1400" dirty="0" smtClean="0">
                <a:latin typeface="+mj-lt"/>
              </a:rPr>
              <a:t>Price per call = 0,3$</a:t>
            </a:r>
          </a:p>
        </p:txBody>
      </p:sp>
      <p:sp>
        <p:nvSpPr>
          <p:cNvPr id="83" name="Chave esquerda 82"/>
          <p:cNvSpPr/>
          <p:nvPr/>
        </p:nvSpPr>
        <p:spPr>
          <a:xfrm>
            <a:off x="6138512" y="400885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5" name="Conector angulado 34"/>
          <p:cNvCxnSpPr>
            <a:stCxn id="80" idx="1"/>
            <a:endCxn id="83" idx="1"/>
          </p:cNvCxnSpPr>
          <p:nvPr/>
        </p:nvCxnSpPr>
        <p:spPr>
          <a:xfrm flipH="1">
            <a:off x="6138512" y="2143592"/>
            <a:ext cx="753253" cy="2126876"/>
          </a:xfrm>
          <a:prstGeom prst="bentConnector5">
            <a:avLst>
              <a:gd name="adj1" fmla="val 130245"/>
              <a:gd name="adj2" fmla="val 47818"/>
              <a:gd name="adj3" fmla="val 130348"/>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86" name="ZoneTexte 23"/>
          <p:cNvSpPr txBox="1"/>
          <p:nvPr/>
        </p:nvSpPr>
        <p:spPr>
          <a:xfrm>
            <a:off x="3512257" y="2131178"/>
            <a:ext cx="2770057" cy="523220"/>
          </a:xfrm>
          <a:prstGeom prst="rect">
            <a:avLst/>
          </a:prstGeom>
          <a:noFill/>
        </p:spPr>
        <p:txBody>
          <a:bodyPr wrap="square" rtlCol="0">
            <a:spAutoFit/>
          </a:bodyPr>
          <a:lstStyle/>
          <a:p>
            <a:r>
              <a:rPr lang="fr-FR" sz="1400" dirty="0" smtClean="0">
                <a:latin typeface="+mj-lt"/>
              </a:rPr>
              <a:t>Availabity &gt; 99,9%</a:t>
            </a:r>
          </a:p>
          <a:p>
            <a:r>
              <a:rPr lang="fr-FR" sz="1400" dirty="0" smtClean="0">
                <a:latin typeface="+mj-lt"/>
              </a:rPr>
              <a:t>Price per call = 0,5$</a:t>
            </a:r>
          </a:p>
        </p:txBody>
      </p:sp>
      <p:sp>
        <p:nvSpPr>
          <p:cNvPr id="87" name="Chave esquerda 86"/>
          <p:cNvSpPr/>
          <p:nvPr/>
        </p:nvSpPr>
        <p:spPr>
          <a:xfrm>
            <a:off x="3471619" y="213117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8" name="Conector angulado 37"/>
          <p:cNvCxnSpPr>
            <a:stCxn id="79" idx="1"/>
            <a:endCxn id="87" idx="1"/>
          </p:cNvCxnSpPr>
          <p:nvPr/>
        </p:nvCxnSpPr>
        <p:spPr>
          <a:xfrm flipH="1" flipV="1">
            <a:off x="3471619" y="2392788"/>
            <a:ext cx="507754" cy="1040621"/>
          </a:xfrm>
          <a:prstGeom prst="bentConnector5">
            <a:avLst>
              <a:gd name="adj1" fmla="val 144445"/>
              <a:gd name="adj2" fmla="val 45541"/>
              <a:gd name="adj3" fmla="val 145022"/>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3" name="Titre 2"/>
          <p:cNvSpPr>
            <a:spLocks noGrp="1"/>
          </p:cNvSpPr>
          <p:nvPr>
            <p:ph type="title"/>
          </p:nvPr>
        </p:nvSpPr>
        <p:spPr/>
        <p:txBody>
          <a:bodyPr>
            <a:normAutofit/>
          </a:bodyPr>
          <a:lstStyle/>
          <a:p>
            <a:r>
              <a:rPr lang="en-GB" dirty="0"/>
              <a:t>Data integration </a:t>
            </a:r>
            <a:r>
              <a:rPr lang="en-GB" dirty="0" smtClean="0"/>
              <a:t>from </a:t>
            </a:r>
            <a:r>
              <a:rPr lang="en-GB" dirty="0"/>
              <a:t>data </a:t>
            </a:r>
            <a:r>
              <a:rPr lang="en-GB" dirty="0" smtClean="0"/>
              <a:t>services</a:t>
            </a:r>
            <a:endParaRPr lang="en-GB" dirty="0"/>
          </a:p>
        </p:txBody>
      </p:sp>
    </p:spTree>
    <p:extLst>
      <p:ext uri="{BB962C8B-B14F-4D97-AF65-F5344CB8AC3E}">
        <p14:creationId xmlns:p14="http://schemas.microsoft.com/office/powerpoint/2010/main" val="3280511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500"/>
                                        <p:tgtEl>
                                          <p:spTgt spid="47"/>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animEffect transition="in" filter="fade">
                                      <p:cBhvr>
                                        <p:cTn id="29" dur="500"/>
                                        <p:tgtEl>
                                          <p:spTgt spid="6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fade">
                                      <p:cBhvr>
                                        <p:cTn id="39" dur="500"/>
                                        <p:tgtEl>
                                          <p:spTgt spid="54"/>
                                        </p:tgtEl>
                                      </p:cBhvr>
                                    </p:animEffect>
                                  </p:childTnLst>
                                </p:cTn>
                              </p:par>
                              <p:par>
                                <p:cTn id="40" presetID="10" presetClass="entr" presetSubtype="0" fill="hold"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500"/>
                                        <p:tgtEl>
                                          <p:spTgt spid="5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6"/>
                                        </p:tgtEl>
                                        <p:attrNameLst>
                                          <p:attrName>style.visibility</p:attrName>
                                        </p:attrNameLst>
                                      </p:cBhvr>
                                      <p:to>
                                        <p:strVal val="visible"/>
                                      </p:to>
                                    </p:set>
                                    <p:animEffect transition="in" filter="fade">
                                      <p:cBhvr>
                                        <p:cTn id="45" dur="500"/>
                                        <p:tgtEl>
                                          <p:spTgt spid="6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028"/>
                                        </p:tgtEl>
                                        <p:attrNameLst>
                                          <p:attrName>style.visibility</p:attrName>
                                        </p:attrNameLst>
                                      </p:cBhvr>
                                      <p:to>
                                        <p:strVal val="visible"/>
                                      </p:to>
                                    </p:set>
                                    <p:animEffect transition="in" filter="fade">
                                      <p:cBhvr>
                                        <p:cTn id="50" dur="500"/>
                                        <p:tgtEl>
                                          <p:spTgt spid="102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fade">
                                      <p:cBhvr>
                                        <p:cTn id="55" dur="500"/>
                                        <p:tgtEl>
                                          <p:spTgt spid="6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9"/>
                                        </p:tgtEl>
                                        <p:attrNameLst>
                                          <p:attrName>style.visibility</p:attrName>
                                        </p:attrNameLst>
                                      </p:cBhvr>
                                      <p:to>
                                        <p:strVal val="visible"/>
                                      </p:to>
                                    </p:set>
                                    <p:animEffect transition="in" filter="fade">
                                      <p:cBhvr>
                                        <p:cTn id="58" dur="500"/>
                                        <p:tgtEl>
                                          <p:spTgt spid="7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0"/>
                                        </p:tgtEl>
                                        <p:attrNameLst>
                                          <p:attrName>style.visibility</p:attrName>
                                        </p:attrNameLst>
                                      </p:cBhvr>
                                      <p:to>
                                        <p:strVal val="visible"/>
                                      </p:to>
                                    </p:set>
                                    <p:animEffect transition="in" filter="fade">
                                      <p:cBhvr>
                                        <p:cTn id="61" dur="500"/>
                                        <p:tgtEl>
                                          <p:spTgt spid="8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7"/>
                                        </p:tgtEl>
                                        <p:attrNameLst>
                                          <p:attrName>style.visibility</p:attrName>
                                        </p:attrNameLst>
                                      </p:cBhvr>
                                      <p:to>
                                        <p:strVal val="visible"/>
                                      </p:to>
                                    </p:set>
                                    <p:animEffect transition="in" filter="fade">
                                      <p:cBhvr>
                                        <p:cTn id="69" dur="500"/>
                                        <p:tgtEl>
                                          <p:spTgt spid="67"/>
                                        </p:tgtEl>
                                      </p:cBhvr>
                                    </p:animEffect>
                                  </p:childTnLst>
                                </p:cTn>
                              </p:par>
                              <p:par>
                                <p:cTn id="70" presetID="10" presetClass="entr" presetSubtype="0" fill="hold"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87"/>
                                        </p:tgtEl>
                                        <p:attrNameLst>
                                          <p:attrName>style.visibility</p:attrName>
                                        </p:attrNameLst>
                                      </p:cBhvr>
                                      <p:to>
                                        <p:strVal val="visible"/>
                                      </p:to>
                                    </p:set>
                                    <p:animEffect transition="in" filter="fade">
                                      <p:cBhvr>
                                        <p:cTn id="75" dur="500"/>
                                        <p:tgtEl>
                                          <p:spTgt spid="8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86"/>
                                        </p:tgtEl>
                                        <p:attrNameLst>
                                          <p:attrName>style.visibility</p:attrName>
                                        </p:attrNameLst>
                                      </p:cBhvr>
                                      <p:to>
                                        <p:strVal val="visible"/>
                                      </p:to>
                                    </p:set>
                                    <p:animEffect transition="in" filter="fade">
                                      <p:cBhvr>
                                        <p:cTn id="78" dur="500"/>
                                        <p:tgtEl>
                                          <p:spTgt spid="86"/>
                                        </p:tgtEl>
                                      </p:cBhvr>
                                    </p:animEffect>
                                  </p:childTnLst>
                                </p:cTn>
                              </p:par>
                              <p:par>
                                <p:cTn id="79" presetID="10" presetClass="entr" presetSubtype="0" fill="hold" nodeType="with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fade">
                                      <p:cBhvr>
                                        <p:cTn id="81" dur="500"/>
                                        <p:tgtEl>
                                          <p:spTgt spid="3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83"/>
                                        </p:tgtEl>
                                        <p:attrNameLst>
                                          <p:attrName>style.visibility</p:attrName>
                                        </p:attrNameLst>
                                      </p:cBhvr>
                                      <p:to>
                                        <p:strVal val="visible"/>
                                      </p:to>
                                    </p:set>
                                    <p:animEffect transition="in" filter="fade">
                                      <p:cBhvr>
                                        <p:cTn id="84" dur="500"/>
                                        <p:tgtEl>
                                          <p:spTgt spid="8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82"/>
                                        </p:tgtEl>
                                        <p:attrNameLst>
                                          <p:attrName>style.visibility</p:attrName>
                                        </p:attrNameLst>
                                      </p:cBhvr>
                                      <p:to>
                                        <p:strVal val="visible"/>
                                      </p:to>
                                    </p:set>
                                    <p:animEffect transition="in" filter="fade">
                                      <p:cBhvr>
                                        <p:cTn id="87" dur="500"/>
                                        <p:tgtEl>
                                          <p:spTgt spid="82"/>
                                        </p:tgtEl>
                                      </p:cBhvr>
                                    </p:animEffect>
                                  </p:childTnLst>
                                </p:cTn>
                              </p:par>
                              <p:par>
                                <p:cTn id="88" presetID="10" presetClass="entr" presetSubtype="0" fill="hold" nodeType="with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fade">
                                      <p:cBhvr>
                                        <p:cTn id="9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4" grpId="0"/>
      <p:bldP spid="47" grpId="0" animBg="1"/>
      <p:bldP spid="54" grpId="0" animBg="1"/>
      <p:bldP spid="65" grpId="0"/>
      <p:bldP spid="66" grpId="0"/>
      <p:bldP spid="67" grpId="0"/>
      <p:bldP spid="68" grpId="0" animBg="1"/>
      <p:bldP spid="27" grpId="0" animBg="1"/>
      <p:bldP spid="79" grpId="0" animBg="1"/>
      <p:bldP spid="80" grpId="0" animBg="1"/>
      <p:bldP spid="82" grpId="0"/>
      <p:bldP spid="83" grpId="0" animBg="1"/>
      <p:bldP spid="86" grpId="0"/>
      <p:bldP spid="8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61352" y="35755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90382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3102983"/>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pic>
        <p:nvPicPr>
          <p:cNvPr id="1026"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250929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2581722"/>
            <a:ext cx="1902672" cy="1086802"/>
          </a:xfrm>
          <a:prstGeom prst="rect">
            <a:avLst/>
          </a:prstGeom>
          <a:noFill/>
          <a:extLst>
            <a:ext uri="{909E8E84-426E-40DD-AFC4-6F175D3DCCD1}">
              <a14:hiddenFill xmlns:a14="http://schemas.microsoft.com/office/drawing/2010/main">
                <a:solidFill>
                  <a:srgbClr val="FFFFFF"/>
                </a:solidFill>
              </a14:hiddenFill>
            </a:ext>
          </a:extLst>
        </p:spPr>
      </p:pic>
      <p:sp>
        <p:nvSpPr>
          <p:cNvPr id="65" name="ZoneTexte 23"/>
          <p:cNvSpPr txBox="1"/>
          <p:nvPr/>
        </p:nvSpPr>
        <p:spPr>
          <a:xfrm>
            <a:off x="3252091" y="4348076"/>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grpSp>
        <p:nvGrpSpPr>
          <p:cNvPr id="8" name="Grupo 7"/>
          <p:cNvGrpSpPr/>
          <p:nvPr/>
        </p:nvGrpSpPr>
        <p:grpSpPr>
          <a:xfrm>
            <a:off x="4073560" y="3735691"/>
            <a:ext cx="972966" cy="635114"/>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
        <p:nvSpPr>
          <p:cNvPr id="66" name="ZoneTexte 23"/>
          <p:cNvSpPr txBox="1"/>
          <p:nvPr/>
        </p:nvSpPr>
        <p:spPr>
          <a:xfrm>
            <a:off x="6113406" y="3691509"/>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7" name="ZoneTexte 23"/>
          <p:cNvSpPr txBox="1"/>
          <p:nvPr/>
        </p:nvSpPr>
        <p:spPr>
          <a:xfrm>
            <a:off x="561352" y="3914557"/>
            <a:ext cx="2770057" cy="523220"/>
          </a:xfrm>
          <a:prstGeom prst="rect">
            <a:avLst/>
          </a:prstGeom>
          <a:noFill/>
        </p:spPr>
        <p:txBody>
          <a:bodyPr wrap="square" rtlCol="0">
            <a:spAutoFit/>
          </a:bodyPr>
          <a:lstStyle/>
          <a:p>
            <a:r>
              <a:rPr lang="fr-FR" sz="1400" dirty="0" smtClean="0">
                <a:latin typeface="+mj-lt"/>
              </a:rPr>
              <a:t>Availabity &gt; 97%</a:t>
            </a:r>
          </a:p>
          <a:p>
            <a:r>
              <a:rPr lang="fr-FR" sz="1400" dirty="0" smtClean="0">
                <a:latin typeface="+mj-lt"/>
              </a:rPr>
              <a:t>Price per call = 0,1$</a:t>
            </a: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cxnSp>
        <p:nvCxnSpPr>
          <p:cNvPr id="25" name="Conector angulado 24"/>
          <p:cNvCxnSpPr>
            <a:stCxn id="68" idx="1"/>
            <a:endCxn id="27" idx="1"/>
          </p:cNvCxnSpPr>
          <p:nvPr/>
        </p:nvCxnSpPr>
        <p:spPr>
          <a:xfrm flipH="1">
            <a:off x="520714" y="2159415"/>
            <a:ext cx="543643" cy="2016752"/>
          </a:xfrm>
          <a:prstGeom prst="bentConnector5">
            <a:avLst>
              <a:gd name="adj1" fmla="val 142501"/>
              <a:gd name="adj2" fmla="val 47699"/>
              <a:gd name="adj3" fmla="val 142050"/>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27" name="Chave esquerda 26"/>
          <p:cNvSpPr/>
          <p:nvPr/>
        </p:nvSpPr>
        <p:spPr>
          <a:xfrm>
            <a:off x="520714" y="3914557"/>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sp>
        <p:nvSpPr>
          <p:cNvPr id="79" name="Parchemin vertical 77"/>
          <p:cNvSpPr/>
          <p:nvPr/>
        </p:nvSpPr>
        <p:spPr>
          <a:xfrm>
            <a:off x="3937170" y="3264598"/>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2" name="ZoneTexte 23"/>
          <p:cNvSpPr txBox="1"/>
          <p:nvPr/>
        </p:nvSpPr>
        <p:spPr>
          <a:xfrm>
            <a:off x="6179150" y="4008858"/>
            <a:ext cx="2770057" cy="523220"/>
          </a:xfrm>
          <a:prstGeom prst="rect">
            <a:avLst/>
          </a:prstGeom>
          <a:noFill/>
        </p:spPr>
        <p:txBody>
          <a:bodyPr wrap="square" rtlCol="0">
            <a:spAutoFit/>
          </a:bodyPr>
          <a:lstStyle/>
          <a:p>
            <a:r>
              <a:rPr lang="fr-FR" sz="1400" dirty="0" smtClean="0">
                <a:latin typeface="+mj-lt"/>
              </a:rPr>
              <a:t>Availabity &gt; 98%</a:t>
            </a:r>
          </a:p>
          <a:p>
            <a:r>
              <a:rPr lang="fr-FR" sz="1400" dirty="0" smtClean="0">
                <a:latin typeface="+mj-lt"/>
              </a:rPr>
              <a:t>Price per call = 0,3$</a:t>
            </a:r>
          </a:p>
        </p:txBody>
      </p:sp>
      <p:sp>
        <p:nvSpPr>
          <p:cNvPr id="83" name="Chave esquerda 82"/>
          <p:cNvSpPr/>
          <p:nvPr/>
        </p:nvSpPr>
        <p:spPr>
          <a:xfrm>
            <a:off x="6138512" y="400885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5" name="Conector angulado 34"/>
          <p:cNvCxnSpPr>
            <a:stCxn id="80" idx="1"/>
            <a:endCxn id="83" idx="1"/>
          </p:cNvCxnSpPr>
          <p:nvPr/>
        </p:nvCxnSpPr>
        <p:spPr>
          <a:xfrm flipH="1">
            <a:off x="6138512" y="2143592"/>
            <a:ext cx="753253" cy="2126876"/>
          </a:xfrm>
          <a:prstGeom prst="bentConnector5">
            <a:avLst>
              <a:gd name="adj1" fmla="val 130245"/>
              <a:gd name="adj2" fmla="val 47818"/>
              <a:gd name="adj3" fmla="val 130348"/>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86" name="ZoneTexte 23"/>
          <p:cNvSpPr txBox="1"/>
          <p:nvPr/>
        </p:nvSpPr>
        <p:spPr>
          <a:xfrm>
            <a:off x="3512257" y="2131178"/>
            <a:ext cx="2770057" cy="523220"/>
          </a:xfrm>
          <a:prstGeom prst="rect">
            <a:avLst/>
          </a:prstGeom>
          <a:noFill/>
        </p:spPr>
        <p:txBody>
          <a:bodyPr wrap="square" rtlCol="0">
            <a:spAutoFit/>
          </a:bodyPr>
          <a:lstStyle/>
          <a:p>
            <a:r>
              <a:rPr lang="fr-FR" sz="1400" dirty="0" smtClean="0">
                <a:latin typeface="+mj-lt"/>
              </a:rPr>
              <a:t>Availabity &gt; 99,9%</a:t>
            </a:r>
          </a:p>
          <a:p>
            <a:r>
              <a:rPr lang="fr-FR" sz="1400" dirty="0" smtClean="0">
                <a:latin typeface="+mj-lt"/>
              </a:rPr>
              <a:t>Price per call = 0,5$</a:t>
            </a:r>
          </a:p>
        </p:txBody>
      </p:sp>
      <p:sp>
        <p:nvSpPr>
          <p:cNvPr id="87" name="Chave esquerda 86"/>
          <p:cNvSpPr/>
          <p:nvPr/>
        </p:nvSpPr>
        <p:spPr>
          <a:xfrm>
            <a:off x="3471619" y="213117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8" name="Conector angulado 37"/>
          <p:cNvCxnSpPr>
            <a:stCxn id="79" idx="1"/>
            <a:endCxn id="87" idx="1"/>
          </p:cNvCxnSpPr>
          <p:nvPr/>
        </p:nvCxnSpPr>
        <p:spPr>
          <a:xfrm flipH="1" flipV="1">
            <a:off x="3471619" y="2392788"/>
            <a:ext cx="507754" cy="1040621"/>
          </a:xfrm>
          <a:prstGeom prst="bentConnector5">
            <a:avLst>
              <a:gd name="adj1" fmla="val 144445"/>
              <a:gd name="adj2" fmla="val 45541"/>
              <a:gd name="adj3" fmla="val 145022"/>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pic>
        <p:nvPicPr>
          <p:cNvPr id="2050" name="Picture 2" descr="https://salesdatalist.com/wp-content/uploads/2012/04/consumers-list-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4350" y="1272976"/>
            <a:ext cx="726660" cy="726660"/>
          </a:xfrm>
          <a:prstGeom prst="rect">
            <a:avLst/>
          </a:prstGeom>
          <a:noFill/>
          <a:extLst>
            <a:ext uri="{909E8E84-426E-40DD-AFC4-6F175D3DCCD1}">
              <a14:hiddenFill xmlns:a14="http://schemas.microsoft.com/office/drawing/2010/main">
                <a:solidFill>
                  <a:srgbClr val="FFFFFF"/>
                </a:solidFill>
              </a14:hiddenFill>
            </a:ext>
          </a:extLst>
        </p:spPr>
      </p:pic>
      <p:sp>
        <p:nvSpPr>
          <p:cNvPr id="42" name="ZoneTexte 23"/>
          <p:cNvSpPr txBox="1"/>
          <p:nvPr/>
        </p:nvSpPr>
        <p:spPr>
          <a:xfrm>
            <a:off x="4103543" y="1901300"/>
            <a:ext cx="909223" cy="307777"/>
          </a:xfrm>
          <a:prstGeom prst="rect">
            <a:avLst/>
          </a:prstGeom>
          <a:noFill/>
        </p:spPr>
        <p:txBody>
          <a:bodyPr wrap="none" rtlCol="0">
            <a:spAutoFit/>
          </a:bodyPr>
          <a:lstStyle/>
          <a:p>
            <a:r>
              <a:rPr lang="fr-FR" sz="1400" b="1" dirty="0" smtClean="0">
                <a:latin typeface="+mj-lt"/>
              </a:rPr>
              <a:t>Consumer</a:t>
            </a:r>
            <a:endParaRPr lang="en-US" sz="1400" b="1" dirty="0">
              <a:latin typeface="+mj-lt"/>
            </a:endParaRPr>
          </a:p>
        </p:txBody>
      </p:sp>
      <p:sp>
        <p:nvSpPr>
          <p:cNvPr id="2" name="Retângulo 1"/>
          <p:cNvSpPr/>
          <p:nvPr/>
        </p:nvSpPr>
        <p:spPr>
          <a:xfrm>
            <a:off x="304800" y="2260866"/>
            <a:ext cx="8644407" cy="101950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i="1" dirty="0" smtClean="0">
                <a:solidFill>
                  <a:schemeClr val="bg1"/>
                </a:solidFill>
              </a:rPr>
              <a:t>Retrieve personal </a:t>
            </a:r>
            <a:r>
              <a:rPr lang="en-US" sz="2000" i="1" dirty="0">
                <a:solidFill>
                  <a:schemeClr val="bg1"/>
                </a:solidFill>
              </a:rPr>
              <a:t>and DNA information from patients that were infected by flu, </a:t>
            </a:r>
            <a:r>
              <a:rPr lang="en-US" sz="2000" i="1" dirty="0">
                <a:solidFill>
                  <a:schemeClr val="bg1"/>
                </a:solidFill>
                <a:effectLst>
                  <a:outerShdw blurRad="38100" dist="38100" dir="2700000" algn="tl">
                    <a:srgbClr val="000000">
                      <a:alpha val="43137"/>
                    </a:srgbClr>
                  </a:outerShdw>
                </a:effectLst>
              </a:rPr>
              <a:t>using services with </a:t>
            </a:r>
            <a:r>
              <a:rPr lang="en-US" sz="2000" b="1" i="1" dirty="0">
                <a:solidFill>
                  <a:schemeClr val="tx2">
                    <a:lumMod val="40000"/>
                    <a:lumOff val="60000"/>
                  </a:schemeClr>
                </a:solidFill>
                <a:effectLst>
                  <a:outerShdw blurRad="38100" dist="38100" dir="2700000" algn="tl">
                    <a:srgbClr val="000000">
                      <a:alpha val="43137"/>
                    </a:srgbClr>
                  </a:outerShdw>
                </a:effectLst>
              </a:rPr>
              <a:t>availability higher than 98%</a:t>
            </a:r>
            <a:r>
              <a:rPr lang="en-US" sz="2000" i="1" dirty="0">
                <a:solidFill>
                  <a:schemeClr val="bg1"/>
                </a:solidFill>
                <a:effectLst>
                  <a:outerShdw blurRad="38100" dist="38100" dir="2700000" algn="tl">
                    <a:srgbClr val="000000">
                      <a:alpha val="43137"/>
                    </a:srgbClr>
                  </a:outerShdw>
                </a:effectLst>
              </a:rPr>
              <a:t>, </a:t>
            </a:r>
            <a:r>
              <a:rPr lang="en-US" sz="2000" b="1" i="1" dirty="0">
                <a:solidFill>
                  <a:schemeClr val="accent3">
                    <a:lumMod val="60000"/>
                    <a:lumOff val="40000"/>
                  </a:schemeClr>
                </a:solidFill>
                <a:effectLst>
                  <a:outerShdw blurRad="38100" dist="38100" dir="2700000" algn="tl">
                    <a:srgbClr val="000000">
                      <a:alpha val="43137"/>
                    </a:srgbClr>
                  </a:outerShdw>
                </a:effectLst>
              </a:rPr>
              <a:t>price per call less than 0.2$ </a:t>
            </a:r>
            <a:r>
              <a:rPr lang="en-US" sz="2000" i="1" dirty="0" smtClean="0">
                <a:solidFill>
                  <a:schemeClr val="bg1"/>
                </a:solidFill>
                <a:effectLst>
                  <a:outerShdw blurRad="38100" dist="38100" dir="2700000" algn="tl">
                    <a:srgbClr val="000000">
                      <a:alpha val="43137"/>
                    </a:srgbClr>
                  </a:outerShdw>
                </a:effectLst>
              </a:rPr>
              <a:t>&amp; </a:t>
            </a:r>
            <a:r>
              <a:rPr lang="en-US" sz="2000" b="1" i="1" dirty="0" smtClean="0">
                <a:solidFill>
                  <a:schemeClr val="accent5">
                    <a:lumMod val="40000"/>
                    <a:lumOff val="60000"/>
                  </a:schemeClr>
                </a:solidFill>
                <a:effectLst>
                  <a:outerShdw blurRad="38100" dist="38100" dir="2700000" algn="tl">
                    <a:srgbClr val="000000">
                      <a:alpha val="43137"/>
                    </a:srgbClr>
                  </a:outerShdw>
                </a:effectLst>
              </a:rPr>
              <a:t>total </a:t>
            </a:r>
            <a:r>
              <a:rPr lang="en-US" sz="2000" b="1" i="1" dirty="0">
                <a:solidFill>
                  <a:schemeClr val="accent5">
                    <a:lumMod val="40000"/>
                    <a:lumOff val="60000"/>
                  </a:schemeClr>
                </a:solidFill>
                <a:effectLst>
                  <a:outerShdw blurRad="38100" dist="38100" dir="2700000" algn="tl">
                    <a:srgbClr val="000000">
                      <a:alpha val="43137"/>
                    </a:srgbClr>
                  </a:outerShdw>
                </a:effectLst>
              </a:rPr>
              <a:t>cost less than 5</a:t>
            </a:r>
            <a:r>
              <a:rPr lang="en-US" sz="2000" b="1" i="1" dirty="0" smtClean="0">
                <a:solidFill>
                  <a:schemeClr val="accent5">
                    <a:lumMod val="40000"/>
                    <a:lumOff val="60000"/>
                  </a:schemeClr>
                </a:solidFill>
                <a:effectLst>
                  <a:outerShdw blurRad="38100" dist="38100" dir="2700000" algn="tl">
                    <a:srgbClr val="000000">
                      <a:alpha val="43137"/>
                    </a:srgbClr>
                  </a:outerShdw>
                </a:effectLst>
              </a:rPr>
              <a:t>$</a:t>
            </a:r>
            <a:endParaRPr lang="en-US" sz="2000" b="1" i="1" dirty="0" smtClean="0">
              <a:solidFill>
                <a:schemeClr val="accent5">
                  <a:lumMod val="40000"/>
                  <a:lumOff val="60000"/>
                </a:schemeClr>
              </a:solidFill>
            </a:endParaRPr>
          </a:p>
        </p:txBody>
      </p:sp>
      <p:sp>
        <p:nvSpPr>
          <p:cNvPr id="5" name="Titre 4"/>
          <p:cNvSpPr>
            <a:spLocks noGrp="1"/>
          </p:cNvSpPr>
          <p:nvPr>
            <p:ph type="title"/>
          </p:nvPr>
        </p:nvSpPr>
        <p:spPr/>
        <p:txBody>
          <a:bodyPr/>
          <a:lstStyle/>
          <a:p>
            <a:r>
              <a:rPr lang="en-GB" dirty="0"/>
              <a:t>Data integration from data services</a:t>
            </a:r>
          </a:p>
        </p:txBody>
      </p:sp>
    </p:spTree>
    <p:extLst>
      <p:ext uri="{BB962C8B-B14F-4D97-AF65-F5344CB8AC3E}">
        <p14:creationId xmlns:p14="http://schemas.microsoft.com/office/powerpoint/2010/main" val="1922521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7"/>
                                        </p:tgtEl>
                                      </p:cBhvr>
                                    </p:animEffect>
                                    <p:set>
                                      <p:cBhvr>
                                        <p:cTn id="7" dur="1" fill="hold">
                                          <p:stCondLst>
                                            <p:cond delay="499"/>
                                          </p:stCondLst>
                                        </p:cTn>
                                        <p:tgtEl>
                                          <p:spTgt spid="2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5"/>
                                        </p:tgtEl>
                                      </p:cBhvr>
                                    </p:animEffect>
                                    <p:set>
                                      <p:cBhvr>
                                        <p:cTn id="10" dur="1" fill="hold">
                                          <p:stCondLst>
                                            <p:cond delay="499"/>
                                          </p:stCondLst>
                                        </p:cTn>
                                        <p:tgtEl>
                                          <p:spTgt spid="25"/>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67"/>
                                        </p:tgtEl>
                                      </p:cBhvr>
                                    </p:animEffect>
                                    <p:set>
                                      <p:cBhvr>
                                        <p:cTn id="13" dur="1" fill="hold">
                                          <p:stCondLst>
                                            <p:cond delay="499"/>
                                          </p:stCondLst>
                                        </p:cTn>
                                        <p:tgtEl>
                                          <p:spTgt spid="6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87"/>
                                        </p:tgtEl>
                                      </p:cBhvr>
                                    </p:animEffect>
                                    <p:set>
                                      <p:cBhvr>
                                        <p:cTn id="16" dur="1" fill="hold">
                                          <p:stCondLst>
                                            <p:cond delay="499"/>
                                          </p:stCondLst>
                                        </p:cTn>
                                        <p:tgtEl>
                                          <p:spTgt spid="87"/>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8"/>
                                        </p:tgtEl>
                                      </p:cBhvr>
                                    </p:animEffect>
                                    <p:set>
                                      <p:cBhvr>
                                        <p:cTn id="19" dur="1" fill="hold">
                                          <p:stCondLst>
                                            <p:cond delay="499"/>
                                          </p:stCondLst>
                                        </p:cTn>
                                        <p:tgtEl>
                                          <p:spTgt spid="38"/>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86"/>
                                        </p:tgtEl>
                                      </p:cBhvr>
                                    </p:animEffect>
                                    <p:set>
                                      <p:cBhvr>
                                        <p:cTn id="22" dur="1" fill="hold">
                                          <p:stCondLst>
                                            <p:cond delay="499"/>
                                          </p:stCondLst>
                                        </p:cTn>
                                        <p:tgtEl>
                                          <p:spTgt spid="86"/>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83"/>
                                        </p:tgtEl>
                                      </p:cBhvr>
                                    </p:animEffect>
                                    <p:set>
                                      <p:cBhvr>
                                        <p:cTn id="25" dur="1" fill="hold">
                                          <p:stCondLst>
                                            <p:cond delay="499"/>
                                          </p:stCondLst>
                                        </p:cTn>
                                        <p:tgtEl>
                                          <p:spTgt spid="83"/>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82"/>
                                        </p:tgtEl>
                                      </p:cBhvr>
                                    </p:animEffect>
                                    <p:set>
                                      <p:cBhvr>
                                        <p:cTn id="28" dur="1" fill="hold">
                                          <p:stCondLst>
                                            <p:cond delay="499"/>
                                          </p:stCondLst>
                                        </p:cTn>
                                        <p:tgtEl>
                                          <p:spTgt spid="82"/>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35"/>
                                        </p:tgtEl>
                                      </p:cBhvr>
                                    </p:animEffect>
                                    <p:set>
                                      <p:cBhvr>
                                        <p:cTn id="31" dur="1" fill="hold">
                                          <p:stCondLst>
                                            <p:cond delay="499"/>
                                          </p:stCondLst>
                                        </p:cTn>
                                        <p:tgtEl>
                                          <p:spTgt spid="35"/>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050"/>
                                        </p:tgtEl>
                                        <p:attrNameLst>
                                          <p:attrName>style.visibility</p:attrName>
                                        </p:attrNameLst>
                                      </p:cBhvr>
                                      <p:to>
                                        <p:strVal val="visible"/>
                                      </p:to>
                                    </p:set>
                                    <p:animEffect transition="in" filter="fade">
                                      <p:cBhvr>
                                        <p:cTn id="36" dur="500"/>
                                        <p:tgtEl>
                                          <p:spTgt spid="205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27" grpId="0" animBg="1"/>
      <p:bldP spid="82" grpId="0"/>
      <p:bldP spid="83" grpId="0" animBg="1"/>
      <p:bldP spid="86" grpId="0"/>
      <p:bldP spid="87" grpId="0" animBg="1"/>
      <p:bldP spid="42" grpId="0"/>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61352" y="35755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90382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3102983"/>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pic>
        <p:nvPicPr>
          <p:cNvPr id="1026"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250929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2581722"/>
            <a:ext cx="1902672" cy="1086802"/>
          </a:xfrm>
          <a:prstGeom prst="rect">
            <a:avLst/>
          </a:prstGeom>
          <a:noFill/>
          <a:extLst>
            <a:ext uri="{909E8E84-426E-40DD-AFC4-6F175D3DCCD1}">
              <a14:hiddenFill xmlns:a14="http://schemas.microsoft.com/office/drawing/2010/main">
                <a:solidFill>
                  <a:srgbClr val="FFFFFF"/>
                </a:solidFill>
              </a14:hiddenFill>
            </a:ext>
          </a:extLst>
        </p:spPr>
      </p:pic>
      <p:sp>
        <p:nvSpPr>
          <p:cNvPr id="65" name="ZoneTexte 23"/>
          <p:cNvSpPr txBox="1"/>
          <p:nvPr/>
        </p:nvSpPr>
        <p:spPr>
          <a:xfrm>
            <a:off x="3252091" y="4348076"/>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grpSp>
        <p:nvGrpSpPr>
          <p:cNvPr id="8" name="Grupo 7"/>
          <p:cNvGrpSpPr/>
          <p:nvPr/>
        </p:nvGrpSpPr>
        <p:grpSpPr>
          <a:xfrm>
            <a:off x="4073560" y="3735691"/>
            <a:ext cx="972966" cy="635114"/>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
        <p:nvSpPr>
          <p:cNvPr id="66" name="ZoneTexte 23"/>
          <p:cNvSpPr txBox="1"/>
          <p:nvPr/>
        </p:nvSpPr>
        <p:spPr>
          <a:xfrm>
            <a:off x="6113406" y="3691509"/>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7" name="ZoneTexte 23"/>
          <p:cNvSpPr txBox="1"/>
          <p:nvPr/>
        </p:nvSpPr>
        <p:spPr>
          <a:xfrm>
            <a:off x="561352" y="3914557"/>
            <a:ext cx="2770057" cy="523220"/>
          </a:xfrm>
          <a:prstGeom prst="rect">
            <a:avLst/>
          </a:prstGeom>
          <a:noFill/>
        </p:spPr>
        <p:txBody>
          <a:bodyPr wrap="square" rtlCol="0">
            <a:spAutoFit/>
          </a:bodyPr>
          <a:lstStyle/>
          <a:p>
            <a:r>
              <a:rPr lang="fr-FR" sz="1400" dirty="0" smtClean="0">
                <a:latin typeface="+mj-lt"/>
              </a:rPr>
              <a:t>Availabity &gt; 97%</a:t>
            </a:r>
          </a:p>
          <a:p>
            <a:r>
              <a:rPr lang="fr-FR" sz="1400" dirty="0" smtClean="0">
                <a:latin typeface="+mj-lt"/>
              </a:rPr>
              <a:t>Price per call = 0,1$</a:t>
            </a: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cxnSp>
        <p:nvCxnSpPr>
          <p:cNvPr id="25" name="Conector angulado 24"/>
          <p:cNvCxnSpPr>
            <a:stCxn id="68" idx="1"/>
            <a:endCxn id="27" idx="1"/>
          </p:cNvCxnSpPr>
          <p:nvPr/>
        </p:nvCxnSpPr>
        <p:spPr>
          <a:xfrm flipH="1">
            <a:off x="520714" y="2159415"/>
            <a:ext cx="543643" cy="2016752"/>
          </a:xfrm>
          <a:prstGeom prst="bentConnector5">
            <a:avLst>
              <a:gd name="adj1" fmla="val 142501"/>
              <a:gd name="adj2" fmla="val 47699"/>
              <a:gd name="adj3" fmla="val 142050"/>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27" name="Chave esquerda 26"/>
          <p:cNvSpPr/>
          <p:nvPr/>
        </p:nvSpPr>
        <p:spPr>
          <a:xfrm>
            <a:off x="520714" y="3914557"/>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sp>
        <p:nvSpPr>
          <p:cNvPr id="79" name="Parchemin vertical 77"/>
          <p:cNvSpPr/>
          <p:nvPr/>
        </p:nvSpPr>
        <p:spPr>
          <a:xfrm>
            <a:off x="3937170" y="3264598"/>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2" name="ZoneTexte 23"/>
          <p:cNvSpPr txBox="1"/>
          <p:nvPr/>
        </p:nvSpPr>
        <p:spPr>
          <a:xfrm>
            <a:off x="6179150" y="4008858"/>
            <a:ext cx="2770057" cy="523220"/>
          </a:xfrm>
          <a:prstGeom prst="rect">
            <a:avLst/>
          </a:prstGeom>
          <a:noFill/>
        </p:spPr>
        <p:txBody>
          <a:bodyPr wrap="square" rtlCol="0">
            <a:spAutoFit/>
          </a:bodyPr>
          <a:lstStyle/>
          <a:p>
            <a:r>
              <a:rPr lang="fr-FR" sz="1400" dirty="0" smtClean="0">
                <a:latin typeface="+mj-lt"/>
              </a:rPr>
              <a:t>Availabity &gt; 98%</a:t>
            </a:r>
          </a:p>
          <a:p>
            <a:r>
              <a:rPr lang="fr-FR" sz="1400" dirty="0" smtClean="0">
                <a:latin typeface="+mj-lt"/>
              </a:rPr>
              <a:t>Price per call = 0,3$</a:t>
            </a:r>
          </a:p>
        </p:txBody>
      </p:sp>
      <p:sp>
        <p:nvSpPr>
          <p:cNvPr id="83" name="Chave esquerda 82"/>
          <p:cNvSpPr/>
          <p:nvPr/>
        </p:nvSpPr>
        <p:spPr>
          <a:xfrm>
            <a:off x="6138512" y="400885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5" name="Conector angulado 34"/>
          <p:cNvCxnSpPr>
            <a:stCxn id="80" idx="1"/>
            <a:endCxn id="83" idx="1"/>
          </p:cNvCxnSpPr>
          <p:nvPr/>
        </p:nvCxnSpPr>
        <p:spPr>
          <a:xfrm flipH="1">
            <a:off x="6138512" y="2143592"/>
            <a:ext cx="753253" cy="2126876"/>
          </a:xfrm>
          <a:prstGeom prst="bentConnector5">
            <a:avLst>
              <a:gd name="adj1" fmla="val 130245"/>
              <a:gd name="adj2" fmla="val 47818"/>
              <a:gd name="adj3" fmla="val 130348"/>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86" name="ZoneTexte 23"/>
          <p:cNvSpPr txBox="1"/>
          <p:nvPr/>
        </p:nvSpPr>
        <p:spPr>
          <a:xfrm>
            <a:off x="3512257" y="2131178"/>
            <a:ext cx="2770057" cy="523220"/>
          </a:xfrm>
          <a:prstGeom prst="rect">
            <a:avLst/>
          </a:prstGeom>
          <a:noFill/>
        </p:spPr>
        <p:txBody>
          <a:bodyPr wrap="square" rtlCol="0">
            <a:spAutoFit/>
          </a:bodyPr>
          <a:lstStyle/>
          <a:p>
            <a:r>
              <a:rPr lang="fr-FR" sz="1400" dirty="0" smtClean="0">
                <a:latin typeface="+mj-lt"/>
              </a:rPr>
              <a:t>Availabity &gt; 99,9%</a:t>
            </a:r>
          </a:p>
          <a:p>
            <a:r>
              <a:rPr lang="fr-FR" sz="1400" dirty="0" smtClean="0">
                <a:latin typeface="+mj-lt"/>
              </a:rPr>
              <a:t>Price per call = 0,5$</a:t>
            </a:r>
          </a:p>
        </p:txBody>
      </p:sp>
      <p:sp>
        <p:nvSpPr>
          <p:cNvPr id="87" name="Chave esquerda 86"/>
          <p:cNvSpPr/>
          <p:nvPr/>
        </p:nvSpPr>
        <p:spPr>
          <a:xfrm>
            <a:off x="3471619" y="213117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8" name="Conector angulado 37"/>
          <p:cNvCxnSpPr>
            <a:stCxn id="79" idx="1"/>
            <a:endCxn id="87" idx="1"/>
          </p:cNvCxnSpPr>
          <p:nvPr/>
        </p:nvCxnSpPr>
        <p:spPr>
          <a:xfrm flipH="1" flipV="1">
            <a:off x="3471619" y="2392788"/>
            <a:ext cx="507754" cy="1040621"/>
          </a:xfrm>
          <a:prstGeom prst="bentConnector5">
            <a:avLst>
              <a:gd name="adj1" fmla="val 144445"/>
              <a:gd name="adj2" fmla="val 45541"/>
              <a:gd name="adj3" fmla="val 145022"/>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pic>
        <p:nvPicPr>
          <p:cNvPr id="2050" name="Picture 2" descr="https://salesdatalist.com/wp-content/uploads/2012/04/consumers-list-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6486" y="1286325"/>
            <a:ext cx="726660" cy="726660"/>
          </a:xfrm>
          <a:prstGeom prst="rect">
            <a:avLst/>
          </a:prstGeom>
          <a:noFill/>
          <a:extLst>
            <a:ext uri="{909E8E84-426E-40DD-AFC4-6F175D3DCCD1}">
              <a14:hiddenFill xmlns:a14="http://schemas.microsoft.com/office/drawing/2010/main">
                <a:solidFill>
                  <a:srgbClr val="FFFFFF"/>
                </a:solidFill>
              </a14:hiddenFill>
            </a:ext>
          </a:extLst>
        </p:spPr>
      </p:pic>
      <p:sp>
        <p:nvSpPr>
          <p:cNvPr id="42" name="ZoneTexte 23"/>
          <p:cNvSpPr txBox="1"/>
          <p:nvPr/>
        </p:nvSpPr>
        <p:spPr>
          <a:xfrm>
            <a:off x="4105679" y="1914649"/>
            <a:ext cx="909223" cy="307777"/>
          </a:xfrm>
          <a:prstGeom prst="rect">
            <a:avLst/>
          </a:prstGeom>
          <a:noFill/>
        </p:spPr>
        <p:txBody>
          <a:bodyPr wrap="none" rtlCol="0">
            <a:spAutoFit/>
          </a:bodyPr>
          <a:lstStyle/>
          <a:p>
            <a:r>
              <a:rPr lang="fr-FR" sz="1400" b="1" dirty="0" smtClean="0">
                <a:latin typeface="+mj-lt"/>
              </a:rPr>
              <a:t>Consumer</a:t>
            </a:r>
            <a:endParaRPr lang="en-US" sz="1400" b="1" dirty="0">
              <a:latin typeface="+mj-lt"/>
            </a:endParaRPr>
          </a:p>
        </p:txBody>
      </p:sp>
      <p:sp>
        <p:nvSpPr>
          <p:cNvPr id="2" name="Retângulo 1"/>
          <p:cNvSpPr/>
          <p:nvPr/>
        </p:nvSpPr>
        <p:spPr>
          <a:xfrm>
            <a:off x="272656" y="2274936"/>
            <a:ext cx="8644407" cy="151138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200" smtClean="0">
                <a:latin typeface="Consolas" charset="0"/>
                <a:ea typeface="Consolas" charset="0"/>
                <a:cs typeface="Consolas" charset="0"/>
              </a:rPr>
              <a:t>S1 </a:t>
            </a:r>
            <a:r>
              <a:rPr lang="en-US" sz="1200" dirty="0">
                <a:latin typeface="Consolas" charset="0"/>
                <a:ea typeface="Consolas" charset="0"/>
                <a:cs typeface="Consolas" charset="0"/>
              </a:rPr>
              <a:t>(a?; b!) := A1 (a?; b!) [availability &gt; 98%, price per call = 0,2$]</a:t>
            </a:r>
          </a:p>
          <a:p>
            <a:pPr algn="just"/>
            <a:r>
              <a:rPr lang="en-US" sz="1200" dirty="0">
                <a:latin typeface="Consolas" charset="0"/>
                <a:ea typeface="Consolas" charset="0"/>
                <a:cs typeface="Consolas" charset="0"/>
              </a:rPr>
              <a:t>S2 (a?; b!) := A1 (a?; b!) [availability &gt; 98%, price per call = 0,1</a:t>
            </a:r>
            <a:r>
              <a:rPr lang="en-US" sz="1200" dirty="0" smtClean="0">
                <a:latin typeface="Consolas" charset="0"/>
                <a:ea typeface="Consolas" charset="0"/>
                <a:cs typeface="Consolas" charset="0"/>
              </a:rPr>
              <a:t>$]</a:t>
            </a:r>
          </a:p>
          <a:p>
            <a:pPr algn="just"/>
            <a:r>
              <a:rPr lang="en-US" sz="1200" dirty="0">
                <a:latin typeface="Consolas" charset="0"/>
                <a:ea typeface="Consolas" charset="0"/>
                <a:cs typeface="Consolas" charset="0"/>
              </a:rPr>
              <a:t>S3 (a?; b!) := A2 (a?; b!) [availability &gt; 99%, price per call = 0,1$]</a:t>
            </a:r>
          </a:p>
          <a:p>
            <a:pPr algn="just"/>
            <a:r>
              <a:rPr lang="en-US" sz="1200" dirty="0">
                <a:latin typeface="Consolas" charset="0"/>
                <a:ea typeface="Consolas" charset="0"/>
                <a:cs typeface="Consolas" charset="0"/>
              </a:rPr>
              <a:t>S4 (a?; b!) := A1 (a?; p!), A2 (p?; b!) [availability &gt; 98%, price per call = 0,1</a:t>
            </a:r>
            <a:r>
              <a:rPr lang="en-US" sz="1200" dirty="0" smtClean="0">
                <a:latin typeface="Consolas" charset="0"/>
                <a:ea typeface="Consolas" charset="0"/>
                <a:cs typeface="Consolas" charset="0"/>
              </a:rPr>
              <a:t>$]</a:t>
            </a:r>
          </a:p>
          <a:p>
            <a:pPr algn="just"/>
            <a:r>
              <a:rPr lang="en-US" sz="1200" dirty="0">
                <a:latin typeface="Consolas" charset="0"/>
                <a:ea typeface="Consolas" charset="0"/>
                <a:cs typeface="Consolas" charset="0"/>
              </a:rPr>
              <a:t>S5 (a?; b!) := A3 (a?; b!) [availability &gt; 98%, price per call = 0,0$]</a:t>
            </a:r>
          </a:p>
          <a:p>
            <a:pPr algn="just"/>
            <a:r>
              <a:rPr lang="en-US" sz="1200" dirty="0">
                <a:latin typeface="Consolas" charset="0"/>
                <a:ea typeface="Consolas" charset="0"/>
                <a:cs typeface="Consolas" charset="0"/>
              </a:rPr>
              <a:t>S6 (a?; b!, c!) := A1 (a?; p!), A2 (p?; b!), A3 (p?; c!) [availability &gt; 99%, </a:t>
            </a:r>
            <a:r>
              <a:rPr lang="en-US" sz="1200" dirty="0" smtClean="0">
                <a:latin typeface="Consolas" charset="0"/>
                <a:ea typeface="Consolas" charset="0"/>
                <a:cs typeface="Consolas" charset="0"/>
              </a:rPr>
              <a:t>price </a:t>
            </a:r>
            <a:r>
              <a:rPr lang="en-US" sz="1200" dirty="0">
                <a:latin typeface="Consolas" charset="0"/>
                <a:ea typeface="Consolas" charset="0"/>
                <a:cs typeface="Consolas" charset="0"/>
              </a:rPr>
              <a:t>per call = 0,2$]</a:t>
            </a:r>
          </a:p>
          <a:p>
            <a:pPr algn="just"/>
            <a:r>
              <a:rPr lang="en-US" sz="1200" dirty="0">
                <a:latin typeface="Consolas" charset="0"/>
                <a:ea typeface="Consolas" charset="0"/>
                <a:cs typeface="Consolas" charset="0"/>
              </a:rPr>
              <a:t>S7 (a?; b!) := A4 (a?; b!) [availability &gt; 99%, price per call = 0,2</a:t>
            </a:r>
            <a:r>
              <a:rPr lang="en-US" sz="1200" dirty="0" smtClean="0">
                <a:latin typeface="Consolas" charset="0"/>
                <a:ea typeface="Consolas" charset="0"/>
                <a:cs typeface="Consolas" charset="0"/>
              </a:rPr>
              <a:t>$]</a:t>
            </a:r>
            <a:endParaRPr lang="en-US" sz="1400" dirty="0">
              <a:latin typeface="Consolas" charset="0"/>
              <a:ea typeface="Consolas" charset="0"/>
              <a:cs typeface="Consolas" charset="0"/>
            </a:endParaRPr>
          </a:p>
        </p:txBody>
      </p:sp>
      <p:sp>
        <p:nvSpPr>
          <p:cNvPr id="3" name="Titre 2"/>
          <p:cNvSpPr>
            <a:spLocks noGrp="1"/>
          </p:cNvSpPr>
          <p:nvPr>
            <p:ph type="title"/>
          </p:nvPr>
        </p:nvSpPr>
        <p:spPr/>
        <p:txBody>
          <a:bodyPr/>
          <a:lstStyle/>
          <a:p>
            <a:r>
              <a:rPr lang="en-GB" dirty="0" smtClean="0"/>
              <a:t>Abstract service &amp; quality measures</a:t>
            </a:r>
            <a:endParaRPr lang="en-GB" dirty="0"/>
          </a:p>
        </p:txBody>
      </p:sp>
    </p:spTree>
    <p:extLst>
      <p:ext uri="{BB962C8B-B14F-4D97-AF65-F5344CB8AC3E}">
        <p14:creationId xmlns:p14="http://schemas.microsoft.com/office/powerpoint/2010/main" val="3491477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fade">
                                      <p:cBhvr>
                                        <p:cTn id="25"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06571" y="2900974"/>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665697"/>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3054863"/>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5" name="ZoneTexte 23"/>
          <p:cNvSpPr txBox="1"/>
          <p:nvPr/>
        </p:nvSpPr>
        <p:spPr>
          <a:xfrm>
            <a:off x="3252091" y="3957551"/>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sp>
        <p:nvSpPr>
          <p:cNvPr id="66" name="ZoneTexte 23"/>
          <p:cNvSpPr txBox="1"/>
          <p:nvPr/>
        </p:nvSpPr>
        <p:spPr>
          <a:xfrm>
            <a:off x="6113406" y="2884361"/>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9" name="Parchemin vertical 77"/>
          <p:cNvSpPr/>
          <p:nvPr/>
        </p:nvSpPr>
        <p:spPr>
          <a:xfrm>
            <a:off x="3937170" y="3216478"/>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pic>
        <p:nvPicPr>
          <p:cNvPr id="2050" name="Picture 2" descr="https://salesdatalist.com/wp-content/uploads/2012/04/consumers-list-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4350" y="1344226"/>
            <a:ext cx="726660" cy="726660"/>
          </a:xfrm>
          <a:prstGeom prst="rect">
            <a:avLst/>
          </a:prstGeom>
          <a:noFill/>
          <a:extLst>
            <a:ext uri="{909E8E84-426E-40DD-AFC4-6F175D3DCCD1}">
              <a14:hiddenFill xmlns:a14="http://schemas.microsoft.com/office/drawing/2010/main">
                <a:solidFill>
                  <a:srgbClr val="FFFFFF"/>
                </a:solidFill>
              </a14:hiddenFill>
            </a:ext>
          </a:extLst>
        </p:spPr>
      </p:pic>
      <p:sp>
        <p:nvSpPr>
          <p:cNvPr id="48" name="Espace réservé du contenu 4"/>
          <p:cNvSpPr txBox="1">
            <a:spLocks/>
          </p:cNvSpPr>
          <p:nvPr/>
        </p:nvSpPr>
        <p:spPr>
          <a:xfrm>
            <a:off x="166858" y="3176679"/>
            <a:ext cx="3120015" cy="538072"/>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S1 (a?; b!) := A1 (a?; b!) [availability &gt; 98%, price per call = 0,2$]</a:t>
            </a:r>
          </a:p>
          <a:p>
            <a:pPr marL="0" indent="0" algn="just">
              <a:buNone/>
            </a:pPr>
            <a:r>
              <a:rPr lang="en-US" sz="900" dirty="0" smtClean="0">
                <a:solidFill>
                  <a:schemeClr val="tx1"/>
                </a:solidFill>
              </a:rPr>
              <a:t>S2 </a:t>
            </a:r>
            <a:r>
              <a:rPr lang="en-US" sz="900" dirty="0">
                <a:solidFill>
                  <a:schemeClr val="tx1"/>
                </a:solidFill>
              </a:rPr>
              <a:t>(a?; b!) := A1 (a?; b!) [availability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a:solidFill>
                <a:schemeClr val="tx1"/>
              </a:solidFill>
            </a:endParaRPr>
          </a:p>
          <a:p>
            <a:pPr marL="0" indent="0" algn="just">
              <a:buNone/>
            </a:pPr>
            <a:endParaRPr lang="en-US" sz="900" dirty="0" smtClean="0">
              <a:solidFill>
                <a:schemeClr val="tx1"/>
              </a:solidFill>
            </a:endParaRPr>
          </a:p>
        </p:txBody>
      </p:sp>
      <p:sp>
        <p:nvSpPr>
          <p:cNvPr id="52" name="Espace réservé du contenu 4"/>
          <p:cNvSpPr txBox="1">
            <a:spLocks/>
          </p:cNvSpPr>
          <p:nvPr/>
        </p:nvSpPr>
        <p:spPr>
          <a:xfrm>
            <a:off x="2691279" y="4216917"/>
            <a:ext cx="3738096" cy="522626"/>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S3 </a:t>
            </a:r>
            <a:r>
              <a:rPr lang="en-US" sz="900" dirty="0">
                <a:solidFill>
                  <a:schemeClr val="tx1"/>
                </a:solidFill>
              </a:rPr>
              <a:t>(a?; b!) := </a:t>
            </a:r>
            <a:r>
              <a:rPr lang="en-US" sz="900" dirty="0" smtClean="0">
                <a:solidFill>
                  <a:schemeClr val="tx1"/>
                </a:solidFill>
              </a:rPr>
              <a:t>A2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0,1$]</a:t>
            </a:r>
          </a:p>
          <a:p>
            <a:pPr marL="0" indent="0" algn="just">
              <a:buNone/>
            </a:pPr>
            <a:r>
              <a:rPr lang="en-US" sz="900" dirty="0" smtClean="0">
                <a:solidFill>
                  <a:schemeClr val="tx1"/>
                </a:solidFill>
              </a:rPr>
              <a:t>S4 </a:t>
            </a:r>
            <a:r>
              <a:rPr lang="en-US" sz="900" dirty="0">
                <a:solidFill>
                  <a:schemeClr val="tx1"/>
                </a:solidFill>
              </a:rPr>
              <a:t>(a?; b!) := A1 (a?; </a:t>
            </a:r>
            <a:r>
              <a:rPr lang="en-US" sz="900" dirty="0" smtClean="0">
                <a:solidFill>
                  <a:schemeClr val="tx1"/>
                </a:solidFill>
              </a:rPr>
              <a:t>p!), A2 (p?; b!) [</a:t>
            </a:r>
            <a:r>
              <a:rPr lang="en-US" sz="900" dirty="0">
                <a:solidFill>
                  <a:schemeClr val="tx1"/>
                </a:solidFill>
              </a:rPr>
              <a:t>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smtClean="0">
              <a:solidFill>
                <a:schemeClr val="tx1"/>
              </a:solidFill>
            </a:endParaRPr>
          </a:p>
        </p:txBody>
      </p:sp>
      <p:sp>
        <p:nvSpPr>
          <p:cNvPr id="53" name="Espace réservé du contenu 4"/>
          <p:cNvSpPr txBox="1">
            <a:spLocks/>
          </p:cNvSpPr>
          <p:nvPr/>
        </p:nvSpPr>
        <p:spPr>
          <a:xfrm>
            <a:off x="5645436" y="3163919"/>
            <a:ext cx="3498564" cy="927679"/>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S5 </a:t>
            </a:r>
            <a:r>
              <a:rPr lang="en-US" sz="900" dirty="0">
                <a:solidFill>
                  <a:schemeClr val="tx1"/>
                </a:solidFill>
              </a:rPr>
              <a:t>(a?; b!) := </a:t>
            </a:r>
            <a:r>
              <a:rPr lang="en-US" sz="900" dirty="0" smtClean="0">
                <a:solidFill>
                  <a:schemeClr val="tx1"/>
                </a:solidFill>
              </a:rPr>
              <a:t>A3 </a:t>
            </a:r>
            <a:r>
              <a:rPr lang="en-US" sz="900" dirty="0">
                <a:solidFill>
                  <a:schemeClr val="tx1"/>
                </a:solidFill>
              </a:rPr>
              <a:t>(a?; b!) [availability &gt; </a:t>
            </a:r>
            <a:r>
              <a:rPr lang="en-US" sz="900" dirty="0" smtClean="0">
                <a:solidFill>
                  <a:schemeClr val="tx1"/>
                </a:solidFill>
              </a:rPr>
              <a:t>98%, </a:t>
            </a:r>
            <a:r>
              <a:rPr lang="en-US" sz="900" dirty="0">
                <a:solidFill>
                  <a:schemeClr val="tx1"/>
                </a:solidFill>
              </a:rPr>
              <a:t>price per call = </a:t>
            </a:r>
            <a:r>
              <a:rPr lang="en-US" sz="900" dirty="0" smtClean="0">
                <a:solidFill>
                  <a:schemeClr val="tx1"/>
                </a:solidFill>
              </a:rPr>
              <a:t>0,0$]</a:t>
            </a:r>
          </a:p>
          <a:p>
            <a:pPr marL="0" indent="0" algn="just">
              <a:buNone/>
            </a:pPr>
            <a:r>
              <a:rPr lang="en-US" sz="900" dirty="0" smtClean="0">
                <a:solidFill>
                  <a:schemeClr val="tx1"/>
                </a:solidFill>
              </a:rPr>
              <a:t>S6 </a:t>
            </a:r>
            <a:r>
              <a:rPr lang="en-US" sz="900" dirty="0">
                <a:solidFill>
                  <a:schemeClr val="tx1"/>
                </a:solidFill>
              </a:rPr>
              <a:t>(a?; b</a:t>
            </a:r>
            <a:r>
              <a:rPr lang="en-US" sz="900" dirty="0" smtClean="0">
                <a:solidFill>
                  <a:schemeClr val="tx1"/>
                </a:solidFill>
              </a:rPr>
              <a:t>!, c!) </a:t>
            </a:r>
            <a:r>
              <a:rPr lang="en-US" sz="900" dirty="0">
                <a:solidFill>
                  <a:schemeClr val="tx1"/>
                </a:solidFill>
              </a:rPr>
              <a:t>:= </a:t>
            </a:r>
            <a:r>
              <a:rPr lang="en-US" sz="900" dirty="0" smtClean="0">
                <a:solidFill>
                  <a:schemeClr val="tx1"/>
                </a:solidFill>
              </a:rPr>
              <a:t>A1 </a:t>
            </a:r>
            <a:r>
              <a:rPr lang="en-US" sz="900" dirty="0">
                <a:solidFill>
                  <a:schemeClr val="tx1"/>
                </a:solidFill>
              </a:rPr>
              <a:t>(a?; </a:t>
            </a:r>
            <a:r>
              <a:rPr lang="en-US" sz="900" dirty="0" smtClean="0">
                <a:solidFill>
                  <a:schemeClr val="tx1"/>
                </a:solidFill>
              </a:rPr>
              <a:t>p!), A2 (p?; </a:t>
            </a:r>
            <a:r>
              <a:rPr lang="en-US" sz="900" dirty="0">
                <a:solidFill>
                  <a:schemeClr val="tx1"/>
                </a:solidFill>
              </a:rPr>
              <a:t>b</a:t>
            </a:r>
            <a:r>
              <a:rPr lang="en-US" sz="900" dirty="0" smtClean="0">
                <a:solidFill>
                  <a:schemeClr val="tx1"/>
                </a:solidFill>
              </a:rPr>
              <a:t>!), A3 (p?; c!) </a:t>
            </a:r>
            <a:r>
              <a:rPr lang="en-US" sz="900" dirty="0">
                <a:solidFill>
                  <a:schemeClr val="tx1"/>
                </a:solidFill>
              </a:rPr>
              <a:t>[availability &gt; 99%, </a:t>
            </a:r>
            <a:r>
              <a:rPr lang="en-US" sz="900" dirty="0" smtClean="0">
                <a:solidFill>
                  <a:schemeClr val="tx1"/>
                </a:solidFill>
              </a:rPr>
              <a:t>price </a:t>
            </a:r>
            <a:r>
              <a:rPr lang="en-US" sz="900" dirty="0">
                <a:solidFill>
                  <a:schemeClr val="tx1"/>
                </a:solidFill>
              </a:rPr>
              <a:t>per call = </a:t>
            </a:r>
            <a:r>
              <a:rPr lang="en-US" sz="900" dirty="0" smtClean="0">
                <a:solidFill>
                  <a:schemeClr val="tx1"/>
                </a:solidFill>
              </a:rPr>
              <a:t>0,2$]</a:t>
            </a:r>
          </a:p>
          <a:p>
            <a:pPr marL="0" indent="0" algn="just">
              <a:buNone/>
            </a:pPr>
            <a:r>
              <a:rPr lang="en-US" sz="900" dirty="0" smtClean="0">
                <a:solidFill>
                  <a:schemeClr val="tx1"/>
                </a:solidFill>
              </a:rPr>
              <a:t>S7 </a:t>
            </a:r>
            <a:r>
              <a:rPr lang="en-US" sz="900" dirty="0">
                <a:solidFill>
                  <a:schemeClr val="tx1"/>
                </a:solidFill>
              </a:rPr>
              <a:t>(a?; b!) := </a:t>
            </a:r>
            <a:r>
              <a:rPr lang="en-US" sz="900" dirty="0" smtClean="0">
                <a:solidFill>
                  <a:schemeClr val="tx1"/>
                </a:solidFill>
              </a:rPr>
              <a:t>A4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0,2$]</a:t>
            </a:r>
            <a:endParaRPr lang="en-US" sz="900" dirty="0">
              <a:solidFill>
                <a:schemeClr val="tx1"/>
              </a:solidFill>
            </a:endParaRPr>
          </a:p>
          <a:p>
            <a:pPr marL="0" indent="0" algn="just">
              <a:buNone/>
            </a:pPr>
            <a:endParaRPr lang="en-US" sz="900" dirty="0" smtClean="0">
              <a:solidFill>
                <a:schemeClr val="tx1"/>
              </a:solidFill>
            </a:endParaRPr>
          </a:p>
        </p:txBody>
      </p:sp>
      <p:sp>
        <p:nvSpPr>
          <p:cNvPr id="2" name="Titre 1"/>
          <p:cNvSpPr>
            <a:spLocks noGrp="1"/>
          </p:cNvSpPr>
          <p:nvPr>
            <p:ph type="title"/>
          </p:nvPr>
        </p:nvSpPr>
        <p:spPr/>
        <p:txBody>
          <a:bodyPr/>
          <a:lstStyle/>
          <a:p>
            <a:r>
              <a:rPr lang="en-GB" dirty="0" smtClean="0"/>
              <a:t>Query with associated preferences</a:t>
            </a:r>
            <a:endParaRPr lang="en-GB" dirty="0"/>
          </a:p>
        </p:txBody>
      </p:sp>
      <p:sp>
        <p:nvSpPr>
          <p:cNvPr id="43" name="Retângulo 1"/>
          <p:cNvSpPr/>
          <p:nvPr/>
        </p:nvSpPr>
        <p:spPr>
          <a:xfrm>
            <a:off x="272656" y="2296375"/>
            <a:ext cx="8644407" cy="101950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i="1" dirty="0" smtClean="0">
                <a:solidFill>
                  <a:schemeClr val="bg1"/>
                </a:solidFill>
              </a:rPr>
              <a:t>Retrieve personal </a:t>
            </a:r>
            <a:r>
              <a:rPr lang="en-US" sz="2000" i="1" dirty="0">
                <a:solidFill>
                  <a:schemeClr val="bg1"/>
                </a:solidFill>
              </a:rPr>
              <a:t>and DNA information from patients that were infected by flu, </a:t>
            </a:r>
            <a:r>
              <a:rPr lang="en-US" sz="2000" i="1" dirty="0">
                <a:solidFill>
                  <a:schemeClr val="bg1"/>
                </a:solidFill>
                <a:effectLst>
                  <a:outerShdw blurRad="38100" dist="38100" dir="2700000" algn="tl">
                    <a:srgbClr val="000000">
                      <a:alpha val="43137"/>
                    </a:srgbClr>
                  </a:outerShdw>
                </a:effectLst>
              </a:rPr>
              <a:t>using services with </a:t>
            </a:r>
            <a:r>
              <a:rPr lang="en-US" sz="2000" b="1" i="1" dirty="0">
                <a:solidFill>
                  <a:schemeClr val="tx2">
                    <a:lumMod val="40000"/>
                    <a:lumOff val="60000"/>
                  </a:schemeClr>
                </a:solidFill>
                <a:effectLst>
                  <a:outerShdw blurRad="38100" dist="38100" dir="2700000" algn="tl">
                    <a:srgbClr val="000000">
                      <a:alpha val="43137"/>
                    </a:srgbClr>
                  </a:outerShdw>
                </a:effectLst>
              </a:rPr>
              <a:t>availability higher than 98%</a:t>
            </a:r>
            <a:r>
              <a:rPr lang="en-US" sz="2000" i="1" dirty="0">
                <a:solidFill>
                  <a:schemeClr val="bg1"/>
                </a:solidFill>
                <a:effectLst>
                  <a:outerShdw blurRad="38100" dist="38100" dir="2700000" algn="tl">
                    <a:srgbClr val="000000">
                      <a:alpha val="43137"/>
                    </a:srgbClr>
                  </a:outerShdw>
                </a:effectLst>
              </a:rPr>
              <a:t>, </a:t>
            </a:r>
            <a:r>
              <a:rPr lang="en-US" sz="2000" b="1" i="1" dirty="0">
                <a:solidFill>
                  <a:schemeClr val="accent3">
                    <a:lumMod val="60000"/>
                    <a:lumOff val="40000"/>
                  </a:schemeClr>
                </a:solidFill>
                <a:effectLst>
                  <a:outerShdw blurRad="38100" dist="38100" dir="2700000" algn="tl">
                    <a:srgbClr val="000000">
                      <a:alpha val="43137"/>
                    </a:srgbClr>
                  </a:outerShdw>
                </a:effectLst>
              </a:rPr>
              <a:t>price per call less than 0.2$ </a:t>
            </a:r>
            <a:r>
              <a:rPr lang="en-US" sz="2000" i="1" dirty="0" smtClean="0">
                <a:solidFill>
                  <a:schemeClr val="bg1"/>
                </a:solidFill>
                <a:effectLst>
                  <a:outerShdw blurRad="38100" dist="38100" dir="2700000" algn="tl">
                    <a:srgbClr val="000000">
                      <a:alpha val="43137"/>
                    </a:srgbClr>
                  </a:outerShdw>
                </a:effectLst>
              </a:rPr>
              <a:t>&amp; </a:t>
            </a:r>
            <a:r>
              <a:rPr lang="en-US" sz="2000" b="1" i="1" dirty="0" smtClean="0">
                <a:solidFill>
                  <a:schemeClr val="accent5">
                    <a:lumMod val="40000"/>
                    <a:lumOff val="60000"/>
                  </a:schemeClr>
                </a:solidFill>
                <a:effectLst>
                  <a:outerShdw blurRad="38100" dist="38100" dir="2700000" algn="tl">
                    <a:srgbClr val="000000">
                      <a:alpha val="43137"/>
                    </a:srgbClr>
                  </a:outerShdw>
                </a:effectLst>
              </a:rPr>
              <a:t>total </a:t>
            </a:r>
            <a:r>
              <a:rPr lang="en-US" sz="2000" b="1" i="1" dirty="0">
                <a:solidFill>
                  <a:schemeClr val="accent5">
                    <a:lumMod val="40000"/>
                    <a:lumOff val="60000"/>
                  </a:schemeClr>
                </a:solidFill>
                <a:effectLst>
                  <a:outerShdw blurRad="38100" dist="38100" dir="2700000" algn="tl">
                    <a:srgbClr val="000000">
                      <a:alpha val="43137"/>
                    </a:srgbClr>
                  </a:outerShdw>
                </a:effectLst>
              </a:rPr>
              <a:t>cost less than 5</a:t>
            </a:r>
            <a:r>
              <a:rPr lang="en-US" sz="2000" b="1" i="1" dirty="0" smtClean="0">
                <a:solidFill>
                  <a:schemeClr val="accent5">
                    <a:lumMod val="40000"/>
                    <a:lumOff val="60000"/>
                  </a:schemeClr>
                </a:solidFill>
                <a:effectLst>
                  <a:outerShdw blurRad="38100" dist="38100" dir="2700000" algn="tl">
                    <a:srgbClr val="000000">
                      <a:alpha val="43137"/>
                    </a:srgbClr>
                  </a:outerShdw>
                </a:effectLst>
              </a:rPr>
              <a:t>$</a:t>
            </a:r>
            <a:endParaRPr lang="en-US" sz="2000" b="1" i="1" dirty="0" smtClean="0">
              <a:solidFill>
                <a:schemeClr val="accent5">
                  <a:lumMod val="40000"/>
                  <a:lumOff val="60000"/>
                </a:schemeClr>
              </a:solidFill>
            </a:endParaRPr>
          </a:p>
        </p:txBody>
      </p:sp>
      <p:sp>
        <p:nvSpPr>
          <p:cNvPr id="44" name="Retângulo 1"/>
          <p:cNvSpPr/>
          <p:nvPr/>
        </p:nvSpPr>
        <p:spPr>
          <a:xfrm>
            <a:off x="272656" y="2303743"/>
            <a:ext cx="8644407" cy="98723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i="1" dirty="0">
                <a:solidFill>
                  <a:schemeClr val="bg1"/>
                </a:solidFill>
                <a:latin typeface="Consolas" charset="0"/>
                <a:ea typeface="Consolas" charset="0"/>
                <a:cs typeface="Consolas" charset="0"/>
              </a:rPr>
              <a:t>Q(dis?; </a:t>
            </a:r>
            <a:r>
              <a:rPr lang="en-US" sz="1600" i="1" dirty="0" err="1">
                <a:solidFill>
                  <a:schemeClr val="bg1"/>
                </a:solidFill>
                <a:latin typeface="Consolas" charset="0"/>
                <a:ea typeface="Consolas" charset="0"/>
                <a:cs typeface="Consolas" charset="0"/>
              </a:rPr>
              <a:t>dna</a:t>
            </a:r>
            <a:r>
              <a:rPr lang="en-US" sz="1600" i="1" dirty="0">
                <a:solidFill>
                  <a:schemeClr val="bg1"/>
                </a:solidFill>
                <a:latin typeface="Consolas" charset="0"/>
                <a:ea typeface="Consolas" charset="0"/>
                <a:cs typeface="Consolas" charset="0"/>
              </a:rPr>
              <a:t>!, info!) := </a:t>
            </a:r>
            <a:endParaRPr lang="en-US" sz="1600" i="1" dirty="0" smtClean="0">
              <a:solidFill>
                <a:schemeClr val="bg1"/>
              </a:solidFill>
              <a:latin typeface="Consolas" charset="0"/>
              <a:ea typeface="Consolas" charset="0"/>
              <a:cs typeface="Consolas" charset="0"/>
            </a:endParaRPr>
          </a:p>
          <a:p>
            <a:pPr algn="ctr"/>
            <a:r>
              <a:rPr lang="en-US" sz="1600" i="1" dirty="0" smtClean="0">
                <a:solidFill>
                  <a:schemeClr val="bg1"/>
                </a:solidFill>
                <a:latin typeface="Consolas" charset="0"/>
                <a:ea typeface="Consolas" charset="0"/>
                <a:cs typeface="Consolas" charset="0"/>
              </a:rPr>
              <a:t>A1 </a:t>
            </a:r>
            <a:r>
              <a:rPr lang="en-US" sz="1600" i="1" dirty="0">
                <a:solidFill>
                  <a:schemeClr val="bg1"/>
                </a:solidFill>
                <a:latin typeface="Consolas" charset="0"/>
                <a:ea typeface="Consolas" charset="0"/>
                <a:cs typeface="Consolas" charset="0"/>
              </a:rPr>
              <a:t>(dis?; p!), A2 (p?; </a:t>
            </a:r>
            <a:r>
              <a:rPr lang="en-US" sz="1600" i="1" dirty="0" err="1">
                <a:solidFill>
                  <a:schemeClr val="bg1"/>
                </a:solidFill>
                <a:latin typeface="Consolas" charset="0"/>
                <a:ea typeface="Consolas" charset="0"/>
                <a:cs typeface="Consolas" charset="0"/>
              </a:rPr>
              <a:t>dna</a:t>
            </a:r>
            <a:r>
              <a:rPr lang="en-US" sz="1600" i="1" dirty="0">
                <a:solidFill>
                  <a:schemeClr val="bg1"/>
                </a:solidFill>
                <a:latin typeface="Consolas" charset="0"/>
                <a:ea typeface="Consolas" charset="0"/>
                <a:cs typeface="Consolas" charset="0"/>
              </a:rPr>
              <a:t>!), A3 (p?; info!), </a:t>
            </a:r>
            <a:endParaRPr lang="en-US" sz="1600" i="1" dirty="0" smtClean="0">
              <a:solidFill>
                <a:schemeClr val="bg1"/>
              </a:solidFill>
              <a:latin typeface="Consolas" charset="0"/>
              <a:ea typeface="Consolas" charset="0"/>
              <a:cs typeface="Consolas" charset="0"/>
            </a:endParaRPr>
          </a:p>
          <a:p>
            <a:pPr algn="ctr"/>
            <a:r>
              <a:rPr lang="en-US" sz="1600" i="1" dirty="0" smtClean="0">
                <a:solidFill>
                  <a:schemeClr val="bg1"/>
                </a:solidFill>
                <a:latin typeface="Consolas" charset="0"/>
                <a:ea typeface="Consolas" charset="0"/>
                <a:cs typeface="Consolas" charset="0"/>
              </a:rPr>
              <a:t>d</a:t>
            </a:r>
            <a:r>
              <a:rPr lang="en-US" sz="1600" i="1" dirty="0">
                <a:solidFill>
                  <a:schemeClr val="bg1"/>
                </a:solidFill>
                <a:latin typeface="Consolas" charset="0"/>
                <a:ea typeface="Consolas" charset="0"/>
                <a:cs typeface="Consolas" charset="0"/>
              </a:rPr>
              <a:t>= “flu , </a:t>
            </a:r>
            <a:r>
              <a:rPr lang="en-US" sz="1600" b="1" i="1" dirty="0" smtClean="0">
                <a:solidFill>
                  <a:schemeClr val="bg1"/>
                </a:solidFill>
                <a:latin typeface="Consolas" charset="0"/>
                <a:ea typeface="Consolas" charset="0"/>
                <a:cs typeface="Consolas" charset="0"/>
              </a:rPr>
              <a:t>[</a:t>
            </a:r>
            <a:r>
              <a:rPr lang="en-US" sz="1600" b="1" i="1" dirty="0" smtClean="0">
                <a:solidFill>
                  <a:schemeClr val="accent5">
                    <a:lumMod val="40000"/>
                    <a:lumOff val="60000"/>
                  </a:schemeClr>
                </a:solidFill>
                <a:latin typeface="Consolas" charset="0"/>
                <a:ea typeface="Consolas" charset="0"/>
                <a:cs typeface="Consolas" charset="0"/>
              </a:rPr>
              <a:t>availability </a:t>
            </a:r>
            <a:r>
              <a:rPr lang="en-US" sz="1600" b="1" i="1" dirty="0">
                <a:solidFill>
                  <a:schemeClr val="accent5">
                    <a:lumMod val="40000"/>
                    <a:lumOff val="60000"/>
                  </a:schemeClr>
                </a:solidFill>
                <a:latin typeface="Consolas" charset="0"/>
                <a:ea typeface="Consolas" charset="0"/>
                <a:cs typeface="Consolas" charset="0"/>
              </a:rPr>
              <a:t>&gt; 99%</a:t>
            </a:r>
            <a:r>
              <a:rPr lang="en-US" sz="1600" b="1" i="1" dirty="0">
                <a:solidFill>
                  <a:schemeClr val="bg1"/>
                </a:solidFill>
                <a:latin typeface="Consolas" charset="0"/>
                <a:ea typeface="Consolas" charset="0"/>
                <a:cs typeface="Consolas" charset="0"/>
              </a:rPr>
              <a:t>, </a:t>
            </a:r>
            <a:r>
              <a:rPr lang="en-US" sz="1600" b="1" i="1" dirty="0">
                <a:solidFill>
                  <a:schemeClr val="accent3">
                    <a:lumMod val="60000"/>
                    <a:lumOff val="40000"/>
                  </a:schemeClr>
                </a:solidFill>
                <a:latin typeface="Consolas" charset="0"/>
                <a:ea typeface="Consolas" charset="0"/>
                <a:cs typeface="Consolas" charset="0"/>
              </a:rPr>
              <a:t>price per call &lt; 0,2$</a:t>
            </a:r>
            <a:r>
              <a:rPr lang="en-US" sz="1600" b="1" i="1" dirty="0">
                <a:solidFill>
                  <a:schemeClr val="bg1"/>
                </a:solidFill>
                <a:latin typeface="Consolas" charset="0"/>
                <a:ea typeface="Consolas" charset="0"/>
                <a:cs typeface="Consolas" charset="0"/>
              </a:rPr>
              <a:t>, </a:t>
            </a:r>
            <a:r>
              <a:rPr lang="en-US" sz="1600" b="1" i="1" dirty="0">
                <a:solidFill>
                  <a:schemeClr val="accent5">
                    <a:lumMod val="60000"/>
                    <a:lumOff val="40000"/>
                  </a:schemeClr>
                </a:solidFill>
                <a:latin typeface="Consolas" charset="0"/>
                <a:ea typeface="Consolas" charset="0"/>
                <a:cs typeface="Consolas" charset="0"/>
              </a:rPr>
              <a:t>total cost &lt; 5$</a:t>
            </a:r>
            <a:r>
              <a:rPr lang="en-US" sz="1600" b="1" i="1" dirty="0">
                <a:solidFill>
                  <a:schemeClr val="accent6">
                    <a:lumMod val="60000"/>
                    <a:lumOff val="40000"/>
                  </a:schemeClr>
                </a:solidFill>
                <a:latin typeface="Consolas" charset="0"/>
                <a:ea typeface="Consolas" charset="0"/>
                <a:cs typeface="Consolas" charset="0"/>
              </a:rPr>
              <a:t>]</a:t>
            </a:r>
          </a:p>
        </p:txBody>
      </p:sp>
    </p:spTree>
    <p:extLst>
      <p:ext uri="{BB962C8B-B14F-4D97-AF65-F5344CB8AC3E}">
        <p14:creationId xmlns:p14="http://schemas.microsoft.com/office/powerpoint/2010/main" val="252168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fade">
                                      <p:cBhvr>
                                        <p:cTn id="1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Lst>
  </p:timing>
</p:sld>
</file>

<file path=ppt/theme/theme1.xml><?xml version="1.0" encoding="utf-8"?>
<a:theme xmlns:a="http://schemas.openxmlformats.org/drawingml/2006/main" name="Rétrospection">
  <a:themeElements>
    <a:clrScheme name="Rétrospectio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o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o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purl.org/dc/terms/"/>
    <ds:schemaRef ds:uri="http://purl.org/dc/dcmitype/"/>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http://schemas.microsoft.com/sharepoint/v3/field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19756</TotalTime>
  <Words>4002</Words>
  <Application>Microsoft Macintosh PowerPoint</Application>
  <PresentationFormat>Présentation à l'écran (16:9)</PresentationFormat>
  <Paragraphs>469</Paragraphs>
  <Slides>25</Slides>
  <Notes>25</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25</vt:i4>
      </vt:variant>
    </vt:vector>
  </HeadingPairs>
  <TitlesOfParts>
    <vt:vector size="33" baseType="lpstr">
      <vt:lpstr>Calibri</vt:lpstr>
      <vt:lpstr>Calibri Light</vt:lpstr>
      <vt:lpstr>Consolas</vt:lpstr>
      <vt:lpstr>Corbel</vt:lpstr>
      <vt:lpstr>Wingdings</vt:lpstr>
      <vt:lpstr>ヒラギノ角ゴ Pro W3</vt:lpstr>
      <vt:lpstr>Arial</vt:lpstr>
      <vt:lpstr>Rétrospection</vt:lpstr>
      <vt:lpstr>Rhone: Quality-Based Query Rewriting Algorithm for Data Integration</vt:lpstr>
      <vt:lpstr>Agenda</vt:lpstr>
      <vt:lpstr>Data integration: existing work</vt:lpstr>
      <vt:lpstr>Data integration: existing work</vt:lpstr>
      <vt:lpstr>Data integration: existing work</vt:lpstr>
      <vt:lpstr>Data integration from data services</vt:lpstr>
      <vt:lpstr>Data integration from data services</vt:lpstr>
      <vt:lpstr>Abstract service &amp; quality measures</vt:lpstr>
      <vt:lpstr>Query with associated preferences</vt:lpstr>
      <vt:lpstr>Combining services for answering queries</vt:lpstr>
      <vt:lpstr>Vision</vt:lpstr>
      <vt:lpstr>Objective</vt:lpstr>
      <vt:lpstr>Approach</vt:lpstr>
      <vt:lpstr>Rhone Service-Based Query Rewriting Algorithm</vt:lpstr>
      <vt:lpstr>Rhone Service-Based Query Rewriting Algorithm</vt:lpstr>
      <vt:lpstr>Concrete service matching</vt:lpstr>
      <vt:lpstr>Matching quality features</vt:lpstr>
      <vt:lpstr>Rhone Service-Based Query Rewriting Algorithm</vt:lpstr>
      <vt:lpstr>Rhone Service-Based Query Rewriting Algorithm</vt:lpstr>
      <vt:lpstr>Matching &amp; combining concrete services</vt:lpstr>
      <vt:lpstr>Rhone Service-Based Query Rewriting Algorithm</vt:lpstr>
      <vt:lpstr>Experimental validation</vt:lpstr>
      <vt:lpstr>Lessons learned</vt:lpstr>
      <vt:lpstr>  Thank you for your attention!  </vt:lpstr>
      <vt:lpstr>References</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Genoveva Vargas-Solar</cp:lastModifiedBy>
  <cp:revision>447</cp:revision>
  <dcterms:created xsi:type="dcterms:W3CDTF">2010-04-12T23:12:02Z</dcterms:created>
  <dcterms:modified xsi:type="dcterms:W3CDTF">2016-08-22T09:20:20Z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