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  <p:sldId id="269" r:id="rId6"/>
    <p:sldId id="257" r:id="rId7"/>
    <p:sldId id="265" r:id="rId8"/>
    <p:sldId id="270" r:id="rId9"/>
    <p:sldId id="266" r:id="rId10"/>
    <p:sldId id="258" r:id="rId11"/>
    <p:sldId id="271" r:id="rId12"/>
    <p:sldId id="262" r:id="rId13"/>
    <p:sldId id="259" r:id="rId14"/>
    <p:sldId id="267" r:id="rId15"/>
    <p:sldId id="272" r:id="rId16"/>
    <p:sldId id="273" r:id="rId17"/>
    <p:sldId id="260" r:id="rId18"/>
    <p:sldId id="26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68"/>
    <p:restoredTop sz="94671"/>
  </p:normalViewPr>
  <p:slideViewPr>
    <p:cSldViewPr>
      <p:cViewPr>
        <p:scale>
          <a:sx n="70" d="100"/>
          <a:sy n="70" d="100"/>
        </p:scale>
        <p:origin x="-113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FC77A5-C74F-4F4F-9CE4-1D62494BCE7A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A9D8AE-3BBF-40B5-B7E3-CBDBF9DE209D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Including</a:t>
            </a:r>
            <a:r>
              <a:rPr lang="fr-FR" dirty="0" smtClean="0"/>
              <a:t> rewritings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-by-</a:t>
            </a:r>
            <a:r>
              <a:rPr lang="fr-FR" dirty="0" err="1" smtClean="0"/>
              <a:t>step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Input data to the Rhône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GB" dirty="0" smtClean="0"/>
              <a:t>Considering the abstract services following abstract services:</a:t>
            </a:r>
          </a:p>
          <a:p>
            <a:pPr marL="0" indent="0" algn="just">
              <a:buFont typeface="Wingdings 2"/>
              <a:buNone/>
            </a:pPr>
            <a:endParaRPr lang="en-GB" dirty="0"/>
          </a:p>
          <a:p>
            <a:pPr marL="0" indent="0" algn="just">
              <a:buFont typeface="Wingdings 2"/>
              <a:buNone/>
            </a:pPr>
            <a:endParaRPr lang="en-GB" dirty="0" smtClean="0"/>
          </a:p>
          <a:p>
            <a:pPr marL="0" indent="0" algn="just">
              <a:buFont typeface="Wingdings 2"/>
              <a:buNone/>
            </a:pPr>
            <a:endParaRPr lang="en-GB" dirty="0"/>
          </a:p>
          <a:p>
            <a:pPr marL="0" indent="0" algn="just">
              <a:buFont typeface="Wingdings 2"/>
              <a:buNone/>
            </a:pPr>
            <a:endParaRPr lang="en-GB" dirty="0" smtClean="0"/>
          </a:p>
          <a:p>
            <a:pPr marL="0" indent="0" algn="just">
              <a:buFont typeface="Wingdings 2"/>
              <a:buNone/>
            </a:pPr>
            <a:endParaRPr lang="en-GB" dirty="0"/>
          </a:p>
          <a:p>
            <a:pPr marL="0" indent="0" algn="just">
              <a:buFont typeface="Wingdings 2"/>
              <a:buNone/>
            </a:pPr>
            <a:endParaRPr lang="en-GB" dirty="0" smtClean="0"/>
          </a:p>
          <a:p>
            <a:pPr marL="0" indent="0" algn="just">
              <a:buFont typeface="Wingdings 2"/>
              <a:buNone/>
            </a:pPr>
            <a:r>
              <a:rPr lang="en-GB" dirty="0" smtClean="0"/>
              <a:t>The input data is an XML file in the form: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73195"/>
              </p:ext>
            </p:extLst>
          </p:nvPr>
        </p:nvGraphicFramePr>
        <p:xfrm>
          <a:off x="179512" y="2034870"/>
          <a:ext cx="8856984" cy="240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400600"/>
              </a:tblGrid>
              <a:tr h="3605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Abstract Services Available</a:t>
                      </a:r>
                      <a:endParaRPr lang="en-US" sz="16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0946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 smtClean="0"/>
                        <a:t>Abstract Service</a:t>
                      </a:r>
                      <a:endParaRPr lang="en-US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 smtClean="0"/>
                        <a:t>Description</a:t>
                      </a:r>
                      <a:endParaRPr lang="en-US" sz="1600" b="1" noProof="0" dirty="0"/>
                    </a:p>
                  </a:txBody>
                  <a:tcPr/>
                </a:tc>
              </a:tr>
              <a:tr h="360516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DiseaseInfectedPatient</a:t>
                      </a:r>
                      <a:r>
                        <a:rPr lang="en-US" sz="1600" baseline="0" noProof="0" dirty="0" smtClean="0"/>
                        <a:t> (d?, p!)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Given a disease </a:t>
                      </a:r>
                      <a:r>
                        <a:rPr lang="en-US" sz="1600" i="1" noProof="0" dirty="0" smtClean="0"/>
                        <a:t>d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it retrieves patients </a:t>
                      </a:r>
                      <a:r>
                        <a:rPr lang="en-US" sz="1600" i="1" baseline="0" noProof="0" dirty="0" smtClean="0"/>
                        <a:t>p</a:t>
                      </a:r>
                      <a:endParaRPr lang="en-US" sz="1600" i="1" noProof="0" dirty="0"/>
                    </a:p>
                  </a:txBody>
                  <a:tcPr/>
                </a:tc>
              </a:tr>
              <a:tr h="621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 smtClean="0"/>
                        <a:t>DiseaseInfectedPatient</a:t>
                      </a:r>
                      <a:r>
                        <a:rPr lang="en-US" sz="1600" baseline="0" noProof="0" dirty="0" smtClean="0"/>
                        <a:t> (d?, p!, op!)</a:t>
                      </a:r>
                      <a:endParaRPr lang="en-US" sz="16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Given a disease </a:t>
                      </a:r>
                      <a:r>
                        <a:rPr lang="en-US" sz="1600" i="1" noProof="0" dirty="0" smtClean="0"/>
                        <a:t>d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it retrieves patients </a:t>
                      </a:r>
                      <a:r>
                        <a:rPr lang="en-US" sz="1600" i="1" baseline="0" noProof="0" dirty="0" smtClean="0"/>
                        <a:t>p</a:t>
                      </a:r>
                      <a:r>
                        <a:rPr lang="en-US" sz="1600" i="0" baseline="0" noProof="0" dirty="0" smtClean="0"/>
                        <a:t>, and </a:t>
                      </a:r>
                      <a:r>
                        <a:rPr lang="en-US" sz="1600" i="1" baseline="0" noProof="0" dirty="0" smtClean="0"/>
                        <a:t>op </a:t>
                      </a:r>
                      <a:r>
                        <a:rPr lang="en-US" sz="1600" i="0" baseline="0" noProof="0" dirty="0" smtClean="0"/>
                        <a:t>is an optional boolean output indicating if the operation proceeded well or not.</a:t>
                      </a:r>
                      <a:endParaRPr lang="en-US" sz="1600" i="1" noProof="0" dirty="0" smtClean="0"/>
                    </a:p>
                  </a:txBody>
                  <a:tcPr/>
                </a:tc>
              </a:tr>
              <a:tr h="38887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PatientDNA</a:t>
                      </a:r>
                      <a:r>
                        <a:rPr lang="en-US" sz="1600" noProof="0" dirty="0" smtClean="0"/>
                        <a:t> (p?, dna!)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Given a patient </a:t>
                      </a:r>
                      <a:r>
                        <a:rPr lang="en-US" sz="1600" i="1" noProof="0" dirty="0" smtClean="0"/>
                        <a:t>p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it retrieves DNA </a:t>
                      </a:r>
                      <a:r>
                        <a:rPr lang="en-US" sz="1600" i="1" baseline="0" noProof="0" dirty="0" smtClean="0"/>
                        <a:t>dna</a:t>
                      </a:r>
                      <a:endParaRPr lang="en-US" sz="1600" i="1" noProof="0" dirty="0" smtClean="0"/>
                    </a:p>
                  </a:txBody>
                  <a:tcPr/>
                </a:tc>
              </a:tr>
              <a:tr h="119256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PatientPersonalInformation</a:t>
                      </a:r>
                      <a:r>
                        <a:rPr lang="en-US" sz="1600" baseline="0" noProof="0" dirty="0" smtClean="0"/>
                        <a:t> (p?, info!)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Given a patient </a:t>
                      </a:r>
                      <a:r>
                        <a:rPr lang="en-US" sz="1600" i="1" noProof="0" dirty="0" smtClean="0"/>
                        <a:t>p</a:t>
                      </a:r>
                      <a:r>
                        <a:rPr lang="en-US" sz="1600" noProof="0" dirty="0" smtClean="0"/>
                        <a:t>,</a:t>
                      </a:r>
                      <a:r>
                        <a:rPr lang="en-US" sz="1600" baseline="0" noProof="0" dirty="0" smtClean="0"/>
                        <a:t> it retrieves patient’s personal information </a:t>
                      </a:r>
                      <a:r>
                        <a:rPr lang="en-US" sz="1600" i="1" baseline="0" noProof="0" dirty="0" smtClean="0"/>
                        <a:t>info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7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Input data to the Rhône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6352"/>
            <a:ext cx="8512880" cy="16724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2538769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3042825"/>
            <a:ext cx="8496944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3474873"/>
            <a:ext cx="8496944" cy="12241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12" y="4797152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concrete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Table associating abstract service with a concrete service</a:t>
            </a:r>
            <a:endParaRPr lang="en-GB" sz="28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16593"/>
              </p:ext>
            </p:extLst>
          </p:nvPr>
        </p:nvGraphicFramePr>
        <p:xfrm>
          <a:off x="179512" y="1846988"/>
          <a:ext cx="8784976" cy="409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5400600"/>
              </a:tblGrid>
              <a:tr h="36263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Abstract service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Concrete service</a:t>
                      </a:r>
                      <a:endParaRPr lang="en-US" noProof="0" dirty="0"/>
                    </a:p>
                  </a:txBody>
                  <a:tcPr/>
                </a:tc>
              </a:tr>
              <a:tr h="362633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 smtClean="0"/>
                        <a:t>DiseaseInfectedPatient</a:t>
                      </a:r>
                      <a:r>
                        <a:rPr lang="en-US" sz="1800" baseline="0" noProof="0" dirty="0" smtClean="0"/>
                        <a:t> (d?, p!)</a:t>
                      </a:r>
                      <a:endParaRPr lang="en-US" sz="1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S1(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DiseaseInfectedPatients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!)[availability &gt; 99, price per call = 0.1]</a:t>
                      </a:r>
                      <a:endParaRPr lang="en-US" sz="1400" noProof="0" dirty="0"/>
                    </a:p>
                  </a:txBody>
                  <a:tcPr/>
                </a:tc>
              </a:tr>
              <a:tr h="362633">
                <a:tc v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S2(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DiseaseInfectedPatients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!)[availability &gt; 98, price per call = 0.2]</a:t>
                      </a:r>
                      <a:endParaRPr lang="en-US" sz="1400" noProof="0" dirty="0"/>
                    </a:p>
                  </a:txBody>
                  <a:tcPr/>
                </a:tc>
              </a:tr>
              <a:tr h="3576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 smtClean="0"/>
                        <a:t>DiseaseInfectedPatient</a:t>
                      </a:r>
                      <a:r>
                        <a:rPr lang="en-US" sz="1800" baseline="0" noProof="0" dirty="0" smtClean="0"/>
                        <a:t> (d?, p!, op!)</a:t>
                      </a:r>
                      <a:endParaRPr lang="en-US" sz="18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S3(</a:t>
                      </a:r>
                      <a:r>
                        <a:rPr lang="en-US" sz="1400" noProof="0" dirty="0" err="1" smtClean="0"/>
                        <a:t>a?,b!,c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DiseaseInfectedPatients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a?,b!,c</a:t>
                      </a:r>
                      <a:r>
                        <a:rPr lang="en-US" sz="1400" noProof="0" dirty="0" smtClean="0"/>
                        <a:t>!)[availability &gt; 99, price per call = 0.1]</a:t>
                      </a:r>
                      <a:endParaRPr lang="en-US" sz="1400" noProof="0" dirty="0"/>
                    </a:p>
                  </a:txBody>
                  <a:tcPr/>
                </a:tc>
              </a:tr>
              <a:tr h="362633">
                <a:tc row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 smtClean="0"/>
                        <a:t>PatientDNA</a:t>
                      </a:r>
                      <a:r>
                        <a:rPr lang="en-US" sz="1800" noProof="0" dirty="0" smtClean="0"/>
                        <a:t> (p?, dna!)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S4(</a:t>
                      </a:r>
                      <a:r>
                        <a:rPr lang="en-US" sz="1600" noProof="0" dirty="0" err="1" smtClean="0"/>
                        <a:t>a?,b</a:t>
                      </a:r>
                      <a:r>
                        <a:rPr lang="en-US" sz="1600" noProof="0" dirty="0" smtClean="0"/>
                        <a:t>!) := </a:t>
                      </a:r>
                      <a:r>
                        <a:rPr lang="en-US" sz="1600" noProof="0" dirty="0" err="1" smtClean="0"/>
                        <a:t>PatientDNA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a?,b</a:t>
                      </a:r>
                      <a:r>
                        <a:rPr lang="en-US" sz="1600" noProof="0" dirty="0" smtClean="0"/>
                        <a:t>!)[availability &gt; 98, price per call = 0.1]</a:t>
                      </a:r>
                      <a:endParaRPr lang="en-US" sz="1600" noProof="0" dirty="0"/>
                    </a:p>
                  </a:txBody>
                  <a:tcPr/>
                </a:tc>
              </a:tr>
              <a:tr h="362633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S5(</a:t>
                      </a:r>
                      <a:r>
                        <a:rPr lang="en-US" sz="1600" noProof="0" dirty="0" err="1" smtClean="0"/>
                        <a:t>a?,b</a:t>
                      </a:r>
                      <a:r>
                        <a:rPr lang="en-US" sz="1600" noProof="0" dirty="0" smtClean="0"/>
                        <a:t>!) := </a:t>
                      </a:r>
                      <a:r>
                        <a:rPr lang="en-US" sz="1600" noProof="0" dirty="0" err="1" smtClean="0"/>
                        <a:t>PatientDNA</a:t>
                      </a:r>
                      <a:r>
                        <a:rPr lang="en-US" sz="1600" noProof="0" dirty="0" smtClean="0"/>
                        <a:t>(</a:t>
                      </a:r>
                      <a:r>
                        <a:rPr lang="en-US" sz="1600" noProof="0" dirty="0" err="1" smtClean="0"/>
                        <a:t>a?,b</a:t>
                      </a:r>
                      <a:r>
                        <a:rPr lang="en-US" sz="1600" noProof="0" dirty="0" smtClean="0"/>
                        <a:t>!)[availability &gt; 96, price per call = 0.1]</a:t>
                      </a:r>
                      <a:endParaRPr lang="en-US" sz="1600" noProof="0" dirty="0"/>
                    </a:p>
                  </a:txBody>
                  <a:tcPr/>
                </a:tc>
              </a:tr>
              <a:tr h="362633">
                <a:tc vMerge="1"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S9(</a:t>
                      </a:r>
                      <a:r>
                        <a:rPr lang="en-US" sz="1400" noProof="0" dirty="0" err="1" smtClean="0"/>
                        <a:t>a?,c!,b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PatientPersonalInfo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!),</a:t>
                      </a:r>
                      <a:r>
                        <a:rPr lang="en-US" sz="1400" noProof="0" dirty="0" err="1" smtClean="0"/>
                        <a:t>PatientDNA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a?,c</a:t>
                      </a:r>
                      <a:r>
                        <a:rPr lang="en-US" sz="1400" noProof="0" dirty="0" smtClean="0"/>
                        <a:t>!)[availability &gt; 98, price per call = 0.1]</a:t>
                      </a:r>
                      <a:endParaRPr lang="en-US" sz="1400" noProof="0" dirty="0"/>
                    </a:p>
                  </a:txBody>
                  <a:tcPr/>
                </a:tc>
              </a:tr>
              <a:tr h="362633">
                <a:tc rowSpan="3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 smtClean="0"/>
                        <a:t>PatientPersonalInformation</a:t>
                      </a:r>
                      <a:r>
                        <a:rPr lang="en-US" sz="1800" baseline="0" noProof="0" dirty="0" smtClean="0"/>
                        <a:t> (p?, info!)</a:t>
                      </a:r>
                      <a:endParaRPr lang="en-US" sz="1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S7(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PatientPersonalInfo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!)[availability &gt; 99, price per call = 0.1]</a:t>
                      </a:r>
                      <a:endParaRPr lang="en-US" sz="1400" noProof="0" dirty="0"/>
                    </a:p>
                  </a:txBody>
                  <a:tcPr/>
                </a:tc>
              </a:tr>
              <a:tr h="362633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S8(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PatientPersonalInfo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!)[availability &gt; 98, price per call = 0.1]</a:t>
                      </a:r>
                      <a:endParaRPr lang="en-US" sz="1400" noProof="0" dirty="0"/>
                    </a:p>
                  </a:txBody>
                  <a:tcPr/>
                </a:tc>
              </a:tr>
              <a:tr h="362633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S9(</a:t>
                      </a:r>
                      <a:r>
                        <a:rPr lang="en-US" sz="1400" noProof="0" dirty="0" err="1" smtClean="0"/>
                        <a:t>a?,c!,b</a:t>
                      </a:r>
                      <a:r>
                        <a:rPr lang="en-US" sz="1400" noProof="0" dirty="0" smtClean="0"/>
                        <a:t>!) := </a:t>
                      </a:r>
                      <a:r>
                        <a:rPr lang="en-US" sz="1400" noProof="0" dirty="0" err="1" smtClean="0"/>
                        <a:t>PatientPersonalInfo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a?,b</a:t>
                      </a:r>
                      <a:r>
                        <a:rPr lang="en-US" sz="1400" noProof="0" dirty="0" smtClean="0"/>
                        <a:t>!),</a:t>
                      </a:r>
                      <a:r>
                        <a:rPr lang="en-US" sz="1400" noProof="0" dirty="0" err="1" smtClean="0"/>
                        <a:t>PatientDNA</a:t>
                      </a: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err="1" smtClean="0"/>
                        <a:t>a?,c</a:t>
                      </a:r>
                      <a:r>
                        <a:rPr lang="en-US" sz="1400" noProof="0" dirty="0" smtClean="0"/>
                        <a:t>!)[availability &gt; 98, price per call = 0.1]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selecting </a:t>
            </a:r>
            <a:r>
              <a:rPr lang="en-US" dirty="0" smtClean="0"/>
              <a:t>candidate concrete services</a:t>
            </a:r>
            <a:endParaRPr lang="en-US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2536"/>
            <a:ext cx="8512880" cy="167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660977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services S2, S5 and S6 can not be selected as candidate concrete services since they violate user preferences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8024" y="2511218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906572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3029129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8840"/>
            <a:ext cx="8512880" cy="16724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7382" y="5380820"/>
            <a:ext cx="6898913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4437112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algorithm accepts services with the same name, but different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800" dirty="0" smtClean="0"/>
              <a:t>Problem: creating concrete service description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smtClean="0"/>
              <a:t>Given a set of candidate concrete services selected by using the matching rules discussed before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Create </a:t>
            </a:r>
            <a:r>
              <a:rPr lang="en-GB" i="1" dirty="0" smtClean="0"/>
              <a:t>concrete service description (CSD) </a:t>
            </a:r>
            <a:r>
              <a:rPr lang="en-GB" dirty="0" smtClean="0"/>
              <a:t>to used in the rewriting process. CSD maps abstract services and variables of a concrete service to abstract services and variables in the query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</a:p>
          <a:p>
            <a:pPr algn="just"/>
            <a:r>
              <a:rPr lang="en-GB" dirty="0" smtClean="0"/>
              <a:t>A CSD is created if the mapping of variables is possible</a:t>
            </a:r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688732" y="231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800" dirty="0" smtClean="0"/>
              <a:t>Problem: creating concrete service description</a:t>
            </a:r>
            <a:endParaRPr lang="en-GB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Mapping rules: </a:t>
            </a:r>
          </a:p>
          <a:p>
            <a:pPr algn="just"/>
            <a:r>
              <a:rPr lang="en-GB" i="1" dirty="0" smtClean="0"/>
              <a:t>Rule 1</a:t>
            </a:r>
            <a:r>
              <a:rPr lang="en-GB" dirty="0" smtClean="0"/>
              <a:t>: </a:t>
            </a:r>
            <a:r>
              <a:rPr lang="en-GB" i="1" dirty="0" smtClean="0"/>
              <a:t>head</a:t>
            </a:r>
            <a:r>
              <a:rPr lang="en-GB" dirty="0" smtClean="0"/>
              <a:t> variables in the concrete service can be mapped to </a:t>
            </a:r>
            <a:r>
              <a:rPr lang="en-GB" i="1" dirty="0" smtClean="0"/>
              <a:t>head</a:t>
            </a:r>
            <a:r>
              <a:rPr lang="en-GB" dirty="0" smtClean="0"/>
              <a:t> or </a:t>
            </a:r>
            <a:r>
              <a:rPr lang="en-GB" i="1" dirty="0" smtClean="0"/>
              <a:t>local</a:t>
            </a:r>
            <a:r>
              <a:rPr lang="en-GB" dirty="0" smtClean="0"/>
              <a:t> variables in the query if they are from the same type</a:t>
            </a:r>
          </a:p>
          <a:p>
            <a:pPr marL="0" indent="0" algn="just">
              <a:buNone/>
            </a:pPr>
            <a:r>
              <a:rPr lang="en-GB" dirty="0" smtClean="0"/>
              <a:t> </a:t>
            </a:r>
          </a:p>
          <a:p>
            <a:pPr algn="just"/>
            <a:r>
              <a:rPr lang="en-GB" i="1" dirty="0" smtClean="0"/>
              <a:t>Rule 2</a:t>
            </a:r>
            <a:r>
              <a:rPr lang="en-GB" dirty="0" smtClean="0"/>
              <a:t>: </a:t>
            </a:r>
            <a:r>
              <a:rPr lang="en-GB" i="1" dirty="0" smtClean="0"/>
              <a:t>local</a:t>
            </a:r>
            <a:r>
              <a:rPr lang="en-GB" dirty="0" smtClean="0"/>
              <a:t> variables in the concrete service can be mapped to </a:t>
            </a:r>
            <a:r>
              <a:rPr lang="en-GB" i="1" dirty="0" smtClean="0"/>
              <a:t>head</a:t>
            </a:r>
            <a:r>
              <a:rPr lang="en-GB" dirty="0" smtClean="0"/>
              <a:t> variables in the query if they are from the same type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i="1" dirty="0" smtClean="0"/>
              <a:t>Rule 3</a:t>
            </a:r>
            <a:r>
              <a:rPr lang="en-GB" dirty="0" smtClean="0"/>
              <a:t>: </a:t>
            </a:r>
            <a:r>
              <a:rPr lang="en-GB" i="1" dirty="0" smtClean="0"/>
              <a:t>local</a:t>
            </a:r>
            <a:r>
              <a:rPr lang="en-GB" dirty="0" smtClean="0"/>
              <a:t> variable in the concrete service can be mapped to a </a:t>
            </a:r>
            <a:r>
              <a:rPr lang="en-GB" i="1" dirty="0" smtClean="0"/>
              <a:t>local</a:t>
            </a:r>
            <a:r>
              <a:rPr lang="en-GB" dirty="0" smtClean="0"/>
              <a:t> variable in the query if: (i) </a:t>
            </a:r>
            <a:r>
              <a:rPr lang="en-GB" dirty="0"/>
              <a:t>t</a:t>
            </a:r>
            <a:r>
              <a:rPr lang="en-GB" dirty="0" smtClean="0"/>
              <a:t>hey are from the same type; and (ii) the c</a:t>
            </a:r>
            <a:r>
              <a:rPr lang="en-GB" dirty="0" smtClean="0"/>
              <a:t>oncrete service cover all abstract service in the query that depends on this variable. Depends here means that this local variable is used as input in another abstract service.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88732" y="231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Given a list of candidate concrete services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Look for candidate concrete services that satisfy the variable mapping rules explained before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Create a CSD for each concrete service that matches the rules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Resulting in a list of CSDs that will be used for rewriting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</a:t>
            </a:r>
            <a:r>
              <a:rPr lang="en-US" dirty="0" smtClean="0"/>
              <a:t>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Once we have the selected candidate concrete services, the algorithm tries to create CSDs using these concrete services. </a:t>
            </a:r>
            <a:endParaRPr lang="en-US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2460"/>
            <a:ext cx="8815448" cy="987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237" y="4005064"/>
            <a:ext cx="8856984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CSDS for all candidate services are created since they does not violate rules to create CSDs.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combining </a:t>
            </a:r>
            <a:r>
              <a:rPr lang="en-US" dirty="0" smtClean="0"/>
              <a:t>all 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list </a:t>
            </a:r>
            <a:r>
              <a:rPr lang="en-US" dirty="0" smtClean="0"/>
              <a:t>of </a:t>
            </a:r>
            <a:r>
              <a:rPr lang="en-US" dirty="0" smtClean="0"/>
              <a:t>CSDs, produce all possible combinations of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Considering that we have the CSDs: A, B and C, the algorithm generates all combinations as follows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A		B		C</a:t>
            </a:r>
          </a:p>
          <a:p>
            <a:pPr marL="0" indent="0">
              <a:buNone/>
            </a:pPr>
            <a:r>
              <a:rPr lang="en-US" dirty="0" smtClean="0"/>
              <a:t>		A B		B C</a:t>
            </a:r>
          </a:p>
          <a:p>
            <a:pPr marL="0" indent="0">
              <a:buNone/>
            </a:pPr>
            <a:r>
              <a:rPr lang="en-US" dirty="0" smtClean="0"/>
              <a:t>		A C		</a:t>
            </a:r>
          </a:p>
          <a:p>
            <a:pPr marL="0" indent="0">
              <a:buNone/>
            </a:pPr>
            <a:r>
              <a:rPr lang="en-US" dirty="0" smtClean="0"/>
              <a:t>		A B 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0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finding valid rewritings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Given a list of combinations of CSDs (a list of lists), identify which of them is a valid rewriting of the original query.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combination of CSDs is a valid rewriting if:</a:t>
            </a:r>
          </a:p>
          <a:p>
            <a:pPr lvl="1" algn="just"/>
            <a:r>
              <a:rPr lang="en-US" dirty="0" smtClean="0"/>
              <a:t>The number of abstract services in the query is equal to the result of adding the number of abstract services of each CSD</a:t>
            </a:r>
          </a:p>
          <a:p>
            <a:pPr lvl="1" algn="just"/>
            <a:r>
              <a:rPr lang="en-US" dirty="0" smtClean="0"/>
              <a:t>There is no duplicity/redundancy of abstract services in the list of CSD</a:t>
            </a:r>
          </a:p>
          <a:p>
            <a:pPr lvl="1" algn="just"/>
            <a:r>
              <a:rPr lang="en-US" dirty="0" smtClean="0"/>
              <a:t>All </a:t>
            </a:r>
            <a:r>
              <a:rPr lang="en-US" i="1" dirty="0" smtClean="0"/>
              <a:t>head</a:t>
            </a:r>
            <a:r>
              <a:rPr lang="en-US" dirty="0" smtClean="0"/>
              <a:t> variables in the query must be mapped to a variable in one of the concrete services in the list of CSDs</a:t>
            </a:r>
          </a:p>
          <a:p>
            <a:pPr lvl="1" algn="just"/>
            <a:r>
              <a:rPr lang="en-US" dirty="0" smtClean="0"/>
              <a:t>If the query has a composite measure, this measure is updated for each rewriting produced, and this measure can not be violated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3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smtClean="0"/>
              <a:t>Given:</a:t>
            </a:r>
          </a:p>
          <a:p>
            <a:pPr algn="just"/>
            <a:r>
              <a:rPr lang="en-GB" dirty="0" smtClean="0"/>
              <a:t>A </a:t>
            </a:r>
            <a:r>
              <a:rPr lang="en-GB" dirty="0" smtClean="0"/>
              <a:t>set of </a:t>
            </a:r>
            <a:r>
              <a:rPr lang="en-GB" b="1" dirty="0" smtClean="0"/>
              <a:t>abstract services </a:t>
            </a:r>
            <a:r>
              <a:rPr lang="en-GB" dirty="0" smtClean="0"/>
              <a:t>and </a:t>
            </a:r>
            <a:r>
              <a:rPr lang="en-GB" b="1" dirty="0" smtClean="0"/>
              <a:t>concrete </a:t>
            </a:r>
            <a:r>
              <a:rPr lang="en-GB" b="1" dirty="0" smtClean="0"/>
              <a:t>services</a:t>
            </a:r>
            <a:r>
              <a:rPr lang="en-GB" dirty="0" smtClean="0"/>
              <a:t> </a:t>
            </a:r>
          </a:p>
          <a:p>
            <a:pPr algn="just"/>
            <a:r>
              <a:rPr lang="en-GB" dirty="0" smtClean="0"/>
              <a:t>A </a:t>
            </a:r>
            <a:r>
              <a:rPr lang="en-GB" b="1" i="1" dirty="0" smtClean="0"/>
              <a:t>Query</a:t>
            </a:r>
            <a:r>
              <a:rPr lang="en-GB" dirty="0" smtClean="0"/>
              <a:t> and </a:t>
            </a:r>
            <a:r>
              <a:rPr lang="en-GB" dirty="0" smtClean="0"/>
              <a:t>a set of </a:t>
            </a:r>
            <a:r>
              <a:rPr lang="en-GB" b="1" dirty="0" smtClean="0"/>
              <a:t>quality </a:t>
            </a:r>
            <a:r>
              <a:rPr lang="en-GB" b="1" dirty="0" smtClean="0"/>
              <a:t>preferences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Derive </a:t>
            </a:r>
            <a:r>
              <a:rPr lang="en-GB" dirty="0" smtClean="0"/>
              <a:t>a  set of service compositions that answer the query and fulfil the quality </a:t>
            </a:r>
            <a:r>
              <a:rPr lang="en-GB" dirty="0" smtClean="0"/>
              <a:t>requirements.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3548" y="1412776"/>
            <a:ext cx="8136904" cy="484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References:</a:t>
            </a:r>
          </a:p>
          <a:p>
            <a:r>
              <a:rPr lang="en-US" b="1" dirty="0" smtClean="0"/>
              <a:t>Query rewriting algorithms in the database domain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Query rewriting algorithms in the service composition domain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finding valid rewritings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36416"/>
            <a:ext cx="8113216" cy="970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37" y="1772816"/>
            <a:ext cx="8856984" cy="6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our query we have a preference which is associated to the </a:t>
            </a:r>
            <a:r>
              <a:rPr lang="en-US" dirty="0" smtClean="0"/>
              <a:t>rewritings (composite measure) </a:t>
            </a:r>
            <a:r>
              <a:rPr lang="en-US" dirty="0" smtClean="0"/>
              <a:t>and not to a single service. Considering this preference, we have to update its value while producing the rewritings.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2471883"/>
            <a:ext cx="9107172" cy="3810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3928" y="2616806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3524754"/>
            <a:ext cx="8856984" cy="91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The value of </a:t>
            </a:r>
            <a:r>
              <a:rPr lang="en-US" i="1" u="sng" dirty="0" smtClean="0"/>
              <a:t>total cost </a:t>
            </a:r>
            <a:r>
              <a:rPr lang="en-US" dirty="0" smtClean="0"/>
              <a:t>is this example is updated by aggregating the value of </a:t>
            </a:r>
            <a:r>
              <a:rPr lang="en-US" i="1" u="sng" dirty="0" smtClean="0"/>
              <a:t>price per call</a:t>
            </a:r>
            <a:r>
              <a:rPr lang="en-US" dirty="0" smtClean="0"/>
              <a:t> of each service. The rewritings produced </a:t>
            </a:r>
            <a:r>
              <a:rPr lang="en-US" dirty="0" smtClean="0"/>
              <a:t>that can satisfy the </a:t>
            </a:r>
            <a:r>
              <a:rPr lang="en-US" dirty="0" smtClean="0"/>
              <a:t>user preference </a:t>
            </a:r>
            <a:r>
              <a:rPr lang="en-US" dirty="0" smtClean="0"/>
              <a:t>while </a:t>
            </a:r>
            <a:r>
              <a:rPr lang="en-US" dirty="0" smtClean="0"/>
              <a:t>aggregating these values are below</a:t>
            </a:r>
            <a:r>
              <a:rPr lang="en-US" dirty="0" smtClean="0"/>
              <a:t>. Note that more than three rewritings can be produced </a:t>
            </a:r>
            <a:r>
              <a:rPr lang="en-US" dirty="0" smtClean="0"/>
              <a:t>that composite measure did not exists.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7504" y="5558669"/>
            <a:ext cx="8856984" cy="68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The rewrintgs are listed in the lexicographical order considering the concrete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dirty="0" smtClean="0"/>
              <a:t>We assume </a:t>
            </a:r>
            <a:r>
              <a:rPr lang="en-GB" dirty="0" smtClean="0"/>
              <a:t>that:</a:t>
            </a:r>
          </a:p>
          <a:p>
            <a:pPr algn="just"/>
            <a:r>
              <a:rPr lang="en-GB" dirty="0" smtClean="0"/>
              <a:t>The </a:t>
            </a:r>
            <a:r>
              <a:rPr lang="en-GB" dirty="0" smtClean="0"/>
              <a:t>query expresses an abstract composition that describes the requirements of a user. It is expressed with respect to a catalogue of abstract services</a:t>
            </a:r>
          </a:p>
          <a:p>
            <a:pPr algn="just"/>
            <a:r>
              <a:rPr lang="en-GB" dirty="0" smtClean="0"/>
              <a:t>A concrete service </a:t>
            </a:r>
            <a:r>
              <a:rPr lang="en-GB" dirty="0" smtClean="0"/>
              <a:t>is defined in terms of an abstract composition. </a:t>
            </a:r>
            <a:r>
              <a:rPr lang="en-GB" dirty="0"/>
              <a:t>It can be associated to </a:t>
            </a:r>
            <a:r>
              <a:rPr lang="en-GB" dirty="0" smtClean="0"/>
              <a:t>a single abstract service or to a composition </a:t>
            </a:r>
            <a:r>
              <a:rPr lang="en-GB" dirty="0" smtClean="0"/>
              <a:t>of abstract services</a:t>
            </a:r>
          </a:p>
          <a:p>
            <a:pPr algn="just"/>
            <a:r>
              <a:rPr lang="en-GB" dirty="0" smtClean="0"/>
              <a:t>Concrete services are tagged quality measures. Not all services are tagged with the same measures. Every measure is defined in a catalogue</a:t>
            </a:r>
          </a:p>
          <a:p>
            <a:pPr algn="just"/>
            <a:r>
              <a:rPr lang="en-GB" dirty="0" smtClean="0"/>
              <a:t>Each measure is written in the form: </a:t>
            </a:r>
            <a:r>
              <a:rPr lang="en-GB" i="1" dirty="0" smtClean="0"/>
              <a:t>constant</a:t>
            </a:r>
            <a:r>
              <a:rPr lang="en-GB" dirty="0" smtClean="0"/>
              <a:t> </a:t>
            </a:r>
            <a:r>
              <a:rPr lang="en-GB" b="1" dirty="0" smtClean="0"/>
              <a:t>operation</a:t>
            </a:r>
            <a:r>
              <a:rPr lang="en-GB" dirty="0" smtClean="0"/>
              <a:t> </a:t>
            </a:r>
            <a:r>
              <a:rPr lang="en-GB" i="1" dirty="0" smtClean="0"/>
              <a:t>value</a:t>
            </a:r>
            <a:endParaRPr lang="en-GB" i="1" dirty="0" smtClean="0"/>
          </a:p>
        </p:txBody>
      </p:sp>
      <p:sp>
        <p:nvSpPr>
          <p:cNvPr id="5" name="Ellipse 4"/>
          <p:cNvSpPr/>
          <p:nvPr/>
        </p:nvSpPr>
        <p:spPr>
          <a:xfrm>
            <a:off x="5364654" y="5373216"/>
            <a:ext cx="85100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3973568" y="5949280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 name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5" idx="3"/>
            <a:endCxn id="3" idx="2"/>
          </p:cNvCxnSpPr>
          <p:nvPr/>
        </p:nvCxnSpPr>
        <p:spPr>
          <a:xfrm flipH="1">
            <a:off x="4800600" y="5803455"/>
            <a:ext cx="688681" cy="216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6243944" y="5373216"/>
            <a:ext cx="124595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489281" y="6239352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&lt;, &gt;, =, &lt;=, &gt;=</a:t>
            </a:r>
            <a:endParaRPr lang="en-US" dirty="0"/>
          </a:p>
        </p:txBody>
      </p:sp>
      <p:cxnSp>
        <p:nvCxnSpPr>
          <p:cNvPr id="12" name="Connecteur droit avec flèche 11"/>
          <p:cNvCxnSpPr>
            <a:stCxn id="9" idx="4"/>
            <a:endCxn id="10" idx="0"/>
          </p:cNvCxnSpPr>
          <p:nvPr/>
        </p:nvCxnSpPr>
        <p:spPr>
          <a:xfrm flipH="1">
            <a:off x="6339001" y="5877272"/>
            <a:ext cx="527920" cy="36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7562091" y="5396128"/>
            <a:ext cx="581247" cy="4582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380312" y="589004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static value associated to the measure</a:t>
            </a:r>
            <a:endParaRPr lang="en-US" dirty="0"/>
          </a:p>
        </p:txBody>
      </p:sp>
      <p:cxnSp>
        <p:nvCxnSpPr>
          <p:cNvPr id="17" name="Connecteur droit avec flèche 16"/>
          <p:cNvCxnSpPr>
            <a:stCxn id="13" idx="5"/>
          </p:cNvCxnSpPr>
          <p:nvPr/>
        </p:nvCxnSpPr>
        <p:spPr>
          <a:xfrm>
            <a:off x="8058216" y="5787254"/>
            <a:ext cx="85122" cy="162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2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 smtClean="0"/>
              <a:t>We assume </a:t>
            </a:r>
            <a:r>
              <a:rPr lang="en-GB" dirty="0" smtClean="0"/>
              <a:t>that:</a:t>
            </a:r>
          </a:p>
          <a:p>
            <a:pPr algn="just"/>
            <a:r>
              <a:rPr lang="en-GB" dirty="0" smtClean="0"/>
              <a:t>There are two types of measures: single and composite measures</a:t>
            </a:r>
          </a:p>
          <a:p>
            <a:pPr marL="0" indent="0" algn="just">
              <a:buNone/>
            </a:pPr>
            <a:r>
              <a:rPr lang="en-GB" i="1" dirty="0" smtClean="0"/>
              <a:t>Single measure </a:t>
            </a:r>
            <a:r>
              <a:rPr lang="en-GB" dirty="0" smtClean="0"/>
              <a:t>is the simplest type. It is a static measure which has a name associated with an operation and a value.</a:t>
            </a:r>
          </a:p>
          <a:p>
            <a:pPr marL="0" indent="0" algn="just">
              <a:buNone/>
            </a:pPr>
            <a:r>
              <a:rPr lang="en-GB" i="1" dirty="0" smtClean="0"/>
              <a:t>Composite measure</a:t>
            </a:r>
            <a:r>
              <a:rPr lang="en-GB" dirty="0" smtClean="0"/>
              <a:t> is dynamically computed measure. It is defined as aggregations of </a:t>
            </a:r>
            <a:r>
              <a:rPr lang="en-GB" i="1" dirty="0" smtClean="0"/>
              <a:t>single measures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All measures we are using are in a pre-defined catalogue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608" y="1887308"/>
            <a:ext cx="8856984" cy="1829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smtClean="0"/>
              <a:t>Single measure</a:t>
            </a:r>
            <a:r>
              <a:rPr lang="en-US" dirty="0" smtClean="0"/>
              <a:t>: availability, price per call, price per request, response time, location, provenance, etc.</a:t>
            </a:r>
          </a:p>
          <a:p>
            <a:pPr algn="just"/>
            <a:r>
              <a:rPr lang="en-US" b="1" dirty="0" smtClean="0"/>
              <a:t>Composite measure</a:t>
            </a:r>
            <a:r>
              <a:rPr lang="en-US" dirty="0" smtClean="0"/>
              <a:t>: </a:t>
            </a:r>
            <a:r>
              <a:rPr lang="en-US" i="1" dirty="0" smtClean="0"/>
              <a:t>total price </a:t>
            </a:r>
            <a:r>
              <a:rPr lang="en-US" dirty="0" smtClean="0"/>
              <a:t>or </a:t>
            </a:r>
            <a:r>
              <a:rPr lang="en-US" i="1" dirty="0" smtClean="0"/>
              <a:t>cost</a:t>
            </a:r>
            <a:r>
              <a:rPr lang="en-US" dirty="0" smtClean="0"/>
              <a:t> which are computed by adding price per call and price per request values of all services included in the service composition</a:t>
            </a:r>
            <a:r>
              <a:rPr lang="en-US" i="1" dirty="0" smtClean="0"/>
              <a:t>. Total response time </a:t>
            </a:r>
            <a:r>
              <a:rPr lang="en-US" dirty="0" smtClean="0"/>
              <a:t>is computed by adding the response time </a:t>
            </a:r>
            <a:r>
              <a:rPr lang="en-US" dirty="0"/>
              <a:t>of all services included in the service </a:t>
            </a:r>
            <a:r>
              <a:rPr lang="en-US" dirty="0" smtClean="0"/>
              <a:t>composition.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986" y="3789040"/>
            <a:ext cx="8856984" cy="267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/>
              <a:t>Measure catalogue structure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&lt;measures&gt;</a:t>
            </a:r>
          </a:p>
          <a:p>
            <a:pPr algn="just"/>
            <a:r>
              <a:rPr lang="en-US" dirty="0" smtClean="0"/>
              <a:t>	&lt;singlemeasure name=‘‘price per request’’ type=‘‘double’’/&gt;</a:t>
            </a:r>
          </a:p>
          <a:p>
            <a:pPr algn="just"/>
            <a:r>
              <a:rPr lang="en-US" dirty="0" smtClean="0"/>
              <a:t>	&lt;singlemeasure name=‘‘price per call’’ type=‘‘double’’/&gt;</a:t>
            </a:r>
          </a:p>
          <a:p>
            <a:pPr algn="just"/>
            <a:r>
              <a:rPr lang="en-US" dirty="0" smtClean="0"/>
              <a:t>	&lt;compositemeasure name=‘‘total price’’ type=‘‘double’’ action=‘‘sum’’&gt;</a:t>
            </a:r>
          </a:p>
          <a:p>
            <a:pPr algn="just"/>
            <a:r>
              <a:rPr lang="en-US" dirty="0" smtClean="0"/>
              <a:t>		&lt;singlemeasure name=‘‘price per request’’ type=‘‘double’’/&gt;</a:t>
            </a:r>
          </a:p>
          <a:p>
            <a:pPr algn="just"/>
            <a:r>
              <a:rPr lang="en-US" dirty="0" smtClean="0"/>
              <a:t>		&lt;singlemeasure name=‘‘price per call’’ type=‘‘double’’/&gt;</a:t>
            </a:r>
          </a:p>
          <a:p>
            <a:pPr algn="just"/>
            <a:r>
              <a:rPr lang="en-US" dirty="0" smtClean="0"/>
              <a:t>	&lt;/compositemeasure&gt;</a:t>
            </a:r>
          </a:p>
          <a:p>
            <a:pPr algn="just"/>
            <a:r>
              <a:rPr lang="en-US" dirty="0" smtClean="0"/>
              <a:t>&lt;/measures&gt;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822491" y="4941168"/>
            <a:ext cx="1341797" cy="34427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6876256" y="3933056"/>
            <a:ext cx="2053511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Represents how the </a:t>
            </a:r>
          </a:p>
          <a:p>
            <a:pPr algn="just"/>
            <a:r>
              <a:rPr lang="en-US" dirty="0" smtClean="0"/>
              <a:t>measure is computed: </a:t>
            </a:r>
          </a:p>
          <a:p>
            <a:pPr algn="just"/>
            <a:r>
              <a:rPr lang="en-US" dirty="0" smtClean="0"/>
              <a:t>Adding, average, etc.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6" idx="0"/>
          </p:cNvCxnSpPr>
          <p:nvPr/>
        </p:nvCxnSpPr>
        <p:spPr>
          <a:xfrm flipV="1">
            <a:off x="6493390" y="4394721"/>
            <a:ext cx="382866" cy="546447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Considering that we have the following pre-defined abstract services: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9561"/>
              </p:ext>
            </p:extLst>
          </p:nvPr>
        </p:nvGraphicFramePr>
        <p:xfrm>
          <a:off x="1103784" y="2369530"/>
          <a:ext cx="6936432" cy="3363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16"/>
                <a:gridCol w="3468216"/>
              </a:tblGrid>
              <a:tr h="334171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Abstract Services Available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Abstract Service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Description</a:t>
                      </a:r>
                      <a:endParaRPr lang="en-US" b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DiseaseInfectedPatient</a:t>
                      </a:r>
                      <a:r>
                        <a:rPr lang="en-US" baseline="0" noProof="0" dirty="0" smtClean="0"/>
                        <a:t> (d?, p!)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endParaRPr lang="en-US" i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 smtClean="0"/>
                        <a:t>DiseaseInfectedPatient</a:t>
                      </a:r>
                      <a:r>
                        <a:rPr lang="en-US" baseline="0" noProof="0" dirty="0" smtClean="0"/>
                        <a:t> (d?, p!, op!)</a:t>
                      </a:r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r>
                        <a:rPr lang="en-US" i="0" baseline="0" noProof="0" dirty="0" smtClean="0"/>
                        <a:t>, and </a:t>
                      </a:r>
                      <a:r>
                        <a:rPr lang="en-US" i="1" baseline="0" noProof="0" dirty="0" smtClean="0"/>
                        <a:t>op </a:t>
                      </a:r>
                      <a:r>
                        <a:rPr lang="en-US" i="0" baseline="0" noProof="0" dirty="0" smtClean="0"/>
                        <a:t>is an optional boolean output indicating if the operation proceeded well or not.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PatientDNA</a:t>
                      </a:r>
                      <a:r>
                        <a:rPr lang="en-US" noProof="0" dirty="0" smtClean="0"/>
                        <a:t> (p?, dna!)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DNA </a:t>
                      </a:r>
                      <a:r>
                        <a:rPr lang="en-US" i="1" baseline="0" noProof="0" dirty="0" smtClean="0"/>
                        <a:t>dna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PatientPersonalInformation</a:t>
                      </a:r>
                      <a:r>
                        <a:rPr lang="en-US" baseline="0" noProof="0" dirty="0" smtClean="0"/>
                        <a:t> (p?, info!)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patient’s personal information </a:t>
                      </a:r>
                      <a:r>
                        <a:rPr lang="en-US" i="1" baseline="0" noProof="0" dirty="0" smtClean="0"/>
                        <a:t>info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user wants to retrieve patient’s personal and DNA information of patients who were infected by a disease «K»	 using services that have availability higher than 98%, price per call less than 0.2 dollars, and total cost less then 1 dollar.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39552" y="3393504"/>
            <a:ext cx="8568952" cy="755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1600" dirty="0" smtClean="0"/>
              <a:t>Q(</a:t>
            </a:r>
            <a:r>
              <a:rPr lang="fr-FR" sz="1600" dirty="0" err="1" smtClean="0"/>
              <a:t>disease</a:t>
            </a:r>
            <a:r>
              <a:rPr lang="fr-FR" sz="1600" dirty="0" smtClean="0"/>
              <a:t>?, </a:t>
            </a:r>
            <a:r>
              <a:rPr lang="fr-FR" sz="1600" dirty="0" err="1" smtClean="0"/>
              <a:t>patientInfo</a:t>
            </a:r>
            <a:r>
              <a:rPr lang="fr-FR" sz="1600" dirty="0" smtClean="0"/>
              <a:t>!, dna!) := </a:t>
            </a:r>
            <a:r>
              <a:rPr lang="en-US" sz="1600" dirty="0" err="1" smtClean="0"/>
              <a:t>DiseaseInfectedPatient</a:t>
            </a:r>
            <a:r>
              <a:rPr lang="en-US" sz="1600" dirty="0" smtClean="0"/>
              <a:t> (d?, p!), </a:t>
            </a:r>
            <a:r>
              <a:rPr lang="en-US" sz="1600" dirty="0" err="1" smtClean="0"/>
              <a:t>PatientPersonalInformation</a:t>
            </a:r>
            <a:r>
              <a:rPr lang="en-US" sz="1600" dirty="0" smtClean="0"/>
              <a:t> (p?, info!), </a:t>
            </a:r>
            <a:r>
              <a:rPr lang="en-US" sz="1600" dirty="0" err="1" smtClean="0"/>
              <a:t>PatientDNA</a:t>
            </a:r>
            <a:r>
              <a:rPr lang="en-US" sz="1600" dirty="0" smtClean="0"/>
              <a:t> (p?, dna!){p=“K”}[availability &gt; 98, price per call &lt; </a:t>
            </a:r>
            <a:r>
              <a:rPr lang="en-US" sz="1600" dirty="0" smtClean="0"/>
              <a:t>0.2</a:t>
            </a:r>
            <a:r>
              <a:rPr lang="en-US" sz="1600" dirty="0" smtClean="0"/>
              <a:t>, total cost &lt; 1]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4005064"/>
            <a:ext cx="88569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 expressed in terms of abstract services including its constraints and preferences. In the current implementation braces ({}) and brackets ([]) are used to distinguish constraints from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32048" y="1447800"/>
            <a:ext cx="7772400" cy="4572000"/>
          </a:xfrm>
        </p:spPr>
        <p:txBody>
          <a:bodyPr/>
          <a:lstStyle/>
          <a:p>
            <a:pPr algn="just"/>
            <a:r>
              <a:rPr lang="en-GB" dirty="0" smtClean="0"/>
              <a:t>Given a </a:t>
            </a:r>
            <a:r>
              <a:rPr lang="en-GB" b="1" i="1" dirty="0"/>
              <a:t>q</a:t>
            </a:r>
            <a:r>
              <a:rPr lang="en-GB" b="1" i="1" dirty="0" smtClean="0"/>
              <a:t>uery</a:t>
            </a:r>
            <a:r>
              <a:rPr lang="en-GB" dirty="0" smtClean="0"/>
              <a:t> expressing a service </a:t>
            </a:r>
            <a:r>
              <a:rPr lang="en-GB" dirty="0" smtClean="0"/>
              <a:t>composition and </a:t>
            </a:r>
            <a:r>
              <a:rPr lang="en-GB" dirty="0" smtClean="0"/>
              <a:t>set of quality preferences, </a:t>
            </a:r>
            <a:r>
              <a:rPr lang="en-GB" i="1" dirty="0" smtClean="0"/>
              <a:t>find </a:t>
            </a:r>
            <a:r>
              <a:rPr lang="en-GB" i="1" dirty="0" smtClean="0"/>
              <a:t>concrete services</a:t>
            </a:r>
            <a:r>
              <a:rPr lang="en-GB" dirty="0" smtClean="0"/>
              <a:t> that can be matched with the query</a:t>
            </a:r>
          </a:p>
          <a:p>
            <a:pPr lvl="1" algn="just"/>
            <a:r>
              <a:rPr lang="en-GB" i="1" dirty="0" smtClean="0"/>
              <a:t>Concrete service matching</a:t>
            </a:r>
            <a:r>
              <a:rPr lang="en-GB" dirty="0" smtClean="0"/>
              <a:t>: one concrete service can be matched with the query if it has only abstract services which are also used in the query</a:t>
            </a:r>
          </a:p>
          <a:p>
            <a:pPr lvl="1" algn="just"/>
            <a:endParaRPr lang="en-GB" dirty="0"/>
          </a:p>
          <a:p>
            <a:pPr lvl="1" algn="just"/>
            <a:r>
              <a:rPr lang="en-GB" i="1" dirty="0"/>
              <a:t>Measures matching</a:t>
            </a:r>
            <a:r>
              <a:rPr lang="en-GB" dirty="0"/>
              <a:t>: all </a:t>
            </a:r>
            <a:r>
              <a:rPr lang="en-GB" i="1" dirty="0"/>
              <a:t>single measures </a:t>
            </a:r>
            <a:r>
              <a:rPr lang="en-GB" dirty="0"/>
              <a:t>in the query must also exist in the concrete service, and all </a:t>
            </a:r>
            <a:r>
              <a:rPr lang="en-GB" i="1" dirty="0"/>
              <a:t>single measures </a:t>
            </a:r>
            <a:r>
              <a:rPr lang="en-GB" dirty="0"/>
              <a:t>in concrete service can not violate the measures in the query.</a:t>
            </a:r>
          </a:p>
          <a:p>
            <a:pPr lvl="1" algn="just"/>
            <a:endParaRPr lang="en-GB" dirty="0" smtClean="0"/>
          </a:p>
          <a:p>
            <a:pPr lvl="1" algn="just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4460" y="1412776"/>
            <a:ext cx="885698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 smtClean="0"/>
              <a:t>Examples</a:t>
            </a:r>
            <a:r>
              <a:rPr lang="en-US" dirty="0" smtClean="0"/>
              <a:t>: Q(</a:t>
            </a:r>
            <a:r>
              <a:rPr lang="en-US" dirty="0" err="1" smtClean="0"/>
              <a:t>x?,y</a:t>
            </a:r>
            <a:r>
              <a:rPr lang="en-US" dirty="0" smtClean="0"/>
              <a:t>!) = A1(</a:t>
            </a:r>
            <a:r>
              <a:rPr lang="en-US" dirty="0" err="1" smtClean="0"/>
              <a:t>x?,c</a:t>
            </a:r>
            <a:r>
              <a:rPr lang="en-US" dirty="0" smtClean="0"/>
              <a:t>!), A2(</a:t>
            </a:r>
            <a:r>
              <a:rPr lang="en-US" dirty="0" err="1" smtClean="0"/>
              <a:t>c?,y</a:t>
            </a:r>
            <a:r>
              <a:rPr lang="en-US" dirty="0" smtClean="0"/>
              <a:t>!)[availability &gt; 98, price per call &lt; 0.2, total price &lt; 1]</a:t>
            </a:r>
          </a:p>
          <a:p>
            <a:pPr algn="just"/>
            <a:r>
              <a:rPr lang="fr-FR" dirty="0"/>
              <a:t>	</a:t>
            </a:r>
            <a:endParaRPr lang="fr-FR" dirty="0" smtClean="0"/>
          </a:p>
          <a:p>
            <a:pPr algn="just"/>
            <a:r>
              <a:rPr lang="en-US" dirty="0" smtClean="0"/>
              <a:t>S1(</a:t>
            </a:r>
            <a:r>
              <a:rPr lang="en-US" dirty="0" err="1" smtClean="0"/>
              <a:t>a?,b</a:t>
            </a:r>
            <a:r>
              <a:rPr lang="en-US" dirty="0" smtClean="0"/>
              <a:t>!) </a:t>
            </a:r>
            <a:r>
              <a:rPr lang="en-US" dirty="0"/>
              <a:t>= </a:t>
            </a:r>
            <a:r>
              <a:rPr lang="en-US" dirty="0" smtClean="0"/>
              <a:t>A1(</a:t>
            </a:r>
            <a:r>
              <a:rPr lang="en-US" dirty="0" err="1" smtClean="0"/>
              <a:t>a?,b</a:t>
            </a:r>
            <a:r>
              <a:rPr lang="en-US" dirty="0" smtClean="0"/>
              <a:t>!) [</a:t>
            </a:r>
            <a:r>
              <a:rPr lang="en-US" dirty="0"/>
              <a:t>availability &gt; </a:t>
            </a:r>
            <a:r>
              <a:rPr lang="en-US" dirty="0" smtClean="0"/>
              <a:t>98]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S2(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A1(</a:t>
            </a:r>
            <a:r>
              <a:rPr lang="en-US" dirty="0" err="1"/>
              <a:t>a?,b</a:t>
            </a:r>
            <a:r>
              <a:rPr lang="en-US" dirty="0"/>
              <a:t>!) [availability &gt; </a:t>
            </a:r>
            <a:r>
              <a:rPr lang="en-US" dirty="0" smtClean="0"/>
              <a:t>98, price </a:t>
            </a:r>
            <a:r>
              <a:rPr lang="en-US" dirty="0"/>
              <a:t>per call </a:t>
            </a:r>
            <a:r>
              <a:rPr lang="en-US" dirty="0" smtClean="0"/>
              <a:t>= </a:t>
            </a:r>
            <a:r>
              <a:rPr lang="en-US" dirty="0"/>
              <a:t>0.2</a:t>
            </a:r>
            <a:r>
              <a:rPr lang="en-US" dirty="0" smtClean="0"/>
              <a:t>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S3(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A1(</a:t>
            </a:r>
            <a:r>
              <a:rPr lang="en-US" dirty="0" err="1"/>
              <a:t>a</a:t>
            </a:r>
            <a:r>
              <a:rPr lang="en-US" dirty="0" err="1" smtClean="0"/>
              <a:t>?,c</a:t>
            </a:r>
            <a:r>
              <a:rPr lang="en-US" dirty="0" smtClean="0"/>
              <a:t>!), A3(</a:t>
            </a:r>
            <a:r>
              <a:rPr lang="en-US" dirty="0" err="1" smtClean="0"/>
              <a:t>c?,b</a:t>
            </a:r>
            <a:r>
              <a:rPr lang="en-US" dirty="0" smtClean="0"/>
              <a:t>!) </a:t>
            </a:r>
            <a:r>
              <a:rPr lang="en-US" dirty="0"/>
              <a:t>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S4(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A1(</a:t>
            </a:r>
            <a:r>
              <a:rPr lang="en-US" dirty="0" err="1"/>
              <a:t>a?,b</a:t>
            </a:r>
            <a:r>
              <a:rPr lang="en-US" dirty="0"/>
              <a:t>!) [availability &gt; 98, price per call = </a:t>
            </a:r>
            <a:r>
              <a:rPr lang="en-US" dirty="0" smtClean="0"/>
              <a:t>0.1]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A1(</a:t>
            </a:r>
            <a:r>
              <a:rPr lang="en-US" dirty="0" err="1"/>
              <a:t>a</a:t>
            </a:r>
            <a:r>
              <a:rPr lang="en-US" dirty="0" err="1" smtClean="0"/>
              <a:t>?,c</a:t>
            </a:r>
            <a:r>
              <a:rPr lang="en-US" dirty="0" smtClean="0"/>
              <a:t>!), A2(</a:t>
            </a:r>
            <a:r>
              <a:rPr lang="en-US" dirty="0" err="1" smtClean="0"/>
              <a:t>c</a:t>
            </a:r>
            <a:r>
              <a:rPr lang="en-US" dirty="0" err="1"/>
              <a:t>?,b</a:t>
            </a:r>
            <a:r>
              <a:rPr lang="en-US" dirty="0"/>
              <a:t>!)</a:t>
            </a:r>
            <a:r>
              <a:rPr lang="en-US" dirty="0" smtClean="0"/>
              <a:t> </a:t>
            </a:r>
            <a:r>
              <a:rPr lang="en-US" dirty="0"/>
              <a:t>[availability &gt; </a:t>
            </a:r>
            <a:r>
              <a:rPr lang="en-US" dirty="0" smtClean="0"/>
              <a:t>99, </a:t>
            </a:r>
            <a:r>
              <a:rPr lang="en-US" dirty="0"/>
              <a:t>price per call = 0.1</a:t>
            </a:r>
            <a:r>
              <a:rPr lang="en-US" dirty="0" smtClean="0"/>
              <a:t>]</a:t>
            </a:r>
          </a:p>
          <a:p>
            <a:pPr algn="just"/>
            <a:endParaRPr lang="fr-FR" dirty="0"/>
          </a:p>
          <a:p>
            <a:pPr algn="just"/>
            <a:r>
              <a:rPr lang="en-US" dirty="0" smtClean="0"/>
              <a:t>S5(</a:t>
            </a:r>
            <a:r>
              <a:rPr lang="en-US" dirty="0" err="1" smtClean="0"/>
              <a:t>a</a:t>
            </a:r>
            <a:r>
              <a:rPr lang="en-US" dirty="0" err="1"/>
              <a:t>?,b</a:t>
            </a:r>
            <a:r>
              <a:rPr lang="en-US" dirty="0"/>
              <a:t>!) = A1(</a:t>
            </a:r>
            <a:r>
              <a:rPr lang="en-US" dirty="0" err="1"/>
              <a:t>a?,c</a:t>
            </a:r>
            <a:r>
              <a:rPr lang="en-US" dirty="0"/>
              <a:t>!), A2(</a:t>
            </a:r>
            <a:r>
              <a:rPr lang="en-US" dirty="0" err="1"/>
              <a:t>c?,b</a:t>
            </a:r>
            <a:r>
              <a:rPr lang="en-US" dirty="0"/>
              <a:t>!) [availability &gt; 99, price per call = </a:t>
            </a:r>
            <a:r>
              <a:rPr lang="en-US" dirty="0" smtClean="0"/>
              <a:t>0.1, location = “close”]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83751" y="1988840"/>
            <a:ext cx="3220497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 can not be matched. Price per call is missing.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5220072" y="2420888"/>
            <a:ext cx="3258969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 can not be matched. Price per call is violating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he query preference.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84168" y="3049796"/>
            <a:ext cx="2887714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 can not be matched. A3 is not a abstract</a:t>
            </a:r>
          </a:p>
          <a:p>
            <a:r>
              <a:rPr lang="en-US" sz="1400" dirty="0"/>
              <a:t>s</a:t>
            </a:r>
            <a:r>
              <a:rPr lang="en-US" sz="1400" dirty="0" smtClean="0"/>
              <a:t>ervice in the query.</a:t>
            </a:r>
            <a:endParaRPr lang="en-US" sz="14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62482" y="2142728"/>
            <a:ext cx="3117537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99247" y="2683868"/>
            <a:ext cx="5020825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89252" y="3238028"/>
            <a:ext cx="5522908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522995" y="5065439"/>
            <a:ext cx="4441493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 have more single measures than the query, it can be matched </a:t>
            </a:r>
            <a:endParaRPr lang="en-US" sz="1400" dirty="0"/>
          </a:p>
        </p:txBody>
      </p:sp>
      <p:sp>
        <p:nvSpPr>
          <p:cNvPr id="13" name="Ellipse 12"/>
          <p:cNvSpPr/>
          <p:nvPr/>
        </p:nvSpPr>
        <p:spPr>
          <a:xfrm>
            <a:off x="6084168" y="4653136"/>
            <a:ext cx="1571650" cy="41230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Abstract service matching</a:t>
            </a:r>
            <a:r>
              <a:rPr lang="en-US" dirty="0" smtClean="0"/>
              <a:t>: a abstract service </a:t>
            </a:r>
            <a:r>
              <a:rPr lang="en-US" i="1" dirty="0" smtClean="0"/>
              <a:t>A</a:t>
            </a:r>
            <a:r>
              <a:rPr lang="en-US" dirty="0" smtClean="0"/>
              <a:t> can be mapped to </a:t>
            </a:r>
            <a:r>
              <a:rPr lang="en-US" i="1" dirty="0" smtClean="0"/>
              <a:t>B</a:t>
            </a:r>
            <a:r>
              <a:rPr lang="en-US" dirty="0" smtClean="0"/>
              <a:t> if: </a:t>
            </a:r>
          </a:p>
          <a:p>
            <a:pPr lvl="1" algn="just"/>
            <a:r>
              <a:rPr lang="en-US" dirty="0" smtClean="0"/>
              <a:t>They have the same </a:t>
            </a:r>
            <a:r>
              <a:rPr lang="en-US" i="1" dirty="0" smtClean="0"/>
              <a:t>name</a:t>
            </a:r>
            <a:r>
              <a:rPr lang="en-US" dirty="0" smtClean="0"/>
              <a:t>. In this case we are considering that they perform the same function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number and type of variables should be compatible which means the number of input and output variables of </a:t>
            </a:r>
            <a:r>
              <a:rPr lang="en-US" i="1" dirty="0" smtClean="0"/>
              <a:t>A</a:t>
            </a:r>
            <a:r>
              <a:rPr lang="en-US" dirty="0" smtClean="0"/>
              <a:t> must be </a:t>
            </a:r>
            <a:r>
              <a:rPr lang="en-US" i="1" dirty="0" smtClean="0"/>
              <a:t>equal or higher </a:t>
            </a:r>
            <a:r>
              <a:rPr lang="en-US" dirty="0" smtClean="0"/>
              <a:t>than the number of input and output variables of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54460" y="2348880"/>
            <a:ext cx="885698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1) A1(</a:t>
            </a:r>
            <a:r>
              <a:rPr lang="en-US" dirty="0" err="1" smtClean="0"/>
              <a:t>x?,c</a:t>
            </a:r>
            <a:r>
              <a:rPr lang="en-US" dirty="0" smtClean="0"/>
              <a:t>!)</a:t>
            </a:r>
          </a:p>
          <a:p>
            <a:pPr algn="just"/>
            <a:r>
              <a:rPr lang="en-US" dirty="0" smtClean="0"/>
              <a:t>	</a:t>
            </a:r>
          </a:p>
          <a:p>
            <a:pPr algn="just"/>
            <a:r>
              <a:rPr lang="en-US" dirty="0" smtClean="0"/>
              <a:t>2) A1(</a:t>
            </a:r>
            <a:r>
              <a:rPr lang="en-US" dirty="0" err="1" smtClean="0"/>
              <a:t>a?,b!,c</a:t>
            </a:r>
            <a:r>
              <a:rPr lang="en-US" dirty="0" smtClean="0"/>
              <a:t>!)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this example, 2 can be mapped to 1, because the number of input and output variables of 2 is higher than the number of input and output variables of 1.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 1 can not be mapped to 2, because the number of input and output variables of 1 is less than the number of input and output variables of 2.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smtClean="0"/>
              <a:t>Given: (i) a query and user quality preferences; and (ii) a set of concrete services tagged with quality measures.</a:t>
            </a:r>
          </a:p>
          <a:p>
            <a:pPr algn="just"/>
            <a:r>
              <a:rPr lang="en-GB" dirty="0" smtClean="0"/>
              <a:t>Looks </a:t>
            </a:r>
            <a:r>
              <a:rPr lang="en-GB" dirty="0" smtClean="0"/>
              <a:t>for </a:t>
            </a:r>
            <a:r>
              <a:rPr lang="en-GB" i="1" dirty="0" smtClean="0"/>
              <a:t>concrete </a:t>
            </a:r>
            <a:r>
              <a:rPr lang="en-GB" i="1" dirty="0" smtClean="0"/>
              <a:t>services </a:t>
            </a:r>
            <a:r>
              <a:rPr lang="en-GB" dirty="0" smtClean="0"/>
              <a:t>which respect the matching rules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concrete service that matches the rules is a </a:t>
            </a:r>
            <a:r>
              <a:rPr lang="en-GB" i="1" dirty="0" smtClean="0"/>
              <a:t>candidate concrete service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As result we build list of </a:t>
            </a:r>
            <a:r>
              <a:rPr lang="en-GB" i="1" dirty="0" smtClean="0"/>
              <a:t>candidate concrete services </a:t>
            </a:r>
            <a:r>
              <a:rPr lang="en-GB" dirty="0" smtClean="0"/>
              <a:t>which may be used in the rewriting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8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2175</TotalTime>
  <Words>1776</Words>
  <Application>Microsoft Office PowerPoint</Application>
  <PresentationFormat>Affichage à l'écran (4:3)</PresentationFormat>
  <Paragraphs>195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Capitaux</vt:lpstr>
      <vt:lpstr>Step-by-step in the implementation</vt:lpstr>
      <vt:lpstr>Problem</vt:lpstr>
      <vt:lpstr>Hypothesis</vt:lpstr>
      <vt:lpstr>Hypothesis</vt:lpstr>
      <vt:lpstr>Example</vt:lpstr>
      <vt:lpstr>Example</vt:lpstr>
      <vt:lpstr>Problem</vt:lpstr>
      <vt:lpstr>Problem</vt:lpstr>
      <vt:lpstr>Principle</vt:lpstr>
      <vt:lpstr>Example: Input data to the Rhône</vt:lpstr>
      <vt:lpstr>Example: Input data to the Rhône</vt:lpstr>
      <vt:lpstr>Table associating abstract service with a concrete service</vt:lpstr>
      <vt:lpstr>Example: selecting candidate concrete services</vt:lpstr>
      <vt:lpstr>Problem: creating concrete service description</vt:lpstr>
      <vt:lpstr>Problem: creating concrete service description</vt:lpstr>
      <vt:lpstr>Principle</vt:lpstr>
      <vt:lpstr>Example: creating CSDs</vt:lpstr>
      <vt:lpstr>Example: combining all CSDs</vt:lpstr>
      <vt:lpstr>Example: finding valid rewritings</vt:lpstr>
      <vt:lpstr>Example: finding valid rewritings</vt:lpstr>
    </vt:vector>
  </TitlesOfParts>
  <Company>UJML3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71</cp:revision>
  <dcterms:created xsi:type="dcterms:W3CDTF">2015-10-20T14:07:01Z</dcterms:created>
  <dcterms:modified xsi:type="dcterms:W3CDTF">2015-11-03T12:59:05Z</dcterms:modified>
</cp:coreProperties>
</file>