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8A926092-AC59-47A5-9313-0158127D9A40}" type="datetimeFigureOut">
              <a:rPr lang="en-US" smtClean="0"/>
              <a:t>10/30/2015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49636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A926092-AC59-47A5-9313-0158127D9A40}" type="datetimeFigureOut">
              <a:rPr lang="en-US" smtClean="0"/>
              <a:t>10/30/2015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289352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A926092-AC59-47A5-9313-0158127D9A40}" type="datetimeFigureOut">
              <a:rPr lang="en-US" smtClean="0"/>
              <a:t>10/30/2015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181707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A926092-AC59-47A5-9313-0158127D9A40}" type="datetimeFigureOut">
              <a:rPr lang="en-US" smtClean="0"/>
              <a:t>10/30/2015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305503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A926092-AC59-47A5-9313-0158127D9A40}" type="datetimeFigureOut">
              <a:rPr lang="en-US" smtClean="0"/>
              <a:t>10/30/2015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1120196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8A926092-AC59-47A5-9313-0158127D9A40}" type="datetimeFigureOut">
              <a:rPr lang="en-US" smtClean="0"/>
              <a:t>10/30/2015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420957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8A926092-AC59-47A5-9313-0158127D9A40}" type="datetimeFigureOut">
              <a:rPr lang="en-US" smtClean="0"/>
              <a:t>10/30/2015</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208282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8A926092-AC59-47A5-9313-0158127D9A40}" type="datetimeFigureOut">
              <a:rPr lang="en-US" smtClean="0"/>
              <a:t>10/30/2015</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389933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926092-AC59-47A5-9313-0158127D9A40}" type="datetimeFigureOut">
              <a:rPr lang="en-US" smtClean="0"/>
              <a:t>10/30/2015</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261737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A926092-AC59-47A5-9313-0158127D9A40}" type="datetimeFigureOut">
              <a:rPr lang="en-US" smtClean="0"/>
              <a:t>10/30/2015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235731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A926092-AC59-47A5-9313-0158127D9A40}" type="datetimeFigureOut">
              <a:rPr lang="en-US" smtClean="0"/>
              <a:t>10/30/2015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311783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26092-AC59-47A5-9313-0158127D9A40}" type="datetimeFigureOut">
              <a:rPr lang="en-US" smtClean="0"/>
              <a:t>10/30/2015</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D3261-E3B7-4500-B2F1-27811FBDBF28}" type="slidenum">
              <a:rPr lang="en-US" smtClean="0"/>
              <a:t>‹N°›</a:t>
            </a:fld>
            <a:endParaRPr lang="en-US"/>
          </a:p>
        </p:txBody>
      </p:sp>
    </p:spTree>
    <p:extLst>
      <p:ext uri="{BB962C8B-B14F-4D97-AF65-F5344CB8AC3E}">
        <p14:creationId xmlns:p14="http://schemas.microsoft.com/office/powerpoint/2010/main" val="2044315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en-US"/>
          </a:p>
        </p:txBody>
      </p:sp>
      <p:sp>
        <p:nvSpPr>
          <p:cNvPr id="4" name="Espace réservé du contenu 3"/>
          <p:cNvSpPr>
            <a:spLocks noGrp="1"/>
          </p:cNvSpPr>
          <p:nvPr>
            <p:ph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The data integration is a well-known and widely studied problem in the database domain. The emergence of cloud computing opens new challenges to data integration. The possibility of an unlimited access to resources changes the problems associated to data </a:t>
            </a:r>
            <a:r>
              <a:rPr lang="en-US" sz="1600" dirty="0" smtClean="0">
                <a:latin typeface="Times New Roman" panose="02020603050405020304" pitchFamily="18" charset="0"/>
                <a:cs typeface="Times New Roman" panose="02020603050405020304" pitchFamily="18" charset="0"/>
              </a:rPr>
              <a:t>processing</a:t>
            </a:r>
          </a:p>
          <a:p>
            <a:pPr algn="just"/>
            <a:r>
              <a:rPr lang="en-US" sz="1600" dirty="0" smtClean="0">
                <a:latin typeface="Times New Roman" panose="02020603050405020304" pitchFamily="18" charset="0"/>
                <a:cs typeface="Times New Roman" panose="02020603050405020304" pitchFamily="18" charset="0"/>
              </a:rPr>
              <a:t>We are interested in a data integration solution on a multi-cloud context considering user requirements and service quality aspects expressed in service level agreement contracts</a:t>
            </a:r>
          </a:p>
          <a:p>
            <a:pPr marL="0" indent="0" algn="just">
              <a:buNone/>
            </a:pPr>
            <a:r>
              <a:rPr lang="fr-FR" sz="1600" dirty="0" smtClean="0">
                <a:latin typeface="Times New Roman" panose="02020603050405020304" pitchFamily="18" charset="0"/>
                <a:cs typeface="Times New Roman" panose="02020603050405020304" pitchFamily="18" charset="0"/>
              </a:rPr>
              <a:t>      </a:t>
            </a:r>
          </a:p>
          <a:p>
            <a:pPr marL="0" indent="0" algn="just">
              <a:buNone/>
            </a:pPr>
            <a:endParaRPr lang="fr-FR" sz="1600" dirty="0">
              <a:latin typeface="Times New Roman" panose="02020603050405020304" pitchFamily="18" charset="0"/>
              <a:cs typeface="Times New Roman" panose="02020603050405020304" pitchFamily="18" charset="0"/>
            </a:endParaRPr>
          </a:p>
          <a:p>
            <a:pPr marL="0" indent="0" algn="just">
              <a:buNone/>
            </a:pPr>
            <a:endParaRPr lang="fr-FR" sz="1600" dirty="0">
              <a:latin typeface="Times New Roman" panose="02020603050405020304" pitchFamily="18" charset="0"/>
              <a:cs typeface="Times New Roman" panose="02020603050405020304" pitchFamily="18" charset="0"/>
            </a:endParaRPr>
          </a:p>
          <a:p>
            <a:pPr marL="0" indent="0" algn="just">
              <a:buNone/>
            </a:pPr>
            <a:endParaRPr lang="fr-FR" sz="1600" dirty="0">
              <a:latin typeface="Times New Roman" panose="02020603050405020304" pitchFamily="18" charset="0"/>
              <a:cs typeface="Times New Roman" panose="02020603050405020304" pitchFamily="18" charset="0"/>
            </a:endParaRPr>
          </a:p>
          <a:p>
            <a:pPr marL="0" indent="0" algn="just">
              <a:buNone/>
            </a:pP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Challenges:</a:t>
            </a:r>
          </a:p>
          <a:p>
            <a:pPr lvl="1" algn="just"/>
            <a:r>
              <a:rPr lang="en-US" sz="1200" i="1" dirty="0" smtClean="0">
                <a:latin typeface="Times New Roman" panose="02020603050405020304" pitchFamily="18" charset="0"/>
                <a:cs typeface="Times New Roman" panose="02020603050405020304" pitchFamily="18" charset="0"/>
              </a:rPr>
              <a:t>Which services should I select ? Are the requirements being respected?	</a:t>
            </a:r>
            <a:endParaRPr lang="en-US" sz="1200" i="1" dirty="0" smtClean="0">
              <a:latin typeface="Times New Roman" panose="02020603050405020304" pitchFamily="18" charset="0"/>
              <a:cs typeface="Times New Roman" panose="02020603050405020304" pitchFamily="18" charset="0"/>
            </a:endParaRPr>
          </a:p>
          <a:p>
            <a:pPr lvl="1" algn="just"/>
            <a:r>
              <a:rPr lang="en-US" sz="1200" i="1" dirty="0" smtClean="0">
                <a:latin typeface="Times New Roman" panose="02020603050405020304" pitchFamily="18" charset="0"/>
                <a:cs typeface="Times New Roman" panose="02020603050405020304" pitchFamily="18" charset="0"/>
              </a:rPr>
              <a:t>How to be sure that all SLAs  are being respected?</a:t>
            </a:r>
          </a:p>
          <a:p>
            <a:pPr lvl="1" algn="just"/>
            <a:r>
              <a:rPr lang="en-US" sz="1200" i="1" dirty="0" smtClean="0">
                <a:latin typeface="Times New Roman" panose="02020603050405020304" pitchFamily="18" charset="0"/>
                <a:cs typeface="Times New Roman" panose="02020603050405020304" pitchFamily="18" charset="0"/>
              </a:rPr>
              <a:t>How to integrate different SLAs associated to services involved with user’s preferences?</a:t>
            </a:r>
          </a:p>
          <a:p>
            <a:pPr lvl="1" algn="just"/>
            <a:r>
              <a:rPr lang="en-US" sz="1200" i="1" dirty="0" smtClean="0">
                <a:latin typeface="Times New Roman" panose="02020603050405020304" pitchFamily="18" charset="0"/>
                <a:cs typeface="Times New Roman" panose="02020603050405020304" pitchFamily="18" charset="0"/>
              </a:rPr>
              <a:t>How results can be  reused  for a next query</a:t>
            </a:r>
            <a:r>
              <a:rPr lang="en-US" sz="1200" i="1" dirty="0" smtClean="0">
                <a:latin typeface="Times New Roman" panose="02020603050405020304" pitchFamily="18" charset="0"/>
                <a:cs typeface="Times New Roman" panose="02020603050405020304" pitchFamily="18" charset="0"/>
              </a:rPr>
              <a:t>?</a:t>
            </a:r>
            <a:endParaRPr lang="en-US" sz="12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The </a:t>
            </a:r>
            <a:r>
              <a:rPr lang="en-US" sz="1600" dirty="0" smtClean="0">
                <a:latin typeface="Times New Roman" panose="02020603050405020304" pitchFamily="18" charset="0"/>
                <a:cs typeface="Times New Roman" panose="02020603050405020304" pitchFamily="18" charset="0"/>
              </a:rPr>
              <a:t>objective is to propose a data integration solution in a multi-cloud environment guided by user preferences and SLA exported by different clouds</a:t>
            </a:r>
            <a:r>
              <a:rPr lang="en-US"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481374" y="332656"/>
            <a:ext cx="8208912" cy="1008112"/>
          </a:xfrm>
          <a:prstGeom prst="rect">
            <a:avLst/>
          </a:prstGeom>
          <a:gradFill rotWithShape="0">
            <a:gsLst>
              <a:gs pos="0">
                <a:srgbClr val="F9B200"/>
              </a:gs>
              <a:gs pos="100000">
                <a:srgbClr val="FFFFCC"/>
              </a:gs>
            </a:gsLst>
            <a:lin ang="5400000" scaled="1"/>
          </a:gradFill>
          <a:ln w="9525" algn="ctr">
            <a:solidFill>
              <a:schemeClr val="tx1"/>
            </a:solidFill>
            <a:round/>
            <a:headEnd/>
            <a:tailEnd/>
          </a:ln>
        </p:spPr>
        <p:txBody>
          <a:bodyPr wrap="none" lIns="398636" tIns="199320" rIns="398636" bIns="199320" anchor="ctr"/>
          <a:lstStyle/>
          <a:p>
            <a:pPr algn="ctr" defTabSz="3754438"/>
            <a:r>
              <a:rPr lang="fr-FR" altLang="fr-FR" sz="2600" dirty="0">
                <a:latin typeface="Times New Roman" panose="02020603050405020304" pitchFamily="18" charset="0"/>
                <a:cs typeface="Times New Roman" panose="02020603050405020304" pitchFamily="18" charset="0"/>
              </a:rPr>
              <a:t>SLA-Guided Data Integration on Multi-cloud Environment</a:t>
            </a:r>
          </a:p>
        </p:txBody>
      </p:sp>
      <p:sp>
        <p:nvSpPr>
          <p:cNvPr id="6" name="Espace réservé du contenu 3"/>
          <p:cNvSpPr txBox="1">
            <a:spLocks/>
          </p:cNvSpPr>
          <p:nvPr/>
        </p:nvSpPr>
        <p:spPr>
          <a:xfrm>
            <a:off x="481061" y="5877272"/>
            <a:ext cx="8229600" cy="1584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1200" b="1" i="1" dirty="0" smtClean="0">
                <a:solidFill>
                  <a:schemeClr val="tx2">
                    <a:lumMod val="75000"/>
                  </a:schemeClr>
                </a:solidFill>
                <a:latin typeface="Times New Roman" panose="02020603050405020304" pitchFamily="18" charset="0"/>
                <a:cs typeface="Times New Roman" panose="02020603050405020304" pitchFamily="18" charset="0"/>
              </a:rPr>
              <a:t>Daniel Aguiar da Silva Carvalho</a:t>
            </a:r>
            <a:r>
              <a:rPr lang="en-US" sz="1200" dirty="0" smtClean="0">
                <a:latin typeface="Times New Roman" panose="02020603050405020304" pitchFamily="18" charset="0"/>
                <a:cs typeface="Times New Roman" panose="02020603050405020304" pitchFamily="18" charset="0"/>
              </a:rPr>
              <a:t>, Magellan, IAE, Univ. J-Moulin Lyon 3  - France</a:t>
            </a:r>
          </a:p>
          <a:p>
            <a:pPr marL="0" indent="0" algn="just">
              <a:buFont typeface="Arial" panose="020B0604020202020204" pitchFamily="34" charset="0"/>
              <a:buNone/>
            </a:pPr>
            <a:r>
              <a:rPr lang="en-US" sz="1200" dirty="0" smtClean="0">
                <a:solidFill>
                  <a:schemeClr val="tx2">
                    <a:lumMod val="75000"/>
                  </a:schemeClr>
                </a:solidFill>
                <a:latin typeface="Times New Roman" panose="02020603050405020304" pitchFamily="18" charset="0"/>
                <a:cs typeface="Times New Roman" panose="02020603050405020304" pitchFamily="18" charset="0"/>
              </a:rPr>
              <a:t>Chirine Ghedira Guegan</a:t>
            </a:r>
            <a:r>
              <a:rPr lang="en-US" sz="1200" dirty="0" smtClean="0">
                <a:latin typeface="Times New Roman" panose="02020603050405020304" pitchFamily="18" charset="0"/>
                <a:cs typeface="Times New Roman" panose="02020603050405020304" pitchFamily="18" charset="0"/>
              </a:rPr>
              <a:t>, Magellan, IAE, Univ. J-Moulin Lyon 3  - France</a:t>
            </a:r>
          </a:p>
          <a:p>
            <a:pPr marL="0" indent="0" algn="just">
              <a:buFont typeface="Arial" panose="020B0604020202020204" pitchFamily="34" charset="0"/>
              <a:buNone/>
            </a:pPr>
            <a:r>
              <a:rPr lang="en-US" sz="1200" dirty="0" smtClean="0">
                <a:solidFill>
                  <a:schemeClr val="tx2">
                    <a:lumMod val="75000"/>
                  </a:schemeClr>
                </a:solidFill>
                <a:latin typeface="Times New Roman" panose="02020603050405020304" pitchFamily="18" charset="0"/>
                <a:cs typeface="Times New Roman" panose="02020603050405020304" pitchFamily="18" charset="0"/>
              </a:rPr>
              <a:t>Nadia Benani</a:t>
            </a:r>
            <a:r>
              <a:rPr lang="en-US" sz="1200" dirty="0" smtClean="0">
                <a:latin typeface="Times New Roman" panose="02020603050405020304" pitchFamily="18" charset="0"/>
                <a:cs typeface="Times New Roman" panose="02020603050405020304" pitchFamily="18" charset="0"/>
              </a:rPr>
              <a:t>, CNRS INSA-Lyon, LIRIS, UMR5205 - France</a:t>
            </a:r>
          </a:p>
          <a:p>
            <a:pPr marL="0" indent="0" algn="just">
              <a:buFont typeface="Arial" panose="020B0604020202020204" pitchFamily="34" charset="0"/>
              <a:buNone/>
            </a:pPr>
            <a:r>
              <a:rPr lang="en-US" sz="1200" dirty="0" smtClean="0">
                <a:solidFill>
                  <a:schemeClr val="tx2">
                    <a:lumMod val="75000"/>
                  </a:schemeClr>
                </a:solidFill>
                <a:latin typeface="Times New Roman" panose="02020603050405020304" pitchFamily="18" charset="0"/>
                <a:cs typeface="Times New Roman" panose="02020603050405020304" pitchFamily="18" charset="0"/>
              </a:rPr>
              <a:t>Genoveva Vargas-Solar</a:t>
            </a:r>
            <a:r>
              <a:rPr lang="en-US" sz="1200" dirty="0" smtClean="0">
                <a:latin typeface="Times New Roman" panose="02020603050405020304" pitchFamily="18" charset="0"/>
                <a:cs typeface="Times New Roman" panose="02020603050405020304" pitchFamily="18" charset="0"/>
              </a:rPr>
              <a:t>, CNRS, LIG-LAFMIA, Saint Martin d'Hères - France</a:t>
            </a:r>
            <a:endParaRPr lang="en-US" sz="1200" dirty="0" smtClean="0">
              <a:latin typeface="Times New Roman" panose="02020603050405020304" pitchFamily="18" charset="0"/>
              <a:cs typeface="Times New Roman" panose="02020603050405020304" pitchFamily="18" charset="0"/>
            </a:endParaRPr>
          </a:p>
        </p:txBody>
      </p:sp>
      <p:sp>
        <p:nvSpPr>
          <p:cNvPr id="50" name="ZoneTexte 49"/>
          <p:cNvSpPr txBox="1"/>
          <p:nvPr/>
        </p:nvSpPr>
        <p:spPr>
          <a:xfrm>
            <a:off x="2806226" y="3364566"/>
            <a:ext cx="1822935" cy="307777"/>
          </a:xfrm>
          <a:prstGeom prst="rect">
            <a:avLst/>
          </a:prstGeom>
          <a:noFill/>
        </p:spPr>
        <p:txBody>
          <a:bodyPr wrap="none" rtlCol="0">
            <a:spAutoFit/>
          </a:bodyPr>
          <a:lstStyle/>
          <a:p>
            <a:pPr algn="r"/>
            <a:r>
              <a:rPr lang="en-US" sz="1400" dirty="0" smtClean="0">
                <a:latin typeface="Times New Roman" panose="02020603050405020304" pitchFamily="18" charset="0"/>
                <a:cs typeface="Times New Roman" panose="02020603050405020304" pitchFamily="18" charset="0"/>
              </a:rPr>
              <a:t>Query + Requirements</a:t>
            </a:r>
            <a:endParaRPr lang="en-US" sz="1400" dirty="0">
              <a:latin typeface="Times New Roman" panose="02020603050405020304" pitchFamily="18" charset="0"/>
              <a:cs typeface="Times New Roman" panose="02020603050405020304" pitchFamily="18" charset="0"/>
            </a:endParaRPr>
          </a:p>
        </p:txBody>
      </p:sp>
      <p:pic>
        <p:nvPicPr>
          <p:cNvPr id="60" name="Image 59" descr="user.png"/>
          <p:cNvPicPr>
            <a:picLocks noChangeAspect="1"/>
          </p:cNvPicPr>
          <p:nvPr/>
        </p:nvPicPr>
        <p:blipFill>
          <a:blip r:embed="rId2"/>
          <a:stretch>
            <a:fillRect/>
          </a:stretch>
        </p:blipFill>
        <p:spPr>
          <a:xfrm>
            <a:off x="1787298" y="3380602"/>
            <a:ext cx="552454" cy="552454"/>
          </a:xfrm>
          <a:prstGeom prst="rect">
            <a:avLst/>
          </a:prstGeom>
        </p:spPr>
      </p:pic>
      <p:cxnSp>
        <p:nvCxnSpPr>
          <p:cNvPr id="64" name="Connecteur droit avec flèche 63"/>
          <p:cNvCxnSpPr/>
          <p:nvPr/>
        </p:nvCxnSpPr>
        <p:spPr>
          <a:xfrm flipV="1">
            <a:off x="2339752" y="3693989"/>
            <a:ext cx="2880320" cy="21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3" name="Nuage 72"/>
          <p:cNvSpPr/>
          <p:nvPr/>
        </p:nvSpPr>
        <p:spPr>
          <a:xfrm>
            <a:off x="5580112" y="3140968"/>
            <a:ext cx="1080120" cy="53434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Nuage 73"/>
          <p:cNvSpPr/>
          <p:nvPr/>
        </p:nvSpPr>
        <p:spPr>
          <a:xfrm>
            <a:off x="6372200" y="3247883"/>
            <a:ext cx="1080120" cy="53434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Nuage 74"/>
          <p:cNvSpPr/>
          <p:nvPr/>
        </p:nvSpPr>
        <p:spPr>
          <a:xfrm>
            <a:off x="5292080" y="3478639"/>
            <a:ext cx="1080120" cy="53434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Nuage 75"/>
          <p:cNvSpPr/>
          <p:nvPr/>
        </p:nvSpPr>
        <p:spPr>
          <a:xfrm>
            <a:off x="5877816" y="3576002"/>
            <a:ext cx="1080120" cy="53434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Ellipse 56"/>
          <p:cNvSpPr>
            <a:spLocks noChangeArrowheads="1"/>
          </p:cNvSpPr>
          <p:nvPr/>
        </p:nvSpPr>
        <p:spPr bwMode="auto">
          <a:xfrm flipH="1">
            <a:off x="5578044" y="3546486"/>
            <a:ext cx="299772" cy="303206"/>
          </a:xfrm>
          <a:prstGeom prst="ellipse">
            <a:avLst/>
          </a:prstGeom>
          <a:solidFill>
            <a:schemeClr val="hlink">
              <a:alpha val="12157"/>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62013"/>
            <a:r>
              <a:rPr lang="fr-FR" sz="1400" dirty="0" smtClean="0"/>
              <a:t>S1</a:t>
            </a:r>
            <a:endParaRPr lang="en-US" sz="1400" dirty="0"/>
          </a:p>
        </p:txBody>
      </p:sp>
      <p:sp>
        <p:nvSpPr>
          <p:cNvPr id="78" name="Parchemin vertical 77"/>
          <p:cNvSpPr/>
          <p:nvPr/>
        </p:nvSpPr>
        <p:spPr bwMode="auto">
          <a:xfrm>
            <a:off x="5376255" y="3750757"/>
            <a:ext cx="345000" cy="235675"/>
          </a:xfrm>
          <a:prstGeom prst="verticalScroll">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wrap="none" anchor="ctr"/>
          <a:lstStyle/>
          <a:p>
            <a:pPr algn="ctr" defTabSz="862013">
              <a:defRPr/>
            </a:pPr>
            <a:r>
              <a:rPr lang="fr-FR" sz="1050" dirty="0">
                <a:solidFill>
                  <a:schemeClr val="tx1"/>
                </a:solidFill>
                <a:latin typeface="Times New Roman" pitchFamily="18" charset="0"/>
              </a:rPr>
              <a:t>SLA</a:t>
            </a:r>
            <a:endParaRPr lang="en-US" sz="1050" dirty="0">
              <a:solidFill>
                <a:schemeClr val="tx1"/>
              </a:solidFill>
              <a:latin typeface="Times New Roman" pitchFamily="18" charset="0"/>
            </a:endParaRPr>
          </a:p>
        </p:txBody>
      </p:sp>
      <p:sp>
        <p:nvSpPr>
          <p:cNvPr id="79" name="Ellipse 56"/>
          <p:cNvSpPr>
            <a:spLocks noChangeArrowheads="1"/>
          </p:cNvSpPr>
          <p:nvPr/>
        </p:nvSpPr>
        <p:spPr bwMode="auto">
          <a:xfrm flipH="1">
            <a:off x="6030216" y="3140968"/>
            <a:ext cx="299772" cy="303206"/>
          </a:xfrm>
          <a:prstGeom prst="ellipse">
            <a:avLst/>
          </a:prstGeom>
          <a:solidFill>
            <a:schemeClr val="hlink">
              <a:alpha val="12157"/>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62013"/>
            <a:r>
              <a:rPr lang="fr-FR" sz="1400" dirty="0" smtClean="0"/>
              <a:t>S2</a:t>
            </a:r>
            <a:endParaRPr lang="en-US" sz="1400" dirty="0"/>
          </a:p>
        </p:txBody>
      </p:sp>
      <p:sp>
        <p:nvSpPr>
          <p:cNvPr id="80" name="Ellipse 56"/>
          <p:cNvSpPr>
            <a:spLocks noChangeArrowheads="1"/>
          </p:cNvSpPr>
          <p:nvPr/>
        </p:nvSpPr>
        <p:spPr bwMode="auto">
          <a:xfrm flipH="1">
            <a:off x="6372200" y="3623810"/>
            <a:ext cx="299772" cy="303206"/>
          </a:xfrm>
          <a:prstGeom prst="ellipse">
            <a:avLst/>
          </a:prstGeom>
          <a:solidFill>
            <a:schemeClr val="hlink">
              <a:alpha val="12157"/>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62013"/>
            <a:r>
              <a:rPr lang="fr-FR" sz="1400" dirty="0" smtClean="0"/>
              <a:t>S3</a:t>
            </a:r>
            <a:endParaRPr lang="en-US" sz="1400" dirty="0"/>
          </a:p>
        </p:txBody>
      </p:sp>
      <p:sp>
        <p:nvSpPr>
          <p:cNvPr id="81" name="Ellipse 56"/>
          <p:cNvSpPr>
            <a:spLocks noChangeArrowheads="1"/>
          </p:cNvSpPr>
          <p:nvPr/>
        </p:nvSpPr>
        <p:spPr bwMode="auto">
          <a:xfrm flipH="1">
            <a:off x="6957936" y="3211848"/>
            <a:ext cx="299772" cy="303206"/>
          </a:xfrm>
          <a:prstGeom prst="ellipse">
            <a:avLst/>
          </a:prstGeom>
          <a:solidFill>
            <a:schemeClr val="hlink">
              <a:alpha val="12157"/>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62013"/>
            <a:r>
              <a:rPr lang="fr-FR" sz="1400" dirty="0" smtClean="0"/>
              <a:t>S4</a:t>
            </a:r>
            <a:endParaRPr lang="en-US" sz="1400" dirty="0"/>
          </a:p>
        </p:txBody>
      </p:sp>
      <p:sp>
        <p:nvSpPr>
          <p:cNvPr id="82" name="Parchemin vertical 81"/>
          <p:cNvSpPr/>
          <p:nvPr/>
        </p:nvSpPr>
        <p:spPr bwMode="auto">
          <a:xfrm>
            <a:off x="5857716" y="3359626"/>
            <a:ext cx="345000" cy="235675"/>
          </a:xfrm>
          <a:prstGeom prst="verticalScroll">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wrap="none" anchor="ctr"/>
          <a:lstStyle/>
          <a:p>
            <a:pPr algn="ctr" defTabSz="862013">
              <a:defRPr/>
            </a:pPr>
            <a:r>
              <a:rPr lang="fr-FR" sz="1050" dirty="0">
                <a:solidFill>
                  <a:schemeClr val="tx1"/>
                </a:solidFill>
                <a:latin typeface="Times New Roman" pitchFamily="18" charset="0"/>
              </a:rPr>
              <a:t>SLA</a:t>
            </a:r>
            <a:endParaRPr lang="en-US" sz="1050" dirty="0">
              <a:solidFill>
                <a:schemeClr val="tx1"/>
              </a:solidFill>
              <a:latin typeface="Times New Roman" pitchFamily="18" charset="0"/>
            </a:endParaRPr>
          </a:p>
        </p:txBody>
      </p:sp>
      <p:sp>
        <p:nvSpPr>
          <p:cNvPr id="83" name="Parchemin vertical 82"/>
          <p:cNvSpPr/>
          <p:nvPr/>
        </p:nvSpPr>
        <p:spPr bwMode="auto">
          <a:xfrm>
            <a:off x="6171216" y="3861048"/>
            <a:ext cx="345000" cy="235675"/>
          </a:xfrm>
          <a:prstGeom prst="verticalScroll">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wrap="none" anchor="ctr"/>
          <a:lstStyle/>
          <a:p>
            <a:pPr algn="ctr" defTabSz="862013">
              <a:defRPr/>
            </a:pPr>
            <a:r>
              <a:rPr lang="fr-FR" sz="1050" dirty="0">
                <a:solidFill>
                  <a:schemeClr val="tx1"/>
                </a:solidFill>
                <a:latin typeface="Times New Roman" pitchFamily="18" charset="0"/>
              </a:rPr>
              <a:t>SLA</a:t>
            </a:r>
            <a:endParaRPr lang="en-US" sz="1050" dirty="0">
              <a:solidFill>
                <a:schemeClr val="tx1"/>
              </a:solidFill>
              <a:latin typeface="Times New Roman" pitchFamily="18" charset="0"/>
            </a:endParaRPr>
          </a:p>
        </p:txBody>
      </p:sp>
      <p:sp>
        <p:nvSpPr>
          <p:cNvPr id="84" name="Parchemin vertical 83"/>
          <p:cNvSpPr/>
          <p:nvPr/>
        </p:nvSpPr>
        <p:spPr bwMode="auto">
          <a:xfrm>
            <a:off x="6747280" y="3429000"/>
            <a:ext cx="345000" cy="235675"/>
          </a:xfrm>
          <a:prstGeom prst="verticalScroll">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wrap="none" anchor="ctr"/>
          <a:lstStyle/>
          <a:p>
            <a:pPr algn="ctr" defTabSz="862013">
              <a:defRPr/>
            </a:pPr>
            <a:r>
              <a:rPr lang="fr-FR" sz="1050" dirty="0">
                <a:solidFill>
                  <a:schemeClr val="tx1"/>
                </a:solidFill>
                <a:latin typeface="Times New Roman" pitchFamily="18" charset="0"/>
              </a:rPr>
              <a:t>SLA</a:t>
            </a:r>
            <a:endParaRPr lang="en-US" sz="1050" dirty="0">
              <a:solidFill>
                <a:schemeClr val="tx1"/>
              </a:solidFill>
              <a:latin typeface="Times New Roman" pitchFamily="18" charset="0"/>
            </a:endParaRPr>
          </a:p>
        </p:txBody>
      </p:sp>
    </p:spTree>
    <p:extLst>
      <p:ext uri="{BB962C8B-B14F-4D97-AF65-F5344CB8AC3E}">
        <p14:creationId xmlns:p14="http://schemas.microsoft.com/office/powerpoint/2010/main" val="185209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155</Words>
  <Application>Microsoft Office PowerPoint</Application>
  <PresentationFormat>Affichage à l'écran (4:3)</PresentationFormat>
  <Paragraphs>26</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Thème Office</vt:lpstr>
      <vt:lpstr>Présentation PowerPoint</vt:lpstr>
    </vt:vector>
  </TitlesOfParts>
  <Company>UJML3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admin</cp:lastModifiedBy>
  <cp:revision>20</cp:revision>
  <dcterms:created xsi:type="dcterms:W3CDTF">2015-10-27T13:52:07Z</dcterms:created>
  <dcterms:modified xsi:type="dcterms:W3CDTF">2015-10-30T12:12:44Z</dcterms:modified>
</cp:coreProperties>
</file>