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4" r:id="rId9"/>
    <p:sldId id="263" r:id="rId10"/>
    <p:sldId id="266" r:id="rId11"/>
    <p:sldId id="267" r:id="rId12"/>
    <p:sldId id="268" r:id="rId13"/>
    <p:sldId id="269" r:id="rId14"/>
    <p:sldId id="270" r:id="rId15"/>
    <p:sldId id="271" r:id="rId16"/>
    <p:sldId id="272"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512A8-8CCD-419E-80D7-05484AC639A9}" type="datetimeFigureOut">
              <a:rPr lang="fr-FR" smtClean="0"/>
              <a:t>23/04/2016</a:t>
            </a:fld>
            <a:endParaRPr lang="fr-F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BA1317-14F9-4E61-A4D8-73F9AC862DFD}" type="slidenum">
              <a:rPr lang="fr-FR" smtClean="0"/>
              <a:t>‹nº›</a:t>
            </a:fld>
            <a:endParaRPr lang="fr-FR"/>
          </a:p>
        </p:txBody>
      </p:sp>
    </p:spTree>
    <p:extLst>
      <p:ext uri="{BB962C8B-B14F-4D97-AF65-F5344CB8AC3E}">
        <p14:creationId xmlns:p14="http://schemas.microsoft.com/office/powerpoint/2010/main" val="109126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fr-FR"/>
          </a:p>
        </p:txBody>
      </p:sp>
      <p:sp>
        <p:nvSpPr>
          <p:cNvPr id="4" name="Espaço Reservado para Número de Slide 3"/>
          <p:cNvSpPr>
            <a:spLocks noGrp="1"/>
          </p:cNvSpPr>
          <p:nvPr>
            <p:ph type="sldNum" sz="quarter" idx="10"/>
          </p:nvPr>
        </p:nvSpPr>
        <p:spPr/>
        <p:txBody>
          <a:bodyPr/>
          <a:lstStyle/>
          <a:p>
            <a:fld id="{71BA1317-14F9-4E61-A4D8-73F9AC862DFD}" type="slidenum">
              <a:rPr lang="fr-FR" smtClean="0"/>
              <a:t>3</a:t>
            </a:fld>
            <a:endParaRPr lang="fr-FR"/>
          </a:p>
        </p:txBody>
      </p:sp>
    </p:spTree>
    <p:extLst>
      <p:ext uri="{BB962C8B-B14F-4D97-AF65-F5344CB8AC3E}">
        <p14:creationId xmlns:p14="http://schemas.microsoft.com/office/powerpoint/2010/main" val="4158964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fr-F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fr-FR"/>
          </a:p>
        </p:txBody>
      </p:sp>
      <p:sp>
        <p:nvSpPr>
          <p:cNvPr id="4" name="Espaço Reservado para Data 3"/>
          <p:cNvSpPr>
            <a:spLocks noGrp="1"/>
          </p:cNvSpPr>
          <p:nvPr>
            <p:ph type="dt" sz="half" idx="10"/>
          </p:nvPr>
        </p:nvSpPr>
        <p:spPr/>
        <p:txBody>
          <a:bodyPr/>
          <a:lstStyle/>
          <a:p>
            <a:fld id="{E0820DA0-2B61-4DCF-B9E7-808B4546196D}" type="datetime1">
              <a:rPr lang="fr-FR" smtClean="0"/>
              <a:t>23/04/2016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B0111B21-E605-4502-81BD-FEE89FB0795B}" type="slidenum">
              <a:rPr lang="fr-FR" smtClean="0"/>
              <a:t>‹nº›</a:t>
            </a:fld>
            <a:endParaRPr lang="fr-FR"/>
          </a:p>
        </p:txBody>
      </p:sp>
    </p:spTree>
    <p:extLst>
      <p:ext uri="{BB962C8B-B14F-4D97-AF65-F5344CB8AC3E}">
        <p14:creationId xmlns:p14="http://schemas.microsoft.com/office/powerpoint/2010/main" val="3675381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D9EF66B1-B15F-432E-AFE7-117C170037B4}" type="datetime1">
              <a:rPr lang="fr-FR" smtClean="0"/>
              <a:t>23/04/2016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B0111B21-E605-4502-81BD-FEE89FB0795B}" type="slidenum">
              <a:rPr lang="fr-FR" smtClean="0"/>
              <a:t>‹nº›</a:t>
            </a:fld>
            <a:endParaRPr lang="fr-FR"/>
          </a:p>
        </p:txBody>
      </p:sp>
    </p:spTree>
    <p:extLst>
      <p:ext uri="{BB962C8B-B14F-4D97-AF65-F5344CB8AC3E}">
        <p14:creationId xmlns:p14="http://schemas.microsoft.com/office/powerpoint/2010/main" val="460081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fr-F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996F4B8A-F589-4CE8-AC2F-233B57586C24}" type="datetime1">
              <a:rPr lang="fr-FR" smtClean="0"/>
              <a:t>23/04/2016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B0111B21-E605-4502-81BD-FEE89FB0795B}" type="slidenum">
              <a:rPr lang="fr-FR" smtClean="0"/>
              <a:t>‹nº›</a:t>
            </a:fld>
            <a:endParaRPr lang="fr-FR"/>
          </a:p>
        </p:txBody>
      </p:sp>
    </p:spTree>
    <p:extLst>
      <p:ext uri="{BB962C8B-B14F-4D97-AF65-F5344CB8AC3E}">
        <p14:creationId xmlns:p14="http://schemas.microsoft.com/office/powerpoint/2010/main" val="2298518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5A0B8B05-80A6-4A4A-BB2E-4376A41CFB3F}" type="datetime1">
              <a:rPr lang="fr-FR" smtClean="0"/>
              <a:t>23/04/2016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B0111B21-E605-4502-81BD-FEE89FB0795B}" type="slidenum">
              <a:rPr lang="fr-FR" smtClean="0"/>
              <a:t>‹nº›</a:t>
            </a:fld>
            <a:endParaRPr lang="fr-FR"/>
          </a:p>
        </p:txBody>
      </p:sp>
    </p:spTree>
    <p:extLst>
      <p:ext uri="{BB962C8B-B14F-4D97-AF65-F5344CB8AC3E}">
        <p14:creationId xmlns:p14="http://schemas.microsoft.com/office/powerpoint/2010/main" val="2533335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fr-F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D13D6F0A-CAF2-4214-A48C-87629C97044D}" type="datetime1">
              <a:rPr lang="fr-FR" smtClean="0"/>
              <a:t>23/04/2016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B0111B21-E605-4502-81BD-FEE89FB0795B}" type="slidenum">
              <a:rPr lang="fr-FR" smtClean="0"/>
              <a:t>‹nº›</a:t>
            </a:fld>
            <a:endParaRPr lang="fr-FR"/>
          </a:p>
        </p:txBody>
      </p:sp>
    </p:spTree>
    <p:extLst>
      <p:ext uri="{BB962C8B-B14F-4D97-AF65-F5344CB8AC3E}">
        <p14:creationId xmlns:p14="http://schemas.microsoft.com/office/powerpoint/2010/main" val="3669826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5" name="Espaço Reservado para Data 4"/>
          <p:cNvSpPr>
            <a:spLocks noGrp="1"/>
          </p:cNvSpPr>
          <p:nvPr>
            <p:ph type="dt" sz="half" idx="10"/>
          </p:nvPr>
        </p:nvSpPr>
        <p:spPr/>
        <p:txBody>
          <a:bodyPr/>
          <a:lstStyle/>
          <a:p>
            <a:fld id="{E21569B8-EF57-40B8-8016-269812BCACC1}" type="datetime1">
              <a:rPr lang="fr-FR" smtClean="0"/>
              <a:t>23/04/2016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B0111B21-E605-4502-81BD-FEE89FB0795B}" type="slidenum">
              <a:rPr lang="fr-FR" smtClean="0"/>
              <a:t>‹nº›</a:t>
            </a:fld>
            <a:endParaRPr lang="fr-FR"/>
          </a:p>
        </p:txBody>
      </p:sp>
    </p:spTree>
    <p:extLst>
      <p:ext uri="{BB962C8B-B14F-4D97-AF65-F5344CB8AC3E}">
        <p14:creationId xmlns:p14="http://schemas.microsoft.com/office/powerpoint/2010/main" val="1196170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fr-F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7" name="Espaço Reservado para Data 6"/>
          <p:cNvSpPr>
            <a:spLocks noGrp="1"/>
          </p:cNvSpPr>
          <p:nvPr>
            <p:ph type="dt" sz="half" idx="10"/>
          </p:nvPr>
        </p:nvSpPr>
        <p:spPr/>
        <p:txBody>
          <a:bodyPr/>
          <a:lstStyle/>
          <a:p>
            <a:fld id="{C72377B0-063B-4E02-A8F4-C0B40845563A}" type="datetime1">
              <a:rPr lang="fr-FR" smtClean="0"/>
              <a:t>23/04/2016</a:t>
            </a:fld>
            <a:endParaRPr lang="fr-FR"/>
          </a:p>
        </p:txBody>
      </p:sp>
      <p:sp>
        <p:nvSpPr>
          <p:cNvPr id="8" name="Espaço Reservado para Rodapé 7"/>
          <p:cNvSpPr>
            <a:spLocks noGrp="1"/>
          </p:cNvSpPr>
          <p:nvPr>
            <p:ph type="ftr" sz="quarter" idx="11"/>
          </p:nvPr>
        </p:nvSpPr>
        <p:spPr/>
        <p:txBody>
          <a:bodyPr/>
          <a:lstStyle/>
          <a:p>
            <a:endParaRPr lang="fr-FR"/>
          </a:p>
        </p:txBody>
      </p:sp>
      <p:sp>
        <p:nvSpPr>
          <p:cNvPr id="9" name="Espaço Reservado para Número de Slide 8"/>
          <p:cNvSpPr>
            <a:spLocks noGrp="1"/>
          </p:cNvSpPr>
          <p:nvPr>
            <p:ph type="sldNum" sz="quarter" idx="12"/>
          </p:nvPr>
        </p:nvSpPr>
        <p:spPr/>
        <p:txBody>
          <a:bodyPr/>
          <a:lstStyle/>
          <a:p>
            <a:fld id="{B0111B21-E605-4502-81BD-FEE89FB0795B}" type="slidenum">
              <a:rPr lang="fr-FR" smtClean="0"/>
              <a:t>‹nº›</a:t>
            </a:fld>
            <a:endParaRPr lang="fr-FR"/>
          </a:p>
        </p:txBody>
      </p:sp>
    </p:spTree>
    <p:extLst>
      <p:ext uri="{BB962C8B-B14F-4D97-AF65-F5344CB8AC3E}">
        <p14:creationId xmlns:p14="http://schemas.microsoft.com/office/powerpoint/2010/main" val="294762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Data 2"/>
          <p:cNvSpPr>
            <a:spLocks noGrp="1"/>
          </p:cNvSpPr>
          <p:nvPr>
            <p:ph type="dt" sz="half" idx="10"/>
          </p:nvPr>
        </p:nvSpPr>
        <p:spPr/>
        <p:txBody>
          <a:bodyPr/>
          <a:lstStyle/>
          <a:p>
            <a:fld id="{0B5E445A-5C1E-431F-B1AE-BF82BABEC06A}" type="datetime1">
              <a:rPr lang="fr-FR" smtClean="0"/>
              <a:t>23/04/2016</a:t>
            </a:fld>
            <a:endParaRPr lang="fr-FR"/>
          </a:p>
        </p:txBody>
      </p:sp>
      <p:sp>
        <p:nvSpPr>
          <p:cNvPr id="4" name="Espaço Reservado para Rodapé 3"/>
          <p:cNvSpPr>
            <a:spLocks noGrp="1"/>
          </p:cNvSpPr>
          <p:nvPr>
            <p:ph type="ftr" sz="quarter" idx="11"/>
          </p:nvPr>
        </p:nvSpPr>
        <p:spPr/>
        <p:txBody>
          <a:bodyPr/>
          <a:lstStyle/>
          <a:p>
            <a:endParaRPr lang="fr-FR"/>
          </a:p>
        </p:txBody>
      </p:sp>
      <p:sp>
        <p:nvSpPr>
          <p:cNvPr id="5" name="Espaço Reservado para Número de Slide 4"/>
          <p:cNvSpPr>
            <a:spLocks noGrp="1"/>
          </p:cNvSpPr>
          <p:nvPr>
            <p:ph type="sldNum" sz="quarter" idx="12"/>
          </p:nvPr>
        </p:nvSpPr>
        <p:spPr/>
        <p:txBody>
          <a:bodyPr/>
          <a:lstStyle/>
          <a:p>
            <a:fld id="{B0111B21-E605-4502-81BD-FEE89FB0795B}" type="slidenum">
              <a:rPr lang="fr-FR" smtClean="0"/>
              <a:t>‹nº›</a:t>
            </a:fld>
            <a:endParaRPr lang="fr-FR"/>
          </a:p>
        </p:txBody>
      </p:sp>
    </p:spTree>
    <p:extLst>
      <p:ext uri="{BB962C8B-B14F-4D97-AF65-F5344CB8AC3E}">
        <p14:creationId xmlns:p14="http://schemas.microsoft.com/office/powerpoint/2010/main" val="299555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44C80AAB-56DF-41DE-9450-AFFC142CA89A}" type="datetime1">
              <a:rPr lang="fr-FR" smtClean="0"/>
              <a:t>23/04/2016</a:t>
            </a:fld>
            <a:endParaRPr lang="fr-FR"/>
          </a:p>
        </p:txBody>
      </p:sp>
      <p:sp>
        <p:nvSpPr>
          <p:cNvPr id="3" name="Espaço Reservado para Rodapé 2"/>
          <p:cNvSpPr>
            <a:spLocks noGrp="1"/>
          </p:cNvSpPr>
          <p:nvPr>
            <p:ph type="ftr" sz="quarter" idx="11"/>
          </p:nvPr>
        </p:nvSpPr>
        <p:spPr/>
        <p:txBody>
          <a:bodyPr/>
          <a:lstStyle/>
          <a:p>
            <a:endParaRPr lang="fr-FR"/>
          </a:p>
        </p:txBody>
      </p:sp>
      <p:sp>
        <p:nvSpPr>
          <p:cNvPr id="4" name="Espaço Reservado para Número de Slide 3"/>
          <p:cNvSpPr>
            <a:spLocks noGrp="1"/>
          </p:cNvSpPr>
          <p:nvPr>
            <p:ph type="sldNum" sz="quarter" idx="12"/>
          </p:nvPr>
        </p:nvSpPr>
        <p:spPr/>
        <p:txBody>
          <a:bodyPr/>
          <a:lstStyle/>
          <a:p>
            <a:fld id="{B0111B21-E605-4502-81BD-FEE89FB0795B}" type="slidenum">
              <a:rPr lang="fr-FR" smtClean="0"/>
              <a:t>‹nº›</a:t>
            </a:fld>
            <a:endParaRPr lang="fr-FR"/>
          </a:p>
        </p:txBody>
      </p:sp>
    </p:spTree>
    <p:extLst>
      <p:ext uri="{BB962C8B-B14F-4D97-AF65-F5344CB8AC3E}">
        <p14:creationId xmlns:p14="http://schemas.microsoft.com/office/powerpoint/2010/main" val="273060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fr-F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27A879D5-AB45-4761-BB6A-55D29E85BF5C}" type="datetime1">
              <a:rPr lang="fr-FR" smtClean="0"/>
              <a:t>23/04/2016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B0111B21-E605-4502-81BD-FEE89FB0795B}" type="slidenum">
              <a:rPr lang="fr-FR" smtClean="0"/>
              <a:t>‹nº›</a:t>
            </a:fld>
            <a:endParaRPr lang="fr-FR"/>
          </a:p>
        </p:txBody>
      </p:sp>
    </p:spTree>
    <p:extLst>
      <p:ext uri="{BB962C8B-B14F-4D97-AF65-F5344CB8AC3E}">
        <p14:creationId xmlns:p14="http://schemas.microsoft.com/office/powerpoint/2010/main" val="357084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fr-F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B8F46122-C3A7-45F2-9FDC-6B151F759249}" type="datetime1">
              <a:rPr lang="fr-FR" smtClean="0"/>
              <a:t>23/04/2016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B0111B21-E605-4502-81BD-FEE89FB0795B}" type="slidenum">
              <a:rPr lang="fr-FR" smtClean="0"/>
              <a:t>‹nº›</a:t>
            </a:fld>
            <a:endParaRPr lang="fr-FR"/>
          </a:p>
        </p:txBody>
      </p:sp>
    </p:spTree>
    <p:extLst>
      <p:ext uri="{BB962C8B-B14F-4D97-AF65-F5344CB8AC3E}">
        <p14:creationId xmlns:p14="http://schemas.microsoft.com/office/powerpoint/2010/main" val="884677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fr-F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D14A6A-6B90-46EB-8D02-6C0A0F45AD65}" type="datetime1">
              <a:rPr lang="fr-FR" smtClean="0"/>
              <a:t>23/04/2016</a:t>
            </a:fld>
            <a:endParaRPr lang="fr-F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11B21-E605-4502-81BD-FEE89FB0795B}" type="slidenum">
              <a:rPr lang="fr-FR" smtClean="0"/>
              <a:t>‹nº›</a:t>
            </a:fld>
            <a:endParaRPr lang="fr-FR"/>
          </a:p>
        </p:txBody>
      </p:sp>
    </p:spTree>
    <p:extLst>
      <p:ext uri="{BB962C8B-B14F-4D97-AF65-F5344CB8AC3E}">
        <p14:creationId xmlns:p14="http://schemas.microsoft.com/office/powerpoint/2010/main" val="302545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fr-FR" dirty="0" smtClean="0"/>
              <a:t>Meeting </a:t>
            </a:r>
            <a:r>
              <a:rPr lang="fr-FR" dirty="0" smtClean="0"/>
              <a:t>25/04/2016</a:t>
            </a:r>
            <a:endParaRPr lang="fr-FR" dirty="0"/>
          </a:p>
        </p:txBody>
      </p:sp>
      <p:sp>
        <p:nvSpPr>
          <p:cNvPr id="6" name="Espaço Reservado para Número de Slide 5"/>
          <p:cNvSpPr>
            <a:spLocks noGrp="1"/>
          </p:cNvSpPr>
          <p:nvPr>
            <p:ph type="sldNum" sz="quarter" idx="12"/>
          </p:nvPr>
        </p:nvSpPr>
        <p:spPr/>
        <p:txBody>
          <a:bodyPr/>
          <a:lstStyle/>
          <a:p>
            <a:fld id="{B0111B21-E605-4502-81BD-FEE89FB0795B}" type="slidenum">
              <a:rPr lang="fr-FR" smtClean="0"/>
              <a:t>1</a:t>
            </a:fld>
            <a:endParaRPr lang="fr-FR"/>
          </a:p>
        </p:txBody>
      </p:sp>
    </p:spTree>
    <p:extLst>
      <p:ext uri="{BB962C8B-B14F-4D97-AF65-F5344CB8AC3E}">
        <p14:creationId xmlns:p14="http://schemas.microsoft.com/office/powerpoint/2010/main" val="2284119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de cantos arredondados 4"/>
          <p:cNvSpPr/>
          <p:nvPr/>
        </p:nvSpPr>
        <p:spPr>
          <a:xfrm>
            <a:off x="112916" y="63500"/>
            <a:ext cx="4611484" cy="2209800"/>
          </a:xfrm>
          <a:prstGeom prst="round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dirty="0" smtClean="0"/>
              <a:t>Data services export a template of SLA including, for instance: </a:t>
            </a:r>
          </a:p>
          <a:p>
            <a:r>
              <a:rPr lang="fr-FR" dirty="0" smtClean="0"/>
              <a:t>availability, </a:t>
            </a:r>
          </a:p>
          <a:p>
            <a:r>
              <a:rPr lang="fr-FR" dirty="0" smtClean="0"/>
              <a:t>response time, </a:t>
            </a:r>
          </a:p>
          <a:p>
            <a:r>
              <a:rPr lang="fr-FR" dirty="0" smtClean="0"/>
              <a:t>price for retrieving the data (price per call),</a:t>
            </a:r>
          </a:p>
          <a:p>
            <a:r>
              <a:rPr lang="fr-FR" dirty="0" smtClean="0"/>
              <a:t>size of the data, </a:t>
            </a:r>
          </a:p>
          <a:p>
            <a:r>
              <a:rPr lang="fr-FR" dirty="0" smtClean="0"/>
              <a:t>provenance, </a:t>
            </a:r>
          </a:p>
          <a:p>
            <a:r>
              <a:rPr lang="fr-FR" dirty="0" smtClean="0"/>
              <a:t>freshness. </a:t>
            </a:r>
            <a:endParaRPr lang="fr-FR" dirty="0"/>
          </a:p>
        </p:txBody>
      </p:sp>
      <p:grpSp>
        <p:nvGrpSpPr>
          <p:cNvPr id="9" name="Grupo 8"/>
          <p:cNvGrpSpPr/>
          <p:nvPr/>
        </p:nvGrpSpPr>
        <p:grpSpPr>
          <a:xfrm>
            <a:off x="6826250" y="2848766"/>
            <a:ext cx="5172075" cy="3849293"/>
            <a:chOff x="6775450" y="2709066"/>
            <a:chExt cx="5172075" cy="3849293"/>
          </a:xfrm>
        </p:grpSpPr>
        <p:sp>
          <p:nvSpPr>
            <p:cNvPr id="10" name="Nuvem 9"/>
            <p:cNvSpPr/>
            <p:nvPr/>
          </p:nvSpPr>
          <p:spPr>
            <a:xfrm>
              <a:off x="9090025" y="3629414"/>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11" name="Nuvem 10"/>
            <p:cNvSpPr/>
            <p:nvPr/>
          </p:nvSpPr>
          <p:spPr>
            <a:xfrm>
              <a:off x="6775450" y="2709066"/>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12" name="Nuvem 11"/>
            <p:cNvSpPr/>
            <p:nvPr/>
          </p:nvSpPr>
          <p:spPr>
            <a:xfrm>
              <a:off x="6775450" y="4907359"/>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13" name="CaixaDeTexto 12"/>
            <p:cNvSpPr txBox="1"/>
            <p:nvPr/>
          </p:nvSpPr>
          <p:spPr>
            <a:xfrm>
              <a:off x="7747985" y="3816628"/>
              <a:ext cx="912429" cy="369332"/>
            </a:xfrm>
            <a:prstGeom prst="rect">
              <a:avLst/>
            </a:prstGeom>
            <a:noFill/>
          </p:spPr>
          <p:txBody>
            <a:bodyPr wrap="none" rtlCol="0">
              <a:spAutoFit/>
            </a:bodyPr>
            <a:lstStyle/>
            <a:p>
              <a:r>
                <a:rPr lang="fr-FR" dirty="0" smtClean="0"/>
                <a:t>Cloud A</a:t>
              </a:r>
              <a:endParaRPr lang="fr-FR" dirty="0"/>
            </a:p>
          </p:txBody>
        </p:sp>
        <p:sp>
          <p:nvSpPr>
            <p:cNvPr id="14" name="CaixaDeTexto 13"/>
            <p:cNvSpPr txBox="1"/>
            <p:nvPr/>
          </p:nvSpPr>
          <p:spPr>
            <a:xfrm>
              <a:off x="7747985" y="6081277"/>
              <a:ext cx="912429" cy="369332"/>
            </a:xfrm>
            <a:prstGeom prst="rect">
              <a:avLst/>
            </a:prstGeom>
            <a:noFill/>
          </p:spPr>
          <p:txBody>
            <a:bodyPr wrap="none" rtlCol="0">
              <a:spAutoFit/>
            </a:bodyPr>
            <a:lstStyle/>
            <a:p>
              <a:r>
                <a:rPr lang="fr-FR" dirty="0" smtClean="0"/>
                <a:t>Cloud B</a:t>
              </a:r>
              <a:endParaRPr lang="fr-FR" dirty="0"/>
            </a:p>
          </p:txBody>
        </p:sp>
        <p:sp>
          <p:nvSpPr>
            <p:cNvPr id="15" name="CaixaDeTexto 14"/>
            <p:cNvSpPr txBox="1"/>
            <p:nvPr/>
          </p:nvSpPr>
          <p:spPr>
            <a:xfrm>
              <a:off x="10062561" y="4854505"/>
              <a:ext cx="912429" cy="369332"/>
            </a:xfrm>
            <a:prstGeom prst="rect">
              <a:avLst/>
            </a:prstGeom>
            <a:noFill/>
          </p:spPr>
          <p:txBody>
            <a:bodyPr wrap="none" rtlCol="0">
              <a:spAutoFit/>
            </a:bodyPr>
            <a:lstStyle/>
            <a:p>
              <a:r>
                <a:rPr lang="fr-FR" dirty="0" smtClean="0"/>
                <a:t>Cloud C</a:t>
              </a:r>
              <a:endParaRPr lang="fr-FR" dirty="0"/>
            </a:p>
          </p:txBody>
        </p:sp>
      </p:grpSp>
      <p:sp>
        <p:nvSpPr>
          <p:cNvPr id="16" name="Fluxograma: Disco magnético 15"/>
          <p:cNvSpPr/>
          <p:nvPr/>
        </p:nvSpPr>
        <p:spPr>
          <a:xfrm>
            <a:off x="7151797" y="3468452"/>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7" name="Fluxograma: Disco magnético 16"/>
          <p:cNvSpPr/>
          <p:nvPr/>
        </p:nvSpPr>
        <p:spPr>
          <a:xfrm>
            <a:off x="8812760" y="34493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8" name="Fluxograma: Disco magnético 17"/>
          <p:cNvSpPr/>
          <p:nvPr/>
        </p:nvSpPr>
        <p:spPr>
          <a:xfrm>
            <a:off x="7160829" y="58399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9" name="Fluxograma: Disco magnético 18"/>
          <p:cNvSpPr/>
          <p:nvPr/>
        </p:nvSpPr>
        <p:spPr>
          <a:xfrm>
            <a:off x="9659445" y="45029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0" name="Fluxograma: Disco magnético 19"/>
          <p:cNvSpPr/>
          <p:nvPr/>
        </p:nvSpPr>
        <p:spPr>
          <a:xfrm>
            <a:off x="10346285" y="385556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1" name="Fluxograma: Disco magnético 20"/>
          <p:cNvSpPr/>
          <p:nvPr/>
        </p:nvSpPr>
        <p:spPr>
          <a:xfrm>
            <a:off x="11060715" y="45029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2" name="CaixaDeTexto 21"/>
          <p:cNvSpPr txBox="1"/>
          <p:nvPr/>
        </p:nvSpPr>
        <p:spPr>
          <a:xfrm>
            <a:off x="7064575" y="3763704"/>
            <a:ext cx="603050" cy="369332"/>
          </a:xfrm>
          <a:prstGeom prst="rect">
            <a:avLst/>
          </a:prstGeom>
          <a:noFill/>
        </p:spPr>
        <p:txBody>
          <a:bodyPr wrap="none" rtlCol="0">
            <a:spAutoFit/>
          </a:bodyPr>
          <a:lstStyle/>
          <a:p>
            <a:r>
              <a:rPr lang="fr-FR" dirty="0" smtClean="0"/>
              <a:t>DS 1</a:t>
            </a:r>
            <a:endParaRPr lang="fr-FR" dirty="0"/>
          </a:p>
        </p:txBody>
      </p:sp>
      <p:sp>
        <p:nvSpPr>
          <p:cNvPr id="23" name="CaixaDeTexto 22"/>
          <p:cNvSpPr txBox="1"/>
          <p:nvPr/>
        </p:nvSpPr>
        <p:spPr>
          <a:xfrm>
            <a:off x="8720739" y="3768012"/>
            <a:ext cx="603050" cy="369332"/>
          </a:xfrm>
          <a:prstGeom prst="rect">
            <a:avLst/>
          </a:prstGeom>
          <a:noFill/>
        </p:spPr>
        <p:txBody>
          <a:bodyPr wrap="none" rtlCol="0">
            <a:spAutoFit/>
          </a:bodyPr>
          <a:lstStyle/>
          <a:p>
            <a:r>
              <a:rPr lang="fr-FR" dirty="0" smtClean="0"/>
              <a:t>DS 2</a:t>
            </a:r>
            <a:endParaRPr lang="fr-FR" dirty="0"/>
          </a:p>
        </p:txBody>
      </p:sp>
      <p:sp>
        <p:nvSpPr>
          <p:cNvPr id="24" name="CaixaDeTexto 23"/>
          <p:cNvSpPr txBox="1"/>
          <p:nvPr/>
        </p:nvSpPr>
        <p:spPr>
          <a:xfrm>
            <a:off x="9534325" y="4832885"/>
            <a:ext cx="603050" cy="369332"/>
          </a:xfrm>
          <a:prstGeom prst="rect">
            <a:avLst/>
          </a:prstGeom>
          <a:noFill/>
        </p:spPr>
        <p:txBody>
          <a:bodyPr wrap="none" rtlCol="0">
            <a:spAutoFit/>
          </a:bodyPr>
          <a:lstStyle/>
          <a:p>
            <a:r>
              <a:rPr lang="fr-FR" dirty="0" smtClean="0"/>
              <a:t>DS 3</a:t>
            </a:r>
            <a:endParaRPr lang="fr-FR" dirty="0"/>
          </a:p>
        </p:txBody>
      </p:sp>
      <p:sp>
        <p:nvSpPr>
          <p:cNvPr id="25" name="CaixaDeTexto 24"/>
          <p:cNvSpPr txBox="1"/>
          <p:nvPr/>
        </p:nvSpPr>
        <p:spPr>
          <a:xfrm>
            <a:off x="10249986" y="4196994"/>
            <a:ext cx="603050" cy="369332"/>
          </a:xfrm>
          <a:prstGeom prst="rect">
            <a:avLst/>
          </a:prstGeom>
          <a:noFill/>
        </p:spPr>
        <p:txBody>
          <a:bodyPr wrap="none" rtlCol="0">
            <a:spAutoFit/>
          </a:bodyPr>
          <a:lstStyle/>
          <a:p>
            <a:r>
              <a:rPr lang="fr-FR" dirty="0" smtClean="0"/>
              <a:t>DS 4</a:t>
            </a:r>
            <a:endParaRPr lang="fr-FR" dirty="0"/>
          </a:p>
        </p:txBody>
      </p:sp>
      <p:sp>
        <p:nvSpPr>
          <p:cNvPr id="26" name="CaixaDeTexto 25"/>
          <p:cNvSpPr txBox="1"/>
          <p:nvPr/>
        </p:nvSpPr>
        <p:spPr>
          <a:xfrm>
            <a:off x="10959807" y="4791062"/>
            <a:ext cx="603050" cy="369332"/>
          </a:xfrm>
          <a:prstGeom prst="rect">
            <a:avLst/>
          </a:prstGeom>
          <a:noFill/>
        </p:spPr>
        <p:txBody>
          <a:bodyPr wrap="none" rtlCol="0">
            <a:spAutoFit/>
          </a:bodyPr>
          <a:lstStyle/>
          <a:p>
            <a:r>
              <a:rPr lang="fr-FR" dirty="0" smtClean="0"/>
              <a:t>DS 5</a:t>
            </a:r>
            <a:endParaRPr lang="fr-FR" dirty="0"/>
          </a:p>
        </p:txBody>
      </p:sp>
      <p:sp>
        <p:nvSpPr>
          <p:cNvPr id="27" name="CaixaDeTexto 26"/>
          <p:cNvSpPr txBox="1"/>
          <p:nvPr/>
        </p:nvSpPr>
        <p:spPr>
          <a:xfrm>
            <a:off x="7048700" y="6126718"/>
            <a:ext cx="603050" cy="369332"/>
          </a:xfrm>
          <a:prstGeom prst="rect">
            <a:avLst/>
          </a:prstGeom>
          <a:noFill/>
        </p:spPr>
        <p:txBody>
          <a:bodyPr wrap="none" rtlCol="0">
            <a:spAutoFit/>
          </a:bodyPr>
          <a:lstStyle/>
          <a:p>
            <a:r>
              <a:rPr lang="fr-FR" dirty="0" smtClean="0"/>
              <a:t>DS 6</a:t>
            </a:r>
            <a:endParaRPr lang="fr-FR" dirty="0"/>
          </a:p>
        </p:txBody>
      </p:sp>
      <p:sp>
        <p:nvSpPr>
          <p:cNvPr id="28" name="Retângulo com Canto Diagonal Aparado 27"/>
          <p:cNvSpPr/>
          <p:nvPr/>
        </p:nvSpPr>
        <p:spPr>
          <a:xfrm>
            <a:off x="7557621" y="36720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9" name="Retângulo com Canto Diagonal Aparado 28"/>
          <p:cNvSpPr/>
          <p:nvPr/>
        </p:nvSpPr>
        <p:spPr>
          <a:xfrm>
            <a:off x="9219474" y="36715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0" name="Retângulo com Canto Diagonal Aparado 29"/>
          <p:cNvSpPr/>
          <p:nvPr/>
        </p:nvSpPr>
        <p:spPr>
          <a:xfrm>
            <a:off x="10059970" y="4726045"/>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1" name="Retângulo com Canto Diagonal Aparado 30"/>
          <p:cNvSpPr/>
          <p:nvPr/>
        </p:nvSpPr>
        <p:spPr>
          <a:xfrm>
            <a:off x="10746591" y="4040022"/>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2" name="Retângulo com Canto Diagonal Aparado 31"/>
          <p:cNvSpPr/>
          <p:nvPr/>
        </p:nvSpPr>
        <p:spPr>
          <a:xfrm>
            <a:off x="11484668" y="4726044"/>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3" name="Retângulo com Canto Diagonal Aparado 32"/>
          <p:cNvSpPr/>
          <p:nvPr/>
        </p:nvSpPr>
        <p:spPr>
          <a:xfrm>
            <a:off x="7565997" y="6018968"/>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4" name="Lágrima 33"/>
          <p:cNvSpPr/>
          <p:nvPr/>
        </p:nvSpPr>
        <p:spPr>
          <a:xfrm>
            <a:off x="8000999" y="27864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5" name="CaixaDeTexto 34"/>
          <p:cNvSpPr txBox="1"/>
          <p:nvPr/>
        </p:nvSpPr>
        <p:spPr>
          <a:xfrm>
            <a:off x="7896225" y="3128686"/>
            <a:ext cx="721672" cy="369332"/>
          </a:xfrm>
          <a:prstGeom prst="rect">
            <a:avLst/>
          </a:prstGeom>
          <a:noFill/>
        </p:spPr>
        <p:txBody>
          <a:bodyPr wrap="none" rtlCol="0">
            <a:spAutoFit/>
          </a:bodyPr>
          <a:lstStyle/>
          <a:p>
            <a:r>
              <a:rPr lang="fr-FR" dirty="0" smtClean="0"/>
              <a:t>DPS 1</a:t>
            </a:r>
            <a:endParaRPr lang="fr-FR" dirty="0"/>
          </a:p>
        </p:txBody>
      </p:sp>
      <p:sp>
        <p:nvSpPr>
          <p:cNvPr id="36" name="Lágrima 35"/>
          <p:cNvSpPr/>
          <p:nvPr/>
        </p:nvSpPr>
        <p:spPr>
          <a:xfrm>
            <a:off x="9029699" y="28245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7" name="CaixaDeTexto 36"/>
          <p:cNvSpPr txBox="1"/>
          <p:nvPr/>
        </p:nvSpPr>
        <p:spPr>
          <a:xfrm>
            <a:off x="8924925" y="3166786"/>
            <a:ext cx="721672" cy="369332"/>
          </a:xfrm>
          <a:prstGeom prst="rect">
            <a:avLst/>
          </a:prstGeom>
          <a:noFill/>
        </p:spPr>
        <p:txBody>
          <a:bodyPr wrap="none" rtlCol="0">
            <a:spAutoFit/>
          </a:bodyPr>
          <a:lstStyle/>
          <a:p>
            <a:r>
              <a:rPr lang="fr-FR" dirty="0" smtClean="0"/>
              <a:t>DPS 2</a:t>
            </a:r>
            <a:endParaRPr lang="fr-FR" dirty="0"/>
          </a:p>
        </p:txBody>
      </p:sp>
      <p:sp>
        <p:nvSpPr>
          <p:cNvPr id="38" name="Lágrima 37"/>
          <p:cNvSpPr/>
          <p:nvPr/>
        </p:nvSpPr>
        <p:spPr>
          <a:xfrm>
            <a:off x="9029699" y="56820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9" name="CaixaDeTexto 38"/>
          <p:cNvSpPr txBox="1"/>
          <p:nvPr/>
        </p:nvSpPr>
        <p:spPr>
          <a:xfrm>
            <a:off x="8924925" y="6024286"/>
            <a:ext cx="721672" cy="369332"/>
          </a:xfrm>
          <a:prstGeom prst="rect">
            <a:avLst/>
          </a:prstGeom>
          <a:noFill/>
        </p:spPr>
        <p:txBody>
          <a:bodyPr wrap="none" rtlCol="0">
            <a:spAutoFit/>
          </a:bodyPr>
          <a:lstStyle/>
          <a:p>
            <a:r>
              <a:rPr lang="fr-FR" dirty="0" smtClean="0"/>
              <a:t>DPS 5</a:t>
            </a:r>
            <a:endParaRPr lang="fr-FR" dirty="0"/>
          </a:p>
        </p:txBody>
      </p:sp>
      <p:sp>
        <p:nvSpPr>
          <p:cNvPr id="40" name="Lágrima 39"/>
          <p:cNvSpPr/>
          <p:nvPr/>
        </p:nvSpPr>
        <p:spPr>
          <a:xfrm>
            <a:off x="8153399" y="50089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41" name="CaixaDeTexto 40"/>
          <p:cNvSpPr txBox="1"/>
          <p:nvPr/>
        </p:nvSpPr>
        <p:spPr>
          <a:xfrm>
            <a:off x="8048625" y="5351186"/>
            <a:ext cx="721672" cy="369332"/>
          </a:xfrm>
          <a:prstGeom prst="rect">
            <a:avLst/>
          </a:prstGeom>
          <a:noFill/>
        </p:spPr>
        <p:txBody>
          <a:bodyPr wrap="none" rtlCol="0">
            <a:spAutoFit/>
          </a:bodyPr>
          <a:lstStyle/>
          <a:p>
            <a:r>
              <a:rPr lang="fr-FR" dirty="0" smtClean="0"/>
              <a:t>DPS 4</a:t>
            </a:r>
            <a:endParaRPr lang="fr-FR" dirty="0"/>
          </a:p>
        </p:txBody>
      </p:sp>
      <p:sp>
        <p:nvSpPr>
          <p:cNvPr id="42" name="Lágrima 41"/>
          <p:cNvSpPr/>
          <p:nvPr/>
        </p:nvSpPr>
        <p:spPr>
          <a:xfrm>
            <a:off x="7213599" y="51613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43" name="CaixaDeTexto 42"/>
          <p:cNvSpPr txBox="1"/>
          <p:nvPr/>
        </p:nvSpPr>
        <p:spPr>
          <a:xfrm>
            <a:off x="7108825" y="5503586"/>
            <a:ext cx="721672" cy="369332"/>
          </a:xfrm>
          <a:prstGeom prst="rect">
            <a:avLst/>
          </a:prstGeom>
          <a:noFill/>
        </p:spPr>
        <p:txBody>
          <a:bodyPr wrap="none" rtlCol="0">
            <a:spAutoFit/>
          </a:bodyPr>
          <a:lstStyle/>
          <a:p>
            <a:r>
              <a:rPr lang="fr-FR" dirty="0" smtClean="0"/>
              <a:t>DPS 3</a:t>
            </a:r>
            <a:endParaRPr lang="fr-FR" dirty="0"/>
          </a:p>
        </p:txBody>
      </p:sp>
      <p:sp>
        <p:nvSpPr>
          <p:cNvPr id="44" name="Retângulo com Canto Diagonal Aparado 43"/>
          <p:cNvSpPr/>
          <p:nvPr/>
        </p:nvSpPr>
        <p:spPr>
          <a:xfrm>
            <a:off x="9409974" y="29984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5" name="Retângulo com Canto Diagonal Aparado 44"/>
          <p:cNvSpPr/>
          <p:nvPr/>
        </p:nvSpPr>
        <p:spPr>
          <a:xfrm>
            <a:off x="8381274" y="29603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6" name="Retângulo com Canto Diagonal Aparado 45"/>
          <p:cNvSpPr/>
          <p:nvPr/>
        </p:nvSpPr>
        <p:spPr>
          <a:xfrm>
            <a:off x="7556499" y="538368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7" name="Retângulo com Canto Diagonal Aparado 46"/>
          <p:cNvSpPr/>
          <p:nvPr/>
        </p:nvSpPr>
        <p:spPr>
          <a:xfrm>
            <a:off x="8521096" y="5203082"/>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8" name="Retângulo com Canto Diagonal Aparado 47"/>
          <p:cNvSpPr/>
          <p:nvPr/>
        </p:nvSpPr>
        <p:spPr>
          <a:xfrm>
            <a:off x="9398984" y="589317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pic>
        <p:nvPicPr>
          <p:cNvPr id="49" name="Imagem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583" y="4140578"/>
            <a:ext cx="1219200" cy="1219200"/>
          </a:xfrm>
          <a:prstGeom prst="rect">
            <a:avLst/>
          </a:prstGeom>
        </p:spPr>
      </p:pic>
      <p:cxnSp>
        <p:nvCxnSpPr>
          <p:cNvPr id="50" name="Conector de seta reta 49"/>
          <p:cNvCxnSpPr>
            <a:stCxn id="49" idx="3"/>
          </p:cNvCxnSpPr>
          <p:nvPr/>
        </p:nvCxnSpPr>
        <p:spPr>
          <a:xfrm flipV="1">
            <a:off x="5172783" y="3763704"/>
            <a:ext cx="1808314" cy="986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Conector de seta reta 50"/>
          <p:cNvCxnSpPr>
            <a:stCxn id="49" idx="3"/>
          </p:cNvCxnSpPr>
          <p:nvPr/>
        </p:nvCxnSpPr>
        <p:spPr>
          <a:xfrm>
            <a:off x="5172783" y="4750178"/>
            <a:ext cx="4361542" cy="408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ector de seta reta 51"/>
          <p:cNvCxnSpPr>
            <a:stCxn id="49" idx="3"/>
          </p:cNvCxnSpPr>
          <p:nvPr/>
        </p:nvCxnSpPr>
        <p:spPr>
          <a:xfrm>
            <a:off x="5172783" y="4750178"/>
            <a:ext cx="1851468" cy="1089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ector de seta reta 52"/>
          <p:cNvCxnSpPr>
            <a:stCxn id="49" idx="3"/>
            <a:endCxn id="42" idx="5"/>
          </p:cNvCxnSpPr>
          <p:nvPr/>
        </p:nvCxnSpPr>
        <p:spPr>
          <a:xfrm>
            <a:off x="5172783" y="4750178"/>
            <a:ext cx="2091033" cy="473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tângulo com Canto Diagonal Aparado 53"/>
          <p:cNvSpPr/>
          <p:nvPr/>
        </p:nvSpPr>
        <p:spPr>
          <a:xfrm>
            <a:off x="6592421" y="34688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5" name="Retângulo com Canto Diagonal Aparado 54"/>
          <p:cNvSpPr/>
          <p:nvPr/>
        </p:nvSpPr>
        <p:spPr>
          <a:xfrm>
            <a:off x="9119721" y="44975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6" name="Retângulo com Canto Diagonal Aparado 55"/>
          <p:cNvSpPr/>
          <p:nvPr/>
        </p:nvSpPr>
        <p:spPr>
          <a:xfrm>
            <a:off x="6681321" y="52722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7" name="Retângulo com Canto Diagonal Aparado 56"/>
          <p:cNvSpPr/>
          <p:nvPr/>
        </p:nvSpPr>
        <p:spPr>
          <a:xfrm>
            <a:off x="6630521" y="59707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8" name="Retângulo com Canto Diagonal Aparado 57"/>
          <p:cNvSpPr/>
          <p:nvPr/>
        </p:nvSpPr>
        <p:spPr>
          <a:xfrm>
            <a:off x="8522821" y="57040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9" name="Retângulo com Canto Diagonal Aparado 58"/>
          <p:cNvSpPr/>
          <p:nvPr/>
        </p:nvSpPr>
        <p:spPr>
          <a:xfrm>
            <a:off x="7633821" y="50055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0" name="Retângulo com Canto Diagonal Aparado 59"/>
          <p:cNvSpPr/>
          <p:nvPr/>
        </p:nvSpPr>
        <p:spPr>
          <a:xfrm>
            <a:off x="10516721" y="45102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1" name="Retângulo com Canto Diagonal Aparado 60"/>
          <p:cNvSpPr/>
          <p:nvPr/>
        </p:nvSpPr>
        <p:spPr>
          <a:xfrm>
            <a:off x="9818221" y="39006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2" name="Retângulo com Canto Diagonal Aparado 61"/>
          <p:cNvSpPr/>
          <p:nvPr/>
        </p:nvSpPr>
        <p:spPr>
          <a:xfrm>
            <a:off x="8573621" y="27195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3" name="Retângulo com Canto Diagonal Aparado 62"/>
          <p:cNvSpPr/>
          <p:nvPr/>
        </p:nvSpPr>
        <p:spPr>
          <a:xfrm>
            <a:off x="7481421" y="27703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4" name="Retângulo com Canto Diagonal Aparado 63"/>
          <p:cNvSpPr/>
          <p:nvPr/>
        </p:nvSpPr>
        <p:spPr>
          <a:xfrm>
            <a:off x="8281521" y="34688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cxnSp>
        <p:nvCxnSpPr>
          <p:cNvPr id="3" name="Conector de seta reta 2"/>
          <p:cNvCxnSpPr/>
          <p:nvPr/>
        </p:nvCxnSpPr>
        <p:spPr>
          <a:xfrm flipH="1" flipV="1">
            <a:off x="4563183" y="2120900"/>
            <a:ext cx="2118138" cy="1347552"/>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65" name="Retângulo de cantos arredondados 64"/>
          <p:cNvSpPr/>
          <p:nvPr/>
        </p:nvSpPr>
        <p:spPr>
          <a:xfrm>
            <a:off x="5294515" y="63500"/>
            <a:ext cx="4611484" cy="1894284"/>
          </a:xfrm>
          <a:prstGeom prst="round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dirty="0" smtClean="0"/>
              <a:t>Data processing services export a template of SLA including, for instance: </a:t>
            </a:r>
          </a:p>
          <a:p>
            <a:r>
              <a:rPr lang="fr-FR" dirty="0" smtClean="0"/>
              <a:t>availability, </a:t>
            </a:r>
          </a:p>
          <a:p>
            <a:r>
              <a:rPr lang="fr-FR" dirty="0" smtClean="0"/>
              <a:t>response time, </a:t>
            </a:r>
          </a:p>
          <a:p>
            <a:r>
              <a:rPr lang="fr-FR" dirty="0" smtClean="0"/>
              <a:t>price per call,</a:t>
            </a:r>
          </a:p>
          <a:p>
            <a:r>
              <a:rPr lang="fr-FR" dirty="0" smtClean="0"/>
              <a:t>Price to process the data (based on the size). </a:t>
            </a:r>
            <a:endParaRPr lang="fr-FR" dirty="0"/>
          </a:p>
        </p:txBody>
      </p:sp>
      <p:sp>
        <p:nvSpPr>
          <p:cNvPr id="66" name="Retângulo de cantos arredondados 65"/>
          <p:cNvSpPr/>
          <p:nvPr/>
        </p:nvSpPr>
        <p:spPr>
          <a:xfrm>
            <a:off x="112916" y="3763703"/>
            <a:ext cx="4611484" cy="2207043"/>
          </a:xfrm>
          <a:prstGeom prst="round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dirty="0" smtClean="0"/>
              <a:t>Cloud providers export a template of SLA including, for instance: </a:t>
            </a:r>
          </a:p>
          <a:p>
            <a:r>
              <a:rPr lang="fr-FR" dirty="0" smtClean="0"/>
              <a:t>availability, </a:t>
            </a:r>
          </a:p>
          <a:p>
            <a:r>
              <a:rPr lang="fr-FR" dirty="0" smtClean="0"/>
              <a:t>Response time,</a:t>
            </a:r>
          </a:p>
          <a:p>
            <a:r>
              <a:rPr lang="fr-FR" dirty="0" smtClean="0"/>
              <a:t>Storage size, </a:t>
            </a:r>
          </a:p>
          <a:p>
            <a:r>
              <a:rPr lang="fr-FR" dirty="0" smtClean="0"/>
              <a:t>Data transfer cost,</a:t>
            </a:r>
          </a:p>
          <a:p>
            <a:r>
              <a:rPr lang="fr-FR" dirty="0" smtClean="0"/>
              <a:t>Data location. </a:t>
            </a:r>
            <a:endParaRPr lang="fr-FR" dirty="0"/>
          </a:p>
        </p:txBody>
      </p:sp>
      <p:cxnSp>
        <p:nvCxnSpPr>
          <p:cNvPr id="69" name="Conector de seta reta 68"/>
          <p:cNvCxnSpPr/>
          <p:nvPr/>
        </p:nvCxnSpPr>
        <p:spPr>
          <a:xfrm flipV="1">
            <a:off x="7988436" y="1841500"/>
            <a:ext cx="12563" cy="878048"/>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71" name="Conector de seta reta 70"/>
          <p:cNvCxnSpPr>
            <a:stCxn id="33" idx="3"/>
          </p:cNvCxnSpPr>
          <p:nvPr/>
        </p:nvCxnSpPr>
        <p:spPr>
          <a:xfrm flipH="1" flipV="1">
            <a:off x="4563183" y="5420114"/>
            <a:ext cx="3256322" cy="598854"/>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69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par>
                                <p:cTn id="16" presetID="10"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500"/>
                                        <p:tgtEl>
                                          <p:spTgt spid="6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fade">
                                      <p:cBhvr>
                                        <p:cTn id="23" dur="500"/>
                                        <p:tgtEl>
                                          <p:spTgt spid="66"/>
                                        </p:tgtEl>
                                      </p:cBhvr>
                                    </p:animEffect>
                                  </p:childTnLst>
                                </p:cTn>
                              </p:par>
                              <p:par>
                                <p:cTn id="24" presetID="10" presetClass="entr" presetSubtype="0" fill="hold" nodeType="with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fade">
                                      <p:cBhvr>
                                        <p:cTn id="2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5" grpId="0" animBg="1"/>
      <p:bldP spid="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8"/>
          <p:cNvGrpSpPr/>
          <p:nvPr/>
        </p:nvGrpSpPr>
        <p:grpSpPr>
          <a:xfrm>
            <a:off x="6826250" y="2848766"/>
            <a:ext cx="5172075" cy="3849293"/>
            <a:chOff x="6775450" y="2709066"/>
            <a:chExt cx="5172075" cy="3849293"/>
          </a:xfrm>
        </p:grpSpPr>
        <p:sp>
          <p:nvSpPr>
            <p:cNvPr id="10" name="Nuvem 9"/>
            <p:cNvSpPr/>
            <p:nvPr/>
          </p:nvSpPr>
          <p:spPr>
            <a:xfrm>
              <a:off x="9090025" y="3629414"/>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11" name="Nuvem 10"/>
            <p:cNvSpPr/>
            <p:nvPr/>
          </p:nvSpPr>
          <p:spPr>
            <a:xfrm>
              <a:off x="6775450" y="2709066"/>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12" name="Nuvem 11"/>
            <p:cNvSpPr/>
            <p:nvPr/>
          </p:nvSpPr>
          <p:spPr>
            <a:xfrm>
              <a:off x="6775450" y="4907359"/>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13" name="CaixaDeTexto 12"/>
            <p:cNvSpPr txBox="1"/>
            <p:nvPr/>
          </p:nvSpPr>
          <p:spPr>
            <a:xfrm>
              <a:off x="7747985" y="3816628"/>
              <a:ext cx="912429" cy="369332"/>
            </a:xfrm>
            <a:prstGeom prst="rect">
              <a:avLst/>
            </a:prstGeom>
            <a:noFill/>
          </p:spPr>
          <p:txBody>
            <a:bodyPr wrap="none" rtlCol="0">
              <a:spAutoFit/>
            </a:bodyPr>
            <a:lstStyle/>
            <a:p>
              <a:r>
                <a:rPr lang="fr-FR" dirty="0" smtClean="0"/>
                <a:t>Cloud A</a:t>
              </a:r>
              <a:endParaRPr lang="fr-FR" dirty="0"/>
            </a:p>
          </p:txBody>
        </p:sp>
        <p:sp>
          <p:nvSpPr>
            <p:cNvPr id="14" name="CaixaDeTexto 13"/>
            <p:cNvSpPr txBox="1"/>
            <p:nvPr/>
          </p:nvSpPr>
          <p:spPr>
            <a:xfrm>
              <a:off x="7747985" y="6081277"/>
              <a:ext cx="912429" cy="369332"/>
            </a:xfrm>
            <a:prstGeom prst="rect">
              <a:avLst/>
            </a:prstGeom>
            <a:noFill/>
          </p:spPr>
          <p:txBody>
            <a:bodyPr wrap="none" rtlCol="0">
              <a:spAutoFit/>
            </a:bodyPr>
            <a:lstStyle/>
            <a:p>
              <a:r>
                <a:rPr lang="fr-FR" dirty="0" smtClean="0"/>
                <a:t>Cloud B</a:t>
              </a:r>
              <a:endParaRPr lang="fr-FR" dirty="0"/>
            </a:p>
          </p:txBody>
        </p:sp>
        <p:sp>
          <p:nvSpPr>
            <p:cNvPr id="15" name="CaixaDeTexto 14"/>
            <p:cNvSpPr txBox="1"/>
            <p:nvPr/>
          </p:nvSpPr>
          <p:spPr>
            <a:xfrm>
              <a:off x="10062561" y="4854505"/>
              <a:ext cx="912429" cy="369332"/>
            </a:xfrm>
            <a:prstGeom prst="rect">
              <a:avLst/>
            </a:prstGeom>
            <a:noFill/>
          </p:spPr>
          <p:txBody>
            <a:bodyPr wrap="none" rtlCol="0">
              <a:spAutoFit/>
            </a:bodyPr>
            <a:lstStyle/>
            <a:p>
              <a:r>
                <a:rPr lang="fr-FR" dirty="0" smtClean="0"/>
                <a:t>Cloud C</a:t>
              </a:r>
              <a:endParaRPr lang="fr-FR" dirty="0"/>
            </a:p>
          </p:txBody>
        </p:sp>
      </p:grpSp>
      <p:sp>
        <p:nvSpPr>
          <p:cNvPr id="16" name="Fluxograma: Disco magnético 15"/>
          <p:cNvSpPr/>
          <p:nvPr/>
        </p:nvSpPr>
        <p:spPr>
          <a:xfrm>
            <a:off x="7151797" y="3468452"/>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7" name="Fluxograma: Disco magnético 16"/>
          <p:cNvSpPr/>
          <p:nvPr/>
        </p:nvSpPr>
        <p:spPr>
          <a:xfrm>
            <a:off x="8812760" y="34493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8" name="Fluxograma: Disco magnético 17"/>
          <p:cNvSpPr/>
          <p:nvPr/>
        </p:nvSpPr>
        <p:spPr>
          <a:xfrm>
            <a:off x="7160829" y="58399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9" name="Fluxograma: Disco magnético 18"/>
          <p:cNvSpPr/>
          <p:nvPr/>
        </p:nvSpPr>
        <p:spPr>
          <a:xfrm>
            <a:off x="9659445" y="45029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0" name="Fluxograma: Disco magnético 19"/>
          <p:cNvSpPr/>
          <p:nvPr/>
        </p:nvSpPr>
        <p:spPr>
          <a:xfrm>
            <a:off x="10346285" y="385556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1" name="Fluxograma: Disco magnético 20"/>
          <p:cNvSpPr/>
          <p:nvPr/>
        </p:nvSpPr>
        <p:spPr>
          <a:xfrm>
            <a:off x="11060715" y="45029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2" name="CaixaDeTexto 21"/>
          <p:cNvSpPr txBox="1"/>
          <p:nvPr/>
        </p:nvSpPr>
        <p:spPr>
          <a:xfrm>
            <a:off x="7064575" y="3763704"/>
            <a:ext cx="603050" cy="369332"/>
          </a:xfrm>
          <a:prstGeom prst="rect">
            <a:avLst/>
          </a:prstGeom>
          <a:noFill/>
        </p:spPr>
        <p:txBody>
          <a:bodyPr wrap="none" rtlCol="0">
            <a:spAutoFit/>
          </a:bodyPr>
          <a:lstStyle/>
          <a:p>
            <a:r>
              <a:rPr lang="fr-FR" dirty="0" smtClean="0"/>
              <a:t>DS 1</a:t>
            </a:r>
            <a:endParaRPr lang="fr-FR" dirty="0"/>
          </a:p>
        </p:txBody>
      </p:sp>
      <p:sp>
        <p:nvSpPr>
          <p:cNvPr id="23" name="CaixaDeTexto 22"/>
          <p:cNvSpPr txBox="1"/>
          <p:nvPr/>
        </p:nvSpPr>
        <p:spPr>
          <a:xfrm>
            <a:off x="8720739" y="3768012"/>
            <a:ext cx="603050" cy="369332"/>
          </a:xfrm>
          <a:prstGeom prst="rect">
            <a:avLst/>
          </a:prstGeom>
          <a:noFill/>
        </p:spPr>
        <p:txBody>
          <a:bodyPr wrap="none" rtlCol="0">
            <a:spAutoFit/>
          </a:bodyPr>
          <a:lstStyle/>
          <a:p>
            <a:r>
              <a:rPr lang="fr-FR" dirty="0" smtClean="0"/>
              <a:t>DS 2</a:t>
            </a:r>
            <a:endParaRPr lang="fr-FR" dirty="0"/>
          </a:p>
        </p:txBody>
      </p:sp>
      <p:sp>
        <p:nvSpPr>
          <p:cNvPr id="24" name="CaixaDeTexto 23"/>
          <p:cNvSpPr txBox="1"/>
          <p:nvPr/>
        </p:nvSpPr>
        <p:spPr>
          <a:xfrm>
            <a:off x="9534325" y="4832885"/>
            <a:ext cx="603050" cy="369332"/>
          </a:xfrm>
          <a:prstGeom prst="rect">
            <a:avLst/>
          </a:prstGeom>
          <a:noFill/>
        </p:spPr>
        <p:txBody>
          <a:bodyPr wrap="none" rtlCol="0">
            <a:spAutoFit/>
          </a:bodyPr>
          <a:lstStyle/>
          <a:p>
            <a:r>
              <a:rPr lang="fr-FR" dirty="0" smtClean="0"/>
              <a:t>DS 3</a:t>
            </a:r>
            <a:endParaRPr lang="fr-FR" dirty="0"/>
          </a:p>
        </p:txBody>
      </p:sp>
      <p:sp>
        <p:nvSpPr>
          <p:cNvPr id="25" name="CaixaDeTexto 24"/>
          <p:cNvSpPr txBox="1"/>
          <p:nvPr/>
        </p:nvSpPr>
        <p:spPr>
          <a:xfrm>
            <a:off x="10249986" y="4196994"/>
            <a:ext cx="603050" cy="369332"/>
          </a:xfrm>
          <a:prstGeom prst="rect">
            <a:avLst/>
          </a:prstGeom>
          <a:noFill/>
        </p:spPr>
        <p:txBody>
          <a:bodyPr wrap="none" rtlCol="0">
            <a:spAutoFit/>
          </a:bodyPr>
          <a:lstStyle/>
          <a:p>
            <a:r>
              <a:rPr lang="fr-FR" dirty="0" smtClean="0"/>
              <a:t>DS 4</a:t>
            </a:r>
            <a:endParaRPr lang="fr-FR" dirty="0"/>
          </a:p>
        </p:txBody>
      </p:sp>
      <p:sp>
        <p:nvSpPr>
          <p:cNvPr id="26" name="CaixaDeTexto 25"/>
          <p:cNvSpPr txBox="1"/>
          <p:nvPr/>
        </p:nvSpPr>
        <p:spPr>
          <a:xfrm>
            <a:off x="10959807" y="4791062"/>
            <a:ext cx="603050" cy="369332"/>
          </a:xfrm>
          <a:prstGeom prst="rect">
            <a:avLst/>
          </a:prstGeom>
          <a:noFill/>
        </p:spPr>
        <p:txBody>
          <a:bodyPr wrap="none" rtlCol="0">
            <a:spAutoFit/>
          </a:bodyPr>
          <a:lstStyle/>
          <a:p>
            <a:r>
              <a:rPr lang="fr-FR" dirty="0" smtClean="0"/>
              <a:t>DS 5</a:t>
            </a:r>
            <a:endParaRPr lang="fr-FR" dirty="0"/>
          </a:p>
        </p:txBody>
      </p:sp>
      <p:sp>
        <p:nvSpPr>
          <p:cNvPr id="27" name="CaixaDeTexto 26"/>
          <p:cNvSpPr txBox="1"/>
          <p:nvPr/>
        </p:nvSpPr>
        <p:spPr>
          <a:xfrm>
            <a:off x="7048700" y="6126718"/>
            <a:ext cx="603050" cy="369332"/>
          </a:xfrm>
          <a:prstGeom prst="rect">
            <a:avLst/>
          </a:prstGeom>
          <a:noFill/>
        </p:spPr>
        <p:txBody>
          <a:bodyPr wrap="none" rtlCol="0">
            <a:spAutoFit/>
          </a:bodyPr>
          <a:lstStyle/>
          <a:p>
            <a:r>
              <a:rPr lang="fr-FR" dirty="0" smtClean="0"/>
              <a:t>DS 6</a:t>
            </a:r>
            <a:endParaRPr lang="fr-FR" dirty="0"/>
          </a:p>
        </p:txBody>
      </p:sp>
      <p:sp>
        <p:nvSpPr>
          <p:cNvPr id="28" name="Retângulo com Canto Diagonal Aparado 27"/>
          <p:cNvSpPr/>
          <p:nvPr/>
        </p:nvSpPr>
        <p:spPr>
          <a:xfrm>
            <a:off x="7557621" y="36720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9" name="Retângulo com Canto Diagonal Aparado 28"/>
          <p:cNvSpPr/>
          <p:nvPr/>
        </p:nvSpPr>
        <p:spPr>
          <a:xfrm>
            <a:off x="9219474" y="36715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0" name="Retângulo com Canto Diagonal Aparado 29"/>
          <p:cNvSpPr/>
          <p:nvPr/>
        </p:nvSpPr>
        <p:spPr>
          <a:xfrm>
            <a:off x="10059970" y="4726045"/>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1" name="Retângulo com Canto Diagonal Aparado 30"/>
          <p:cNvSpPr/>
          <p:nvPr/>
        </p:nvSpPr>
        <p:spPr>
          <a:xfrm>
            <a:off x="10746591" y="4040022"/>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2" name="Retângulo com Canto Diagonal Aparado 31"/>
          <p:cNvSpPr/>
          <p:nvPr/>
        </p:nvSpPr>
        <p:spPr>
          <a:xfrm>
            <a:off x="11484668" y="4726044"/>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3" name="Retângulo com Canto Diagonal Aparado 32"/>
          <p:cNvSpPr/>
          <p:nvPr/>
        </p:nvSpPr>
        <p:spPr>
          <a:xfrm>
            <a:off x="7565997" y="6018968"/>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4" name="Lágrima 33"/>
          <p:cNvSpPr/>
          <p:nvPr/>
        </p:nvSpPr>
        <p:spPr>
          <a:xfrm>
            <a:off x="8000999" y="27864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5" name="CaixaDeTexto 34"/>
          <p:cNvSpPr txBox="1"/>
          <p:nvPr/>
        </p:nvSpPr>
        <p:spPr>
          <a:xfrm>
            <a:off x="7896225" y="3128686"/>
            <a:ext cx="721672" cy="369332"/>
          </a:xfrm>
          <a:prstGeom prst="rect">
            <a:avLst/>
          </a:prstGeom>
          <a:noFill/>
        </p:spPr>
        <p:txBody>
          <a:bodyPr wrap="none" rtlCol="0">
            <a:spAutoFit/>
          </a:bodyPr>
          <a:lstStyle/>
          <a:p>
            <a:r>
              <a:rPr lang="fr-FR" dirty="0" smtClean="0"/>
              <a:t>DPS 1</a:t>
            </a:r>
            <a:endParaRPr lang="fr-FR" dirty="0"/>
          </a:p>
        </p:txBody>
      </p:sp>
      <p:sp>
        <p:nvSpPr>
          <p:cNvPr id="36" name="Lágrima 35"/>
          <p:cNvSpPr/>
          <p:nvPr/>
        </p:nvSpPr>
        <p:spPr>
          <a:xfrm>
            <a:off x="9029699" y="28245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7" name="CaixaDeTexto 36"/>
          <p:cNvSpPr txBox="1"/>
          <p:nvPr/>
        </p:nvSpPr>
        <p:spPr>
          <a:xfrm>
            <a:off x="8924925" y="3166786"/>
            <a:ext cx="721672" cy="369332"/>
          </a:xfrm>
          <a:prstGeom prst="rect">
            <a:avLst/>
          </a:prstGeom>
          <a:noFill/>
        </p:spPr>
        <p:txBody>
          <a:bodyPr wrap="none" rtlCol="0">
            <a:spAutoFit/>
          </a:bodyPr>
          <a:lstStyle/>
          <a:p>
            <a:r>
              <a:rPr lang="fr-FR" dirty="0" smtClean="0"/>
              <a:t>DPS 2</a:t>
            </a:r>
            <a:endParaRPr lang="fr-FR" dirty="0"/>
          </a:p>
        </p:txBody>
      </p:sp>
      <p:sp>
        <p:nvSpPr>
          <p:cNvPr id="38" name="Lágrima 37"/>
          <p:cNvSpPr/>
          <p:nvPr/>
        </p:nvSpPr>
        <p:spPr>
          <a:xfrm>
            <a:off x="9029699" y="56820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9" name="CaixaDeTexto 38"/>
          <p:cNvSpPr txBox="1"/>
          <p:nvPr/>
        </p:nvSpPr>
        <p:spPr>
          <a:xfrm>
            <a:off x="8924925" y="6024286"/>
            <a:ext cx="721672" cy="369332"/>
          </a:xfrm>
          <a:prstGeom prst="rect">
            <a:avLst/>
          </a:prstGeom>
          <a:noFill/>
        </p:spPr>
        <p:txBody>
          <a:bodyPr wrap="none" rtlCol="0">
            <a:spAutoFit/>
          </a:bodyPr>
          <a:lstStyle/>
          <a:p>
            <a:r>
              <a:rPr lang="fr-FR" dirty="0" smtClean="0"/>
              <a:t>DPS 5</a:t>
            </a:r>
            <a:endParaRPr lang="fr-FR" dirty="0"/>
          </a:p>
        </p:txBody>
      </p:sp>
      <p:sp>
        <p:nvSpPr>
          <p:cNvPr id="40" name="Lágrima 39"/>
          <p:cNvSpPr/>
          <p:nvPr/>
        </p:nvSpPr>
        <p:spPr>
          <a:xfrm>
            <a:off x="8153399" y="50089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41" name="CaixaDeTexto 40"/>
          <p:cNvSpPr txBox="1"/>
          <p:nvPr/>
        </p:nvSpPr>
        <p:spPr>
          <a:xfrm>
            <a:off x="8048625" y="5351186"/>
            <a:ext cx="721672" cy="369332"/>
          </a:xfrm>
          <a:prstGeom prst="rect">
            <a:avLst/>
          </a:prstGeom>
          <a:noFill/>
        </p:spPr>
        <p:txBody>
          <a:bodyPr wrap="none" rtlCol="0">
            <a:spAutoFit/>
          </a:bodyPr>
          <a:lstStyle/>
          <a:p>
            <a:r>
              <a:rPr lang="fr-FR" dirty="0" smtClean="0"/>
              <a:t>DPS 4</a:t>
            </a:r>
            <a:endParaRPr lang="fr-FR" dirty="0"/>
          </a:p>
        </p:txBody>
      </p:sp>
      <p:sp>
        <p:nvSpPr>
          <p:cNvPr id="42" name="Lágrima 41"/>
          <p:cNvSpPr/>
          <p:nvPr/>
        </p:nvSpPr>
        <p:spPr>
          <a:xfrm>
            <a:off x="7213599" y="51613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43" name="CaixaDeTexto 42"/>
          <p:cNvSpPr txBox="1"/>
          <p:nvPr/>
        </p:nvSpPr>
        <p:spPr>
          <a:xfrm>
            <a:off x="7108825" y="5503586"/>
            <a:ext cx="721672" cy="369332"/>
          </a:xfrm>
          <a:prstGeom prst="rect">
            <a:avLst/>
          </a:prstGeom>
          <a:noFill/>
        </p:spPr>
        <p:txBody>
          <a:bodyPr wrap="none" rtlCol="0">
            <a:spAutoFit/>
          </a:bodyPr>
          <a:lstStyle/>
          <a:p>
            <a:r>
              <a:rPr lang="fr-FR" dirty="0" smtClean="0"/>
              <a:t>DPS 3</a:t>
            </a:r>
            <a:endParaRPr lang="fr-FR" dirty="0"/>
          </a:p>
        </p:txBody>
      </p:sp>
      <p:sp>
        <p:nvSpPr>
          <p:cNvPr id="44" name="Retângulo com Canto Diagonal Aparado 43"/>
          <p:cNvSpPr/>
          <p:nvPr/>
        </p:nvSpPr>
        <p:spPr>
          <a:xfrm>
            <a:off x="9409974" y="29984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5" name="Retângulo com Canto Diagonal Aparado 44"/>
          <p:cNvSpPr/>
          <p:nvPr/>
        </p:nvSpPr>
        <p:spPr>
          <a:xfrm>
            <a:off x="8381274" y="29603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6" name="Retângulo com Canto Diagonal Aparado 45"/>
          <p:cNvSpPr/>
          <p:nvPr/>
        </p:nvSpPr>
        <p:spPr>
          <a:xfrm>
            <a:off x="7556499" y="538368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7" name="Retângulo com Canto Diagonal Aparado 46"/>
          <p:cNvSpPr/>
          <p:nvPr/>
        </p:nvSpPr>
        <p:spPr>
          <a:xfrm>
            <a:off x="8521096" y="5203082"/>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8" name="Retângulo com Canto Diagonal Aparado 47"/>
          <p:cNvSpPr/>
          <p:nvPr/>
        </p:nvSpPr>
        <p:spPr>
          <a:xfrm>
            <a:off x="9398984" y="589317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pic>
        <p:nvPicPr>
          <p:cNvPr id="49" name="Imagem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583" y="4140578"/>
            <a:ext cx="1219200" cy="1219200"/>
          </a:xfrm>
          <a:prstGeom prst="rect">
            <a:avLst/>
          </a:prstGeom>
        </p:spPr>
      </p:pic>
      <p:cxnSp>
        <p:nvCxnSpPr>
          <p:cNvPr id="50" name="Conector de seta reta 49"/>
          <p:cNvCxnSpPr>
            <a:stCxn id="49" idx="3"/>
          </p:cNvCxnSpPr>
          <p:nvPr/>
        </p:nvCxnSpPr>
        <p:spPr>
          <a:xfrm flipV="1">
            <a:off x="5172783" y="3763704"/>
            <a:ext cx="1808314" cy="986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Conector de seta reta 50"/>
          <p:cNvCxnSpPr>
            <a:stCxn id="49" idx="3"/>
          </p:cNvCxnSpPr>
          <p:nvPr/>
        </p:nvCxnSpPr>
        <p:spPr>
          <a:xfrm>
            <a:off x="5172783" y="4750178"/>
            <a:ext cx="44539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ector de seta reta 51"/>
          <p:cNvCxnSpPr>
            <a:stCxn id="49" idx="3"/>
          </p:cNvCxnSpPr>
          <p:nvPr/>
        </p:nvCxnSpPr>
        <p:spPr>
          <a:xfrm>
            <a:off x="5172783" y="4750178"/>
            <a:ext cx="1851468" cy="1089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ector de seta reta 52"/>
          <p:cNvCxnSpPr>
            <a:stCxn id="49" idx="3"/>
            <a:endCxn id="42" idx="5"/>
          </p:cNvCxnSpPr>
          <p:nvPr/>
        </p:nvCxnSpPr>
        <p:spPr>
          <a:xfrm>
            <a:off x="5172783" y="4750178"/>
            <a:ext cx="2091033" cy="473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tângulo com Canto Diagonal Aparado 53"/>
          <p:cNvSpPr/>
          <p:nvPr/>
        </p:nvSpPr>
        <p:spPr>
          <a:xfrm>
            <a:off x="6592421" y="34688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5" name="Retângulo com Canto Diagonal Aparado 54"/>
          <p:cNvSpPr/>
          <p:nvPr/>
        </p:nvSpPr>
        <p:spPr>
          <a:xfrm>
            <a:off x="9119721" y="44975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6" name="Retângulo com Canto Diagonal Aparado 55"/>
          <p:cNvSpPr/>
          <p:nvPr/>
        </p:nvSpPr>
        <p:spPr>
          <a:xfrm>
            <a:off x="6681321" y="52722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7" name="Retângulo com Canto Diagonal Aparado 56"/>
          <p:cNvSpPr/>
          <p:nvPr/>
        </p:nvSpPr>
        <p:spPr>
          <a:xfrm>
            <a:off x="6630521" y="59707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8" name="Retângulo com Canto Diagonal Aparado 57"/>
          <p:cNvSpPr/>
          <p:nvPr/>
        </p:nvSpPr>
        <p:spPr>
          <a:xfrm>
            <a:off x="8522821" y="57040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9" name="Retângulo com Canto Diagonal Aparado 58"/>
          <p:cNvSpPr/>
          <p:nvPr/>
        </p:nvSpPr>
        <p:spPr>
          <a:xfrm>
            <a:off x="7633821" y="50055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0" name="Retângulo com Canto Diagonal Aparado 59"/>
          <p:cNvSpPr/>
          <p:nvPr/>
        </p:nvSpPr>
        <p:spPr>
          <a:xfrm>
            <a:off x="10516721" y="45102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1" name="Retângulo com Canto Diagonal Aparado 60"/>
          <p:cNvSpPr/>
          <p:nvPr/>
        </p:nvSpPr>
        <p:spPr>
          <a:xfrm>
            <a:off x="9818221" y="39006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2" name="Retângulo com Canto Diagonal Aparado 61"/>
          <p:cNvSpPr/>
          <p:nvPr/>
        </p:nvSpPr>
        <p:spPr>
          <a:xfrm>
            <a:off x="8573621" y="27195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3" name="Retângulo com Canto Diagonal Aparado 62"/>
          <p:cNvSpPr/>
          <p:nvPr/>
        </p:nvSpPr>
        <p:spPr>
          <a:xfrm>
            <a:off x="7481421" y="27703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4" name="Retângulo com Canto Diagonal Aparado 63"/>
          <p:cNvSpPr/>
          <p:nvPr/>
        </p:nvSpPr>
        <p:spPr>
          <a:xfrm>
            <a:off x="8281521" y="34688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6" name="Retângulo de cantos arredondados 65"/>
          <p:cNvSpPr/>
          <p:nvPr/>
        </p:nvSpPr>
        <p:spPr>
          <a:xfrm>
            <a:off x="87515" y="68002"/>
            <a:ext cx="4843967" cy="388832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dirty="0" smtClean="0"/>
              <a:t>While requesting an integration, users express their preferences concerning, for instance:</a:t>
            </a:r>
          </a:p>
          <a:p>
            <a:r>
              <a:rPr lang="fr-FR" dirty="0" smtClean="0"/>
              <a:t>availability, </a:t>
            </a:r>
          </a:p>
          <a:p>
            <a:r>
              <a:rPr lang="fr-FR" dirty="0"/>
              <a:t>r</a:t>
            </a:r>
            <a:r>
              <a:rPr lang="fr-FR" dirty="0" smtClean="0"/>
              <a:t>esponse time,</a:t>
            </a:r>
          </a:p>
          <a:p>
            <a:r>
              <a:rPr lang="fr-FR" dirty="0" smtClean="0"/>
              <a:t>provenance, </a:t>
            </a:r>
          </a:p>
          <a:p>
            <a:r>
              <a:rPr lang="fr-FR" dirty="0" smtClean="0"/>
              <a:t>Price per call,</a:t>
            </a:r>
          </a:p>
          <a:p>
            <a:r>
              <a:rPr lang="fr-FR" dirty="0" smtClean="0"/>
              <a:t>freshness,</a:t>
            </a:r>
          </a:p>
          <a:p>
            <a:r>
              <a:rPr lang="fr-FR" dirty="0" smtClean="0"/>
              <a:t>Total cost. </a:t>
            </a:r>
          </a:p>
          <a:p>
            <a:endParaRPr lang="fr-FR" dirty="0"/>
          </a:p>
          <a:p>
            <a:r>
              <a:rPr lang="fr-FR" dirty="0" smtClean="0"/>
              <a:t>They are also limited to type of subscription they have with the cloud, for instance a user has a subscription in the cloud A which has a storage maximum limit of 10GB.</a:t>
            </a:r>
          </a:p>
        </p:txBody>
      </p:sp>
      <p:sp>
        <p:nvSpPr>
          <p:cNvPr id="67" name="Fluxograma: Disco magnético 66"/>
          <p:cNvSpPr/>
          <p:nvPr/>
        </p:nvSpPr>
        <p:spPr>
          <a:xfrm>
            <a:off x="6959312" y="2797126"/>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68" name="Retângulo com Canto Diagonal Aparado 67"/>
          <p:cNvSpPr/>
          <p:nvPr/>
        </p:nvSpPr>
        <p:spPr>
          <a:xfrm>
            <a:off x="7165584" y="3074735"/>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 name="Elipse 1"/>
          <p:cNvSpPr/>
          <p:nvPr/>
        </p:nvSpPr>
        <p:spPr>
          <a:xfrm>
            <a:off x="6800430" y="2628900"/>
            <a:ext cx="1019074" cy="8395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ector de seta reta 5"/>
          <p:cNvCxnSpPr>
            <a:stCxn id="2" idx="2"/>
          </p:cNvCxnSpPr>
          <p:nvPr/>
        </p:nvCxnSpPr>
        <p:spPr>
          <a:xfrm flipH="1">
            <a:off x="4826000" y="3048676"/>
            <a:ext cx="1974430" cy="26059"/>
          </a:xfrm>
          <a:prstGeom prst="straightConnector1">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70" name="Conector de seta reta 69"/>
          <p:cNvCxnSpPr/>
          <p:nvPr/>
        </p:nvCxnSpPr>
        <p:spPr>
          <a:xfrm flipH="1" flipV="1">
            <a:off x="1739900" y="1816100"/>
            <a:ext cx="2603500" cy="2324478"/>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82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fade">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tângulo de cantos arredondados 65"/>
          <p:cNvSpPr/>
          <p:nvPr/>
        </p:nvSpPr>
        <p:spPr>
          <a:xfrm>
            <a:off x="104437" y="2438023"/>
            <a:ext cx="3324564" cy="2274946"/>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User preferences:</a:t>
            </a:r>
          </a:p>
          <a:p>
            <a:r>
              <a:rPr lang="fr-FR" sz="1400" dirty="0" smtClean="0"/>
              <a:t>Availability &gt; 98%, </a:t>
            </a:r>
          </a:p>
          <a:p>
            <a:r>
              <a:rPr lang="fr-FR" sz="1400" dirty="0"/>
              <a:t>r</a:t>
            </a:r>
            <a:r>
              <a:rPr lang="fr-FR" sz="1400" dirty="0" smtClean="0"/>
              <a:t>esponse time &lt; 2s,</a:t>
            </a:r>
          </a:p>
          <a:p>
            <a:r>
              <a:rPr lang="fr-FR" sz="1400" dirty="0" smtClean="0"/>
              <a:t>Provenance = green, </a:t>
            </a:r>
          </a:p>
          <a:p>
            <a:r>
              <a:rPr lang="fr-FR" sz="1400" dirty="0" smtClean="0"/>
              <a:t>Price per call = 0.0$,</a:t>
            </a:r>
          </a:p>
          <a:p>
            <a:r>
              <a:rPr lang="fr-FR" sz="1400" dirty="0" smtClean="0"/>
              <a:t>Freshness = true,</a:t>
            </a:r>
          </a:p>
          <a:p>
            <a:r>
              <a:rPr lang="fr-FR" sz="1400" dirty="0" smtClean="0"/>
              <a:t>Total cost &lt; 10$. </a:t>
            </a:r>
          </a:p>
          <a:p>
            <a:endParaRPr lang="fr-FR" sz="1400" dirty="0"/>
          </a:p>
          <a:p>
            <a:r>
              <a:rPr lang="fr-FR" sz="1400" dirty="0" smtClean="0"/>
              <a:t>The user limited subscription he has in the cloud A which has a storage limit of 10GB.</a:t>
            </a:r>
          </a:p>
        </p:txBody>
      </p:sp>
      <p:sp>
        <p:nvSpPr>
          <p:cNvPr id="65" name="Título 1"/>
          <p:cNvSpPr>
            <a:spLocks noGrp="1"/>
          </p:cNvSpPr>
          <p:nvPr>
            <p:ph type="title"/>
          </p:nvPr>
        </p:nvSpPr>
        <p:spPr>
          <a:xfrm>
            <a:off x="838200" y="161925"/>
            <a:ext cx="10515600" cy="623257"/>
          </a:xfrm>
        </p:spPr>
        <p:txBody>
          <a:bodyPr>
            <a:normAutofit/>
          </a:bodyPr>
          <a:lstStyle/>
          <a:p>
            <a:pPr algn="ctr"/>
            <a:r>
              <a:rPr lang="fr-FR" sz="2800" u="sng" dirty="0" smtClean="0">
                <a:effectLst>
                  <a:outerShdw blurRad="38100" dist="38100" dir="2700000" algn="tl">
                    <a:srgbClr val="000000">
                      <a:alpha val="43137"/>
                    </a:srgbClr>
                  </a:outerShdw>
                </a:effectLst>
              </a:rPr>
              <a:t>Matching example</a:t>
            </a:r>
            <a:endParaRPr lang="fr-FR" sz="2800" u="sng" dirty="0">
              <a:effectLst>
                <a:outerShdw blurRad="38100" dist="38100" dir="2700000" algn="tl">
                  <a:srgbClr val="000000">
                    <a:alpha val="43137"/>
                  </a:srgbClr>
                </a:outerShdw>
              </a:effectLst>
            </a:endParaRPr>
          </a:p>
        </p:txBody>
      </p:sp>
      <p:sp>
        <p:nvSpPr>
          <p:cNvPr id="69" name="Retângulo de cantos arredondados 68"/>
          <p:cNvSpPr/>
          <p:nvPr/>
        </p:nvSpPr>
        <p:spPr>
          <a:xfrm>
            <a:off x="4039943" y="672723"/>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SLAs:DS – cloud A</a:t>
            </a:r>
          </a:p>
          <a:p>
            <a:r>
              <a:rPr lang="fr-FR" sz="1400" dirty="0" smtClean="0"/>
              <a:t>Availability &gt; 97%, </a:t>
            </a:r>
          </a:p>
          <a:p>
            <a:r>
              <a:rPr lang="fr-FR" sz="1400" dirty="0" smtClean="0"/>
              <a:t>response time &lt; 1s, </a:t>
            </a:r>
          </a:p>
          <a:p>
            <a:r>
              <a:rPr lang="fr-FR" sz="1400" dirty="0" smtClean="0"/>
              <a:t>price per call = 0,1$,</a:t>
            </a:r>
          </a:p>
          <a:p>
            <a:r>
              <a:rPr lang="fr-FR" sz="1400" dirty="0" smtClean="0"/>
              <a:t>size of the data = 500MB, </a:t>
            </a:r>
          </a:p>
          <a:p>
            <a:r>
              <a:rPr lang="fr-FR" sz="1400" dirty="0" smtClean="0"/>
              <a:t>Provenance = green, </a:t>
            </a:r>
          </a:p>
          <a:p>
            <a:r>
              <a:rPr lang="fr-FR" sz="1400" dirty="0" smtClean="0"/>
              <a:t>Freshness = non</a:t>
            </a:r>
            <a:endParaRPr lang="fr-FR" sz="1400" dirty="0"/>
          </a:p>
        </p:txBody>
      </p:sp>
      <p:sp>
        <p:nvSpPr>
          <p:cNvPr id="71" name="Retângulo de cantos arredondados 70"/>
          <p:cNvSpPr/>
          <p:nvPr/>
        </p:nvSpPr>
        <p:spPr>
          <a:xfrm>
            <a:off x="6008443" y="952123"/>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SLAs:DS – cloud A</a:t>
            </a:r>
          </a:p>
          <a:p>
            <a:r>
              <a:rPr lang="fr-FR" sz="1400" dirty="0" smtClean="0"/>
              <a:t>Availability &gt; 98%, </a:t>
            </a:r>
          </a:p>
          <a:p>
            <a:r>
              <a:rPr lang="fr-FR" sz="1400" dirty="0" smtClean="0"/>
              <a:t>response time &lt; 1s, </a:t>
            </a:r>
          </a:p>
          <a:p>
            <a:r>
              <a:rPr lang="fr-FR" sz="1400" dirty="0" smtClean="0"/>
              <a:t>price per call = 0,0$,</a:t>
            </a:r>
          </a:p>
          <a:p>
            <a:r>
              <a:rPr lang="fr-FR" sz="1400" dirty="0" smtClean="0"/>
              <a:t>size of the data = 200MB, </a:t>
            </a:r>
          </a:p>
          <a:p>
            <a:r>
              <a:rPr lang="fr-FR" sz="1400" dirty="0" smtClean="0"/>
              <a:t>Provenance = green, </a:t>
            </a:r>
          </a:p>
          <a:p>
            <a:r>
              <a:rPr lang="fr-FR" sz="1400" dirty="0" smtClean="0"/>
              <a:t>Freshness = true</a:t>
            </a:r>
            <a:endParaRPr lang="fr-FR" sz="1400" dirty="0"/>
          </a:p>
        </p:txBody>
      </p:sp>
      <p:sp>
        <p:nvSpPr>
          <p:cNvPr id="72" name="Retângulo de cantos arredondados 71"/>
          <p:cNvSpPr/>
          <p:nvPr/>
        </p:nvSpPr>
        <p:spPr>
          <a:xfrm>
            <a:off x="8015043" y="1180723"/>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SLAs:DS - cloud C</a:t>
            </a:r>
          </a:p>
          <a:p>
            <a:r>
              <a:rPr lang="fr-FR" sz="1400" dirty="0" smtClean="0"/>
              <a:t>Availability &gt; 99%, </a:t>
            </a:r>
          </a:p>
          <a:p>
            <a:r>
              <a:rPr lang="fr-FR" sz="1400" dirty="0" smtClean="0"/>
              <a:t>response time &lt; 2s, </a:t>
            </a:r>
          </a:p>
          <a:p>
            <a:r>
              <a:rPr lang="fr-FR" sz="1400" dirty="0" smtClean="0"/>
              <a:t>price per call = 0,0$,</a:t>
            </a:r>
          </a:p>
          <a:p>
            <a:r>
              <a:rPr lang="fr-FR" sz="1400" dirty="0" smtClean="0"/>
              <a:t>size of the data = 300MB, </a:t>
            </a:r>
          </a:p>
          <a:p>
            <a:r>
              <a:rPr lang="fr-FR" sz="1400" dirty="0" smtClean="0"/>
              <a:t>Provenance = green, </a:t>
            </a:r>
          </a:p>
          <a:p>
            <a:r>
              <a:rPr lang="fr-FR" sz="1400" dirty="0" smtClean="0"/>
              <a:t>Freshness = true</a:t>
            </a:r>
            <a:endParaRPr lang="fr-FR" sz="1400" dirty="0"/>
          </a:p>
        </p:txBody>
      </p:sp>
      <p:sp>
        <p:nvSpPr>
          <p:cNvPr id="73" name="Retângulo de cantos arredondados 72"/>
          <p:cNvSpPr/>
          <p:nvPr/>
        </p:nvSpPr>
        <p:spPr>
          <a:xfrm>
            <a:off x="10021643" y="1460123"/>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SLAs:DS- cloud B</a:t>
            </a:r>
          </a:p>
          <a:p>
            <a:r>
              <a:rPr lang="fr-FR" sz="1400" dirty="0" smtClean="0"/>
              <a:t>Availability &gt; 99%, </a:t>
            </a:r>
          </a:p>
          <a:p>
            <a:r>
              <a:rPr lang="fr-FR" sz="1400" dirty="0" smtClean="0"/>
              <a:t>response time &lt; 3s, </a:t>
            </a:r>
          </a:p>
          <a:p>
            <a:r>
              <a:rPr lang="fr-FR" sz="1400" dirty="0" smtClean="0"/>
              <a:t>price per call = 0,0$,</a:t>
            </a:r>
          </a:p>
          <a:p>
            <a:r>
              <a:rPr lang="fr-FR" sz="1400" dirty="0" smtClean="0"/>
              <a:t>size of the data = 100MB, </a:t>
            </a:r>
          </a:p>
          <a:p>
            <a:r>
              <a:rPr lang="fr-FR" sz="1400" dirty="0" smtClean="0"/>
              <a:t>Provenance = green, </a:t>
            </a:r>
          </a:p>
          <a:p>
            <a:r>
              <a:rPr lang="fr-FR" sz="1400" dirty="0" smtClean="0"/>
              <a:t>Freshness = non</a:t>
            </a:r>
            <a:endParaRPr lang="fr-FR" sz="1400" dirty="0"/>
          </a:p>
        </p:txBody>
      </p:sp>
      <p:sp>
        <p:nvSpPr>
          <p:cNvPr id="74" name="Retângulo de cantos arredondados 73"/>
          <p:cNvSpPr/>
          <p:nvPr/>
        </p:nvSpPr>
        <p:spPr>
          <a:xfrm>
            <a:off x="4039943" y="2656939"/>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SLAs:DPS – cloud A</a:t>
            </a:r>
          </a:p>
          <a:p>
            <a:r>
              <a:rPr lang="fr-FR" sz="1400" dirty="0" smtClean="0"/>
              <a:t>Availability &gt; 98%, </a:t>
            </a:r>
          </a:p>
          <a:p>
            <a:r>
              <a:rPr lang="fr-FR" sz="1400" dirty="0" smtClean="0"/>
              <a:t>response time &lt; 2s, </a:t>
            </a:r>
          </a:p>
          <a:p>
            <a:r>
              <a:rPr lang="fr-FR" sz="1400" dirty="0" smtClean="0"/>
              <a:t>price per call = 0,0$,</a:t>
            </a:r>
          </a:p>
          <a:p>
            <a:r>
              <a:rPr lang="fr-FR" sz="1400" dirty="0" smtClean="0"/>
              <a:t>Price to process the data = 0,1$/100MB. </a:t>
            </a:r>
            <a:endParaRPr lang="fr-FR" sz="1400" dirty="0"/>
          </a:p>
        </p:txBody>
      </p:sp>
      <p:sp>
        <p:nvSpPr>
          <p:cNvPr id="75" name="Retângulo de cantos arredondados 74"/>
          <p:cNvSpPr/>
          <p:nvPr/>
        </p:nvSpPr>
        <p:spPr>
          <a:xfrm>
            <a:off x="6008443" y="2936339"/>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SLAs:DPS- cloud A</a:t>
            </a:r>
          </a:p>
          <a:p>
            <a:r>
              <a:rPr lang="fr-FR" sz="1400" dirty="0" smtClean="0"/>
              <a:t>Availability &gt; 97%, </a:t>
            </a:r>
          </a:p>
          <a:p>
            <a:r>
              <a:rPr lang="fr-FR" sz="1400" dirty="0" smtClean="0"/>
              <a:t>response time &lt; 2s, </a:t>
            </a:r>
          </a:p>
          <a:p>
            <a:r>
              <a:rPr lang="fr-FR" sz="1400" dirty="0" smtClean="0"/>
              <a:t>price per call = 0,1$,</a:t>
            </a:r>
          </a:p>
          <a:p>
            <a:r>
              <a:rPr lang="fr-FR" sz="1400" dirty="0" smtClean="0"/>
              <a:t>Price to process the data = 0,1$/200MB. </a:t>
            </a:r>
            <a:endParaRPr lang="fr-FR" sz="1400" dirty="0"/>
          </a:p>
        </p:txBody>
      </p:sp>
      <p:sp>
        <p:nvSpPr>
          <p:cNvPr id="76" name="Retângulo de cantos arredondados 75"/>
          <p:cNvSpPr/>
          <p:nvPr/>
        </p:nvSpPr>
        <p:spPr>
          <a:xfrm>
            <a:off x="8015043" y="3164939"/>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SLAs:DPS – cloud C</a:t>
            </a:r>
          </a:p>
          <a:p>
            <a:r>
              <a:rPr lang="fr-FR" sz="1400" dirty="0" smtClean="0"/>
              <a:t>Availability &gt; 99%, </a:t>
            </a:r>
          </a:p>
          <a:p>
            <a:r>
              <a:rPr lang="fr-FR" sz="1400" dirty="0" smtClean="0"/>
              <a:t>response time &lt; 2s, </a:t>
            </a:r>
          </a:p>
          <a:p>
            <a:r>
              <a:rPr lang="fr-FR" sz="1400" dirty="0" smtClean="0"/>
              <a:t>price per call = 0,1$,</a:t>
            </a:r>
          </a:p>
          <a:p>
            <a:r>
              <a:rPr lang="fr-FR" sz="1400" dirty="0" smtClean="0"/>
              <a:t>Price to process the data = 0,2$/100MB. </a:t>
            </a:r>
            <a:endParaRPr lang="fr-FR" sz="1400" dirty="0"/>
          </a:p>
        </p:txBody>
      </p:sp>
      <p:sp>
        <p:nvSpPr>
          <p:cNvPr id="77" name="Retângulo de cantos arredondados 76"/>
          <p:cNvSpPr/>
          <p:nvPr/>
        </p:nvSpPr>
        <p:spPr>
          <a:xfrm>
            <a:off x="10021643" y="3444339"/>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SLAs:DPS – cloud C</a:t>
            </a:r>
          </a:p>
          <a:p>
            <a:r>
              <a:rPr lang="fr-FR" sz="1400" dirty="0" smtClean="0"/>
              <a:t>Availability &gt; 99%, </a:t>
            </a:r>
          </a:p>
          <a:p>
            <a:r>
              <a:rPr lang="fr-FR" sz="1400" dirty="0" smtClean="0"/>
              <a:t>response time &lt; 2s, </a:t>
            </a:r>
          </a:p>
          <a:p>
            <a:r>
              <a:rPr lang="fr-FR" sz="1400" dirty="0" smtClean="0"/>
              <a:t>price per call = 0,0$,</a:t>
            </a:r>
          </a:p>
          <a:p>
            <a:r>
              <a:rPr lang="fr-FR" sz="1400" dirty="0" smtClean="0"/>
              <a:t>Price to process the data = unlimited. </a:t>
            </a:r>
            <a:endParaRPr lang="fr-FR" sz="1400" dirty="0"/>
          </a:p>
        </p:txBody>
      </p:sp>
      <p:sp>
        <p:nvSpPr>
          <p:cNvPr id="3" name="Retângulo 2"/>
          <p:cNvSpPr/>
          <p:nvPr/>
        </p:nvSpPr>
        <p:spPr>
          <a:xfrm>
            <a:off x="4078043" y="952123"/>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Retângulo 77"/>
          <p:cNvSpPr/>
          <p:nvPr/>
        </p:nvSpPr>
        <p:spPr>
          <a:xfrm>
            <a:off x="4090743" y="1383923"/>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Retângulo 78"/>
          <p:cNvSpPr/>
          <p:nvPr/>
        </p:nvSpPr>
        <p:spPr>
          <a:xfrm>
            <a:off x="4103443" y="2018923"/>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Retângulo 79"/>
          <p:cNvSpPr/>
          <p:nvPr/>
        </p:nvSpPr>
        <p:spPr>
          <a:xfrm>
            <a:off x="10110543" y="1968123"/>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Retângulo 80"/>
          <p:cNvSpPr/>
          <p:nvPr/>
        </p:nvSpPr>
        <p:spPr>
          <a:xfrm>
            <a:off x="10110543" y="2806323"/>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Retângulo 81"/>
          <p:cNvSpPr/>
          <p:nvPr/>
        </p:nvSpPr>
        <p:spPr>
          <a:xfrm>
            <a:off x="6096000" y="3330039"/>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Retângulo 82"/>
          <p:cNvSpPr/>
          <p:nvPr/>
        </p:nvSpPr>
        <p:spPr>
          <a:xfrm>
            <a:off x="6096000" y="3749139"/>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Retângulo 83"/>
          <p:cNvSpPr/>
          <p:nvPr/>
        </p:nvSpPr>
        <p:spPr>
          <a:xfrm>
            <a:off x="8077200" y="3977739"/>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6" name="Conector de seta reta 85"/>
          <p:cNvCxnSpPr>
            <a:stCxn id="66" idx="3"/>
            <a:endCxn id="71" idx="1"/>
          </p:cNvCxnSpPr>
          <p:nvPr/>
        </p:nvCxnSpPr>
        <p:spPr>
          <a:xfrm flipV="1">
            <a:off x="3429001" y="1771861"/>
            <a:ext cx="2579442" cy="1803635"/>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ector de seta reta 87"/>
          <p:cNvCxnSpPr>
            <a:stCxn id="66" idx="3"/>
            <a:endCxn id="72" idx="1"/>
          </p:cNvCxnSpPr>
          <p:nvPr/>
        </p:nvCxnSpPr>
        <p:spPr>
          <a:xfrm flipV="1">
            <a:off x="3429001" y="2000461"/>
            <a:ext cx="4586042" cy="1575035"/>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de seta reta 89"/>
          <p:cNvCxnSpPr>
            <a:stCxn id="66" idx="3"/>
            <a:endCxn id="74" idx="1"/>
          </p:cNvCxnSpPr>
          <p:nvPr/>
        </p:nvCxnSpPr>
        <p:spPr>
          <a:xfrm flipV="1">
            <a:off x="3429001" y="3476677"/>
            <a:ext cx="610942" cy="98819"/>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ector de seta reta 91"/>
          <p:cNvCxnSpPr>
            <a:stCxn id="66" idx="3"/>
            <a:endCxn id="77" idx="1"/>
          </p:cNvCxnSpPr>
          <p:nvPr/>
        </p:nvCxnSpPr>
        <p:spPr>
          <a:xfrm>
            <a:off x="3429001" y="3575496"/>
            <a:ext cx="6592642" cy="688581"/>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93" name="Retângulo de cantos arredondados 92"/>
          <p:cNvSpPr/>
          <p:nvPr/>
        </p:nvSpPr>
        <p:spPr>
          <a:xfrm>
            <a:off x="4255843" y="4783064"/>
            <a:ext cx="2094157" cy="1634250"/>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SLAc:CLOUD A</a:t>
            </a:r>
          </a:p>
          <a:p>
            <a:r>
              <a:rPr lang="fr-FR" sz="1400" dirty="0" smtClean="0"/>
              <a:t>Availability &gt; 98%, </a:t>
            </a:r>
          </a:p>
          <a:p>
            <a:r>
              <a:rPr lang="fr-FR" sz="1400" dirty="0" smtClean="0"/>
              <a:t>Response time &lt; 1s,</a:t>
            </a:r>
          </a:p>
          <a:p>
            <a:r>
              <a:rPr lang="fr-FR" sz="1400" dirty="0" smtClean="0"/>
              <a:t>Storage size = 100GB, </a:t>
            </a:r>
          </a:p>
          <a:p>
            <a:r>
              <a:rPr lang="fr-FR" sz="1400" dirty="0" smtClean="0"/>
              <a:t>Data transfer cost = 0,1$/200MB,</a:t>
            </a:r>
          </a:p>
          <a:p>
            <a:r>
              <a:rPr lang="fr-FR" sz="1400" dirty="0" smtClean="0"/>
              <a:t>Data location = zone 1. </a:t>
            </a:r>
          </a:p>
        </p:txBody>
      </p:sp>
      <p:sp>
        <p:nvSpPr>
          <p:cNvPr id="97" name="CaixaDeTexto 96"/>
          <p:cNvSpPr txBox="1"/>
          <p:nvPr/>
        </p:nvSpPr>
        <p:spPr>
          <a:xfrm>
            <a:off x="104437" y="65664"/>
            <a:ext cx="3935506" cy="523220"/>
          </a:xfrm>
          <a:prstGeom prst="rect">
            <a:avLst/>
          </a:prstGeom>
          <a:noFill/>
        </p:spPr>
        <p:txBody>
          <a:bodyPr wrap="square" rtlCol="0">
            <a:spAutoFit/>
          </a:bodyPr>
          <a:lstStyle/>
          <a:p>
            <a:r>
              <a:rPr lang="fr-FR" sz="1400" b="1" dirty="0" smtClean="0"/>
              <a:t>Given a set of user preferences and his/her specific cloud subscription...</a:t>
            </a:r>
            <a:endParaRPr lang="fr-FR" sz="1400" b="1" dirty="0"/>
          </a:p>
        </p:txBody>
      </p:sp>
      <p:sp>
        <p:nvSpPr>
          <p:cNvPr id="98" name="Retângulo de cantos arredondados 97"/>
          <p:cNvSpPr/>
          <p:nvPr/>
        </p:nvSpPr>
        <p:spPr>
          <a:xfrm>
            <a:off x="434079" y="4914502"/>
            <a:ext cx="2665279" cy="1634250"/>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SLAc:user subscription with the cloud A</a:t>
            </a:r>
          </a:p>
          <a:p>
            <a:r>
              <a:rPr lang="fr-FR" sz="1400" dirty="0" smtClean="0"/>
              <a:t>Availability &gt; 98%, </a:t>
            </a:r>
          </a:p>
          <a:p>
            <a:r>
              <a:rPr lang="fr-FR" sz="1400" dirty="0" smtClean="0"/>
              <a:t>Response time &lt; 1s,</a:t>
            </a:r>
          </a:p>
          <a:p>
            <a:r>
              <a:rPr lang="fr-FR" sz="1400" dirty="0" smtClean="0"/>
              <a:t>Storage size = 10GB, </a:t>
            </a:r>
          </a:p>
          <a:p>
            <a:r>
              <a:rPr lang="fr-FR" sz="1400" dirty="0" smtClean="0"/>
              <a:t>Data transfer cost = 0,1$/100MB,</a:t>
            </a:r>
          </a:p>
          <a:p>
            <a:r>
              <a:rPr lang="fr-FR" sz="1400" dirty="0" smtClean="0"/>
              <a:t>Data location = zone 3. </a:t>
            </a:r>
          </a:p>
        </p:txBody>
      </p:sp>
      <p:sp>
        <p:nvSpPr>
          <p:cNvPr id="100" name="CaixaDeTexto 99"/>
          <p:cNvSpPr txBox="1"/>
          <p:nvPr/>
        </p:nvSpPr>
        <p:spPr>
          <a:xfrm>
            <a:off x="105780" y="618946"/>
            <a:ext cx="3846606" cy="523220"/>
          </a:xfrm>
          <a:prstGeom prst="rect">
            <a:avLst/>
          </a:prstGeom>
          <a:noFill/>
        </p:spPr>
        <p:txBody>
          <a:bodyPr wrap="square" rtlCol="0">
            <a:spAutoFit/>
          </a:bodyPr>
          <a:lstStyle/>
          <a:p>
            <a:r>
              <a:rPr lang="fr-FR" sz="1400" b="1" dirty="0" smtClean="0"/>
              <a:t>DSs and DPSs are selected based on the </a:t>
            </a:r>
          </a:p>
          <a:p>
            <a:r>
              <a:rPr lang="fr-FR" sz="1400" b="1" dirty="0"/>
              <a:t>p</a:t>
            </a:r>
            <a:r>
              <a:rPr lang="fr-FR" sz="1400" b="1" dirty="0" smtClean="0"/>
              <a:t>references ...</a:t>
            </a:r>
            <a:endParaRPr lang="fr-FR" sz="1400" b="1" dirty="0"/>
          </a:p>
        </p:txBody>
      </p:sp>
      <p:sp>
        <p:nvSpPr>
          <p:cNvPr id="102" name="CaixaDeTexto 101"/>
          <p:cNvSpPr txBox="1"/>
          <p:nvPr/>
        </p:nvSpPr>
        <p:spPr>
          <a:xfrm>
            <a:off x="104437" y="1227450"/>
            <a:ext cx="3847949" cy="523220"/>
          </a:xfrm>
          <a:prstGeom prst="rect">
            <a:avLst/>
          </a:prstGeom>
          <a:noFill/>
        </p:spPr>
        <p:txBody>
          <a:bodyPr wrap="square" rtlCol="0">
            <a:spAutoFit/>
          </a:bodyPr>
          <a:lstStyle/>
          <a:p>
            <a:r>
              <a:rPr lang="fr-FR" sz="1400" b="1" dirty="0" smtClean="0"/>
              <a:t>Each data service and data processing service have  a cloud SLA s agreed with a cloud provider.</a:t>
            </a:r>
            <a:endParaRPr lang="fr-FR" sz="1400" b="1" dirty="0"/>
          </a:p>
        </p:txBody>
      </p:sp>
      <p:sp>
        <p:nvSpPr>
          <p:cNvPr id="103" name="Retângulo de cantos arredondados 102"/>
          <p:cNvSpPr/>
          <p:nvPr/>
        </p:nvSpPr>
        <p:spPr>
          <a:xfrm>
            <a:off x="6091664" y="4916967"/>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SLAc:CLOUD B</a:t>
            </a:r>
          </a:p>
          <a:p>
            <a:r>
              <a:rPr lang="fr-FR" sz="1400" dirty="0" smtClean="0"/>
              <a:t>Availability &gt; 99%, </a:t>
            </a:r>
          </a:p>
          <a:p>
            <a:r>
              <a:rPr lang="fr-FR" sz="1400" dirty="0" smtClean="0"/>
              <a:t>Response time &lt; 1s,</a:t>
            </a:r>
          </a:p>
          <a:p>
            <a:r>
              <a:rPr lang="fr-FR" sz="1400" dirty="0" smtClean="0"/>
              <a:t>Storage size = 150GB, </a:t>
            </a:r>
          </a:p>
          <a:p>
            <a:r>
              <a:rPr lang="fr-FR" sz="1400" dirty="0" smtClean="0"/>
              <a:t>Data transfer cost = 0,2$/200MB,</a:t>
            </a:r>
          </a:p>
          <a:p>
            <a:r>
              <a:rPr lang="fr-FR" sz="1400" dirty="0" smtClean="0"/>
              <a:t>Data location = zone 2. </a:t>
            </a:r>
          </a:p>
        </p:txBody>
      </p:sp>
      <p:sp>
        <p:nvSpPr>
          <p:cNvPr id="95" name="Retângulo de cantos arredondados 94"/>
          <p:cNvSpPr/>
          <p:nvPr/>
        </p:nvSpPr>
        <p:spPr>
          <a:xfrm>
            <a:off x="7927485" y="5074928"/>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SLAc:CLOUD C</a:t>
            </a:r>
          </a:p>
          <a:p>
            <a:r>
              <a:rPr lang="fr-FR" sz="1400" dirty="0" smtClean="0"/>
              <a:t>Availability &gt; 98%, </a:t>
            </a:r>
          </a:p>
          <a:p>
            <a:r>
              <a:rPr lang="fr-FR" sz="1400" dirty="0" smtClean="0"/>
              <a:t>Response time &lt; 1s,</a:t>
            </a:r>
          </a:p>
          <a:p>
            <a:r>
              <a:rPr lang="fr-FR" sz="1400" dirty="0" smtClean="0"/>
              <a:t>Storage size = 50GB, </a:t>
            </a:r>
          </a:p>
          <a:p>
            <a:r>
              <a:rPr lang="fr-FR" sz="1400" dirty="0" smtClean="0"/>
              <a:t>Data transfer cost = 0,2$/600MB,</a:t>
            </a:r>
          </a:p>
          <a:p>
            <a:r>
              <a:rPr lang="fr-FR" sz="1400" dirty="0" smtClean="0"/>
              <a:t>Data location = zone 1. </a:t>
            </a:r>
          </a:p>
        </p:txBody>
      </p:sp>
    </p:spTree>
    <p:extLst>
      <p:ext uri="{BB962C8B-B14F-4D97-AF65-F5344CB8AC3E}">
        <p14:creationId xmlns:p14="http://schemas.microsoft.com/office/powerpoint/2010/main" val="13462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fade">
                                      <p:cBhvr>
                                        <p:cTn id="15" dur="500"/>
                                        <p:tgtEl>
                                          <p:spTgt spid="9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fade">
                                      <p:cBhvr>
                                        <p:cTn id="20" dur="500"/>
                                        <p:tgtEl>
                                          <p:spTgt spid="10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500"/>
                                        <p:tgtEl>
                                          <p:spTgt spid="6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fade">
                                      <p:cBhvr>
                                        <p:cTn id="28" dur="500"/>
                                        <p:tgtEl>
                                          <p:spTgt spid="7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fade">
                                      <p:cBhvr>
                                        <p:cTn id="37" dur="500"/>
                                        <p:tgtEl>
                                          <p:spTgt spid="7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fade">
                                      <p:cBhvr>
                                        <p:cTn id="40" dur="500"/>
                                        <p:tgtEl>
                                          <p:spTgt spid="7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fade">
                                      <p:cBhvr>
                                        <p:cTn id="43" dur="500"/>
                                        <p:tgtEl>
                                          <p:spTgt spid="7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500"/>
                                        <p:tgtEl>
                                          <p:spTgt spid="7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fade">
                                      <p:cBhvr>
                                        <p:cTn id="54" dur="500"/>
                                        <p:tgtEl>
                                          <p:spTgt spid="7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fade">
                                      <p:cBhvr>
                                        <p:cTn id="57" dur="500"/>
                                        <p:tgtEl>
                                          <p:spTgt spid="7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1"/>
                                        </p:tgtEl>
                                        <p:attrNameLst>
                                          <p:attrName>style.visibility</p:attrName>
                                        </p:attrNameLst>
                                      </p:cBhvr>
                                      <p:to>
                                        <p:strVal val="visible"/>
                                      </p:to>
                                    </p:set>
                                    <p:animEffect transition="in" filter="fade">
                                      <p:cBhvr>
                                        <p:cTn id="60" dur="500"/>
                                        <p:tgtEl>
                                          <p:spTgt spid="8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fade">
                                      <p:cBhvr>
                                        <p:cTn id="63" dur="500"/>
                                        <p:tgtEl>
                                          <p:spTgt spid="8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4"/>
                                        </p:tgtEl>
                                        <p:attrNameLst>
                                          <p:attrName>style.visibility</p:attrName>
                                        </p:attrNameLst>
                                      </p:cBhvr>
                                      <p:to>
                                        <p:strVal val="visible"/>
                                      </p:to>
                                    </p:set>
                                    <p:animEffect transition="in" filter="fade">
                                      <p:cBhvr>
                                        <p:cTn id="66" dur="500"/>
                                        <p:tgtEl>
                                          <p:spTgt spid="8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2"/>
                                        </p:tgtEl>
                                        <p:attrNameLst>
                                          <p:attrName>style.visibility</p:attrName>
                                        </p:attrNameLst>
                                      </p:cBhvr>
                                      <p:to>
                                        <p:strVal val="visible"/>
                                      </p:to>
                                    </p:set>
                                    <p:animEffect transition="in" filter="fade">
                                      <p:cBhvr>
                                        <p:cTn id="69" dur="500"/>
                                        <p:tgtEl>
                                          <p:spTgt spid="8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fade">
                                      <p:cBhvr>
                                        <p:cTn id="72" dur="500"/>
                                        <p:tgtEl>
                                          <p:spTgt spid="83"/>
                                        </p:tgtEl>
                                      </p:cBhvr>
                                    </p:animEffect>
                                  </p:childTnLst>
                                </p:cTn>
                              </p:par>
                              <p:par>
                                <p:cTn id="73" presetID="10" presetClass="entr" presetSubtype="0" fill="hold" nodeType="withEffect">
                                  <p:stCondLst>
                                    <p:cond delay="0"/>
                                  </p:stCondLst>
                                  <p:childTnLst>
                                    <p:set>
                                      <p:cBhvr>
                                        <p:cTn id="74" dur="1" fill="hold">
                                          <p:stCondLst>
                                            <p:cond delay="0"/>
                                          </p:stCondLst>
                                        </p:cTn>
                                        <p:tgtEl>
                                          <p:spTgt spid="86"/>
                                        </p:tgtEl>
                                        <p:attrNameLst>
                                          <p:attrName>style.visibility</p:attrName>
                                        </p:attrNameLst>
                                      </p:cBhvr>
                                      <p:to>
                                        <p:strVal val="visible"/>
                                      </p:to>
                                    </p:set>
                                    <p:animEffect transition="in" filter="fade">
                                      <p:cBhvr>
                                        <p:cTn id="75" dur="500"/>
                                        <p:tgtEl>
                                          <p:spTgt spid="86"/>
                                        </p:tgtEl>
                                      </p:cBhvr>
                                    </p:animEffect>
                                  </p:childTnLst>
                                </p:cTn>
                              </p:par>
                              <p:par>
                                <p:cTn id="76" presetID="10" presetClass="entr" presetSubtype="0" fill="hold" nodeType="withEffect">
                                  <p:stCondLst>
                                    <p:cond delay="0"/>
                                  </p:stCondLst>
                                  <p:childTnLst>
                                    <p:set>
                                      <p:cBhvr>
                                        <p:cTn id="77" dur="1" fill="hold">
                                          <p:stCondLst>
                                            <p:cond delay="0"/>
                                          </p:stCondLst>
                                        </p:cTn>
                                        <p:tgtEl>
                                          <p:spTgt spid="88"/>
                                        </p:tgtEl>
                                        <p:attrNameLst>
                                          <p:attrName>style.visibility</p:attrName>
                                        </p:attrNameLst>
                                      </p:cBhvr>
                                      <p:to>
                                        <p:strVal val="visible"/>
                                      </p:to>
                                    </p:set>
                                    <p:animEffect transition="in" filter="fade">
                                      <p:cBhvr>
                                        <p:cTn id="78" dur="500"/>
                                        <p:tgtEl>
                                          <p:spTgt spid="88"/>
                                        </p:tgtEl>
                                      </p:cBhvr>
                                    </p:animEffect>
                                  </p:childTnLst>
                                </p:cTn>
                              </p:par>
                              <p:par>
                                <p:cTn id="79" presetID="10" presetClass="entr" presetSubtype="0" fill="hold" nodeType="with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500"/>
                                        <p:tgtEl>
                                          <p:spTgt spid="92"/>
                                        </p:tgtEl>
                                      </p:cBhvr>
                                    </p:animEffect>
                                  </p:childTnLst>
                                </p:cTn>
                              </p:par>
                              <p:par>
                                <p:cTn id="82" presetID="10" presetClass="entr" presetSubtype="0" fill="hold" nodeType="withEffect">
                                  <p:stCondLst>
                                    <p:cond delay="0"/>
                                  </p:stCondLst>
                                  <p:childTnLst>
                                    <p:set>
                                      <p:cBhvr>
                                        <p:cTn id="83" dur="1" fill="hold">
                                          <p:stCondLst>
                                            <p:cond delay="0"/>
                                          </p:stCondLst>
                                        </p:cTn>
                                        <p:tgtEl>
                                          <p:spTgt spid="90"/>
                                        </p:tgtEl>
                                        <p:attrNameLst>
                                          <p:attrName>style.visibility</p:attrName>
                                        </p:attrNameLst>
                                      </p:cBhvr>
                                      <p:to>
                                        <p:strVal val="visible"/>
                                      </p:to>
                                    </p:set>
                                    <p:animEffect transition="in" filter="fade">
                                      <p:cBhvr>
                                        <p:cTn id="84" dur="500"/>
                                        <p:tgtEl>
                                          <p:spTgt spid="9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02"/>
                                        </p:tgtEl>
                                        <p:attrNameLst>
                                          <p:attrName>style.visibility</p:attrName>
                                        </p:attrNameLst>
                                      </p:cBhvr>
                                      <p:to>
                                        <p:strVal val="visible"/>
                                      </p:to>
                                    </p:set>
                                    <p:animEffect transition="in" filter="fade">
                                      <p:cBhvr>
                                        <p:cTn id="89" dur="500"/>
                                        <p:tgtEl>
                                          <p:spTgt spid="10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95"/>
                                        </p:tgtEl>
                                        <p:attrNameLst>
                                          <p:attrName>style.visibility</p:attrName>
                                        </p:attrNameLst>
                                      </p:cBhvr>
                                      <p:to>
                                        <p:strVal val="visible"/>
                                      </p:to>
                                    </p:set>
                                    <p:animEffect transition="in" filter="fade">
                                      <p:cBhvr>
                                        <p:cTn id="92" dur="500"/>
                                        <p:tgtEl>
                                          <p:spTgt spid="9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03"/>
                                        </p:tgtEl>
                                        <p:attrNameLst>
                                          <p:attrName>style.visibility</p:attrName>
                                        </p:attrNameLst>
                                      </p:cBhvr>
                                      <p:to>
                                        <p:strVal val="visible"/>
                                      </p:to>
                                    </p:set>
                                    <p:animEffect transition="in" filter="fade">
                                      <p:cBhvr>
                                        <p:cTn id="95" dur="500"/>
                                        <p:tgtEl>
                                          <p:spTgt spid="10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93"/>
                                        </p:tgtEl>
                                        <p:attrNameLst>
                                          <p:attrName>style.visibility</p:attrName>
                                        </p:attrNameLst>
                                      </p:cBhvr>
                                      <p:to>
                                        <p:strVal val="visible"/>
                                      </p:to>
                                    </p:set>
                                    <p:animEffect transition="in" filter="fade">
                                      <p:cBhvr>
                                        <p:cTn id="9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1" grpId="0" animBg="1"/>
      <p:bldP spid="72" grpId="0" animBg="1"/>
      <p:bldP spid="73" grpId="0" animBg="1"/>
      <p:bldP spid="74" grpId="0" animBg="1"/>
      <p:bldP spid="75" grpId="0" animBg="1"/>
      <p:bldP spid="76" grpId="0" animBg="1"/>
      <p:bldP spid="77" grpId="0" animBg="1"/>
      <p:bldP spid="3" grpId="0" animBg="1"/>
      <p:bldP spid="78" grpId="0" animBg="1"/>
      <p:bldP spid="79" grpId="0" animBg="1"/>
      <p:bldP spid="80" grpId="0" animBg="1"/>
      <p:bldP spid="81" grpId="0" animBg="1"/>
      <p:bldP spid="82" grpId="0" animBg="1"/>
      <p:bldP spid="83" grpId="0" animBg="1"/>
      <p:bldP spid="84" grpId="0" animBg="1"/>
      <p:bldP spid="93" grpId="0" animBg="1"/>
      <p:bldP spid="97" grpId="0"/>
      <p:bldP spid="98" grpId="0" animBg="1"/>
      <p:bldP spid="100" grpId="0"/>
      <p:bldP spid="102" grpId="0"/>
      <p:bldP spid="103" grpId="0" animBg="1"/>
      <p:bldP spid="9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tângulo de cantos arredondados 65"/>
          <p:cNvSpPr/>
          <p:nvPr/>
        </p:nvSpPr>
        <p:spPr>
          <a:xfrm>
            <a:off x="104437" y="2438023"/>
            <a:ext cx="3324564" cy="2274946"/>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User preferences:</a:t>
            </a:r>
          </a:p>
          <a:p>
            <a:r>
              <a:rPr lang="fr-FR" sz="1400" dirty="0" smtClean="0"/>
              <a:t>Availability &gt; 98%, </a:t>
            </a:r>
          </a:p>
          <a:p>
            <a:r>
              <a:rPr lang="fr-FR" sz="1400" dirty="0"/>
              <a:t>r</a:t>
            </a:r>
            <a:r>
              <a:rPr lang="fr-FR" sz="1400" dirty="0" smtClean="0"/>
              <a:t>esponse time &lt; 2s,</a:t>
            </a:r>
          </a:p>
          <a:p>
            <a:r>
              <a:rPr lang="fr-FR" sz="1400" dirty="0" smtClean="0"/>
              <a:t>Provenance = green, </a:t>
            </a:r>
          </a:p>
          <a:p>
            <a:r>
              <a:rPr lang="fr-FR" sz="1400" dirty="0" smtClean="0"/>
              <a:t>Price per call = 0.0$,</a:t>
            </a:r>
          </a:p>
          <a:p>
            <a:r>
              <a:rPr lang="fr-FR" sz="1400" dirty="0" smtClean="0"/>
              <a:t>Freshness = true,</a:t>
            </a:r>
          </a:p>
          <a:p>
            <a:r>
              <a:rPr lang="fr-FR" sz="1400" dirty="0" smtClean="0"/>
              <a:t>Total cost &lt; 10$. </a:t>
            </a:r>
          </a:p>
          <a:p>
            <a:endParaRPr lang="fr-FR" sz="1400" dirty="0"/>
          </a:p>
          <a:p>
            <a:r>
              <a:rPr lang="fr-FR" sz="1400" dirty="0" smtClean="0"/>
              <a:t>The user limited subscription he has in the cloud A which has a storage limit of 10GB.</a:t>
            </a:r>
          </a:p>
        </p:txBody>
      </p:sp>
      <p:sp>
        <p:nvSpPr>
          <p:cNvPr id="65" name="Título 1"/>
          <p:cNvSpPr>
            <a:spLocks noGrp="1"/>
          </p:cNvSpPr>
          <p:nvPr>
            <p:ph type="title"/>
          </p:nvPr>
        </p:nvSpPr>
        <p:spPr>
          <a:xfrm>
            <a:off x="838200" y="161925"/>
            <a:ext cx="10515600" cy="623257"/>
          </a:xfrm>
        </p:spPr>
        <p:txBody>
          <a:bodyPr>
            <a:normAutofit/>
          </a:bodyPr>
          <a:lstStyle/>
          <a:p>
            <a:pPr algn="ctr"/>
            <a:r>
              <a:rPr lang="fr-FR" sz="2800" u="sng" dirty="0" smtClean="0">
                <a:effectLst>
                  <a:outerShdw blurRad="38100" dist="38100" dir="2700000" algn="tl">
                    <a:srgbClr val="000000">
                      <a:alpha val="43137"/>
                    </a:srgbClr>
                  </a:outerShdw>
                </a:effectLst>
              </a:rPr>
              <a:t>Matching example</a:t>
            </a:r>
            <a:endParaRPr lang="fr-FR" sz="2800" u="sng" dirty="0">
              <a:effectLst>
                <a:outerShdw blurRad="38100" dist="38100" dir="2700000" algn="tl">
                  <a:srgbClr val="000000">
                    <a:alpha val="43137"/>
                  </a:srgbClr>
                </a:outerShdw>
              </a:effectLst>
            </a:endParaRPr>
          </a:p>
        </p:txBody>
      </p:sp>
      <p:sp>
        <p:nvSpPr>
          <p:cNvPr id="69" name="Retângulo de cantos arredondados 68"/>
          <p:cNvSpPr/>
          <p:nvPr/>
        </p:nvSpPr>
        <p:spPr>
          <a:xfrm>
            <a:off x="4039943" y="672723"/>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SLAs:DS – cloud A</a:t>
            </a:r>
          </a:p>
          <a:p>
            <a:r>
              <a:rPr lang="fr-FR" sz="1400" dirty="0" smtClean="0"/>
              <a:t>Availability &gt; 97%, </a:t>
            </a:r>
          </a:p>
          <a:p>
            <a:r>
              <a:rPr lang="fr-FR" sz="1400" dirty="0" smtClean="0"/>
              <a:t>response time &lt; 1s, </a:t>
            </a:r>
          </a:p>
          <a:p>
            <a:r>
              <a:rPr lang="fr-FR" sz="1400" dirty="0" smtClean="0"/>
              <a:t>price per call = 0,1$,</a:t>
            </a:r>
          </a:p>
          <a:p>
            <a:r>
              <a:rPr lang="fr-FR" sz="1400" dirty="0" smtClean="0"/>
              <a:t>size of the data = 500MB, </a:t>
            </a:r>
          </a:p>
          <a:p>
            <a:r>
              <a:rPr lang="fr-FR" sz="1400" dirty="0" smtClean="0"/>
              <a:t>Provenance = green, </a:t>
            </a:r>
          </a:p>
          <a:p>
            <a:r>
              <a:rPr lang="fr-FR" sz="1400" dirty="0" smtClean="0"/>
              <a:t>Freshness = non</a:t>
            </a:r>
            <a:endParaRPr lang="fr-FR" sz="1400" dirty="0"/>
          </a:p>
        </p:txBody>
      </p:sp>
      <p:sp>
        <p:nvSpPr>
          <p:cNvPr id="71" name="Retângulo de cantos arredondados 70"/>
          <p:cNvSpPr/>
          <p:nvPr/>
        </p:nvSpPr>
        <p:spPr>
          <a:xfrm>
            <a:off x="6008443" y="952123"/>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SLAs:DS – cloud A</a:t>
            </a:r>
          </a:p>
          <a:p>
            <a:r>
              <a:rPr lang="fr-FR" sz="1400" dirty="0" smtClean="0"/>
              <a:t>Availability &gt; 98%, </a:t>
            </a:r>
          </a:p>
          <a:p>
            <a:r>
              <a:rPr lang="fr-FR" sz="1400" dirty="0" smtClean="0"/>
              <a:t>response time &lt; 1s, </a:t>
            </a:r>
          </a:p>
          <a:p>
            <a:r>
              <a:rPr lang="fr-FR" sz="1400" dirty="0" smtClean="0"/>
              <a:t>price per call = 0,0$,</a:t>
            </a:r>
          </a:p>
          <a:p>
            <a:r>
              <a:rPr lang="fr-FR" sz="1400" dirty="0" smtClean="0"/>
              <a:t>size of the data = 200MB, </a:t>
            </a:r>
          </a:p>
          <a:p>
            <a:r>
              <a:rPr lang="fr-FR" sz="1400" dirty="0" smtClean="0"/>
              <a:t>Provenance = green, </a:t>
            </a:r>
          </a:p>
          <a:p>
            <a:r>
              <a:rPr lang="fr-FR" sz="1400" dirty="0" smtClean="0"/>
              <a:t>Freshness = true</a:t>
            </a:r>
            <a:endParaRPr lang="fr-FR" sz="1400" dirty="0"/>
          </a:p>
        </p:txBody>
      </p:sp>
      <p:sp>
        <p:nvSpPr>
          <p:cNvPr id="72" name="Retângulo de cantos arredondados 71"/>
          <p:cNvSpPr/>
          <p:nvPr/>
        </p:nvSpPr>
        <p:spPr>
          <a:xfrm>
            <a:off x="8015043" y="1180723"/>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SLAs:DS - cloud C</a:t>
            </a:r>
          </a:p>
          <a:p>
            <a:r>
              <a:rPr lang="fr-FR" sz="1400" dirty="0" smtClean="0"/>
              <a:t>Availability &gt; 99%, </a:t>
            </a:r>
          </a:p>
          <a:p>
            <a:r>
              <a:rPr lang="fr-FR" sz="1400" dirty="0" smtClean="0"/>
              <a:t>response time &lt; 2s, </a:t>
            </a:r>
          </a:p>
          <a:p>
            <a:r>
              <a:rPr lang="fr-FR" sz="1400" dirty="0" smtClean="0"/>
              <a:t>price per call = 0,0$,</a:t>
            </a:r>
          </a:p>
          <a:p>
            <a:r>
              <a:rPr lang="fr-FR" sz="1400" dirty="0" smtClean="0"/>
              <a:t>size of the data = 300MB, </a:t>
            </a:r>
          </a:p>
          <a:p>
            <a:r>
              <a:rPr lang="fr-FR" sz="1400" dirty="0" smtClean="0"/>
              <a:t>Provenance = green, </a:t>
            </a:r>
          </a:p>
          <a:p>
            <a:r>
              <a:rPr lang="fr-FR" sz="1400" dirty="0" smtClean="0"/>
              <a:t>Freshness = true</a:t>
            </a:r>
            <a:endParaRPr lang="fr-FR" sz="1400" dirty="0"/>
          </a:p>
        </p:txBody>
      </p:sp>
      <p:sp>
        <p:nvSpPr>
          <p:cNvPr id="73" name="Retângulo de cantos arredondados 72"/>
          <p:cNvSpPr/>
          <p:nvPr/>
        </p:nvSpPr>
        <p:spPr>
          <a:xfrm>
            <a:off x="10021643" y="1460123"/>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SLAs:DS- cloud B</a:t>
            </a:r>
          </a:p>
          <a:p>
            <a:r>
              <a:rPr lang="fr-FR" sz="1400" dirty="0" smtClean="0"/>
              <a:t>Availability &gt; 99%, </a:t>
            </a:r>
          </a:p>
          <a:p>
            <a:r>
              <a:rPr lang="fr-FR" sz="1400" dirty="0" smtClean="0"/>
              <a:t>response time &lt; 3s, </a:t>
            </a:r>
          </a:p>
          <a:p>
            <a:r>
              <a:rPr lang="fr-FR" sz="1400" dirty="0" smtClean="0"/>
              <a:t>price per call = 0,0$,</a:t>
            </a:r>
          </a:p>
          <a:p>
            <a:r>
              <a:rPr lang="fr-FR" sz="1400" dirty="0" smtClean="0"/>
              <a:t>size of the data = 100MB, </a:t>
            </a:r>
          </a:p>
          <a:p>
            <a:r>
              <a:rPr lang="fr-FR" sz="1400" dirty="0" smtClean="0"/>
              <a:t>Provenance = green, </a:t>
            </a:r>
          </a:p>
          <a:p>
            <a:r>
              <a:rPr lang="fr-FR" sz="1400" dirty="0" smtClean="0"/>
              <a:t>Freshness = non</a:t>
            </a:r>
            <a:endParaRPr lang="fr-FR" sz="1400" dirty="0"/>
          </a:p>
        </p:txBody>
      </p:sp>
      <p:sp>
        <p:nvSpPr>
          <p:cNvPr id="74" name="Retângulo de cantos arredondados 73"/>
          <p:cNvSpPr/>
          <p:nvPr/>
        </p:nvSpPr>
        <p:spPr>
          <a:xfrm>
            <a:off x="4039943" y="2656939"/>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SLAs:DPS – cloud A</a:t>
            </a:r>
          </a:p>
          <a:p>
            <a:r>
              <a:rPr lang="fr-FR" sz="1400" dirty="0" smtClean="0"/>
              <a:t>Availability &gt; 98%, </a:t>
            </a:r>
          </a:p>
          <a:p>
            <a:r>
              <a:rPr lang="fr-FR" sz="1400" dirty="0" smtClean="0"/>
              <a:t>response time &lt; 2s, </a:t>
            </a:r>
          </a:p>
          <a:p>
            <a:r>
              <a:rPr lang="fr-FR" sz="1400" dirty="0" smtClean="0"/>
              <a:t>price per call = 0,0$,</a:t>
            </a:r>
          </a:p>
          <a:p>
            <a:r>
              <a:rPr lang="fr-FR" sz="1400" dirty="0" smtClean="0"/>
              <a:t>Price to process the data = 0,1$/100MB. </a:t>
            </a:r>
            <a:endParaRPr lang="fr-FR" sz="1400" dirty="0"/>
          </a:p>
        </p:txBody>
      </p:sp>
      <p:sp>
        <p:nvSpPr>
          <p:cNvPr id="75" name="Retângulo de cantos arredondados 74"/>
          <p:cNvSpPr/>
          <p:nvPr/>
        </p:nvSpPr>
        <p:spPr>
          <a:xfrm>
            <a:off x="6008443" y="2936339"/>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SLAs:DPS- cloud A</a:t>
            </a:r>
          </a:p>
          <a:p>
            <a:r>
              <a:rPr lang="fr-FR" sz="1400" dirty="0" smtClean="0"/>
              <a:t>Availability &gt; 97%, </a:t>
            </a:r>
          </a:p>
          <a:p>
            <a:r>
              <a:rPr lang="fr-FR" sz="1400" dirty="0" smtClean="0"/>
              <a:t>response time &lt; 2s, </a:t>
            </a:r>
          </a:p>
          <a:p>
            <a:r>
              <a:rPr lang="fr-FR" sz="1400" dirty="0" smtClean="0"/>
              <a:t>price per call = 0,1$,</a:t>
            </a:r>
          </a:p>
          <a:p>
            <a:r>
              <a:rPr lang="fr-FR" sz="1400" dirty="0" smtClean="0"/>
              <a:t>Price to process the data = 0,1$/200MB. </a:t>
            </a:r>
            <a:endParaRPr lang="fr-FR" sz="1400" dirty="0"/>
          </a:p>
        </p:txBody>
      </p:sp>
      <p:sp>
        <p:nvSpPr>
          <p:cNvPr id="76" name="Retângulo de cantos arredondados 75"/>
          <p:cNvSpPr/>
          <p:nvPr/>
        </p:nvSpPr>
        <p:spPr>
          <a:xfrm>
            <a:off x="8015043" y="3164939"/>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SLAs:DPS – cloud C</a:t>
            </a:r>
          </a:p>
          <a:p>
            <a:r>
              <a:rPr lang="fr-FR" sz="1400" dirty="0" smtClean="0"/>
              <a:t>Availability &gt; 99%, </a:t>
            </a:r>
          </a:p>
          <a:p>
            <a:r>
              <a:rPr lang="fr-FR" sz="1400" dirty="0" smtClean="0"/>
              <a:t>response time &lt; 2s, </a:t>
            </a:r>
          </a:p>
          <a:p>
            <a:r>
              <a:rPr lang="fr-FR" sz="1400" dirty="0" smtClean="0"/>
              <a:t>price per call = 0,1$,</a:t>
            </a:r>
          </a:p>
          <a:p>
            <a:r>
              <a:rPr lang="fr-FR" sz="1400" dirty="0" smtClean="0"/>
              <a:t>Price to process the data = 0,2$/100MB. </a:t>
            </a:r>
            <a:endParaRPr lang="fr-FR" sz="1400" dirty="0"/>
          </a:p>
        </p:txBody>
      </p:sp>
      <p:sp>
        <p:nvSpPr>
          <p:cNvPr id="77" name="Retângulo de cantos arredondados 76"/>
          <p:cNvSpPr/>
          <p:nvPr/>
        </p:nvSpPr>
        <p:spPr>
          <a:xfrm>
            <a:off x="10021643" y="3444339"/>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SLAs:DPS – cloud C</a:t>
            </a:r>
          </a:p>
          <a:p>
            <a:r>
              <a:rPr lang="fr-FR" sz="1400" dirty="0" smtClean="0"/>
              <a:t>Availability &gt; 99%, </a:t>
            </a:r>
          </a:p>
          <a:p>
            <a:r>
              <a:rPr lang="fr-FR" sz="1400" dirty="0" smtClean="0"/>
              <a:t>response time &lt; 2s, </a:t>
            </a:r>
          </a:p>
          <a:p>
            <a:r>
              <a:rPr lang="fr-FR" sz="1400" dirty="0" smtClean="0"/>
              <a:t>price per call = 0,0$,</a:t>
            </a:r>
          </a:p>
          <a:p>
            <a:r>
              <a:rPr lang="fr-FR" sz="1400" dirty="0" smtClean="0"/>
              <a:t>Price to process the data = unlimited. </a:t>
            </a:r>
            <a:endParaRPr lang="fr-FR" sz="1400" dirty="0"/>
          </a:p>
        </p:txBody>
      </p:sp>
      <p:sp>
        <p:nvSpPr>
          <p:cNvPr id="3" name="Retângulo 2"/>
          <p:cNvSpPr/>
          <p:nvPr/>
        </p:nvSpPr>
        <p:spPr>
          <a:xfrm>
            <a:off x="4078043" y="952123"/>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Retângulo 77"/>
          <p:cNvSpPr/>
          <p:nvPr/>
        </p:nvSpPr>
        <p:spPr>
          <a:xfrm>
            <a:off x="4090743" y="1383923"/>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Retângulo 78"/>
          <p:cNvSpPr/>
          <p:nvPr/>
        </p:nvSpPr>
        <p:spPr>
          <a:xfrm>
            <a:off x="4103443" y="2018923"/>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Retângulo 79"/>
          <p:cNvSpPr/>
          <p:nvPr/>
        </p:nvSpPr>
        <p:spPr>
          <a:xfrm>
            <a:off x="10110543" y="1968123"/>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Retângulo 80"/>
          <p:cNvSpPr/>
          <p:nvPr/>
        </p:nvSpPr>
        <p:spPr>
          <a:xfrm>
            <a:off x="10110543" y="2806323"/>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Retângulo 81"/>
          <p:cNvSpPr/>
          <p:nvPr/>
        </p:nvSpPr>
        <p:spPr>
          <a:xfrm>
            <a:off x="6096000" y="3330039"/>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Retângulo 82"/>
          <p:cNvSpPr/>
          <p:nvPr/>
        </p:nvSpPr>
        <p:spPr>
          <a:xfrm>
            <a:off x="6096000" y="3749139"/>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Retângulo 83"/>
          <p:cNvSpPr/>
          <p:nvPr/>
        </p:nvSpPr>
        <p:spPr>
          <a:xfrm>
            <a:off x="8077200" y="3977739"/>
            <a:ext cx="152265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6" name="Conector de seta reta 85"/>
          <p:cNvCxnSpPr>
            <a:stCxn id="66" idx="3"/>
            <a:endCxn id="71" idx="1"/>
          </p:cNvCxnSpPr>
          <p:nvPr/>
        </p:nvCxnSpPr>
        <p:spPr>
          <a:xfrm flipV="1">
            <a:off x="3429001" y="1771861"/>
            <a:ext cx="2579442" cy="1803635"/>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ector de seta reta 87"/>
          <p:cNvCxnSpPr>
            <a:stCxn id="66" idx="3"/>
            <a:endCxn id="72" idx="1"/>
          </p:cNvCxnSpPr>
          <p:nvPr/>
        </p:nvCxnSpPr>
        <p:spPr>
          <a:xfrm flipV="1">
            <a:off x="3429001" y="2000461"/>
            <a:ext cx="4586042" cy="1575035"/>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de seta reta 89"/>
          <p:cNvCxnSpPr>
            <a:stCxn id="66" idx="3"/>
            <a:endCxn id="74" idx="1"/>
          </p:cNvCxnSpPr>
          <p:nvPr/>
        </p:nvCxnSpPr>
        <p:spPr>
          <a:xfrm flipV="1">
            <a:off x="3429001" y="3476677"/>
            <a:ext cx="610942" cy="98819"/>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ector de seta reta 91"/>
          <p:cNvCxnSpPr>
            <a:stCxn id="66" idx="3"/>
            <a:endCxn id="77" idx="1"/>
          </p:cNvCxnSpPr>
          <p:nvPr/>
        </p:nvCxnSpPr>
        <p:spPr>
          <a:xfrm>
            <a:off x="3429001" y="3575496"/>
            <a:ext cx="6592642" cy="688581"/>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93" name="Retângulo de cantos arredondados 92"/>
          <p:cNvSpPr/>
          <p:nvPr/>
        </p:nvSpPr>
        <p:spPr>
          <a:xfrm>
            <a:off x="4255843" y="4783064"/>
            <a:ext cx="2094157" cy="1634250"/>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SLAc:CLOUD A</a:t>
            </a:r>
          </a:p>
          <a:p>
            <a:r>
              <a:rPr lang="fr-FR" sz="1400" dirty="0" smtClean="0"/>
              <a:t>Availability &gt; 98%, </a:t>
            </a:r>
          </a:p>
          <a:p>
            <a:r>
              <a:rPr lang="fr-FR" sz="1400" dirty="0" smtClean="0"/>
              <a:t>Response time &lt; 1s,</a:t>
            </a:r>
          </a:p>
          <a:p>
            <a:r>
              <a:rPr lang="fr-FR" sz="1400" dirty="0" smtClean="0"/>
              <a:t>Storage size = 100GB, </a:t>
            </a:r>
          </a:p>
          <a:p>
            <a:r>
              <a:rPr lang="fr-FR" sz="1400" dirty="0" smtClean="0"/>
              <a:t>Data transfer cost = 0,1$/200MB,</a:t>
            </a:r>
          </a:p>
          <a:p>
            <a:r>
              <a:rPr lang="fr-FR" sz="1400" dirty="0" smtClean="0"/>
              <a:t>Data location = zone 1. </a:t>
            </a:r>
          </a:p>
        </p:txBody>
      </p:sp>
      <p:sp>
        <p:nvSpPr>
          <p:cNvPr id="98" name="Retângulo de cantos arredondados 97"/>
          <p:cNvSpPr/>
          <p:nvPr/>
        </p:nvSpPr>
        <p:spPr>
          <a:xfrm>
            <a:off x="434079" y="4914502"/>
            <a:ext cx="2665279" cy="1634250"/>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SLAc:user subscription with the cloud A</a:t>
            </a:r>
          </a:p>
          <a:p>
            <a:r>
              <a:rPr lang="fr-FR" sz="1400" dirty="0" smtClean="0"/>
              <a:t>Availability &gt; 98%, </a:t>
            </a:r>
          </a:p>
          <a:p>
            <a:r>
              <a:rPr lang="fr-FR" sz="1400" dirty="0" smtClean="0"/>
              <a:t>Response time &lt; 1s,</a:t>
            </a:r>
          </a:p>
          <a:p>
            <a:r>
              <a:rPr lang="fr-FR" sz="1400" dirty="0" smtClean="0"/>
              <a:t>Storage size = 10GB, </a:t>
            </a:r>
          </a:p>
          <a:p>
            <a:r>
              <a:rPr lang="fr-FR" sz="1400" dirty="0" smtClean="0"/>
              <a:t>Data transfer cost = 0,1$/100MB,</a:t>
            </a:r>
          </a:p>
          <a:p>
            <a:r>
              <a:rPr lang="fr-FR" sz="1400" dirty="0" smtClean="0"/>
              <a:t>Data location = zone 3. </a:t>
            </a:r>
          </a:p>
        </p:txBody>
      </p:sp>
      <p:sp>
        <p:nvSpPr>
          <p:cNvPr id="101" name="CaixaDeTexto 100"/>
          <p:cNvSpPr txBox="1"/>
          <p:nvPr/>
        </p:nvSpPr>
        <p:spPr>
          <a:xfrm>
            <a:off x="15537" y="16487"/>
            <a:ext cx="3986306" cy="1600438"/>
          </a:xfrm>
          <a:prstGeom prst="rect">
            <a:avLst/>
          </a:prstGeom>
          <a:noFill/>
        </p:spPr>
        <p:txBody>
          <a:bodyPr wrap="square" rtlCol="0">
            <a:spAutoFit/>
          </a:bodyPr>
          <a:lstStyle/>
          <a:p>
            <a:r>
              <a:rPr lang="fr-FR" sz="1400" b="1" dirty="0" smtClean="0"/>
              <a:t>The integration results are delivered considering </a:t>
            </a:r>
          </a:p>
          <a:p>
            <a:r>
              <a:rPr lang="fr-FR" sz="1400" b="1" dirty="0" smtClean="0"/>
              <a:t>the preferences and the user cloud subscription.</a:t>
            </a:r>
          </a:p>
          <a:p>
            <a:endParaRPr lang="fr-FR" sz="1400" b="1" dirty="0"/>
          </a:p>
          <a:p>
            <a:r>
              <a:rPr lang="fr-FR" sz="1400" b="1" dirty="0" smtClean="0"/>
              <a:t>Off course that  some neasures are computed based on others... For example the total cost is determined considering the price call, price for integrating and for transfering data.</a:t>
            </a:r>
          </a:p>
        </p:txBody>
      </p:sp>
      <p:sp>
        <p:nvSpPr>
          <p:cNvPr id="103" name="Retângulo de cantos arredondados 102"/>
          <p:cNvSpPr/>
          <p:nvPr/>
        </p:nvSpPr>
        <p:spPr>
          <a:xfrm>
            <a:off x="6091664" y="4916967"/>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SLAc:CLOUD B</a:t>
            </a:r>
          </a:p>
          <a:p>
            <a:r>
              <a:rPr lang="fr-FR" sz="1400" dirty="0" smtClean="0"/>
              <a:t>Availability &gt; 99%, </a:t>
            </a:r>
          </a:p>
          <a:p>
            <a:r>
              <a:rPr lang="fr-FR" sz="1400" dirty="0" smtClean="0"/>
              <a:t>Response time &lt; 1s,</a:t>
            </a:r>
          </a:p>
          <a:p>
            <a:r>
              <a:rPr lang="fr-FR" sz="1400" dirty="0" smtClean="0"/>
              <a:t>Storage size = 150GB, </a:t>
            </a:r>
          </a:p>
          <a:p>
            <a:r>
              <a:rPr lang="fr-FR" sz="1400" dirty="0" smtClean="0"/>
              <a:t>Data transfer cost = 0,2$/200MB,</a:t>
            </a:r>
          </a:p>
          <a:p>
            <a:r>
              <a:rPr lang="fr-FR" sz="1400" dirty="0" smtClean="0"/>
              <a:t>Data location = zone 2. </a:t>
            </a:r>
          </a:p>
        </p:txBody>
      </p:sp>
      <p:sp>
        <p:nvSpPr>
          <p:cNvPr id="95" name="Retângulo de cantos arredondados 94"/>
          <p:cNvSpPr/>
          <p:nvPr/>
        </p:nvSpPr>
        <p:spPr>
          <a:xfrm>
            <a:off x="7927485" y="5074928"/>
            <a:ext cx="2094157" cy="1639475"/>
          </a:xfrm>
          <a:prstGeom prst="roundRect">
            <a:avLst>
              <a:gd name="adj" fmla="val 4909"/>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sz="1400" u="sng" dirty="0" smtClean="0"/>
              <a:t>SLAc:CLOUD C</a:t>
            </a:r>
          </a:p>
          <a:p>
            <a:r>
              <a:rPr lang="fr-FR" sz="1400" dirty="0" smtClean="0"/>
              <a:t>Availability &gt; 98%, </a:t>
            </a:r>
          </a:p>
          <a:p>
            <a:r>
              <a:rPr lang="fr-FR" sz="1400" dirty="0" smtClean="0"/>
              <a:t>Response time &lt; 1s,</a:t>
            </a:r>
          </a:p>
          <a:p>
            <a:r>
              <a:rPr lang="fr-FR" sz="1400" dirty="0" smtClean="0"/>
              <a:t>Storage size = 50GB, </a:t>
            </a:r>
          </a:p>
          <a:p>
            <a:r>
              <a:rPr lang="fr-FR" sz="1400" dirty="0" smtClean="0"/>
              <a:t>Data transfer cost = 0,2$/600MB,</a:t>
            </a:r>
          </a:p>
          <a:p>
            <a:r>
              <a:rPr lang="fr-FR" sz="1400" dirty="0" smtClean="0"/>
              <a:t>Data location = zone 1. </a:t>
            </a:r>
          </a:p>
        </p:txBody>
      </p:sp>
    </p:spTree>
    <p:extLst>
      <p:ext uri="{BB962C8B-B14F-4D97-AF65-F5344CB8AC3E}">
        <p14:creationId xmlns:p14="http://schemas.microsoft.com/office/powerpoint/2010/main" val="315797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B0111B21-E605-4502-81BD-FEE89FB0795B}" type="slidenum">
              <a:rPr lang="fr-FR" smtClean="0"/>
              <a:t>14</a:t>
            </a:fld>
            <a:endParaRPr lang="fr-FR"/>
          </a:p>
        </p:txBody>
      </p:sp>
      <p:sp>
        <p:nvSpPr>
          <p:cNvPr id="5" name="Título 1"/>
          <p:cNvSpPr txBox="1">
            <a:spLocks/>
          </p:cNvSpPr>
          <p:nvPr/>
        </p:nvSpPr>
        <p:spPr>
          <a:xfrm>
            <a:off x="838200" y="161925"/>
            <a:ext cx="10515600" cy="6232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800" u="sng" dirty="0" smtClean="0">
                <a:effectLst>
                  <a:outerShdw blurRad="38100" dist="38100" dir="2700000" algn="tl">
                    <a:srgbClr val="000000">
                      <a:alpha val="43137"/>
                    </a:srgbClr>
                  </a:outerShdw>
                </a:effectLst>
              </a:rPr>
              <a:t>Workflow</a:t>
            </a:r>
            <a:endParaRPr lang="fr-FR" sz="2800" u="sng" dirty="0">
              <a:effectLst>
                <a:outerShdw blurRad="38100" dist="38100" dir="2700000" algn="tl">
                  <a:srgbClr val="000000">
                    <a:alpha val="43137"/>
                  </a:srgbClr>
                </a:outerShdw>
              </a:effectLst>
            </a:endParaRPr>
          </a:p>
        </p:txBody>
      </p:sp>
      <p:sp>
        <p:nvSpPr>
          <p:cNvPr id="6" name="CaixaDeTexto 5"/>
          <p:cNvSpPr txBox="1"/>
          <p:nvPr/>
        </p:nvSpPr>
        <p:spPr>
          <a:xfrm>
            <a:off x="142537" y="785182"/>
            <a:ext cx="3426163" cy="523220"/>
          </a:xfrm>
          <a:prstGeom prst="rect">
            <a:avLst/>
          </a:prstGeom>
          <a:noFill/>
          <a:ln>
            <a:solidFill>
              <a:schemeClr val="tx1"/>
            </a:solidFill>
          </a:ln>
        </p:spPr>
        <p:txBody>
          <a:bodyPr wrap="square" rtlCol="0">
            <a:spAutoFit/>
          </a:bodyPr>
          <a:lstStyle/>
          <a:p>
            <a:r>
              <a:rPr lang="fr-FR" sz="1400" b="1" dirty="0" smtClean="0"/>
              <a:t>Given a query, user preferences and specific user cloud </a:t>
            </a:r>
            <a:r>
              <a:rPr lang="fr-FR" sz="1400" b="1" dirty="0" smtClean="0"/>
              <a:t>subscriptions</a:t>
            </a:r>
            <a:endParaRPr lang="fr-FR" sz="1400" b="1" dirty="0" smtClean="0"/>
          </a:p>
        </p:txBody>
      </p:sp>
      <p:sp>
        <p:nvSpPr>
          <p:cNvPr id="8" name="CaixaDeTexto 7"/>
          <p:cNvSpPr txBox="1"/>
          <p:nvPr/>
        </p:nvSpPr>
        <p:spPr>
          <a:xfrm>
            <a:off x="4382918" y="785182"/>
            <a:ext cx="3426163" cy="738664"/>
          </a:xfrm>
          <a:prstGeom prst="rect">
            <a:avLst/>
          </a:prstGeom>
          <a:noFill/>
          <a:ln>
            <a:solidFill>
              <a:schemeClr val="tx1"/>
            </a:solidFill>
          </a:ln>
        </p:spPr>
        <p:txBody>
          <a:bodyPr wrap="square" rtlCol="0">
            <a:spAutoFit/>
          </a:bodyPr>
          <a:lstStyle/>
          <a:p>
            <a:r>
              <a:rPr lang="fr-FR" sz="1400" b="1" dirty="0" smtClean="0"/>
              <a:t>A derived SLA is created to this request including the information about the query, preferences and cloud </a:t>
            </a:r>
            <a:r>
              <a:rPr lang="fr-FR" sz="1400" b="1" dirty="0" smtClean="0"/>
              <a:t>subscriptions</a:t>
            </a:r>
            <a:endParaRPr lang="fr-FR" sz="1400" b="1" dirty="0" smtClean="0"/>
          </a:p>
        </p:txBody>
      </p:sp>
      <p:sp>
        <p:nvSpPr>
          <p:cNvPr id="9" name="CaixaDeTexto 8"/>
          <p:cNvSpPr txBox="1"/>
          <p:nvPr/>
        </p:nvSpPr>
        <p:spPr>
          <a:xfrm>
            <a:off x="8610598" y="785182"/>
            <a:ext cx="3426163" cy="954107"/>
          </a:xfrm>
          <a:prstGeom prst="rect">
            <a:avLst/>
          </a:prstGeom>
          <a:noFill/>
          <a:ln>
            <a:solidFill>
              <a:schemeClr val="tx1"/>
            </a:solidFill>
          </a:ln>
        </p:spPr>
        <p:txBody>
          <a:bodyPr wrap="square" rtlCol="0">
            <a:spAutoFit/>
          </a:bodyPr>
          <a:lstStyle/>
          <a:p>
            <a:r>
              <a:rPr lang="fr-FR" sz="1400" b="1" dirty="0" smtClean="0"/>
              <a:t>Previous integrationSLAs are checked in order to find a possible match with the query and preferences in which the results could be reused</a:t>
            </a:r>
          </a:p>
        </p:txBody>
      </p:sp>
      <p:sp>
        <p:nvSpPr>
          <p:cNvPr id="10" name="CaixaDeTexto 9"/>
          <p:cNvSpPr txBox="1"/>
          <p:nvPr/>
        </p:nvSpPr>
        <p:spPr>
          <a:xfrm>
            <a:off x="4382917" y="2401216"/>
            <a:ext cx="3426163" cy="954107"/>
          </a:xfrm>
          <a:prstGeom prst="rect">
            <a:avLst/>
          </a:prstGeom>
          <a:noFill/>
          <a:ln>
            <a:solidFill>
              <a:schemeClr val="tx1"/>
            </a:solidFill>
          </a:ln>
        </p:spPr>
        <p:txBody>
          <a:bodyPr wrap="square" rtlCol="0">
            <a:spAutoFit/>
          </a:bodyPr>
          <a:lstStyle/>
          <a:p>
            <a:r>
              <a:rPr lang="fr-FR" sz="1400" b="1" dirty="0" smtClean="0"/>
              <a:t>DSs and DPs are selected based on their service SLA templates. Once they match with the query and preferences, they are selected</a:t>
            </a:r>
          </a:p>
        </p:txBody>
      </p:sp>
      <p:sp>
        <p:nvSpPr>
          <p:cNvPr id="11" name="CaixaDeTexto 10"/>
          <p:cNvSpPr txBox="1"/>
          <p:nvPr/>
        </p:nvSpPr>
        <p:spPr>
          <a:xfrm>
            <a:off x="8610600" y="2401216"/>
            <a:ext cx="3426163" cy="523220"/>
          </a:xfrm>
          <a:prstGeom prst="rect">
            <a:avLst/>
          </a:prstGeom>
          <a:noFill/>
          <a:ln>
            <a:solidFill>
              <a:schemeClr val="tx1"/>
            </a:solidFill>
          </a:ln>
        </p:spPr>
        <p:txBody>
          <a:bodyPr wrap="square" rtlCol="0">
            <a:spAutoFit/>
          </a:bodyPr>
          <a:lstStyle/>
          <a:p>
            <a:r>
              <a:rPr lang="fr-FR" sz="1400" b="1" dirty="0" smtClean="0"/>
              <a:t>The rewritings produced are reused to this new integration request.</a:t>
            </a:r>
          </a:p>
        </p:txBody>
      </p:sp>
      <p:sp>
        <p:nvSpPr>
          <p:cNvPr id="12" name="CaixaDeTexto 11"/>
          <p:cNvSpPr txBox="1"/>
          <p:nvPr/>
        </p:nvSpPr>
        <p:spPr>
          <a:xfrm>
            <a:off x="142536" y="2401216"/>
            <a:ext cx="3426163" cy="738664"/>
          </a:xfrm>
          <a:prstGeom prst="rect">
            <a:avLst/>
          </a:prstGeom>
          <a:noFill/>
          <a:ln>
            <a:solidFill>
              <a:schemeClr val="tx1"/>
            </a:solidFill>
          </a:ln>
        </p:spPr>
        <p:txBody>
          <a:bodyPr wrap="square" rtlCol="0">
            <a:spAutoFit/>
          </a:bodyPr>
          <a:lstStyle/>
          <a:p>
            <a:r>
              <a:rPr lang="fr-FR" sz="1400" b="1" dirty="0" smtClean="0"/>
              <a:t>Rewritings of the original query are produced using the DSs that can be mapped to the query or part of it</a:t>
            </a:r>
          </a:p>
        </p:txBody>
      </p:sp>
      <p:sp>
        <p:nvSpPr>
          <p:cNvPr id="13" name="CaixaDeTexto 12"/>
          <p:cNvSpPr txBox="1"/>
          <p:nvPr/>
        </p:nvSpPr>
        <p:spPr>
          <a:xfrm>
            <a:off x="142535" y="3963316"/>
            <a:ext cx="3426163" cy="2677656"/>
          </a:xfrm>
          <a:prstGeom prst="rect">
            <a:avLst/>
          </a:prstGeom>
          <a:noFill/>
          <a:ln>
            <a:solidFill>
              <a:schemeClr val="tx1"/>
            </a:solidFill>
          </a:ln>
        </p:spPr>
        <p:txBody>
          <a:bodyPr wrap="square" rtlCol="0">
            <a:spAutoFit/>
          </a:bodyPr>
          <a:lstStyle/>
          <a:p>
            <a:r>
              <a:rPr lang="fr-FR" sz="1400" b="1" dirty="0" smtClean="0"/>
              <a:t>For each rewriting produced, a service SLA is agreed between the user </a:t>
            </a:r>
            <a:r>
              <a:rPr lang="fr-FR" sz="1400" b="1" dirty="0" smtClean="0"/>
              <a:t>and</a:t>
            </a:r>
            <a:r>
              <a:rPr lang="fr-FR" sz="1400" b="1" dirty="0" smtClean="0"/>
              <a:t> DPS that is going to execute the </a:t>
            </a:r>
            <a:r>
              <a:rPr lang="fr-FR" sz="1400" b="1" dirty="0" smtClean="0"/>
              <a:t>rewriting. </a:t>
            </a:r>
            <a:r>
              <a:rPr lang="fr-FR" sz="1400" b="1" dirty="0"/>
              <a:t>The DPS who is reponsible to retrieve and integrate data is determined based on user cloud subscription taking in account the cost for integrate the data and transfer the data. Each </a:t>
            </a:r>
            <a:r>
              <a:rPr lang="fr-FR" sz="1400" b="1" dirty="0" smtClean="0"/>
              <a:t>agreed service SLA is referenced in the derived </a:t>
            </a:r>
            <a:r>
              <a:rPr lang="fr-FR" sz="1400" b="1" dirty="0"/>
              <a:t>SLA. The information concerning the data transfer cost is obtained in the cloud SLA established between the DS and its cloud provider</a:t>
            </a:r>
            <a:endParaRPr lang="fr-FR" sz="1400" b="1" dirty="0" smtClean="0"/>
          </a:p>
        </p:txBody>
      </p:sp>
      <p:sp>
        <p:nvSpPr>
          <p:cNvPr id="15" name="CaixaDeTexto 14"/>
          <p:cNvSpPr txBox="1"/>
          <p:nvPr/>
        </p:nvSpPr>
        <p:spPr>
          <a:xfrm>
            <a:off x="8610599" y="3963316"/>
            <a:ext cx="3426163" cy="738664"/>
          </a:xfrm>
          <a:prstGeom prst="rect">
            <a:avLst/>
          </a:prstGeom>
          <a:noFill/>
          <a:ln>
            <a:solidFill>
              <a:schemeClr val="tx1"/>
            </a:solidFill>
          </a:ln>
        </p:spPr>
        <p:txBody>
          <a:bodyPr wrap="square" rtlCol="0">
            <a:spAutoFit/>
          </a:bodyPr>
          <a:lstStyle/>
          <a:p>
            <a:r>
              <a:rPr lang="fr-FR" sz="1400" b="1" dirty="0" smtClean="0"/>
              <a:t>Integration results are delivered to the user while his/her preferences and cloud subscription are satisfied.</a:t>
            </a:r>
          </a:p>
        </p:txBody>
      </p:sp>
      <p:sp>
        <p:nvSpPr>
          <p:cNvPr id="16" name="CaixaDeTexto 15"/>
          <p:cNvSpPr txBox="1"/>
          <p:nvPr/>
        </p:nvSpPr>
        <p:spPr>
          <a:xfrm>
            <a:off x="8610599" y="5579350"/>
            <a:ext cx="3426163" cy="954107"/>
          </a:xfrm>
          <a:prstGeom prst="rect">
            <a:avLst/>
          </a:prstGeom>
          <a:noFill/>
          <a:ln>
            <a:solidFill>
              <a:schemeClr val="tx1"/>
            </a:solidFill>
          </a:ln>
        </p:spPr>
        <p:txBody>
          <a:bodyPr wrap="square" rtlCol="0">
            <a:spAutoFit/>
          </a:bodyPr>
          <a:lstStyle/>
          <a:p>
            <a:r>
              <a:rPr lang="fr-FR" sz="1400" b="1" dirty="0" smtClean="0"/>
              <a:t>Once the preferences are reached, a new integration SLA is created and stored to this integration request using all the information contained in the derived SLA.</a:t>
            </a:r>
          </a:p>
        </p:txBody>
      </p:sp>
      <p:cxnSp>
        <p:nvCxnSpPr>
          <p:cNvPr id="18" name="Conector de seta reta 17"/>
          <p:cNvCxnSpPr>
            <a:stCxn id="6" idx="3"/>
          </p:cNvCxnSpPr>
          <p:nvPr/>
        </p:nvCxnSpPr>
        <p:spPr>
          <a:xfrm>
            <a:off x="3568700" y="1046792"/>
            <a:ext cx="814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p:cNvCxnSpPr>
            <a:stCxn id="8" idx="3"/>
          </p:cNvCxnSpPr>
          <p:nvPr/>
        </p:nvCxnSpPr>
        <p:spPr>
          <a:xfrm>
            <a:off x="7809081" y="1154514"/>
            <a:ext cx="801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angulado 21"/>
          <p:cNvCxnSpPr>
            <a:stCxn id="9" idx="2"/>
            <a:endCxn id="10" idx="0"/>
          </p:cNvCxnSpPr>
          <p:nvPr/>
        </p:nvCxnSpPr>
        <p:spPr>
          <a:xfrm rot="5400000">
            <a:off x="7878877" y="-43588"/>
            <a:ext cx="661927" cy="42276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9" idx="2"/>
            <a:endCxn id="11" idx="0"/>
          </p:cNvCxnSpPr>
          <p:nvPr/>
        </p:nvCxnSpPr>
        <p:spPr>
          <a:xfrm>
            <a:off x="10323680" y="1739289"/>
            <a:ext cx="2" cy="661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0" idx="1"/>
          </p:cNvCxnSpPr>
          <p:nvPr/>
        </p:nvCxnSpPr>
        <p:spPr>
          <a:xfrm flipH="1" flipV="1">
            <a:off x="3568698" y="2878269"/>
            <a:ext cx="8142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29"/>
          <p:cNvCxnSpPr>
            <a:stCxn id="13" idx="3"/>
            <a:endCxn id="15" idx="1"/>
          </p:cNvCxnSpPr>
          <p:nvPr/>
        </p:nvCxnSpPr>
        <p:spPr>
          <a:xfrm flipV="1">
            <a:off x="3568698" y="4332648"/>
            <a:ext cx="5041901" cy="96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de seta reta 33"/>
          <p:cNvCxnSpPr>
            <a:stCxn id="15" idx="2"/>
            <a:endCxn id="16" idx="0"/>
          </p:cNvCxnSpPr>
          <p:nvPr/>
        </p:nvCxnSpPr>
        <p:spPr>
          <a:xfrm>
            <a:off x="10323681" y="4701980"/>
            <a:ext cx="0" cy="877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angulado 42"/>
          <p:cNvCxnSpPr>
            <a:stCxn id="11" idx="2"/>
            <a:endCxn id="13" idx="0"/>
          </p:cNvCxnSpPr>
          <p:nvPr/>
        </p:nvCxnSpPr>
        <p:spPr>
          <a:xfrm rot="5400000">
            <a:off x="5570210" y="-790156"/>
            <a:ext cx="1038880" cy="846806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de seta reta 49"/>
          <p:cNvCxnSpPr/>
          <p:nvPr/>
        </p:nvCxnSpPr>
        <p:spPr>
          <a:xfrm>
            <a:off x="1460500" y="3139880"/>
            <a:ext cx="12700" cy="82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ixaDeTexto 50"/>
          <p:cNvSpPr txBox="1"/>
          <p:nvPr/>
        </p:nvSpPr>
        <p:spPr>
          <a:xfrm>
            <a:off x="10323679" y="2085640"/>
            <a:ext cx="1406795" cy="307777"/>
          </a:xfrm>
          <a:prstGeom prst="rect">
            <a:avLst/>
          </a:prstGeom>
          <a:noFill/>
        </p:spPr>
        <p:txBody>
          <a:bodyPr wrap="none" rtlCol="0">
            <a:spAutoFit/>
          </a:bodyPr>
          <a:lstStyle/>
          <a:p>
            <a:r>
              <a:rPr lang="fr-FR" sz="1400" i="1" dirty="0" smtClean="0"/>
              <a:t>A match is found</a:t>
            </a:r>
          </a:p>
        </p:txBody>
      </p:sp>
      <p:sp>
        <p:nvSpPr>
          <p:cNvPr id="52" name="CaixaDeTexto 51"/>
          <p:cNvSpPr txBox="1"/>
          <p:nvPr/>
        </p:nvSpPr>
        <p:spPr>
          <a:xfrm>
            <a:off x="6764943" y="1793222"/>
            <a:ext cx="1509388" cy="307777"/>
          </a:xfrm>
          <a:prstGeom prst="rect">
            <a:avLst/>
          </a:prstGeom>
          <a:noFill/>
        </p:spPr>
        <p:txBody>
          <a:bodyPr wrap="none" rtlCol="0">
            <a:spAutoFit/>
          </a:bodyPr>
          <a:lstStyle/>
          <a:p>
            <a:r>
              <a:rPr lang="fr-FR" sz="1400" i="1" dirty="0" smtClean="0"/>
              <a:t>No match is found</a:t>
            </a:r>
          </a:p>
        </p:txBody>
      </p:sp>
    </p:spTree>
    <p:extLst>
      <p:ext uri="{BB962C8B-B14F-4D97-AF65-F5344CB8AC3E}">
        <p14:creationId xmlns:p14="http://schemas.microsoft.com/office/powerpoint/2010/main" val="3831438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B0111B21-E605-4502-81BD-FEE89FB0795B}" type="slidenum">
              <a:rPr lang="fr-FR" smtClean="0"/>
              <a:t>15</a:t>
            </a:fld>
            <a:endParaRPr lang="fr-FR"/>
          </a:p>
        </p:txBody>
      </p:sp>
      <p:sp>
        <p:nvSpPr>
          <p:cNvPr id="6" name="Nuvem 5"/>
          <p:cNvSpPr/>
          <p:nvPr/>
        </p:nvSpPr>
        <p:spPr>
          <a:xfrm>
            <a:off x="3944007" y="3852450"/>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7" name="Nuvem 6"/>
          <p:cNvSpPr/>
          <p:nvPr/>
        </p:nvSpPr>
        <p:spPr>
          <a:xfrm>
            <a:off x="5781191" y="2205334"/>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8" name="Nuvem 7"/>
          <p:cNvSpPr/>
          <p:nvPr/>
        </p:nvSpPr>
        <p:spPr>
          <a:xfrm>
            <a:off x="955711" y="3831832"/>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9" name="CaixaDeTexto 8"/>
          <p:cNvSpPr txBox="1"/>
          <p:nvPr/>
        </p:nvSpPr>
        <p:spPr>
          <a:xfrm>
            <a:off x="6753726" y="3312896"/>
            <a:ext cx="912429" cy="369332"/>
          </a:xfrm>
          <a:prstGeom prst="rect">
            <a:avLst/>
          </a:prstGeom>
          <a:noFill/>
        </p:spPr>
        <p:txBody>
          <a:bodyPr wrap="none" rtlCol="0">
            <a:spAutoFit/>
          </a:bodyPr>
          <a:lstStyle/>
          <a:p>
            <a:r>
              <a:rPr lang="fr-FR" dirty="0" smtClean="0"/>
              <a:t>Cloud B</a:t>
            </a:r>
            <a:endParaRPr lang="fr-FR" dirty="0"/>
          </a:p>
        </p:txBody>
      </p:sp>
      <p:sp>
        <p:nvSpPr>
          <p:cNvPr id="10" name="CaixaDeTexto 9"/>
          <p:cNvSpPr txBox="1"/>
          <p:nvPr/>
        </p:nvSpPr>
        <p:spPr>
          <a:xfrm>
            <a:off x="1928246" y="5005750"/>
            <a:ext cx="912429" cy="369332"/>
          </a:xfrm>
          <a:prstGeom prst="rect">
            <a:avLst/>
          </a:prstGeom>
          <a:noFill/>
        </p:spPr>
        <p:txBody>
          <a:bodyPr wrap="none" rtlCol="0">
            <a:spAutoFit/>
          </a:bodyPr>
          <a:lstStyle/>
          <a:p>
            <a:r>
              <a:rPr lang="fr-FR" dirty="0" smtClean="0"/>
              <a:t>Cloud C</a:t>
            </a:r>
            <a:endParaRPr lang="fr-FR" dirty="0"/>
          </a:p>
        </p:txBody>
      </p:sp>
      <p:sp>
        <p:nvSpPr>
          <p:cNvPr id="11" name="CaixaDeTexto 10"/>
          <p:cNvSpPr txBox="1"/>
          <p:nvPr/>
        </p:nvSpPr>
        <p:spPr>
          <a:xfrm>
            <a:off x="4916543" y="5077541"/>
            <a:ext cx="922047" cy="369332"/>
          </a:xfrm>
          <a:prstGeom prst="rect">
            <a:avLst/>
          </a:prstGeom>
          <a:noFill/>
        </p:spPr>
        <p:txBody>
          <a:bodyPr wrap="none" rtlCol="0">
            <a:spAutoFit/>
          </a:bodyPr>
          <a:lstStyle/>
          <a:p>
            <a:r>
              <a:rPr lang="fr-FR" dirty="0" smtClean="0"/>
              <a:t>Cloud D</a:t>
            </a:r>
            <a:endParaRPr lang="fr-FR" dirty="0"/>
          </a:p>
        </p:txBody>
      </p:sp>
      <p:sp>
        <p:nvSpPr>
          <p:cNvPr id="13" name="Fluxograma: Disco magnético 12"/>
          <p:cNvSpPr/>
          <p:nvPr/>
        </p:nvSpPr>
        <p:spPr>
          <a:xfrm>
            <a:off x="6106738" y="2825020"/>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5" name="Fluxograma: Disco magnético 14"/>
          <p:cNvSpPr/>
          <p:nvPr/>
        </p:nvSpPr>
        <p:spPr>
          <a:xfrm>
            <a:off x="1173603" y="4586279"/>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6" name="Fluxograma: Disco magnético 15"/>
          <p:cNvSpPr/>
          <p:nvPr/>
        </p:nvSpPr>
        <p:spPr>
          <a:xfrm>
            <a:off x="4330950" y="4734228"/>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7" name="Fluxograma: Disco magnético 16"/>
          <p:cNvSpPr/>
          <p:nvPr/>
        </p:nvSpPr>
        <p:spPr>
          <a:xfrm>
            <a:off x="5182421" y="4524341"/>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8" name="Fluxograma: Disco magnético 17"/>
          <p:cNvSpPr/>
          <p:nvPr/>
        </p:nvSpPr>
        <p:spPr>
          <a:xfrm>
            <a:off x="5863897" y="4586279"/>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pic>
        <p:nvPicPr>
          <p:cNvPr id="46" name="Imagem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555" y="1477881"/>
            <a:ext cx="1219200" cy="1219200"/>
          </a:xfrm>
          <a:prstGeom prst="rect">
            <a:avLst/>
          </a:prstGeom>
        </p:spPr>
      </p:pic>
      <p:sp>
        <p:nvSpPr>
          <p:cNvPr id="63" name="Nuvem 62"/>
          <p:cNvSpPr/>
          <p:nvPr/>
        </p:nvSpPr>
        <p:spPr>
          <a:xfrm>
            <a:off x="2459025" y="1335090"/>
            <a:ext cx="3322166" cy="2271141"/>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64" name="CaixaDeTexto 63"/>
          <p:cNvSpPr txBox="1"/>
          <p:nvPr/>
        </p:nvSpPr>
        <p:spPr>
          <a:xfrm>
            <a:off x="3560855" y="2984777"/>
            <a:ext cx="1060802" cy="369332"/>
          </a:xfrm>
          <a:prstGeom prst="rect">
            <a:avLst/>
          </a:prstGeom>
          <a:noFill/>
        </p:spPr>
        <p:txBody>
          <a:bodyPr wrap="square" rtlCol="0">
            <a:spAutoFit/>
          </a:bodyPr>
          <a:lstStyle/>
          <a:p>
            <a:r>
              <a:rPr lang="fr-FR" dirty="0" smtClean="0"/>
              <a:t>Cloud A</a:t>
            </a:r>
            <a:endParaRPr lang="fr-FR" dirty="0"/>
          </a:p>
        </p:txBody>
      </p:sp>
      <p:sp>
        <p:nvSpPr>
          <p:cNvPr id="65" name="Retângulo de cantos arredondados 64"/>
          <p:cNvSpPr/>
          <p:nvPr/>
        </p:nvSpPr>
        <p:spPr>
          <a:xfrm>
            <a:off x="2844800" y="1335090"/>
            <a:ext cx="800100" cy="15419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Seta para a esquerda e para a direita 65"/>
          <p:cNvSpPr/>
          <p:nvPr/>
        </p:nvSpPr>
        <p:spPr>
          <a:xfrm>
            <a:off x="1928246" y="2062103"/>
            <a:ext cx="879575" cy="37508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tângulo de cantos arredondados 66"/>
          <p:cNvSpPr/>
          <p:nvPr/>
        </p:nvSpPr>
        <p:spPr>
          <a:xfrm>
            <a:off x="2873438" y="1395652"/>
            <a:ext cx="742823" cy="27279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1</a:t>
            </a:r>
            <a:endParaRPr lang="fr-FR" b="1" dirty="0">
              <a:solidFill>
                <a:schemeClr val="tx1"/>
              </a:solidFill>
            </a:endParaRPr>
          </a:p>
        </p:txBody>
      </p:sp>
      <p:sp>
        <p:nvSpPr>
          <p:cNvPr id="68" name="Retângulo de cantos arredondados 67"/>
          <p:cNvSpPr/>
          <p:nvPr/>
        </p:nvSpPr>
        <p:spPr>
          <a:xfrm>
            <a:off x="2873438" y="1685346"/>
            <a:ext cx="742823" cy="27279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2</a:t>
            </a:r>
            <a:endParaRPr lang="fr-FR" b="1" dirty="0">
              <a:solidFill>
                <a:schemeClr val="tx1"/>
              </a:solidFill>
            </a:endParaRPr>
          </a:p>
        </p:txBody>
      </p:sp>
      <p:sp>
        <p:nvSpPr>
          <p:cNvPr id="69" name="Retângulo de cantos arredondados 68"/>
          <p:cNvSpPr/>
          <p:nvPr/>
        </p:nvSpPr>
        <p:spPr>
          <a:xfrm>
            <a:off x="2873438" y="1979261"/>
            <a:ext cx="742823" cy="27279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3</a:t>
            </a:r>
            <a:endParaRPr lang="fr-FR" b="1" dirty="0">
              <a:solidFill>
                <a:schemeClr val="tx1"/>
              </a:solidFill>
            </a:endParaRPr>
          </a:p>
        </p:txBody>
      </p:sp>
      <p:sp>
        <p:nvSpPr>
          <p:cNvPr id="70" name="Retângulo de cantos arredondados 69"/>
          <p:cNvSpPr/>
          <p:nvPr/>
        </p:nvSpPr>
        <p:spPr>
          <a:xfrm>
            <a:off x="2873438" y="2268955"/>
            <a:ext cx="742823" cy="27279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4</a:t>
            </a:r>
            <a:endParaRPr lang="fr-FR" b="1" dirty="0">
              <a:solidFill>
                <a:schemeClr val="tx1"/>
              </a:solidFill>
            </a:endParaRPr>
          </a:p>
        </p:txBody>
      </p:sp>
      <p:sp>
        <p:nvSpPr>
          <p:cNvPr id="71" name="Retângulo de cantos arredondados 70"/>
          <p:cNvSpPr/>
          <p:nvPr/>
        </p:nvSpPr>
        <p:spPr>
          <a:xfrm>
            <a:off x="2873438" y="2561473"/>
            <a:ext cx="742823" cy="27279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5</a:t>
            </a:r>
            <a:endParaRPr lang="fr-FR" b="1" dirty="0">
              <a:solidFill>
                <a:schemeClr val="tx1"/>
              </a:solidFill>
            </a:endParaRPr>
          </a:p>
        </p:txBody>
      </p:sp>
      <p:sp>
        <p:nvSpPr>
          <p:cNvPr id="72" name="Triângulo isósceles 71"/>
          <p:cNvSpPr/>
          <p:nvPr/>
        </p:nvSpPr>
        <p:spPr>
          <a:xfrm>
            <a:off x="4315785" y="1370252"/>
            <a:ext cx="315809" cy="317500"/>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Fluxograma: Disco magnético 72"/>
          <p:cNvSpPr/>
          <p:nvPr/>
        </p:nvSpPr>
        <p:spPr>
          <a:xfrm>
            <a:off x="3910494" y="2187054"/>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74" name="Fluxograma: Disco magnético 73"/>
          <p:cNvSpPr/>
          <p:nvPr/>
        </p:nvSpPr>
        <p:spPr>
          <a:xfrm>
            <a:off x="4881225" y="2187054"/>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cxnSp>
        <p:nvCxnSpPr>
          <p:cNvPr id="76" name="Conector de seta reta 75"/>
          <p:cNvCxnSpPr/>
          <p:nvPr/>
        </p:nvCxnSpPr>
        <p:spPr>
          <a:xfrm>
            <a:off x="1969073" y="2549817"/>
            <a:ext cx="544404" cy="347321"/>
          </a:xfrm>
          <a:prstGeom prst="straightConnector1">
            <a:avLst/>
          </a:prstGeom>
          <a:ln>
            <a:solidFill>
              <a:schemeClr val="tx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Retângulo com Canto Diagonal Aparado 77"/>
          <p:cNvSpPr/>
          <p:nvPr/>
        </p:nvSpPr>
        <p:spPr>
          <a:xfrm>
            <a:off x="2044650" y="2543094"/>
            <a:ext cx="581616" cy="145474"/>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t>SLAc</a:t>
            </a:r>
            <a:endParaRPr lang="fr-FR" sz="1200" b="1" dirty="0"/>
          </a:p>
        </p:txBody>
      </p:sp>
      <p:cxnSp>
        <p:nvCxnSpPr>
          <p:cNvPr id="86" name="Conector de seta reta 85"/>
          <p:cNvCxnSpPr/>
          <p:nvPr/>
        </p:nvCxnSpPr>
        <p:spPr>
          <a:xfrm>
            <a:off x="1639800" y="2561473"/>
            <a:ext cx="0" cy="1411389"/>
          </a:xfrm>
          <a:prstGeom prst="straightConnector1">
            <a:avLst/>
          </a:prstGeom>
          <a:ln>
            <a:solidFill>
              <a:schemeClr val="tx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Retângulo com Canto Diagonal Aparado 86"/>
          <p:cNvSpPr/>
          <p:nvPr/>
        </p:nvSpPr>
        <p:spPr>
          <a:xfrm>
            <a:off x="1173603" y="3174075"/>
            <a:ext cx="581616" cy="145474"/>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t>SLAc</a:t>
            </a:r>
            <a:endParaRPr lang="fr-FR" sz="1200" b="1" dirty="0"/>
          </a:p>
        </p:txBody>
      </p:sp>
      <p:cxnSp>
        <p:nvCxnSpPr>
          <p:cNvPr id="89" name="Conector de seta reta 88"/>
          <p:cNvCxnSpPr/>
          <p:nvPr/>
        </p:nvCxnSpPr>
        <p:spPr>
          <a:xfrm>
            <a:off x="1805291" y="2558238"/>
            <a:ext cx="2385709" cy="1813423"/>
          </a:xfrm>
          <a:prstGeom prst="straightConnector1">
            <a:avLst/>
          </a:prstGeom>
          <a:ln>
            <a:solidFill>
              <a:schemeClr val="tx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90" name="Retângulo com Canto Diagonal Aparado 89"/>
          <p:cNvSpPr/>
          <p:nvPr/>
        </p:nvSpPr>
        <p:spPr>
          <a:xfrm>
            <a:off x="2472770" y="3394225"/>
            <a:ext cx="581616" cy="145474"/>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t>SLAc</a:t>
            </a:r>
            <a:endParaRPr lang="fr-FR" sz="1200" b="1" dirty="0"/>
          </a:p>
        </p:txBody>
      </p:sp>
      <p:cxnSp>
        <p:nvCxnSpPr>
          <p:cNvPr id="94" name="Conector de seta reta 93"/>
          <p:cNvCxnSpPr/>
          <p:nvPr/>
        </p:nvCxnSpPr>
        <p:spPr>
          <a:xfrm flipH="1">
            <a:off x="4191000" y="1685346"/>
            <a:ext cx="271627" cy="519988"/>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Conector de seta reta 95"/>
          <p:cNvCxnSpPr/>
          <p:nvPr/>
        </p:nvCxnSpPr>
        <p:spPr>
          <a:xfrm>
            <a:off x="4462627" y="1685346"/>
            <a:ext cx="412283" cy="519988"/>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Conector de seta reta 97"/>
          <p:cNvCxnSpPr/>
          <p:nvPr/>
        </p:nvCxnSpPr>
        <p:spPr>
          <a:xfrm>
            <a:off x="4473689" y="1685346"/>
            <a:ext cx="1633049" cy="1191739"/>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Retângulo com Canto Diagonal Aparado 98"/>
          <p:cNvSpPr/>
          <p:nvPr/>
        </p:nvSpPr>
        <p:spPr>
          <a:xfrm>
            <a:off x="5424095" y="2335590"/>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00" name="Retângulo com Canto Diagonal Aparado 99"/>
          <p:cNvSpPr/>
          <p:nvPr/>
        </p:nvSpPr>
        <p:spPr>
          <a:xfrm>
            <a:off x="4354213" y="1994274"/>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01" name="Retângulo com Canto Diagonal Aparado 100"/>
          <p:cNvSpPr/>
          <p:nvPr/>
        </p:nvSpPr>
        <p:spPr>
          <a:xfrm>
            <a:off x="3895571" y="1892673"/>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02" name="Triângulo isósceles 101"/>
          <p:cNvSpPr/>
          <p:nvPr/>
        </p:nvSpPr>
        <p:spPr>
          <a:xfrm>
            <a:off x="6595821" y="2282865"/>
            <a:ext cx="315809" cy="317500"/>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Triângulo isósceles 102"/>
          <p:cNvSpPr/>
          <p:nvPr/>
        </p:nvSpPr>
        <p:spPr>
          <a:xfrm>
            <a:off x="7617256" y="2417377"/>
            <a:ext cx="315809" cy="317500"/>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Fluxograma: Disco magnético 103"/>
          <p:cNvSpPr/>
          <p:nvPr/>
        </p:nvSpPr>
        <p:spPr>
          <a:xfrm>
            <a:off x="7006704" y="27942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05" name="Fluxograma: Disco magnético 104"/>
          <p:cNvSpPr/>
          <p:nvPr/>
        </p:nvSpPr>
        <p:spPr>
          <a:xfrm>
            <a:off x="7749966" y="3083949"/>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06" name="Triângulo isósceles 105"/>
          <p:cNvSpPr/>
          <p:nvPr/>
        </p:nvSpPr>
        <p:spPr>
          <a:xfrm>
            <a:off x="2314194" y="3820345"/>
            <a:ext cx="315809" cy="317500"/>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Triângulo isósceles 106"/>
          <p:cNvSpPr/>
          <p:nvPr/>
        </p:nvSpPr>
        <p:spPr>
          <a:xfrm>
            <a:off x="4489822" y="4068994"/>
            <a:ext cx="315809" cy="317500"/>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0" name="Conector de seta reta 109"/>
          <p:cNvCxnSpPr>
            <a:endCxn id="13" idx="1"/>
          </p:cNvCxnSpPr>
          <p:nvPr/>
        </p:nvCxnSpPr>
        <p:spPr>
          <a:xfrm flipH="1">
            <a:off x="6278681" y="2615831"/>
            <a:ext cx="317140" cy="209189"/>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Conector de seta reta 111"/>
          <p:cNvCxnSpPr>
            <a:stCxn id="102" idx="3"/>
            <a:endCxn id="104" idx="2"/>
          </p:cNvCxnSpPr>
          <p:nvPr/>
        </p:nvCxnSpPr>
        <p:spPr>
          <a:xfrm>
            <a:off x="6753726" y="2600365"/>
            <a:ext cx="252978" cy="384412"/>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4" name="Conector de seta reta 113"/>
          <p:cNvCxnSpPr/>
          <p:nvPr/>
        </p:nvCxnSpPr>
        <p:spPr>
          <a:xfrm>
            <a:off x="7775160" y="2734877"/>
            <a:ext cx="146748" cy="349072"/>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Conector de seta reta 115"/>
          <p:cNvCxnSpPr/>
          <p:nvPr/>
        </p:nvCxnSpPr>
        <p:spPr>
          <a:xfrm flipH="1">
            <a:off x="6166966" y="2734877"/>
            <a:ext cx="1582357" cy="1851402"/>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Conector de seta reta 117"/>
          <p:cNvCxnSpPr/>
          <p:nvPr/>
        </p:nvCxnSpPr>
        <p:spPr>
          <a:xfrm flipH="1">
            <a:off x="7350589" y="2734877"/>
            <a:ext cx="315566" cy="162261"/>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Conector de seta reta 119"/>
          <p:cNvCxnSpPr>
            <a:stCxn id="107" idx="4"/>
          </p:cNvCxnSpPr>
          <p:nvPr/>
        </p:nvCxnSpPr>
        <p:spPr>
          <a:xfrm>
            <a:off x="4805631" y="4386494"/>
            <a:ext cx="1125479" cy="199785"/>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Conector de seta reta 121"/>
          <p:cNvCxnSpPr/>
          <p:nvPr/>
        </p:nvCxnSpPr>
        <p:spPr>
          <a:xfrm>
            <a:off x="4735063" y="4402162"/>
            <a:ext cx="439483" cy="354184"/>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Conector de seta reta 123"/>
          <p:cNvCxnSpPr>
            <a:endCxn id="16" idx="1"/>
          </p:cNvCxnSpPr>
          <p:nvPr/>
        </p:nvCxnSpPr>
        <p:spPr>
          <a:xfrm flipH="1">
            <a:off x="4502893" y="4402162"/>
            <a:ext cx="179817" cy="332066"/>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Conector de seta reta 126"/>
          <p:cNvCxnSpPr/>
          <p:nvPr/>
        </p:nvCxnSpPr>
        <p:spPr>
          <a:xfrm flipH="1">
            <a:off x="1517488" y="4137845"/>
            <a:ext cx="955282" cy="618501"/>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Conector de seta reta 128"/>
          <p:cNvCxnSpPr>
            <a:stCxn id="106" idx="5"/>
          </p:cNvCxnSpPr>
          <p:nvPr/>
        </p:nvCxnSpPr>
        <p:spPr>
          <a:xfrm flipV="1">
            <a:off x="2551051" y="2568054"/>
            <a:ext cx="1427650" cy="1411041"/>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Conector de seta reta 130"/>
          <p:cNvCxnSpPr>
            <a:stCxn id="106" idx="5"/>
          </p:cNvCxnSpPr>
          <p:nvPr/>
        </p:nvCxnSpPr>
        <p:spPr>
          <a:xfrm flipV="1">
            <a:off x="2551051" y="2567525"/>
            <a:ext cx="2389826" cy="1411570"/>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Conector de seta reta 132"/>
          <p:cNvCxnSpPr>
            <a:stCxn id="106" idx="5"/>
            <a:endCxn id="16" idx="2"/>
          </p:cNvCxnSpPr>
          <p:nvPr/>
        </p:nvCxnSpPr>
        <p:spPr>
          <a:xfrm>
            <a:off x="2551051" y="3979095"/>
            <a:ext cx="1779899" cy="945633"/>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36" name="Retângulo com Canto Diagonal Aparado 135"/>
          <p:cNvSpPr/>
          <p:nvPr/>
        </p:nvSpPr>
        <p:spPr>
          <a:xfrm>
            <a:off x="6000874" y="2574065"/>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37" name="Retângulo com Canto Diagonal Aparado 136"/>
          <p:cNvSpPr/>
          <p:nvPr/>
        </p:nvSpPr>
        <p:spPr>
          <a:xfrm>
            <a:off x="6478317" y="2752562"/>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38" name="Retângulo com Canto Diagonal Aparado 137"/>
          <p:cNvSpPr/>
          <p:nvPr/>
        </p:nvSpPr>
        <p:spPr>
          <a:xfrm>
            <a:off x="7110192" y="2629970"/>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39" name="Retângulo com Canto Diagonal Aparado 138"/>
          <p:cNvSpPr/>
          <p:nvPr/>
        </p:nvSpPr>
        <p:spPr>
          <a:xfrm>
            <a:off x="7794664" y="2807812"/>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0" name="Retângulo com Canto Diagonal Aparado 139"/>
          <p:cNvSpPr/>
          <p:nvPr/>
        </p:nvSpPr>
        <p:spPr>
          <a:xfrm>
            <a:off x="6843574" y="3655015"/>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2" name="Retângulo com Canto Diagonal Aparado 141"/>
          <p:cNvSpPr/>
          <p:nvPr/>
        </p:nvSpPr>
        <p:spPr>
          <a:xfrm>
            <a:off x="5068485" y="4295048"/>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3" name="Retângulo com Canto Diagonal Aparado 142"/>
          <p:cNvSpPr/>
          <p:nvPr/>
        </p:nvSpPr>
        <p:spPr>
          <a:xfrm>
            <a:off x="4551391" y="4527108"/>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4" name="Retângulo com Canto Diagonal Aparado 143"/>
          <p:cNvSpPr/>
          <p:nvPr/>
        </p:nvSpPr>
        <p:spPr>
          <a:xfrm>
            <a:off x="4170661" y="4425507"/>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5" name="Retângulo com Canto Diagonal Aparado 144"/>
          <p:cNvSpPr/>
          <p:nvPr/>
        </p:nvSpPr>
        <p:spPr>
          <a:xfrm>
            <a:off x="2962311" y="4394061"/>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6" name="Retângulo com Canto Diagonal Aparado 145"/>
          <p:cNvSpPr/>
          <p:nvPr/>
        </p:nvSpPr>
        <p:spPr>
          <a:xfrm>
            <a:off x="1616876" y="4270060"/>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7" name="Retângulo com Canto Diagonal Aparado 146"/>
          <p:cNvSpPr/>
          <p:nvPr/>
        </p:nvSpPr>
        <p:spPr>
          <a:xfrm>
            <a:off x="3545197" y="3281888"/>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8" name="Retângulo com Canto Diagonal Aparado 147"/>
          <p:cNvSpPr/>
          <p:nvPr/>
        </p:nvSpPr>
        <p:spPr>
          <a:xfrm>
            <a:off x="2959632" y="3017057"/>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9" name="Fluxograma: Disco magnético 148"/>
          <p:cNvSpPr/>
          <p:nvPr/>
        </p:nvSpPr>
        <p:spPr>
          <a:xfrm>
            <a:off x="955711" y="6098438"/>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50" name="Triângulo isósceles 149"/>
          <p:cNvSpPr/>
          <p:nvPr/>
        </p:nvSpPr>
        <p:spPr>
          <a:xfrm>
            <a:off x="969748" y="5677615"/>
            <a:ext cx="315809" cy="317500"/>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1" name="Retângulo com Canto Diagonal Aparado 150"/>
          <p:cNvSpPr/>
          <p:nvPr/>
        </p:nvSpPr>
        <p:spPr>
          <a:xfrm>
            <a:off x="1291811" y="5788845"/>
            <a:ext cx="3170815" cy="161017"/>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fr-FR" sz="1200" dirty="0" smtClean="0"/>
              <a:t>= Data processing services (integration services)</a:t>
            </a:r>
            <a:endParaRPr lang="fr-FR" sz="1200" dirty="0"/>
          </a:p>
        </p:txBody>
      </p:sp>
      <p:sp>
        <p:nvSpPr>
          <p:cNvPr id="152" name="Retângulo com Canto Diagonal Aparado 151"/>
          <p:cNvSpPr/>
          <p:nvPr/>
        </p:nvSpPr>
        <p:spPr>
          <a:xfrm>
            <a:off x="1291811" y="6220619"/>
            <a:ext cx="3170815" cy="161017"/>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fr-FR" sz="1200" dirty="0" smtClean="0"/>
              <a:t>= Data services </a:t>
            </a:r>
            <a:endParaRPr lang="fr-FR" sz="1200" dirty="0"/>
          </a:p>
        </p:txBody>
      </p:sp>
      <p:sp>
        <p:nvSpPr>
          <p:cNvPr id="153" name="Retângulo de cantos arredondados 152"/>
          <p:cNvSpPr/>
          <p:nvPr/>
        </p:nvSpPr>
        <p:spPr>
          <a:xfrm>
            <a:off x="7589773" y="3818573"/>
            <a:ext cx="4602227" cy="59848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solidFill>
                  <a:schemeClr val="tx1"/>
                </a:solidFill>
              </a:rPr>
              <a:t>1 = Build and update the derived SLA. Build the final integration SLA.</a:t>
            </a:r>
            <a:endParaRPr lang="fr-FR" b="1" dirty="0">
              <a:solidFill>
                <a:schemeClr val="tx1"/>
              </a:solidFill>
            </a:endParaRPr>
          </a:p>
        </p:txBody>
      </p:sp>
      <p:sp>
        <p:nvSpPr>
          <p:cNvPr id="154" name="Retângulo de cantos arredondados 153"/>
          <p:cNvSpPr/>
          <p:nvPr/>
        </p:nvSpPr>
        <p:spPr>
          <a:xfrm>
            <a:off x="7604507" y="4670113"/>
            <a:ext cx="4602227" cy="330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solidFill>
                  <a:schemeClr val="tx1"/>
                </a:solidFill>
              </a:rPr>
              <a:t>2 = Looks for previous integration SLAs or looks for services that can be matched with the query.</a:t>
            </a:r>
            <a:endParaRPr lang="fr-FR" b="1" dirty="0">
              <a:solidFill>
                <a:schemeClr val="tx1"/>
              </a:solidFill>
            </a:endParaRPr>
          </a:p>
        </p:txBody>
      </p:sp>
      <p:sp>
        <p:nvSpPr>
          <p:cNvPr id="155" name="Retângulo de cantos arredondados 154"/>
          <p:cNvSpPr/>
          <p:nvPr/>
        </p:nvSpPr>
        <p:spPr>
          <a:xfrm>
            <a:off x="7591807" y="5237921"/>
            <a:ext cx="4574793" cy="42009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solidFill>
                  <a:schemeClr val="tx1"/>
                </a:solidFill>
              </a:rPr>
              <a:t>3 = Query rewriting</a:t>
            </a:r>
            <a:endParaRPr lang="fr-FR" b="1" dirty="0">
              <a:solidFill>
                <a:schemeClr val="tx1"/>
              </a:solidFill>
            </a:endParaRPr>
          </a:p>
        </p:txBody>
      </p:sp>
      <p:sp>
        <p:nvSpPr>
          <p:cNvPr id="156" name="Retângulo de cantos arredondados 155"/>
          <p:cNvSpPr/>
          <p:nvPr/>
        </p:nvSpPr>
        <p:spPr>
          <a:xfrm>
            <a:off x="7617207" y="5652947"/>
            <a:ext cx="4589527" cy="24188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solidFill>
                  <a:schemeClr val="tx1"/>
                </a:solidFill>
              </a:rPr>
              <a:t>4 = Decision make  and execution</a:t>
            </a:r>
            <a:endParaRPr lang="fr-FR" b="1" dirty="0">
              <a:solidFill>
                <a:schemeClr val="tx1"/>
              </a:solidFill>
            </a:endParaRPr>
          </a:p>
        </p:txBody>
      </p:sp>
      <p:sp>
        <p:nvSpPr>
          <p:cNvPr id="157" name="Retângulo de cantos arredondados 156"/>
          <p:cNvSpPr/>
          <p:nvPr/>
        </p:nvSpPr>
        <p:spPr>
          <a:xfrm>
            <a:off x="7617207" y="5943512"/>
            <a:ext cx="2582927" cy="3072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solidFill>
                  <a:schemeClr val="tx1"/>
                </a:solidFill>
              </a:rPr>
              <a:t>5 = Service registry</a:t>
            </a:r>
            <a:endParaRPr lang="fr-FR" b="1" dirty="0">
              <a:solidFill>
                <a:schemeClr val="tx1"/>
              </a:solidFill>
            </a:endParaRPr>
          </a:p>
        </p:txBody>
      </p:sp>
      <p:cxnSp>
        <p:nvCxnSpPr>
          <p:cNvPr id="161" name="Conector em curva 160"/>
          <p:cNvCxnSpPr>
            <a:stCxn id="65" idx="0"/>
            <a:endCxn id="153" idx="0"/>
          </p:cNvCxnSpPr>
          <p:nvPr/>
        </p:nvCxnSpPr>
        <p:spPr>
          <a:xfrm rot="16200000" flipH="1">
            <a:off x="5326126" y="-746187"/>
            <a:ext cx="2483483" cy="6646037"/>
          </a:xfrm>
          <a:prstGeom prst="curvedConnector3">
            <a:avLst>
              <a:gd name="adj1" fmla="val -9205"/>
            </a:avLst>
          </a:prstGeom>
          <a:ln>
            <a:solidFill>
              <a:schemeClr val="accent3">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62" name="Título 1"/>
          <p:cNvSpPr>
            <a:spLocks noGrp="1"/>
          </p:cNvSpPr>
          <p:nvPr>
            <p:ph type="title"/>
          </p:nvPr>
        </p:nvSpPr>
        <p:spPr>
          <a:xfrm>
            <a:off x="838200" y="161925"/>
            <a:ext cx="10515600" cy="623257"/>
          </a:xfrm>
        </p:spPr>
        <p:txBody>
          <a:bodyPr>
            <a:normAutofit/>
          </a:bodyPr>
          <a:lstStyle/>
          <a:p>
            <a:pPr algn="ctr"/>
            <a:r>
              <a:rPr lang="fr-FR" sz="2800" u="sng" dirty="0" smtClean="0">
                <a:effectLst>
                  <a:outerShdw blurRad="38100" dist="38100" dir="2700000" algn="tl">
                    <a:srgbClr val="000000">
                      <a:alpha val="43137"/>
                    </a:srgbClr>
                  </a:outerShdw>
                </a:effectLst>
              </a:rPr>
              <a:t>Architecture</a:t>
            </a:r>
            <a:endParaRPr lang="fr-FR" sz="2800"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40379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B0111B21-E605-4502-81BD-FEE89FB0795B}" type="slidenum">
              <a:rPr lang="fr-FR" smtClean="0"/>
              <a:t>16</a:t>
            </a:fld>
            <a:endParaRPr lang="fr-FR"/>
          </a:p>
        </p:txBody>
      </p:sp>
      <p:sp>
        <p:nvSpPr>
          <p:cNvPr id="6" name="Nuvem 5"/>
          <p:cNvSpPr/>
          <p:nvPr/>
        </p:nvSpPr>
        <p:spPr>
          <a:xfrm>
            <a:off x="3944007" y="3852450"/>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7" name="Nuvem 6"/>
          <p:cNvSpPr/>
          <p:nvPr/>
        </p:nvSpPr>
        <p:spPr>
          <a:xfrm>
            <a:off x="5781191" y="2205334"/>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8" name="Nuvem 7"/>
          <p:cNvSpPr/>
          <p:nvPr/>
        </p:nvSpPr>
        <p:spPr>
          <a:xfrm>
            <a:off x="955711" y="3831832"/>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9" name="CaixaDeTexto 8"/>
          <p:cNvSpPr txBox="1"/>
          <p:nvPr/>
        </p:nvSpPr>
        <p:spPr>
          <a:xfrm>
            <a:off x="6753726" y="3312896"/>
            <a:ext cx="912429" cy="369332"/>
          </a:xfrm>
          <a:prstGeom prst="rect">
            <a:avLst/>
          </a:prstGeom>
          <a:noFill/>
        </p:spPr>
        <p:txBody>
          <a:bodyPr wrap="none" rtlCol="0">
            <a:spAutoFit/>
          </a:bodyPr>
          <a:lstStyle/>
          <a:p>
            <a:r>
              <a:rPr lang="fr-FR" dirty="0" smtClean="0"/>
              <a:t>Cloud B</a:t>
            </a:r>
            <a:endParaRPr lang="fr-FR" dirty="0"/>
          </a:p>
        </p:txBody>
      </p:sp>
      <p:sp>
        <p:nvSpPr>
          <p:cNvPr id="10" name="CaixaDeTexto 9"/>
          <p:cNvSpPr txBox="1"/>
          <p:nvPr/>
        </p:nvSpPr>
        <p:spPr>
          <a:xfrm>
            <a:off x="1928246" y="5005750"/>
            <a:ext cx="912429" cy="369332"/>
          </a:xfrm>
          <a:prstGeom prst="rect">
            <a:avLst/>
          </a:prstGeom>
          <a:noFill/>
        </p:spPr>
        <p:txBody>
          <a:bodyPr wrap="none" rtlCol="0">
            <a:spAutoFit/>
          </a:bodyPr>
          <a:lstStyle/>
          <a:p>
            <a:r>
              <a:rPr lang="fr-FR" dirty="0" smtClean="0"/>
              <a:t>Cloud C</a:t>
            </a:r>
            <a:endParaRPr lang="fr-FR" dirty="0"/>
          </a:p>
        </p:txBody>
      </p:sp>
      <p:sp>
        <p:nvSpPr>
          <p:cNvPr id="11" name="CaixaDeTexto 10"/>
          <p:cNvSpPr txBox="1"/>
          <p:nvPr/>
        </p:nvSpPr>
        <p:spPr>
          <a:xfrm>
            <a:off x="4916543" y="5077541"/>
            <a:ext cx="922047" cy="369332"/>
          </a:xfrm>
          <a:prstGeom prst="rect">
            <a:avLst/>
          </a:prstGeom>
          <a:noFill/>
        </p:spPr>
        <p:txBody>
          <a:bodyPr wrap="none" rtlCol="0">
            <a:spAutoFit/>
          </a:bodyPr>
          <a:lstStyle/>
          <a:p>
            <a:r>
              <a:rPr lang="fr-FR" dirty="0" smtClean="0"/>
              <a:t>Cloud D</a:t>
            </a:r>
            <a:endParaRPr lang="fr-FR" dirty="0"/>
          </a:p>
        </p:txBody>
      </p:sp>
      <p:sp>
        <p:nvSpPr>
          <p:cNvPr id="13" name="Fluxograma: Disco magnético 12"/>
          <p:cNvSpPr/>
          <p:nvPr/>
        </p:nvSpPr>
        <p:spPr>
          <a:xfrm>
            <a:off x="6106738" y="2825020"/>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5" name="Fluxograma: Disco magnético 14"/>
          <p:cNvSpPr/>
          <p:nvPr/>
        </p:nvSpPr>
        <p:spPr>
          <a:xfrm>
            <a:off x="1173603" y="4586279"/>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6" name="Fluxograma: Disco magnético 15"/>
          <p:cNvSpPr/>
          <p:nvPr/>
        </p:nvSpPr>
        <p:spPr>
          <a:xfrm>
            <a:off x="4330950" y="4734228"/>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7" name="Fluxograma: Disco magnético 16"/>
          <p:cNvSpPr/>
          <p:nvPr/>
        </p:nvSpPr>
        <p:spPr>
          <a:xfrm>
            <a:off x="5182421" y="4524341"/>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8" name="Fluxograma: Disco magnético 17"/>
          <p:cNvSpPr/>
          <p:nvPr/>
        </p:nvSpPr>
        <p:spPr>
          <a:xfrm>
            <a:off x="5863897" y="4586279"/>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pic>
        <p:nvPicPr>
          <p:cNvPr id="46" name="Imagem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555" y="1477881"/>
            <a:ext cx="1219200" cy="1219200"/>
          </a:xfrm>
          <a:prstGeom prst="rect">
            <a:avLst/>
          </a:prstGeom>
        </p:spPr>
      </p:pic>
      <p:sp>
        <p:nvSpPr>
          <p:cNvPr id="63" name="Nuvem 62"/>
          <p:cNvSpPr/>
          <p:nvPr/>
        </p:nvSpPr>
        <p:spPr>
          <a:xfrm>
            <a:off x="2459025" y="1335090"/>
            <a:ext cx="3322166" cy="2271141"/>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64" name="CaixaDeTexto 63"/>
          <p:cNvSpPr txBox="1"/>
          <p:nvPr/>
        </p:nvSpPr>
        <p:spPr>
          <a:xfrm>
            <a:off x="3560855" y="2984777"/>
            <a:ext cx="1060802" cy="369332"/>
          </a:xfrm>
          <a:prstGeom prst="rect">
            <a:avLst/>
          </a:prstGeom>
          <a:noFill/>
        </p:spPr>
        <p:txBody>
          <a:bodyPr wrap="square" rtlCol="0">
            <a:spAutoFit/>
          </a:bodyPr>
          <a:lstStyle/>
          <a:p>
            <a:r>
              <a:rPr lang="fr-FR" dirty="0" smtClean="0"/>
              <a:t>Cloud A</a:t>
            </a:r>
            <a:endParaRPr lang="fr-FR" dirty="0"/>
          </a:p>
        </p:txBody>
      </p:sp>
      <p:sp>
        <p:nvSpPr>
          <p:cNvPr id="65" name="Retângulo de cantos arredondados 64"/>
          <p:cNvSpPr/>
          <p:nvPr/>
        </p:nvSpPr>
        <p:spPr>
          <a:xfrm>
            <a:off x="2844800" y="1335090"/>
            <a:ext cx="800100" cy="15419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Seta para a esquerda e para a direita 65"/>
          <p:cNvSpPr/>
          <p:nvPr/>
        </p:nvSpPr>
        <p:spPr>
          <a:xfrm>
            <a:off x="1928246" y="2062103"/>
            <a:ext cx="879575" cy="37508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tângulo de cantos arredondados 66"/>
          <p:cNvSpPr/>
          <p:nvPr/>
        </p:nvSpPr>
        <p:spPr>
          <a:xfrm>
            <a:off x="2873438" y="1395652"/>
            <a:ext cx="742823" cy="27279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1</a:t>
            </a:r>
            <a:endParaRPr lang="fr-FR" b="1" dirty="0">
              <a:solidFill>
                <a:schemeClr val="tx1"/>
              </a:solidFill>
            </a:endParaRPr>
          </a:p>
        </p:txBody>
      </p:sp>
      <p:sp>
        <p:nvSpPr>
          <p:cNvPr id="68" name="Retângulo de cantos arredondados 67"/>
          <p:cNvSpPr/>
          <p:nvPr/>
        </p:nvSpPr>
        <p:spPr>
          <a:xfrm>
            <a:off x="2873438" y="1685346"/>
            <a:ext cx="742823" cy="27279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2</a:t>
            </a:r>
            <a:endParaRPr lang="fr-FR" b="1" dirty="0">
              <a:solidFill>
                <a:schemeClr val="tx1"/>
              </a:solidFill>
            </a:endParaRPr>
          </a:p>
        </p:txBody>
      </p:sp>
      <p:sp>
        <p:nvSpPr>
          <p:cNvPr id="69" name="Retângulo de cantos arredondados 68"/>
          <p:cNvSpPr/>
          <p:nvPr/>
        </p:nvSpPr>
        <p:spPr>
          <a:xfrm>
            <a:off x="2873438" y="1979261"/>
            <a:ext cx="742823" cy="27279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3</a:t>
            </a:r>
            <a:endParaRPr lang="fr-FR" b="1" dirty="0">
              <a:solidFill>
                <a:schemeClr val="tx1"/>
              </a:solidFill>
            </a:endParaRPr>
          </a:p>
        </p:txBody>
      </p:sp>
      <p:sp>
        <p:nvSpPr>
          <p:cNvPr id="70" name="Retângulo de cantos arredondados 69"/>
          <p:cNvSpPr/>
          <p:nvPr/>
        </p:nvSpPr>
        <p:spPr>
          <a:xfrm>
            <a:off x="2873438" y="2268955"/>
            <a:ext cx="742823" cy="27279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4</a:t>
            </a:r>
            <a:endParaRPr lang="fr-FR" b="1" dirty="0">
              <a:solidFill>
                <a:schemeClr val="tx1"/>
              </a:solidFill>
            </a:endParaRPr>
          </a:p>
        </p:txBody>
      </p:sp>
      <p:sp>
        <p:nvSpPr>
          <p:cNvPr id="71" name="Retângulo de cantos arredondados 70"/>
          <p:cNvSpPr/>
          <p:nvPr/>
        </p:nvSpPr>
        <p:spPr>
          <a:xfrm>
            <a:off x="2873438" y="2561473"/>
            <a:ext cx="742823" cy="27279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5</a:t>
            </a:r>
            <a:endParaRPr lang="fr-FR" b="1" dirty="0">
              <a:solidFill>
                <a:schemeClr val="tx1"/>
              </a:solidFill>
            </a:endParaRPr>
          </a:p>
        </p:txBody>
      </p:sp>
      <p:sp>
        <p:nvSpPr>
          <p:cNvPr id="72" name="Triângulo isósceles 71"/>
          <p:cNvSpPr/>
          <p:nvPr/>
        </p:nvSpPr>
        <p:spPr>
          <a:xfrm>
            <a:off x="4315785" y="1370252"/>
            <a:ext cx="315809" cy="317500"/>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Fluxograma: Disco magnético 72"/>
          <p:cNvSpPr/>
          <p:nvPr/>
        </p:nvSpPr>
        <p:spPr>
          <a:xfrm>
            <a:off x="3910494" y="2187054"/>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74" name="Fluxograma: Disco magnético 73"/>
          <p:cNvSpPr/>
          <p:nvPr/>
        </p:nvSpPr>
        <p:spPr>
          <a:xfrm>
            <a:off x="4881225" y="2187054"/>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cxnSp>
        <p:nvCxnSpPr>
          <p:cNvPr id="76" name="Conector de seta reta 75"/>
          <p:cNvCxnSpPr/>
          <p:nvPr/>
        </p:nvCxnSpPr>
        <p:spPr>
          <a:xfrm>
            <a:off x="1969073" y="2549817"/>
            <a:ext cx="544404" cy="347321"/>
          </a:xfrm>
          <a:prstGeom prst="straightConnector1">
            <a:avLst/>
          </a:prstGeom>
          <a:ln>
            <a:solidFill>
              <a:schemeClr val="tx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Retângulo com Canto Diagonal Aparado 77"/>
          <p:cNvSpPr/>
          <p:nvPr/>
        </p:nvSpPr>
        <p:spPr>
          <a:xfrm>
            <a:off x="2044650" y="2543094"/>
            <a:ext cx="581616" cy="145474"/>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t>SLAc</a:t>
            </a:r>
            <a:endParaRPr lang="fr-FR" sz="1200" b="1" dirty="0"/>
          </a:p>
        </p:txBody>
      </p:sp>
      <p:cxnSp>
        <p:nvCxnSpPr>
          <p:cNvPr id="86" name="Conector de seta reta 85"/>
          <p:cNvCxnSpPr/>
          <p:nvPr/>
        </p:nvCxnSpPr>
        <p:spPr>
          <a:xfrm>
            <a:off x="1639800" y="2561473"/>
            <a:ext cx="0" cy="1411389"/>
          </a:xfrm>
          <a:prstGeom prst="straightConnector1">
            <a:avLst/>
          </a:prstGeom>
          <a:ln>
            <a:solidFill>
              <a:schemeClr val="tx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Retângulo com Canto Diagonal Aparado 86"/>
          <p:cNvSpPr/>
          <p:nvPr/>
        </p:nvSpPr>
        <p:spPr>
          <a:xfrm>
            <a:off x="1173603" y="3174075"/>
            <a:ext cx="581616" cy="145474"/>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t>SLAc</a:t>
            </a:r>
            <a:endParaRPr lang="fr-FR" sz="1200" b="1" dirty="0"/>
          </a:p>
        </p:txBody>
      </p:sp>
      <p:cxnSp>
        <p:nvCxnSpPr>
          <p:cNvPr id="89" name="Conector de seta reta 88"/>
          <p:cNvCxnSpPr/>
          <p:nvPr/>
        </p:nvCxnSpPr>
        <p:spPr>
          <a:xfrm>
            <a:off x="1805291" y="2558238"/>
            <a:ext cx="2385709" cy="1813423"/>
          </a:xfrm>
          <a:prstGeom prst="straightConnector1">
            <a:avLst/>
          </a:prstGeom>
          <a:ln>
            <a:solidFill>
              <a:schemeClr val="tx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90" name="Retângulo com Canto Diagonal Aparado 89"/>
          <p:cNvSpPr/>
          <p:nvPr/>
        </p:nvSpPr>
        <p:spPr>
          <a:xfrm>
            <a:off x="2472770" y="3394225"/>
            <a:ext cx="581616" cy="145474"/>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t>SLAc</a:t>
            </a:r>
            <a:endParaRPr lang="fr-FR" sz="1200" b="1" dirty="0"/>
          </a:p>
        </p:txBody>
      </p:sp>
      <p:cxnSp>
        <p:nvCxnSpPr>
          <p:cNvPr id="94" name="Conector de seta reta 93"/>
          <p:cNvCxnSpPr/>
          <p:nvPr/>
        </p:nvCxnSpPr>
        <p:spPr>
          <a:xfrm flipH="1">
            <a:off x="4191000" y="1685346"/>
            <a:ext cx="271627" cy="519988"/>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Conector de seta reta 95"/>
          <p:cNvCxnSpPr/>
          <p:nvPr/>
        </p:nvCxnSpPr>
        <p:spPr>
          <a:xfrm>
            <a:off x="4462627" y="1685346"/>
            <a:ext cx="412283" cy="519988"/>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Conector de seta reta 97"/>
          <p:cNvCxnSpPr/>
          <p:nvPr/>
        </p:nvCxnSpPr>
        <p:spPr>
          <a:xfrm>
            <a:off x="4473689" y="1685346"/>
            <a:ext cx="1633049" cy="1191739"/>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Retângulo com Canto Diagonal Aparado 98"/>
          <p:cNvSpPr/>
          <p:nvPr/>
        </p:nvSpPr>
        <p:spPr>
          <a:xfrm>
            <a:off x="5424095" y="2335590"/>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00" name="Retângulo com Canto Diagonal Aparado 99"/>
          <p:cNvSpPr/>
          <p:nvPr/>
        </p:nvSpPr>
        <p:spPr>
          <a:xfrm>
            <a:off x="4354213" y="1994274"/>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01" name="Retângulo com Canto Diagonal Aparado 100"/>
          <p:cNvSpPr/>
          <p:nvPr/>
        </p:nvSpPr>
        <p:spPr>
          <a:xfrm>
            <a:off x="3895571" y="1892673"/>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02" name="Triângulo isósceles 101"/>
          <p:cNvSpPr/>
          <p:nvPr/>
        </p:nvSpPr>
        <p:spPr>
          <a:xfrm>
            <a:off x="6595821" y="2282865"/>
            <a:ext cx="315809" cy="317500"/>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Triângulo isósceles 102"/>
          <p:cNvSpPr/>
          <p:nvPr/>
        </p:nvSpPr>
        <p:spPr>
          <a:xfrm>
            <a:off x="7617256" y="2417377"/>
            <a:ext cx="315809" cy="317500"/>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Fluxograma: Disco magnético 103"/>
          <p:cNvSpPr/>
          <p:nvPr/>
        </p:nvSpPr>
        <p:spPr>
          <a:xfrm>
            <a:off x="7006704" y="27942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05" name="Fluxograma: Disco magnético 104"/>
          <p:cNvSpPr/>
          <p:nvPr/>
        </p:nvSpPr>
        <p:spPr>
          <a:xfrm>
            <a:off x="7749966" y="3083949"/>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06" name="Triângulo isósceles 105"/>
          <p:cNvSpPr/>
          <p:nvPr/>
        </p:nvSpPr>
        <p:spPr>
          <a:xfrm>
            <a:off x="2314194" y="3820345"/>
            <a:ext cx="315809" cy="317500"/>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Triângulo isósceles 106"/>
          <p:cNvSpPr/>
          <p:nvPr/>
        </p:nvSpPr>
        <p:spPr>
          <a:xfrm>
            <a:off x="4489822" y="4068994"/>
            <a:ext cx="315809" cy="317500"/>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0" name="Conector de seta reta 109"/>
          <p:cNvCxnSpPr>
            <a:endCxn id="13" idx="1"/>
          </p:cNvCxnSpPr>
          <p:nvPr/>
        </p:nvCxnSpPr>
        <p:spPr>
          <a:xfrm flipH="1">
            <a:off x="6278681" y="2615831"/>
            <a:ext cx="317140" cy="209189"/>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Conector de seta reta 111"/>
          <p:cNvCxnSpPr>
            <a:stCxn id="102" idx="3"/>
            <a:endCxn id="104" idx="2"/>
          </p:cNvCxnSpPr>
          <p:nvPr/>
        </p:nvCxnSpPr>
        <p:spPr>
          <a:xfrm>
            <a:off x="6753726" y="2600365"/>
            <a:ext cx="252978" cy="384412"/>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4" name="Conector de seta reta 113"/>
          <p:cNvCxnSpPr/>
          <p:nvPr/>
        </p:nvCxnSpPr>
        <p:spPr>
          <a:xfrm>
            <a:off x="7775160" y="2734877"/>
            <a:ext cx="146748" cy="349072"/>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Conector de seta reta 115"/>
          <p:cNvCxnSpPr/>
          <p:nvPr/>
        </p:nvCxnSpPr>
        <p:spPr>
          <a:xfrm flipH="1">
            <a:off x="6166966" y="2734877"/>
            <a:ext cx="1582357" cy="1851402"/>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Conector de seta reta 117"/>
          <p:cNvCxnSpPr/>
          <p:nvPr/>
        </p:nvCxnSpPr>
        <p:spPr>
          <a:xfrm flipH="1">
            <a:off x="7350589" y="2734877"/>
            <a:ext cx="315566" cy="162261"/>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Conector de seta reta 119"/>
          <p:cNvCxnSpPr>
            <a:stCxn id="107" idx="4"/>
          </p:cNvCxnSpPr>
          <p:nvPr/>
        </p:nvCxnSpPr>
        <p:spPr>
          <a:xfrm>
            <a:off x="4805631" y="4386494"/>
            <a:ext cx="1125479" cy="199785"/>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Conector de seta reta 121"/>
          <p:cNvCxnSpPr/>
          <p:nvPr/>
        </p:nvCxnSpPr>
        <p:spPr>
          <a:xfrm>
            <a:off x="4735063" y="4402162"/>
            <a:ext cx="439483" cy="354184"/>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Conector de seta reta 123"/>
          <p:cNvCxnSpPr>
            <a:endCxn id="16" idx="1"/>
          </p:cNvCxnSpPr>
          <p:nvPr/>
        </p:nvCxnSpPr>
        <p:spPr>
          <a:xfrm flipH="1">
            <a:off x="4502893" y="4402162"/>
            <a:ext cx="179817" cy="332066"/>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Conector de seta reta 126"/>
          <p:cNvCxnSpPr/>
          <p:nvPr/>
        </p:nvCxnSpPr>
        <p:spPr>
          <a:xfrm flipH="1">
            <a:off x="1517488" y="4137845"/>
            <a:ext cx="955282" cy="618501"/>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Conector de seta reta 128"/>
          <p:cNvCxnSpPr>
            <a:stCxn id="106" idx="5"/>
          </p:cNvCxnSpPr>
          <p:nvPr/>
        </p:nvCxnSpPr>
        <p:spPr>
          <a:xfrm flipV="1">
            <a:off x="2551051" y="2568054"/>
            <a:ext cx="1427650" cy="1411041"/>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Conector de seta reta 130"/>
          <p:cNvCxnSpPr>
            <a:stCxn id="106" idx="5"/>
          </p:cNvCxnSpPr>
          <p:nvPr/>
        </p:nvCxnSpPr>
        <p:spPr>
          <a:xfrm flipV="1">
            <a:off x="2551051" y="2567525"/>
            <a:ext cx="2389826" cy="1411570"/>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Conector de seta reta 132"/>
          <p:cNvCxnSpPr>
            <a:stCxn id="106" idx="5"/>
            <a:endCxn id="16" idx="2"/>
          </p:cNvCxnSpPr>
          <p:nvPr/>
        </p:nvCxnSpPr>
        <p:spPr>
          <a:xfrm>
            <a:off x="2551051" y="3979095"/>
            <a:ext cx="1779899" cy="945633"/>
          </a:xfrm>
          <a:prstGeom prst="straightConnector1">
            <a:avLst/>
          </a:prstGeom>
          <a:ln>
            <a:solidFill>
              <a:schemeClr val="accent6">
                <a:lumMod val="75000"/>
              </a:schemeClr>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36" name="Retângulo com Canto Diagonal Aparado 135"/>
          <p:cNvSpPr/>
          <p:nvPr/>
        </p:nvSpPr>
        <p:spPr>
          <a:xfrm>
            <a:off x="6000874" y="2574065"/>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37" name="Retângulo com Canto Diagonal Aparado 136"/>
          <p:cNvSpPr/>
          <p:nvPr/>
        </p:nvSpPr>
        <p:spPr>
          <a:xfrm>
            <a:off x="6478317" y="2752562"/>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38" name="Retângulo com Canto Diagonal Aparado 137"/>
          <p:cNvSpPr/>
          <p:nvPr/>
        </p:nvSpPr>
        <p:spPr>
          <a:xfrm>
            <a:off x="7110192" y="2629970"/>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39" name="Retângulo com Canto Diagonal Aparado 138"/>
          <p:cNvSpPr/>
          <p:nvPr/>
        </p:nvSpPr>
        <p:spPr>
          <a:xfrm>
            <a:off x="7794664" y="2807812"/>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0" name="Retângulo com Canto Diagonal Aparado 139"/>
          <p:cNvSpPr/>
          <p:nvPr/>
        </p:nvSpPr>
        <p:spPr>
          <a:xfrm>
            <a:off x="6843574" y="3655015"/>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2" name="Retângulo com Canto Diagonal Aparado 141"/>
          <p:cNvSpPr/>
          <p:nvPr/>
        </p:nvSpPr>
        <p:spPr>
          <a:xfrm>
            <a:off x="5068485" y="4295048"/>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3" name="Retângulo com Canto Diagonal Aparado 142"/>
          <p:cNvSpPr/>
          <p:nvPr/>
        </p:nvSpPr>
        <p:spPr>
          <a:xfrm>
            <a:off x="4551391" y="4527108"/>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4" name="Retângulo com Canto Diagonal Aparado 143"/>
          <p:cNvSpPr/>
          <p:nvPr/>
        </p:nvSpPr>
        <p:spPr>
          <a:xfrm>
            <a:off x="4170661" y="4425507"/>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5" name="Retângulo com Canto Diagonal Aparado 144"/>
          <p:cNvSpPr/>
          <p:nvPr/>
        </p:nvSpPr>
        <p:spPr>
          <a:xfrm>
            <a:off x="2962311" y="4394061"/>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6" name="Retângulo com Canto Diagonal Aparado 145"/>
          <p:cNvSpPr/>
          <p:nvPr/>
        </p:nvSpPr>
        <p:spPr>
          <a:xfrm>
            <a:off x="1616876" y="4270060"/>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7" name="Retângulo com Canto Diagonal Aparado 146"/>
          <p:cNvSpPr/>
          <p:nvPr/>
        </p:nvSpPr>
        <p:spPr>
          <a:xfrm>
            <a:off x="3545197" y="3281888"/>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8" name="Retângulo com Canto Diagonal Aparado 147"/>
          <p:cNvSpPr/>
          <p:nvPr/>
        </p:nvSpPr>
        <p:spPr>
          <a:xfrm>
            <a:off x="2959632" y="3017057"/>
            <a:ext cx="507015" cy="203201"/>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b="1" dirty="0" smtClean="0">
                <a:solidFill>
                  <a:schemeClr val="accent6">
                    <a:lumMod val="75000"/>
                  </a:schemeClr>
                </a:solidFill>
              </a:rPr>
              <a:t>SLAs</a:t>
            </a:r>
            <a:endParaRPr lang="fr-FR" sz="1200" b="1" dirty="0">
              <a:solidFill>
                <a:schemeClr val="accent6">
                  <a:lumMod val="75000"/>
                </a:schemeClr>
              </a:solidFill>
            </a:endParaRPr>
          </a:p>
        </p:txBody>
      </p:sp>
      <p:sp>
        <p:nvSpPr>
          <p:cNvPr id="149" name="Fluxograma: Disco magnético 148"/>
          <p:cNvSpPr/>
          <p:nvPr/>
        </p:nvSpPr>
        <p:spPr>
          <a:xfrm>
            <a:off x="955711" y="6098438"/>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50" name="Triângulo isósceles 149"/>
          <p:cNvSpPr/>
          <p:nvPr/>
        </p:nvSpPr>
        <p:spPr>
          <a:xfrm>
            <a:off x="969748" y="5677615"/>
            <a:ext cx="315809" cy="317500"/>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1" name="Retângulo com Canto Diagonal Aparado 150"/>
          <p:cNvSpPr/>
          <p:nvPr/>
        </p:nvSpPr>
        <p:spPr>
          <a:xfrm>
            <a:off x="1291811" y="5788845"/>
            <a:ext cx="3170815" cy="161017"/>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fr-FR" sz="1200" dirty="0" smtClean="0"/>
              <a:t>= Data processing services (integration services)</a:t>
            </a:r>
            <a:endParaRPr lang="fr-FR" sz="1200" dirty="0"/>
          </a:p>
        </p:txBody>
      </p:sp>
      <p:sp>
        <p:nvSpPr>
          <p:cNvPr id="152" name="Retângulo com Canto Diagonal Aparado 151"/>
          <p:cNvSpPr/>
          <p:nvPr/>
        </p:nvSpPr>
        <p:spPr>
          <a:xfrm>
            <a:off x="1291811" y="6220619"/>
            <a:ext cx="3170815" cy="161017"/>
          </a:xfrm>
          <a:prstGeom prst="snip2Diag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fr-FR" sz="1200" dirty="0" smtClean="0"/>
              <a:t>= Data services </a:t>
            </a:r>
            <a:endParaRPr lang="fr-FR" sz="1200" dirty="0"/>
          </a:p>
        </p:txBody>
      </p:sp>
      <p:sp>
        <p:nvSpPr>
          <p:cNvPr id="153" name="Retângulo de cantos arredondados 152"/>
          <p:cNvSpPr/>
          <p:nvPr/>
        </p:nvSpPr>
        <p:spPr>
          <a:xfrm>
            <a:off x="7589773" y="3818573"/>
            <a:ext cx="4602227" cy="59848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solidFill>
                  <a:schemeClr val="tx1"/>
                </a:solidFill>
              </a:rPr>
              <a:t>1 = Build and update the derived SLA. Build the final integration SLA.</a:t>
            </a:r>
            <a:endParaRPr lang="fr-FR" b="1" dirty="0">
              <a:solidFill>
                <a:schemeClr val="tx1"/>
              </a:solidFill>
            </a:endParaRPr>
          </a:p>
        </p:txBody>
      </p:sp>
      <p:sp>
        <p:nvSpPr>
          <p:cNvPr id="154" name="Retângulo de cantos arredondados 153"/>
          <p:cNvSpPr/>
          <p:nvPr/>
        </p:nvSpPr>
        <p:spPr>
          <a:xfrm>
            <a:off x="7604507" y="4670113"/>
            <a:ext cx="4602227" cy="330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solidFill>
                  <a:schemeClr val="tx1"/>
                </a:solidFill>
              </a:rPr>
              <a:t>2 = Looks for previous integration SLAs or looks for services that can be matched with the query.</a:t>
            </a:r>
            <a:endParaRPr lang="fr-FR" b="1" dirty="0">
              <a:solidFill>
                <a:schemeClr val="tx1"/>
              </a:solidFill>
            </a:endParaRPr>
          </a:p>
        </p:txBody>
      </p:sp>
      <p:sp>
        <p:nvSpPr>
          <p:cNvPr id="155" name="Retângulo de cantos arredondados 154"/>
          <p:cNvSpPr/>
          <p:nvPr/>
        </p:nvSpPr>
        <p:spPr>
          <a:xfrm>
            <a:off x="7591807" y="5237921"/>
            <a:ext cx="4574793" cy="42009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solidFill>
                  <a:schemeClr val="tx1"/>
                </a:solidFill>
              </a:rPr>
              <a:t>3 = Query rewriting</a:t>
            </a:r>
            <a:endParaRPr lang="fr-FR" b="1" dirty="0">
              <a:solidFill>
                <a:schemeClr val="tx1"/>
              </a:solidFill>
            </a:endParaRPr>
          </a:p>
        </p:txBody>
      </p:sp>
      <p:sp>
        <p:nvSpPr>
          <p:cNvPr id="156" name="Retângulo de cantos arredondados 155"/>
          <p:cNvSpPr/>
          <p:nvPr/>
        </p:nvSpPr>
        <p:spPr>
          <a:xfrm>
            <a:off x="7617207" y="5652947"/>
            <a:ext cx="4589527" cy="24188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solidFill>
                  <a:schemeClr val="tx1"/>
                </a:solidFill>
              </a:rPr>
              <a:t>4 = Decision make  and execution</a:t>
            </a:r>
            <a:endParaRPr lang="fr-FR" b="1" dirty="0">
              <a:solidFill>
                <a:schemeClr val="tx1"/>
              </a:solidFill>
            </a:endParaRPr>
          </a:p>
        </p:txBody>
      </p:sp>
      <p:sp>
        <p:nvSpPr>
          <p:cNvPr id="157" name="Retângulo de cantos arredondados 156"/>
          <p:cNvSpPr/>
          <p:nvPr/>
        </p:nvSpPr>
        <p:spPr>
          <a:xfrm>
            <a:off x="7617207" y="5943512"/>
            <a:ext cx="2582927" cy="3072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solidFill>
                  <a:schemeClr val="tx1"/>
                </a:solidFill>
              </a:rPr>
              <a:t>5 = Service registry</a:t>
            </a:r>
            <a:endParaRPr lang="fr-FR" b="1" dirty="0">
              <a:solidFill>
                <a:schemeClr val="tx1"/>
              </a:solidFill>
            </a:endParaRPr>
          </a:p>
        </p:txBody>
      </p:sp>
      <p:cxnSp>
        <p:nvCxnSpPr>
          <p:cNvPr id="161" name="Conector em curva 160"/>
          <p:cNvCxnSpPr>
            <a:stCxn id="65" idx="0"/>
            <a:endCxn id="153" idx="0"/>
          </p:cNvCxnSpPr>
          <p:nvPr/>
        </p:nvCxnSpPr>
        <p:spPr>
          <a:xfrm rot="16200000" flipH="1">
            <a:off x="5326126" y="-746187"/>
            <a:ext cx="2483483" cy="6646037"/>
          </a:xfrm>
          <a:prstGeom prst="curvedConnector3">
            <a:avLst>
              <a:gd name="adj1" fmla="val -9205"/>
            </a:avLst>
          </a:prstGeom>
          <a:ln>
            <a:solidFill>
              <a:schemeClr val="accent3">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62" name="Título 1"/>
          <p:cNvSpPr>
            <a:spLocks noGrp="1"/>
          </p:cNvSpPr>
          <p:nvPr>
            <p:ph type="title"/>
          </p:nvPr>
        </p:nvSpPr>
        <p:spPr>
          <a:xfrm>
            <a:off x="838200" y="161925"/>
            <a:ext cx="10515600" cy="623257"/>
          </a:xfrm>
        </p:spPr>
        <p:txBody>
          <a:bodyPr>
            <a:normAutofit/>
          </a:bodyPr>
          <a:lstStyle/>
          <a:p>
            <a:pPr algn="ctr"/>
            <a:r>
              <a:rPr lang="fr-FR" sz="2800" u="sng" dirty="0" smtClean="0">
                <a:effectLst>
                  <a:outerShdw blurRad="38100" dist="38100" dir="2700000" algn="tl">
                    <a:srgbClr val="000000">
                      <a:alpha val="43137"/>
                    </a:srgbClr>
                  </a:outerShdw>
                </a:effectLst>
              </a:rPr>
              <a:t>Architecture</a:t>
            </a:r>
            <a:endParaRPr lang="fr-FR" sz="2800" u="sng" dirty="0">
              <a:effectLst>
                <a:outerShdw blurRad="38100" dist="38100" dir="2700000" algn="tl">
                  <a:srgbClr val="000000">
                    <a:alpha val="43137"/>
                  </a:srgbClr>
                </a:outerShdw>
              </a:effectLst>
            </a:endParaRPr>
          </a:p>
        </p:txBody>
      </p:sp>
      <p:sp>
        <p:nvSpPr>
          <p:cNvPr id="2" name="Retângulo de cantos arredondados 1"/>
          <p:cNvSpPr/>
          <p:nvPr/>
        </p:nvSpPr>
        <p:spPr>
          <a:xfrm>
            <a:off x="3834294" y="785182"/>
            <a:ext cx="8256106" cy="5936293"/>
          </a:xfrm>
          <a:prstGeom prst="roundRect">
            <a:avLst>
              <a:gd name="adj" fmla="val 2547"/>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smtClean="0">
                <a:solidFill>
                  <a:sysClr val="windowText" lastClr="000000"/>
                </a:solidFill>
              </a:rPr>
              <a:t>Our data integration layer works as a cloud broker. It contains five modules:</a:t>
            </a:r>
          </a:p>
          <a:p>
            <a:r>
              <a:rPr lang="fr-FR" u="sng" dirty="0" smtClean="0">
                <a:solidFill>
                  <a:sysClr val="windowText" lastClr="000000"/>
                </a:solidFill>
              </a:rPr>
              <a:t>The first</a:t>
            </a:r>
            <a:r>
              <a:rPr lang="fr-FR" dirty="0" smtClean="0">
                <a:solidFill>
                  <a:sysClr val="windowText" lastClr="000000"/>
                </a:solidFill>
              </a:rPr>
              <a:t> is responsible to create the derived SLA which is a XLM file that includes the information about: the user query, user preferences and the different cloud subscription the user has with cloud providers. </a:t>
            </a:r>
          </a:p>
          <a:p>
            <a:r>
              <a:rPr lang="fr-FR" u="sng" dirty="0" smtClean="0">
                <a:solidFill>
                  <a:sysClr val="windowText" lastClr="000000"/>
                </a:solidFill>
              </a:rPr>
              <a:t>The second</a:t>
            </a:r>
            <a:r>
              <a:rPr lang="fr-FR" dirty="0" smtClean="0">
                <a:solidFill>
                  <a:sysClr val="windowText" lastClr="000000"/>
                </a:solidFill>
              </a:rPr>
              <a:t> is reponsible to look for previous integration SLA in our registry (5) in order to reuse previous results or to look for data services (matching the user preferences on the derived SLA with the quality conditions a data service is delivered specified on its service SLA «SLAs») that can possibily be part of the integration.</a:t>
            </a:r>
          </a:p>
          <a:p>
            <a:r>
              <a:rPr lang="fr-FR" u="sng" dirty="0" smtClean="0">
                <a:solidFill>
                  <a:sysClr val="windowText" lastClr="000000"/>
                </a:solidFill>
              </a:rPr>
              <a:t>The third </a:t>
            </a:r>
            <a:r>
              <a:rPr lang="fr-FR" dirty="0" smtClean="0">
                <a:solidFill>
                  <a:sysClr val="windowText" lastClr="000000"/>
                </a:solidFill>
              </a:rPr>
              <a:t>is responsible to rewrite the query considering the data services choosen in the previous phase. </a:t>
            </a:r>
          </a:p>
          <a:p>
            <a:r>
              <a:rPr lang="fr-FR" u="sng" dirty="0" smtClean="0">
                <a:solidFill>
                  <a:sysClr val="windowText" lastClr="000000"/>
                </a:solidFill>
              </a:rPr>
              <a:t>The fourth </a:t>
            </a:r>
            <a:r>
              <a:rPr lang="fr-FR" dirty="0" smtClean="0">
                <a:solidFill>
                  <a:sysClr val="windowText" lastClr="000000"/>
                </a:solidFill>
              </a:rPr>
              <a:t>is resposible to choose the best data processing service to execute a rewriting taking into consideration the price for processing the integration and delivering the results. </a:t>
            </a:r>
            <a:r>
              <a:rPr lang="fr-FR" dirty="0">
                <a:solidFill>
                  <a:sysClr val="windowText" lastClr="000000"/>
                </a:solidFill>
              </a:rPr>
              <a:t>The derived SLA is updated with the </a:t>
            </a:r>
            <a:r>
              <a:rPr lang="fr-FR" dirty="0" smtClean="0">
                <a:solidFill>
                  <a:sysClr val="windowText" lastClr="000000"/>
                </a:solidFill>
              </a:rPr>
              <a:t>information concerning the rewriting and where it will be executed (the data processing service).</a:t>
            </a:r>
          </a:p>
          <a:p>
            <a:r>
              <a:rPr lang="fr-FR" u="sng" dirty="0" smtClean="0">
                <a:solidFill>
                  <a:sysClr val="windowText" lastClr="000000"/>
                </a:solidFill>
              </a:rPr>
              <a:t>The fifth</a:t>
            </a:r>
            <a:r>
              <a:rPr lang="fr-FR" dirty="0" smtClean="0">
                <a:solidFill>
                  <a:sysClr val="windowText" lastClr="000000"/>
                </a:solidFill>
              </a:rPr>
              <a:t> is our service registry that includes the different types of SLAs we deal with.</a:t>
            </a:r>
            <a:endParaRPr lang="fr-FR" dirty="0">
              <a:solidFill>
                <a:sysClr val="windowText" lastClr="000000"/>
              </a:solidFill>
            </a:endParaRPr>
          </a:p>
        </p:txBody>
      </p:sp>
      <p:sp>
        <p:nvSpPr>
          <p:cNvPr id="3" name="Elipse 2"/>
          <p:cNvSpPr/>
          <p:nvPr/>
        </p:nvSpPr>
        <p:spPr>
          <a:xfrm>
            <a:off x="2626266" y="1155700"/>
            <a:ext cx="1208028" cy="182907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78629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Scenario</a:t>
            </a:r>
            <a:endParaRPr lang="fr-FR" dirty="0"/>
          </a:p>
        </p:txBody>
      </p:sp>
      <p:sp>
        <p:nvSpPr>
          <p:cNvPr id="3" name="Espaço Reservado para Conteúdo 2"/>
          <p:cNvSpPr>
            <a:spLocks noGrp="1"/>
          </p:cNvSpPr>
          <p:nvPr>
            <p:ph idx="1"/>
          </p:nvPr>
        </p:nvSpPr>
        <p:spPr>
          <a:xfrm>
            <a:off x="838200" y="1825625"/>
            <a:ext cx="10515600" cy="1038981"/>
          </a:xfrm>
        </p:spPr>
        <p:txBody>
          <a:bodyPr/>
          <a:lstStyle/>
          <a:p>
            <a:r>
              <a:rPr lang="fr-FR" dirty="0" smtClean="0"/>
              <a:t>We have different clouds geographically distributed, configuring our multi-cloud environment.</a:t>
            </a:r>
          </a:p>
          <a:p>
            <a:pPr marL="0" indent="0">
              <a:buNone/>
            </a:pPr>
            <a:endParaRPr lang="fr-FR" dirty="0"/>
          </a:p>
        </p:txBody>
      </p:sp>
      <p:grpSp>
        <p:nvGrpSpPr>
          <p:cNvPr id="11" name="Grupo 10"/>
          <p:cNvGrpSpPr/>
          <p:nvPr/>
        </p:nvGrpSpPr>
        <p:grpSpPr>
          <a:xfrm>
            <a:off x="6775450" y="2709066"/>
            <a:ext cx="5172075" cy="3849293"/>
            <a:chOff x="6775450" y="2709066"/>
            <a:chExt cx="5172075" cy="3849293"/>
          </a:xfrm>
        </p:grpSpPr>
        <p:sp>
          <p:nvSpPr>
            <p:cNvPr id="4" name="Nuvem 3"/>
            <p:cNvSpPr/>
            <p:nvPr/>
          </p:nvSpPr>
          <p:spPr>
            <a:xfrm>
              <a:off x="9090025" y="3629414"/>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5" name="Nuvem 4"/>
            <p:cNvSpPr/>
            <p:nvPr/>
          </p:nvSpPr>
          <p:spPr>
            <a:xfrm>
              <a:off x="6775450" y="2709066"/>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6" name="Nuvem 5"/>
            <p:cNvSpPr/>
            <p:nvPr/>
          </p:nvSpPr>
          <p:spPr>
            <a:xfrm>
              <a:off x="6775450" y="4907359"/>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7" name="CaixaDeTexto 6"/>
            <p:cNvSpPr txBox="1"/>
            <p:nvPr/>
          </p:nvSpPr>
          <p:spPr>
            <a:xfrm>
              <a:off x="7747985" y="3816628"/>
              <a:ext cx="912429" cy="369332"/>
            </a:xfrm>
            <a:prstGeom prst="rect">
              <a:avLst/>
            </a:prstGeom>
            <a:noFill/>
          </p:spPr>
          <p:txBody>
            <a:bodyPr wrap="none" rtlCol="0">
              <a:spAutoFit/>
            </a:bodyPr>
            <a:lstStyle/>
            <a:p>
              <a:r>
                <a:rPr lang="fr-FR" dirty="0" smtClean="0"/>
                <a:t>Cloud A</a:t>
              </a:r>
              <a:endParaRPr lang="fr-FR" dirty="0"/>
            </a:p>
          </p:txBody>
        </p:sp>
        <p:sp>
          <p:nvSpPr>
            <p:cNvPr id="9" name="CaixaDeTexto 8"/>
            <p:cNvSpPr txBox="1"/>
            <p:nvPr/>
          </p:nvSpPr>
          <p:spPr>
            <a:xfrm>
              <a:off x="7747985" y="6081277"/>
              <a:ext cx="912429" cy="369332"/>
            </a:xfrm>
            <a:prstGeom prst="rect">
              <a:avLst/>
            </a:prstGeom>
            <a:noFill/>
          </p:spPr>
          <p:txBody>
            <a:bodyPr wrap="none" rtlCol="0">
              <a:spAutoFit/>
            </a:bodyPr>
            <a:lstStyle/>
            <a:p>
              <a:r>
                <a:rPr lang="fr-FR" dirty="0" smtClean="0"/>
                <a:t>Cloud B</a:t>
              </a:r>
              <a:endParaRPr lang="fr-FR" dirty="0"/>
            </a:p>
          </p:txBody>
        </p:sp>
        <p:sp>
          <p:nvSpPr>
            <p:cNvPr id="10" name="CaixaDeTexto 9"/>
            <p:cNvSpPr txBox="1"/>
            <p:nvPr/>
          </p:nvSpPr>
          <p:spPr>
            <a:xfrm>
              <a:off x="10062561" y="4854505"/>
              <a:ext cx="912429" cy="369332"/>
            </a:xfrm>
            <a:prstGeom prst="rect">
              <a:avLst/>
            </a:prstGeom>
            <a:noFill/>
          </p:spPr>
          <p:txBody>
            <a:bodyPr wrap="none" rtlCol="0">
              <a:spAutoFit/>
            </a:bodyPr>
            <a:lstStyle/>
            <a:p>
              <a:r>
                <a:rPr lang="fr-FR" dirty="0" smtClean="0"/>
                <a:t>Cloud C</a:t>
              </a:r>
              <a:endParaRPr lang="fr-FR" dirty="0"/>
            </a:p>
          </p:txBody>
        </p:sp>
      </p:grpSp>
      <p:sp>
        <p:nvSpPr>
          <p:cNvPr id="12" name="Espaço Reservado para Conteúdo 2"/>
          <p:cNvSpPr txBox="1">
            <a:spLocks/>
          </p:cNvSpPr>
          <p:nvPr/>
        </p:nvSpPr>
        <p:spPr>
          <a:xfrm>
            <a:off x="838200" y="3222625"/>
            <a:ext cx="5937250" cy="33295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The cloud provides services to consumers in the IasS and PasS level.</a:t>
            </a:r>
          </a:p>
          <a:p>
            <a:endParaRPr lang="fr-FR" dirty="0"/>
          </a:p>
          <a:p>
            <a:r>
              <a:rPr lang="fr-FR" dirty="0" smtClean="0"/>
              <a:t>The type of service provided and the quality guarantees under which it is delivered are defined in a SLA.</a:t>
            </a:r>
          </a:p>
          <a:p>
            <a:pPr marL="0" indent="0" algn="just">
              <a:buFont typeface="Arial" panose="020B0604020202020204" pitchFamily="34" charset="0"/>
              <a:buNone/>
            </a:pPr>
            <a:endParaRPr lang="fr-FR" dirty="0"/>
          </a:p>
        </p:txBody>
      </p:sp>
      <p:sp>
        <p:nvSpPr>
          <p:cNvPr id="13" name="Espaço Reservado para Número de Slide 12"/>
          <p:cNvSpPr>
            <a:spLocks noGrp="1"/>
          </p:cNvSpPr>
          <p:nvPr>
            <p:ph type="sldNum" sz="quarter" idx="12"/>
          </p:nvPr>
        </p:nvSpPr>
        <p:spPr/>
        <p:txBody>
          <a:bodyPr/>
          <a:lstStyle/>
          <a:p>
            <a:fld id="{B0111B21-E605-4502-81BD-FEE89FB0795B}" type="slidenum">
              <a:rPr lang="fr-FR" smtClean="0"/>
              <a:t>2</a:t>
            </a:fld>
            <a:endParaRPr lang="fr-FR"/>
          </a:p>
        </p:txBody>
      </p:sp>
    </p:spTree>
    <p:extLst>
      <p:ext uri="{BB962C8B-B14F-4D97-AF65-F5344CB8AC3E}">
        <p14:creationId xmlns:p14="http://schemas.microsoft.com/office/powerpoint/2010/main" val="2147845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Scenario: types of SLA</a:t>
            </a:r>
            <a:endParaRPr lang="fr-FR" dirty="0"/>
          </a:p>
        </p:txBody>
      </p:sp>
      <p:sp>
        <p:nvSpPr>
          <p:cNvPr id="3" name="Espaço Reservado para Conteúdo 2"/>
          <p:cNvSpPr>
            <a:spLocks noGrp="1"/>
          </p:cNvSpPr>
          <p:nvPr>
            <p:ph idx="1"/>
          </p:nvPr>
        </p:nvSpPr>
        <p:spPr>
          <a:xfrm>
            <a:off x="838200" y="1825625"/>
            <a:ext cx="10515600" cy="972625"/>
          </a:xfrm>
        </p:spPr>
        <p:txBody>
          <a:bodyPr>
            <a:normAutofit/>
          </a:bodyPr>
          <a:lstStyle/>
          <a:p>
            <a:r>
              <a:rPr lang="fr-FR" dirty="0" smtClean="0"/>
              <a:t>In a SLA there are two important roles. The service provider and the service consumer.</a:t>
            </a:r>
          </a:p>
          <a:p>
            <a:pPr marL="0" indent="0">
              <a:buNone/>
            </a:pPr>
            <a:endParaRPr lang="fr-FR" dirty="0"/>
          </a:p>
        </p:txBody>
      </p:sp>
      <p:grpSp>
        <p:nvGrpSpPr>
          <p:cNvPr id="11" name="Grupo 10"/>
          <p:cNvGrpSpPr/>
          <p:nvPr/>
        </p:nvGrpSpPr>
        <p:grpSpPr>
          <a:xfrm>
            <a:off x="6775450" y="2709066"/>
            <a:ext cx="5172075" cy="3849293"/>
            <a:chOff x="6775450" y="2709066"/>
            <a:chExt cx="5172075" cy="3849293"/>
          </a:xfrm>
        </p:grpSpPr>
        <p:sp>
          <p:nvSpPr>
            <p:cNvPr id="4" name="Nuvem 3"/>
            <p:cNvSpPr/>
            <p:nvPr/>
          </p:nvSpPr>
          <p:spPr>
            <a:xfrm>
              <a:off x="9090025" y="3629414"/>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5" name="Nuvem 4"/>
            <p:cNvSpPr/>
            <p:nvPr/>
          </p:nvSpPr>
          <p:spPr>
            <a:xfrm>
              <a:off x="6775450" y="2709066"/>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6" name="Nuvem 5"/>
            <p:cNvSpPr/>
            <p:nvPr/>
          </p:nvSpPr>
          <p:spPr>
            <a:xfrm>
              <a:off x="6775450" y="4907359"/>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7" name="CaixaDeTexto 6"/>
            <p:cNvSpPr txBox="1"/>
            <p:nvPr/>
          </p:nvSpPr>
          <p:spPr>
            <a:xfrm>
              <a:off x="7747985" y="3816628"/>
              <a:ext cx="912429" cy="369332"/>
            </a:xfrm>
            <a:prstGeom prst="rect">
              <a:avLst/>
            </a:prstGeom>
            <a:noFill/>
          </p:spPr>
          <p:txBody>
            <a:bodyPr wrap="none" rtlCol="0">
              <a:spAutoFit/>
            </a:bodyPr>
            <a:lstStyle/>
            <a:p>
              <a:r>
                <a:rPr lang="fr-FR" dirty="0" smtClean="0"/>
                <a:t>Cloud A</a:t>
              </a:r>
              <a:endParaRPr lang="fr-FR" dirty="0"/>
            </a:p>
          </p:txBody>
        </p:sp>
        <p:sp>
          <p:nvSpPr>
            <p:cNvPr id="9" name="CaixaDeTexto 8"/>
            <p:cNvSpPr txBox="1"/>
            <p:nvPr/>
          </p:nvSpPr>
          <p:spPr>
            <a:xfrm>
              <a:off x="7747985" y="6081277"/>
              <a:ext cx="912429" cy="369332"/>
            </a:xfrm>
            <a:prstGeom prst="rect">
              <a:avLst/>
            </a:prstGeom>
            <a:noFill/>
          </p:spPr>
          <p:txBody>
            <a:bodyPr wrap="none" rtlCol="0">
              <a:spAutoFit/>
            </a:bodyPr>
            <a:lstStyle/>
            <a:p>
              <a:r>
                <a:rPr lang="fr-FR" dirty="0" smtClean="0"/>
                <a:t>Cloud B</a:t>
              </a:r>
              <a:endParaRPr lang="fr-FR" dirty="0"/>
            </a:p>
          </p:txBody>
        </p:sp>
        <p:sp>
          <p:nvSpPr>
            <p:cNvPr id="10" name="CaixaDeTexto 9"/>
            <p:cNvSpPr txBox="1"/>
            <p:nvPr/>
          </p:nvSpPr>
          <p:spPr>
            <a:xfrm>
              <a:off x="10062561" y="4854505"/>
              <a:ext cx="912429" cy="369332"/>
            </a:xfrm>
            <a:prstGeom prst="rect">
              <a:avLst/>
            </a:prstGeom>
            <a:noFill/>
          </p:spPr>
          <p:txBody>
            <a:bodyPr wrap="none" rtlCol="0">
              <a:spAutoFit/>
            </a:bodyPr>
            <a:lstStyle/>
            <a:p>
              <a:r>
                <a:rPr lang="fr-FR" dirty="0" smtClean="0"/>
                <a:t>Cloud C</a:t>
              </a:r>
              <a:endParaRPr lang="fr-FR" dirty="0"/>
            </a:p>
          </p:txBody>
        </p:sp>
      </p:grpSp>
      <p:sp>
        <p:nvSpPr>
          <p:cNvPr id="13" name="Espaço Reservado para Conteúdo 2"/>
          <p:cNvSpPr txBox="1">
            <a:spLocks/>
          </p:cNvSpPr>
          <p:nvPr/>
        </p:nvSpPr>
        <p:spPr>
          <a:xfrm>
            <a:off x="838200" y="3222625"/>
            <a:ext cx="5937250" cy="33295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A cloud SLA « SLAc » is a SLA agreed between a cloud provider and a cloud consumer in which the service provider is the cloud.</a:t>
            </a:r>
            <a:endParaRPr lang="fr-FR" dirty="0"/>
          </a:p>
        </p:txBody>
      </p:sp>
      <p:sp>
        <p:nvSpPr>
          <p:cNvPr id="8" name="Espaço Reservado para Número de Slide 7"/>
          <p:cNvSpPr>
            <a:spLocks noGrp="1"/>
          </p:cNvSpPr>
          <p:nvPr>
            <p:ph type="sldNum" sz="quarter" idx="12"/>
          </p:nvPr>
        </p:nvSpPr>
        <p:spPr/>
        <p:txBody>
          <a:bodyPr/>
          <a:lstStyle/>
          <a:p>
            <a:fld id="{B0111B21-E605-4502-81BD-FEE89FB0795B}" type="slidenum">
              <a:rPr lang="fr-FR" smtClean="0"/>
              <a:t>3</a:t>
            </a:fld>
            <a:endParaRPr lang="fr-FR"/>
          </a:p>
        </p:txBody>
      </p:sp>
    </p:spTree>
    <p:extLst>
      <p:ext uri="{BB962C8B-B14F-4D97-AF65-F5344CB8AC3E}">
        <p14:creationId xmlns:p14="http://schemas.microsoft.com/office/powerpoint/2010/main" val="1708988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Scenario: types of SLA</a:t>
            </a:r>
            <a:endParaRPr lang="fr-FR" dirty="0"/>
          </a:p>
        </p:txBody>
      </p:sp>
      <p:sp>
        <p:nvSpPr>
          <p:cNvPr id="3" name="Espaço Reservado para Conteúdo 2"/>
          <p:cNvSpPr>
            <a:spLocks noGrp="1"/>
          </p:cNvSpPr>
          <p:nvPr>
            <p:ph idx="1"/>
          </p:nvPr>
        </p:nvSpPr>
        <p:spPr>
          <a:xfrm>
            <a:off x="838200" y="1825625"/>
            <a:ext cx="10515600" cy="1038981"/>
          </a:xfrm>
        </p:spPr>
        <p:txBody>
          <a:bodyPr/>
          <a:lstStyle/>
          <a:p>
            <a:r>
              <a:rPr lang="fr-FR" dirty="0" smtClean="0"/>
              <a:t>In the scenario, data is delivered as data services (DS) deployed in the cloud. </a:t>
            </a:r>
          </a:p>
          <a:p>
            <a:pPr marL="0" indent="0">
              <a:buNone/>
            </a:pPr>
            <a:endParaRPr lang="fr-FR" dirty="0"/>
          </a:p>
        </p:txBody>
      </p:sp>
      <p:grpSp>
        <p:nvGrpSpPr>
          <p:cNvPr id="11" name="Grupo 10"/>
          <p:cNvGrpSpPr/>
          <p:nvPr/>
        </p:nvGrpSpPr>
        <p:grpSpPr>
          <a:xfrm>
            <a:off x="6775450" y="2709066"/>
            <a:ext cx="5172075" cy="3849293"/>
            <a:chOff x="6775450" y="2709066"/>
            <a:chExt cx="5172075" cy="3849293"/>
          </a:xfrm>
        </p:grpSpPr>
        <p:sp>
          <p:nvSpPr>
            <p:cNvPr id="4" name="Nuvem 3"/>
            <p:cNvSpPr/>
            <p:nvPr/>
          </p:nvSpPr>
          <p:spPr>
            <a:xfrm>
              <a:off x="9090025" y="3629414"/>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5" name="Nuvem 4"/>
            <p:cNvSpPr/>
            <p:nvPr/>
          </p:nvSpPr>
          <p:spPr>
            <a:xfrm>
              <a:off x="6775450" y="2709066"/>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6" name="Nuvem 5"/>
            <p:cNvSpPr/>
            <p:nvPr/>
          </p:nvSpPr>
          <p:spPr>
            <a:xfrm>
              <a:off x="6775450" y="4907359"/>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7" name="CaixaDeTexto 6"/>
            <p:cNvSpPr txBox="1"/>
            <p:nvPr/>
          </p:nvSpPr>
          <p:spPr>
            <a:xfrm>
              <a:off x="7747985" y="3816628"/>
              <a:ext cx="912429" cy="369332"/>
            </a:xfrm>
            <a:prstGeom prst="rect">
              <a:avLst/>
            </a:prstGeom>
            <a:noFill/>
          </p:spPr>
          <p:txBody>
            <a:bodyPr wrap="none" rtlCol="0">
              <a:spAutoFit/>
            </a:bodyPr>
            <a:lstStyle/>
            <a:p>
              <a:r>
                <a:rPr lang="fr-FR" dirty="0" smtClean="0"/>
                <a:t>Cloud A</a:t>
              </a:r>
              <a:endParaRPr lang="fr-FR" dirty="0"/>
            </a:p>
          </p:txBody>
        </p:sp>
        <p:sp>
          <p:nvSpPr>
            <p:cNvPr id="9" name="CaixaDeTexto 8"/>
            <p:cNvSpPr txBox="1"/>
            <p:nvPr/>
          </p:nvSpPr>
          <p:spPr>
            <a:xfrm>
              <a:off x="7747985" y="6081277"/>
              <a:ext cx="912429" cy="369332"/>
            </a:xfrm>
            <a:prstGeom prst="rect">
              <a:avLst/>
            </a:prstGeom>
            <a:noFill/>
          </p:spPr>
          <p:txBody>
            <a:bodyPr wrap="none" rtlCol="0">
              <a:spAutoFit/>
            </a:bodyPr>
            <a:lstStyle/>
            <a:p>
              <a:r>
                <a:rPr lang="fr-FR" dirty="0" smtClean="0"/>
                <a:t>Cloud B</a:t>
              </a:r>
              <a:endParaRPr lang="fr-FR" dirty="0"/>
            </a:p>
          </p:txBody>
        </p:sp>
        <p:sp>
          <p:nvSpPr>
            <p:cNvPr id="10" name="CaixaDeTexto 9"/>
            <p:cNvSpPr txBox="1"/>
            <p:nvPr/>
          </p:nvSpPr>
          <p:spPr>
            <a:xfrm>
              <a:off x="10062561" y="4854505"/>
              <a:ext cx="912429" cy="369332"/>
            </a:xfrm>
            <a:prstGeom prst="rect">
              <a:avLst/>
            </a:prstGeom>
            <a:noFill/>
          </p:spPr>
          <p:txBody>
            <a:bodyPr wrap="none" rtlCol="0">
              <a:spAutoFit/>
            </a:bodyPr>
            <a:lstStyle/>
            <a:p>
              <a:r>
                <a:rPr lang="fr-FR" dirty="0" smtClean="0"/>
                <a:t>Cloud C</a:t>
              </a:r>
              <a:endParaRPr lang="fr-FR" dirty="0"/>
            </a:p>
          </p:txBody>
        </p:sp>
      </p:grpSp>
      <p:sp>
        <p:nvSpPr>
          <p:cNvPr id="12" name="Espaço Reservado para Conteúdo 2"/>
          <p:cNvSpPr txBox="1">
            <a:spLocks/>
          </p:cNvSpPr>
          <p:nvPr/>
        </p:nvSpPr>
        <p:spPr>
          <a:xfrm>
            <a:off x="838200" y="3222625"/>
            <a:ext cx="5937250" cy="33295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The owner of a data service and the cloud provider establish a cloud SLA describing their expectations (guarantees and penalties) concerning the agreed service.</a:t>
            </a:r>
          </a:p>
          <a:p>
            <a:pPr marL="0" indent="0" algn="just">
              <a:buFont typeface="Arial" panose="020B0604020202020204" pitchFamily="34" charset="0"/>
              <a:buNone/>
            </a:pPr>
            <a:endParaRPr lang="fr-FR" dirty="0"/>
          </a:p>
        </p:txBody>
      </p:sp>
      <p:sp>
        <p:nvSpPr>
          <p:cNvPr id="8" name="Espaço Reservado para Número de Slide 7"/>
          <p:cNvSpPr>
            <a:spLocks noGrp="1"/>
          </p:cNvSpPr>
          <p:nvPr>
            <p:ph type="sldNum" sz="quarter" idx="12"/>
          </p:nvPr>
        </p:nvSpPr>
        <p:spPr/>
        <p:txBody>
          <a:bodyPr/>
          <a:lstStyle/>
          <a:p>
            <a:fld id="{B0111B21-E605-4502-81BD-FEE89FB0795B}" type="slidenum">
              <a:rPr lang="fr-FR" smtClean="0"/>
              <a:t>4</a:t>
            </a:fld>
            <a:endParaRPr lang="fr-FR"/>
          </a:p>
        </p:txBody>
      </p:sp>
      <p:sp>
        <p:nvSpPr>
          <p:cNvPr id="14" name="Fluxograma: Disco magnético 13"/>
          <p:cNvSpPr/>
          <p:nvPr/>
        </p:nvSpPr>
        <p:spPr>
          <a:xfrm>
            <a:off x="8761960" y="33096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5" name="Fluxograma: Disco magnético 14"/>
          <p:cNvSpPr/>
          <p:nvPr/>
        </p:nvSpPr>
        <p:spPr>
          <a:xfrm>
            <a:off x="7110029" y="57002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6" name="Fluxograma: Disco magnético 15"/>
          <p:cNvSpPr/>
          <p:nvPr/>
        </p:nvSpPr>
        <p:spPr>
          <a:xfrm>
            <a:off x="9608645" y="43632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7" name="Fluxograma: Disco magnético 16"/>
          <p:cNvSpPr/>
          <p:nvPr/>
        </p:nvSpPr>
        <p:spPr>
          <a:xfrm>
            <a:off x="10295485" y="371586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8" name="Fluxograma: Disco magnético 17"/>
          <p:cNvSpPr/>
          <p:nvPr/>
        </p:nvSpPr>
        <p:spPr>
          <a:xfrm>
            <a:off x="11009915" y="43632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0" name="CaixaDeTexto 19"/>
          <p:cNvSpPr txBox="1"/>
          <p:nvPr/>
        </p:nvSpPr>
        <p:spPr>
          <a:xfrm>
            <a:off x="8669939" y="3628312"/>
            <a:ext cx="603050" cy="369332"/>
          </a:xfrm>
          <a:prstGeom prst="rect">
            <a:avLst/>
          </a:prstGeom>
          <a:noFill/>
        </p:spPr>
        <p:txBody>
          <a:bodyPr wrap="none" rtlCol="0">
            <a:spAutoFit/>
          </a:bodyPr>
          <a:lstStyle/>
          <a:p>
            <a:r>
              <a:rPr lang="fr-FR" dirty="0" smtClean="0"/>
              <a:t>DS 2</a:t>
            </a:r>
            <a:endParaRPr lang="fr-FR" dirty="0"/>
          </a:p>
        </p:txBody>
      </p:sp>
      <p:sp>
        <p:nvSpPr>
          <p:cNvPr id="21" name="CaixaDeTexto 20"/>
          <p:cNvSpPr txBox="1"/>
          <p:nvPr/>
        </p:nvSpPr>
        <p:spPr>
          <a:xfrm>
            <a:off x="9483525" y="4693185"/>
            <a:ext cx="603050" cy="369332"/>
          </a:xfrm>
          <a:prstGeom prst="rect">
            <a:avLst/>
          </a:prstGeom>
          <a:noFill/>
        </p:spPr>
        <p:txBody>
          <a:bodyPr wrap="none" rtlCol="0">
            <a:spAutoFit/>
          </a:bodyPr>
          <a:lstStyle/>
          <a:p>
            <a:r>
              <a:rPr lang="fr-FR" dirty="0" smtClean="0"/>
              <a:t>DS 3</a:t>
            </a:r>
            <a:endParaRPr lang="fr-FR" dirty="0"/>
          </a:p>
        </p:txBody>
      </p:sp>
      <p:sp>
        <p:nvSpPr>
          <p:cNvPr id="22" name="CaixaDeTexto 21"/>
          <p:cNvSpPr txBox="1"/>
          <p:nvPr/>
        </p:nvSpPr>
        <p:spPr>
          <a:xfrm>
            <a:off x="10199186" y="4057294"/>
            <a:ext cx="603050" cy="369332"/>
          </a:xfrm>
          <a:prstGeom prst="rect">
            <a:avLst/>
          </a:prstGeom>
          <a:noFill/>
        </p:spPr>
        <p:txBody>
          <a:bodyPr wrap="none" rtlCol="0">
            <a:spAutoFit/>
          </a:bodyPr>
          <a:lstStyle/>
          <a:p>
            <a:r>
              <a:rPr lang="fr-FR" dirty="0" smtClean="0"/>
              <a:t>DS 4</a:t>
            </a:r>
            <a:endParaRPr lang="fr-FR" dirty="0"/>
          </a:p>
        </p:txBody>
      </p:sp>
      <p:sp>
        <p:nvSpPr>
          <p:cNvPr id="23" name="CaixaDeTexto 22"/>
          <p:cNvSpPr txBox="1"/>
          <p:nvPr/>
        </p:nvSpPr>
        <p:spPr>
          <a:xfrm>
            <a:off x="10909007" y="4651362"/>
            <a:ext cx="603050" cy="369332"/>
          </a:xfrm>
          <a:prstGeom prst="rect">
            <a:avLst/>
          </a:prstGeom>
          <a:noFill/>
        </p:spPr>
        <p:txBody>
          <a:bodyPr wrap="none" rtlCol="0">
            <a:spAutoFit/>
          </a:bodyPr>
          <a:lstStyle/>
          <a:p>
            <a:r>
              <a:rPr lang="fr-FR" dirty="0" smtClean="0"/>
              <a:t>DS 5</a:t>
            </a:r>
            <a:endParaRPr lang="fr-FR" dirty="0"/>
          </a:p>
        </p:txBody>
      </p:sp>
      <p:sp>
        <p:nvSpPr>
          <p:cNvPr id="24" name="CaixaDeTexto 23"/>
          <p:cNvSpPr txBox="1"/>
          <p:nvPr/>
        </p:nvSpPr>
        <p:spPr>
          <a:xfrm>
            <a:off x="6997900" y="5987018"/>
            <a:ext cx="603050" cy="369332"/>
          </a:xfrm>
          <a:prstGeom prst="rect">
            <a:avLst/>
          </a:prstGeom>
          <a:noFill/>
        </p:spPr>
        <p:txBody>
          <a:bodyPr wrap="none" rtlCol="0">
            <a:spAutoFit/>
          </a:bodyPr>
          <a:lstStyle/>
          <a:p>
            <a:r>
              <a:rPr lang="fr-FR" dirty="0" smtClean="0"/>
              <a:t>DS 6</a:t>
            </a:r>
            <a:endParaRPr lang="fr-FR" dirty="0"/>
          </a:p>
        </p:txBody>
      </p:sp>
      <p:sp>
        <p:nvSpPr>
          <p:cNvPr id="27" name="Retângulo com Canto Diagonal Aparado 26"/>
          <p:cNvSpPr/>
          <p:nvPr/>
        </p:nvSpPr>
        <p:spPr>
          <a:xfrm>
            <a:off x="9168674" y="35318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8" name="Retângulo com Canto Diagonal Aparado 27"/>
          <p:cNvSpPr/>
          <p:nvPr/>
        </p:nvSpPr>
        <p:spPr>
          <a:xfrm>
            <a:off x="10009170" y="4586345"/>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9" name="Retângulo com Canto Diagonal Aparado 28"/>
          <p:cNvSpPr/>
          <p:nvPr/>
        </p:nvSpPr>
        <p:spPr>
          <a:xfrm>
            <a:off x="10695791" y="3900322"/>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0" name="Retângulo com Canto Diagonal Aparado 29"/>
          <p:cNvSpPr/>
          <p:nvPr/>
        </p:nvSpPr>
        <p:spPr>
          <a:xfrm>
            <a:off x="11433868" y="4586344"/>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1" name="Retângulo com Canto Diagonal Aparado 30"/>
          <p:cNvSpPr/>
          <p:nvPr/>
        </p:nvSpPr>
        <p:spPr>
          <a:xfrm>
            <a:off x="7515197" y="5879268"/>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2" name="Fluxograma: Disco magnético 31"/>
          <p:cNvSpPr/>
          <p:nvPr/>
        </p:nvSpPr>
        <p:spPr>
          <a:xfrm>
            <a:off x="7100997" y="3328752"/>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33" name="CaixaDeTexto 32"/>
          <p:cNvSpPr txBox="1"/>
          <p:nvPr/>
        </p:nvSpPr>
        <p:spPr>
          <a:xfrm>
            <a:off x="7013775" y="3624004"/>
            <a:ext cx="603050" cy="369332"/>
          </a:xfrm>
          <a:prstGeom prst="rect">
            <a:avLst/>
          </a:prstGeom>
          <a:noFill/>
        </p:spPr>
        <p:txBody>
          <a:bodyPr wrap="none" rtlCol="0">
            <a:spAutoFit/>
          </a:bodyPr>
          <a:lstStyle/>
          <a:p>
            <a:r>
              <a:rPr lang="fr-FR" dirty="0" smtClean="0"/>
              <a:t>DS 1</a:t>
            </a:r>
            <a:endParaRPr lang="fr-FR" dirty="0"/>
          </a:p>
        </p:txBody>
      </p:sp>
      <p:sp>
        <p:nvSpPr>
          <p:cNvPr id="34" name="Retângulo com Canto Diagonal Aparado 33"/>
          <p:cNvSpPr/>
          <p:nvPr/>
        </p:nvSpPr>
        <p:spPr>
          <a:xfrm>
            <a:off x="7506821" y="35323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Tree>
    <p:extLst>
      <p:ext uri="{BB962C8B-B14F-4D97-AF65-F5344CB8AC3E}">
        <p14:creationId xmlns:p14="http://schemas.microsoft.com/office/powerpoint/2010/main" val="3896235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Scenario: types of SLA</a:t>
            </a:r>
            <a:endParaRPr lang="fr-FR" dirty="0"/>
          </a:p>
        </p:txBody>
      </p:sp>
      <p:sp>
        <p:nvSpPr>
          <p:cNvPr id="3" name="Espaço Reservado para Conteúdo 2"/>
          <p:cNvSpPr>
            <a:spLocks noGrp="1"/>
          </p:cNvSpPr>
          <p:nvPr>
            <p:ph idx="1"/>
          </p:nvPr>
        </p:nvSpPr>
        <p:spPr>
          <a:xfrm>
            <a:off x="838200" y="1825625"/>
            <a:ext cx="10515600" cy="1038981"/>
          </a:xfrm>
        </p:spPr>
        <p:txBody>
          <a:bodyPr/>
          <a:lstStyle/>
          <a:p>
            <a:r>
              <a:rPr lang="fr-FR" dirty="0"/>
              <a:t>D</a:t>
            </a:r>
            <a:r>
              <a:rPr lang="fr-FR" dirty="0" smtClean="0"/>
              <a:t>ata processing services (DPS) are also deployed in the cloud. They are responsible to retrive, process and integrate data.</a:t>
            </a:r>
          </a:p>
          <a:p>
            <a:pPr marL="0" indent="0">
              <a:buNone/>
            </a:pPr>
            <a:endParaRPr lang="fr-FR" dirty="0"/>
          </a:p>
        </p:txBody>
      </p:sp>
      <p:grpSp>
        <p:nvGrpSpPr>
          <p:cNvPr id="11" name="Grupo 10"/>
          <p:cNvGrpSpPr/>
          <p:nvPr/>
        </p:nvGrpSpPr>
        <p:grpSpPr>
          <a:xfrm>
            <a:off x="6775450" y="2709066"/>
            <a:ext cx="5172075" cy="3849293"/>
            <a:chOff x="6775450" y="2709066"/>
            <a:chExt cx="5172075" cy="3849293"/>
          </a:xfrm>
        </p:grpSpPr>
        <p:sp>
          <p:nvSpPr>
            <p:cNvPr id="4" name="Nuvem 3"/>
            <p:cNvSpPr/>
            <p:nvPr/>
          </p:nvSpPr>
          <p:spPr>
            <a:xfrm>
              <a:off x="9090025" y="3629414"/>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5" name="Nuvem 4"/>
            <p:cNvSpPr/>
            <p:nvPr/>
          </p:nvSpPr>
          <p:spPr>
            <a:xfrm>
              <a:off x="6775450" y="2709066"/>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6" name="Nuvem 5"/>
            <p:cNvSpPr/>
            <p:nvPr/>
          </p:nvSpPr>
          <p:spPr>
            <a:xfrm>
              <a:off x="6775450" y="4907359"/>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7" name="CaixaDeTexto 6"/>
            <p:cNvSpPr txBox="1"/>
            <p:nvPr/>
          </p:nvSpPr>
          <p:spPr>
            <a:xfrm>
              <a:off x="7747985" y="3816628"/>
              <a:ext cx="912429" cy="369332"/>
            </a:xfrm>
            <a:prstGeom prst="rect">
              <a:avLst/>
            </a:prstGeom>
            <a:noFill/>
          </p:spPr>
          <p:txBody>
            <a:bodyPr wrap="none" rtlCol="0">
              <a:spAutoFit/>
            </a:bodyPr>
            <a:lstStyle/>
            <a:p>
              <a:r>
                <a:rPr lang="fr-FR" dirty="0" smtClean="0"/>
                <a:t>Cloud A</a:t>
              </a:r>
              <a:endParaRPr lang="fr-FR" dirty="0"/>
            </a:p>
          </p:txBody>
        </p:sp>
        <p:sp>
          <p:nvSpPr>
            <p:cNvPr id="9" name="CaixaDeTexto 8"/>
            <p:cNvSpPr txBox="1"/>
            <p:nvPr/>
          </p:nvSpPr>
          <p:spPr>
            <a:xfrm>
              <a:off x="7747985" y="6081277"/>
              <a:ext cx="912429" cy="369332"/>
            </a:xfrm>
            <a:prstGeom prst="rect">
              <a:avLst/>
            </a:prstGeom>
            <a:noFill/>
          </p:spPr>
          <p:txBody>
            <a:bodyPr wrap="none" rtlCol="0">
              <a:spAutoFit/>
            </a:bodyPr>
            <a:lstStyle/>
            <a:p>
              <a:r>
                <a:rPr lang="fr-FR" dirty="0" smtClean="0"/>
                <a:t>Cloud B</a:t>
              </a:r>
              <a:endParaRPr lang="fr-FR" dirty="0"/>
            </a:p>
          </p:txBody>
        </p:sp>
        <p:sp>
          <p:nvSpPr>
            <p:cNvPr id="10" name="CaixaDeTexto 9"/>
            <p:cNvSpPr txBox="1"/>
            <p:nvPr/>
          </p:nvSpPr>
          <p:spPr>
            <a:xfrm>
              <a:off x="10062561" y="4854505"/>
              <a:ext cx="912429" cy="369332"/>
            </a:xfrm>
            <a:prstGeom prst="rect">
              <a:avLst/>
            </a:prstGeom>
            <a:noFill/>
          </p:spPr>
          <p:txBody>
            <a:bodyPr wrap="none" rtlCol="0">
              <a:spAutoFit/>
            </a:bodyPr>
            <a:lstStyle/>
            <a:p>
              <a:r>
                <a:rPr lang="fr-FR" dirty="0" smtClean="0"/>
                <a:t>Cloud C</a:t>
              </a:r>
              <a:endParaRPr lang="fr-FR" dirty="0"/>
            </a:p>
          </p:txBody>
        </p:sp>
      </p:grpSp>
      <p:sp>
        <p:nvSpPr>
          <p:cNvPr id="12" name="Espaço Reservado para Conteúdo 2"/>
          <p:cNvSpPr txBox="1">
            <a:spLocks/>
          </p:cNvSpPr>
          <p:nvPr/>
        </p:nvSpPr>
        <p:spPr>
          <a:xfrm>
            <a:off x="838200" y="3222625"/>
            <a:ext cx="5937250" cy="33295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The owner of a data processing service and the cloud provider establish a cloud SLA describing their expectations (guarantees and penalties) concerning the agreed service.</a:t>
            </a:r>
          </a:p>
          <a:p>
            <a:pPr marL="0" indent="0" algn="just">
              <a:buFont typeface="Arial" panose="020B0604020202020204" pitchFamily="34" charset="0"/>
              <a:buNone/>
            </a:pPr>
            <a:endParaRPr lang="fr-FR" dirty="0"/>
          </a:p>
        </p:txBody>
      </p:sp>
      <p:sp>
        <p:nvSpPr>
          <p:cNvPr id="8" name="Espaço Reservado para Número de Slide 7"/>
          <p:cNvSpPr>
            <a:spLocks noGrp="1"/>
          </p:cNvSpPr>
          <p:nvPr>
            <p:ph type="sldNum" sz="quarter" idx="12"/>
          </p:nvPr>
        </p:nvSpPr>
        <p:spPr/>
        <p:txBody>
          <a:bodyPr/>
          <a:lstStyle/>
          <a:p>
            <a:fld id="{B0111B21-E605-4502-81BD-FEE89FB0795B}" type="slidenum">
              <a:rPr lang="fr-FR" smtClean="0"/>
              <a:t>5</a:t>
            </a:fld>
            <a:endParaRPr lang="fr-FR"/>
          </a:p>
        </p:txBody>
      </p:sp>
      <p:sp>
        <p:nvSpPr>
          <p:cNvPr id="13" name="Fluxograma: Disco magnético 12"/>
          <p:cNvSpPr/>
          <p:nvPr/>
        </p:nvSpPr>
        <p:spPr>
          <a:xfrm>
            <a:off x="7100997" y="3328752"/>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4" name="Fluxograma: Disco magnético 13"/>
          <p:cNvSpPr/>
          <p:nvPr/>
        </p:nvSpPr>
        <p:spPr>
          <a:xfrm>
            <a:off x="8761960" y="33096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5" name="Fluxograma: Disco magnético 14"/>
          <p:cNvSpPr/>
          <p:nvPr/>
        </p:nvSpPr>
        <p:spPr>
          <a:xfrm>
            <a:off x="7110029" y="57002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6" name="Fluxograma: Disco magnético 15"/>
          <p:cNvSpPr/>
          <p:nvPr/>
        </p:nvSpPr>
        <p:spPr>
          <a:xfrm>
            <a:off x="9608645" y="43632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7" name="Fluxograma: Disco magnético 16"/>
          <p:cNvSpPr/>
          <p:nvPr/>
        </p:nvSpPr>
        <p:spPr>
          <a:xfrm>
            <a:off x="10295485" y="371586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8" name="Fluxograma: Disco magnético 17"/>
          <p:cNvSpPr/>
          <p:nvPr/>
        </p:nvSpPr>
        <p:spPr>
          <a:xfrm>
            <a:off x="11009915" y="43632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9" name="CaixaDeTexto 18"/>
          <p:cNvSpPr txBox="1"/>
          <p:nvPr/>
        </p:nvSpPr>
        <p:spPr>
          <a:xfrm>
            <a:off x="7013775" y="3624004"/>
            <a:ext cx="603050" cy="369332"/>
          </a:xfrm>
          <a:prstGeom prst="rect">
            <a:avLst/>
          </a:prstGeom>
          <a:noFill/>
        </p:spPr>
        <p:txBody>
          <a:bodyPr wrap="none" rtlCol="0">
            <a:spAutoFit/>
          </a:bodyPr>
          <a:lstStyle/>
          <a:p>
            <a:r>
              <a:rPr lang="fr-FR" dirty="0" smtClean="0"/>
              <a:t>DS 1</a:t>
            </a:r>
            <a:endParaRPr lang="fr-FR" dirty="0"/>
          </a:p>
        </p:txBody>
      </p:sp>
      <p:sp>
        <p:nvSpPr>
          <p:cNvPr id="20" name="CaixaDeTexto 19"/>
          <p:cNvSpPr txBox="1"/>
          <p:nvPr/>
        </p:nvSpPr>
        <p:spPr>
          <a:xfrm>
            <a:off x="8669939" y="3628312"/>
            <a:ext cx="603050" cy="369332"/>
          </a:xfrm>
          <a:prstGeom prst="rect">
            <a:avLst/>
          </a:prstGeom>
          <a:noFill/>
        </p:spPr>
        <p:txBody>
          <a:bodyPr wrap="none" rtlCol="0">
            <a:spAutoFit/>
          </a:bodyPr>
          <a:lstStyle/>
          <a:p>
            <a:r>
              <a:rPr lang="fr-FR" dirty="0" smtClean="0"/>
              <a:t>DS 2</a:t>
            </a:r>
            <a:endParaRPr lang="fr-FR" dirty="0"/>
          </a:p>
        </p:txBody>
      </p:sp>
      <p:sp>
        <p:nvSpPr>
          <p:cNvPr id="21" name="CaixaDeTexto 20"/>
          <p:cNvSpPr txBox="1"/>
          <p:nvPr/>
        </p:nvSpPr>
        <p:spPr>
          <a:xfrm>
            <a:off x="9483525" y="4693185"/>
            <a:ext cx="603050" cy="369332"/>
          </a:xfrm>
          <a:prstGeom prst="rect">
            <a:avLst/>
          </a:prstGeom>
          <a:noFill/>
        </p:spPr>
        <p:txBody>
          <a:bodyPr wrap="none" rtlCol="0">
            <a:spAutoFit/>
          </a:bodyPr>
          <a:lstStyle/>
          <a:p>
            <a:r>
              <a:rPr lang="fr-FR" dirty="0" smtClean="0"/>
              <a:t>DS 3</a:t>
            </a:r>
            <a:endParaRPr lang="fr-FR" dirty="0"/>
          </a:p>
        </p:txBody>
      </p:sp>
      <p:sp>
        <p:nvSpPr>
          <p:cNvPr id="22" name="CaixaDeTexto 21"/>
          <p:cNvSpPr txBox="1"/>
          <p:nvPr/>
        </p:nvSpPr>
        <p:spPr>
          <a:xfrm>
            <a:off x="10199186" y="4057294"/>
            <a:ext cx="603050" cy="369332"/>
          </a:xfrm>
          <a:prstGeom prst="rect">
            <a:avLst/>
          </a:prstGeom>
          <a:noFill/>
        </p:spPr>
        <p:txBody>
          <a:bodyPr wrap="none" rtlCol="0">
            <a:spAutoFit/>
          </a:bodyPr>
          <a:lstStyle/>
          <a:p>
            <a:r>
              <a:rPr lang="fr-FR" dirty="0" smtClean="0"/>
              <a:t>DS 4</a:t>
            </a:r>
            <a:endParaRPr lang="fr-FR" dirty="0"/>
          </a:p>
        </p:txBody>
      </p:sp>
      <p:sp>
        <p:nvSpPr>
          <p:cNvPr id="23" name="CaixaDeTexto 22"/>
          <p:cNvSpPr txBox="1"/>
          <p:nvPr/>
        </p:nvSpPr>
        <p:spPr>
          <a:xfrm>
            <a:off x="10909007" y="4651362"/>
            <a:ext cx="603050" cy="369332"/>
          </a:xfrm>
          <a:prstGeom prst="rect">
            <a:avLst/>
          </a:prstGeom>
          <a:noFill/>
        </p:spPr>
        <p:txBody>
          <a:bodyPr wrap="none" rtlCol="0">
            <a:spAutoFit/>
          </a:bodyPr>
          <a:lstStyle/>
          <a:p>
            <a:r>
              <a:rPr lang="fr-FR" dirty="0" smtClean="0"/>
              <a:t>DS 5</a:t>
            </a:r>
            <a:endParaRPr lang="fr-FR" dirty="0"/>
          </a:p>
        </p:txBody>
      </p:sp>
      <p:sp>
        <p:nvSpPr>
          <p:cNvPr id="24" name="CaixaDeTexto 23"/>
          <p:cNvSpPr txBox="1"/>
          <p:nvPr/>
        </p:nvSpPr>
        <p:spPr>
          <a:xfrm>
            <a:off x="6997900" y="5987018"/>
            <a:ext cx="603050" cy="369332"/>
          </a:xfrm>
          <a:prstGeom prst="rect">
            <a:avLst/>
          </a:prstGeom>
          <a:noFill/>
        </p:spPr>
        <p:txBody>
          <a:bodyPr wrap="none" rtlCol="0">
            <a:spAutoFit/>
          </a:bodyPr>
          <a:lstStyle/>
          <a:p>
            <a:r>
              <a:rPr lang="fr-FR" dirty="0" smtClean="0"/>
              <a:t>DS 6</a:t>
            </a:r>
            <a:endParaRPr lang="fr-FR" dirty="0"/>
          </a:p>
        </p:txBody>
      </p:sp>
      <p:sp>
        <p:nvSpPr>
          <p:cNvPr id="25" name="Retângulo com Canto Diagonal Aparado 24"/>
          <p:cNvSpPr/>
          <p:nvPr/>
        </p:nvSpPr>
        <p:spPr>
          <a:xfrm>
            <a:off x="7506821" y="35323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7" name="Retângulo com Canto Diagonal Aparado 26"/>
          <p:cNvSpPr/>
          <p:nvPr/>
        </p:nvSpPr>
        <p:spPr>
          <a:xfrm>
            <a:off x="9168674" y="35318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8" name="Retângulo com Canto Diagonal Aparado 27"/>
          <p:cNvSpPr/>
          <p:nvPr/>
        </p:nvSpPr>
        <p:spPr>
          <a:xfrm>
            <a:off x="10009170" y="4586345"/>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9" name="Retângulo com Canto Diagonal Aparado 28"/>
          <p:cNvSpPr/>
          <p:nvPr/>
        </p:nvSpPr>
        <p:spPr>
          <a:xfrm>
            <a:off x="10695791" y="3900322"/>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0" name="Retângulo com Canto Diagonal Aparado 29"/>
          <p:cNvSpPr/>
          <p:nvPr/>
        </p:nvSpPr>
        <p:spPr>
          <a:xfrm>
            <a:off x="11433868" y="4586344"/>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1" name="Retângulo com Canto Diagonal Aparado 30"/>
          <p:cNvSpPr/>
          <p:nvPr/>
        </p:nvSpPr>
        <p:spPr>
          <a:xfrm>
            <a:off x="7515197" y="5879268"/>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6" name="Lágrima 25"/>
          <p:cNvSpPr/>
          <p:nvPr/>
        </p:nvSpPr>
        <p:spPr>
          <a:xfrm>
            <a:off x="7950199" y="26467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2" name="CaixaDeTexto 31"/>
          <p:cNvSpPr txBox="1"/>
          <p:nvPr/>
        </p:nvSpPr>
        <p:spPr>
          <a:xfrm>
            <a:off x="7845425" y="2988986"/>
            <a:ext cx="721672" cy="369332"/>
          </a:xfrm>
          <a:prstGeom prst="rect">
            <a:avLst/>
          </a:prstGeom>
          <a:noFill/>
        </p:spPr>
        <p:txBody>
          <a:bodyPr wrap="none" rtlCol="0">
            <a:spAutoFit/>
          </a:bodyPr>
          <a:lstStyle/>
          <a:p>
            <a:r>
              <a:rPr lang="fr-FR" dirty="0" smtClean="0"/>
              <a:t>DPS 1</a:t>
            </a:r>
            <a:endParaRPr lang="fr-FR" dirty="0"/>
          </a:p>
        </p:txBody>
      </p:sp>
      <p:sp>
        <p:nvSpPr>
          <p:cNvPr id="33" name="Lágrima 32"/>
          <p:cNvSpPr/>
          <p:nvPr/>
        </p:nvSpPr>
        <p:spPr>
          <a:xfrm>
            <a:off x="8978899" y="26848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4" name="CaixaDeTexto 33"/>
          <p:cNvSpPr txBox="1"/>
          <p:nvPr/>
        </p:nvSpPr>
        <p:spPr>
          <a:xfrm>
            <a:off x="8874125" y="3027086"/>
            <a:ext cx="721672" cy="369332"/>
          </a:xfrm>
          <a:prstGeom prst="rect">
            <a:avLst/>
          </a:prstGeom>
          <a:noFill/>
        </p:spPr>
        <p:txBody>
          <a:bodyPr wrap="none" rtlCol="0">
            <a:spAutoFit/>
          </a:bodyPr>
          <a:lstStyle/>
          <a:p>
            <a:r>
              <a:rPr lang="fr-FR" dirty="0" smtClean="0"/>
              <a:t>DPS 2</a:t>
            </a:r>
            <a:endParaRPr lang="fr-FR" dirty="0"/>
          </a:p>
        </p:txBody>
      </p:sp>
      <p:sp>
        <p:nvSpPr>
          <p:cNvPr id="35" name="Lágrima 34"/>
          <p:cNvSpPr/>
          <p:nvPr/>
        </p:nvSpPr>
        <p:spPr>
          <a:xfrm>
            <a:off x="8978899" y="55423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6" name="CaixaDeTexto 35"/>
          <p:cNvSpPr txBox="1"/>
          <p:nvPr/>
        </p:nvSpPr>
        <p:spPr>
          <a:xfrm>
            <a:off x="8874125" y="5884586"/>
            <a:ext cx="721672" cy="369332"/>
          </a:xfrm>
          <a:prstGeom prst="rect">
            <a:avLst/>
          </a:prstGeom>
          <a:noFill/>
        </p:spPr>
        <p:txBody>
          <a:bodyPr wrap="none" rtlCol="0">
            <a:spAutoFit/>
          </a:bodyPr>
          <a:lstStyle/>
          <a:p>
            <a:r>
              <a:rPr lang="fr-FR" dirty="0" smtClean="0"/>
              <a:t>DPS 5</a:t>
            </a:r>
            <a:endParaRPr lang="fr-FR" dirty="0"/>
          </a:p>
        </p:txBody>
      </p:sp>
      <p:sp>
        <p:nvSpPr>
          <p:cNvPr id="37" name="Lágrima 36"/>
          <p:cNvSpPr/>
          <p:nvPr/>
        </p:nvSpPr>
        <p:spPr>
          <a:xfrm>
            <a:off x="8102599" y="48692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8" name="CaixaDeTexto 37"/>
          <p:cNvSpPr txBox="1"/>
          <p:nvPr/>
        </p:nvSpPr>
        <p:spPr>
          <a:xfrm>
            <a:off x="7997825" y="5211486"/>
            <a:ext cx="721672" cy="369332"/>
          </a:xfrm>
          <a:prstGeom prst="rect">
            <a:avLst/>
          </a:prstGeom>
          <a:noFill/>
        </p:spPr>
        <p:txBody>
          <a:bodyPr wrap="none" rtlCol="0">
            <a:spAutoFit/>
          </a:bodyPr>
          <a:lstStyle/>
          <a:p>
            <a:r>
              <a:rPr lang="fr-FR" dirty="0" smtClean="0"/>
              <a:t>DPS 4</a:t>
            </a:r>
            <a:endParaRPr lang="fr-FR" dirty="0"/>
          </a:p>
        </p:txBody>
      </p:sp>
      <p:sp>
        <p:nvSpPr>
          <p:cNvPr id="39" name="Lágrima 38"/>
          <p:cNvSpPr/>
          <p:nvPr/>
        </p:nvSpPr>
        <p:spPr>
          <a:xfrm>
            <a:off x="7162799" y="50216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40" name="CaixaDeTexto 39"/>
          <p:cNvSpPr txBox="1"/>
          <p:nvPr/>
        </p:nvSpPr>
        <p:spPr>
          <a:xfrm>
            <a:off x="7058025" y="5363886"/>
            <a:ext cx="721672" cy="369332"/>
          </a:xfrm>
          <a:prstGeom prst="rect">
            <a:avLst/>
          </a:prstGeom>
          <a:noFill/>
        </p:spPr>
        <p:txBody>
          <a:bodyPr wrap="none" rtlCol="0">
            <a:spAutoFit/>
          </a:bodyPr>
          <a:lstStyle/>
          <a:p>
            <a:r>
              <a:rPr lang="fr-FR" dirty="0" smtClean="0"/>
              <a:t>DPS 3</a:t>
            </a:r>
            <a:endParaRPr lang="fr-FR" dirty="0"/>
          </a:p>
        </p:txBody>
      </p:sp>
      <p:sp>
        <p:nvSpPr>
          <p:cNvPr id="41" name="Retângulo com Canto Diagonal Aparado 40"/>
          <p:cNvSpPr/>
          <p:nvPr/>
        </p:nvSpPr>
        <p:spPr>
          <a:xfrm>
            <a:off x="9359174" y="28587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2" name="Retângulo com Canto Diagonal Aparado 41"/>
          <p:cNvSpPr/>
          <p:nvPr/>
        </p:nvSpPr>
        <p:spPr>
          <a:xfrm>
            <a:off x="8330474" y="28206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3" name="Retângulo com Canto Diagonal Aparado 42"/>
          <p:cNvSpPr/>
          <p:nvPr/>
        </p:nvSpPr>
        <p:spPr>
          <a:xfrm>
            <a:off x="7505699" y="524398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4" name="Retângulo com Canto Diagonal Aparado 43"/>
          <p:cNvSpPr/>
          <p:nvPr/>
        </p:nvSpPr>
        <p:spPr>
          <a:xfrm>
            <a:off x="8470296" y="5063382"/>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5" name="Retângulo com Canto Diagonal Aparado 44"/>
          <p:cNvSpPr/>
          <p:nvPr/>
        </p:nvSpPr>
        <p:spPr>
          <a:xfrm>
            <a:off x="9348184" y="575347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Tree>
    <p:extLst>
      <p:ext uri="{BB962C8B-B14F-4D97-AF65-F5344CB8AC3E}">
        <p14:creationId xmlns:p14="http://schemas.microsoft.com/office/powerpoint/2010/main" val="2552600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Scenario: types of SLA</a:t>
            </a:r>
            <a:endParaRPr lang="fr-FR" dirty="0"/>
          </a:p>
        </p:txBody>
      </p:sp>
      <p:sp>
        <p:nvSpPr>
          <p:cNvPr id="3" name="Espaço Reservado para Conteúdo 2"/>
          <p:cNvSpPr>
            <a:spLocks noGrp="1"/>
          </p:cNvSpPr>
          <p:nvPr>
            <p:ph idx="1"/>
          </p:nvPr>
        </p:nvSpPr>
        <p:spPr>
          <a:xfrm>
            <a:off x="838200" y="1825625"/>
            <a:ext cx="10515600" cy="1038981"/>
          </a:xfrm>
        </p:spPr>
        <p:txBody>
          <a:bodyPr/>
          <a:lstStyle/>
          <a:p>
            <a:r>
              <a:rPr lang="fr-FR" dirty="0" smtClean="0"/>
              <a:t>A user willing to query and integrate data establishes SLA contracts with different data services and data processing services.</a:t>
            </a:r>
          </a:p>
          <a:p>
            <a:pPr marL="0" indent="0">
              <a:buNone/>
            </a:pPr>
            <a:endParaRPr lang="fr-FR" dirty="0"/>
          </a:p>
        </p:txBody>
      </p:sp>
      <p:grpSp>
        <p:nvGrpSpPr>
          <p:cNvPr id="11" name="Grupo 10"/>
          <p:cNvGrpSpPr/>
          <p:nvPr/>
        </p:nvGrpSpPr>
        <p:grpSpPr>
          <a:xfrm>
            <a:off x="6775450" y="2709066"/>
            <a:ext cx="5172075" cy="3849293"/>
            <a:chOff x="6775450" y="2709066"/>
            <a:chExt cx="5172075" cy="3849293"/>
          </a:xfrm>
        </p:grpSpPr>
        <p:sp>
          <p:nvSpPr>
            <p:cNvPr id="4" name="Nuvem 3"/>
            <p:cNvSpPr/>
            <p:nvPr/>
          </p:nvSpPr>
          <p:spPr>
            <a:xfrm>
              <a:off x="9090025" y="3629414"/>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5" name="Nuvem 4"/>
            <p:cNvSpPr/>
            <p:nvPr/>
          </p:nvSpPr>
          <p:spPr>
            <a:xfrm>
              <a:off x="6775450" y="2709066"/>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6" name="Nuvem 5"/>
            <p:cNvSpPr/>
            <p:nvPr/>
          </p:nvSpPr>
          <p:spPr>
            <a:xfrm>
              <a:off x="6775450" y="4907359"/>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7" name="CaixaDeTexto 6"/>
            <p:cNvSpPr txBox="1"/>
            <p:nvPr/>
          </p:nvSpPr>
          <p:spPr>
            <a:xfrm>
              <a:off x="7747985" y="3816628"/>
              <a:ext cx="912429" cy="369332"/>
            </a:xfrm>
            <a:prstGeom prst="rect">
              <a:avLst/>
            </a:prstGeom>
            <a:noFill/>
          </p:spPr>
          <p:txBody>
            <a:bodyPr wrap="none" rtlCol="0">
              <a:spAutoFit/>
            </a:bodyPr>
            <a:lstStyle/>
            <a:p>
              <a:r>
                <a:rPr lang="fr-FR" dirty="0" smtClean="0"/>
                <a:t>Cloud A</a:t>
              </a:r>
              <a:endParaRPr lang="fr-FR" dirty="0"/>
            </a:p>
          </p:txBody>
        </p:sp>
        <p:sp>
          <p:nvSpPr>
            <p:cNvPr id="9" name="CaixaDeTexto 8"/>
            <p:cNvSpPr txBox="1"/>
            <p:nvPr/>
          </p:nvSpPr>
          <p:spPr>
            <a:xfrm>
              <a:off x="7747985" y="6081277"/>
              <a:ext cx="912429" cy="369332"/>
            </a:xfrm>
            <a:prstGeom prst="rect">
              <a:avLst/>
            </a:prstGeom>
            <a:noFill/>
          </p:spPr>
          <p:txBody>
            <a:bodyPr wrap="none" rtlCol="0">
              <a:spAutoFit/>
            </a:bodyPr>
            <a:lstStyle/>
            <a:p>
              <a:r>
                <a:rPr lang="fr-FR" dirty="0" smtClean="0"/>
                <a:t>Cloud B</a:t>
              </a:r>
              <a:endParaRPr lang="fr-FR" dirty="0"/>
            </a:p>
          </p:txBody>
        </p:sp>
        <p:sp>
          <p:nvSpPr>
            <p:cNvPr id="10" name="CaixaDeTexto 9"/>
            <p:cNvSpPr txBox="1"/>
            <p:nvPr/>
          </p:nvSpPr>
          <p:spPr>
            <a:xfrm>
              <a:off x="10062561" y="4854505"/>
              <a:ext cx="912429" cy="369332"/>
            </a:xfrm>
            <a:prstGeom prst="rect">
              <a:avLst/>
            </a:prstGeom>
            <a:noFill/>
          </p:spPr>
          <p:txBody>
            <a:bodyPr wrap="none" rtlCol="0">
              <a:spAutoFit/>
            </a:bodyPr>
            <a:lstStyle/>
            <a:p>
              <a:r>
                <a:rPr lang="fr-FR" dirty="0" smtClean="0"/>
                <a:t>Cloud C</a:t>
              </a:r>
              <a:endParaRPr lang="fr-FR" dirty="0"/>
            </a:p>
          </p:txBody>
        </p:sp>
      </p:grpSp>
      <p:sp>
        <p:nvSpPr>
          <p:cNvPr id="8" name="Espaço Reservado para Número de Slide 7"/>
          <p:cNvSpPr>
            <a:spLocks noGrp="1"/>
          </p:cNvSpPr>
          <p:nvPr>
            <p:ph type="sldNum" sz="quarter" idx="12"/>
          </p:nvPr>
        </p:nvSpPr>
        <p:spPr/>
        <p:txBody>
          <a:bodyPr/>
          <a:lstStyle/>
          <a:p>
            <a:fld id="{B0111B21-E605-4502-81BD-FEE89FB0795B}" type="slidenum">
              <a:rPr lang="fr-FR" smtClean="0"/>
              <a:t>6</a:t>
            </a:fld>
            <a:endParaRPr lang="fr-FR"/>
          </a:p>
        </p:txBody>
      </p:sp>
      <p:sp>
        <p:nvSpPr>
          <p:cNvPr id="13" name="Fluxograma: Disco magnético 12"/>
          <p:cNvSpPr/>
          <p:nvPr/>
        </p:nvSpPr>
        <p:spPr>
          <a:xfrm>
            <a:off x="7100997" y="3328752"/>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4" name="Fluxograma: Disco magnético 13"/>
          <p:cNvSpPr/>
          <p:nvPr/>
        </p:nvSpPr>
        <p:spPr>
          <a:xfrm>
            <a:off x="8761960" y="33096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5" name="Fluxograma: Disco magnético 14"/>
          <p:cNvSpPr/>
          <p:nvPr/>
        </p:nvSpPr>
        <p:spPr>
          <a:xfrm>
            <a:off x="7110029" y="57002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6" name="Fluxograma: Disco magnético 15"/>
          <p:cNvSpPr/>
          <p:nvPr/>
        </p:nvSpPr>
        <p:spPr>
          <a:xfrm>
            <a:off x="9608645" y="43632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7" name="Fluxograma: Disco magnético 16"/>
          <p:cNvSpPr/>
          <p:nvPr/>
        </p:nvSpPr>
        <p:spPr>
          <a:xfrm>
            <a:off x="10295485" y="371586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8" name="Fluxograma: Disco magnético 17"/>
          <p:cNvSpPr/>
          <p:nvPr/>
        </p:nvSpPr>
        <p:spPr>
          <a:xfrm>
            <a:off x="11009915" y="43632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9" name="CaixaDeTexto 18"/>
          <p:cNvSpPr txBox="1"/>
          <p:nvPr/>
        </p:nvSpPr>
        <p:spPr>
          <a:xfrm>
            <a:off x="7013775" y="3624004"/>
            <a:ext cx="603050" cy="369332"/>
          </a:xfrm>
          <a:prstGeom prst="rect">
            <a:avLst/>
          </a:prstGeom>
          <a:noFill/>
        </p:spPr>
        <p:txBody>
          <a:bodyPr wrap="none" rtlCol="0">
            <a:spAutoFit/>
          </a:bodyPr>
          <a:lstStyle/>
          <a:p>
            <a:r>
              <a:rPr lang="fr-FR" dirty="0" smtClean="0"/>
              <a:t>DS 1</a:t>
            </a:r>
            <a:endParaRPr lang="fr-FR" dirty="0"/>
          </a:p>
        </p:txBody>
      </p:sp>
      <p:sp>
        <p:nvSpPr>
          <p:cNvPr id="20" name="CaixaDeTexto 19"/>
          <p:cNvSpPr txBox="1"/>
          <p:nvPr/>
        </p:nvSpPr>
        <p:spPr>
          <a:xfrm>
            <a:off x="8669939" y="3628312"/>
            <a:ext cx="603050" cy="369332"/>
          </a:xfrm>
          <a:prstGeom prst="rect">
            <a:avLst/>
          </a:prstGeom>
          <a:noFill/>
        </p:spPr>
        <p:txBody>
          <a:bodyPr wrap="none" rtlCol="0">
            <a:spAutoFit/>
          </a:bodyPr>
          <a:lstStyle/>
          <a:p>
            <a:r>
              <a:rPr lang="fr-FR" dirty="0" smtClean="0"/>
              <a:t>DS 2</a:t>
            </a:r>
            <a:endParaRPr lang="fr-FR" dirty="0"/>
          </a:p>
        </p:txBody>
      </p:sp>
      <p:sp>
        <p:nvSpPr>
          <p:cNvPr id="21" name="CaixaDeTexto 20"/>
          <p:cNvSpPr txBox="1"/>
          <p:nvPr/>
        </p:nvSpPr>
        <p:spPr>
          <a:xfrm>
            <a:off x="9483525" y="4693185"/>
            <a:ext cx="603050" cy="369332"/>
          </a:xfrm>
          <a:prstGeom prst="rect">
            <a:avLst/>
          </a:prstGeom>
          <a:noFill/>
        </p:spPr>
        <p:txBody>
          <a:bodyPr wrap="none" rtlCol="0">
            <a:spAutoFit/>
          </a:bodyPr>
          <a:lstStyle/>
          <a:p>
            <a:r>
              <a:rPr lang="fr-FR" dirty="0" smtClean="0"/>
              <a:t>DS 3</a:t>
            </a:r>
            <a:endParaRPr lang="fr-FR" dirty="0"/>
          </a:p>
        </p:txBody>
      </p:sp>
      <p:sp>
        <p:nvSpPr>
          <p:cNvPr id="22" name="CaixaDeTexto 21"/>
          <p:cNvSpPr txBox="1"/>
          <p:nvPr/>
        </p:nvSpPr>
        <p:spPr>
          <a:xfrm>
            <a:off x="10199186" y="4057294"/>
            <a:ext cx="603050" cy="369332"/>
          </a:xfrm>
          <a:prstGeom prst="rect">
            <a:avLst/>
          </a:prstGeom>
          <a:noFill/>
        </p:spPr>
        <p:txBody>
          <a:bodyPr wrap="none" rtlCol="0">
            <a:spAutoFit/>
          </a:bodyPr>
          <a:lstStyle/>
          <a:p>
            <a:r>
              <a:rPr lang="fr-FR" dirty="0" smtClean="0"/>
              <a:t>DS 4</a:t>
            </a:r>
            <a:endParaRPr lang="fr-FR" dirty="0"/>
          </a:p>
        </p:txBody>
      </p:sp>
      <p:sp>
        <p:nvSpPr>
          <p:cNvPr id="23" name="CaixaDeTexto 22"/>
          <p:cNvSpPr txBox="1"/>
          <p:nvPr/>
        </p:nvSpPr>
        <p:spPr>
          <a:xfrm>
            <a:off x="10909007" y="4651362"/>
            <a:ext cx="603050" cy="369332"/>
          </a:xfrm>
          <a:prstGeom prst="rect">
            <a:avLst/>
          </a:prstGeom>
          <a:noFill/>
        </p:spPr>
        <p:txBody>
          <a:bodyPr wrap="none" rtlCol="0">
            <a:spAutoFit/>
          </a:bodyPr>
          <a:lstStyle/>
          <a:p>
            <a:r>
              <a:rPr lang="fr-FR" dirty="0" smtClean="0"/>
              <a:t>DS 5</a:t>
            </a:r>
            <a:endParaRPr lang="fr-FR" dirty="0"/>
          </a:p>
        </p:txBody>
      </p:sp>
      <p:sp>
        <p:nvSpPr>
          <p:cNvPr id="24" name="CaixaDeTexto 23"/>
          <p:cNvSpPr txBox="1"/>
          <p:nvPr/>
        </p:nvSpPr>
        <p:spPr>
          <a:xfrm>
            <a:off x="6997900" y="5987018"/>
            <a:ext cx="603050" cy="369332"/>
          </a:xfrm>
          <a:prstGeom prst="rect">
            <a:avLst/>
          </a:prstGeom>
          <a:noFill/>
        </p:spPr>
        <p:txBody>
          <a:bodyPr wrap="none" rtlCol="0">
            <a:spAutoFit/>
          </a:bodyPr>
          <a:lstStyle/>
          <a:p>
            <a:r>
              <a:rPr lang="fr-FR" dirty="0" smtClean="0"/>
              <a:t>DS 6</a:t>
            </a:r>
            <a:endParaRPr lang="fr-FR" dirty="0"/>
          </a:p>
        </p:txBody>
      </p:sp>
      <p:sp>
        <p:nvSpPr>
          <p:cNvPr id="25" name="Retângulo com Canto Diagonal Aparado 24"/>
          <p:cNvSpPr/>
          <p:nvPr/>
        </p:nvSpPr>
        <p:spPr>
          <a:xfrm>
            <a:off x="7506821" y="35323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7" name="Retângulo com Canto Diagonal Aparado 26"/>
          <p:cNvSpPr/>
          <p:nvPr/>
        </p:nvSpPr>
        <p:spPr>
          <a:xfrm>
            <a:off x="9168674" y="35318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8" name="Retângulo com Canto Diagonal Aparado 27"/>
          <p:cNvSpPr/>
          <p:nvPr/>
        </p:nvSpPr>
        <p:spPr>
          <a:xfrm>
            <a:off x="10009170" y="4586345"/>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9" name="Retângulo com Canto Diagonal Aparado 28"/>
          <p:cNvSpPr/>
          <p:nvPr/>
        </p:nvSpPr>
        <p:spPr>
          <a:xfrm>
            <a:off x="10695791" y="3900322"/>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0" name="Retângulo com Canto Diagonal Aparado 29"/>
          <p:cNvSpPr/>
          <p:nvPr/>
        </p:nvSpPr>
        <p:spPr>
          <a:xfrm>
            <a:off x="11433868" y="4586344"/>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1" name="Retângulo com Canto Diagonal Aparado 30"/>
          <p:cNvSpPr/>
          <p:nvPr/>
        </p:nvSpPr>
        <p:spPr>
          <a:xfrm>
            <a:off x="7515197" y="5879268"/>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6" name="Lágrima 25"/>
          <p:cNvSpPr/>
          <p:nvPr/>
        </p:nvSpPr>
        <p:spPr>
          <a:xfrm>
            <a:off x="7950199" y="26467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2" name="CaixaDeTexto 31"/>
          <p:cNvSpPr txBox="1"/>
          <p:nvPr/>
        </p:nvSpPr>
        <p:spPr>
          <a:xfrm>
            <a:off x="7845425" y="2988986"/>
            <a:ext cx="721672" cy="369332"/>
          </a:xfrm>
          <a:prstGeom prst="rect">
            <a:avLst/>
          </a:prstGeom>
          <a:noFill/>
        </p:spPr>
        <p:txBody>
          <a:bodyPr wrap="none" rtlCol="0">
            <a:spAutoFit/>
          </a:bodyPr>
          <a:lstStyle/>
          <a:p>
            <a:r>
              <a:rPr lang="fr-FR" dirty="0" smtClean="0"/>
              <a:t>DPS 1</a:t>
            </a:r>
            <a:endParaRPr lang="fr-FR" dirty="0"/>
          </a:p>
        </p:txBody>
      </p:sp>
      <p:sp>
        <p:nvSpPr>
          <p:cNvPr id="33" name="Lágrima 32"/>
          <p:cNvSpPr/>
          <p:nvPr/>
        </p:nvSpPr>
        <p:spPr>
          <a:xfrm>
            <a:off x="8978899" y="26848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4" name="CaixaDeTexto 33"/>
          <p:cNvSpPr txBox="1"/>
          <p:nvPr/>
        </p:nvSpPr>
        <p:spPr>
          <a:xfrm>
            <a:off x="8874125" y="3027086"/>
            <a:ext cx="721672" cy="369332"/>
          </a:xfrm>
          <a:prstGeom prst="rect">
            <a:avLst/>
          </a:prstGeom>
          <a:noFill/>
        </p:spPr>
        <p:txBody>
          <a:bodyPr wrap="none" rtlCol="0">
            <a:spAutoFit/>
          </a:bodyPr>
          <a:lstStyle/>
          <a:p>
            <a:r>
              <a:rPr lang="fr-FR" dirty="0" smtClean="0"/>
              <a:t>DPS 2</a:t>
            </a:r>
            <a:endParaRPr lang="fr-FR" dirty="0"/>
          </a:p>
        </p:txBody>
      </p:sp>
      <p:sp>
        <p:nvSpPr>
          <p:cNvPr id="35" name="Lágrima 34"/>
          <p:cNvSpPr/>
          <p:nvPr/>
        </p:nvSpPr>
        <p:spPr>
          <a:xfrm>
            <a:off x="8978899" y="55423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6" name="CaixaDeTexto 35"/>
          <p:cNvSpPr txBox="1"/>
          <p:nvPr/>
        </p:nvSpPr>
        <p:spPr>
          <a:xfrm>
            <a:off x="8874125" y="5884586"/>
            <a:ext cx="721672" cy="369332"/>
          </a:xfrm>
          <a:prstGeom prst="rect">
            <a:avLst/>
          </a:prstGeom>
          <a:noFill/>
        </p:spPr>
        <p:txBody>
          <a:bodyPr wrap="none" rtlCol="0">
            <a:spAutoFit/>
          </a:bodyPr>
          <a:lstStyle/>
          <a:p>
            <a:r>
              <a:rPr lang="fr-FR" dirty="0" smtClean="0"/>
              <a:t>DPS 5</a:t>
            </a:r>
            <a:endParaRPr lang="fr-FR" dirty="0"/>
          </a:p>
        </p:txBody>
      </p:sp>
      <p:sp>
        <p:nvSpPr>
          <p:cNvPr id="37" name="Lágrima 36"/>
          <p:cNvSpPr/>
          <p:nvPr/>
        </p:nvSpPr>
        <p:spPr>
          <a:xfrm>
            <a:off x="8102599" y="48692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8" name="CaixaDeTexto 37"/>
          <p:cNvSpPr txBox="1"/>
          <p:nvPr/>
        </p:nvSpPr>
        <p:spPr>
          <a:xfrm>
            <a:off x="7997825" y="5211486"/>
            <a:ext cx="721672" cy="369332"/>
          </a:xfrm>
          <a:prstGeom prst="rect">
            <a:avLst/>
          </a:prstGeom>
          <a:noFill/>
        </p:spPr>
        <p:txBody>
          <a:bodyPr wrap="none" rtlCol="0">
            <a:spAutoFit/>
          </a:bodyPr>
          <a:lstStyle/>
          <a:p>
            <a:r>
              <a:rPr lang="fr-FR" dirty="0" smtClean="0"/>
              <a:t>DPS 4</a:t>
            </a:r>
            <a:endParaRPr lang="fr-FR" dirty="0"/>
          </a:p>
        </p:txBody>
      </p:sp>
      <p:sp>
        <p:nvSpPr>
          <p:cNvPr id="39" name="Lágrima 38"/>
          <p:cNvSpPr/>
          <p:nvPr/>
        </p:nvSpPr>
        <p:spPr>
          <a:xfrm>
            <a:off x="7162799" y="50216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40" name="CaixaDeTexto 39"/>
          <p:cNvSpPr txBox="1"/>
          <p:nvPr/>
        </p:nvSpPr>
        <p:spPr>
          <a:xfrm>
            <a:off x="7058025" y="5363886"/>
            <a:ext cx="721672" cy="369332"/>
          </a:xfrm>
          <a:prstGeom prst="rect">
            <a:avLst/>
          </a:prstGeom>
          <a:noFill/>
        </p:spPr>
        <p:txBody>
          <a:bodyPr wrap="none" rtlCol="0">
            <a:spAutoFit/>
          </a:bodyPr>
          <a:lstStyle/>
          <a:p>
            <a:r>
              <a:rPr lang="fr-FR" dirty="0" smtClean="0"/>
              <a:t>DPS 3</a:t>
            </a:r>
            <a:endParaRPr lang="fr-FR" dirty="0"/>
          </a:p>
        </p:txBody>
      </p:sp>
      <p:sp>
        <p:nvSpPr>
          <p:cNvPr id="41" name="Retângulo com Canto Diagonal Aparado 40"/>
          <p:cNvSpPr/>
          <p:nvPr/>
        </p:nvSpPr>
        <p:spPr>
          <a:xfrm>
            <a:off x="9359174" y="28587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2" name="Retângulo com Canto Diagonal Aparado 41"/>
          <p:cNvSpPr/>
          <p:nvPr/>
        </p:nvSpPr>
        <p:spPr>
          <a:xfrm>
            <a:off x="8330474" y="28206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3" name="Retângulo com Canto Diagonal Aparado 42"/>
          <p:cNvSpPr/>
          <p:nvPr/>
        </p:nvSpPr>
        <p:spPr>
          <a:xfrm>
            <a:off x="7505699" y="524398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4" name="Retângulo com Canto Diagonal Aparado 43"/>
          <p:cNvSpPr/>
          <p:nvPr/>
        </p:nvSpPr>
        <p:spPr>
          <a:xfrm>
            <a:off x="8470296" y="5063382"/>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5" name="Retângulo com Canto Diagonal Aparado 44"/>
          <p:cNvSpPr/>
          <p:nvPr/>
        </p:nvSpPr>
        <p:spPr>
          <a:xfrm>
            <a:off x="9348184" y="575347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pic>
        <p:nvPicPr>
          <p:cNvPr id="46" name="Imagem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5697" y="4001294"/>
            <a:ext cx="1219200" cy="1219200"/>
          </a:xfrm>
          <a:prstGeom prst="rect">
            <a:avLst/>
          </a:prstGeom>
        </p:spPr>
      </p:pic>
      <p:cxnSp>
        <p:nvCxnSpPr>
          <p:cNvPr id="48" name="Conector de seta reta 47"/>
          <p:cNvCxnSpPr>
            <a:stCxn id="46" idx="3"/>
          </p:cNvCxnSpPr>
          <p:nvPr/>
        </p:nvCxnSpPr>
        <p:spPr>
          <a:xfrm flipV="1">
            <a:off x="6304897" y="3633469"/>
            <a:ext cx="753128" cy="977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ector de seta reta 49"/>
          <p:cNvCxnSpPr>
            <a:stCxn id="46" idx="3"/>
          </p:cNvCxnSpPr>
          <p:nvPr/>
        </p:nvCxnSpPr>
        <p:spPr>
          <a:xfrm>
            <a:off x="6304897" y="4610894"/>
            <a:ext cx="32552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ector de seta reta 51"/>
          <p:cNvCxnSpPr>
            <a:stCxn id="46" idx="3"/>
          </p:cNvCxnSpPr>
          <p:nvPr/>
        </p:nvCxnSpPr>
        <p:spPr>
          <a:xfrm>
            <a:off x="6304897" y="4610894"/>
            <a:ext cx="753128" cy="1142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ector de seta reta 53"/>
          <p:cNvCxnSpPr>
            <a:stCxn id="46" idx="3"/>
            <a:endCxn id="39" idx="5"/>
          </p:cNvCxnSpPr>
          <p:nvPr/>
        </p:nvCxnSpPr>
        <p:spPr>
          <a:xfrm>
            <a:off x="6304897" y="4610894"/>
            <a:ext cx="908119" cy="472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Espaço Reservado para Conteúdo 2"/>
          <p:cNvSpPr txBox="1">
            <a:spLocks/>
          </p:cNvSpPr>
          <p:nvPr/>
        </p:nvSpPr>
        <p:spPr>
          <a:xfrm>
            <a:off x="838200" y="3222625"/>
            <a:ext cx="4267495" cy="332958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A service SLA « SLAs » is agreed between a data service or data processing service and a service consumer (in this case the user) in which the service provider is the data service or the data processing service.</a:t>
            </a:r>
          </a:p>
          <a:p>
            <a:pPr marL="0" indent="0" algn="just">
              <a:buFont typeface="Arial" panose="020B0604020202020204" pitchFamily="34" charset="0"/>
              <a:buNone/>
            </a:pPr>
            <a:endParaRPr lang="fr-FR" dirty="0"/>
          </a:p>
        </p:txBody>
      </p:sp>
      <p:sp>
        <p:nvSpPr>
          <p:cNvPr id="56" name="Retângulo com Canto Diagonal Aparado 55"/>
          <p:cNvSpPr/>
          <p:nvPr/>
        </p:nvSpPr>
        <p:spPr>
          <a:xfrm>
            <a:off x="6541621" y="33291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7" name="Retângulo com Canto Diagonal Aparado 56"/>
          <p:cNvSpPr/>
          <p:nvPr/>
        </p:nvSpPr>
        <p:spPr>
          <a:xfrm>
            <a:off x="9068921" y="43578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8" name="Retângulo com Canto Diagonal Aparado 57"/>
          <p:cNvSpPr/>
          <p:nvPr/>
        </p:nvSpPr>
        <p:spPr>
          <a:xfrm>
            <a:off x="6630521" y="51325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9" name="Retângulo com Canto Diagonal Aparado 58"/>
          <p:cNvSpPr/>
          <p:nvPr/>
        </p:nvSpPr>
        <p:spPr>
          <a:xfrm>
            <a:off x="6579721" y="58310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0" name="Retângulo com Canto Diagonal Aparado 59"/>
          <p:cNvSpPr/>
          <p:nvPr/>
        </p:nvSpPr>
        <p:spPr>
          <a:xfrm>
            <a:off x="8472021" y="55643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1" name="Retângulo com Canto Diagonal Aparado 60"/>
          <p:cNvSpPr/>
          <p:nvPr/>
        </p:nvSpPr>
        <p:spPr>
          <a:xfrm>
            <a:off x="7583021" y="48658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2" name="Retângulo com Canto Diagonal Aparado 61"/>
          <p:cNvSpPr/>
          <p:nvPr/>
        </p:nvSpPr>
        <p:spPr>
          <a:xfrm>
            <a:off x="10465921" y="43705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3" name="Retângulo com Canto Diagonal Aparado 62"/>
          <p:cNvSpPr/>
          <p:nvPr/>
        </p:nvSpPr>
        <p:spPr>
          <a:xfrm>
            <a:off x="9767421" y="37609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4" name="Retângulo com Canto Diagonal Aparado 63"/>
          <p:cNvSpPr/>
          <p:nvPr/>
        </p:nvSpPr>
        <p:spPr>
          <a:xfrm>
            <a:off x="8522821" y="25798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5" name="Retângulo com Canto Diagonal Aparado 64"/>
          <p:cNvSpPr/>
          <p:nvPr/>
        </p:nvSpPr>
        <p:spPr>
          <a:xfrm>
            <a:off x="7430621" y="26306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6" name="Retângulo com Canto Diagonal Aparado 65"/>
          <p:cNvSpPr/>
          <p:nvPr/>
        </p:nvSpPr>
        <p:spPr>
          <a:xfrm>
            <a:off x="8230721" y="33291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Tree>
    <p:extLst>
      <p:ext uri="{BB962C8B-B14F-4D97-AF65-F5344CB8AC3E}">
        <p14:creationId xmlns:p14="http://schemas.microsoft.com/office/powerpoint/2010/main" val="4127428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Scenario</a:t>
            </a:r>
            <a:endParaRPr lang="fr-FR" dirty="0"/>
          </a:p>
        </p:txBody>
      </p:sp>
      <p:sp>
        <p:nvSpPr>
          <p:cNvPr id="3" name="Espaço Reservado para Conteúdo 2"/>
          <p:cNvSpPr>
            <a:spLocks noGrp="1"/>
          </p:cNvSpPr>
          <p:nvPr>
            <p:ph idx="1"/>
          </p:nvPr>
        </p:nvSpPr>
        <p:spPr>
          <a:xfrm>
            <a:off x="838200" y="1825625"/>
            <a:ext cx="10515600" cy="4689475"/>
          </a:xfrm>
        </p:spPr>
        <p:txBody>
          <a:bodyPr>
            <a:normAutofit/>
          </a:bodyPr>
          <a:lstStyle/>
          <a:p>
            <a:pPr algn="just"/>
            <a:r>
              <a:rPr lang="fr-FR" dirty="0" smtClean="0"/>
              <a:t>Let us consider that a user wants to integrate data. As input to our integration approach we assume a user query, user preferences and that the user has a cloud subscription regarding the way he/she wants to integrate the data.</a:t>
            </a:r>
          </a:p>
          <a:p>
            <a:pPr algn="just"/>
            <a:r>
              <a:rPr lang="fr-FR" dirty="0" smtClean="0"/>
              <a:t>For instance:</a:t>
            </a:r>
          </a:p>
          <a:p>
            <a:pPr lvl="1" algn="just"/>
            <a:r>
              <a:rPr lang="fr-FR" dirty="0" smtClean="0"/>
              <a:t>Query: He/she wants to retrieve personal and DNA information from patients infected by flu.</a:t>
            </a:r>
          </a:p>
          <a:p>
            <a:pPr lvl="1" algn="just"/>
            <a:r>
              <a:rPr lang="fr-FR" dirty="0" smtClean="0"/>
              <a:t>Preferences: using free services, availability higher than 99%, response time less than 2s, data provenance green, fresh data, total cost 5$</a:t>
            </a:r>
          </a:p>
          <a:p>
            <a:pPr lvl="1" algn="just"/>
            <a:r>
              <a:rPr lang="fr-FR" dirty="0" smtClean="0"/>
              <a:t>Cloud subscription: He/she has a subscription with the cloud C including storage limit of 10GB, for instance.</a:t>
            </a:r>
          </a:p>
          <a:p>
            <a:pPr marL="0" indent="0">
              <a:buNone/>
            </a:pPr>
            <a:endParaRPr lang="fr-FR" dirty="0"/>
          </a:p>
        </p:txBody>
      </p:sp>
    </p:spTree>
    <p:extLst>
      <p:ext uri="{BB962C8B-B14F-4D97-AF65-F5344CB8AC3E}">
        <p14:creationId xmlns:p14="http://schemas.microsoft.com/office/powerpoint/2010/main" val="2824062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Scenario</a:t>
            </a:r>
            <a:endParaRPr lang="fr-FR" dirty="0"/>
          </a:p>
        </p:txBody>
      </p:sp>
      <p:sp>
        <p:nvSpPr>
          <p:cNvPr id="3" name="Espaço Reservado para Conteúdo 2"/>
          <p:cNvSpPr>
            <a:spLocks noGrp="1"/>
          </p:cNvSpPr>
          <p:nvPr>
            <p:ph idx="1"/>
          </p:nvPr>
        </p:nvSpPr>
        <p:spPr>
          <a:xfrm>
            <a:off x="838200" y="1825625"/>
            <a:ext cx="10515600" cy="4689475"/>
          </a:xfrm>
        </p:spPr>
        <p:txBody>
          <a:bodyPr>
            <a:normAutofit fontScale="77500" lnSpcReduction="20000"/>
          </a:bodyPr>
          <a:lstStyle/>
          <a:p>
            <a:pPr algn="just"/>
            <a:r>
              <a:rPr lang="fr-FR" dirty="0" smtClean="0"/>
              <a:t>Given this input, a « derived SLA » is created to this request. </a:t>
            </a:r>
          </a:p>
          <a:p>
            <a:pPr marL="0" indent="0" algn="just">
              <a:buNone/>
            </a:pPr>
            <a:endParaRPr lang="fr-FR" dirty="0" smtClean="0"/>
          </a:p>
          <a:p>
            <a:pPr algn="just"/>
            <a:r>
              <a:rPr lang="fr-FR" dirty="0" smtClean="0"/>
              <a:t>The derived SLA includes all the information concerning the query, preferences and user cloud subscription. </a:t>
            </a:r>
          </a:p>
          <a:p>
            <a:pPr marL="0" indent="0" algn="just">
              <a:buNone/>
            </a:pPr>
            <a:endParaRPr lang="fr-FR" dirty="0" smtClean="0"/>
          </a:p>
          <a:p>
            <a:pPr algn="just"/>
            <a:r>
              <a:rPr lang="fr-FR" dirty="0" smtClean="0"/>
              <a:t>The derived SLA is dinamically updated and used during the entire data integration process, being used to guide the service selection and the final integration results.</a:t>
            </a:r>
          </a:p>
          <a:p>
            <a:pPr marL="0" indent="0" algn="just">
              <a:buNone/>
            </a:pPr>
            <a:endParaRPr lang="fr-FR" dirty="0"/>
          </a:p>
          <a:p>
            <a:pPr algn="just"/>
            <a:r>
              <a:rPr lang="fr-FR" dirty="0" smtClean="0"/>
              <a:t>Once the final integration results are delivered in accordance with the preferences and the user cloud subscription a new « integrated SLA » is produced. It will include all the information present in the derived SLA, including the different contracts established between the user and services, and the rewritings produced to answer his/her needs. This integrated SLA is used in further integrations as a way of reusing previous results.</a:t>
            </a:r>
            <a:endParaRPr lang="fr-FR" dirty="0"/>
          </a:p>
        </p:txBody>
      </p:sp>
    </p:spTree>
    <p:extLst>
      <p:ext uri="{BB962C8B-B14F-4D97-AF65-F5344CB8AC3E}">
        <p14:creationId xmlns:p14="http://schemas.microsoft.com/office/powerpoint/2010/main" val="2064914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de cantos arredondados 4"/>
          <p:cNvSpPr/>
          <p:nvPr/>
        </p:nvSpPr>
        <p:spPr>
          <a:xfrm>
            <a:off x="177800" y="101600"/>
            <a:ext cx="11836400" cy="584200"/>
          </a:xfrm>
          <a:prstGeom prst="round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dirty="0" smtClean="0"/>
              <a:t>Data services and data processing services are deployed in different clouds. </a:t>
            </a:r>
            <a:endParaRPr lang="fr-FR" dirty="0"/>
          </a:p>
        </p:txBody>
      </p:sp>
      <p:sp>
        <p:nvSpPr>
          <p:cNvPr id="7" name="Retângulo de cantos arredondados 6"/>
          <p:cNvSpPr/>
          <p:nvPr/>
        </p:nvSpPr>
        <p:spPr>
          <a:xfrm>
            <a:off x="177800" y="1498600"/>
            <a:ext cx="11836400" cy="584200"/>
          </a:xfrm>
          <a:prstGeom prst="round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dirty="0" smtClean="0"/>
              <a:t>Data services and data processing services have their cloud SLA agreed with their respective cloud providers. </a:t>
            </a:r>
            <a:endParaRPr lang="fr-FR" dirty="0"/>
          </a:p>
        </p:txBody>
      </p:sp>
      <p:grpSp>
        <p:nvGrpSpPr>
          <p:cNvPr id="9" name="Grupo 8"/>
          <p:cNvGrpSpPr/>
          <p:nvPr/>
        </p:nvGrpSpPr>
        <p:grpSpPr>
          <a:xfrm>
            <a:off x="6826250" y="2848766"/>
            <a:ext cx="5172075" cy="3849293"/>
            <a:chOff x="6775450" y="2709066"/>
            <a:chExt cx="5172075" cy="3849293"/>
          </a:xfrm>
        </p:grpSpPr>
        <p:sp>
          <p:nvSpPr>
            <p:cNvPr id="10" name="Nuvem 9"/>
            <p:cNvSpPr/>
            <p:nvPr/>
          </p:nvSpPr>
          <p:spPr>
            <a:xfrm>
              <a:off x="9090025" y="3629414"/>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11" name="Nuvem 10"/>
            <p:cNvSpPr/>
            <p:nvPr/>
          </p:nvSpPr>
          <p:spPr>
            <a:xfrm>
              <a:off x="6775450" y="2709066"/>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12" name="Nuvem 11"/>
            <p:cNvSpPr/>
            <p:nvPr/>
          </p:nvSpPr>
          <p:spPr>
            <a:xfrm>
              <a:off x="6775450" y="4907359"/>
              <a:ext cx="2857500" cy="1651000"/>
            </a:xfrm>
            <a:prstGeom prst="cloud">
              <a:avLst/>
            </a:prstGeom>
          </p:spPr>
          <p:style>
            <a:lnRef idx="2">
              <a:schemeClr val="accent6"/>
            </a:lnRef>
            <a:fillRef idx="1003">
              <a:schemeClr val="lt2"/>
            </a:fillRef>
            <a:effectRef idx="0">
              <a:schemeClr val="accent6"/>
            </a:effectRef>
            <a:fontRef idx="minor">
              <a:schemeClr val="dk1"/>
            </a:fontRef>
          </p:style>
          <p:txBody>
            <a:bodyPr rtlCol="0" anchor="ctr"/>
            <a:lstStyle/>
            <a:p>
              <a:pPr algn="ctr"/>
              <a:endParaRPr lang="fr-FR"/>
            </a:p>
          </p:txBody>
        </p:sp>
        <p:sp>
          <p:nvSpPr>
            <p:cNvPr id="13" name="CaixaDeTexto 12"/>
            <p:cNvSpPr txBox="1"/>
            <p:nvPr/>
          </p:nvSpPr>
          <p:spPr>
            <a:xfrm>
              <a:off x="7747985" y="3816628"/>
              <a:ext cx="912429" cy="369332"/>
            </a:xfrm>
            <a:prstGeom prst="rect">
              <a:avLst/>
            </a:prstGeom>
            <a:noFill/>
          </p:spPr>
          <p:txBody>
            <a:bodyPr wrap="none" rtlCol="0">
              <a:spAutoFit/>
            </a:bodyPr>
            <a:lstStyle/>
            <a:p>
              <a:r>
                <a:rPr lang="fr-FR" dirty="0" smtClean="0"/>
                <a:t>Cloud A</a:t>
              </a:r>
              <a:endParaRPr lang="fr-FR" dirty="0"/>
            </a:p>
          </p:txBody>
        </p:sp>
        <p:sp>
          <p:nvSpPr>
            <p:cNvPr id="14" name="CaixaDeTexto 13"/>
            <p:cNvSpPr txBox="1"/>
            <p:nvPr/>
          </p:nvSpPr>
          <p:spPr>
            <a:xfrm>
              <a:off x="7747985" y="6081277"/>
              <a:ext cx="912429" cy="369332"/>
            </a:xfrm>
            <a:prstGeom prst="rect">
              <a:avLst/>
            </a:prstGeom>
            <a:noFill/>
          </p:spPr>
          <p:txBody>
            <a:bodyPr wrap="none" rtlCol="0">
              <a:spAutoFit/>
            </a:bodyPr>
            <a:lstStyle/>
            <a:p>
              <a:r>
                <a:rPr lang="fr-FR" dirty="0" smtClean="0"/>
                <a:t>Cloud B</a:t>
              </a:r>
              <a:endParaRPr lang="fr-FR" dirty="0"/>
            </a:p>
          </p:txBody>
        </p:sp>
        <p:sp>
          <p:nvSpPr>
            <p:cNvPr id="15" name="CaixaDeTexto 14"/>
            <p:cNvSpPr txBox="1"/>
            <p:nvPr/>
          </p:nvSpPr>
          <p:spPr>
            <a:xfrm>
              <a:off x="10062561" y="4854505"/>
              <a:ext cx="912429" cy="369332"/>
            </a:xfrm>
            <a:prstGeom prst="rect">
              <a:avLst/>
            </a:prstGeom>
            <a:noFill/>
          </p:spPr>
          <p:txBody>
            <a:bodyPr wrap="none" rtlCol="0">
              <a:spAutoFit/>
            </a:bodyPr>
            <a:lstStyle/>
            <a:p>
              <a:r>
                <a:rPr lang="fr-FR" dirty="0" smtClean="0"/>
                <a:t>Cloud C</a:t>
              </a:r>
              <a:endParaRPr lang="fr-FR" dirty="0"/>
            </a:p>
          </p:txBody>
        </p:sp>
      </p:grpSp>
      <p:sp>
        <p:nvSpPr>
          <p:cNvPr id="16" name="Fluxograma: Disco magnético 15"/>
          <p:cNvSpPr/>
          <p:nvPr/>
        </p:nvSpPr>
        <p:spPr>
          <a:xfrm>
            <a:off x="7151797" y="3468452"/>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7" name="Fluxograma: Disco magnético 16"/>
          <p:cNvSpPr/>
          <p:nvPr/>
        </p:nvSpPr>
        <p:spPr>
          <a:xfrm>
            <a:off x="8812760" y="34493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8" name="Fluxograma: Disco magnético 17"/>
          <p:cNvSpPr/>
          <p:nvPr/>
        </p:nvSpPr>
        <p:spPr>
          <a:xfrm>
            <a:off x="7160829" y="5839977"/>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9" name="Fluxograma: Disco magnético 18"/>
          <p:cNvSpPr/>
          <p:nvPr/>
        </p:nvSpPr>
        <p:spPr>
          <a:xfrm>
            <a:off x="9659445" y="45029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0" name="Fluxograma: Disco magnético 19"/>
          <p:cNvSpPr/>
          <p:nvPr/>
        </p:nvSpPr>
        <p:spPr>
          <a:xfrm>
            <a:off x="10346285" y="385556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1" name="Fluxograma: Disco magnético 20"/>
          <p:cNvSpPr/>
          <p:nvPr/>
        </p:nvSpPr>
        <p:spPr>
          <a:xfrm>
            <a:off x="11060715" y="4502943"/>
            <a:ext cx="343885" cy="3810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2" name="CaixaDeTexto 21"/>
          <p:cNvSpPr txBox="1"/>
          <p:nvPr/>
        </p:nvSpPr>
        <p:spPr>
          <a:xfrm>
            <a:off x="7064575" y="3763704"/>
            <a:ext cx="603050" cy="369332"/>
          </a:xfrm>
          <a:prstGeom prst="rect">
            <a:avLst/>
          </a:prstGeom>
          <a:noFill/>
        </p:spPr>
        <p:txBody>
          <a:bodyPr wrap="none" rtlCol="0">
            <a:spAutoFit/>
          </a:bodyPr>
          <a:lstStyle/>
          <a:p>
            <a:r>
              <a:rPr lang="fr-FR" dirty="0" smtClean="0"/>
              <a:t>DS 1</a:t>
            </a:r>
            <a:endParaRPr lang="fr-FR" dirty="0"/>
          </a:p>
        </p:txBody>
      </p:sp>
      <p:sp>
        <p:nvSpPr>
          <p:cNvPr id="23" name="CaixaDeTexto 22"/>
          <p:cNvSpPr txBox="1"/>
          <p:nvPr/>
        </p:nvSpPr>
        <p:spPr>
          <a:xfrm>
            <a:off x="8720739" y="3768012"/>
            <a:ext cx="603050" cy="369332"/>
          </a:xfrm>
          <a:prstGeom prst="rect">
            <a:avLst/>
          </a:prstGeom>
          <a:noFill/>
        </p:spPr>
        <p:txBody>
          <a:bodyPr wrap="none" rtlCol="0">
            <a:spAutoFit/>
          </a:bodyPr>
          <a:lstStyle/>
          <a:p>
            <a:r>
              <a:rPr lang="fr-FR" dirty="0" smtClean="0"/>
              <a:t>DS 2</a:t>
            </a:r>
            <a:endParaRPr lang="fr-FR" dirty="0"/>
          </a:p>
        </p:txBody>
      </p:sp>
      <p:sp>
        <p:nvSpPr>
          <p:cNvPr id="24" name="CaixaDeTexto 23"/>
          <p:cNvSpPr txBox="1"/>
          <p:nvPr/>
        </p:nvSpPr>
        <p:spPr>
          <a:xfrm>
            <a:off x="9534325" y="4832885"/>
            <a:ext cx="603050" cy="369332"/>
          </a:xfrm>
          <a:prstGeom prst="rect">
            <a:avLst/>
          </a:prstGeom>
          <a:noFill/>
        </p:spPr>
        <p:txBody>
          <a:bodyPr wrap="none" rtlCol="0">
            <a:spAutoFit/>
          </a:bodyPr>
          <a:lstStyle/>
          <a:p>
            <a:r>
              <a:rPr lang="fr-FR" dirty="0" smtClean="0"/>
              <a:t>DS 3</a:t>
            </a:r>
            <a:endParaRPr lang="fr-FR" dirty="0"/>
          </a:p>
        </p:txBody>
      </p:sp>
      <p:sp>
        <p:nvSpPr>
          <p:cNvPr id="25" name="CaixaDeTexto 24"/>
          <p:cNvSpPr txBox="1"/>
          <p:nvPr/>
        </p:nvSpPr>
        <p:spPr>
          <a:xfrm>
            <a:off x="10249986" y="4196994"/>
            <a:ext cx="603050" cy="369332"/>
          </a:xfrm>
          <a:prstGeom prst="rect">
            <a:avLst/>
          </a:prstGeom>
          <a:noFill/>
        </p:spPr>
        <p:txBody>
          <a:bodyPr wrap="none" rtlCol="0">
            <a:spAutoFit/>
          </a:bodyPr>
          <a:lstStyle/>
          <a:p>
            <a:r>
              <a:rPr lang="fr-FR" dirty="0" smtClean="0"/>
              <a:t>DS 4</a:t>
            </a:r>
            <a:endParaRPr lang="fr-FR" dirty="0"/>
          </a:p>
        </p:txBody>
      </p:sp>
      <p:sp>
        <p:nvSpPr>
          <p:cNvPr id="26" name="CaixaDeTexto 25"/>
          <p:cNvSpPr txBox="1"/>
          <p:nvPr/>
        </p:nvSpPr>
        <p:spPr>
          <a:xfrm>
            <a:off x="10959807" y="4791062"/>
            <a:ext cx="603050" cy="369332"/>
          </a:xfrm>
          <a:prstGeom prst="rect">
            <a:avLst/>
          </a:prstGeom>
          <a:noFill/>
        </p:spPr>
        <p:txBody>
          <a:bodyPr wrap="none" rtlCol="0">
            <a:spAutoFit/>
          </a:bodyPr>
          <a:lstStyle/>
          <a:p>
            <a:r>
              <a:rPr lang="fr-FR" dirty="0" smtClean="0"/>
              <a:t>DS 5</a:t>
            </a:r>
            <a:endParaRPr lang="fr-FR" dirty="0"/>
          </a:p>
        </p:txBody>
      </p:sp>
      <p:sp>
        <p:nvSpPr>
          <p:cNvPr id="27" name="CaixaDeTexto 26"/>
          <p:cNvSpPr txBox="1"/>
          <p:nvPr/>
        </p:nvSpPr>
        <p:spPr>
          <a:xfrm>
            <a:off x="7048700" y="6126718"/>
            <a:ext cx="603050" cy="369332"/>
          </a:xfrm>
          <a:prstGeom prst="rect">
            <a:avLst/>
          </a:prstGeom>
          <a:noFill/>
        </p:spPr>
        <p:txBody>
          <a:bodyPr wrap="none" rtlCol="0">
            <a:spAutoFit/>
          </a:bodyPr>
          <a:lstStyle/>
          <a:p>
            <a:r>
              <a:rPr lang="fr-FR" dirty="0" smtClean="0"/>
              <a:t>DS 6</a:t>
            </a:r>
            <a:endParaRPr lang="fr-FR" dirty="0"/>
          </a:p>
        </p:txBody>
      </p:sp>
      <p:sp>
        <p:nvSpPr>
          <p:cNvPr id="28" name="Retângulo com Canto Diagonal Aparado 27"/>
          <p:cNvSpPr/>
          <p:nvPr/>
        </p:nvSpPr>
        <p:spPr>
          <a:xfrm>
            <a:off x="7557621" y="36720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29" name="Retângulo com Canto Diagonal Aparado 28"/>
          <p:cNvSpPr/>
          <p:nvPr/>
        </p:nvSpPr>
        <p:spPr>
          <a:xfrm>
            <a:off x="9219474" y="36715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0" name="Retângulo com Canto Diagonal Aparado 29"/>
          <p:cNvSpPr/>
          <p:nvPr/>
        </p:nvSpPr>
        <p:spPr>
          <a:xfrm>
            <a:off x="10059970" y="4726045"/>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1" name="Retângulo com Canto Diagonal Aparado 30"/>
          <p:cNvSpPr/>
          <p:nvPr/>
        </p:nvSpPr>
        <p:spPr>
          <a:xfrm>
            <a:off x="10746591" y="4040022"/>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2" name="Retângulo com Canto Diagonal Aparado 31"/>
          <p:cNvSpPr/>
          <p:nvPr/>
        </p:nvSpPr>
        <p:spPr>
          <a:xfrm>
            <a:off x="11484668" y="4726044"/>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3" name="Retângulo com Canto Diagonal Aparado 32"/>
          <p:cNvSpPr/>
          <p:nvPr/>
        </p:nvSpPr>
        <p:spPr>
          <a:xfrm>
            <a:off x="7565997" y="6018968"/>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34" name="Lágrima 33"/>
          <p:cNvSpPr/>
          <p:nvPr/>
        </p:nvSpPr>
        <p:spPr>
          <a:xfrm>
            <a:off x="8000999" y="27864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5" name="CaixaDeTexto 34"/>
          <p:cNvSpPr txBox="1"/>
          <p:nvPr/>
        </p:nvSpPr>
        <p:spPr>
          <a:xfrm>
            <a:off x="7896225" y="3128686"/>
            <a:ext cx="721672" cy="369332"/>
          </a:xfrm>
          <a:prstGeom prst="rect">
            <a:avLst/>
          </a:prstGeom>
          <a:noFill/>
        </p:spPr>
        <p:txBody>
          <a:bodyPr wrap="none" rtlCol="0">
            <a:spAutoFit/>
          </a:bodyPr>
          <a:lstStyle/>
          <a:p>
            <a:r>
              <a:rPr lang="fr-FR" dirty="0" smtClean="0"/>
              <a:t>DPS 1</a:t>
            </a:r>
            <a:endParaRPr lang="fr-FR" dirty="0"/>
          </a:p>
        </p:txBody>
      </p:sp>
      <p:sp>
        <p:nvSpPr>
          <p:cNvPr id="36" name="Lágrima 35"/>
          <p:cNvSpPr/>
          <p:nvPr/>
        </p:nvSpPr>
        <p:spPr>
          <a:xfrm>
            <a:off x="9029699" y="28245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7" name="CaixaDeTexto 36"/>
          <p:cNvSpPr txBox="1"/>
          <p:nvPr/>
        </p:nvSpPr>
        <p:spPr>
          <a:xfrm>
            <a:off x="8924925" y="3166786"/>
            <a:ext cx="721672" cy="369332"/>
          </a:xfrm>
          <a:prstGeom prst="rect">
            <a:avLst/>
          </a:prstGeom>
          <a:noFill/>
        </p:spPr>
        <p:txBody>
          <a:bodyPr wrap="none" rtlCol="0">
            <a:spAutoFit/>
          </a:bodyPr>
          <a:lstStyle/>
          <a:p>
            <a:r>
              <a:rPr lang="fr-FR" dirty="0" smtClean="0"/>
              <a:t>DPS 2</a:t>
            </a:r>
            <a:endParaRPr lang="fr-FR" dirty="0"/>
          </a:p>
        </p:txBody>
      </p:sp>
      <p:sp>
        <p:nvSpPr>
          <p:cNvPr id="38" name="Lágrima 37"/>
          <p:cNvSpPr/>
          <p:nvPr/>
        </p:nvSpPr>
        <p:spPr>
          <a:xfrm>
            <a:off x="9029699" y="56820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39" name="CaixaDeTexto 38"/>
          <p:cNvSpPr txBox="1"/>
          <p:nvPr/>
        </p:nvSpPr>
        <p:spPr>
          <a:xfrm>
            <a:off x="8924925" y="6024286"/>
            <a:ext cx="721672" cy="369332"/>
          </a:xfrm>
          <a:prstGeom prst="rect">
            <a:avLst/>
          </a:prstGeom>
          <a:noFill/>
        </p:spPr>
        <p:txBody>
          <a:bodyPr wrap="none" rtlCol="0">
            <a:spAutoFit/>
          </a:bodyPr>
          <a:lstStyle/>
          <a:p>
            <a:r>
              <a:rPr lang="fr-FR" dirty="0" smtClean="0"/>
              <a:t>DPS 5</a:t>
            </a:r>
            <a:endParaRPr lang="fr-FR" dirty="0"/>
          </a:p>
        </p:txBody>
      </p:sp>
      <p:sp>
        <p:nvSpPr>
          <p:cNvPr id="40" name="Lágrima 39"/>
          <p:cNvSpPr/>
          <p:nvPr/>
        </p:nvSpPr>
        <p:spPr>
          <a:xfrm>
            <a:off x="8153399" y="50089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41" name="CaixaDeTexto 40"/>
          <p:cNvSpPr txBox="1"/>
          <p:nvPr/>
        </p:nvSpPr>
        <p:spPr>
          <a:xfrm>
            <a:off x="8048625" y="5351186"/>
            <a:ext cx="721672" cy="369332"/>
          </a:xfrm>
          <a:prstGeom prst="rect">
            <a:avLst/>
          </a:prstGeom>
          <a:noFill/>
        </p:spPr>
        <p:txBody>
          <a:bodyPr wrap="none" rtlCol="0">
            <a:spAutoFit/>
          </a:bodyPr>
          <a:lstStyle/>
          <a:p>
            <a:r>
              <a:rPr lang="fr-FR" dirty="0" smtClean="0"/>
              <a:t>DPS 4</a:t>
            </a:r>
            <a:endParaRPr lang="fr-FR" dirty="0"/>
          </a:p>
        </p:txBody>
      </p:sp>
      <p:sp>
        <p:nvSpPr>
          <p:cNvPr id="42" name="Lágrima 41"/>
          <p:cNvSpPr/>
          <p:nvPr/>
        </p:nvSpPr>
        <p:spPr>
          <a:xfrm>
            <a:off x="7213599" y="5161340"/>
            <a:ext cx="342900" cy="422275"/>
          </a:xfrm>
          <a:prstGeom prst="teardrop">
            <a:avLst/>
          </a:prstGeom>
          <a:solidFill>
            <a:schemeClr val="accent6">
              <a:lumMod val="40000"/>
              <a:lumOff val="60000"/>
            </a:schemeClr>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fr-FR"/>
          </a:p>
        </p:txBody>
      </p:sp>
      <p:sp>
        <p:nvSpPr>
          <p:cNvPr id="43" name="CaixaDeTexto 42"/>
          <p:cNvSpPr txBox="1"/>
          <p:nvPr/>
        </p:nvSpPr>
        <p:spPr>
          <a:xfrm>
            <a:off x="7108825" y="5503586"/>
            <a:ext cx="721672" cy="369332"/>
          </a:xfrm>
          <a:prstGeom prst="rect">
            <a:avLst/>
          </a:prstGeom>
          <a:noFill/>
        </p:spPr>
        <p:txBody>
          <a:bodyPr wrap="none" rtlCol="0">
            <a:spAutoFit/>
          </a:bodyPr>
          <a:lstStyle/>
          <a:p>
            <a:r>
              <a:rPr lang="fr-FR" dirty="0" smtClean="0"/>
              <a:t>DPS 3</a:t>
            </a:r>
            <a:endParaRPr lang="fr-FR" dirty="0"/>
          </a:p>
        </p:txBody>
      </p:sp>
      <p:sp>
        <p:nvSpPr>
          <p:cNvPr id="44" name="Retângulo com Canto Diagonal Aparado 43"/>
          <p:cNvSpPr/>
          <p:nvPr/>
        </p:nvSpPr>
        <p:spPr>
          <a:xfrm>
            <a:off x="9409974" y="29984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5" name="Retângulo com Canto Diagonal Aparado 44"/>
          <p:cNvSpPr/>
          <p:nvPr/>
        </p:nvSpPr>
        <p:spPr>
          <a:xfrm>
            <a:off x="8381274" y="2960369"/>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6" name="Retângulo com Canto Diagonal Aparado 45"/>
          <p:cNvSpPr/>
          <p:nvPr/>
        </p:nvSpPr>
        <p:spPr>
          <a:xfrm>
            <a:off x="7556499" y="538368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7" name="Retângulo com Canto Diagonal Aparado 46"/>
          <p:cNvSpPr/>
          <p:nvPr/>
        </p:nvSpPr>
        <p:spPr>
          <a:xfrm>
            <a:off x="8521096" y="5203082"/>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sp>
        <p:nvSpPr>
          <p:cNvPr id="48" name="Retângulo com Canto Diagonal Aparado 47"/>
          <p:cNvSpPr/>
          <p:nvPr/>
        </p:nvSpPr>
        <p:spPr>
          <a:xfrm>
            <a:off x="9398984" y="589317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SLAc</a:t>
            </a:r>
            <a:endParaRPr lang="fr-FR" sz="1200" dirty="0"/>
          </a:p>
        </p:txBody>
      </p:sp>
      <p:pic>
        <p:nvPicPr>
          <p:cNvPr id="49" name="Imagem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583" y="4140578"/>
            <a:ext cx="1219200" cy="1219200"/>
          </a:xfrm>
          <a:prstGeom prst="rect">
            <a:avLst/>
          </a:prstGeom>
        </p:spPr>
      </p:pic>
      <p:cxnSp>
        <p:nvCxnSpPr>
          <p:cNvPr id="50" name="Conector de seta reta 49"/>
          <p:cNvCxnSpPr>
            <a:stCxn id="49" idx="3"/>
          </p:cNvCxnSpPr>
          <p:nvPr/>
        </p:nvCxnSpPr>
        <p:spPr>
          <a:xfrm flipV="1">
            <a:off x="5172783" y="3763704"/>
            <a:ext cx="1808314" cy="986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Conector de seta reta 50"/>
          <p:cNvCxnSpPr>
            <a:stCxn id="49" idx="3"/>
          </p:cNvCxnSpPr>
          <p:nvPr/>
        </p:nvCxnSpPr>
        <p:spPr>
          <a:xfrm>
            <a:off x="5172783" y="4750178"/>
            <a:ext cx="42371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ector de seta reta 51"/>
          <p:cNvCxnSpPr>
            <a:stCxn id="49" idx="3"/>
          </p:cNvCxnSpPr>
          <p:nvPr/>
        </p:nvCxnSpPr>
        <p:spPr>
          <a:xfrm>
            <a:off x="5172783" y="4750178"/>
            <a:ext cx="1851468" cy="1089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ector de seta reta 52"/>
          <p:cNvCxnSpPr>
            <a:stCxn id="49" idx="3"/>
            <a:endCxn id="42" idx="5"/>
          </p:cNvCxnSpPr>
          <p:nvPr/>
        </p:nvCxnSpPr>
        <p:spPr>
          <a:xfrm>
            <a:off x="5172783" y="4750178"/>
            <a:ext cx="2091033" cy="473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tângulo com Canto Diagonal Aparado 53"/>
          <p:cNvSpPr/>
          <p:nvPr/>
        </p:nvSpPr>
        <p:spPr>
          <a:xfrm>
            <a:off x="6592421" y="34688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5" name="Retângulo com Canto Diagonal Aparado 54"/>
          <p:cNvSpPr/>
          <p:nvPr/>
        </p:nvSpPr>
        <p:spPr>
          <a:xfrm>
            <a:off x="9119721" y="44975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6" name="Retângulo com Canto Diagonal Aparado 55"/>
          <p:cNvSpPr/>
          <p:nvPr/>
        </p:nvSpPr>
        <p:spPr>
          <a:xfrm>
            <a:off x="6681321" y="52722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7" name="Retângulo com Canto Diagonal Aparado 56"/>
          <p:cNvSpPr/>
          <p:nvPr/>
        </p:nvSpPr>
        <p:spPr>
          <a:xfrm>
            <a:off x="6630521" y="59707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8" name="Retângulo com Canto Diagonal Aparado 57"/>
          <p:cNvSpPr/>
          <p:nvPr/>
        </p:nvSpPr>
        <p:spPr>
          <a:xfrm>
            <a:off x="8522821" y="57040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59" name="Retângulo com Canto Diagonal Aparado 58"/>
          <p:cNvSpPr/>
          <p:nvPr/>
        </p:nvSpPr>
        <p:spPr>
          <a:xfrm>
            <a:off x="7633821" y="50055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0" name="Retângulo com Canto Diagonal Aparado 59"/>
          <p:cNvSpPr/>
          <p:nvPr/>
        </p:nvSpPr>
        <p:spPr>
          <a:xfrm>
            <a:off x="10516721" y="45102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1" name="Retângulo com Canto Diagonal Aparado 60"/>
          <p:cNvSpPr/>
          <p:nvPr/>
        </p:nvSpPr>
        <p:spPr>
          <a:xfrm>
            <a:off x="9818221" y="39006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2" name="Retângulo com Canto Diagonal Aparado 61"/>
          <p:cNvSpPr/>
          <p:nvPr/>
        </p:nvSpPr>
        <p:spPr>
          <a:xfrm>
            <a:off x="8573621" y="27195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3" name="Retângulo com Canto Diagonal Aparado 62"/>
          <p:cNvSpPr/>
          <p:nvPr/>
        </p:nvSpPr>
        <p:spPr>
          <a:xfrm>
            <a:off x="7481421" y="27703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4" name="Retângulo com Canto Diagonal Aparado 63"/>
          <p:cNvSpPr/>
          <p:nvPr/>
        </p:nvSpPr>
        <p:spPr>
          <a:xfrm>
            <a:off x="8281521" y="3468847"/>
            <a:ext cx="507015" cy="203201"/>
          </a:xfrm>
          <a:prstGeom prst="snip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200" dirty="0" smtClean="0"/>
              <a:t>SLAs</a:t>
            </a:r>
            <a:endParaRPr lang="fr-FR" sz="1200" dirty="0"/>
          </a:p>
        </p:txBody>
      </p:sp>
      <p:sp>
        <p:nvSpPr>
          <p:cNvPr id="68" name="Retângulo de cantos arredondados 67"/>
          <p:cNvSpPr/>
          <p:nvPr/>
        </p:nvSpPr>
        <p:spPr>
          <a:xfrm>
            <a:off x="177800" y="2197074"/>
            <a:ext cx="11836400" cy="584200"/>
          </a:xfrm>
          <a:prstGeom prst="round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dirty="0" smtClean="0"/>
              <a:t>User express queries and associate to them his/her quality preferences. The integration is also done according to the type of subscription the user has with the clouds.</a:t>
            </a:r>
            <a:endParaRPr lang="fr-FR" dirty="0"/>
          </a:p>
        </p:txBody>
      </p:sp>
      <p:sp>
        <p:nvSpPr>
          <p:cNvPr id="69" name="Título 1"/>
          <p:cNvSpPr>
            <a:spLocks noGrp="1"/>
          </p:cNvSpPr>
          <p:nvPr>
            <p:ph type="title"/>
          </p:nvPr>
        </p:nvSpPr>
        <p:spPr>
          <a:xfrm>
            <a:off x="838200" y="365125"/>
            <a:ext cx="10515600" cy="1325563"/>
          </a:xfrm>
        </p:spPr>
        <p:txBody>
          <a:bodyPr/>
          <a:lstStyle/>
          <a:p>
            <a:r>
              <a:rPr lang="fr-FR" dirty="0" smtClean="0"/>
              <a:t>Scenario: example</a:t>
            </a:r>
            <a:endParaRPr lang="fr-FR" dirty="0"/>
          </a:p>
        </p:txBody>
      </p:sp>
      <p:sp>
        <p:nvSpPr>
          <p:cNvPr id="6" name="Retângulo de cantos arredondados 5"/>
          <p:cNvSpPr/>
          <p:nvPr/>
        </p:nvSpPr>
        <p:spPr>
          <a:xfrm>
            <a:off x="177800" y="800100"/>
            <a:ext cx="11836400" cy="584200"/>
          </a:xfrm>
          <a:prstGeom prst="round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fr-FR" dirty="0" smtClean="0"/>
              <a:t>Data services and data processing services export a template of « service SLA » that can be used in the integration process for selecting services and delivering the results. </a:t>
            </a:r>
            <a:endParaRPr lang="fr-FR" dirty="0"/>
          </a:p>
        </p:txBody>
      </p:sp>
    </p:spTree>
    <p:extLst>
      <p:ext uri="{BB962C8B-B14F-4D97-AF65-F5344CB8AC3E}">
        <p14:creationId xmlns:p14="http://schemas.microsoft.com/office/powerpoint/2010/main" val="315736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8" grpId="0" animBg="1"/>
      <p:bldP spid="6" grpId="0" animBg="1"/>
    </p:bld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9402</TotalTime>
  <Words>2402</Words>
  <Application>Microsoft Office PowerPoint</Application>
  <PresentationFormat>Widescreen</PresentationFormat>
  <Paragraphs>525</Paragraphs>
  <Slides>16</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16</vt:i4>
      </vt:variant>
    </vt:vector>
  </HeadingPairs>
  <TitlesOfParts>
    <vt:vector size="20" baseType="lpstr">
      <vt:lpstr>Arial</vt:lpstr>
      <vt:lpstr>Calibri</vt:lpstr>
      <vt:lpstr>Calibri Light</vt:lpstr>
      <vt:lpstr>Tema do Office</vt:lpstr>
      <vt:lpstr>Meeting 25/04/2016</vt:lpstr>
      <vt:lpstr>Scenario</vt:lpstr>
      <vt:lpstr>Scenario: types of SLA</vt:lpstr>
      <vt:lpstr>Scenario: types of SLA</vt:lpstr>
      <vt:lpstr>Scenario: types of SLA</vt:lpstr>
      <vt:lpstr>Scenario: types of SLA</vt:lpstr>
      <vt:lpstr>Scenario</vt:lpstr>
      <vt:lpstr>Scenario</vt:lpstr>
      <vt:lpstr>Scenario: example</vt:lpstr>
      <vt:lpstr>Apresentação do PowerPoint</vt:lpstr>
      <vt:lpstr>Apresentação do PowerPoint</vt:lpstr>
      <vt:lpstr>Matching example</vt:lpstr>
      <vt:lpstr>Matching example</vt:lpstr>
      <vt:lpstr>Apresentação do PowerPoint</vt:lpstr>
      <vt:lpstr>Architecture</vt:lpstr>
      <vt:lpstr>Architecture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78</cp:revision>
  <dcterms:created xsi:type="dcterms:W3CDTF">2016-04-12T08:42:26Z</dcterms:created>
  <dcterms:modified xsi:type="dcterms:W3CDTF">2016-04-24T16:21:31Z</dcterms:modified>
</cp:coreProperties>
</file>