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4" r:id="rId3"/>
    <p:sldId id="275" r:id="rId4"/>
    <p:sldId id="27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55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18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1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8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49717E5-222D-4BDD-8C8C-AB21F9E59ACC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34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55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16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94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23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8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20/10/2016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64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49717E5-222D-4BDD-8C8C-AB21F9E59ACC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32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5400" dirty="0" smtClean="0"/>
              <a:t>Trusted sla-guided data integration on multi-cloud environments</a:t>
            </a:r>
            <a:endParaRPr lang="fr-FR" sz="5400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45862" y="4420115"/>
            <a:ext cx="8523601" cy="1531233"/>
          </a:xfrm>
        </p:spPr>
        <p:txBody>
          <a:bodyPr>
            <a:noAutofit/>
          </a:bodyPr>
          <a:lstStyle/>
          <a:p>
            <a:r>
              <a:rPr lang="fr-FR" sz="1400" b="1" i="1" dirty="0" smtClean="0">
                <a:solidFill>
                  <a:srgbClr val="FF0066"/>
                </a:solidFill>
              </a:rPr>
              <a:t>Daniel Aguiar da Silva Carvalho</a:t>
            </a:r>
            <a:r>
              <a:rPr lang="fr-FR" sz="1400" dirty="0" smtClean="0"/>
              <a:t>, Magellan, IAE, Université Jean Moulin Lyon3</a:t>
            </a:r>
          </a:p>
          <a:p>
            <a:r>
              <a:rPr lang="fr-FR" sz="1400" dirty="0"/>
              <a:t>Chirine Ghedira Guegan, Magellan, IAE, Université Jean Moulin Lyon3 </a:t>
            </a:r>
            <a:endParaRPr lang="fr-FR" sz="1400" dirty="0" smtClean="0"/>
          </a:p>
          <a:p>
            <a:r>
              <a:rPr lang="fr-FR" sz="1400" dirty="0" smtClean="0"/>
              <a:t>Genoveva </a:t>
            </a:r>
            <a:r>
              <a:rPr lang="fr-FR" sz="1400" dirty="0"/>
              <a:t>Vargas-Solar, CNRS, LIG-LAFMIA, Saint Martin d'Hères - France</a:t>
            </a:r>
          </a:p>
          <a:p>
            <a:r>
              <a:rPr lang="fr-FR" sz="1400" dirty="0"/>
              <a:t>Nadia Benani, CNRS INSA-Lyon, LIRIS, UMR5205 - </a:t>
            </a:r>
            <a:r>
              <a:rPr lang="fr-FR" sz="1400" dirty="0" smtClean="0"/>
              <a:t>France</a:t>
            </a:r>
            <a:endParaRPr lang="fr-F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62" y="6058324"/>
            <a:ext cx="2349918" cy="593698"/>
          </a:xfrm>
          <a:prstGeom prst="rect">
            <a:avLst/>
          </a:prstGeom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606" y="5854743"/>
            <a:ext cx="1871914" cy="100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854" y="5898833"/>
            <a:ext cx="912678" cy="91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4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integration: existing work</a:t>
            </a:r>
            <a:endParaRPr lang="fr-FR" dirty="0"/>
          </a:p>
        </p:txBody>
      </p:sp>
      <p:grpSp>
        <p:nvGrpSpPr>
          <p:cNvPr id="56" name="Grupo 55"/>
          <p:cNvGrpSpPr/>
          <p:nvPr/>
        </p:nvGrpSpPr>
        <p:grpSpPr>
          <a:xfrm>
            <a:off x="4159228" y="2570200"/>
            <a:ext cx="3873545" cy="3450137"/>
            <a:chOff x="4137491" y="2292038"/>
            <a:chExt cx="3873545" cy="3450137"/>
          </a:xfrm>
        </p:grpSpPr>
        <p:grpSp>
          <p:nvGrpSpPr>
            <p:cNvPr id="43" name="Grupo 42"/>
            <p:cNvGrpSpPr/>
            <p:nvPr/>
          </p:nvGrpSpPr>
          <p:grpSpPr>
            <a:xfrm>
              <a:off x="4189915" y="4582371"/>
              <a:ext cx="1338243" cy="865052"/>
              <a:chOff x="4238555" y="4543461"/>
              <a:chExt cx="1338243" cy="865052"/>
            </a:xfrm>
          </p:grpSpPr>
          <p:sp>
            <p:nvSpPr>
              <p:cNvPr id="6" name="Cylindre 3"/>
              <p:cNvSpPr/>
              <p:nvPr/>
            </p:nvSpPr>
            <p:spPr>
              <a:xfrm>
                <a:off x="4441983" y="4543461"/>
                <a:ext cx="936702" cy="865052"/>
              </a:xfrm>
              <a:prstGeom prst="ca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9" name="ZoneTexte 32"/>
              <p:cNvSpPr txBox="1"/>
              <p:nvPr/>
            </p:nvSpPr>
            <p:spPr>
              <a:xfrm>
                <a:off x="4238555" y="4838582"/>
                <a:ext cx="1338243" cy="52322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Data </a:t>
                </a:r>
                <a:endPara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fr-F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source </a:t>
                </a:r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A</a:t>
                </a:r>
              </a:p>
            </p:txBody>
          </p:sp>
        </p:grpSp>
        <p:grpSp>
          <p:nvGrpSpPr>
            <p:cNvPr id="42" name="Grupo 41"/>
            <p:cNvGrpSpPr/>
            <p:nvPr/>
          </p:nvGrpSpPr>
          <p:grpSpPr>
            <a:xfrm>
              <a:off x="5236366" y="4582371"/>
              <a:ext cx="1338243" cy="865052"/>
              <a:chOff x="5236366" y="4543461"/>
              <a:chExt cx="1338243" cy="865052"/>
            </a:xfrm>
          </p:grpSpPr>
          <p:sp>
            <p:nvSpPr>
              <p:cNvPr id="7" name="Cylindre 48"/>
              <p:cNvSpPr/>
              <p:nvPr/>
            </p:nvSpPr>
            <p:spPr>
              <a:xfrm>
                <a:off x="5418753" y="4543461"/>
                <a:ext cx="936702" cy="865052"/>
              </a:xfrm>
              <a:prstGeom prst="ca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0" name="ZoneTexte 51"/>
              <p:cNvSpPr txBox="1"/>
              <p:nvPr/>
            </p:nvSpPr>
            <p:spPr>
              <a:xfrm>
                <a:off x="5236366" y="4838582"/>
                <a:ext cx="1338243" cy="52322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Data </a:t>
                </a:r>
                <a:endPara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fr-F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source </a:t>
                </a:r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B</a:t>
                </a:r>
              </a:p>
            </p:txBody>
          </p:sp>
        </p:grpSp>
        <p:grpSp>
          <p:nvGrpSpPr>
            <p:cNvPr id="41" name="Grupo 40"/>
            <p:cNvGrpSpPr/>
            <p:nvPr/>
          </p:nvGrpSpPr>
          <p:grpSpPr>
            <a:xfrm>
              <a:off x="6257193" y="4582371"/>
              <a:ext cx="1338243" cy="865052"/>
              <a:chOff x="6208553" y="4543461"/>
              <a:chExt cx="1338243" cy="865052"/>
            </a:xfrm>
          </p:grpSpPr>
          <p:sp>
            <p:nvSpPr>
              <p:cNvPr id="8" name="Cylindre 49"/>
              <p:cNvSpPr/>
              <p:nvPr/>
            </p:nvSpPr>
            <p:spPr>
              <a:xfrm>
                <a:off x="6397954" y="4543461"/>
                <a:ext cx="936702" cy="865052"/>
              </a:xfrm>
              <a:prstGeom prst="ca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1" name="ZoneTexte 54"/>
              <p:cNvSpPr txBox="1"/>
              <p:nvPr/>
            </p:nvSpPr>
            <p:spPr>
              <a:xfrm>
                <a:off x="6208553" y="4838582"/>
                <a:ext cx="1338243" cy="52322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Data </a:t>
                </a:r>
                <a:endPara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fr-F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source </a:t>
                </a:r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C</a:t>
                </a:r>
              </a:p>
            </p:txBody>
          </p:sp>
        </p:grpSp>
        <p:grpSp>
          <p:nvGrpSpPr>
            <p:cNvPr id="12" name="Groupe 5"/>
            <p:cNvGrpSpPr/>
            <p:nvPr/>
          </p:nvGrpSpPr>
          <p:grpSpPr>
            <a:xfrm>
              <a:off x="4876787" y="2997317"/>
              <a:ext cx="2057400" cy="685800"/>
              <a:chOff x="3188036" y="2713804"/>
              <a:chExt cx="2743200" cy="914400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" name="Rectangle à coins arrondis 33"/>
              <p:cNvSpPr/>
              <p:nvPr/>
            </p:nvSpPr>
            <p:spPr>
              <a:xfrm>
                <a:off x="3654386" y="2713804"/>
                <a:ext cx="1703090" cy="914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ZoneTexte 55"/>
              <p:cNvSpPr txBox="1"/>
              <p:nvPr/>
            </p:nvSpPr>
            <p:spPr>
              <a:xfrm>
                <a:off x="3188036" y="2935092"/>
                <a:ext cx="2743200" cy="410369"/>
              </a:xfrm>
              <a:prstGeom prst="rect">
                <a:avLst/>
              </a:prstGeom>
              <a:noFill/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Mediator</a:t>
                </a:r>
              </a:p>
            </p:txBody>
          </p:sp>
        </p:grpSp>
        <p:sp>
          <p:nvSpPr>
            <p:cNvPr id="17" name="ZoneTexte 56"/>
            <p:cNvSpPr txBox="1"/>
            <p:nvPr/>
          </p:nvSpPr>
          <p:spPr>
            <a:xfrm>
              <a:off x="4322350" y="2418519"/>
              <a:ext cx="2057400" cy="307777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Query</a:t>
              </a:r>
              <a:endPara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onsolas" charset="0"/>
                <a:cs typeface="Consolas" charset="0"/>
              </a:endParaRPr>
            </a:p>
          </p:txBody>
        </p:sp>
        <p:sp>
          <p:nvSpPr>
            <p:cNvPr id="23" name="ZoneTexte 73"/>
            <p:cNvSpPr txBox="1"/>
            <p:nvPr/>
          </p:nvSpPr>
          <p:spPr>
            <a:xfrm>
              <a:off x="5397051" y="2414629"/>
              <a:ext cx="2057400" cy="307777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Result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Consolas" charset="0"/>
                <a:cs typeface="Consolas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137491" y="5465176"/>
              <a:ext cx="3499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Heterogeneous</a:t>
              </a:r>
              <a:r>
                <a:rPr lang="fr-FR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 data sources </a:t>
              </a:r>
              <a:r>
                <a:rPr lang="en-GB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known in advance</a:t>
              </a:r>
              <a:endPara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onsolas" charset="0"/>
                <a:cs typeface="Consolas" charset="0"/>
              </a:endParaRPr>
            </a:p>
          </p:txBody>
        </p:sp>
        <p:sp>
          <p:nvSpPr>
            <p:cNvPr id="28" name="ZoneTexte 28"/>
            <p:cNvSpPr txBox="1"/>
            <p:nvPr/>
          </p:nvSpPr>
          <p:spPr>
            <a:xfrm>
              <a:off x="5109134" y="4323180"/>
              <a:ext cx="15559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Exported schemata</a:t>
              </a:r>
            </a:p>
          </p:txBody>
        </p:sp>
        <p:sp>
          <p:nvSpPr>
            <p:cNvPr id="29" name="ZoneTexte 29"/>
            <p:cNvSpPr txBox="1"/>
            <p:nvPr/>
          </p:nvSpPr>
          <p:spPr>
            <a:xfrm>
              <a:off x="6099048" y="2749424"/>
              <a:ext cx="1911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Global schema</a:t>
              </a:r>
            </a:p>
          </p:txBody>
        </p:sp>
        <p:cxnSp>
          <p:nvCxnSpPr>
            <p:cNvPr id="37" name="Conector de seta reta 36"/>
            <p:cNvCxnSpPr/>
            <p:nvPr/>
          </p:nvCxnSpPr>
          <p:spPr>
            <a:xfrm>
              <a:off x="5661303" y="2292039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 rot="10800000">
              <a:off x="6105533" y="2292038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>
              <a:off x="5765057" y="3738217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/>
            <p:nvPr/>
          </p:nvCxnSpPr>
          <p:spPr>
            <a:xfrm rot="10800000">
              <a:off x="6014733" y="3738216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upo 51"/>
            <p:cNvGrpSpPr/>
            <p:nvPr/>
          </p:nvGrpSpPr>
          <p:grpSpPr>
            <a:xfrm>
              <a:off x="6397589" y="3723157"/>
              <a:ext cx="587104" cy="600023"/>
              <a:chOff x="6397589" y="3723157"/>
              <a:chExt cx="587104" cy="600023"/>
            </a:xfrm>
          </p:grpSpPr>
          <p:cxnSp>
            <p:nvCxnSpPr>
              <p:cNvPr id="44" name="Conector de seta reta 43"/>
              <p:cNvCxnSpPr/>
              <p:nvPr/>
            </p:nvCxnSpPr>
            <p:spPr>
              <a:xfrm>
                <a:off x="6397589" y="3737206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de seta reta 50"/>
              <p:cNvCxnSpPr/>
              <p:nvPr/>
            </p:nvCxnSpPr>
            <p:spPr>
              <a:xfrm flipH="1" flipV="1">
                <a:off x="6641014" y="3723157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upo 52"/>
            <p:cNvGrpSpPr/>
            <p:nvPr/>
          </p:nvGrpSpPr>
          <p:grpSpPr>
            <a:xfrm flipV="1">
              <a:off x="4736960" y="3755375"/>
              <a:ext cx="587104" cy="600023"/>
              <a:chOff x="6397589" y="3723157"/>
              <a:chExt cx="587104" cy="600023"/>
            </a:xfrm>
          </p:grpSpPr>
          <p:cxnSp>
            <p:nvCxnSpPr>
              <p:cNvPr id="54" name="Conector de seta reta 53"/>
              <p:cNvCxnSpPr/>
              <p:nvPr/>
            </p:nvCxnSpPr>
            <p:spPr>
              <a:xfrm>
                <a:off x="6397589" y="3737206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de seta reta 54"/>
              <p:cNvCxnSpPr/>
              <p:nvPr/>
            </p:nvCxnSpPr>
            <p:spPr>
              <a:xfrm flipH="1" flipV="1">
                <a:off x="6641014" y="3723157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ZoneTexte 25"/>
          <p:cNvSpPr txBox="1"/>
          <p:nvPr/>
        </p:nvSpPr>
        <p:spPr>
          <a:xfrm>
            <a:off x="7955675" y="3838606"/>
            <a:ext cx="3583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Data integration architectures:</a:t>
            </a:r>
          </a:p>
          <a:p>
            <a:r>
              <a:rPr lang="en-GB" sz="1400" i="1" dirty="0" smtClean="0"/>
              <a:t>Multi-databases, federations, DW, </a:t>
            </a:r>
            <a:r>
              <a:rPr lang="is-IS" sz="1400" i="1" dirty="0" smtClean="0"/>
              <a:t>…</a:t>
            </a:r>
          </a:p>
          <a:p>
            <a:r>
              <a:rPr lang="is-IS" sz="1400" i="1" dirty="0"/>
              <a:t>(</a:t>
            </a:r>
            <a:r>
              <a:rPr lang="is-IS" sz="1400" i="1" dirty="0" smtClean="0"/>
              <a:t>Domenig &amp; Dittrich 1999 Sigmod Record)</a:t>
            </a:r>
            <a:endParaRPr lang="en-GB" sz="1400" i="1" dirty="0"/>
          </a:p>
        </p:txBody>
      </p:sp>
      <p:sp>
        <p:nvSpPr>
          <p:cNvPr id="59" name="Rectangle 8"/>
          <p:cNvSpPr/>
          <p:nvPr/>
        </p:nvSpPr>
        <p:spPr>
          <a:xfrm>
            <a:off x="1065143" y="3833918"/>
            <a:ext cx="1622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Query </a:t>
            </a:r>
            <a:r>
              <a:rPr lang="en-GB" sz="1400" b="1" dirty="0" smtClean="0"/>
              <a:t>rewriting</a:t>
            </a:r>
            <a:endParaRPr lang="en-GB" sz="1400" b="1" dirty="0"/>
          </a:p>
        </p:txBody>
      </p:sp>
      <p:sp>
        <p:nvSpPr>
          <p:cNvPr id="60" name="Rectangle 9"/>
          <p:cNvSpPr/>
          <p:nvPr/>
        </p:nvSpPr>
        <p:spPr>
          <a:xfrm>
            <a:off x="1065142" y="4071318"/>
            <a:ext cx="34505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i="1" dirty="0" err="1">
                <a:solidFill>
                  <a:srgbClr val="000000"/>
                </a:solidFill>
              </a:rPr>
              <a:t>MiniCon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algorithm</a:t>
            </a:r>
            <a:r>
              <a:rPr lang="fr-FR" sz="1400" dirty="0">
                <a:solidFill>
                  <a:srgbClr val="000000"/>
                </a:solidFill>
              </a:rPr>
              <a:t> for </a:t>
            </a:r>
            <a:r>
              <a:rPr lang="fr-FR" sz="1400" dirty="0" err="1">
                <a:solidFill>
                  <a:srgbClr val="000000"/>
                </a:solidFill>
              </a:rPr>
              <a:t>query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smtClean="0">
                <a:solidFill>
                  <a:srgbClr val="000000"/>
                </a:solidFill>
              </a:rPr>
              <a:t>rewriting (</a:t>
            </a:r>
            <a:r>
              <a:rPr lang="fr-FR" sz="1400" dirty="0" err="1" smtClean="0">
                <a:solidFill>
                  <a:srgbClr val="000000"/>
                </a:solidFill>
              </a:rPr>
              <a:t>Pottinger</a:t>
            </a:r>
            <a:r>
              <a:rPr lang="fr-FR" sz="1400" dirty="0" smtClean="0">
                <a:solidFill>
                  <a:srgbClr val="000000"/>
                </a:solidFill>
              </a:rPr>
              <a:t> </a:t>
            </a:r>
            <a:r>
              <a:rPr lang="fr-FR" sz="1400" dirty="0">
                <a:solidFill>
                  <a:srgbClr val="000000"/>
                </a:solidFill>
              </a:rPr>
              <a:t>and </a:t>
            </a:r>
            <a:r>
              <a:rPr lang="fr-FR" sz="1400" dirty="0" err="1">
                <a:solidFill>
                  <a:srgbClr val="000000"/>
                </a:solidFill>
              </a:rPr>
              <a:t>Halevy</a:t>
            </a:r>
            <a:r>
              <a:rPr lang="fr-FR" sz="1400" dirty="0">
                <a:solidFill>
                  <a:srgbClr val="000000"/>
                </a:solidFill>
              </a:rPr>
              <a:t>, 2001</a:t>
            </a:r>
            <a:r>
              <a:rPr lang="fr-FR" sz="1400" dirty="0" smtClean="0">
                <a:solidFill>
                  <a:srgbClr val="000000"/>
                </a:solidFill>
              </a:rPr>
              <a:t>)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61" name="Rectangle 11"/>
          <p:cNvSpPr/>
          <p:nvPr/>
        </p:nvSpPr>
        <p:spPr>
          <a:xfrm>
            <a:off x="1065143" y="2874955"/>
            <a:ext cx="3278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1A1A1A"/>
                </a:solidFill>
                <a:ea typeface="Calibri" charset="0"/>
                <a:cs typeface="Calibri" charset="0"/>
              </a:rPr>
              <a:t>Data integration: the teenage </a:t>
            </a:r>
            <a:r>
              <a:rPr lang="en-GB" sz="1400" b="1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years</a:t>
            </a:r>
            <a:r>
              <a:rPr lang="en-GB" sz="1400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.</a:t>
            </a:r>
            <a:r>
              <a:rPr lang="en-GB" sz="1400" dirty="0" smtClean="0">
                <a:ea typeface="Calibri" charset="0"/>
                <a:cs typeface="Calibri" charset="0"/>
              </a:rPr>
              <a:t> </a:t>
            </a:r>
            <a:r>
              <a:rPr lang="en-GB" sz="1400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Halevy</a:t>
            </a:r>
            <a:r>
              <a:rPr lang="en-GB" sz="1400" dirty="0">
                <a:solidFill>
                  <a:srgbClr val="1A1A1A"/>
                </a:solidFill>
                <a:ea typeface="Calibri" charset="0"/>
                <a:cs typeface="Calibri" charset="0"/>
              </a:rPr>
              <a:t>, A., </a:t>
            </a:r>
            <a:r>
              <a:rPr lang="en-GB" sz="1400" dirty="0" err="1">
                <a:solidFill>
                  <a:srgbClr val="1A1A1A"/>
                </a:solidFill>
                <a:ea typeface="Calibri" charset="0"/>
                <a:cs typeface="Calibri" charset="0"/>
              </a:rPr>
              <a:t>Rajaraman</a:t>
            </a:r>
            <a:r>
              <a:rPr lang="en-GB" sz="1400" dirty="0">
                <a:solidFill>
                  <a:srgbClr val="1A1A1A"/>
                </a:solidFill>
                <a:ea typeface="Calibri" charset="0"/>
                <a:cs typeface="Calibri" charset="0"/>
              </a:rPr>
              <a:t>, A., &amp; </a:t>
            </a:r>
            <a:r>
              <a:rPr lang="en-GB" sz="1400" dirty="0" err="1">
                <a:solidFill>
                  <a:srgbClr val="1A1A1A"/>
                </a:solidFill>
                <a:ea typeface="Calibri" charset="0"/>
                <a:cs typeface="Calibri" charset="0"/>
              </a:rPr>
              <a:t>Ordille</a:t>
            </a:r>
            <a:r>
              <a:rPr lang="en-GB" sz="1400" dirty="0">
                <a:solidFill>
                  <a:srgbClr val="1A1A1A"/>
                </a:solidFill>
                <a:ea typeface="Calibri" charset="0"/>
                <a:cs typeface="Calibri" charset="0"/>
              </a:rPr>
              <a:t>, J. </a:t>
            </a:r>
            <a:r>
              <a:rPr lang="en-GB" sz="1400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(VLDB 2006</a:t>
            </a:r>
            <a:r>
              <a:rPr lang="en-GB" sz="1400" dirty="0">
                <a:solidFill>
                  <a:srgbClr val="1A1A1A"/>
                </a:solidFill>
                <a:ea typeface="Calibri" charset="0"/>
                <a:cs typeface="Calibri" charset="0"/>
              </a:rPr>
              <a:t>, September</a:t>
            </a:r>
            <a:r>
              <a:rPr lang="en-GB" sz="1400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)</a:t>
            </a:r>
            <a:endParaRPr lang="en-GB" sz="1400" dirty="0">
              <a:ea typeface="Calibri" charset="0"/>
              <a:cs typeface="Calibri" charset="0"/>
            </a:endParaRPr>
          </a:p>
        </p:txBody>
      </p:sp>
      <p:sp>
        <p:nvSpPr>
          <p:cNvPr id="62" name="Rectangle 12"/>
          <p:cNvSpPr/>
          <p:nvPr/>
        </p:nvSpPr>
        <p:spPr>
          <a:xfrm>
            <a:off x="7955675" y="2874505"/>
            <a:ext cx="34583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1A1A1A"/>
                </a:solidFill>
                <a:ea typeface="Calibri" charset="0"/>
                <a:cs typeface="Calibri" charset="0"/>
              </a:rPr>
              <a:t>Schema integration: Past, present, and future</a:t>
            </a:r>
            <a:r>
              <a:rPr lang="en-GB" sz="1400" dirty="0">
                <a:solidFill>
                  <a:srgbClr val="1A1A1A"/>
                </a:solidFill>
                <a:ea typeface="Calibri" charset="0"/>
                <a:cs typeface="Calibri" charset="0"/>
              </a:rPr>
              <a:t> </a:t>
            </a:r>
            <a:r>
              <a:rPr lang="en-GB" sz="1400" dirty="0" smtClean="0">
                <a:ea typeface="Calibri" charset="0"/>
                <a:cs typeface="Calibri" charset="0"/>
              </a:rPr>
              <a:t>(</a:t>
            </a:r>
            <a:r>
              <a:rPr lang="en-GB" sz="1400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Ram</a:t>
            </a:r>
            <a:r>
              <a:rPr lang="en-GB" sz="1400" dirty="0">
                <a:solidFill>
                  <a:srgbClr val="1A1A1A"/>
                </a:solidFill>
                <a:ea typeface="Calibri" charset="0"/>
                <a:cs typeface="Calibri" charset="0"/>
              </a:rPr>
              <a:t>, S., &amp; Ramesh, V. </a:t>
            </a:r>
            <a:r>
              <a:rPr lang="en-GB" sz="1400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1999)</a:t>
            </a:r>
            <a:endParaRPr lang="en-GB" sz="1400" dirty="0"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21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integration: existing work</a:t>
            </a:r>
            <a:endParaRPr lang="fr-FR" dirty="0"/>
          </a:p>
        </p:txBody>
      </p:sp>
      <p:grpSp>
        <p:nvGrpSpPr>
          <p:cNvPr id="4" name="Grupo 3"/>
          <p:cNvGrpSpPr/>
          <p:nvPr/>
        </p:nvGrpSpPr>
        <p:grpSpPr>
          <a:xfrm>
            <a:off x="8262576" y="2413784"/>
            <a:ext cx="3342353" cy="3450137"/>
            <a:chOff x="4256047" y="2570200"/>
            <a:chExt cx="3342353" cy="3450137"/>
          </a:xfrm>
        </p:grpSpPr>
        <p:grpSp>
          <p:nvGrpSpPr>
            <p:cNvPr id="12" name="Groupe 5"/>
            <p:cNvGrpSpPr/>
            <p:nvPr/>
          </p:nvGrpSpPr>
          <p:grpSpPr>
            <a:xfrm>
              <a:off x="4898524" y="3275479"/>
              <a:ext cx="2057400" cy="685800"/>
              <a:chOff x="3188036" y="2713804"/>
              <a:chExt cx="2743200" cy="914400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" name="Rectangle à coins arrondis 33"/>
              <p:cNvSpPr/>
              <p:nvPr/>
            </p:nvSpPr>
            <p:spPr>
              <a:xfrm>
                <a:off x="3654386" y="2713804"/>
                <a:ext cx="1703090" cy="914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ZoneTexte 55"/>
              <p:cNvSpPr txBox="1"/>
              <p:nvPr/>
            </p:nvSpPr>
            <p:spPr>
              <a:xfrm>
                <a:off x="3188036" y="2935092"/>
                <a:ext cx="2743200" cy="410369"/>
              </a:xfrm>
              <a:prstGeom prst="rect">
                <a:avLst/>
              </a:prstGeom>
              <a:noFill/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Mediator</a:t>
                </a:r>
              </a:p>
            </p:txBody>
          </p:sp>
        </p:grpSp>
        <p:sp>
          <p:nvSpPr>
            <p:cNvPr id="17" name="ZoneTexte 56"/>
            <p:cNvSpPr txBox="1"/>
            <p:nvPr/>
          </p:nvSpPr>
          <p:spPr>
            <a:xfrm>
              <a:off x="4344087" y="2696681"/>
              <a:ext cx="2057400" cy="307777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Query</a:t>
              </a:r>
              <a:endPara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onsolas" charset="0"/>
                <a:cs typeface="Consolas" charset="0"/>
              </a:endParaRPr>
            </a:p>
          </p:txBody>
        </p:sp>
        <p:sp>
          <p:nvSpPr>
            <p:cNvPr id="23" name="ZoneTexte 73"/>
            <p:cNvSpPr txBox="1"/>
            <p:nvPr/>
          </p:nvSpPr>
          <p:spPr>
            <a:xfrm>
              <a:off x="5418788" y="2692791"/>
              <a:ext cx="2057400" cy="307777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Result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Consolas" charset="0"/>
                <a:cs typeface="Consolas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962527" y="5743338"/>
              <a:ext cx="1892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Distributed data services</a:t>
              </a:r>
            </a:p>
          </p:txBody>
        </p:sp>
        <p:sp>
          <p:nvSpPr>
            <p:cNvPr id="28" name="ZoneTexte 28"/>
            <p:cNvSpPr txBox="1"/>
            <p:nvPr/>
          </p:nvSpPr>
          <p:spPr>
            <a:xfrm>
              <a:off x="5368468" y="4637438"/>
              <a:ext cx="1080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Exported API</a:t>
              </a:r>
            </a:p>
          </p:txBody>
        </p:sp>
        <p:cxnSp>
          <p:nvCxnSpPr>
            <p:cNvPr id="37" name="Conector de seta reta 36"/>
            <p:cNvCxnSpPr/>
            <p:nvPr/>
          </p:nvCxnSpPr>
          <p:spPr>
            <a:xfrm>
              <a:off x="5683040" y="2570201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 rot="10800000">
              <a:off x="6127270" y="2570200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>
              <a:off x="5786794" y="4016379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/>
            <p:nvPr/>
          </p:nvCxnSpPr>
          <p:spPr>
            <a:xfrm rot="10800000">
              <a:off x="6036470" y="4016378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upo 51"/>
            <p:cNvGrpSpPr/>
            <p:nvPr/>
          </p:nvGrpSpPr>
          <p:grpSpPr>
            <a:xfrm>
              <a:off x="6419326" y="4001319"/>
              <a:ext cx="587104" cy="600023"/>
              <a:chOff x="6397589" y="3723157"/>
              <a:chExt cx="587104" cy="600023"/>
            </a:xfrm>
          </p:grpSpPr>
          <p:cxnSp>
            <p:nvCxnSpPr>
              <p:cNvPr id="44" name="Conector de seta reta 43"/>
              <p:cNvCxnSpPr/>
              <p:nvPr/>
            </p:nvCxnSpPr>
            <p:spPr>
              <a:xfrm>
                <a:off x="6397589" y="3737206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de seta reta 50"/>
              <p:cNvCxnSpPr/>
              <p:nvPr/>
            </p:nvCxnSpPr>
            <p:spPr>
              <a:xfrm flipH="1" flipV="1">
                <a:off x="6641014" y="3723157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upo 52"/>
            <p:cNvGrpSpPr/>
            <p:nvPr/>
          </p:nvGrpSpPr>
          <p:grpSpPr>
            <a:xfrm flipV="1">
              <a:off x="4758697" y="4033537"/>
              <a:ext cx="587104" cy="600023"/>
              <a:chOff x="6397589" y="3723157"/>
              <a:chExt cx="587104" cy="600023"/>
            </a:xfrm>
          </p:grpSpPr>
          <p:cxnSp>
            <p:nvCxnSpPr>
              <p:cNvPr id="54" name="Conector de seta reta 53"/>
              <p:cNvCxnSpPr/>
              <p:nvPr/>
            </p:nvCxnSpPr>
            <p:spPr>
              <a:xfrm>
                <a:off x="6397589" y="3737206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de seta reta 54"/>
              <p:cNvCxnSpPr/>
              <p:nvPr/>
            </p:nvCxnSpPr>
            <p:spPr>
              <a:xfrm flipH="1" flipV="1">
                <a:off x="6641014" y="3723157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upo 2"/>
            <p:cNvGrpSpPr/>
            <p:nvPr/>
          </p:nvGrpSpPr>
          <p:grpSpPr>
            <a:xfrm>
              <a:off x="4256047" y="4941733"/>
              <a:ext cx="3342353" cy="663780"/>
              <a:chOff x="4256047" y="4941733"/>
              <a:chExt cx="3342353" cy="663780"/>
            </a:xfrm>
          </p:grpSpPr>
          <p:pic>
            <p:nvPicPr>
              <p:cNvPr id="45" name="Image 127" descr="ComputingService.ai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4417962" y="4779818"/>
                <a:ext cx="663777" cy="987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Image 127" descr="ComputingService.ai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5456819" y="4779820"/>
                <a:ext cx="663777" cy="987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Image 127" descr="ComputingService.ai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6772708" y="4779821"/>
                <a:ext cx="663777" cy="987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ZoneTexte 69"/>
              <p:cNvSpPr txBox="1">
                <a:spLocks noChangeArrowheads="1"/>
              </p:cNvSpPr>
              <p:nvPr/>
            </p:nvSpPr>
            <p:spPr bwMode="auto">
              <a:xfrm>
                <a:off x="6211503" y="5142248"/>
                <a:ext cx="468544" cy="335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r"/>
                <a:r>
                  <a:rPr lang="fr-FR" sz="2000" b="1" dirty="0">
                    <a:solidFill>
                      <a:srgbClr val="674A74"/>
                    </a:solidFill>
                    <a:latin typeface="Corbel" charset="0"/>
                    <a:cs typeface="Corbel" charset="0"/>
                  </a:rPr>
                  <a:t>. . .</a:t>
                </a:r>
              </a:p>
            </p:txBody>
          </p:sp>
        </p:grpSp>
      </p:grpSp>
      <p:grpSp>
        <p:nvGrpSpPr>
          <p:cNvPr id="49" name="Grouper 25"/>
          <p:cNvGrpSpPr/>
          <p:nvPr/>
        </p:nvGrpSpPr>
        <p:grpSpPr>
          <a:xfrm>
            <a:off x="462225" y="4303202"/>
            <a:ext cx="7587645" cy="1671914"/>
            <a:chOff x="779115" y="2873835"/>
            <a:chExt cx="7587645" cy="1671914"/>
          </a:xfrm>
        </p:grpSpPr>
        <p:sp>
          <p:nvSpPr>
            <p:cNvPr id="50" name="Rectangle 27"/>
            <p:cNvSpPr/>
            <p:nvPr/>
          </p:nvSpPr>
          <p:spPr>
            <a:xfrm>
              <a:off x="779115" y="2873835"/>
              <a:ext cx="61631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b="1" dirty="0">
                  <a:solidFill>
                    <a:srgbClr val="000000"/>
                  </a:solidFill>
                </a:rPr>
                <a:t>Query rewriting techniques </a:t>
              </a:r>
              <a:r>
                <a:rPr lang="fr-FR" sz="1400" b="1" i="1" dirty="0" smtClean="0">
                  <a:solidFill>
                    <a:srgbClr val="000000"/>
                  </a:solidFill>
                </a:rPr>
                <a:t>adapted</a:t>
              </a:r>
              <a:r>
                <a:rPr lang="fr-FR" sz="1400" b="1" dirty="0" smtClean="0">
                  <a:solidFill>
                    <a:srgbClr val="000000"/>
                  </a:solidFill>
                </a:rPr>
                <a:t> </a:t>
              </a:r>
              <a:r>
                <a:rPr lang="fr-FR" sz="1400" b="1" dirty="0">
                  <a:solidFill>
                    <a:srgbClr val="000000"/>
                  </a:solidFill>
                </a:rPr>
                <a:t>to </a:t>
              </a:r>
              <a:r>
                <a:rPr lang="fr-FR" sz="1400" b="1" i="1" dirty="0">
                  <a:solidFill>
                    <a:srgbClr val="000000"/>
                  </a:solidFill>
                </a:rPr>
                <a:t>service composition</a:t>
              </a:r>
            </a:p>
            <a:p>
              <a:pPr marL="285750" indent="-285750">
                <a:buFont typeface="Arial"/>
                <a:buChar char="•"/>
              </a:pPr>
              <a:endParaRPr lang="fr-FR" sz="1400" b="1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29"/>
            <p:cNvSpPr/>
            <p:nvPr/>
          </p:nvSpPr>
          <p:spPr>
            <a:xfrm>
              <a:off x="779116" y="3268476"/>
              <a:ext cx="7587644" cy="12772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smtClean="0"/>
                <a:t>[4] </a:t>
              </a:r>
              <a:r>
                <a:rPr lang="en-US" sz="1100" dirty="0" err="1" smtClean="0"/>
                <a:t>Barhamgi</a:t>
              </a:r>
              <a:r>
                <a:rPr lang="en-US" sz="1100" dirty="0" smtClean="0"/>
                <a:t>, M., Benslimane, D., and </a:t>
              </a:r>
              <a:r>
                <a:rPr lang="en-US" sz="1100" dirty="0" err="1" smtClean="0"/>
                <a:t>Medjahed</a:t>
              </a:r>
              <a:r>
                <a:rPr lang="en-US" sz="1100" dirty="0" smtClean="0"/>
                <a:t>, B. (2010). A query rewriting approach for web service composition. </a:t>
              </a:r>
              <a:r>
                <a:rPr lang="en-US" sz="1100" i="1" dirty="0" smtClean="0"/>
                <a:t>IEEE T. Services Computing</a:t>
              </a:r>
              <a:r>
                <a:rPr lang="en-US" sz="1100" dirty="0" smtClean="0"/>
                <a:t>, 3(3):206–222. </a:t>
              </a:r>
            </a:p>
            <a:p>
              <a:r>
                <a:rPr lang="en-US" sz="1100" dirty="0" smtClean="0"/>
                <a:t>[5] da Costa, U. S., Alves, M. H. F., </a:t>
              </a:r>
              <a:r>
                <a:rPr lang="en-US" sz="1100" dirty="0" err="1" smtClean="0"/>
                <a:t>Musicante</a:t>
              </a:r>
              <a:r>
                <a:rPr lang="en-US" sz="1100" dirty="0" smtClean="0"/>
                <a:t>, M. A., and Robert, S. (2013). Automatic refinement of service compositions. In Daniel, F., </a:t>
              </a:r>
              <a:r>
                <a:rPr lang="en-US" sz="1100" dirty="0" err="1" smtClean="0"/>
                <a:t>Dolog</a:t>
              </a:r>
              <a:r>
                <a:rPr lang="en-US" sz="1100" dirty="0" smtClean="0"/>
                <a:t>, P., and Li, Q., editors, ICWE, volume 7977 of Lecture Notes in Com- </a:t>
              </a:r>
              <a:r>
                <a:rPr lang="en-US" sz="1100" dirty="0" err="1" smtClean="0"/>
                <a:t>puter</a:t>
              </a:r>
              <a:r>
                <a:rPr lang="en-US" sz="1100" dirty="0" smtClean="0"/>
                <a:t> Science, pages 400–407. Springer.</a:t>
              </a:r>
            </a:p>
            <a:p>
              <a:r>
                <a:rPr lang="en-US" sz="1100" dirty="0" smtClean="0"/>
                <a:t>[6] Zhao, W., Liu, C., and Chen, J. (2011). Automatic composition of information-providing web services based on query rewriting. Science China Information Sciences, pages 1–17.</a:t>
              </a:r>
              <a:endParaRPr lang="en-US" sz="1100" dirty="0"/>
            </a:p>
          </p:txBody>
        </p:sp>
      </p:grpSp>
      <p:grpSp>
        <p:nvGrpSpPr>
          <p:cNvPr id="63" name="Grouper 30"/>
          <p:cNvGrpSpPr/>
          <p:nvPr/>
        </p:nvGrpSpPr>
        <p:grpSpPr>
          <a:xfrm>
            <a:off x="462225" y="1845637"/>
            <a:ext cx="7587644" cy="2060185"/>
            <a:chOff x="779117" y="1329857"/>
            <a:chExt cx="7587644" cy="1852842"/>
          </a:xfrm>
        </p:grpSpPr>
        <p:sp>
          <p:nvSpPr>
            <p:cNvPr id="64" name="Rectangle 31"/>
            <p:cNvSpPr/>
            <p:nvPr/>
          </p:nvSpPr>
          <p:spPr>
            <a:xfrm>
              <a:off x="779117" y="1329857"/>
              <a:ext cx="3520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i="1" dirty="0" smtClean="0">
                  <a:solidFill>
                    <a:srgbClr val="000000"/>
                  </a:solidFill>
                </a:rPr>
                <a:t>Services lookup and matching</a:t>
              </a:r>
            </a:p>
            <a:p>
              <a:pPr marL="285750" indent="-285750">
                <a:buFont typeface="Arial"/>
                <a:buChar char="•"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5" name="ZoneTexte 32"/>
            <p:cNvSpPr txBox="1"/>
            <p:nvPr/>
          </p:nvSpPr>
          <p:spPr>
            <a:xfrm>
              <a:off x="779117" y="1613039"/>
              <a:ext cx="7587644" cy="15696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200" dirty="0" smtClean="0">
                  <a:ea typeface="Calibri" charset="0"/>
                  <a:cs typeface="Calibri" charset="0"/>
                </a:rPr>
                <a:t>[1] </a:t>
              </a:r>
              <a:r>
                <a:rPr lang="en-GB" sz="1200" dirty="0" err="1" smtClean="0">
                  <a:ea typeface="Calibri" charset="0"/>
                  <a:cs typeface="Calibri" charset="0"/>
                </a:rPr>
                <a:t>Paolucci</a:t>
              </a:r>
              <a:r>
                <a:rPr lang="en-GB" sz="1200" dirty="0">
                  <a:ea typeface="Calibri" charset="0"/>
                  <a:cs typeface="Calibri" charset="0"/>
                </a:rPr>
                <a:t>, M., Kawamura, T., Payne, T. R., &amp; </a:t>
              </a:r>
              <a:r>
                <a:rPr lang="en-GB" sz="1200" dirty="0" err="1">
                  <a:ea typeface="Calibri" charset="0"/>
                  <a:cs typeface="Calibri" charset="0"/>
                </a:rPr>
                <a:t>Sycara</a:t>
              </a:r>
              <a:r>
                <a:rPr lang="en-GB" sz="1200" dirty="0">
                  <a:ea typeface="Calibri" charset="0"/>
                  <a:cs typeface="Calibri" charset="0"/>
                </a:rPr>
                <a:t>, K. (2002, June). Semantic matching of web services capabilities. In International Semantic Web Conference (pp. 333-347). Springer Berlin Heidelberg</a:t>
              </a:r>
              <a:r>
                <a:rPr lang="en-GB" sz="1200" dirty="0" smtClean="0">
                  <a:ea typeface="Calibri" charset="0"/>
                  <a:cs typeface="Calibri" charset="0"/>
                </a:rPr>
                <a:t>.</a:t>
              </a:r>
            </a:p>
            <a:p>
              <a:pPr algn="just"/>
              <a:r>
                <a:rPr lang="en-GB" sz="1200" dirty="0" smtClean="0">
                  <a:ea typeface="Calibri" charset="0"/>
                  <a:cs typeface="Calibri" charset="0"/>
                </a:rPr>
                <a:t>[</a:t>
              </a:r>
              <a:r>
                <a:rPr lang="en-GB" sz="1200" dirty="0">
                  <a:ea typeface="Calibri" charset="0"/>
                  <a:cs typeface="Calibri" charset="0"/>
                </a:rPr>
                <a:t>2} </a:t>
              </a:r>
              <a:r>
                <a:rPr lang="en-GB" sz="1200" dirty="0" err="1">
                  <a:ea typeface="Calibri" charset="0"/>
                  <a:cs typeface="Calibri" charset="0"/>
                </a:rPr>
                <a:t>Bramantoro</a:t>
              </a:r>
              <a:r>
                <a:rPr lang="en-GB" sz="1200" dirty="0">
                  <a:ea typeface="Calibri" charset="0"/>
                  <a:cs typeface="Calibri" charset="0"/>
                </a:rPr>
                <a:t>, A., </a:t>
              </a:r>
              <a:r>
                <a:rPr lang="en-GB" sz="1200" dirty="0" err="1">
                  <a:ea typeface="Calibri" charset="0"/>
                  <a:cs typeface="Calibri" charset="0"/>
                </a:rPr>
                <a:t>Krishnaswamy</a:t>
              </a:r>
              <a:r>
                <a:rPr lang="en-GB" sz="1200" dirty="0">
                  <a:ea typeface="Calibri" charset="0"/>
                  <a:cs typeface="Calibri" charset="0"/>
                </a:rPr>
                <a:t>, S., &amp; </a:t>
              </a:r>
              <a:r>
                <a:rPr lang="en-GB" sz="1200" dirty="0" err="1">
                  <a:ea typeface="Calibri" charset="0"/>
                  <a:cs typeface="Calibri" charset="0"/>
                </a:rPr>
                <a:t>Indrawan</a:t>
              </a:r>
              <a:r>
                <a:rPr lang="en-GB" sz="1200" dirty="0">
                  <a:ea typeface="Calibri" charset="0"/>
                  <a:cs typeface="Calibri" charset="0"/>
                </a:rPr>
                <a:t>, M. (2005, November). A semantic distance measure for matching web services. In International Conference on Web Information Systems Engineering (pp. 217-226). Springer Berlin Heidelberg</a:t>
              </a:r>
              <a:r>
                <a:rPr lang="en-GB" sz="1200" dirty="0" smtClean="0">
                  <a:ea typeface="Calibri" charset="0"/>
                  <a:cs typeface="Calibri" charset="0"/>
                </a:rPr>
                <a:t>.</a:t>
              </a:r>
            </a:p>
            <a:p>
              <a:pPr algn="just"/>
              <a:r>
                <a:rPr lang="en-GB" sz="1200" dirty="0">
                  <a:ea typeface="Calibri" charset="0"/>
                  <a:cs typeface="Calibri" charset="0"/>
                </a:rPr>
                <a:t>[3} APA	</a:t>
              </a:r>
              <a:r>
                <a:rPr lang="en-GB" sz="1200" dirty="0" err="1">
                  <a:ea typeface="Calibri" charset="0"/>
                  <a:cs typeface="Calibri" charset="0"/>
                </a:rPr>
                <a:t>Maximilien</a:t>
              </a:r>
              <a:r>
                <a:rPr lang="en-GB" sz="1200" dirty="0">
                  <a:ea typeface="Calibri" charset="0"/>
                  <a:cs typeface="Calibri" charset="0"/>
                </a:rPr>
                <a:t>, E. M., &amp; Singh, M. P. (2004, November). Toward autonomic web services trust and selection. In Proceedings of the 2nd international conference on Service oriented computing (pp. 212-221). ACM.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11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5443255" cy="1609344"/>
          </a:xfrm>
        </p:spPr>
        <p:txBody>
          <a:bodyPr/>
          <a:lstStyle/>
          <a:p>
            <a:r>
              <a:rPr lang="fr-FR" dirty="0" smtClean="0"/>
              <a:t>Context</a:t>
            </a:r>
            <a:endParaRPr lang="fr-F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103" y="464505"/>
            <a:ext cx="5518484" cy="5688388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21408"/>
            <a:ext cx="5443255" cy="40507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66"/>
                </a:solidFill>
              </a:rPr>
              <a:t>Challenges:</a:t>
            </a:r>
          </a:p>
          <a:p>
            <a:pPr lvl="1"/>
            <a:r>
              <a:rPr lang="en-US" dirty="0"/>
              <a:t>Which services should I select ? Are the requirements being respected?	</a:t>
            </a:r>
          </a:p>
          <a:p>
            <a:pPr lvl="1"/>
            <a:r>
              <a:rPr lang="en-US" dirty="0"/>
              <a:t>How to be sure that all SLAs  are being respected?</a:t>
            </a:r>
          </a:p>
          <a:p>
            <a:pPr lvl="1"/>
            <a:r>
              <a:rPr lang="en-US" dirty="0"/>
              <a:t>How to integrate different SLAs associated to services involved with user’s </a:t>
            </a:r>
            <a:r>
              <a:rPr lang="en-US" dirty="0" smtClean="0"/>
              <a:t>requirements?</a:t>
            </a:r>
            <a:endParaRPr lang="en-US" dirty="0"/>
          </a:p>
          <a:p>
            <a:pPr lvl="1"/>
            <a:r>
              <a:rPr lang="en-US" dirty="0"/>
              <a:t>How results can be  reused  for a next query?</a:t>
            </a:r>
          </a:p>
          <a:p>
            <a:r>
              <a:rPr lang="en-US" dirty="0" smtClean="0">
                <a:solidFill>
                  <a:srgbClr val="FF0066"/>
                </a:solidFill>
              </a:rPr>
              <a:t>Objective: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propose a data integration solution in a multi-cloud environment guided by user </a:t>
            </a:r>
            <a:r>
              <a:rPr lang="en-US" dirty="0" smtClean="0"/>
              <a:t>requirements and </a:t>
            </a:r>
            <a:r>
              <a:rPr lang="en-US" dirty="0"/>
              <a:t>SLA exported by different clouds.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6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3584</TotalTime>
  <Words>451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3" baseType="lpstr">
      <vt:lpstr>Arial</vt:lpstr>
      <vt:lpstr>Calibri</vt:lpstr>
      <vt:lpstr>Consolas</vt:lpstr>
      <vt:lpstr>Corbel</vt:lpstr>
      <vt:lpstr>Rockwell</vt:lpstr>
      <vt:lpstr>Rockwell Condensed</vt:lpstr>
      <vt:lpstr>Wingdings</vt:lpstr>
      <vt:lpstr>ヒラギノ角ゴ Pro W3</vt:lpstr>
      <vt:lpstr>Tipo de Madeira</vt:lpstr>
      <vt:lpstr>Trusted sla-guided data integration on multi-cloud environments</vt:lpstr>
      <vt:lpstr>Data integration: existing work</vt:lpstr>
      <vt:lpstr>Data integration: existing work</vt:lpstr>
      <vt:lpstr>Context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63</cp:revision>
  <dcterms:created xsi:type="dcterms:W3CDTF">2016-09-25T08:29:40Z</dcterms:created>
  <dcterms:modified xsi:type="dcterms:W3CDTF">2016-10-20T12:33:03Z</dcterms:modified>
</cp:coreProperties>
</file>