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handoutMasterIdLst>
    <p:handoutMasterId r:id="rId28"/>
  </p:handoutMasterIdLst>
  <p:sldIdLst>
    <p:sldId id="256" r:id="rId2"/>
    <p:sldId id="318" r:id="rId3"/>
    <p:sldId id="274" r:id="rId4"/>
    <p:sldId id="275" r:id="rId5"/>
    <p:sldId id="347" r:id="rId6"/>
    <p:sldId id="348" r:id="rId7"/>
    <p:sldId id="349" r:id="rId8"/>
    <p:sldId id="317" r:id="rId9"/>
    <p:sldId id="342" r:id="rId10"/>
    <p:sldId id="335" r:id="rId11"/>
    <p:sldId id="336" r:id="rId12"/>
    <p:sldId id="337" r:id="rId13"/>
    <p:sldId id="323" r:id="rId14"/>
    <p:sldId id="324" r:id="rId15"/>
    <p:sldId id="328" r:id="rId16"/>
    <p:sldId id="329" r:id="rId17"/>
    <p:sldId id="330" r:id="rId18"/>
    <p:sldId id="338" r:id="rId19"/>
    <p:sldId id="339" r:id="rId20"/>
    <p:sldId id="340" r:id="rId21"/>
    <p:sldId id="295" r:id="rId22"/>
    <p:sldId id="310" r:id="rId23"/>
    <p:sldId id="309" r:id="rId24"/>
    <p:sldId id="287" r:id="rId25"/>
    <p:sldId id="345"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6FF"/>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2" autoAdjust="0"/>
    <p:restoredTop sz="75838" autoAdjust="0"/>
  </p:normalViewPr>
  <p:slideViewPr>
    <p:cSldViewPr snapToGrid="0">
      <p:cViewPr>
        <p:scale>
          <a:sx n="90" d="100"/>
          <a:sy n="90" d="100"/>
        </p:scale>
        <p:origin x="516" y="66"/>
      </p:cViewPr>
      <p:guideLst/>
    </p:cSldViewPr>
  </p:slideViewPr>
  <p:outlineViewPr>
    <p:cViewPr>
      <p:scale>
        <a:sx n="33" d="100"/>
        <a:sy n="33" d="100"/>
      </p:scale>
      <p:origin x="0" y="-3796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25/03/2017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25/03/2017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Good</a:t>
            </a:r>
            <a:r>
              <a:rPr lang="fr-FR" baseline="0" dirty="0" smtClean="0"/>
              <a:t> morning,  my name is Daniel Aguiar and today I will present my thesis work entitled « </a:t>
            </a:r>
            <a:r>
              <a:rPr lang="fr-FR" b="1" baseline="0" dirty="0" smtClean="0"/>
              <a:t>Trusted SLA-Guided Data Integration on Multi-Cloud Environment</a:t>
            </a:r>
            <a:r>
              <a:rPr lang="fr-FR" baseline="0" dirty="0" smtClean="0"/>
              <a:t> » supervised by Chirine Ghedira-Guegan, Genoveva Vargas-Solar and Nadia Bennani.</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a:t>
            </a:fld>
            <a:endParaRPr lang="en-GB"/>
          </a:p>
        </p:txBody>
      </p:sp>
    </p:spTree>
    <p:extLst>
      <p:ext uri="{BB962C8B-B14F-4D97-AF65-F5344CB8AC3E}">
        <p14:creationId xmlns:p14="http://schemas.microsoft.com/office/powerpoint/2010/main" val="2328026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b="0" dirty="0" smtClean="0">
                <a:latin typeface="Calibri"/>
              </a:rPr>
              <a:t>In</a:t>
            </a:r>
            <a:r>
              <a:rPr lang="fr-FR" b="0" baseline="0" dirty="0" smtClean="0">
                <a:latin typeface="Calibri"/>
              </a:rPr>
              <a:t> the same way the queries, </a:t>
            </a:r>
            <a:r>
              <a:rPr lang="fr-FR" b="1" u="sng" baseline="0" dirty="0" smtClean="0">
                <a:latin typeface="Calibri"/>
              </a:rPr>
              <a:t>click</a:t>
            </a:r>
            <a:r>
              <a:rPr lang="fr-FR" b="0" baseline="0" dirty="0" smtClean="0">
                <a:latin typeface="Calibri"/>
              </a:rPr>
              <a:t> data services can also be defined, for example: </a:t>
            </a:r>
            <a:r>
              <a:rPr lang="fr-FR" b="1" u="sng" baseline="0" dirty="0" smtClean="0">
                <a:latin typeface="Calibri"/>
              </a:rPr>
              <a:t>click</a:t>
            </a:r>
            <a:r>
              <a:rPr lang="fr-FR" b="0" baseline="0" dirty="0" smtClean="0">
                <a:latin typeface="Calibri"/>
              </a:rPr>
              <a:t> considering the data provider we mentioned before </a:t>
            </a:r>
            <a:r>
              <a:rPr lang="fr-FR" b="1" u="sng" baseline="0" dirty="0" smtClean="0">
                <a:latin typeface="Calibri"/>
              </a:rPr>
              <a:t>click</a:t>
            </a:r>
            <a:r>
              <a:rPr lang="fr-FR" b="0" baseline="0" dirty="0" smtClean="0">
                <a:latin typeface="Calibri"/>
              </a:rPr>
              <a:t> the following DS could be defined. Where ...</a:t>
            </a:r>
          </a:p>
          <a:p>
            <a:endParaRPr lang="fr-FR" b="0" dirty="0" smtClean="0">
              <a:latin typeface="Calibri"/>
            </a:endParaRPr>
          </a:p>
          <a:p>
            <a:r>
              <a:rPr lang="fr-FR" b="1" dirty="0" smtClean="0">
                <a:latin typeface="Calibri"/>
              </a:rPr>
              <a:t>Thus,</a:t>
            </a:r>
            <a:r>
              <a:rPr lang="fr-FR" b="1" baseline="0" dirty="0" smtClean="0">
                <a:latin typeface="Calibri"/>
              </a:rPr>
              <a:t> g</a:t>
            </a:r>
            <a:r>
              <a:rPr lang="fr-FR" b="1" dirty="0" smtClean="0">
                <a:latin typeface="Calibri"/>
              </a:rPr>
              <a:t>iven </a:t>
            </a:r>
            <a:r>
              <a:rPr lang="fr-FR" b="1" dirty="0" smtClean="0">
                <a:latin typeface="Calibri"/>
              </a:rPr>
              <a:t>the query</a:t>
            </a:r>
            <a:r>
              <a:rPr lang="fr-FR" b="1" baseline="0" dirty="0" smtClean="0">
                <a:latin typeface="Calibri"/>
              </a:rPr>
              <a:t>, </a:t>
            </a:r>
            <a:r>
              <a:rPr lang="fr-FR" b="1" baseline="0" dirty="0" smtClean="0">
                <a:latin typeface="Calibri"/>
              </a:rPr>
              <a:t>different </a:t>
            </a:r>
            <a:r>
              <a:rPr lang="fr-FR" b="1" baseline="0" dirty="0" smtClean="0">
                <a:latin typeface="Calibri"/>
              </a:rPr>
              <a:t>concrete services can be combined in order to produce results</a:t>
            </a:r>
            <a:r>
              <a:rPr lang="fr-FR" baseline="0" dirty="0" smtClean="0">
                <a:latin typeface="Calibri"/>
              </a:rPr>
              <a:t>. Such as composing:</a:t>
            </a:r>
          </a:p>
          <a:p>
            <a:endParaRPr lang="fr-FR" baseline="0" dirty="0" smtClean="0">
              <a:latin typeface="Calibri"/>
            </a:endParaRPr>
          </a:p>
          <a:p>
            <a:r>
              <a:rPr lang="fr-FR" baseline="0" dirty="0" smtClean="0">
                <a:latin typeface="Calibri"/>
              </a:rPr>
              <a:t>S1 </a:t>
            </a:r>
            <a:r>
              <a:rPr lang="fr-FR" baseline="0" dirty="0" smtClean="0">
                <a:latin typeface="Calibri"/>
              </a:rPr>
              <a:t>(which retrieves infected patients), S3 (which retrieves DNA) and S5 (which retrieves personal information</a:t>
            </a:r>
            <a:r>
              <a:rPr lang="fr-FR" baseline="0" dirty="0" smtClean="0">
                <a:latin typeface="Calibri"/>
              </a:rPr>
              <a:t>) or just </a:t>
            </a:r>
            <a:r>
              <a:rPr lang="fr-FR" baseline="0" dirty="0" smtClean="0">
                <a:latin typeface="+mn-lt"/>
              </a:rPr>
              <a:t>S6 </a:t>
            </a:r>
            <a:r>
              <a:rPr lang="fr-FR" baseline="0" dirty="0" smtClean="0">
                <a:latin typeface="+mn-lt"/>
              </a:rPr>
              <a:t>(which returns all desired </a:t>
            </a:r>
            <a:r>
              <a:rPr lang="fr-FR" baseline="0" dirty="0" smtClean="0">
                <a:latin typeface="+mn-lt"/>
              </a:rPr>
              <a:t>data). Here</a:t>
            </a:r>
            <a:r>
              <a:rPr lang="fr-FR" baseline="0" dirty="0" smtClean="0">
                <a:latin typeface="+mn-lt"/>
              </a:rPr>
              <a:t>, it is interesting to highlight that a filtering process is necessary to guarantee that the user preferences and requirements are satisfied</a:t>
            </a:r>
            <a:r>
              <a:rPr lang="fr-FR" baseline="0" dirty="0" smtClean="0">
                <a:latin typeface="+mn-lt"/>
              </a:rPr>
              <a:t>.</a:t>
            </a:r>
          </a:p>
          <a:p>
            <a:endParaRPr lang="fr-FR" baseline="0" dirty="0" smtClean="0">
              <a:latin typeface="+mn-lt"/>
            </a:endParaRPr>
          </a:p>
          <a:p>
            <a:r>
              <a:rPr lang="fr-FR" b="1" baseline="0" dirty="0" smtClean="0">
                <a:latin typeface="+mn-lt"/>
              </a:rPr>
              <a:t>The question is how to develop an approach considering this idea...</a:t>
            </a:r>
            <a:endParaRPr lang="fr-FR" b="1" baseline="0" dirty="0" smtClean="0">
              <a:latin typeface="+mn-lt"/>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209600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r>
              <a:rPr lang="fr-FR" dirty="0" smtClean="0"/>
              <a:t>First of all </a:t>
            </a:r>
            <a:r>
              <a:rPr lang="fr-FR" baseline="0" dirty="0" smtClean="0"/>
              <a:t>our vision is that data </a:t>
            </a:r>
            <a:r>
              <a:rPr lang="fr-FR" baseline="0" dirty="0" smtClean="0"/>
              <a:t>integration deals</a:t>
            </a:r>
            <a:r>
              <a:rPr lang="fr-FR" u="none" baseline="0" dirty="0" smtClean="0"/>
              <a:t> with a combinatorial problem</a:t>
            </a:r>
            <a:r>
              <a:rPr lang="fr-FR" baseline="0" dirty="0" smtClean="0"/>
              <a:t> </a:t>
            </a:r>
            <a:r>
              <a:rPr lang="en-US" dirty="0" smtClean="0">
                <a:solidFill>
                  <a:schemeClr val="bg1"/>
                </a:solidFill>
              </a:rPr>
              <a:t>where a query result is a data collection integrated by composing different data providers and data processing (cloud) services that fulfill quality constraints and SLAs specified by a data consumer.</a:t>
            </a:r>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71234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Second the objective is ... </a:t>
            </a:r>
            <a:endParaRPr lang="en-US" baseline="0" dirty="0" smtClean="0"/>
          </a:p>
          <a:p>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901823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To achieve our objectives we have proposed a data integration approach</a:t>
            </a:r>
            <a:r>
              <a:rPr lang="fr-FR" baseline="0" dirty="0" smtClean="0"/>
              <a:t> which concerns the following workflow:</a:t>
            </a:r>
          </a:p>
          <a:p>
            <a:endParaRPr lang="fr-FR" baseline="0" dirty="0" smtClean="0"/>
          </a:p>
          <a:p>
            <a:r>
              <a:rPr lang="fr-FR" baseline="0" dirty="0" smtClean="0"/>
              <a:t>First, given a query we have to search for similar queries. The challenge here is to determine the similarity of queries that  includes data and quality. To do so we have defined a query taxonomy.</a:t>
            </a:r>
          </a:p>
          <a:p>
            <a:endParaRPr lang="fr-FR" baseline="0" dirty="0" smtClean="0"/>
          </a:p>
          <a:p>
            <a:r>
              <a:rPr lang="fr-FR" baseline="0" dirty="0" smtClean="0"/>
              <a:t>Then we have two options... Reuse results profiting from what is interesting in the previous query and adding what is necessary. </a:t>
            </a:r>
          </a:p>
          <a:p>
            <a:r>
              <a:rPr lang="fr-FR" baseline="0" dirty="0" smtClean="0"/>
              <a:t>Or rewrite it completely and in both cases we store the results.</a:t>
            </a:r>
          </a:p>
          <a:p>
            <a:endParaRPr lang="fr-FR" baseline="0" dirty="0" smtClean="0"/>
          </a:p>
          <a:p>
            <a:r>
              <a:rPr lang="fr-FR" b="1" baseline="0" dirty="0" smtClean="0"/>
              <a:t>With respect to this wrokflow we have produced the following results and contributions.</a:t>
            </a:r>
            <a:endParaRPr lang="fr-FR" b="1"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13</a:t>
            </a:fld>
            <a:endParaRPr lang="en-GB"/>
          </a:p>
        </p:txBody>
      </p:sp>
    </p:spTree>
    <p:extLst>
      <p:ext uri="{BB962C8B-B14F-4D97-AF65-F5344CB8AC3E}">
        <p14:creationId xmlns:p14="http://schemas.microsoft.com/office/powerpoint/2010/main" val="2336511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baseline="0" dirty="0" smtClean="0"/>
              <a:t>The meta model that I previously described.</a:t>
            </a:r>
            <a:endParaRPr lang="fr-FR" baseline="0" dirty="0" smtClean="0"/>
          </a:p>
          <a:p>
            <a:endParaRPr lang="fr-FR" baseline="0" dirty="0" smtClean="0"/>
          </a:p>
          <a:p>
            <a:r>
              <a:rPr lang="fr-FR" baseline="0" dirty="0" smtClean="0"/>
              <a:t>The most consolidate contribution the rhone algorithm that I’ll detail next.</a:t>
            </a:r>
            <a:endParaRPr lang="fr-FR" baseline="0" dirty="0" smtClean="0"/>
          </a:p>
          <a:p>
            <a:endParaRPr lang="fr-FR" baseline="0" dirty="0" smtClean="0"/>
          </a:p>
          <a:p>
            <a:r>
              <a:rPr lang="fr-FR" dirty="0" smtClean="0"/>
              <a:t>And a query taxonomy and reuse strategy to</a:t>
            </a:r>
            <a:r>
              <a:rPr lang="fr-FR" baseline="0" dirty="0" smtClean="0"/>
              <a:t> capitalize previous processed queries that I am currently addressing.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1" baseline="0" dirty="0" smtClean="0"/>
              <a:t>Then in the rest of the presentation I will focus on the more consolidate contribution of my work which is the rhone alforithm...</a:t>
            </a:r>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14</a:t>
            </a:fld>
            <a:endParaRPr lang="en-GB"/>
          </a:p>
        </p:txBody>
      </p:sp>
    </p:spTree>
    <p:extLst>
      <p:ext uri="{BB962C8B-B14F-4D97-AF65-F5344CB8AC3E}">
        <p14:creationId xmlns:p14="http://schemas.microsoft.com/office/powerpoint/2010/main" val="3310911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We</a:t>
            </a:r>
            <a:r>
              <a:rPr lang="fr-FR" baseline="0" dirty="0" smtClean="0">
                <a:latin typeface="Calibri"/>
              </a:rPr>
              <a:t> have proposed and designed a service-based query rewriting algorithm taking into account our </a:t>
            </a:r>
            <a:r>
              <a:rPr lang="fr-FR" baseline="0" dirty="0" smtClean="0">
                <a:latin typeface="Calibri"/>
              </a:rPr>
              <a:t>approach.</a:t>
            </a:r>
            <a:endParaRPr lang="fr-FR" baseline="0" dirty="0" smtClean="0">
              <a:latin typeface="Calibri"/>
            </a:endParaRPr>
          </a:p>
          <a:p>
            <a:endParaRPr lang="fr-FR" baseline="0" dirty="0" smtClean="0">
              <a:latin typeface="Calibri"/>
            </a:endParaRPr>
          </a:p>
          <a:p>
            <a:r>
              <a:rPr lang="fr-FR" baseline="0" dirty="0" smtClean="0">
                <a:latin typeface="Calibri"/>
              </a:rPr>
              <a:t>It consists in 4 steps: </a:t>
            </a:r>
            <a:r>
              <a:rPr lang="fr-FR" b="1" baseline="0" dirty="0" err="1" smtClean="0">
                <a:latin typeface="Calibri"/>
              </a:rPr>
              <a:t>including</a:t>
            </a:r>
            <a:r>
              <a:rPr lang="fr-FR" b="1" baseline="0" dirty="0" smtClean="0">
                <a:latin typeface="Calibri"/>
              </a:rPr>
              <a:t> service </a:t>
            </a:r>
            <a:r>
              <a:rPr lang="fr-FR" b="1" baseline="0" dirty="0" err="1" smtClean="0">
                <a:latin typeface="Calibri"/>
              </a:rPr>
              <a:t>matching</a:t>
            </a:r>
            <a:r>
              <a:rPr lang="fr-FR" b="1" baseline="0" dirty="0" smtClean="0">
                <a:latin typeface="Calibri"/>
              </a:rPr>
              <a:t> and service </a:t>
            </a:r>
            <a:r>
              <a:rPr lang="fr-FR" b="1" baseline="0" dirty="0" err="1" smtClean="0">
                <a:latin typeface="Calibri"/>
              </a:rPr>
              <a:t>combination</a:t>
            </a:r>
            <a:r>
              <a:rPr lang="fr-FR" b="1" baseline="0" dirty="0" smtClean="0">
                <a:latin typeface="Calibri"/>
              </a:rPr>
              <a:t> </a:t>
            </a:r>
            <a:r>
              <a:rPr lang="fr-FR" b="1" baseline="0" dirty="0" err="1" smtClean="0">
                <a:latin typeface="Calibri"/>
              </a:rPr>
              <a:t>ensuring</a:t>
            </a:r>
            <a:r>
              <a:rPr lang="fr-FR" b="1" baseline="0" dirty="0" smtClean="0">
                <a:latin typeface="Calibri"/>
              </a:rPr>
              <a:t> </a:t>
            </a:r>
            <a:r>
              <a:rPr lang="fr-FR" b="1" baseline="0" dirty="0" err="1" smtClean="0">
                <a:latin typeface="Calibri"/>
              </a:rPr>
              <a:t>that</a:t>
            </a:r>
            <a:r>
              <a:rPr lang="fr-FR" b="1" baseline="0" dirty="0" smtClean="0">
                <a:latin typeface="Calibri"/>
              </a:rPr>
              <a:t> </a:t>
            </a:r>
            <a:r>
              <a:rPr lang="fr-FR" b="1" baseline="0" dirty="0" err="1" smtClean="0">
                <a:latin typeface="Calibri"/>
              </a:rPr>
              <a:t>they</a:t>
            </a:r>
            <a:r>
              <a:rPr lang="fr-FR" b="1" baseline="0" dirty="0" smtClean="0">
                <a:latin typeface="Calibri"/>
              </a:rPr>
              <a:t> </a:t>
            </a:r>
            <a:r>
              <a:rPr lang="fr-FR" b="1" baseline="0" dirty="0" err="1" smtClean="0">
                <a:latin typeface="Calibri"/>
              </a:rPr>
              <a:t>fulfill</a:t>
            </a:r>
            <a:r>
              <a:rPr lang="fr-FR" b="1" baseline="0" dirty="0" smtClean="0">
                <a:latin typeface="Calibri"/>
              </a:rPr>
              <a:t> </a:t>
            </a:r>
            <a:r>
              <a:rPr lang="fr-FR" b="1" baseline="0" dirty="0" err="1" smtClean="0">
                <a:latin typeface="Calibri"/>
              </a:rPr>
              <a:t>quality</a:t>
            </a:r>
            <a:r>
              <a:rPr lang="fr-FR" b="1" baseline="0" dirty="0" smtClean="0">
                <a:latin typeface="Calibri"/>
              </a:rPr>
              <a:t> </a:t>
            </a:r>
            <a:r>
              <a:rPr lang="fr-FR" b="1" baseline="0" dirty="0" err="1" smtClean="0">
                <a:latin typeface="Calibri"/>
              </a:rPr>
              <a:t>requirements</a:t>
            </a:r>
            <a:r>
              <a:rPr lang="fr-FR" b="1" baseline="0" dirty="0" smtClean="0">
                <a:latin typeface="Calibri"/>
              </a:rPr>
              <a:t>.</a:t>
            </a:r>
          </a:p>
          <a:p>
            <a:endParaRPr lang="fr-FR" baseline="0" dirty="0" smtClean="0">
              <a:latin typeface="Calibri"/>
            </a:endParaRPr>
          </a:p>
          <a:p>
            <a:r>
              <a:rPr lang="fr-FR" baseline="0" dirty="0" smtClean="0">
                <a:latin typeface="Calibri"/>
              </a:rPr>
              <a:t>Our algorithm customizes:</a:t>
            </a:r>
          </a:p>
          <a:p>
            <a:r>
              <a:rPr lang="fr-FR" baseline="0" dirty="0" smtClean="0">
                <a:latin typeface="Calibri"/>
              </a:rPr>
              <a:t>The data providers services look up. The data integration </a:t>
            </a:r>
            <a:r>
              <a:rPr lang="en-US" sz="1200" dirty="0" smtClean="0">
                <a:solidFill>
                  <a:schemeClr val="tx1"/>
                </a:solidFill>
              </a:rPr>
              <a:t>considering different data consumers requirements and expectations</a:t>
            </a:r>
          </a:p>
          <a:p>
            <a:r>
              <a:rPr lang="fr-FR" baseline="0" dirty="0" smtClean="0">
                <a:latin typeface="Calibri"/>
              </a:rPr>
              <a:t>And the requirements and expectations depend </a:t>
            </a:r>
            <a:r>
              <a:rPr lang="en-US" baseline="0" dirty="0" smtClean="0">
                <a:latin typeface="+mn-lt"/>
              </a:rPr>
              <a:t>on the context in which they consume </a:t>
            </a:r>
            <a:r>
              <a:rPr lang="en-US" baseline="0" dirty="0" smtClean="0">
                <a:latin typeface="+mn-lt"/>
              </a:rPr>
              <a:t>data</a:t>
            </a:r>
            <a:endParaRPr lang="fr-FR" baseline="0" dirty="0" smtClean="0">
              <a:latin typeface="Calibri"/>
            </a:endParaRPr>
          </a:p>
          <a:p>
            <a:r>
              <a:rPr lang="fr-FR" baseline="0" dirty="0" smtClean="0">
                <a:latin typeface="Calibri"/>
              </a:rPr>
              <a:t>In the </a:t>
            </a:r>
            <a:r>
              <a:rPr lang="fr-FR" baseline="0" dirty="0" err="1" smtClean="0">
                <a:latin typeface="Calibri"/>
              </a:rPr>
              <a:t>following</a:t>
            </a:r>
            <a:r>
              <a:rPr lang="fr-FR" baseline="0" dirty="0" smtClean="0">
                <a:latin typeface="Calibri"/>
              </a:rPr>
              <a:t> I </a:t>
            </a:r>
            <a:r>
              <a:rPr lang="fr-FR" baseline="0" dirty="0" err="1" smtClean="0">
                <a:latin typeface="Calibri"/>
              </a:rPr>
              <a:t>briefly</a:t>
            </a:r>
            <a:r>
              <a:rPr lang="fr-FR" baseline="0" dirty="0" smtClean="0">
                <a:latin typeface="Calibri"/>
              </a:rPr>
              <a:t> </a:t>
            </a:r>
            <a:r>
              <a:rPr lang="fr-FR" baseline="0" dirty="0" err="1" smtClean="0">
                <a:latin typeface="Calibri"/>
              </a:rPr>
              <a:t>describe</a:t>
            </a:r>
            <a:r>
              <a:rPr lang="fr-FR" baseline="0" dirty="0" smtClean="0">
                <a:latin typeface="Calibri"/>
              </a:rPr>
              <a:t> the </a:t>
            </a:r>
            <a:r>
              <a:rPr lang="fr-FR" baseline="0" dirty="0" err="1" smtClean="0">
                <a:latin typeface="Calibri"/>
              </a:rPr>
              <a:t>general</a:t>
            </a:r>
            <a:r>
              <a:rPr lang="fr-FR" baseline="0" dirty="0" smtClean="0">
                <a:latin typeface="Calibri"/>
              </a:rPr>
              <a:t> </a:t>
            </a:r>
            <a:r>
              <a:rPr lang="fr-FR" baseline="0" dirty="0" err="1" smtClean="0">
                <a:latin typeface="Calibri"/>
              </a:rPr>
              <a:t>principle</a:t>
            </a:r>
            <a:r>
              <a:rPr lang="fr-FR" baseline="0" dirty="0" smtClean="0">
                <a:latin typeface="Calibri"/>
              </a:rPr>
              <a:t> of the </a:t>
            </a:r>
            <a:r>
              <a:rPr lang="fr-FR" baseline="0" dirty="0" err="1" smtClean="0">
                <a:latin typeface="Calibri"/>
              </a:rPr>
              <a:t>steps</a:t>
            </a:r>
            <a:r>
              <a:rPr lang="fr-FR" baseline="0" dirty="0" smtClean="0">
                <a:latin typeface="Calibri"/>
              </a:rPr>
              <a:t>.</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1260269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First</a:t>
            </a:r>
            <a:r>
              <a:rPr lang="fr-FR" baseline="0" dirty="0" smtClean="0">
                <a:latin typeface="Calibri"/>
              </a:rPr>
              <a:t> we have to select candidate concrete services, to do so we have to match </a:t>
            </a:r>
            <a:r>
              <a:rPr lang="fr-FR" baseline="0" dirty="0" smtClean="0">
                <a:latin typeface="Calibri"/>
              </a:rPr>
              <a:t>concrete </a:t>
            </a:r>
            <a:r>
              <a:rPr lang="fr-FR" baseline="0" dirty="0" smtClean="0">
                <a:latin typeface="Calibri"/>
              </a:rPr>
              <a:t>service and quality requirements.</a:t>
            </a:r>
          </a:p>
          <a:p>
            <a:endParaRPr lang="fr-FR" baseline="0" dirty="0" smtClean="0">
              <a:latin typeface="Calibri"/>
            </a:endParaRPr>
          </a:p>
          <a:p>
            <a:r>
              <a:rPr lang="fr-FR" dirty="0" smtClean="0">
                <a:latin typeface="Calibri"/>
              </a:rPr>
              <a:t>For</a:t>
            </a:r>
            <a:r>
              <a:rPr lang="fr-FR" baseline="0" dirty="0" smtClean="0">
                <a:latin typeface="Calibri"/>
              </a:rPr>
              <a:t> </a:t>
            </a:r>
            <a:r>
              <a:rPr lang="fr-FR" baseline="0" dirty="0" smtClean="0">
                <a:latin typeface="Calibri"/>
              </a:rPr>
              <a:t>instance, in this step considering a query with preferences and a set of concrete services.</a:t>
            </a:r>
          </a:p>
          <a:p>
            <a:endParaRPr lang="fr-FR" baseline="0" dirty="0" smtClean="0">
              <a:latin typeface="Calibri"/>
            </a:endParaRPr>
          </a:p>
          <a:p>
            <a:r>
              <a:rPr lang="fr-FR" baseline="0" dirty="0" smtClean="0">
                <a:latin typeface="Calibri"/>
              </a:rPr>
              <a:t>We have to choose those services that match data required with data produced.</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As you can see we select services that can produce a result for the user query.</a:t>
            </a:r>
          </a:p>
          <a:p>
            <a:endParaRPr lang="fr-FR" baseline="0" dirty="0" smtClean="0">
              <a:latin typeface="Calibri"/>
            </a:endParaRPr>
          </a:p>
          <a:p>
            <a:r>
              <a:rPr lang="fr-FR" baseline="0" dirty="0" smtClean="0">
                <a:latin typeface="Calibri"/>
              </a:rPr>
              <a:t>And, consequently, the service S7 is discarded once it can not produce a result to the query.</a:t>
            </a:r>
          </a:p>
          <a:p>
            <a:endParaRPr lang="fr-FR" baseline="0" dirty="0" smtClean="0">
              <a:latin typeface="Calibri"/>
            </a:endParaRPr>
          </a:p>
          <a:p>
            <a:r>
              <a:rPr lang="fr-FR" baseline="0" dirty="0" smtClean="0">
                <a:latin typeface="Calibri"/>
              </a:rPr>
              <a:t>Click</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41492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Secondly, </a:t>
            </a:r>
            <a:r>
              <a:rPr lang="es-ES_tradnl" dirty="0" err="1" smtClean="0"/>
              <a:t>we</a:t>
            </a:r>
            <a:r>
              <a:rPr lang="es-ES_tradnl" dirty="0" smtClean="0"/>
              <a:t> </a:t>
            </a:r>
            <a:r>
              <a:rPr lang="es-ES_tradnl" dirty="0" err="1" smtClean="0"/>
              <a:t>have</a:t>
            </a:r>
            <a:r>
              <a:rPr lang="es-ES_tradnl" dirty="0" smtClean="0"/>
              <a:t> to match</a:t>
            </a:r>
            <a:r>
              <a:rPr lang="es-ES_tradnl" baseline="0" dirty="0" smtClean="0"/>
              <a:t> </a:t>
            </a:r>
            <a:r>
              <a:rPr lang="es-ES_tradnl" baseline="0" dirty="0" err="1" smtClean="0"/>
              <a:t>preferences</a:t>
            </a:r>
            <a:r>
              <a:rPr lang="es-ES_tradnl" baseline="0" dirty="0" smtClean="0"/>
              <a:t>.</a:t>
            </a:r>
            <a:endParaRPr lang="es-ES_tradnl" baseline="0" dirty="0" smtClean="0"/>
          </a:p>
          <a:p>
            <a:endParaRPr lang="es-ES_tradnl" baseline="0" dirty="0" smtClean="0"/>
          </a:p>
          <a:p>
            <a:r>
              <a:rPr lang="es-ES_tradnl" baseline="0" dirty="0" smtClean="0"/>
              <a:t>In </a:t>
            </a:r>
            <a:r>
              <a:rPr lang="es-ES_tradnl" baseline="0" dirty="0" err="1" smtClean="0"/>
              <a:t>our</a:t>
            </a:r>
            <a:r>
              <a:rPr lang="es-ES_tradnl" baseline="0" dirty="0" smtClean="0"/>
              <a:t> </a:t>
            </a:r>
            <a:r>
              <a:rPr lang="es-ES_tradnl" baseline="0" dirty="0" err="1" smtClean="0"/>
              <a:t>example</a:t>
            </a:r>
            <a:r>
              <a:rPr lang="es-ES_tradnl" baseline="0" dirty="0" smtClean="0"/>
              <a:t> </a:t>
            </a:r>
            <a:r>
              <a:rPr lang="es-ES_tradnl" baseline="0" dirty="0" err="1" smtClean="0"/>
              <a:t>the</a:t>
            </a:r>
            <a:r>
              <a:rPr lang="es-ES_tradnl" baseline="0" dirty="0" smtClean="0"/>
              <a:t> </a:t>
            </a:r>
            <a:r>
              <a:rPr lang="es-ES_tradnl" baseline="0" dirty="0" err="1" smtClean="0"/>
              <a:t>quality</a:t>
            </a:r>
            <a:r>
              <a:rPr lang="es-ES_tradnl" baseline="0" dirty="0" smtClean="0"/>
              <a:t> </a:t>
            </a:r>
            <a:r>
              <a:rPr lang="es-ES_tradnl" baseline="0" dirty="0" err="1" smtClean="0"/>
              <a:t>feature</a:t>
            </a:r>
            <a:r>
              <a:rPr lang="es-ES_tradnl" baseline="0" dirty="0" smtClean="0"/>
              <a:t> “Price per </a:t>
            </a:r>
            <a:r>
              <a:rPr lang="es-ES_tradnl" baseline="0" dirty="0" err="1" smtClean="0"/>
              <a:t>call</a:t>
            </a:r>
            <a:r>
              <a:rPr lang="es-ES_tradnl" baseline="0" dirty="0" smtClean="0"/>
              <a:t>” </a:t>
            </a:r>
            <a:r>
              <a:rPr lang="es-ES_tradnl" baseline="0" dirty="0" err="1" smtClean="0"/>
              <a:t>guaranteed</a:t>
            </a:r>
            <a:r>
              <a:rPr lang="es-ES_tradnl" baseline="0" dirty="0" smtClean="0"/>
              <a:t> </a:t>
            </a:r>
            <a:r>
              <a:rPr lang="es-ES_tradnl" baseline="0" dirty="0" err="1" smtClean="0"/>
              <a:t>by</a:t>
            </a:r>
            <a:r>
              <a:rPr lang="es-ES_tradnl" baseline="0" dirty="0" smtClean="0"/>
              <a:t> </a:t>
            </a:r>
            <a:r>
              <a:rPr lang="es-ES_tradnl" baseline="0" dirty="0" err="1" smtClean="0"/>
              <a:t>the</a:t>
            </a:r>
            <a:r>
              <a:rPr lang="es-ES_tradnl" baseline="0" dirty="0" smtClean="0"/>
              <a:t> </a:t>
            </a:r>
            <a:r>
              <a:rPr lang="es-ES_tradnl" baseline="0" dirty="0" err="1" smtClean="0"/>
              <a:t>services</a:t>
            </a:r>
            <a:r>
              <a:rPr lang="es-ES_tradnl" baseline="0" dirty="0" smtClean="0"/>
              <a:t> S1 and S6 do </a:t>
            </a:r>
            <a:r>
              <a:rPr lang="es-ES_tradnl" baseline="0" dirty="0" err="1" smtClean="0"/>
              <a:t>not</a:t>
            </a:r>
            <a:r>
              <a:rPr lang="es-ES_tradnl" baseline="0" dirty="0" smtClean="0"/>
              <a:t> </a:t>
            </a:r>
            <a:r>
              <a:rPr lang="es-ES_tradnl" baseline="0" dirty="0" err="1" smtClean="0"/>
              <a:t>cover</a:t>
            </a:r>
            <a:r>
              <a:rPr lang="es-ES_tradnl" baseline="0" dirty="0" smtClean="0"/>
              <a:t> </a:t>
            </a:r>
            <a:r>
              <a:rPr lang="es-ES_tradnl" baseline="0" dirty="0" err="1" smtClean="0"/>
              <a:t>the</a:t>
            </a:r>
            <a:r>
              <a:rPr lang="es-ES_tradnl" baseline="0" dirty="0" smtClean="0"/>
              <a:t> </a:t>
            </a:r>
            <a:r>
              <a:rPr lang="es-ES_tradnl" baseline="0" dirty="0" err="1" smtClean="0"/>
              <a:t>user</a:t>
            </a:r>
            <a:r>
              <a:rPr lang="es-ES_tradnl" baseline="0" dirty="0" smtClean="0"/>
              <a:t> </a:t>
            </a:r>
            <a:r>
              <a:rPr lang="es-ES_tradnl" baseline="0" dirty="0" err="1" smtClean="0"/>
              <a:t>requirement</a:t>
            </a:r>
            <a:r>
              <a:rPr lang="es-ES_tradnl" baseline="0" dirty="0" smtClean="0"/>
              <a:t>. </a:t>
            </a:r>
            <a:r>
              <a:rPr lang="es-ES_tradnl" baseline="0" dirty="0" err="1" smtClean="0"/>
              <a:t>Thus</a:t>
            </a:r>
            <a:r>
              <a:rPr lang="es-ES_tradnl" baseline="0" dirty="0" smtClean="0"/>
              <a:t>, </a:t>
            </a:r>
            <a:r>
              <a:rPr lang="es-ES_tradnl" baseline="0" dirty="0" err="1" smtClean="0"/>
              <a:t>they</a:t>
            </a:r>
            <a:r>
              <a:rPr lang="es-ES_tradnl" baseline="0" dirty="0" smtClean="0"/>
              <a:t> are </a:t>
            </a:r>
            <a:r>
              <a:rPr lang="es-ES_tradnl" baseline="0" dirty="0" err="1" smtClean="0"/>
              <a:t>discarded</a:t>
            </a:r>
            <a:r>
              <a:rPr lang="es-ES_tradnl" baseline="0" dirty="0" smtClean="0"/>
              <a:t>.</a:t>
            </a:r>
          </a:p>
          <a:p>
            <a:endParaRPr lang="es-ES_tradnl" baseline="0" dirty="0" smtClean="0"/>
          </a:p>
          <a:p>
            <a:r>
              <a:rPr lang="es-ES_tradnl" baseline="0" dirty="0" smtClean="0"/>
              <a:t>Once </a:t>
            </a:r>
            <a:r>
              <a:rPr lang="es-ES_tradnl" baseline="0" dirty="0" err="1" smtClean="0"/>
              <a:t>this</a:t>
            </a:r>
            <a:r>
              <a:rPr lang="es-ES_tradnl" baseline="0" dirty="0" smtClean="0"/>
              <a:t> </a:t>
            </a:r>
            <a:r>
              <a:rPr lang="es-ES_tradnl" baseline="0" dirty="0" err="1" smtClean="0"/>
              <a:t>process</a:t>
            </a:r>
            <a:r>
              <a:rPr lang="es-ES_tradnl" baseline="0" dirty="0" smtClean="0"/>
              <a:t> </a:t>
            </a:r>
            <a:r>
              <a:rPr lang="es-ES_tradnl" baseline="0" dirty="0" err="1" smtClean="0"/>
              <a:t>is</a:t>
            </a:r>
            <a:r>
              <a:rPr lang="es-ES_tradnl" baseline="0" dirty="0" smtClean="0"/>
              <a:t> </a:t>
            </a:r>
            <a:r>
              <a:rPr lang="es-ES_tradnl" baseline="0" dirty="0" err="1" smtClean="0"/>
              <a:t>finished</a:t>
            </a:r>
            <a:r>
              <a:rPr lang="es-ES_tradnl" baseline="0" dirty="0" smtClean="0"/>
              <a:t> </a:t>
            </a:r>
            <a:r>
              <a:rPr lang="es-ES_tradnl" baseline="0" dirty="0" err="1" smtClean="0"/>
              <a:t>we</a:t>
            </a:r>
            <a:r>
              <a:rPr lang="es-ES_tradnl" baseline="0" dirty="0" smtClean="0"/>
              <a:t> </a:t>
            </a:r>
            <a:r>
              <a:rPr lang="es-ES_tradnl" baseline="0" dirty="0" err="1" smtClean="0"/>
              <a:t>have</a:t>
            </a:r>
            <a:r>
              <a:rPr lang="es-ES_tradnl" baseline="0" dirty="0" smtClean="0"/>
              <a:t> a final </a:t>
            </a:r>
            <a:r>
              <a:rPr lang="es-ES_tradnl" baseline="0" dirty="0" err="1" smtClean="0"/>
              <a:t>list</a:t>
            </a:r>
            <a:r>
              <a:rPr lang="es-ES_tradnl" baseline="0" dirty="0" smtClean="0"/>
              <a:t> of </a:t>
            </a:r>
            <a:r>
              <a:rPr lang="es-ES_tradnl" baseline="0" dirty="0" err="1" smtClean="0"/>
              <a:t>candidate</a:t>
            </a:r>
            <a:r>
              <a:rPr lang="es-ES_tradnl" baseline="0" dirty="0" smtClean="0"/>
              <a:t> concrete </a:t>
            </a:r>
            <a:r>
              <a:rPr lang="es-ES_tradnl" baseline="0" dirty="0" err="1" smtClean="0"/>
              <a:t>services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635444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Considering</a:t>
            </a:r>
            <a:r>
              <a:rPr lang="fr-FR" baseline="0" dirty="0" smtClean="0">
                <a:latin typeface="Calibri"/>
              </a:rPr>
              <a:t> our candidate concrete services, CSDs for S2, S3 and S5 are created. </a:t>
            </a:r>
          </a:p>
          <a:p>
            <a:endParaRPr lang="fr-FR" baseline="0" dirty="0" smtClean="0">
              <a:latin typeface="Calibri"/>
            </a:endParaRPr>
          </a:p>
          <a:p>
            <a:r>
              <a:rPr lang="fr-FR" baseline="0" dirty="0" smtClean="0">
                <a:latin typeface="Calibri"/>
              </a:rPr>
              <a:t>A CSD for S4 cannot be created once the variables mapping is not possible. </a:t>
            </a:r>
          </a:p>
          <a:p>
            <a:endParaRPr lang="fr-FR" baseline="0" dirty="0" smtClean="0">
              <a:latin typeface="Calibri"/>
            </a:endParaRPr>
          </a:p>
          <a:p>
            <a:r>
              <a:rPr lang="fr-FR" baseline="0" dirty="0" smtClean="0">
                <a:latin typeface="Calibri"/>
              </a:rPr>
              <a:t>Click</a:t>
            </a:r>
          </a:p>
          <a:p>
            <a:endParaRPr lang="fr-FR" baseline="0" dirty="0" smtClean="0">
              <a:latin typeface="Calibri"/>
            </a:endParaRPr>
          </a:p>
          <a:p>
            <a:r>
              <a:rPr lang="fr-FR" baseline="0" dirty="0" smtClean="0">
                <a:latin typeface="Calibri"/>
              </a:rPr>
              <a:t>Given these 3 CSDs the combinations are produced taking into account the part of the query that it covers. In this case, 3 combiantions are generated.</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58484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smtClean="0">
                <a:latin typeface="Calibri"/>
              </a:rPr>
              <a:t>Looking</a:t>
            </a:r>
            <a:r>
              <a:rPr lang="fr-FR" baseline="0" dirty="0" smtClean="0">
                <a:latin typeface="Calibri"/>
              </a:rPr>
              <a:t> to the combination produced. We have to verify if they cover the entire query and exactly what the user expects.  </a:t>
            </a:r>
          </a:p>
          <a:p>
            <a:endParaRPr lang="fr-FR" baseline="0" dirty="0" smtClean="0">
              <a:latin typeface="Calibri"/>
            </a:endParaRPr>
          </a:p>
          <a:p>
            <a:r>
              <a:rPr lang="fr-FR" baseline="0" dirty="0" smtClean="0">
                <a:latin typeface="Calibri"/>
              </a:rPr>
              <a:t>Click</a:t>
            </a:r>
          </a:p>
          <a:p>
            <a:r>
              <a:rPr lang="fr-FR" baseline="0" dirty="0" smtClean="0">
                <a:latin typeface="Calibri"/>
              </a:rPr>
              <a:t>In this sense, only p3 is a valid rewrite of the query. Why?</a:t>
            </a:r>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1138755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Briefly presenting myself, </a:t>
            </a:r>
          </a:p>
          <a:p>
            <a:endParaRPr lang="fr-FR" dirty="0" smtClean="0"/>
          </a:p>
          <a:p>
            <a:r>
              <a:rPr lang="fr-FR" dirty="0" smtClean="0"/>
              <a:t>Currently,</a:t>
            </a:r>
            <a:r>
              <a:rPr lang="fr-FR" baseline="0" dirty="0" smtClean="0"/>
              <a:t> </a:t>
            </a:r>
            <a:r>
              <a:rPr lang="fr-FR" dirty="0" smtClean="0"/>
              <a:t>I am in the third year</a:t>
            </a:r>
            <a:r>
              <a:rPr lang="fr-FR" baseline="0" dirty="0" smtClean="0"/>
              <a:t> of PhD attached to the doctoral school InfoMaths at Lyon1 and working in the Magellan research center at Lyon3. My thesis is funded by the ARC 6 project.</a:t>
            </a:r>
          </a:p>
          <a:p>
            <a:endParaRPr lang="fr-FR" baseline="0" dirty="0" smtClean="0"/>
          </a:p>
          <a:p>
            <a:r>
              <a:rPr lang="fr-FR" baseline="0" dirty="0" smtClean="0"/>
              <a:t>Previously, I did my mastes in systems and computing, and my bachelor on systems development and analysis.</a:t>
            </a:r>
          </a:p>
          <a:p>
            <a:endParaRPr lang="fr-FR" baseline="0" dirty="0" smtClean="0"/>
          </a:p>
          <a:p>
            <a:r>
              <a:rPr lang="fr-FR" baseline="0" dirty="0" smtClean="0"/>
              <a:t>Particularly, in the master I did internship at  UDERLAR, URUGUAY as part of the project swans-sticamsud.</a:t>
            </a:r>
            <a:endParaRPr lang="fr-FR" baseline="0" dirty="0" smtClean="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a:t>
            </a:fld>
            <a:endParaRPr lang="en-GB"/>
          </a:p>
        </p:txBody>
      </p:sp>
    </p:spTree>
    <p:extLst>
      <p:ext uri="{BB962C8B-B14F-4D97-AF65-F5344CB8AC3E}">
        <p14:creationId xmlns:p14="http://schemas.microsoft.com/office/powerpoint/2010/main" val="3648928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n-US" baseline="0" noProof="0" dirty="0" smtClean="0"/>
              <a:t>We have performed experiments in order to validate our algorithm.</a:t>
            </a:r>
          </a:p>
          <a:p>
            <a:r>
              <a:rPr lang="en-US" baseline="0" noProof="0" dirty="0" smtClean="0"/>
              <a:t>The first version is implemented in Java.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noProof="0" dirty="0" smtClean="0"/>
              <a:t>The idea behind the experiments is to evaluate the </a:t>
            </a:r>
            <a:r>
              <a:rPr lang="en-US" sz="1200" dirty="0" smtClean="0">
                <a:solidFill>
                  <a:schemeClr val="tx1"/>
                </a:solidFill>
              </a:rPr>
              <a:t>algorithm’s behavior.</a:t>
            </a:r>
          </a:p>
          <a:p>
            <a:r>
              <a:rPr lang="en-US" baseline="0" noProof="0" dirty="0" smtClean="0"/>
              <a:t>To do so, the experiments were executed in a local environment including a service registry of 100 concrete services.</a:t>
            </a:r>
          </a:p>
          <a:p>
            <a:r>
              <a:rPr lang="en-US" baseline="0" noProof="0" dirty="0" smtClean="0"/>
              <a:t>And we have compared two approaches: a traditional (without considering preferences and SLA) versus a preference-guided.</a:t>
            </a:r>
          </a:p>
          <a:p>
            <a:endParaRPr lang="en-US" baseline="0" noProof="0" dirty="0" smtClean="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20</a:t>
            </a:fld>
            <a:endParaRPr lang="pt-BR"/>
          </a:p>
        </p:txBody>
      </p:sp>
    </p:spTree>
    <p:extLst>
      <p:ext uri="{BB962C8B-B14F-4D97-AF65-F5344CB8AC3E}">
        <p14:creationId xmlns:p14="http://schemas.microsoft.com/office/powerpoint/2010/main" val="523262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The results of our experimental validation are illustrated by these two charts. </a:t>
            </a:r>
          </a:p>
          <a:p>
            <a:pPr marL="0">
              <a:buFont typeface="Wingdings" charset="2"/>
              <a:buNone/>
            </a:pPr>
            <a:endParaRPr lang="fr-FR" baseline="0" dirty="0" smtClean="0"/>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As </a:t>
            </a:r>
            <a:r>
              <a:rPr lang="fr-FR" baseline="0" dirty="0" smtClean="0"/>
              <a:t>in the other algorithms, </a:t>
            </a:r>
            <a:r>
              <a:rPr lang="fr-FR" baseline="0" dirty="0" smtClean="0"/>
              <a:t>it is expensive while combinationing services depending </a:t>
            </a:r>
            <a:r>
              <a:rPr lang="fr-FR" baseline="0" dirty="0" smtClean="0"/>
              <a:t>on the size of the query and the number of concrete </a:t>
            </a:r>
            <a:r>
              <a:rPr lang="fr-FR" baseline="0" dirty="0" smtClean="0"/>
              <a:t>service.</a:t>
            </a:r>
            <a:endParaRPr lang="fr-FR" baseline="0" dirty="0" smtClean="0"/>
          </a:p>
          <a:p>
            <a:r>
              <a:rPr lang="fr-FR" b="1" baseline="0" dirty="0" smtClean="0"/>
              <a:t>This is why we are currently working on reusing strategies to overcome these limitations.</a:t>
            </a:r>
            <a:endParaRPr lang="fr-FR" b="1"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Concerning professional and</a:t>
            </a:r>
            <a:r>
              <a:rPr lang="fr-FR" b="1" baseline="0" dirty="0" smtClean="0"/>
              <a:t> scientific  activities... </a:t>
            </a:r>
            <a:r>
              <a:rPr lang="fr-FR" baseline="0" dirty="0" smtClean="0"/>
              <a:t>our day-by-day work consists of meetings but particularly in the design and implmentation of experiments that validate my contributions.</a:t>
            </a:r>
          </a:p>
          <a:p>
            <a:r>
              <a:rPr lang="fr-FR" b="1" dirty="0" smtClean="0"/>
              <a:t>With respect to our methodology</a:t>
            </a:r>
            <a:r>
              <a:rPr lang="fr-FR" b="1" baseline="0" dirty="0" smtClean="0"/>
              <a:t> of work</a:t>
            </a:r>
            <a:r>
              <a:rPr lang="fr-FR" baseline="0" dirty="0" smtClean="0"/>
              <a:t>, we have divided the activities in 4 groups: Courses that I followed.</a:t>
            </a:r>
          </a:p>
          <a:p>
            <a:r>
              <a:rPr lang="fr-FR" b="1" baseline="0" dirty="0" smtClean="0"/>
              <a:t>With respect to oral presentation </a:t>
            </a:r>
            <a:r>
              <a:rPr lang="fr-FR" baseline="0" dirty="0" smtClean="0"/>
              <a:t>I have presented my papers in the conferences and presenting in reginal events of my funding entity.</a:t>
            </a:r>
          </a:p>
          <a:p>
            <a:r>
              <a:rPr lang="fr-FR" b="1" baseline="0" dirty="0" smtClean="0"/>
              <a:t>In order to complete </a:t>
            </a:r>
            <a:r>
              <a:rPr lang="fr-FR" baseline="0" dirty="0" smtClean="0"/>
              <a:t>my education I also attended to thematic schools...</a:t>
            </a:r>
          </a:p>
          <a:p>
            <a:r>
              <a:rPr lang="fr-FR" b="1" dirty="0" smtClean="0"/>
              <a:t>Until</a:t>
            </a:r>
            <a:r>
              <a:rPr lang="fr-FR" b="1" baseline="0" dirty="0" smtClean="0"/>
              <a:t> now we </a:t>
            </a:r>
            <a:r>
              <a:rPr lang="fr-FR" baseline="0" dirty="0" smtClean="0"/>
              <a:t>have published 4 papers in international conferences rank A and B.</a:t>
            </a:r>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22</a:t>
            </a:fld>
            <a:endParaRPr lang="en-GB"/>
          </a:p>
        </p:txBody>
      </p:sp>
    </p:spTree>
    <p:extLst>
      <p:ext uri="{BB962C8B-B14F-4D97-AF65-F5344CB8AC3E}">
        <p14:creationId xmlns:p14="http://schemas.microsoft.com/office/powerpoint/2010/main" val="4093805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Our future work consistis in activities to finish my phd. We will devote</a:t>
            </a:r>
            <a:r>
              <a:rPr lang="fr-FR" baseline="0" dirty="0" smtClean="0"/>
              <a:t> most of the time for writing the thesis, finallizing our query reusing strategies and running experiments on that aspect.</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23</a:t>
            </a:fld>
            <a:endParaRPr lang="en-GB"/>
          </a:p>
        </p:txBody>
      </p:sp>
    </p:spTree>
    <p:extLst>
      <p:ext uri="{BB962C8B-B14F-4D97-AF65-F5344CB8AC3E}">
        <p14:creationId xmlns:p14="http://schemas.microsoft.com/office/powerpoint/2010/main" val="2944357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The</a:t>
            </a:r>
            <a:r>
              <a:rPr lang="fr-FR" baseline="0" dirty="0" smtClean="0"/>
              <a:t> process of producing combinations and rewritings is really expensive. Thus, in order to reduce the query overhead we proposed an app</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25</a:t>
            </a:fld>
            <a:endParaRPr lang="en-GB"/>
          </a:p>
        </p:txBody>
      </p:sp>
    </p:spTree>
    <p:extLst>
      <p:ext uri="{BB962C8B-B14F-4D97-AF65-F5344CB8AC3E}">
        <p14:creationId xmlns:p14="http://schemas.microsoft.com/office/powerpoint/2010/main" val="21151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We are interested in data</a:t>
            </a:r>
            <a:r>
              <a:rPr lang="fr-FR" baseline="0" dirty="0" smtClean="0"/>
              <a:t> integration. </a:t>
            </a:r>
            <a:r>
              <a:rPr lang="en-US" dirty="0" smtClean="0"/>
              <a:t>The </a:t>
            </a:r>
            <a:r>
              <a:rPr lang="en-US" dirty="0" smtClean="0"/>
              <a:t>very classic vision of data integration is defined as follows: Given a set of </a:t>
            </a:r>
            <a:r>
              <a:rPr lang="en-US" b="1" dirty="0" smtClean="0"/>
              <a:t>heterogeneous data sources </a:t>
            </a:r>
            <a:r>
              <a:rPr lang="en-US" dirty="0" smtClean="0"/>
              <a:t>known in advance, provide solutions for retrieving data and answering queries.</a:t>
            </a:r>
          </a:p>
          <a:p>
            <a:endParaRPr lang="en-US" dirty="0" smtClean="0"/>
          </a:p>
          <a:p>
            <a:r>
              <a:rPr lang="en-US" dirty="0" smtClean="0"/>
              <a:t>This problem is well known in the database domain. Several works have been proposed</a:t>
            </a:r>
            <a:r>
              <a:rPr lang="en-US" baseline="0" dirty="0" smtClean="0"/>
              <a:t> concerning, for example, </a:t>
            </a:r>
            <a:r>
              <a:rPr lang="en-US" dirty="0" smtClean="0"/>
              <a:t>data models equivalence and transformation, schema matching and integration, and query rewriting algorithm such as </a:t>
            </a:r>
            <a:r>
              <a:rPr lang="en-US" dirty="0" err="1" smtClean="0"/>
              <a:t>MiniCon</a:t>
            </a:r>
            <a:r>
              <a:rPr lang="en-US" dirty="0" smtClean="0"/>
              <a:t>.</a:t>
            </a:r>
          </a:p>
          <a:p>
            <a:endParaRPr lang="fr-FR" dirty="0" smtClean="0"/>
          </a:p>
          <a:p>
            <a:r>
              <a:rPr lang="fr-FR" dirty="0" smtClean="0"/>
              <a:t>The mains aspect in this approach is that the DS are known in advance and the integration is done according to</a:t>
            </a:r>
            <a:r>
              <a:rPr lang="fr-FR" baseline="0" dirty="0" smtClean="0"/>
              <a:t> this assumption.</a:t>
            </a:r>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3</a:t>
            </a:fld>
            <a:endParaRPr lang="en-GB"/>
          </a:p>
        </p:txBody>
      </p:sp>
    </p:spTree>
    <p:extLst>
      <p:ext uri="{BB962C8B-B14F-4D97-AF65-F5344CB8AC3E}">
        <p14:creationId xmlns:p14="http://schemas.microsoft.com/office/powerpoint/2010/main" val="2123572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The emergence of data services changed the data integration problem. Particularly, the hypothesis that assumed that data sources were known in advance.</a:t>
            </a:r>
          </a:p>
          <a:p>
            <a:endParaRPr lang="en-US" dirty="0" smtClean="0"/>
          </a:p>
          <a:p>
            <a:r>
              <a:rPr lang="en-US" dirty="0" smtClean="0"/>
              <a:t>The data integration problem in the presence of services as data providers </a:t>
            </a:r>
            <a:r>
              <a:rPr lang="en-US" dirty="0" smtClean="0"/>
              <a:t>can be defined as </a:t>
            </a:r>
            <a:r>
              <a:rPr lang="en-US" dirty="0" smtClean="0"/>
              <a:t>follows: Given a query expressing data requirements, look up data services that can fulfill those requirements. The assumptions were that services exported their API and that they can export data under a pivot model that can be used for integrating results.</a:t>
            </a:r>
          </a:p>
          <a:p>
            <a:endParaRPr lang="en-US" dirty="0" smtClean="0"/>
          </a:p>
          <a:p>
            <a:r>
              <a:rPr lang="en-US" dirty="0" smtClean="0"/>
              <a:t>Thus, the query rewriting problem was redefined as a matching and a service composition problem and has led to fruitful results on query rewriting and service matching.</a:t>
            </a:r>
          </a:p>
          <a:p>
            <a:endParaRPr lang="fr-FR" dirty="0"/>
          </a:p>
        </p:txBody>
      </p:sp>
      <p:sp>
        <p:nvSpPr>
          <p:cNvPr id="4" name="Espaço Reservado para Número de Slide 3"/>
          <p:cNvSpPr>
            <a:spLocks noGrp="1"/>
          </p:cNvSpPr>
          <p:nvPr>
            <p:ph type="sldNum" sz="quarter" idx="10"/>
          </p:nvPr>
        </p:nvSpPr>
        <p:spPr/>
        <p:txBody>
          <a:bodyPr/>
          <a:lstStyle/>
          <a:p>
            <a:fld id="{60754803-17EE-EE40-895C-4C828993EABA}" type="slidenum">
              <a:rPr lang="en-GB" smtClean="0"/>
              <a:t>4</a:t>
            </a:fld>
            <a:endParaRPr lang="en-GB"/>
          </a:p>
        </p:txBody>
      </p:sp>
    </p:spTree>
    <p:extLst>
      <p:ext uri="{BB962C8B-B14F-4D97-AF65-F5344CB8AC3E}">
        <p14:creationId xmlns:p14="http://schemas.microsoft.com/office/powerpoint/2010/main" val="314597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Still given the</a:t>
            </a:r>
            <a:r>
              <a:rPr lang="fr-FR" baseline="0" dirty="0" smtClean="0"/>
              <a:t> evolution of architectures today, there are open issues that can be considered </a:t>
            </a:r>
            <a:r>
              <a:rPr lang="fr-FR" b="1" u="sng" baseline="0" dirty="0" smtClean="0"/>
              <a:t>click</a:t>
            </a:r>
          </a:p>
          <a:p>
            <a:endParaRPr lang="fr-FR" baseline="0" dirty="0" smtClean="0"/>
          </a:p>
          <a:p>
            <a:r>
              <a:rPr lang="fr-FR" baseline="0" dirty="0" smtClean="0"/>
              <a:t>Data producers export an API to access and consume their data   </a:t>
            </a:r>
            <a:r>
              <a:rPr lang="fr-FR" b="1" u="sng" baseline="0" dirty="0" smtClean="0"/>
              <a:t>click</a:t>
            </a:r>
          </a:p>
          <a:p>
            <a:endParaRPr lang="fr-FR" baseline="0" dirty="0" smtClean="0"/>
          </a:p>
          <a:p>
            <a:r>
              <a:rPr lang="fr-FR" baseline="0" dirty="0" smtClean="0"/>
              <a:t>but they do not export the properties of the data they deliver and the conditions in which they deliver data </a:t>
            </a:r>
            <a:r>
              <a:rPr lang="fr-FR" b="1" u="sng" baseline="0" dirty="0" smtClean="0"/>
              <a:t>click </a:t>
            </a:r>
          </a:p>
          <a:p>
            <a:endParaRPr lang="fr-FR" b="0" u="none" baseline="0" dirty="0" smtClean="0"/>
          </a:p>
          <a:p>
            <a:r>
              <a:rPr lang="fr-FR" b="0" u="none" baseline="0" dirty="0" smtClean="0"/>
              <a:t>Data consumers consumes this data </a:t>
            </a:r>
            <a:r>
              <a:rPr lang="fr-FR" b="1" u="sng" baseline="0" dirty="0" smtClean="0"/>
              <a:t>click</a:t>
            </a:r>
          </a:p>
          <a:p>
            <a:endParaRPr lang="fr-FR" b="0" u="none" baseline="0" dirty="0" smtClean="0"/>
          </a:p>
          <a:p>
            <a:r>
              <a:rPr lang="fr-FR" b="0" u="none" baseline="0" dirty="0" smtClean="0"/>
              <a:t>But the queries they define do not express data quality requirements and conditions in which data is consumed such as veracity, freshness.</a:t>
            </a:r>
            <a:endParaRPr lang="fr-FR" b="0" u="none"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164350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DP with</a:t>
            </a:r>
            <a:r>
              <a:rPr lang="fr-FR" baseline="0" dirty="0" smtClean="0"/>
              <a:t> the emergence of the cloud subscribe to clouds to deploy services. </a:t>
            </a:r>
            <a:r>
              <a:rPr lang="fr-FR" b="0" u="none" baseline="0" dirty="0" smtClean="0"/>
              <a:t>However, the deployment is not transparent to data integration process and data producers are guided to SLA contracts which means that they can be out of resources.</a:t>
            </a:r>
            <a:endParaRPr lang="fr-FR" b="0" u="none" dirty="0" smtClean="0"/>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0" u="none" baseline="0" dirty="0" smtClean="0"/>
              <a:t>Data consumers in order to consume data subscribe to clouds. These subscriptions determine the conditions in which data services can be accessed. Data consumers subscribe to cloud providers to consume services according to business models and the integration is done by services depending to the subscription conditions </a:t>
            </a:r>
            <a:r>
              <a:rPr lang="fr-FR" b="1" u="sng" baseline="0" dirty="0" smtClean="0"/>
              <a:t>click</a:t>
            </a:r>
          </a:p>
          <a:p>
            <a:endParaRPr lang="fr-FR" b="0"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And, the</a:t>
            </a:r>
            <a:r>
              <a:rPr lang="fr-FR" baseline="0" dirty="0" smtClean="0"/>
              <a:t> multi-cloud includes a set of cloud infrastructures. </a:t>
            </a:r>
            <a:r>
              <a:rPr lang="fr-FR" b="1" u="sng" baseline="0" dirty="0" smtClean="0"/>
              <a:t>Click</a:t>
            </a:r>
          </a:p>
          <a:p>
            <a:endParaRPr lang="fr-FR" dirty="0" smtClean="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25692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In this scenario, </a:t>
            </a:r>
            <a:r>
              <a:rPr lang="fr-FR" b="1" u="none" baseline="0" dirty="0" smtClean="0"/>
              <a:t>data producing and consuming</a:t>
            </a:r>
            <a:r>
              <a:rPr lang="fr-FR" b="0" u="none" baseline="0" dirty="0" smtClean="0"/>
              <a:t> are based on a quality model based on SLA which is a contract that states what a customer can expect as system behavior.</a:t>
            </a:r>
            <a:endParaRPr lang="fr-FR" b="1" u="sng" dirty="0" smtClean="0"/>
          </a:p>
          <a:p>
            <a:r>
              <a:rPr lang="fr-FR" b="1" u="sng" dirty="0" smtClean="0"/>
              <a:t>Click</a:t>
            </a:r>
            <a:r>
              <a:rPr lang="fr-FR" dirty="0" smtClean="0"/>
              <a:t> data consumer</a:t>
            </a:r>
            <a:r>
              <a:rPr lang="fr-FR" baseline="0" dirty="0" smtClean="0"/>
              <a:t> define queries </a:t>
            </a:r>
            <a:r>
              <a:rPr lang="fr-FR" b="1" u="sng" baseline="0" dirty="0" smtClean="0"/>
              <a:t>click</a:t>
            </a:r>
          </a:p>
          <a:p>
            <a:r>
              <a:rPr lang="fr-FR" baseline="0" dirty="0" smtClean="0"/>
              <a:t>Currently, without taking into account the SLAs </a:t>
            </a:r>
            <a:r>
              <a:rPr lang="fr-FR" b="1" u="sng" baseline="0" dirty="0" smtClean="0"/>
              <a:t>click</a:t>
            </a:r>
          </a:p>
          <a:p>
            <a:r>
              <a:rPr lang="fr-FR" b="0" u="none" baseline="0" dirty="0" smtClean="0"/>
              <a:t>And his requirements are only associated to performance and privacy issues </a:t>
            </a:r>
            <a:r>
              <a:rPr lang="fr-FR" b="1" u="sng" baseline="0" dirty="0" smtClean="0"/>
              <a:t>click 2x</a:t>
            </a:r>
          </a:p>
          <a:p>
            <a:r>
              <a:rPr lang="fr-FR" b="0" u="none" baseline="0" dirty="0" smtClean="0"/>
              <a:t>The service selection and composition do not take into consideration SLAs </a:t>
            </a:r>
            <a:r>
              <a:rPr lang="fr-FR" b="1" u="sng" baseline="0" dirty="0" smtClean="0"/>
              <a:t>click</a:t>
            </a:r>
          </a:p>
          <a:p>
            <a:r>
              <a:rPr lang="fr-FR" b="0" u="none" baseline="0" dirty="0" smtClean="0"/>
              <a:t>Once data providers are guided by SLA they can be out of resources </a:t>
            </a:r>
            <a:r>
              <a:rPr lang="fr-FR" b="1" u="sng" baseline="0" dirty="0" smtClean="0"/>
              <a:t>click 2x</a:t>
            </a:r>
          </a:p>
          <a:p>
            <a:r>
              <a:rPr lang="fr-FR" b="0" u="none" baseline="0" dirty="0" smtClean="0"/>
              <a:t>Current SLAs mainly include performance aspects and business rules</a:t>
            </a:r>
          </a:p>
          <a:p>
            <a:endParaRPr lang="fr-FR" b="0" u="none" baseline="0" dirty="0" smtClean="0"/>
          </a:p>
          <a:p>
            <a:endParaRPr lang="fr-FR" b="0" u="none" baseline="0" dirty="0" smtClean="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136513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We have model a new vision of</a:t>
            </a:r>
            <a:r>
              <a:rPr lang="fr-FR" baseline="0" dirty="0" smtClean="0"/>
              <a:t> DI that we called SLA guided data integration.</a:t>
            </a:r>
            <a:endParaRPr lang="fr-FR" dirty="0" smtClean="0"/>
          </a:p>
          <a:p>
            <a:r>
              <a:rPr lang="fr-FR" dirty="0" smtClean="0"/>
              <a:t>The MM was</a:t>
            </a:r>
            <a:r>
              <a:rPr lang="fr-FR" baseline="0" dirty="0" smtClean="0"/>
              <a:t> d</a:t>
            </a:r>
            <a:r>
              <a:rPr lang="fr-FR" dirty="0" smtClean="0"/>
              <a:t>erived </a:t>
            </a:r>
            <a:r>
              <a:rPr lang="fr-FR" baseline="0" dirty="0" smtClean="0"/>
              <a:t>from a SM methodology analising existent works.</a:t>
            </a:r>
          </a:p>
          <a:p>
            <a:endParaRPr lang="fr-FR" baseline="0" dirty="0" smtClean="0"/>
          </a:p>
          <a:p>
            <a:r>
              <a:rPr lang="fr-FR" baseline="0" dirty="0" smtClean="0"/>
              <a:t>To illustrate our vision let us consider the following example...</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8</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latin typeface="Calibri"/>
              </a:rPr>
              <a:t>… consider </a:t>
            </a:r>
            <a:r>
              <a:rPr lang="en-US" dirty="0" smtClean="0">
                <a:latin typeface="Calibri"/>
              </a:rPr>
              <a:t>the following example consisting of services that provide biological</a:t>
            </a:r>
            <a:r>
              <a:rPr lang="en-US" baseline="0" dirty="0" smtClean="0">
                <a:latin typeface="Calibri"/>
              </a:rPr>
              <a:t> data to Health </a:t>
            </a:r>
            <a:r>
              <a:rPr lang="en-US" baseline="0" dirty="0" smtClean="0">
                <a:latin typeface="Calibri"/>
              </a:rPr>
              <a:t>professionals. There are three data providers: </a:t>
            </a:r>
            <a:r>
              <a:rPr lang="en-US" b="1" u="sng" baseline="0" dirty="0" smtClean="0">
                <a:latin typeface="Calibri"/>
              </a:rPr>
              <a:t>click</a:t>
            </a:r>
            <a:endParaRPr lang="en-US" b="1" u="sng" baseline="0" dirty="0" smtClean="0">
              <a:latin typeface="Calibri"/>
            </a:endParaRPr>
          </a:p>
          <a:p>
            <a:endParaRPr lang="en-US" baseline="0" dirty="0" smtClean="0">
              <a:latin typeface="Calibri"/>
            </a:endParaRPr>
          </a:p>
          <a:p>
            <a:r>
              <a:rPr lang="en-US" baseline="0" dirty="0" smtClean="0">
                <a:latin typeface="Calibri"/>
              </a:rPr>
              <a:t>Which provide data concerning infected patients, dna information and personal information </a:t>
            </a:r>
            <a:r>
              <a:rPr lang="en-US" b="1" u="sng" baseline="0" dirty="0" smtClean="0">
                <a:latin typeface="Calibri"/>
              </a:rPr>
              <a:t>click</a:t>
            </a:r>
            <a:endParaRPr lang="en-US" b="1" u="sng"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Besides each provider exports its own Service Level Agreement specifying what a consumer can expect from its </a:t>
            </a:r>
            <a:r>
              <a:rPr lang="en-US" baseline="0" dirty="0" smtClean="0">
                <a:latin typeface="+mn-lt"/>
              </a:rPr>
              <a:t>service. In this specific case, concerning availability and price per call.</a:t>
            </a:r>
            <a:endParaRPr lang="en-US" b="1" u="sng"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mn-lt"/>
              </a:rPr>
              <a:t>Thus, a doctor willing to integrate data could define the following query: … under specific quality conditions: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latin typeface="+mn-lt"/>
            </a:endParaRPr>
          </a:p>
          <a:p>
            <a:r>
              <a:rPr lang="en-US" dirty="0" smtClean="0">
                <a:latin typeface="Calibri"/>
              </a:rPr>
              <a:t>This query can be formally defined as</a:t>
            </a:r>
            <a:r>
              <a:rPr lang="en-US" baseline="0" dirty="0" smtClean="0">
                <a:latin typeface="Calibri"/>
              </a:rPr>
              <a:t> follows </a:t>
            </a:r>
            <a:r>
              <a:rPr lang="en-US" b="1" u="sng" baseline="0" dirty="0" smtClean="0">
                <a:latin typeface="Calibri"/>
              </a:rPr>
              <a:t>click</a:t>
            </a:r>
            <a:r>
              <a:rPr lang="en-US" dirty="0">
                <a:latin typeface="Calibri"/>
              </a:rPr>
              <a:t/>
            </a:r>
            <a:br>
              <a:rPr lang="en-US" dirty="0">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9</a:t>
            </a:fld>
            <a:endParaRPr lang="pt-BR"/>
          </a:p>
        </p:txBody>
      </p:sp>
    </p:spTree>
    <p:extLst>
      <p:ext uri="{BB962C8B-B14F-4D97-AF65-F5344CB8AC3E}">
        <p14:creationId xmlns:p14="http://schemas.microsoft.com/office/powerpoint/2010/main" val="3758276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25/03/2017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25/03/2017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25/03/2017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25/03/2017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a:xfrm>
            <a:off x="332509" y="498486"/>
            <a:ext cx="11618699" cy="1609344"/>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25/03/2017</a:t>
            </a:fld>
            <a:endParaRPr lang="fr-FR"/>
          </a:p>
        </p:txBody>
      </p:sp>
      <p:sp>
        <p:nvSpPr>
          <p:cNvPr id="4" name="Footer Placeholder 3"/>
          <p:cNvSpPr>
            <a:spLocks noGrp="1"/>
          </p:cNvSpPr>
          <p:nvPr>
            <p:ph type="ftr" sz="quarter" idx="11"/>
          </p:nvPr>
        </p:nvSpPr>
        <p:spPr>
          <a:xfrm>
            <a:off x="332509" y="6272783"/>
            <a:ext cx="6327648" cy="365125"/>
          </a:xfrm>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25/03/2017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25/03/2017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25/03/2017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25/03/2017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tif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tif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chor="b">
            <a:noAutofit/>
          </a:bodyPr>
          <a:lstStyle/>
          <a:p>
            <a:r>
              <a:rPr lang="en-GB" sz="5333" dirty="0" smtClean="0"/>
              <a:t>Composing </a:t>
            </a:r>
            <a:r>
              <a:rPr lang="en-GB" sz="5333" dirty="0"/>
              <a:t>services for answering </a:t>
            </a:r>
            <a:r>
              <a:rPr lang="en-GB" sz="5333" dirty="0" smtClean="0"/>
              <a:t>queries</a:t>
            </a:r>
            <a:br>
              <a:rPr lang="en-GB" sz="5333" dirty="0" smtClean="0"/>
            </a:b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9" name="ZoneTexte 23"/>
          <p:cNvSpPr txBox="1"/>
          <p:nvPr/>
        </p:nvSpPr>
        <p:spPr>
          <a:xfrm>
            <a:off x="748469" y="3780780"/>
            <a:ext cx="3435428" cy="379656"/>
          </a:xfrm>
          <a:prstGeom prst="rect">
            <a:avLst/>
          </a:prstGeom>
          <a:noFill/>
        </p:spPr>
        <p:txBody>
          <a:bodyPr wrap="none" rtlCol="0">
            <a:spAutoFit/>
          </a:bodyPr>
          <a:lstStyle/>
          <a:p>
            <a:r>
              <a:rPr lang="fr-FR" b="1" i="1" dirty="0">
                <a:latin typeface="+mj-lt"/>
              </a:rPr>
              <a:t>Data provider A: infected patient </a:t>
            </a:r>
            <a:endParaRPr lang="en-US" b="1" i="1" dirty="0">
              <a:latin typeface="+mj-lt"/>
            </a:endParaRPr>
          </a:p>
        </p:txBody>
      </p:sp>
      <p:sp>
        <p:nvSpPr>
          <p:cNvPr id="10" name="ZoneTexte 23"/>
          <p:cNvSpPr txBox="1"/>
          <p:nvPr/>
        </p:nvSpPr>
        <p:spPr>
          <a:xfrm>
            <a:off x="4317015" y="5661367"/>
            <a:ext cx="3546612" cy="379656"/>
          </a:xfrm>
          <a:prstGeom prst="rect">
            <a:avLst/>
          </a:prstGeom>
          <a:noFill/>
        </p:spPr>
        <p:txBody>
          <a:bodyPr wrap="none" rtlCol="0">
            <a:spAutoFit/>
          </a:bodyPr>
          <a:lstStyle/>
          <a:p>
            <a:r>
              <a:rPr lang="fr-FR" b="1" i="1" dirty="0">
                <a:latin typeface="+mj-lt"/>
              </a:rPr>
              <a:t>Data provider B: DNA information </a:t>
            </a:r>
            <a:endParaRPr lang="en-US" b="1" i="1" dirty="0">
              <a:latin typeface="+mj-lt"/>
            </a:endParaRPr>
          </a:p>
        </p:txBody>
      </p:sp>
      <p:sp>
        <p:nvSpPr>
          <p:cNvPr id="11" name="ZoneTexte 23"/>
          <p:cNvSpPr txBox="1"/>
          <p:nvPr/>
        </p:nvSpPr>
        <p:spPr>
          <a:xfrm>
            <a:off x="7662966" y="3804154"/>
            <a:ext cx="3968202" cy="379656"/>
          </a:xfrm>
          <a:prstGeom prst="rect">
            <a:avLst/>
          </a:prstGeom>
          <a:noFill/>
        </p:spPr>
        <p:txBody>
          <a:bodyPr wrap="none" rtlCol="0">
            <a:spAutoFit/>
          </a:bodyPr>
          <a:lstStyle/>
          <a:p>
            <a:r>
              <a:rPr lang="fr-FR" b="1" i="1" dirty="0">
                <a:latin typeface="+mj-lt"/>
              </a:rPr>
              <a:t>Data provider C: Personal information </a:t>
            </a:r>
            <a:endParaRPr lang="en-US" b="1" i="1" dirty="0">
              <a:latin typeface="+mj-lt"/>
            </a:endParaRPr>
          </a:p>
        </p:txBody>
      </p:sp>
      <p:sp>
        <p:nvSpPr>
          <p:cNvPr id="12" name="Espace réservé du contenu 4"/>
          <p:cNvSpPr txBox="1">
            <a:spLocks/>
          </p:cNvSpPr>
          <p:nvPr/>
        </p:nvSpPr>
        <p:spPr>
          <a:xfrm>
            <a:off x="465525" y="4191988"/>
            <a:ext cx="4334532" cy="104096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spcBef>
                <a:spcPts val="0"/>
              </a:spcBef>
              <a:spcAft>
                <a:spcPts val="0"/>
              </a:spcAft>
              <a:buNone/>
            </a:pPr>
            <a:r>
              <a:rPr lang="en-US" sz="1200" dirty="0">
                <a:solidFill>
                  <a:schemeClr val="tx1"/>
                </a:solidFill>
                <a:latin typeface="Consolas" charset="0"/>
                <a:ea typeface="Consolas" charset="0"/>
                <a:cs typeface="Consolas" charset="0"/>
              </a:rPr>
              <a:t>S1 (a?; b!) := A1 (a?;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S2 </a:t>
            </a:r>
            <a:r>
              <a:rPr lang="en-US" sz="1200" dirty="0">
                <a:solidFill>
                  <a:schemeClr val="tx1"/>
                </a:solidFill>
                <a:latin typeface="Consolas" charset="0"/>
                <a:ea typeface="Consolas" charset="0"/>
                <a:cs typeface="Consolas" charset="0"/>
              </a:rPr>
              <a:t>(a?; b!) := A1 (a?;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0,1$]</a:t>
            </a: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p:txBody>
      </p:sp>
      <p:sp>
        <p:nvSpPr>
          <p:cNvPr id="13" name="Espace réservé du contenu 4"/>
          <p:cNvSpPr txBox="1">
            <a:spLocks/>
          </p:cNvSpPr>
          <p:nvPr/>
        </p:nvSpPr>
        <p:spPr>
          <a:xfrm>
            <a:off x="2478505" y="6110523"/>
            <a:ext cx="7339263" cy="69683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200" dirty="0">
                <a:solidFill>
                  <a:schemeClr val="tx1"/>
                </a:solidFill>
                <a:latin typeface="Consolas" charset="0"/>
                <a:ea typeface="Consolas" charset="0"/>
                <a:cs typeface="Consolas" charset="0"/>
              </a:rPr>
              <a:t>S3 (a?; b!) := A2 (a?; b!) [availability &gt; 99%, price per call = 0,1$]</a:t>
            </a:r>
          </a:p>
          <a:p>
            <a:pPr marL="0" indent="0" algn="just">
              <a:buNone/>
            </a:pPr>
            <a:r>
              <a:rPr lang="en-US" sz="1200" dirty="0">
                <a:solidFill>
                  <a:schemeClr val="tx1"/>
                </a:solidFill>
                <a:latin typeface="Consolas" charset="0"/>
                <a:ea typeface="Consolas" charset="0"/>
                <a:cs typeface="Consolas" charset="0"/>
              </a:rPr>
              <a:t>S4 (a?; b!) := A1 (a?; p!), A2 (p?; b!) [availability &gt; 98%, price per call = 0,1$]</a:t>
            </a:r>
          </a:p>
          <a:p>
            <a:pPr marL="0" indent="0" algn="just">
              <a:buNone/>
            </a:pPr>
            <a:endParaRPr lang="en-US" sz="1200" dirty="0">
              <a:solidFill>
                <a:schemeClr val="tx1"/>
              </a:solidFill>
              <a:latin typeface="Consolas" charset="0"/>
              <a:ea typeface="Consolas" charset="0"/>
              <a:cs typeface="Consolas" charset="0"/>
            </a:endParaRPr>
          </a:p>
        </p:txBody>
      </p:sp>
      <p:sp>
        <p:nvSpPr>
          <p:cNvPr id="14" name="Espace réservé du contenu 4"/>
          <p:cNvSpPr txBox="1">
            <a:spLocks/>
          </p:cNvSpPr>
          <p:nvPr/>
        </p:nvSpPr>
        <p:spPr>
          <a:xfrm>
            <a:off x="7195680" y="4218560"/>
            <a:ext cx="4922632" cy="144280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spcBef>
                <a:spcPts val="0"/>
              </a:spcBef>
              <a:spcAft>
                <a:spcPts val="0"/>
              </a:spcAft>
              <a:buNone/>
            </a:pPr>
            <a:r>
              <a:rPr lang="en-US" sz="1200" dirty="0">
                <a:solidFill>
                  <a:schemeClr val="tx1"/>
                </a:solidFill>
                <a:latin typeface="Consolas" charset="0"/>
                <a:ea typeface="Consolas" charset="0"/>
                <a:cs typeface="Consolas" charset="0"/>
              </a:rPr>
              <a:t>S5 (a?; b!) := </a:t>
            </a:r>
            <a:r>
              <a:rPr lang="en-US" sz="1200" dirty="0" smtClean="0">
                <a:solidFill>
                  <a:schemeClr val="tx1"/>
                </a:solidFill>
                <a:latin typeface="Consolas" charset="0"/>
                <a:ea typeface="Consolas" charset="0"/>
                <a:cs typeface="Consolas" charset="0"/>
              </a:rPr>
              <a:t>	A3 </a:t>
            </a:r>
            <a:r>
              <a:rPr lang="en-US" sz="1200" dirty="0">
                <a:solidFill>
                  <a:schemeClr val="tx1"/>
                </a:solidFill>
                <a:latin typeface="Consolas" charset="0"/>
                <a:ea typeface="Consolas" charset="0"/>
                <a:cs typeface="Consolas" charset="0"/>
              </a:rPr>
              <a:t>(a?; b!) [availability &gt; 98%,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0,0$]</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S6 </a:t>
            </a:r>
            <a:r>
              <a:rPr lang="en-US" sz="1200" dirty="0">
                <a:solidFill>
                  <a:schemeClr val="tx1"/>
                </a:solidFill>
                <a:latin typeface="Consolas" charset="0"/>
                <a:ea typeface="Consolas" charset="0"/>
                <a:cs typeface="Consolas" charset="0"/>
              </a:rPr>
              <a:t>(a?; b!, c!) := A1 (a?; p!), A2 (p?; b!), A3 (p?; c!) </a:t>
            </a:r>
            <a:r>
              <a:rPr lang="en-US" sz="1200" dirty="0" smtClean="0">
                <a:solidFill>
                  <a:schemeClr val="tx1"/>
                </a:solidFill>
                <a:latin typeface="Consolas" charset="0"/>
                <a:ea typeface="Consolas" charset="0"/>
                <a:cs typeface="Consolas" charset="0"/>
              </a:rPr>
              <a:t>			   [</a:t>
            </a:r>
            <a:r>
              <a:rPr lang="en-US" sz="1200" dirty="0">
                <a:solidFill>
                  <a:schemeClr val="tx1"/>
                </a:solidFill>
                <a:latin typeface="Consolas" charset="0"/>
                <a:ea typeface="Consolas" charset="0"/>
                <a:cs typeface="Consolas" charset="0"/>
              </a:rPr>
              <a:t>availability &gt; 99%,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a:solidFill>
                  <a:schemeClr val="tx1"/>
                </a:solidFill>
                <a:latin typeface="Consolas" charset="0"/>
                <a:ea typeface="Consolas" charset="0"/>
                <a:cs typeface="Consolas" charset="0"/>
              </a:rPr>
              <a:t>	</a:t>
            </a: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S7 </a:t>
            </a:r>
            <a:r>
              <a:rPr lang="en-US" sz="1200" dirty="0">
                <a:solidFill>
                  <a:schemeClr val="tx1"/>
                </a:solidFill>
                <a:latin typeface="Consolas" charset="0"/>
                <a:ea typeface="Consolas" charset="0"/>
                <a:cs typeface="Consolas" charset="0"/>
              </a:rPr>
              <a:t>(a?; b!) := A4 (a?; b!) [availability &gt; 99%, </a:t>
            </a:r>
            <a:endParaRPr lang="en-US" sz="1200" dirty="0" smtClean="0">
              <a:solidFill>
                <a:schemeClr val="tx1"/>
              </a:solidFill>
              <a:latin typeface="Consolas" charset="0"/>
              <a:ea typeface="Consolas" charset="0"/>
              <a:cs typeface="Consolas" charset="0"/>
            </a:endParaRPr>
          </a:p>
          <a:p>
            <a:pPr marL="0" indent="0" algn="just">
              <a:spcBef>
                <a:spcPts val="0"/>
              </a:spcBef>
              <a:spcAft>
                <a:spcPts val="0"/>
              </a:spcAft>
              <a:buNone/>
            </a:pPr>
            <a:r>
              <a:rPr lang="en-US" sz="1200" dirty="0" smtClean="0">
                <a:solidFill>
                  <a:schemeClr val="tx1"/>
                </a:solidFill>
                <a:latin typeface="Consolas" charset="0"/>
                <a:ea typeface="Consolas" charset="0"/>
                <a:cs typeface="Consolas" charset="0"/>
              </a:rPr>
              <a:t>	       price </a:t>
            </a:r>
            <a:r>
              <a:rPr lang="en-US" sz="1200" dirty="0">
                <a:solidFill>
                  <a:schemeClr val="tx1"/>
                </a:solidFill>
                <a:latin typeface="Consolas" charset="0"/>
                <a:ea typeface="Consolas" charset="0"/>
                <a:cs typeface="Consolas" charset="0"/>
              </a:rPr>
              <a:t>per call = 0,2$]</a:t>
            </a:r>
          </a:p>
          <a:p>
            <a:pPr marL="0" indent="0" algn="just">
              <a:spcBef>
                <a:spcPts val="0"/>
              </a:spcBef>
              <a:spcAft>
                <a:spcPts val="0"/>
              </a:spcAft>
              <a:buNone/>
            </a:pPr>
            <a:endParaRPr lang="en-US" sz="1200" dirty="0">
              <a:solidFill>
                <a:schemeClr val="tx1"/>
              </a:solidFill>
              <a:latin typeface="Consolas" charset="0"/>
              <a:ea typeface="Consolas" charset="0"/>
              <a:cs typeface="Consolas" charset="0"/>
            </a:endParaRPr>
          </a:p>
        </p:txBody>
      </p:sp>
      <p:sp>
        <p:nvSpPr>
          <p:cNvPr id="15" name="Espace réservé du contenu 4"/>
          <p:cNvSpPr txBox="1">
            <a:spLocks/>
          </p:cNvSpPr>
          <p:nvPr/>
        </p:nvSpPr>
        <p:spPr>
          <a:xfrm>
            <a:off x="1532892" y="1481771"/>
            <a:ext cx="9135386" cy="9538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0"/>
              </a:spcBef>
              <a:spcAft>
                <a:spcPts val="0"/>
              </a:spcAft>
              <a:buNone/>
            </a:pPr>
            <a:r>
              <a:rPr lang="en-US" sz="1600" b="1" dirty="0">
                <a:solidFill>
                  <a:schemeClr val="bg2">
                    <a:lumMod val="50000"/>
                  </a:schemeClr>
                </a:solidFill>
                <a:latin typeface="Consolas" charset="0"/>
                <a:ea typeface="Consolas" charset="0"/>
                <a:cs typeface="Consolas" charset="0"/>
              </a:rPr>
              <a:t>Q(dis?; dna!, info!) := A1 (dis?; p!), A2 (p?; dna!), A3 (p?; info!), d= “</a:t>
            </a:r>
            <a:r>
              <a:rPr lang="en-US" sz="1600" b="1" dirty="0" smtClean="0">
                <a:solidFill>
                  <a:schemeClr val="bg2">
                    <a:lumMod val="50000"/>
                  </a:schemeClr>
                </a:solidFill>
                <a:latin typeface="Consolas" charset="0"/>
                <a:ea typeface="Consolas" charset="0"/>
                <a:cs typeface="Consolas" charset="0"/>
              </a:rPr>
              <a:t>flu, </a:t>
            </a:r>
            <a:r>
              <a:rPr lang="en-US" sz="1600" b="1" dirty="0">
                <a:solidFill>
                  <a:schemeClr val="bg2">
                    <a:lumMod val="50000"/>
                  </a:schemeClr>
                </a:solidFill>
                <a:latin typeface="Consolas" charset="0"/>
                <a:ea typeface="Consolas" charset="0"/>
                <a:cs typeface="Consolas" charset="0"/>
              </a:rPr>
              <a:t>[ availability &gt; 99%, </a:t>
            </a:r>
            <a:r>
              <a:rPr lang="en-US" sz="1600" b="1" dirty="0" smtClean="0">
                <a:solidFill>
                  <a:schemeClr val="bg2">
                    <a:lumMod val="50000"/>
                  </a:schemeClr>
                </a:solidFill>
                <a:latin typeface="Consolas" charset="0"/>
                <a:ea typeface="Consolas" charset="0"/>
                <a:cs typeface="Consolas" charset="0"/>
              </a:rPr>
              <a:t>price </a:t>
            </a:r>
            <a:r>
              <a:rPr lang="en-US" sz="1600" b="1" dirty="0">
                <a:solidFill>
                  <a:schemeClr val="bg2">
                    <a:lumMod val="50000"/>
                  </a:schemeClr>
                </a:solidFill>
                <a:latin typeface="Consolas" charset="0"/>
                <a:ea typeface="Consolas" charset="0"/>
                <a:cs typeface="Consolas" charset="0"/>
              </a:rPr>
              <a:t>per call &lt; 0,2$, total cost &lt; 5$]</a:t>
            </a: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a:p>
            <a:pPr marL="0" indent="0" algn="ctr">
              <a:lnSpc>
                <a:spcPct val="100000"/>
              </a:lnSpc>
              <a:spcBef>
                <a:spcPts val="0"/>
              </a:spcBef>
              <a:spcAft>
                <a:spcPts val="0"/>
              </a:spcAft>
              <a:buNone/>
            </a:pPr>
            <a:endParaRPr lang="en-US" sz="1600" b="1" dirty="0">
              <a:solidFill>
                <a:schemeClr val="bg2">
                  <a:lumMod val="50000"/>
                </a:schemeClr>
              </a:solidFill>
              <a:latin typeface="Consolas" charset="0"/>
              <a:ea typeface="Consolas" charset="0"/>
              <a:cs typeface="Consolas" charset="0"/>
            </a:endParaRPr>
          </a:p>
        </p:txBody>
      </p:sp>
      <p:sp>
        <p:nvSpPr>
          <p:cNvPr id="16" name="Espace réservé du contenu 4"/>
          <p:cNvSpPr txBox="1">
            <a:spLocks/>
          </p:cNvSpPr>
          <p:nvPr/>
        </p:nvSpPr>
        <p:spPr>
          <a:xfrm>
            <a:off x="1882349" y="2199930"/>
            <a:ext cx="8427305" cy="1937687"/>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S1, S3,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S2, S3,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S4, S5</a:t>
            </a:r>
          </a:p>
          <a:p>
            <a:pPr marL="0" indent="0" algn="ctr">
              <a:lnSpc>
                <a:spcPct val="150000"/>
              </a:lnSpc>
              <a:spcBef>
                <a:spcPts val="400"/>
              </a:spcBef>
              <a:buNone/>
            </a:pPr>
            <a:r>
              <a:rPr lang="en-US" sz="1600" b="1" dirty="0">
                <a:solidFill>
                  <a:srgbClr val="C00000"/>
                </a:solidFill>
                <a:latin typeface="Consolas" charset="0"/>
                <a:ea typeface="Consolas" charset="0"/>
                <a:cs typeface="Consolas" charset="0"/>
              </a:rPr>
              <a:t>S6</a:t>
            </a: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a:p>
            <a:pPr marL="0" indent="0" algn="ctr">
              <a:lnSpc>
                <a:spcPct val="150000"/>
              </a:lnSpc>
              <a:spcBef>
                <a:spcPts val="400"/>
              </a:spcBef>
              <a:buNone/>
            </a:pPr>
            <a:endParaRPr lang="en-US" sz="1600" b="1" dirty="0">
              <a:solidFill>
                <a:srgbClr val="C00000"/>
              </a:solidFill>
              <a:latin typeface="Consolas" charset="0"/>
              <a:ea typeface="Consolas" charset="0"/>
              <a:cs typeface="Consolas" charset="0"/>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2366578"/>
            <a:ext cx="1569533" cy="14235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5841" y="2357445"/>
            <a:ext cx="2536896" cy="144906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5441677" y="4748633"/>
            <a:ext cx="1297288" cy="907591"/>
            <a:chOff x="4028956" y="3959979"/>
            <a:chExt cx="972966" cy="680692"/>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21" name="Grupo 20"/>
            <p:cNvGrpSpPr/>
            <p:nvPr/>
          </p:nvGrpSpPr>
          <p:grpSpPr>
            <a:xfrm>
              <a:off x="4028956" y="3959979"/>
              <a:ext cx="972966" cy="680692"/>
              <a:chOff x="190630" y="3619270"/>
              <a:chExt cx="1490483" cy="1042746"/>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757502"/>
                <a:ext cx="919342" cy="904514"/>
              </a:xfrm>
              <a:prstGeom prst="rect">
                <a:avLst/>
              </a:prstGeom>
            </p:spPr>
          </p:pic>
        </p:grpSp>
      </p:grpSp>
    </p:spTree>
    <p:extLst>
      <p:ext uri="{BB962C8B-B14F-4D97-AF65-F5344CB8AC3E}">
        <p14:creationId xmlns:p14="http://schemas.microsoft.com/office/powerpoint/2010/main" val="1933843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Vision: Data integration</a:t>
            </a:r>
            <a:endParaRPr lang="en-GB" dirty="0"/>
          </a:p>
        </p:txBody>
      </p:sp>
      <p:sp>
        <p:nvSpPr>
          <p:cNvPr id="3" name="Rectangle 2"/>
          <p:cNvSpPr/>
          <p:nvPr/>
        </p:nvSpPr>
        <p:spPr>
          <a:xfrm>
            <a:off x="1097281" y="2734463"/>
            <a:ext cx="10176361" cy="1323439"/>
          </a:xfrm>
          <a:prstGeom prst="rect">
            <a:avLst/>
          </a:prstGeom>
          <a:solidFill>
            <a:schemeClr val="accent6">
              <a:lumMod val="50000"/>
            </a:schemeClr>
          </a:solidFill>
        </p:spPr>
        <p:txBody>
          <a:bodyPr wrap="square">
            <a:spAutoFit/>
          </a:bodyPr>
          <a:lstStyle/>
          <a:p>
            <a:pPr algn="just"/>
            <a:r>
              <a:rPr lang="en-US" sz="2000" dirty="0" smtClean="0">
                <a:solidFill>
                  <a:schemeClr val="bg1"/>
                </a:solidFill>
              </a:rPr>
              <a:t>A </a:t>
            </a:r>
            <a:r>
              <a:rPr lang="en-US" sz="2000" dirty="0">
                <a:solidFill>
                  <a:schemeClr val="bg1"/>
                </a:solidFill>
              </a:rPr>
              <a:t>combinatorial problem where a query result is a data collection integrated by </a:t>
            </a:r>
          </a:p>
          <a:p>
            <a:pPr marL="380990" indent="-380990" algn="just">
              <a:buFont typeface="Arial" charset="0"/>
              <a:buChar char="•"/>
            </a:pPr>
            <a:r>
              <a:rPr lang="en-US" sz="2000" dirty="0">
                <a:solidFill>
                  <a:schemeClr val="bg1"/>
                </a:solidFill>
              </a:rPr>
              <a:t>composing different data providers </a:t>
            </a:r>
          </a:p>
          <a:p>
            <a:pPr marL="380990" indent="-380990" algn="just">
              <a:buFont typeface="Arial" charset="0"/>
              <a:buChar char="•"/>
            </a:pPr>
            <a:r>
              <a:rPr lang="en-US" sz="2000" dirty="0">
                <a:solidFill>
                  <a:schemeClr val="bg1"/>
                </a:solidFill>
              </a:rPr>
              <a:t>data processing (cloud) services</a:t>
            </a:r>
          </a:p>
          <a:p>
            <a:pPr algn="just"/>
            <a:r>
              <a:rPr lang="en-US" sz="2000" dirty="0">
                <a:solidFill>
                  <a:schemeClr val="bg1"/>
                </a:solidFill>
              </a:rPr>
              <a:t>that fulfill quality constraints and SLAs specified by a data consumer</a:t>
            </a:r>
          </a:p>
        </p:txBody>
      </p:sp>
    </p:spTree>
    <p:extLst>
      <p:ext uri="{BB962C8B-B14F-4D97-AF65-F5344CB8AC3E}">
        <p14:creationId xmlns:p14="http://schemas.microsoft.com/office/powerpoint/2010/main" val="251499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Objective</a:t>
            </a:r>
            <a:endParaRPr lang="en-GB" dirty="0"/>
          </a:p>
        </p:txBody>
      </p:sp>
      <p:sp>
        <p:nvSpPr>
          <p:cNvPr id="3" name="Rectangle 2"/>
          <p:cNvSpPr/>
          <p:nvPr/>
        </p:nvSpPr>
        <p:spPr>
          <a:xfrm>
            <a:off x="1097280" y="2732102"/>
            <a:ext cx="10058400" cy="183207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Guide the </a:t>
            </a:r>
            <a:r>
              <a:rPr lang="fr-FR" sz="2000" dirty="0" err="1"/>
              <a:t>integration</a:t>
            </a:r>
            <a:r>
              <a:rPr lang="fr-FR" sz="2000" dirty="0"/>
              <a:t> </a:t>
            </a:r>
            <a:r>
              <a:rPr lang="fr-FR" sz="2000" dirty="0" err="1"/>
              <a:t>process</a:t>
            </a:r>
            <a:r>
              <a:rPr lang="fr-FR" sz="2000" dirty="0"/>
              <a:t> </a:t>
            </a:r>
            <a:r>
              <a:rPr lang="fr-FR" sz="2000" dirty="0" err="1"/>
              <a:t>explicitly</a:t>
            </a:r>
            <a:r>
              <a:rPr lang="fr-FR" sz="2000" dirty="0"/>
              <a:t> </a:t>
            </a:r>
            <a:r>
              <a:rPr lang="fr-FR" sz="2000" dirty="0" err="1"/>
              <a:t>considering</a:t>
            </a:r>
            <a:r>
              <a:rPr lang="fr-FR" sz="2000" dirty="0"/>
              <a:t> </a:t>
            </a:r>
          </a:p>
          <a:p>
            <a:pPr algn="ctr"/>
            <a:r>
              <a:rPr lang="fr-FR" sz="2000" b="1" dirty="0"/>
              <a:t>data providers </a:t>
            </a:r>
            <a:r>
              <a:rPr lang="fr-FR" sz="2000" b="1" dirty="0" err="1"/>
              <a:t>quality</a:t>
            </a:r>
            <a:r>
              <a:rPr lang="fr-FR" sz="2000" b="1" dirty="0"/>
              <a:t> </a:t>
            </a:r>
            <a:r>
              <a:rPr lang="fr-FR" sz="2000" dirty="0"/>
              <a:t>&amp;</a:t>
            </a:r>
          </a:p>
          <a:p>
            <a:pPr algn="ctr"/>
            <a:r>
              <a:rPr lang="fr-FR" sz="2000" b="1" dirty="0"/>
              <a:t>infrastructure </a:t>
            </a:r>
            <a:r>
              <a:rPr lang="fr-FR" sz="2000" b="1" dirty="0" err="1"/>
              <a:t>properties</a:t>
            </a:r>
            <a:r>
              <a:rPr lang="fr-FR" sz="2000" b="1" dirty="0"/>
              <a:t> </a:t>
            </a:r>
          </a:p>
          <a:p>
            <a:pPr algn="ctr"/>
            <a:r>
              <a:rPr lang="fr-FR" sz="2000" dirty="0"/>
              <a:t> (</a:t>
            </a:r>
            <a:r>
              <a:rPr lang="fr-FR" sz="2000" i="1" dirty="0" err="1"/>
              <a:t>reliability</a:t>
            </a:r>
            <a:r>
              <a:rPr lang="fr-FR" sz="2000" i="1" dirty="0"/>
              <a:t>, </a:t>
            </a:r>
            <a:r>
              <a:rPr lang="fr-FR" sz="2000" i="1" dirty="0" err="1"/>
              <a:t>computing</a:t>
            </a:r>
            <a:r>
              <a:rPr lang="fr-FR" sz="2000" i="1" dirty="0"/>
              <a:t>, </a:t>
            </a:r>
            <a:r>
              <a:rPr lang="fr-FR" sz="2000" i="1" dirty="0" err="1"/>
              <a:t>storage</a:t>
            </a:r>
            <a:r>
              <a:rPr lang="fr-FR" sz="2000" i="1" dirty="0"/>
              <a:t> &amp; memory </a:t>
            </a:r>
            <a:r>
              <a:rPr lang="fr-FR" sz="2000" i="1" dirty="0" err="1"/>
              <a:t>capacity</a:t>
            </a:r>
            <a:r>
              <a:rPr lang="fr-FR" sz="2000" i="1" dirty="0"/>
              <a:t>,  </a:t>
            </a:r>
            <a:r>
              <a:rPr lang="fr-FR" sz="2000" i="1" dirty="0" err="1"/>
              <a:t>cost</a:t>
            </a:r>
            <a:r>
              <a:rPr lang="fr-FR" sz="2000" dirty="0"/>
              <a:t>)</a:t>
            </a:r>
          </a:p>
        </p:txBody>
      </p:sp>
    </p:spTree>
    <p:extLst>
      <p:ext uri="{BB962C8B-B14F-4D97-AF65-F5344CB8AC3E}">
        <p14:creationId xmlns:p14="http://schemas.microsoft.com/office/powerpoint/2010/main" val="18736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r>
              <a:rPr lang="fr-FR" dirty="0" smtClean="0"/>
              <a:t>: data </a:t>
            </a:r>
            <a:r>
              <a:rPr lang="fr-FR" dirty="0" err="1" smtClean="0"/>
              <a:t>integration</a:t>
            </a:r>
            <a:r>
              <a:rPr lang="fr-FR" dirty="0" smtClean="0"/>
              <a:t> workflow</a:t>
            </a:r>
            <a:endParaRPr lang="fr-FR" dirty="0"/>
          </a:p>
        </p:txBody>
      </p:sp>
      <p:sp>
        <p:nvSpPr>
          <p:cNvPr id="10" name="Forma livre 9"/>
          <p:cNvSpPr/>
          <p:nvPr/>
        </p:nvSpPr>
        <p:spPr>
          <a:xfrm>
            <a:off x="1406850" y="325894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40000"/>
              <a:lumOff val="6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a:solidFill>
                  <a:schemeClr val="accent1">
                    <a:lumMod val="75000"/>
                  </a:schemeClr>
                </a:solidFill>
                <a:latin typeface="+mj-lt"/>
              </a:rPr>
              <a:t>Search for previous queries</a:t>
            </a:r>
          </a:p>
        </p:txBody>
      </p:sp>
      <p:sp>
        <p:nvSpPr>
          <p:cNvPr id="15" name="Espaço Reservado para Data 14"/>
          <p:cNvSpPr>
            <a:spLocks noGrp="1"/>
          </p:cNvSpPr>
          <p:nvPr>
            <p:ph type="dt" sz="half" idx="10"/>
          </p:nvPr>
        </p:nvSpPr>
        <p:spPr/>
        <p:txBody>
          <a:bodyPr/>
          <a:lstStyle/>
          <a:p>
            <a:fld id="{4C33F87C-A24D-4BA8-8B00-48814F68C8F3}"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13</a:t>
            </a:fld>
            <a:endParaRPr lang="fr-FR"/>
          </a:p>
        </p:txBody>
      </p:sp>
      <p:sp>
        <p:nvSpPr>
          <p:cNvPr id="3" name="CaixaDeTexto 2"/>
          <p:cNvSpPr txBox="1"/>
          <p:nvPr/>
        </p:nvSpPr>
        <p:spPr>
          <a:xfrm>
            <a:off x="1621454" y="4548430"/>
            <a:ext cx="2288820" cy="1169551"/>
          </a:xfrm>
          <a:prstGeom prst="rect">
            <a:avLst/>
          </a:prstGeom>
          <a:noFill/>
        </p:spPr>
        <p:txBody>
          <a:bodyPr wrap="square" rtlCol="0">
            <a:spAutoFit/>
          </a:bodyPr>
          <a:lstStyle/>
          <a:p>
            <a:r>
              <a:rPr lang="fr-FR" sz="1400" dirty="0" smtClean="0"/>
              <a:t>- With respect to quality requirements</a:t>
            </a:r>
          </a:p>
          <a:p>
            <a:endParaRPr lang="fr-FR" sz="1400" dirty="0" smtClean="0"/>
          </a:p>
          <a:p>
            <a:r>
              <a:rPr lang="fr-FR" sz="1400" dirty="0" smtClean="0"/>
              <a:t>- According to our query taxonomy</a:t>
            </a:r>
            <a:endParaRPr lang="fr-FR" sz="1400" dirty="0"/>
          </a:p>
        </p:txBody>
      </p:sp>
      <p:sp>
        <p:nvSpPr>
          <p:cNvPr id="23" name="Arco 22"/>
          <p:cNvSpPr/>
          <p:nvPr/>
        </p:nvSpPr>
        <p:spPr>
          <a:xfrm rot="5400000" flipV="1">
            <a:off x="1419809" y="4299696"/>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24" name="Fluxograma: Decisão 23"/>
          <p:cNvSpPr/>
          <p:nvPr/>
        </p:nvSpPr>
        <p:spPr>
          <a:xfrm>
            <a:off x="4184116" y="3734442"/>
            <a:ext cx="270588" cy="214604"/>
          </a:xfrm>
          <a:prstGeom prst="flowChartDecis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de seta reta 27"/>
          <p:cNvCxnSpPr>
            <a:endCxn id="24" idx="1"/>
          </p:cNvCxnSpPr>
          <p:nvPr/>
        </p:nvCxnSpPr>
        <p:spPr>
          <a:xfrm>
            <a:off x="3910274" y="3841744"/>
            <a:ext cx="273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4728547" y="2093659"/>
            <a:ext cx="2503424" cy="1165602"/>
            <a:chOff x="3664856" y="2093659"/>
            <a:chExt cx="2503424" cy="1165602"/>
          </a:xfrm>
        </p:grpSpPr>
        <p:sp>
          <p:nvSpPr>
            <p:cNvPr id="20" name="Forma livre 19"/>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20000"/>
                <a:lumOff val="8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Reusing previous</a:t>
              </a:r>
            </a:p>
            <a:p>
              <a:pPr lvl="0" algn="ctr" defTabSz="1022350">
                <a:lnSpc>
                  <a:spcPct val="90000"/>
                </a:lnSpc>
                <a:spcBef>
                  <a:spcPct val="0"/>
                </a:spcBef>
                <a:spcAft>
                  <a:spcPct val="35000"/>
                </a:spcAft>
              </a:pPr>
              <a:r>
                <a:rPr lang="fr-FR" sz="2400" b="1" dirty="0" smtClean="0">
                  <a:solidFill>
                    <a:schemeClr val="accent1">
                      <a:lumMod val="75000"/>
                    </a:schemeClr>
                  </a:solidFill>
                  <a:latin typeface="+mj-lt"/>
                </a:rPr>
                <a:t>results</a:t>
              </a:r>
              <a:endParaRPr lang="fr-FR" sz="2400" b="1" dirty="0">
                <a:solidFill>
                  <a:schemeClr val="accent1">
                    <a:lumMod val="75000"/>
                  </a:schemeClr>
                </a:solidFill>
                <a:latin typeface="+mj-lt"/>
              </a:endParaRPr>
            </a:p>
          </p:txBody>
        </p:sp>
        <p:sp>
          <p:nvSpPr>
            <p:cNvPr id="31" name="Retângulo 30"/>
            <p:cNvSpPr/>
            <p:nvPr/>
          </p:nvSpPr>
          <p:spPr>
            <a:xfrm>
              <a:off x="3664856" y="2093659"/>
              <a:ext cx="2503424" cy="1165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36" name="Conector angulado 35"/>
          <p:cNvCxnSpPr>
            <a:stCxn id="24" idx="0"/>
            <a:endCxn id="31" idx="1"/>
          </p:cNvCxnSpPr>
          <p:nvPr/>
        </p:nvCxnSpPr>
        <p:spPr>
          <a:xfrm rot="5400000" flipH="1" flipV="1">
            <a:off x="3994908" y="3000804"/>
            <a:ext cx="1058141" cy="409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tângulo 38"/>
          <p:cNvSpPr/>
          <p:nvPr/>
        </p:nvSpPr>
        <p:spPr>
          <a:xfrm>
            <a:off x="4728543" y="4424545"/>
            <a:ext cx="2503424" cy="1165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sp>
        <p:nvSpPr>
          <p:cNvPr id="38" name="Forma livre 37"/>
          <p:cNvSpPr/>
          <p:nvPr/>
        </p:nvSpPr>
        <p:spPr>
          <a:xfrm>
            <a:off x="4728545" y="441289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75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6">
                    <a:lumMod val="50000"/>
                  </a:schemeClr>
                </a:solidFill>
                <a:latin typeface="+mj-lt"/>
              </a:rPr>
              <a:t>Processing the complete rewriting</a:t>
            </a:r>
            <a:endParaRPr lang="fr-FR" sz="2400" b="1" dirty="0">
              <a:solidFill>
                <a:schemeClr val="accent6">
                  <a:lumMod val="50000"/>
                </a:schemeClr>
              </a:solidFill>
              <a:latin typeface="+mj-lt"/>
            </a:endParaRPr>
          </a:p>
        </p:txBody>
      </p:sp>
      <p:cxnSp>
        <p:nvCxnSpPr>
          <p:cNvPr id="41" name="Conector angulado 40"/>
          <p:cNvCxnSpPr>
            <a:stCxn id="24" idx="2"/>
            <a:endCxn id="39" idx="1"/>
          </p:cNvCxnSpPr>
          <p:nvPr/>
        </p:nvCxnSpPr>
        <p:spPr>
          <a:xfrm rot="16200000" flipH="1">
            <a:off x="3994906" y="4273549"/>
            <a:ext cx="1058141" cy="4091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8050242" y="3256011"/>
            <a:ext cx="2503424" cy="1165602"/>
            <a:chOff x="3664856" y="2093659"/>
            <a:chExt cx="2503424" cy="1165602"/>
          </a:xfrm>
        </p:grpSpPr>
        <p:sp>
          <p:nvSpPr>
            <p:cNvPr id="43" name="Forma livre 42"/>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400" b="1" dirty="0" smtClean="0">
                  <a:solidFill>
                    <a:schemeClr val="accent1">
                      <a:lumMod val="75000"/>
                    </a:schemeClr>
                  </a:solidFill>
                  <a:latin typeface="+mj-lt"/>
                </a:rPr>
                <a:t>Storing results</a:t>
              </a:r>
              <a:endParaRPr lang="fr-FR" sz="2400" b="1" dirty="0">
                <a:solidFill>
                  <a:schemeClr val="accent1">
                    <a:lumMod val="75000"/>
                  </a:schemeClr>
                </a:solidFill>
                <a:latin typeface="+mj-lt"/>
              </a:endParaRPr>
            </a:p>
          </p:txBody>
        </p:sp>
        <p:sp>
          <p:nvSpPr>
            <p:cNvPr id="44" name="Retângulo 43"/>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1">
                    <a:lumMod val="75000"/>
                  </a:schemeClr>
                </a:solidFill>
                <a:latin typeface="+mj-lt"/>
              </a:endParaRPr>
            </a:p>
          </p:txBody>
        </p:sp>
      </p:grpSp>
      <p:cxnSp>
        <p:nvCxnSpPr>
          <p:cNvPr id="46" name="Conector angulado 45"/>
          <p:cNvCxnSpPr>
            <a:stCxn id="31" idx="3"/>
            <a:endCxn id="44" idx="1"/>
          </p:cNvCxnSpPr>
          <p:nvPr/>
        </p:nvCxnSpPr>
        <p:spPr>
          <a:xfrm>
            <a:off x="7231971" y="2676301"/>
            <a:ext cx="818271" cy="1162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do 47"/>
          <p:cNvCxnSpPr>
            <a:stCxn id="39" idx="3"/>
            <a:endCxn id="44" idx="1"/>
          </p:cNvCxnSpPr>
          <p:nvPr/>
        </p:nvCxnSpPr>
        <p:spPr>
          <a:xfrm flipV="1">
            <a:off x="7231967" y="3838653"/>
            <a:ext cx="818275" cy="1168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4943149" y="5717981"/>
            <a:ext cx="2372051" cy="523220"/>
          </a:xfrm>
          <a:prstGeom prst="rect">
            <a:avLst/>
          </a:prstGeom>
          <a:noFill/>
        </p:spPr>
        <p:txBody>
          <a:bodyPr wrap="square" rtlCol="0">
            <a:spAutoFit/>
          </a:bodyPr>
          <a:lstStyle/>
          <a:p>
            <a:r>
              <a:rPr lang="fr-FR" sz="1400" dirty="0" smtClean="0"/>
              <a:t>Service-based query rewriting according to SLA</a:t>
            </a:r>
          </a:p>
        </p:txBody>
      </p:sp>
      <p:sp>
        <p:nvSpPr>
          <p:cNvPr id="50" name="Arco 49"/>
          <p:cNvSpPr/>
          <p:nvPr/>
        </p:nvSpPr>
        <p:spPr>
          <a:xfrm rot="5400000" flipV="1">
            <a:off x="4741505" y="5469247"/>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1" name="CaixaDeTexto 50"/>
          <p:cNvSpPr txBox="1"/>
          <p:nvPr/>
        </p:nvSpPr>
        <p:spPr>
          <a:xfrm>
            <a:off x="4943149" y="3363634"/>
            <a:ext cx="2372051" cy="738664"/>
          </a:xfrm>
          <a:prstGeom prst="rect">
            <a:avLst/>
          </a:prstGeom>
          <a:noFill/>
        </p:spPr>
        <p:txBody>
          <a:bodyPr wrap="square" rtlCol="0">
            <a:spAutoFit/>
          </a:bodyPr>
          <a:lstStyle/>
          <a:p>
            <a:r>
              <a:rPr lang="fr-FR" sz="1400" dirty="0" smtClean="0"/>
              <a:t>With respect to our query taxonomy and reusability approach</a:t>
            </a:r>
          </a:p>
        </p:txBody>
      </p:sp>
      <p:sp>
        <p:nvSpPr>
          <p:cNvPr id="52" name="Arco 51"/>
          <p:cNvSpPr/>
          <p:nvPr/>
        </p:nvSpPr>
        <p:spPr>
          <a:xfrm rot="5400000" flipV="1">
            <a:off x="4741505" y="311490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3" name="CaixaDeTexto 52"/>
          <p:cNvSpPr txBox="1"/>
          <p:nvPr/>
        </p:nvSpPr>
        <p:spPr>
          <a:xfrm>
            <a:off x="8264844" y="4498814"/>
            <a:ext cx="2372051" cy="523220"/>
          </a:xfrm>
          <a:prstGeom prst="rect">
            <a:avLst/>
          </a:prstGeom>
          <a:noFill/>
        </p:spPr>
        <p:txBody>
          <a:bodyPr wrap="square" rtlCol="0">
            <a:spAutoFit/>
          </a:bodyPr>
          <a:lstStyle/>
          <a:p>
            <a:r>
              <a:rPr lang="fr-FR" sz="1400" dirty="0" smtClean="0"/>
              <a:t>Storing results in our query history</a:t>
            </a:r>
          </a:p>
        </p:txBody>
      </p:sp>
      <p:sp>
        <p:nvSpPr>
          <p:cNvPr id="54" name="Arco 53"/>
          <p:cNvSpPr/>
          <p:nvPr/>
        </p:nvSpPr>
        <p:spPr>
          <a:xfrm rot="5400000" flipV="1">
            <a:off x="8063200" y="425008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Tree>
    <p:extLst>
      <p:ext uri="{BB962C8B-B14F-4D97-AF65-F5344CB8AC3E}">
        <p14:creationId xmlns:p14="http://schemas.microsoft.com/office/powerpoint/2010/main" val="360445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par>
                                <p:cTn id="51" presetID="10"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3" grpId="0" animBg="1"/>
      <p:bldP spid="24" grpId="0" animBg="1"/>
      <p:bldP spid="38" grpId="0" animBg="1"/>
      <p:bldP spid="49" grpId="0"/>
      <p:bldP spid="50" grpId="0" animBg="1"/>
      <p:bldP spid="51" grpId="0"/>
      <p:bldP spid="52" grpId="0" animBg="1"/>
      <p:bldP spid="53" grpId="0"/>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a:t>
            </a:r>
            <a:r>
              <a:rPr lang="fr-FR" dirty="0" smtClean="0"/>
              <a:t>contributions</a:t>
            </a:r>
            <a:endParaRPr lang="fr-FR" dirty="0"/>
          </a:p>
        </p:txBody>
      </p:sp>
      <p:sp>
        <p:nvSpPr>
          <p:cNvPr id="15" name="Espaço Reservado para Data 14"/>
          <p:cNvSpPr>
            <a:spLocks noGrp="1"/>
          </p:cNvSpPr>
          <p:nvPr>
            <p:ph type="dt" sz="half" idx="10"/>
          </p:nvPr>
        </p:nvSpPr>
        <p:spPr/>
        <p:txBody>
          <a:bodyPr/>
          <a:lstStyle/>
          <a:p>
            <a:fld id="{4C33F87C-A24D-4BA8-8B00-48814F68C8F3}"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14</a:t>
            </a:fld>
            <a:endParaRPr lang="fr-FR"/>
          </a:p>
        </p:txBody>
      </p:sp>
      <p:sp>
        <p:nvSpPr>
          <p:cNvPr id="40" name="CaixaDeTexto 4"/>
          <p:cNvSpPr txBox="1"/>
          <p:nvPr/>
        </p:nvSpPr>
        <p:spPr>
          <a:xfrm>
            <a:off x="1069848" y="6023177"/>
            <a:ext cx="10217912" cy="577081"/>
          </a:xfrm>
          <a:prstGeom prst="rect">
            <a:avLst/>
          </a:prstGeom>
          <a:noFill/>
        </p:spPr>
        <p:txBody>
          <a:bodyPr wrap="square" rtlCol="0">
            <a:spAutoFit/>
          </a:bodyPr>
          <a:lstStyle/>
          <a:p>
            <a:r>
              <a:rPr lang="en-US" sz="1050" baseline="30000" dirty="0" smtClean="0"/>
              <a:t>1 </a:t>
            </a:r>
            <a:r>
              <a:rPr lang="en-US" sz="1050" dirty="0" smtClean="0"/>
              <a:t>D</a:t>
            </a:r>
            <a:r>
              <a:rPr lang="en-US" sz="1050" dirty="0"/>
              <a:t>. A. S. Carvalho, P. A. Souza Neto, G. Vargas-Solar, N. Bennani, C. Ghedira, </a:t>
            </a:r>
            <a:r>
              <a:rPr lang="en-US" sz="1050" b="1" dirty="0"/>
              <a:t>Can Data Integration Quality be Enhanced on Multi-cloud using SLA?</a:t>
            </a:r>
            <a:r>
              <a:rPr lang="en-US" sz="1050" dirty="0"/>
              <a:t>, In 26th Int. Conf. on Database and Expert Systems Applications, Spain, 2015.</a:t>
            </a:r>
          </a:p>
          <a:p>
            <a:endParaRPr lang="fr-FR" sz="1050" dirty="0"/>
          </a:p>
        </p:txBody>
      </p:sp>
      <p:grpSp>
        <p:nvGrpSpPr>
          <p:cNvPr id="3" name="Grupo 2"/>
          <p:cNvGrpSpPr/>
          <p:nvPr/>
        </p:nvGrpSpPr>
        <p:grpSpPr>
          <a:xfrm>
            <a:off x="1066882" y="2393689"/>
            <a:ext cx="11125118" cy="705246"/>
            <a:chOff x="1066882" y="2393689"/>
            <a:chExt cx="11125118" cy="705246"/>
          </a:xfrm>
        </p:grpSpPr>
        <p:sp>
          <p:nvSpPr>
            <p:cNvPr id="53" name="CaixaDeTexto 52"/>
            <p:cNvSpPr txBox="1"/>
            <p:nvPr/>
          </p:nvSpPr>
          <p:spPr>
            <a:xfrm>
              <a:off x="5045822" y="2475836"/>
              <a:ext cx="7146178" cy="307777"/>
            </a:xfrm>
            <a:prstGeom prst="rect">
              <a:avLst/>
            </a:prstGeom>
            <a:noFill/>
          </p:spPr>
          <p:txBody>
            <a:bodyPr wrap="square" rtlCol="0">
              <a:spAutoFit/>
            </a:bodyPr>
            <a:lstStyle/>
            <a:p>
              <a:r>
                <a:rPr lang="fr-FR" sz="1400" dirty="0" smtClean="0"/>
                <a:t>Building the corpus of State of the Art using the systematic mapping methodology</a:t>
              </a:r>
              <a:r>
                <a:rPr lang="fr-FR" sz="1400" baseline="30000" dirty="0" smtClean="0"/>
                <a:t>1</a:t>
              </a:r>
            </a:p>
          </p:txBody>
        </p:sp>
        <p:sp>
          <p:nvSpPr>
            <p:cNvPr id="30" name="Forma livre 29"/>
            <p:cNvSpPr/>
            <p:nvPr/>
          </p:nvSpPr>
          <p:spPr>
            <a:xfrm>
              <a:off x="1066882" y="2393689"/>
              <a:ext cx="2707096" cy="57328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Data Integration Metamodel</a:t>
              </a:r>
              <a:endParaRPr lang="fr-FR" sz="2000" b="1" dirty="0">
                <a:solidFill>
                  <a:schemeClr val="accent1">
                    <a:lumMod val="75000"/>
                  </a:schemeClr>
                </a:solidFill>
                <a:latin typeface="+mj-lt"/>
              </a:endParaRPr>
            </a:p>
          </p:txBody>
        </p:sp>
        <p:cxnSp>
          <p:nvCxnSpPr>
            <p:cNvPr id="5" name="Conector de seta reta 4"/>
            <p:cNvCxnSpPr/>
            <p:nvPr/>
          </p:nvCxnSpPr>
          <p:spPr>
            <a:xfrm>
              <a:off x="4019187" y="2647854"/>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45" name="CaixaDeTexto 44"/>
            <p:cNvSpPr txBox="1"/>
            <p:nvPr/>
          </p:nvSpPr>
          <p:spPr>
            <a:xfrm>
              <a:off x="5045822" y="2791158"/>
              <a:ext cx="6080760" cy="307777"/>
            </a:xfrm>
            <a:prstGeom prst="rect">
              <a:avLst/>
            </a:prstGeom>
            <a:noFill/>
          </p:spPr>
          <p:txBody>
            <a:bodyPr wrap="square" rtlCol="0">
              <a:spAutoFit/>
            </a:bodyPr>
            <a:lstStyle/>
            <a:p>
              <a:r>
                <a:rPr lang="fr-FR" sz="1400" dirty="0" smtClean="0"/>
                <a:t>Describing the challenges and </a:t>
              </a:r>
              <a:r>
                <a:rPr lang="fr-FR" sz="1400" dirty="0" err="1" smtClean="0"/>
                <a:t>problems</a:t>
              </a:r>
              <a:r>
                <a:rPr lang="fr-FR" sz="1400" dirty="0" smtClean="0"/>
                <a:t> of SLA </a:t>
              </a:r>
              <a:r>
                <a:rPr lang="fr-FR" sz="1400" dirty="0" err="1" smtClean="0"/>
                <a:t>guided</a:t>
              </a:r>
              <a:r>
                <a:rPr lang="fr-FR" sz="1400" dirty="0" smtClean="0"/>
                <a:t> data </a:t>
              </a:r>
              <a:r>
                <a:rPr lang="fr-FR" sz="1400" dirty="0" err="1" smtClean="0"/>
                <a:t>integration</a:t>
              </a:r>
              <a:endParaRPr lang="fr-FR" sz="1400" baseline="30000" dirty="0" smtClean="0"/>
            </a:p>
          </p:txBody>
        </p:sp>
      </p:grpSp>
      <p:grpSp>
        <p:nvGrpSpPr>
          <p:cNvPr id="4" name="Grupo 3"/>
          <p:cNvGrpSpPr/>
          <p:nvPr/>
        </p:nvGrpSpPr>
        <p:grpSpPr>
          <a:xfrm>
            <a:off x="1066882" y="3295271"/>
            <a:ext cx="10059700" cy="576389"/>
            <a:chOff x="1066882" y="3295271"/>
            <a:chExt cx="10059700" cy="576389"/>
          </a:xfrm>
        </p:grpSpPr>
        <p:sp>
          <p:nvSpPr>
            <p:cNvPr id="32" name="Forma livre 31"/>
            <p:cNvSpPr/>
            <p:nvPr/>
          </p:nvSpPr>
          <p:spPr>
            <a:xfrm>
              <a:off x="1066882" y="3295271"/>
              <a:ext cx="2707096" cy="576389"/>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75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6">
                      <a:lumMod val="50000"/>
                    </a:schemeClr>
                  </a:solidFill>
                  <a:latin typeface="+mj-lt"/>
                </a:rPr>
                <a:t>Rhone</a:t>
              </a:r>
              <a:r>
                <a:rPr lang="fr-FR" sz="2000" b="1" dirty="0" smtClean="0">
                  <a:solidFill>
                    <a:schemeClr val="accent6">
                      <a:lumMod val="50000"/>
                    </a:schemeClr>
                  </a:solidFill>
                  <a:latin typeface="+mj-lt"/>
                </a:rPr>
                <a:t> </a:t>
              </a:r>
              <a:r>
                <a:rPr lang="fr-FR" sz="2000" b="1" dirty="0" err="1" smtClean="0">
                  <a:solidFill>
                    <a:schemeClr val="accent6">
                      <a:lumMod val="50000"/>
                    </a:schemeClr>
                  </a:solidFill>
                  <a:latin typeface="+mj-lt"/>
                </a:rPr>
                <a:t>Query</a:t>
              </a:r>
              <a:r>
                <a:rPr lang="fr-FR" sz="2000" b="1" dirty="0" smtClean="0">
                  <a:solidFill>
                    <a:schemeClr val="accent6">
                      <a:lumMod val="50000"/>
                    </a:schemeClr>
                  </a:solidFill>
                  <a:latin typeface="+mj-lt"/>
                </a:rPr>
                <a:t> </a:t>
              </a:r>
            </a:p>
            <a:p>
              <a:pPr lvl="0" algn="ctr" defTabSz="1022350">
                <a:lnSpc>
                  <a:spcPct val="90000"/>
                </a:lnSpc>
                <a:spcBef>
                  <a:spcPct val="0"/>
                </a:spcBef>
                <a:spcAft>
                  <a:spcPct val="35000"/>
                </a:spcAft>
              </a:pPr>
              <a:r>
                <a:rPr lang="fr-FR" sz="2000" b="1" dirty="0" smtClean="0">
                  <a:solidFill>
                    <a:schemeClr val="accent6">
                      <a:lumMod val="50000"/>
                    </a:schemeClr>
                  </a:solidFill>
                  <a:latin typeface="+mj-lt"/>
                </a:rPr>
                <a:t>Rewriting </a:t>
              </a:r>
              <a:r>
                <a:rPr lang="fr-FR" sz="2000" b="1" dirty="0" err="1" smtClean="0">
                  <a:solidFill>
                    <a:schemeClr val="accent6">
                      <a:lumMod val="50000"/>
                    </a:schemeClr>
                  </a:solidFill>
                  <a:latin typeface="+mj-lt"/>
                </a:rPr>
                <a:t>Algorithm</a:t>
              </a:r>
              <a:endParaRPr lang="fr-FR" sz="2000" b="1" dirty="0">
                <a:solidFill>
                  <a:schemeClr val="accent6">
                    <a:lumMod val="50000"/>
                  </a:schemeClr>
                </a:solidFill>
                <a:latin typeface="+mj-lt"/>
              </a:endParaRPr>
            </a:p>
          </p:txBody>
        </p:sp>
        <p:sp>
          <p:nvSpPr>
            <p:cNvPr id="56" name="CaixaDeTexto 55"/>
            <p:cNvSpPr txBox="1"/>
            <p:nvPr/>
          </p:nvSpPr>
          <p:spPr>
            <a:xfrm>
              <a:off x="5045822" y="3341437"/>
              <a:ext cx="6080760" cy="523220"/>
            </a:xfrm>
            <a:prstGeom prst="rect">
              <a:avLst/>
            </a:prstGeom>
            <a:noFill/>
          </p:spPr>
          <p:txBody>
            <a:bodyPr wrap="square" rtlCol="0">
              <a:spAutoFit/>
            </a:bodyPr>
            <a:lstStyle/>
            <a:p>
              <a:r>
                <a:rPr lang="fr-FR" sz="1400" dirty="0" smtClean="0"/>
                <a:t>Rewriting approach taking into consideration user requirements and Service Level Agreements</a:t>
              </a:r>
              <a:endParaRPr lang="fr-FR" sz="1400" baseline="30000" dirty="0" smtClean="0"/>
            </a:p>
          </p:txBody>
        </p:sp>
        <p:cxnSp>
          <p:nvCxnSpPr>
            <p:cNvPr id="57" name="Conector de seta reta 56"/>
            <p:cNvCxnSpPr/>
            <p:nvPr/>
          </p:nvCxnSpPr>
          <p:spPr>
            <a:xfrm>
              <a:off x="4019187" y="3603047"/>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grpSp>
        <p:nvGrpSpPr>
          <p:cNvPr id="6" name="Grupo 5"/>
          <p:cNvGrpSpPr/>
          <p:nvPr/>
        </p:nvGrpSpPr>
        <p:grpSpPr>
          <a:xfrm>
            <a:off x="1066882" y="4205195"/>
            <a:ext cx="10059700" cy="574306"/>
            <a:chOff x="1066882" y="4205195"/>
            <a:chExt cx="10059700" cy="574306"/>
          </a:xfrm>
        </p:grpSpPr>
        <p:sp>
          <p:nvSpPr>
            <p:cNvPr id="33" name="Forma livre 32"/>
            <p:cNvSpPr/>
            <p:nvPr/>
          </p:nvSpPr>
          <p:spPr>
            <a:xfrm>
              <a:off x="1066882" y="4205195"/>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40000"/>
                <a:lumOff val="6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smtClean="0">
                  <a:solidFill>
                    <a:schemeClr val="accent1">
                      <a:lumMod val="75000"/>
                    </a:schemeClr>
                  </a:solidFill>
                  <a:latin typeface="+mj-lt"/>
                </a:rPr>
                <a:t>Query Taxonomy</a:t>
              </a:r>
            </a:p>
          </p:txBody>
        </p:sp>
        <p:sp>
          <p:nvSpPr>
            <p:cNvPr id="58" name="CaixaDeTexto 57"/>
            <p:cNvSpPr txBox="1"/>
            <p:nvPr/>
          </p:nvSpPr>
          <p:spPr>
            <a:xfrm>
              <a:off x="5045822" y="4217061"/>
              <a:ext cx="6080760" cy="523220"/>
            </a:xfrm>
            <a:prstGeom prst="rect">
              <a:avLst/>
            </a:prstGeom>
            <a:noFill/>
          </p:spPr>
          <p:txBody>
            <a:bodyPr wrap="square" rtlCol="0">
              <a:spAutoFit/>
            </a:bodyPr>
            <a:lstStyle/>
            <a:p>
              <a:r>
                <a:rPr lang="fr-FR" sz="1400" dirty="0" smtClean="0"/>
                <a:t>Indentification and formalization of queries to be treated by our approach</a:t>
              </a:r>
              <a:endParaRPr lang="fr-FR" sz="1400" baseline="30000" dirty="0" smtClean="0"/>
            </a:p>
          </p:txBody>
        </p:sp>
        <p:cxnSp>
          <p:nvCxnSpPr>
            <p:cNvPr id="59" name="Conector de seta reta 58"/>
            <p:cNvCxnSpPr/>
            <p:nvPr/>
          </p:nvCxnSpPr>
          <p:spPr>
            <a:xfrm>
              <a:off x="4019187" y="4478671"/>
              <a:ext cx="910254" cy="0"/>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grpSp>
        <p:nvGrpSpPr>
          <p:cNvPr id="7" name="Grupo 6"/>
          <p:cNvGrpSpPr/>
          <p:nvPr/>
        </p:nvGrpSpPr>
        <p:grpSpPr>
          <a:xfrm>
            <a:off x="1066882" y="5129668"/>
            <a:ext cx="10059700" cy="574306"/>
            <a:chOff x="1066882" y="5129668"/>
            <a:chExt cx="10059700" cy="574306"/>
          </a:xfrm>
        </p:grpSpPr>
        <p:sp>
          <p:nvSpPr>
            <p:cNvPr id="35" name="Forma livre 34"/>
            <p:cNvSpPr/>
            <p:nvPr/>
          </p:nvSpPr>
          <p:spPr>
            <a:xfrm>
              <a:off x="1066882" y="5129668"/>
              <a:ext cx="2707096" cy="574306"/>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a:solidFill>
              <a:schemeClr val="bg2">
                <a:lumMod val="20000"/>
                <a:lumOff val="80000"/>
              </a:schemeClr>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sz="2000" b="1" dirty="0" err="1" smtClean="0">
                  <a:solidFill>
                    <a:schemeClr val="accent1">
                      <a:lumMod val="75000"/>
                    </a:schemeClr>
                  </a:solidFill>
                  <a:latin typeface="+mj-lt"/>
                </a:rPr>
                <a:t>Query</a:t>
              </a:r>
              <a:r>
                <a:rPr lang="fr-FR" sz="2000" b="1" dirty="0" smtClean="0">
                  <a:solidFill>
                    <a:schemeClr val="accent1">
                      <a:lumMod val="75000"/>
                    </a:schemeClr>
                  </a:solidFill>
                  <a:latin typeface="+mj-lt"/>
                </a:rPr>
                <a:t> Rewriting </a:t>
              </a:r>
              <a:r>
                <a:rPr lang="fr-FR" sz="2000" b="1" dirty="0" err="1" smtClean="0">
                  <a:solidFill>
                    <a:schemeClr val="accent1">
                      <a:lumMod val="75000"/>
                    </a:schemeClr>
                  </a:solidFill>
                  <a:latin typeface="+mj-lt"/>
                </a:rPr>
                <a:t>Reuse</a:t>
              </a:r>
              <a:r>
                <a:rPr lang="fr-FR" sz="2000" b="1" dirty="0" smtClean="0">
                  <a:solidFill>
                    <a:schemeClr val="accent1">
                      <a:lumMod val="75000"/>
                    </a:schemeClr>
                  </a:solidFill>
                  <a:latin typeface="+mj-lt"/>
                </a:rPr>
                <a:t> </a:t>
              </a:r>
              <a:r>
                <a:rPr lang="fr-FR" sz="2000" b="1" dirty="0" err="1" smtClean="0">
                  <a:solidFill>
                    <a:schemeClr val="accent1">
                      <a:lumMod val="75000"/>
                    </a:schemeClr>
                  </a:solidFill>
                  <a:latin typeface="+mj-lt"/>
                </a:rPr>
                <a:t>Strategies</a:t>
              </a:r>
              <a:endParaRPr lang="fr-FR" sz="2000" b="1" dirty="0">
                <a:solidFill>
                  <a:schemeClr val="accent1">
                    <a:lumMod val="75000"/>
                  </a:schemeClr>
                </a:solidFill>
                <a:latin typeface="+mj-lt"/>
              </a:endParaRPr>
            </a:p>
          </p:txBody>
        </p:sp>
        <p:sp>
          <p:nvSpPr>
            <p:cNvPr id="60" name="CaixaDeTexto 59"/>
            <p:cNvSpPr txBox="1"/>
            <p:nvPr/>
          </p:nvSpPr>
          <p:spPr>
            <a:xfrm>
              <a:off x="5045822" y="5135276"/>
              <a:ext cx="6080760" cy="523220"/>
            </a:xfrm>
            <a:prstGeom prst="rect">
              <a:avLst/>
            </a:prstGeom>
            <a:noFill/>
          </p:spPr>
          <p:txBody>
            <a:bodyPr wrap="square" rtlCol="0">
              <a:spAutoFit/>
            </a:bodyPr>
            <a:lstStyle/>
            <a:p>
              <a:r>
                <a:rPr lang="fr-FR" sz="1400" dirty="0" smtClean="0"/>
                <a:t>Formalization of a reusability approach for reducing the query rewriting overhead</a:t>
              </a:r>
              <a:endParaRPr lang="fr-FR" sz="1400" baseline="30000" dirty="0" smtClean="0"/>
            </a:p>
          </p:txBody>
        </p:sp>
        <p:cxnSp>
          <p:nvCxnSpPr>
            <p:cNvPr id="61" name="Conector de seta reta 60"/>
            <p:cNvCxnSpPr/>
            <p:nvPr/>
          </p:nvCxnSpPr>
          <p:spPr>
            <a:xfrm flipV="1">
              <a:off x="4019187" y="5396886"/>
              <a:ext cx="910254" cy="6385"/>
            </a:xfrm>
            <a:prstGeom prst="straightConnector1">
              <a:avLst/>
            </a:prstGeom>
            <a:ln>
              <a:solidFill>
                <a:schemeClr val="bg1">
                  <a:lumMod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011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a:t>Rhone Service-Based </a:t>
            </a:r>
            <a:r>
              <a:rPr lang="en-GB" b="1" dirty="0" smtClean="0"/>
              <a:t>Query Rewriting </a:t>
            </a:r>
            <a:r>
              <a:rPr lang="en-GB" b="1" dirty="0" smtClean="0"/>
              <a:t>Algorithm</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8" name="Seta para a direita 7"/>
          <p:cNvSpPr/>
          <p:nvPr/>
        </p:nvSpPr>
        <p:spPr>
          <a:xfrm>
            <a:off x="3010880" y="2109805"/>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Selecting candidate concrete services</a:t>
            </a:r>
          </a:p>
        </p:txBody>
      </p:sp>
      <p:sp>
        <p:nvSpPr>
          <p:cNvPr id="16" name="Forma livre 15"/>
          <p:cNvSpPr/>
          <p:nvPr/>
        </p:nvSpPr>
        <p:spPr>
          <a:xfrm>
            <a:off x="4304883"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Creating candidate service descriptions (CSD)</a:t>
            </a:r>
          </a:p>
        </p:txBody>
      </p:sp>
      <p:sp>
        <p:nvSpPr>
          <p:cNvPr id="17" name="Forma livre 16"/>
          <p:cNvSpPr/>
          <p:nvPr/>
        </p:nvSpPr>
        <p:spPr>
          <a:xfrm>
            <a:off x="6139686"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Combinig CSDs</a:t>
            </a:r>
          </a:p>
        </p:txBody>
      </p:sp>
      <p:sp>
        <p:nvSpPr>
          <p:cNvPr id="18" name="Forma livre 17"/>
          <p:cNvSpPr/>
          <p:nvPr/>
        </p:nvSpPr>
        <p:spPr>
          <a:xfrm>
            <a:off x="7974490" y="2902284"/>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2000" dirty="0">
                <a:latin typeface="+mj-lt"/>
              </a:rPr>
              <a:t>Producing rewritings</a:t>
            </a:r>
          </a:p>
        </p:txBody>
      </p:sp>
      <p:sp>
        <p:nvSpPr>
          <p:cNvPr id="15" name="Titre 4"/>
          <p:cNvSpPr txBox="1">
            <a:spLocks/>
          </p:cNvSpPr>
          <p:nvPr/>
        </p:nvSpPr>
        <p:spPr>
          <a:xfrm>
            <a:off x="1066800" y="285752"/>
            <a:ext cx="10058400" cy="1452033"/>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3733" dirty="0"/>
          </a:p>
        </p:txBody>
      </p:sp>
      <p:sp>
        <p:nvSpPr>
          <p:cNvPr id="19" name="Espace réservé du contenu 4"/>
          <p:cNvSpPr txBox="1">
            <a:spLocks/>
          </p:cNvSpPr>
          <p:nvPr/>
        </p:nvSpPr>
        <p:spPr>
          <a:xfrm>
            <a:off x="1097280" y="4354286"/>
            <a:ext cx="10058400" cy="2105076"/>
          </a:xfrm>
          <a:prstGeom prst="rect">
            <a:avLst/>
          </a:prstGeom>
        </p:spPr>
        <p:txBody>
          <a:bodyPr>
            <a:normAutofit fontScale="925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r>
              <a:rPr lang="en-US" sz="2400" dirty="0">
                <a:solidFill>
                  <a:schemeClr val="tx1"/>
                </a:solidFill>
              </a:rPr>
              <a:t> </a:t>
            </a:r>
            <a:r>
              <a:rPr lang="en-US" sz="2667" b="1" dirty="0">
                <a:solidFill>
                  <a:schemeClr val="tx1"/>
                </a:solidFill>
              </a:rPr>
              <a:t>A rewriting algorithm </a:t>
            </a:r>
            <a:r>
              <a:rPr lang="en-US" sz="2400" b="1" dirty="0">
                <a:solidFill>
                  <a:schemeClr val="tx1"/>
                </a:solidFill>
              </a:rPr>
              <a:t>customizing </a:t>
            </a:r>
          </a:p>
          <a:p>
            <a:pPr lvl="1" algn="just">
              <a:buFont typeface="Wingdings" charset="2"/>
              <a:buChar char="§"/>
            </a:pPr>
            <a:r>
              <a:rPr lang="en-US" sz="2133" dirty="0">
                <a:solidFill>
                  <a:schemeClr val="tx1"/>
                </a:solidFill>
              </a:rPr>
              <a:t>data providers (services) </a:t>
            </a:r>
            <a:r>
              <a:rPr lang="en-US" sz="2133" b="1" dirty="0">
                <a:solidFill>
                  <a:schemeClr val="tx1"/>
                </a:solidFill>
              </a:rPr>
              <a:t>look up </a:t>
            </a:r>
          </a:p>
          <a:p>
            <a:pPr lvl="1" algn="just">
              <a:buFont typeface="Wingdings" charset="2"/>
              <a:buChar char="§"/>
            </a:pPr>
            <a:r>
              <a:rPr lang="en-US" sz="2133" dirty="0">
                <a:solidFill>
                  <a:schemeClr val="tx1"/>
                </a:solidFill>
              </a:rPr>
              <a:t>data integration considering different data consumers requirements and expectations </a:t>
            </a:r>
          </a:p>
          <a:p>
            <a:pPr lvl="1" algn="just">
              <a:buFont typeface="Wingdings" charset="2"/>
              <a:buChar char="§"/>
            </a:pPr>
            <a:r>
              <a:rPr lang="en-US" sz="2133" dirty="0">
                <a:solidFill>
                  <a:schemeClr val="tx1"/>
                </a:solidFill>
              </a:rPr>
              <a:t>requirements &amp; expectations depend on the context in which they consume data (e.g., mobile devices with few physical capacities, critical decision making)</a:t>
            </a:r>
          </a:p>
        </p:txBody>
      </p:sp>
      <p:sp>
        <p:nvSpPr>
          <p:cNvPr id="11" name="CaixaDeTexto 7"/>
          <p:cNvSpPr txBox="1"/>
          <p:nvPr/>
        </p:nvSpPr>
        <p:spPr>
          <a:xfrm>
            <a:off x="1097280" y="6441630"/>
            <a:ext cx="10217912" cy="369332"/>
          </a:xfrm>
          <a:prstGeom prst="rect">
            <a:avLst/>
          </a:prstGeom>
          <a:noFill/>
        </p:spPr>
        <p:txBody>
          <a:bodyPr wrap="square" rtlCol="0">
            <a:spAutoFit/>
          </a:bodyPr>
          <a:lstStyle/>
          <a:p>
            <a:pPr algn="just"/>
            <a:r>
              <a:rPr lang="en-US" sz="900" baseline="30000" dirty="0" smtClean="0"/>
              <a:t>1</a:t>
            </a:r>
            <a:r>
              <a:rPr lang="en-US" sz="900" dirty="0" smtClean="0"/>
              <a:t> D</a:t>
            </a:r>
            <a:r>
              <a:rPr lang="en-US" sz="900" dirty="0"/>
              <a:t>. A. S. Carvalho, P. A. S. Neto, C. Ghedira, G. Vargas-Solar, N. Bennani. </a:t>
            </a:r>
            <a:r>
              <a:rPr lang="en-US" sz="900" b="1" dirty="0"/>
              <a:t>Rhone: a quality-based query rewriting algorithm for data </a:t>
            </a:r>
            <a:r>
              <a:rPr lang="en-US" sz="900" b="1" dirty="0" smtClean="0"/>
              <a:t>integration</a:t>
            </a:r>
            <a:r>
              <a:rPr lang="en-US" sz="900" dirty="0" smtClean="0"/>
              <a:t>. East-European </a:t>
            </a:r>
            <a:r>
              <a:rPr lang="en-US" sz="900" dirty="0"/>
              <a:t>Conference on Advances in Databases and Information Systems, Aug 2016, Prague, France. ADBIS East-European Conference on Advances in Databases and Information Systems, 2016</a:t>
            </a:r>
            <a:r>
              <a:rPr lang="en-US" sz="900" dirty="0" smtClean="0"/>
              <a:t>.</a:t>
            </a:r>
            <a:endParaRPr lang="en-US" sz="900" dirty="0"/>
          </a:p>
        </p:txBody>
      </p:sp>
    </p:spTree>
    <p:extLst>
      <p:ext uri="{BB962C8B-B14F-4D97-AF65-F5344CB8AC3E}">
        <p14:creationId xmlns:p14="http://schemas.microsoft.com/office/powerpoint/2010/main" val="135003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7" grpId="0" animBg="1"/>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52"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S7</a:t>
            </a:r>
            <a:r>
              <a:rPr lang="en-US" sz="1600" dirty="0">
                <a:solidFill>
                  <a:schemeClr val="accent3">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2" name="Titre 1"/>
          <p:cNvSpPr>
            <a:spLocks noGrp="1"/>
          </p:cNvSpPr>
          <p:nvPr>
            <p:ph type="title"/>
          </p:nvPr>
        </p:nvSpPr>
        <p:spPr/>
        <p:txBody>
          <a:bodyPr>
            <a:normAutofit/>
          </a:bodyPr>
          <a:lstStyle/>
          <a:p>
            <a:r>
              <a:rPr lang="en-GB" b="1" dirty="0" smtClean="0"/>
              <a:t>Concrete service matching</a:t>
            </a:r>
            <a:endParaRPr lang="en-GB" dirty="0"/>
          </a:p>
        </p:txBody>
      </p:sp>
      <p:sp>
        <p:nvSpPr>
          <p:cNvPr id="111" name="Espace réservé du contenu 110"/>
          <p:cNvSpPr>
            <a:spLocks noGrp="1"/>
          </p:cNvSpPr>
          <p:nvPr>
            <p:ph sz="half" idx="1"/>
          </p:nvPr>
        </p:nvSpPr>
        <p:spPr>
          <a:xfrm>
            <a:off x="1069848" y="2194560"/>
            <a:ext cx="4754880" cy="1412847"/>
          </a:xfrm>
        </p:spPr>
        <p:txBody>
          <a:bodyPr/>
          <a:lstStyle/>
          <a:p>
            <a:pPr>
              <a:buFont typeface="Wingdings" charset="2"/>
              <a:buChar char="§"/>
            </a:pPr>
            <a:r>
              <a:rPr lang="en-GB" dirty="0" smtClean="0"/>
              <a:t> </a:t>
            </a:r>
            <a:r>
              <a:rPr lang="en-GB" b="1" dirty="0"/>
              <a:t>Q</a:t>
            </a:r>
            <a:r>
              <a:rPr lang="en-GB" b="1" dirty="0" smtClean="0"/>
              <a:t>uery </a:t>
            </a:r>
            <a:r>
              <a:rPr lang="en-GB" b="1" dirty="0"/>
              <a:t>with </a:t>
            </a:r>
            <a:r>
              <a:rPr lang="en-GB" b="1" dirty="0" smtClean="0"/>
              <a:t>preferences </a:t>
            </a:r>
            <a:r>
              <a:rPr lang="en-GB" dirty="0" smtClean="0"/>
              <a:t>and</a:t>
            </a:r>
            <a:r>
              <a:rPr lang="en-GB" b="1" dirty="0" smtClean="0"/>
              <a:t> </a:t>
            </a:r>
            <a:r>
              <a:rPr lang="en-GB" dirty="0" smtClean="0"/>
              <a:t>a</a:t>
            </a:r>
            <a:r>
              <a:rPr lang="en-GB" b="1" dirty="0" smtClean="0"/>
              <a:t> </a:t>
            </a:r>
            <a:r>
              <a:rPr lang="en-GB" dirty="0" smtClean="0"/>
              <a:t>set </a:t>
            </a:r>
            <a:r>
              <a:rPr lang="en-GB" dirty="0" smtClean="0"/>
              <a:t>of </a:t>
            </a:r>
            <a:r>
              <a:rPr lang="en-GB" b="1" dirty="0" smtClean="0"/>
              <a:t>concrete </a:t>
            </a:r>
            <a:r>
              <a:rPr lang="en-GB" b="1" dirty="0" smtClean="0"/>
              <a:t>services</a:t>
            </a:r>
            <a:endParaRPr lang="en-GB" dirty="0" smtClean="0"/>
          </a:p>
          <a:p>
            <a:pPr>
              <a:buFont typeface="Wingdings" charset="2"/>
              <a:buChar char="§"/>
            </a:pPr>
            <a:r>
              <a:rPr lang="en-GB" dirty="0" smtClean="0"/>
              <a:t> Choose those services that </a:t>
            </a:r>
            <a:r>
              <a:rPr lang="en-GB" b="1" dirty="0" smtClean="0"/>
              <a:t>match data required with data produced</a:t>
            </a:r>
            <a:endParaRPr lang="en-GB" b="1"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11" name="Titre 4"/>
          <p:cNvSpPr txBox="1">
            <a:spLocks/>
          </p:cNvSpPr>
          <p:nvPr/>
        </p:nvSpPr>
        <p:spPr>
          <a:xfrm>
            <a:off x="27708" y="13851"/>
            <a:ext cx="10058400"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667" b="1" dirty="0"/>
          </a:p>
        </p:txBody>
      </p:sp>
      <p:sp>
        <p:nvSpPr>
          <p:cNvPr id="12"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13"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chemeClr val="bg1">
                    <a:lumMod val="85000"/>
                  </a:schemeClr>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17" name="Retângulo 16"/>
          <p:cNvSpPr/>
          <p:nvPr/>
        </p:nvSpPr>
        <p:spPr>
          <a:xfrm>
            <a:off x="1042697" y="5716828"/>
            <a:ext cx="1794715" cy="27129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chemeClr val="accent2">
                  <a:lumMod val="75000"/>
                </a:schemeClr>
              </a:solidFill>
            </a:endParaRPr>
          </a:p>
        </p:txBody>
      </p:sp>
      <p:cxnSp>
        <p:nvCxnSpPr>
          <p:cNvPr id="19" name="Conector em curva 18"/>
          <p:cNvCxnSpPr>
            <a:stCxn id="17" idx="0"/>
            <a:endCxn id="44" idx="1"/>
          </p:cNvCxnSpPr>
          <p:nvPr/>
        </p:nvCxnSpPr>
        <p:spPr>
          <a:xfrm rot="5400000" flipH="1" flipV="1">
            <a:off x="2321982" y="2198447"/>
            <a:ext cx="3136454"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a:endCxn id="48" idx="1"/>
          </p:cNvCxnSpPr>
          <p:nvPr/>
        </p:nvCxnSpPr>
        <p:spPr>
          <a:xfrm rot="5400000" flipH="1" flipV="1">
            <a:off x="2914330" y="2790795"/>
            <a:ext cx="1951759"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2936769" y="5722521"/>
            <a:ext cx="1775955" cy="259907"/>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33" name="Conector em curva 32"/>
          <p:cNvCxnSpPr>
            <a:stCxn id="31" idx="0"/>
            <a:endCxn id="46" idx="1"/>
          </p:cNvCxnSpPr>
          <p:nvPr/>
        </p:nvCxnSpPr>
        <p:spPr>
          <a:xfrm rot="5400000" flipH="1" flipV="1">
            <a:off x="3544366" y="3426522"/>
            <a:ext cx="2576380" cy="2015618"/>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a:endCxn id="48" idx="1"/>
          </p:cNvCxnSpPr>
          <p:nvPr/>
        </p:nvCxnSpPr>
        <p:spPr>
          <a:xfrm rot="5400000" flipH="1" flipV="1">
            <a:off x="3853829" y="3735987"/>
            <a:ext cx="1957452" cy="2015616"/>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4920740" y="5727921"/>
            <a:ext cx="1884613" cy="249107"/>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solidFill>
                <a:srgbClr val="0070C0"/>
              </a:solidFill>
            </a:endParaRPr>
          </a:p>
        </p:txBody>
      </p:sp>
      <p:cxnSp>
        <p:nvCxnSpPr>
          <p:cNvPr id="45" name="Conector em curva 44"/>
          <p:cNvCxnSpPr>
            <a:endCxn id="49" idx="1"/>
          </p:cNvCxnSpPr>
          <p:nvPr/>
        </p:nvCxnSpPr>
        <p:spPr>
          <a:xfrm rot="16200000" flipV="1">
            <a:off x="5486324" y="4626079"/>
            <a:ext cx="1497683" cy="789608"/>
          </a:xfrm>
          <a:prstGeom prst="curvedConnector4">
            <a:avLst>
              <a:gd name="adj1" fmla="val 39396"/>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em curva 35"/>
          <p:cNvCxnSpPr>
            <a:stCxn id="17" idx="0"/>
            <a:endCxn id="12" idx="1"/>
          </p:cNvCxnSpPr>
          <p:nvPr/>
        </p:nvCxnSpPr>
        <p:spPr>
          <a:xfrm rot="5400000" flipH="1" flipV="1">
            <a:off x="2070750" y="1947215"/>
            <a:ext cx="3638919" cy="3900308"/>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8"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9"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cxnSp>
        <p:nvCxnSpPr>
          <p:cNvPr id="55" name="Conector em curva 54"/>
          <p:cNvCxnSpPr>
            <a:stCxn id="17" idx="0"/>
            <a:endCxn id="50" idx="1"/>
          </p:cNvCxnSpPr>
          <p:nvPr/>
        </p:nvCxnSpPr>
        <p:spPr>
          <a:xfrm rot="5400000" flipH="1" flipV="1">
            <a:off x="3447360" y="3323827"/>
            <a:ext cx="885696" cy="3900307"/>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em curva 62"/>
          <p:cNvCxnSpPr>
            <a:stCxn id="31" idx="0"/>
            <a:endCxn id="50" idx="1"/>
          </p:cNvCxnSpPr>
          <p:nvPr/>
        </p:nvCxnSpPr>
        <p:spPr>
          <a:xfrm rot="5400000" flipH="1" flipV="1">
            <a:off x="4386860" y="4269020"/>
            <a:ext cx="891389" cy="2015615"/>
          </a:xfrm>
          <a:prstGeom prst="curved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cxnSp>
        <p:nvCxnSpPr>
          <p:cNvPr id="67" name="Conector em curva 66"/>
          <p:cNvCxnSpPr>
            <a:endCxn id="50" idx="1"/>
          </p:cNvCxnSpPr>
          <p:nvPr/>
        </p:nvCxnSpPr>
        <p:spPr>
          <a:xfrm rot="16200000" flipV="1">
            <a:off x="5765869" y="4905624"/>
            <a:ext cx="938592" cy="789608"/>
          </a:xfrm>
          <a:prstGeom prst="curvedConnector4">
            <a:avLst>
              <a:gd name="adj1" fmla="val 30174"/>
              <a:gd name="adj2" fmla="val 13860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858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1">
                                            <p:txEl>
                                              <p:pRg st="1" end="1"/>
                                            </p:txEl>
                                          </p:spTgt>
                                        </p:tgtEl>
                                        <p:attrNameLst>
                                          <p:attrName>style.visibility</p:attrName>
                                        </p:attrNameLst>
                                      </p:cBhvr>
                                      <p:to>
                                        <p:strVal val="visible"/>
                                      </p:to>
                                    </p:set>
                                    <p:animEffect transition="in" filter="fade">
                                      <p:cBhvr>
                                        <p:cTn id="10" dur="500"/>
                                        <p:tgtEl>
                                          <p:spTgt spid="1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500"/>
                                        <p:tgtEl>
                                          <p:spTgt spid="67"/>
                                        </p:tgtEl>
                                      </p:cBhvr>
                                    </p:animEffect>
                                  </p:childTnLst>
                                </p:cTn>
                              </p:par>
                              <p:par>
                                <p:cTn id="48" presetID="10"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par>
                                <p:cTn id="54" presetID="10"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111" grpId="0" uiExpand="1" build="p"/>
      <p:bldP spid="12" grpId="0"/>
      <p:bldP spid="13" grpId="0"/>
      <p:bldP spid="17" grpId="0" animBg="1"/>
      <p:bldP spid="31" grpId="0" animBg="1"/>
      <p:bldP spid="43" grpId="0" animBg="1"/>
      <p:bldP spid="44" grpId="0"/>
      <p:bldP spid="46" grpId="0"/>
      <p:bldP spid="48" grpId="0"/>
      <p:bldP spid="49" grpId="0"/>
      <p:bldP spid="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b="1" dirty="0" smtClean="0"/>
              <a:t>Matching quality features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8" name="Titre 1"/>
          <p:cNvSpPr txBox="1">
            <a:spLocks/>
          </p:cNvSpPr>
          <p:nvPr/>
        </p:nvSpPr>
        <p:spPr>
          <a:xfrm>
            <a:off x="1097280" y="286604"/>
            <a:ext cx="10058400" cy="1450757"/>
          </a:xfrm>
          <a:prstGeom prst="rect">
            <a:avLst/>
          </a:prstGeom>
        </p:spPr>
        <p:txBody>
          <a:bodyP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800" dirty="0"/>
          </a:p>
        </p:txBody>
      </p:sp>
      <p:sp>
        <p:nvSpPr>
          <p:cNvPr id="24"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chemeClr val="bg1">
                    <a:lumMod val="85000"/>
                  </a:schemeClr>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chemeClr val="bg1">
                  <a:lumMod val="85000"/>
                </a:schemeClr>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5" name="Rectangle 24"/>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p>
        </p:txBody>
      </p:sp>
      <p:sp>
        <p:nvSpPr>
          <p:cNvPr id="27" name="Espace réservé du contenu 4"/>
          <p:cNvSpPr txBox="1">
            <a:spLocks/>
          </p:cNvSpPr>
          <p:nvPr/>
        </p:nvSpPr>
        <p:spPr>
          <a:xfrm>
            <a:off x="5828732" y="5037810"/>
            <a:ext cx="6139045" cy="52785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bg1">
                    <a:lumMod val="75000"/>
                  </a:schemeClr>
                </a:solidFill>
                <a:latin typeface="Consolas" charset="0"/>
                <a:ea typeface="Consolas" charset="0"/>
                <a:cs typeface="Consolas" charset="0"/>
              </a:rPr>
              <a:t>S7</a:t>
            </a:r>
            <a:r>
              <a:rPr lang="en-US" sz="1600" dirty="0">
                <a:solidFill>
                  <a:schemeClr val="bg1">
                    <a:lumMod val="75000"/>
                  </a:schemeClr>
                </a:solidFill>
                <a:latin typeface="Consolas" charset="0"/>
                <a:ea typeface="Consolas" charset="0"/>
                <a:cs typeface="Consolas" charset="0"/>
              </a:rPr>
              <a:t> (a?; b!) := A4 (a?; b!) [availability &gt; 99%, price per call = 0,2$]</a:t>
            </a:r>
          </a:p>
          <a:p>
            <a:pPr marL="0" indent="0" algn="just">
              <a:buNone/>
            </a:pPr>
            <a:endParaRPr lang="en-US" sz="1600" dirty="0">
              <a:solidFill>
                <a:schemeClr val="bg1">
                  <a:lumMod val="75000"/>
                </a:schemeClr>
              </a:solidFill>
              <a:latin typeface="Consolas" charset="0"/>
              <a:ea typeface="Consolas" charset="0"/>
              <a:cs typeface="Consolas" charset="0"/>
            </a:endParaRPr>
          </a:p>
          <a:p>
            <a:pPr marL="0" indent="0" algn="just">
              <a:buNone/>
            </a:pPr>
            <a:endParaRPr lang="en-US" sz="1600" dirty="0">
              <a:solidFill>
                <a:schemeClr val="bg1">
                  <a:lumMod val="75000"/>
                </a:schemeClr>
              </a:solidFill>
              <a:latin typeface="Consolas" charset="0"/>
              <a:ea typeface="Consolas" charset="0"/>
              <a:cs typeface="Consolas" charset="0"/>
            </a:endParaRPr>
          </a:p>
        </p:txBody>
      </p:sp>
      <p:sp>
        <p:nvSpPr>
          <p:cNvPr id="26" name="Retângulo 25"/>
          <p:cNvSpPr/>
          <p:nvPr/>
        </p:nvSpPr>
        <p:spPr>
          <a:xfrm>
            <a:off x="5929512" y="2074996"/>
            <a:ext cx="2585224" cy="284673"/>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7" name="Retângulo 36"/>
          <p:cNvSpPr/>
          <p:nvPr/>
        </p:nvSpPr>
        <p:spPr>
          <a:xfrm>
            <a:off x="8720642" y="4681905"/>
            <a:ext cx="2491841" cy="355905"/>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17" name="Retângulo 16"/>
          <p:cNvSpPr/>
          <p:nvPr/>
        </p:nvSpPr>
        <p:spPr>
          <a:xfrm>
            <a:off x="5219701" y="6052422"/>
            <a:ext cx="3079750" cy="283625"/>
          </a:xfrm>
          <a:prstGeom prst="rect">
            <a:avLst/>
          </a:prstGeom>
          <a:noFill/>
          <a:ln w="381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32" name="Espace réservé du contenu 4"/>
          <p:cNvSpPr txBox="1">
            <a:spLocks/>
          </p:cNvSpPr>
          <p:nvPr/>
        </p:nvSpPr>
        <p:spPr>
          <a:xfrm>
            <a:off x="5840362" y="4458958"/>
            <a:ext cx="6139044" cy="74434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S6</a:t>
            </a:r>
            <a:r>
              <a:rPr lang="en-US" sz="1600" dirty="0">
                <a:solidFill>
                  <a:schemeClr val="accent3">
                    <a:lumMod val="75000"/>
                  </a:schemeClr>
                </a:solidFill>
                <a:latin typeface="Consolas" charset="0"/>
                <a:ea typeface="Consolas" charset="0"/>
                <a:cs typeface="Consolas" charset="0"/>
              </a:rPr>
              <a:t> (a?; b!, c!) := A1 (a?; p!), A2 (p?; b!), A3 (p?; c!) [availability &gt; 99%,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1" name="Espace réservé du contenu 4"/>
          <p:cNvSpPr txBox="1">
            <a:spLocks/>
          </p:cNvSpPr>
          <p:nvPr/>
        </p:nvSpPr>
        <p:spPr>
          <a:xfrm>
            <a:off x="5840363" y="1837572"/>
            <a:ext cx="6139043" cy="480673"/>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S1</a:t>
            </a:r>
            <a:r>
              <a:rPr lang="en-US" sz="1600" dirty="0">
                <a:solidFill>
                  <a:schemeClr val="accent3">
                    <a:lumMod val="75000"/>
                  </a:schemeClr>
                </a:solidFill>
                <a:latin typeface="Consolas" charset="0"/>
                <a:ea typeface="Consolas" charset="0"/>
                <a:cs typeface="Consolas" charset="0"/>
              </a:rPr>
              <a:t> (a?; b!) := A1 (a?; b!) [availability &gt; 98%, price per call = 0,2$]</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S2</a:t>
            </a:r>
            <a:r>
              <a:rPr lang="en-US" sz="1600" dirty="0">
                <a:solidFill>
                  <a:schemeClr val="accent3">
                    <a:lumMod val="75000"/>
                  </a:schemeClr>
                </a:solidFill>
                <a:latin typeface="Consolas" charset="0"/>
                <a:ea typeface="Consolas" charset="0"/>
                <a:cs typeface="Consolas" charset="0"/>
              </a:rPr>
              <a:t> (a?; b!) := A1 (a?;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3"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S3</a:t>
            </a:r>
            <a:r>
              <a:rPr lang="en-US" sz="1600" dirty="0">
                <a:solidFill>
                  <a:schemeClr val="accent3">
                    <a:lumMod val="75000"/>
                  </a:schemeClr>
                </a:solidFill>
                <a:latin typeface="Consolas" charset="0"/>
                <a:ea typeface="Consolas" charset="0"/>
                <a:cs typeface="Consolas" charset="0"/>
              </a:rPr>
              <a:t> (a?; b!) := A2 (a?; b!) [availability &gt; 99%,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4"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S4</a:t>
            </a:r>
            <a:r>
              <a:rPr lang="en-US" sz="1600" dirty="0">
                <a:solidFill>
                  <a:schemeClr val="accent3">
                    <a:lumMod val="75000"/>
                  </a:schemeClr>
                </a:solidFill>
                <a:latin typeface="Consolas" charset="0"/>
                <a:ea typeface="Consolas" charset="0"/>
                <a:cs typeface="Consolas" charset="0"/>
              </a:rPr>
              <a:t> (a?; b!) := A1 (a?; p!), A2 (p?; b!) [availability &gt; 98%, price per call = 0,1$]</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5"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chemeClr val="accent3">
                    <a:lumMod val="75000"/>
                  </a:schemeClr>
                </a:solidFill>
                <a:latin typeface="Consolas" charset="0"/>
                <a:ea typeface="Consolas" charset="0"/>
                <a:cs typeface="Consolas" charset="0"/>
              </a:rPr>
              <a:t>S5</a:t>
            </a:r>
            <a:r>
              <a:rPr lang="en-US" sz="1600" dirty="0">
                <a:solidFill>
                  <a:schemeClr val="accent3">
                    <a:lumMod val="75000"/>
                  </a:schemeClr>
                </a:solidFill>
                <a:latin typeface="Consolas" charset="0"/>
                <a:ea typeface="Consolas" charset="0"/>
                <a:cs typeface="Consolas" charset="0"/>
              </a:rPr>
              <a:t> (a?; b!) := A3 (a?; b!) [availability &gt; 98%, price per call = 0,0$]</a:t>
            </a:r>
          </a:p>
          <a:p>
            <a:pPr marL="0" indent="0" algn="just">
              <a:buNone/>
            </a:pPr>
            <a:endParaRPr lang="en-US" sz="1600" dirty="0">
              <a:solidFill>
                <a:schemeClr val="accent3">
                  <a:lumMod val="75000"/>
                </a:schemeClr>
              </a:solidFill>
              <a:latin typeface="Consolas" charset="0"/>
              <a:ea typeface="Consolas" charset="0"/>
              <a:cs typeface="Consolas" charset="0"/>
            </a:endParaRPr>
          </a:p>
          <a:p>
            <a:pPr marL="0" indent="0" algn="just">
              <a:buNone/>
            </a:pPr>
            <a:endParaRPr lang="en-US" sz="1600" dirty="0">
              <a:solidFill>
                <a:schemeClr val="accent3">
                  <a:lumMod val="75000"/>
                </a:schemeClr>
              </a:solidFill>
              <a:latin typeface="Consolas" charset="0"/>
              <a:ea typeface="Consolas" charset="0"/>
              <a:cs typeface="Consolas" charset="0"/>
            </a:endParaRPr>
          </a:p>
        </p:txBody>
      </p:sp>
      <p:sp>
        <p:nvSpPr>
          <p:cNvPr id="46" name="Espace réservé du contenu 110"/>
          <p:cNvSpPr txBox="1">
            <a:spLocks/>
          </p:cNvSpPr>
          <p:nvPr/>
        </p:nvSpPr>
        <p:spPr>
          <a:xfrm>
            <a:off x="1097279" y="1845735"/>
            <a:ext cx="4714886" cy="1884034"/>
          </a:xfrm>
          <a:prstGeom prst="rect">
            <a:avLst/>
          </a:prstGeom>
        </p:spPr>
        <p:txBody>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buFont typeface="Wingdings" charset="2"/>
              <a:buChar char="§"/>
            </a:pPr>
            <a:r>
              <a:rPr lang="en-GB" sz="2000" dirty="0" smtClean="0">
                <a:solidFill>
                  <a:schemeClr val="tx1"/>
                </a:solidFill>
              </a:rPr>
              <a:t> Choose </a:t>
            </a:r>
            <a:r>
              <a:rPr lang="en-GB" sz="2000" dirty="0">
                <a:solidFill>
                  <a:schemeClr val="tx1"/>
                </a:solidFill>
              </a:rPr>
              <a:t>services that</a:t>
            </a:r>
            <a:r>
              <a:rPr lang="en-GB" sz="2000" b="1" dirty="0">
                <a:solidFill>
                  <a:schemeClr val="tx1"/>
                </a:solidFill>
              </a:rPr>
              <a:t> match preferences</a:t>
            </a:r>
          </a:p>
        </p:txBody>
      </p:sp>
    </p:spTree>
    <p:extLst>
      <p:ext uri="{BB962C8B-B14F-4D97-AF65-F5344CB8AC3E}">
        <p14:creationId xmlns:p14="http://schemas.microsoft.com/office/powerpoint/2010/main" val="1583914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7" grpId="0" animBg="1"/>
      <p:bldP spid="17" grpId="0" animBg="1"/>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dirty="0"/>
              <a:t>Matching</a:t>
            </a:r>
            <a:r>
              <a:rPr lang="en-GB" sz="5333" dirty="0"/>
              <a:t> &amp; combining concrete services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18</a:t>
            </a:fld>
            <a:endParaRPr lang="en-GB" sz="1051"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
        <p:nvSpPr>
          <p:cNvPr id="22"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3"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solidFill>
                <a:srgbClr val="0070C0"/>
              </a:solidFill>
            </a:endParaRPr>
          </a:p>
        </p:txBody>
      </p:sp>
    </p:spTree>
    <p:extLst>
      <p:ext uri="{BB962C8B-B14F-4D97-AF65-F5344CB8AC3E}">
        <p14:creationId xmlns:p14="http://schemas.microsoft.com/office/powerpoint/2010/main" val="8144475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ntr" presetSubtype="0" fill="hold" grpId="1" nodeType="with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24">
                                            <p:txEl>
                                              <p:pRg st="2" end="2"/>
                                            </p:txEl>
                                          </p:spTgt>
                                        </p:tgtEl>
                                        <p:attrNameLst>
                                          <p:attrName>style.visibility</p:attrName>
                                        </p:attrNameLst>
                                      </p:cBhvr>
                                      <p:to>
                                        <p:strVal val="visible"/>
                                      </p:to>
                                    </p:set>
                                  </p:childTnLst>
                                </p:cTn>
                              </p:par>
                              <p:par>
                                <p:cTn id="26" presetID="1" presetClass="entr" presetSubtype="0" fill="hold" grpId="1" nodeType="withEffect">
                                  <p:stCondLst>
                                    <p:cond delay="0"/>
                                  </p:stCondLst>
                                  <p:iterate type="lt">
                                    <p:tmAbs val="0"/>
                                  </p:iterate>
                                  <p:childTnLst>
                                    <p:set>
                                      <p:cBhvr>
                                        <p:cTn id="27"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build="allAtOnce"/>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5333" dirty="0"/>
              <a:t>Validating combinations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sp>
        <p:nvSpPr>
          <p:cNvPr id="24" name="Titre 4"/>
          <p:cNvSpPr txBox="1">
            <a:spLocks/>
          </p:cNvSpPr>
          <p:nvPr/>
        </p:nvSpPr>
        <p:spPr>
          <a:xfrm>
            <a:off x="1441313" y="2861270"/>
            <a:ext cx="3573139" cy="1248841"/>
          </a:xfrm>
          <a:prstGeom prst="rect">
            <a:avLst/>
          </a:prstGeom>
        </p:spPr>
        <p:txBody>
          <a:bodyPr vert="horz" lIns="121920" tIns="60960" rIns="121920" bIns="60960" rtlCol="0" anchor="t">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1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2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a:t>
            </a:r>
          </a:p>
          <a:p>
            <a:endParaRPr lang="en-GB" sz="1867" b="1" i="1" dirty="0">
              <a:solidFill>
                <a:srgbClr val="0A6212"/>
              </a:solidFill>
              <a:latin typeface="Consolas" charset="0"/>
              <a:ea typeface="Consolas" charset="0"/>
              <a:cs typeface="Consolas" charset="0"/>
            </a:endParaRPr>
          </a:p>
          <a:p>
            <a:r>
              <a:rPr lang="en-GB" sz="1867" b="1" i="1" dirty="0">
                <a:solidFill>
                  <a:srgbClr val="0A6212"/>
                </a:solidFill>
                <a:latin typeface="Consolas" charset="0"/>
                <a:ea typeface="Consolas" charset="0"/>
                <a:cs typeface="Consolas" charset="0"/>
              </a:rPr>
              <a:t>p</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2</a:t>
            </a:r>
            <a:r>
              <a:rPr lang="en-GB" sz="1867" b="1" i="1" dirty="0">
                <a:solidFill>
                  <a:srgbClr val="0A6212"/>
                </a:solidFill>
                <a:latin typeface="Consolas" charset="0"/>
                <a:ea typeface="Consolas" charset="0"/>
                <a:cs typeface="Consolas" charset="0"/>
              </a:rPr>
              <a:t> , CSD</a:t>
            </a:r>
            <a:r>
              <a:rPr lang="en-GB" sz="1867" b="1" i="1" baseline="-25000" dirty="0">
                <a:solidFill>
                  <a:srgbClr val="0A6212"/>
                </a:solidFill>
                <a:latin typeface="Consolas" charset="0"/>
                <a:ea typeface="Consolas" charset="0"/>
                <a:cs typeface="Consolas" charset="0"/>
              </a:rPr>
              <a:t>3 </a:t>
            </a:r>
            <a:r>
              <a:rPr lang="en-GB" sz="1867" b="1" i="1" dirty="0">
                <a:solidFill>
                  <a:srgbClr val="0A6212"/>
                </a:solidFill>
                <a:latin typeface="Consolas" charset="0"/>
                <a:ea typeface="Consolas" charset="0"/>
                <a:cs typeface="Consolas" charset="0"/>
              </a:rPr>
              <a:t>, CSD</a:t>
            </a:r>
            <a:r>
              <a:rPr lang="en-GB" sz="1867" b="1" i="1" baseline="-25000" dirty="0">
                <a:solidFill>
                  <a:srgbClr val="0A6212"/>
                </a:solidFill>
                <a:latin typeface="Consolas" charset="0"/>
                <a:ea typeface="Consolas" charset="0"/>
                <a:cs typeface="Consolas" charset="0"/>
              </a:rPr>
              <a:t>5  </a:t>
            </a:r>
            <a:r>
              <a:rPr lang="en-GB" sz="1867" b="1" i="1" dirty="0">
                <a:solidFill>
                  <a:srgbClr val="0A6212"/>
                </a:solidFill>
                <a:latin typeface="Consolas" charset="0"/>
                <a:ea typeface="Consolas" charset="0"/>
                <a:cs typeface="Consolas" charset="0"/>
              </a:rPr>
              <a:t>} </a:t>
            </a:r>
            <a:endParaRPr lang="en-GB" sz="1867" b="1" dirty="0">
              <a:solidFill>
                <a:srgbClr val="0A6212"/>
              </a:solidFill>
              <a:latin typeface="Consolas" charset="0"/>
              <a:ea typeface="Consolas" charset="0"/>
              <a:cs typeface="Consolas" charset="0"/>
            </a:endParaRPr>
          </a:p>
          <a:p>
            <a:endParaRPr lang="en-GB" sz="1867" b="1" dirty="0">
              <a:solidFill>
                <a:srgbClr val="0A6212"/>
              </a:solidFill>
              <a:latin typeface="Consolas" charset="0"/>
              <a:ea typeface="Consolas" charset="0"/>
              <a:cs typeface="Consolas" charset="0"/>
            </a:endParaRPr>
          </a:p>
        </p:txBody>
      </p:sp>
      <p:sp>
        <p:nvSpPr>
          <p:cNvPr id="25" name="Titre 4"/>
          <p:cNvSpPr txBox="1">
            <a:spLocks/>
          </p:cNvSpPr>
          <p:nvPr/>
        </p:nvSpPr>
        <p:spPr>
          <a:xfrm>
            <a:off x="1097279" y="2423083"/>
            <a:ext cx="1598043" cy="500495"/>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867" b="1" i="1" dirty="0">
                <a:solidFill>
                  <a:srgbClr val="0A6212"/>
                </a:solidFill>
              </a:rPr>
              <a:t>Combinations</a:t>
            </a:r>
            <a:endParaRPr lang="en-GB" sz="1867" b="1" dirty="0">
              <a:solidFill>
                <a:srgbClr val="0A6212"/>
              </a:solidFill>
            </a:endParaRPr>
          </a:p>
        </p:txBody>
      </p:sp>
      <p:sp>
        <p:nvSpPr>
          <p:cNvPr id="32" name="Espace réservé du contenu 4"/>
          <p:cNvSpPr txBox="1">
            <a:spLocks/>
          </p:cNvSpPr>
          <p:nvPr/>
        </p:nvSpPr>
        <p:spPr>
          <a:xfrm>
            <a:off x="5840363" y="2374454"/>
            <a:ext cx="6139043" cy="411839"/>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S2</a:t>
            </a:r>
            <a:r>
              <a:rPr lang="en-US" sz="1600" dirty="0">
                <a:solidFill>
                  <a:srgbClr val="0432FF"/>
                </a:solidFill>
                <a:latin typeface="Consolas" charset="0"/>
                <a:ea typeface="Consolas" charset="0"/>
                <a:cs typeface="Consolas" charset="0"/>
              </a:rPr>
              <a:t> (a?; b!) := A1 (a?; b!) [availability &gt; 98%, price per call = 0,1$]</a:t>
            </a:r>
          </a:p>
          <a:p>
            <a:pPr marL="0" indent="0" algn="just">
              <a:buNone/>
            </a:pPr>
            <a:endParaRPr lang="en-US" sz="1600" dirty="0">
              <a:solidFill>
                <a:srgbClr val="0432FF"/>
              </a:solidFill>
              <a:latin typeface="Consolas" charset="0"/>
              <a:ea typeface="Consolas" charset="0"/>
              <a:cs typeface="Consolas" charset="0"/>
            </a:endParaRPr>
          </a:p>
        </p:txBody>
      </p:sp>
      <p:sp>
        <p:nvSpPr>
          <p:cNvPr id="44" name="Espace réservé du contenu 4"/>
          <p:cNvSpPr txBox="1">
            <a:spLocks/>
          </p:cNvSpPr>
          <p:nvPr/>
        </p:nvSpPr>
        <p:spPr>
          <a:xfrm>
            <a:off x="5840365" y="2905047"/>
            <a:ext cx="6139041" cy="482188"/>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S3</a:t>
            </a:r>
            <a:r>
              <a:rPr lang="en-US" sz="1600" dirty="0">
                <a:solidFill>
                  <a:srgbClr val="0432FF"/>
                </a:solidFill>
                <a:latin typeface="Consolas" charset="0"/>
                <a:ea typeface="Consolas" charset="0"/>
                <a:cs typeface="Consolas" charset="0"/>
              </a:rPr>
              <a:t> (a?; b!) := A2 (a?; b!) [availability &gt; 99%,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45" name="Espace réservé du contenu 4"/>
          <p:cNvSpPr txBox="1">
            <a:spLocks/>
          </p:cNvSpPr>
          <p:nvPr/>
        </p:nvSpPr>
        <p:spPr>
          <a:xfrm>
            <a:off x="5840363" y="3395726"/>
            <a:ext cx="6139043" cy="738685"/>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S4</a:t>
            </a:r>
            <a:r>
              <a:rPr lang="en-US" sz="1600" dirty="0">
                <a:solidFill>
                  <a:srgbClr val="0432FF"/>
                </a:solidFill>
                <a:latin typeface="Consolas" charset="0"/>
                <a:ea typeface="Consolas" charset="0"/>
                <a:cs typeface="Consolas" charset="0"/>
              </a:rPr>
              <a:t> (a?; b!) := A1 (a?; p!), A2 (p?; b!) [availability &gt; 98%, price per call = 0,1$]</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1" name="Espace réservé du contenu 4"/>
          <p:cNvSpPr txBox="1">
            <a:spLocks/>
          </p:cNvSpPr>
          <p:nvPr/>
        </p:nvSpPr>
        <p:spPr>
          <a:xfrm>
            <a:off x="5840362" y="3954425"/>
            <a:ext cx="6139044" cy="635232"/>
          </a:xfrm>
          <a:prstGeom prst="rect">
            <a:avLst/>
          </a:prstGeom>
          <a:noFill/>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1600" b="1" dirty="0">
                <a:solidFill>
                  <a:srgbClr val="0432FF"/>
                </a:solidFill>
                <a:latin typeface="Consolas" charset="0"/>
                <a:ea typeface="Consolas" charset="0"/>
                <a:cs typeface="Consolas" charset="0"/>
              </a:rPr>
              <a:t>S5</a:t>
            </a:r>
            <a:r>
              <a:rPr lang="en-US" sz="1600" dirty="0">
                <a:solidFill>
                  <a:srgbClr val="0432FF"/>
                </a:solidFill>
                <a:latin typeface="Consolas" charset="0"/>
                <a:ea typeface="Consolas" charset="0"/>
                <a:cs typeface="Consolas" charset="0"/>
              </a:rPr>
              <a:t> (a?; b!) := A3 (a?; b!) [availability &gt; 98%, price per call = 0,0$]</a:t>
            </a:r>
          </a:p>
          <a:p>
            <a:pPr marL="0" indent="0" algn="just">
              <a:buNone/>
            </a:pPr>
            <a:endParaRPr lang="en-US" sz="1600" dirty="0">
              <a:solidFill>
                <a:srgbClr val="0432FF"/>
              </a:solidFill>
              <a:latin typeface="Consolas" charset="0"/>
              <a:ea typeface="Consolas" charset="0"/>
              <a:cs typeface="Consolas" charset="0"/>
            </a:endParaRPr>
          </a:p>
          <a:p>
            <a:pPr marL="0" indent="0" algn="just">
              <a:buNone/>
            </a:pPr>
            <a:endParaRPr lang="en-US" sz="1600" dirty="0">
              <a:solidFill>
                <a:srgbClr val="0432FF"/>
              </a:solidFill>
              <a:latin typeface="Consolas" charset="0"/>
              <a:ea typeface="Consolas" charset="0"/>
              <a:cs typeface="Consolas" charset="0"/>
            </a:endParaRPr>
          </a:p>
        </p:txBody>
      </p:sp>
      <p:sp>
        <p:nvSpPr>
          <p:cNvPr id="55" name="Espace réservé du numéro de diapositive 2"/>
          <p:cNvSpPr txBox="1">
            <a:spLocks/>
          </p:cNvSpPr>
          <p:nvPr/>
        </p:nvSpPr>
        <p:spPr>
          <a:xfrm>
            <a:off x="9900460" y="6459786"/>
            <a:ext cx="1312025" cy="365125"/>
          </a:xfrm>
          <a:prstGeom prst="rect">
            <a:avLst/>
          </a:prstGeom>
        </p:spPr>
        <p:txBody>
          <a:bodyPr vert="horz" lIns="121920" tIns="60960" rIns="121920" bIns="6096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6E10180-7C22-9345-A16D-C53871315580}" type="slidenum">
              <a:rPr lang="en-GB" sz="1051"/>
              <a:pPr/>
              <a:t>19</a:t>
            </a:fld>
            <a:endParaRPr lang="en-GB" sz="1051" dirty="0"/>
          </a:p>
        </p:txBody>
      </p:sp>
      <p:grpSp>
        <p:nvGrpSpPr>
          <p:cNvPr id="6" name="Grouper 5"/>
          <p:cNvGrpSpPr/>
          <p:nvPr/>
        </p:nvGrpSpPr>
        <p:grpSpPr>
          <a:xfrm>
            <a:off x="5769063" y="2862724"/>
            <a:ext cx="6210343" cy="554845"/>
            <a:chOff x="4326797" y="2116869"/>
            <a:chExt cx="4657757" cy="416134"/>
          </a:xfrm>
        </p:grpSpPr>
        <p:sp>
          <p:nvSpPr>
            <p:cNvPr id="60" name="Rectangle 59"/>
            <p:cNvSpPr/>
            <p:nvPr/>
          </p:nvSpPr>
          <p:spPr>
            <a:xfrm>
              <a:off x="4380271" y="2198709"/>
              <a:ext cx="4604283" cy="334294"/>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6" name="Titre 4"/>
            <p:cNvSpPr txBox="1">
              <a:spLocks/>
            </p:cNvSpPr>
            <p:nvPr/>
          </p:nvSpPr>
          <p:spPr>
            <a:xfrm>
              <a:off x="4326797" y="2116869"/>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3</a:t>
              </a:r>
              <a:endParaRPr lang="en-GB" sz="2400" b="1" dirty="0">
                <a:solidFill>
                  <a:schemeClr val="accent6">
                    <a:lumMod val="50000"/>
                  </a:schemeClr>
                </a:solidFill>
                <a:latin typeface="Consolas" charset="0"/>
                <a:ea typeface="Consolas" charset="0"/>
                <a:cs typeface="Consolas" charset="0"/>
              </a:endParaRPr>
            </a:p>
          </p:txBody>
        </p:sp>
      </p:grpSp>
      <p:grpSp>
        <p:nvGrpSpPr>
          <p:cNvPr id="5" name="Grouper 4"/>
          <p:cNvGrpSpPr/>
          <p:nvPr/>
        </p:nvGrpSpPr>
        <p:grpSpPr>
          <a:xfrm>
            <a:off x="5769058" y="2292371"/>
            <a:ext cx="6210348" cy="612676"/>
            <a:chOff x="4326793" y="1719278"/>
            <a:chExt cx="4657761" cy="459507"/>
          </a:xfrm>
        </p:grpSpPr>
        <p:sp>
          <p:nvSpPr>
            <p:cNvPr id="4" name="Rectangle 3"/>
            <p:cNvSpPr/>
            <p:nvPr/>
          </p:nvSpPr>
          <p:spPr>
            <a:xfrm>
              <a:off x="4380271" y="1780840"/>
              <a:ext cx="4604283" cy="397945"/>
            </a:xfrm>
            <a:prstGeom prst="rect">
              <a:avLst/>
            </a:prstGeom>
            <a:solidFill>
              <a:schemeClr val="accent6">
                <a:lumMod val="60000"/>
                <a:lumOff val="40000"/>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9" name="Titre 4"/>
            <p:cNvSpPr txBox="1">
              <a:spLocks/>
            </p:cNvSpPr>
            <p:nvPr/>
          </p:nvSpPr>
          <p:spPr>
            <a:xfrm>
              <a:off x="4326793" y="171927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2</a:t>
              </a:r>
              <a:endParaRPr lang="en-GB" sz="2400" b="1" dirty="0">
                <a:solidFill>
                  <a:schemeClr val="accent6">
                    <a:lumMod val="50000"/>
                  </a:schemeClr>
                </a:solidFill>
                <a:latin typeface="Consolas" charset="0"/>
                <a:ea typeface="Consolas" charset="0"/>
                <a:cs typeface="Consolas" charset="0"/>
              </a:endParaRPr>
            </a:p>
          </p:txBody>
        </p:sp>
      </p:grpSp>
      <p:grpSp>
        <p:nvGrpSpPr>
          <p:cNvPr id="7" name="Grouper 6"/>
          <p:cNvGrpSpPr/>
          <p:nvPr/>
        </p:nvGrpSpPr>
        <p:grpSpPr>
          <a:xfrm>
            <a:off x="5791200" y="3919568"/>
            <a:ext cx="6217701" cy="631453"/>
            <a:chOff x="4345970" y="2908298"/>
            <a:chExt cx="4663276" cy="473590"/>
          </a:xfrm>
        </p:grpSpPr>
        <p:sp>
          <p:nvSpPr>
            <p:cNvPr id="61" name="Rectangle 60"/>
            <p:cNvSpPr/>
            <p:nvPr/>
          </p:nvSpPr>
          <p:spPr>
            <a:xfrm>
              <a:off x="4404963" y="2983943"/>
              <a:ext cx="4604283" cy="397945"/>
            </a:xfrm>
            <a:prstGeom prst="rect">
              <a:avLst/>
            </a:prstGeom>
            <a:solidFill>
              <a:schemeClr val="accent6">
                <a:lumMod val="60000"/>
                <a:lumOff val="4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7" name="Titre 4"/>
            <p:cNvSpPr txBox="1">
              <a:spLocks/>
            </p:cNvSpPr>
            <p:nvPr/>
          </p:nvSpPr>
          <p:spPr>
            <a:xfrm>
              <a:off x="4345970" y="2908298"/>
              <a:ext cx="651644" cy="375371"/>
            </a:xfrm>
            <a:prstGeom prst="rect">
              <a:avLst/>
            </a:prstGeom>
          </p:spPr>
          <p:txBody>
            <a:bodyPr vert="horz" lIns="121920" tIns="60960" rIns="121920" bIns="6096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400" b="1" i="1" dirty="0">
                  <a:solidFill>
                    <a:schemeClr val="accent6">
                      <a:lumMod val="50000"/>
                    </a:schemeClr>
                  </a:solidFill>
                  <a:latin typeface="Consolas" charset="0"/>
                  <a:ea typeface="Consolas" charset="0"/>
                  <a:cs typeface="Consolas" charset="0"/>
                </a:rPr>
                <a:t>CSD</a:t>
              </a:r>
              <a:r>
                <a:rPr lang="en-GB" sz="2400" b="1" i="1" baseline="-25000" dirty="0">
                  <a:solidFill>
                    <a:schemeClr val="accent6">
                      <a:lumMod val="50000"/>
                    </a:schemeClr>
                  </a:solidFill>
                  <a:latin typeface="Consolas" charset="0"/>
                  <a:ea typeface="Consolas" charset="0"/>
                  <a:cs typeface="Consolas" charset="0"/>
                </a:rPr>
                <a:t>5</a:t>
              </a:r>
              <a:endParaRPr lang="en-GB" sz="2400" b="1" dirty="0">
                <a:solidFill>
                  <a:schemeClr val="accent6">
                    <a:lumMod val="50000"/>
                  </a:schemeClr>
                </a:solidFill>
                <a:latin typeface="Consolas" charset="0"/>
                <a:ea typeface="Consolas" charset="0"/>
                <a:cs typeface="Consolas" charset="0"/>
              </a:endParaRPr>
            </a:p>
          </p:txBody>
        </p:sp>
      </p:grpSp>
      <p:sp>
        <p:nvSpPr>
          <p:cNvPr id="22" name="Espace réservé du contenu 4"/>
          <p:cNvSpPr txBox="1">
            <a:spLocks/>
          </p:cNvSpPr>
          <p:nvPr/>
        </p:nvSpPr>
        <p:spPr>
          <a:xfrm>
            <a:off x="953194" y="5538778"/>
            <a:ext cx="9709265" cy="90622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r>
              <a:rPr lang="en-US" sz="1867" dirty="0">
                <a:solidFill>
                  <a:srgbClr val="0070C0"/>
                </a:solidFill>
                <a:latin typeface="Consolas" charset="0"/>
                <a:ea typeface="Consolas" charset="0"/>
                <a:cs typeface="Consolas" charset="0"/>
              </a:rPr>
              <a:t>A1 (dis?; p!), A2 (p?; dna!), A3 (p?; info!),</a:t>
            </a:r>
          </a:p>
          <a:p>
            <a:pPr marL="0" indent="0">
              <a:lnSpc>
                <a:spcPct val="100000"/>
              </a:lnSpc>
              <a:spcBef>
                <a:spcPts val="400"/>
              </a:spcBef>
              <a:buNone/>
            </a:pPr>
            <a:r>
              <a:rPr lang="en-US" sz="1867" dirty="0">
                <a:solidFill>
                  <a:srgbClr val="0070C0"/>
                </a:solidFill>
                <a:latin typeface="Consolas" charset="0"/>
                <a:ea typeface="Consolas" charset="0"/>
                <a:cs typeface="Consolas" charset="0"/>
              </a:rPr>
              <a:t>d= “flu”,  [ availability &gt; 98%, price per call &lt; 0,2$, total cost &lt; 5$]</a:t>
            </a: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a:p>
            <a:pPr marL="0" indent="0">
              <a:lnSpc>
                <a:spcPct val="50000"/>
              </a:lnSpc>
              <a:spcBef>
                <a:spcPts val="400"/>
              </a:spcBef>
              <a:buNone/>
            </a:pPr>
            <a:endParaRPr lang="en-US" sz="1867" dirty="0">
              <a:solidFill>
                <a:srgbClr val="0070C0"/>
              </a:solidFill>
              <a:latin typeface="Consolas" charset="0"/>
              <a:ea typeface="Consolas" charset="0"/>
              <a:cs typeface="Consolas" charset="0"/>
            </a:endParaRPr>
          </a:p>
        </p:txBody>
      </p:sp>
      <p:sp>
        <p:nvSpPr>
          <p:cNvPr id="23" name="Rectangle 93"/>
          <p:cNvSpPr/>
          <p:nvPr/>
        </p:nvSpPr>
        <p:spPr>
          <a:xfrm>
            <a:off x="981246" y="5336156"/>
            <a:ext cx="3339376" cy="379656"/>
          </a:xfrm>
          <a:prstGeom prst="rect">
            <a:avLst/>
          </a:prstGeom>
        </p:spPr>
        <p:txBody>
          <a:bodyPr wrap="none">
            <a:spAutoFit/>
          </a:bodyPr>
          <a:lstStyle/>
          <a:p>
            <a:r>
              <a:rPr lang="en-US" sz="1867" dirty="0">
                <a:solidFill>
                  <a:srgbClr val="0070C0"/>
                </a:solidFill>
                <a:latin typeface="Consolas" charset="0"/>
                <a:ea typeface="Consolas" charset="0"/>
                <a:cs typeface="Consolas" charset="0"/>
              </a:rPr>
              <a:t>Q(dis?; </a:t>
            </a:r>
            <a:r>
              <a:rPr lang="en-US" sz="1867" dirty="0" err="1">
                <a:solidFill>
                  <a:srgbClr val="0070C0"/>
                </a:solidFill>
                <a:latin typeface="Consolas" charset="0"/>
                <a:ea typeface="Consolas" charset="0"/>
                <a:cs typeface="Consolas" charset="0"/>
              </a:rPr>
              <a:t>dna</a:t>
            </a:r>
            <a:r>
              <a:rPr lang="en-US" sz="1867" dirty="0">
                <a:solidFill>
                  <a:srgbClr val="0070C0"/>
                </a:solidFill>
                <a:latin typeface="Consolas" charset="0"/>
                <a:ea typeface="Consolas" charset="0"/>
                <a:cs typeface="Consolas" charset="0"/>
              </a:rPr>
              <a:t>!, info!) := </a:t>
            </a:r>
            <a:endParaRPr lang="en-GB" sz="1867" dirty="0">
              <a:solidFill>
                <a:srgbClr val="0070C0"/>
              </a:solidFill>
            </a:endParaRPr>
          </a:p>
        </p:txBody>
      </p:sp>
    </p:spTree>
    <p:extLst>
      <p:ext uri="{BB962C8B-B14F-4D97-AF65-F5344CB8AC3E}">
        <p14:creationId xmlns:p14="http://schemas.microsoft.com/office/powerpoint/2010/main" val="2013645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4">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5A0BBFD-990B-45E8-A1E6-40B808A7D247}" type="datetime1">
              <a:rPr lang="fr-FR" smtClean="0"/>
              <a:t>26/03/2017</a:t>
            </a:fld>
            <a:endParaRPr lang="fr-FR"/>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a:t>
            </a:fld>
            <a:endParaRPr lang="fr-FR"/>
          </a:p>
        </p:txBody>
      </p:sp>
      <p:sp>
        <p:nvSpPr>
          <p:cNvPr id="9" name="ZoneTexte 8"/>
          <p:cNvSpPr txBox="1"/>
          <p:nvPr/>
        </p:nvSpPr>
        <p:spPr>
          <a:xfrm>
            <a:off x="701975" y="4419276"/>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
        <p:nvSpPr>
          <p:cNvPr id="11" name="Rectangle 10"/>
          <p:cNvSpPr/>
          <p:nvPr/>
        </p:nvSpPr>
        <p:spPr>
          <a:xfrm>
            <a:off x="727376" y="1868516"/>
            <a:ext cx="1738859" cy="440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2014-2017</a:t>
            </a:r>
            <a:endParaRPr lang="en-US"/>
          </a:p>
        </p:txBody>
      </p:sp>
      <p:sp>
        <p:nvSpPr>
          <p:cNvPr id="12" name="Rectangle 11"/>
          <p:cNvSpPr/>
          <p:nvPr/>
        </p:nvSpPr>
        <p:spPr>
          <a:xfrm>
            <a:off x="2838133" y="1765737"/>
            <a:ext cx="7610007" cy="646331"/>
          </a:xfrm>
          <a:prstGeom prst="rect">
            <a:avLst/>
          </a:prstGeom>
        </p:spPr>
        <p:txBody>
          <a:bodyPr wrap="square">
            <a:spAutoFit/>
          </a:bodyPr>
          <a:lstStyle/>
          <a:p>
            <a:r>
              <a:rPr lang="en-US" b="1" dirty="0"/>
              <a:t>3</a:t>
            </a:r>
            <a:r>
              <a:rPr lang="en-US" b="1" baseline="30000" dirty="0"/>
              <a:t>rd</a:t>
            </a:r>
            <a:r>
              <a:rPr lang="en-US" b="1" dirty="0"/>
              <a:t> year of PhD</a:t>
            </a:r>
            <a:r>
              <a:rPr lang="en-US" dirty="0"/>
              <a:t> </a:t>
            </a:r>
          </a:p>
          <a:p>
            <a:r>
              <a:rPr lang="en-US" dirty="0" err="1" smtClean="0"/>
              <a:t>InfoMaths</a:t>
            </a:r>
            <a:r>
              <a:rPr lang="en-US" dirty="0" smtClean="0"/>
              <a:t> </a:t>
            </a:r>
            <a:r>
              <a:rPr lang="en-US" dirty="0"/>
              <a:t>doctoral </a:t>
            </a:r>
            <a:r>
              <a:rPr lang="en-US" dirty="0" smtClean="0"/>
              <a:t>school, </a:t>
            </a:r>
            <a:r>
              <a:rPr lang="en-US" dirty="0"/>
              <a:t>University </a:t>
            </a:r>
            <a:r>
              <a:rPr lang="en-US" dirty="0" smtClean="0"/>
              <a:t>of Lyon, </a:t>
            </a:r>
            <a:r>
              <a:rPr lang="en-US" dirty="0" smtClean="0"/>
              <a:t>Magellan </a:t>
            </a:r>
            <a:r>
              <a:rPr lang="en-US" dirty="0"/>
              <a:t>Lab, </a:t>
            </a:r>
            <a:r>
              <a:rPr lang="en-US" dirty="0" smtClean="0"/>
              <a:t>Lyon3</a:t>
            </a:r>
            <a:endParaRPr lang="en-US" dirty="0"/>
          </a:p>
        </p:txBody>
      </p:sp>
      <p:sp>
        <p:nvSpPr>
          <p:cNvPr id="13" name="Rectangle 12"/>
          <p:cNvSpPr/>
          <p:nvPr/>
        </p:nvSpPr>
        <p:spPr>
          <a:xfrm>
            <a:off x="742366" y="3639849"/>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2013</a:t>
            </a:r>
            <a:endParaRPr lang="en-US" dirty="0"/>
          </a:p>
        </p:txBody>
      </p:sp>
      <p:sp>
        <p:nvSpPr>
          <p:cNvPr id="14" name="ZoneTexte 13"/>
          <p:cNvSpPr txBox="1"/>
          <p:nvPr/>
        </p:nvSpPr>
        <p:spPr>
          <a:xfrm>
            <a:off x="879775" y="1504127"/>
            <a:ext cx="1507785" cy="400110"/>
          </a:xfrm>
          <a:prstGeom prst="rect">
            <a:avLst/>
          </a:prstGeom>
          <a:noFill/>
        </p:spPr>
        <p:txBody>
          <a:bodyPr wrap="none" rtlCol="0">
            <a:spAutoFit/>
          </a:bodyPr>
          <a:lstStyle/>
          <a:p>
            <a:r>
              <a:rPr lang="en-US" sz="2000" dirty="0" smtClean="0">
                <a:latin typeface="Rockwell Condensed" charset="0"/>
                <a:ea typeface="Rockwell Condensed" charset="0"/>
                <a:cs typeface="Rockwell Condensed" charset="0"/>
              </a:rPr>
              <a:t>Current position</a:t>
            </a:r>
            <a:endParaRPr lang="en-US" sz="2000" dirty="0">
              <a:latin typeface="Rockwell Condensed" charset="0"/>
              <a:ea typeface="Rockwell Condensed" charset="0"/>
              <a:cs typeface="Rockwell Condensed" charset="0"/>
            </a:endParaRPr>
          </a:p>
        </p:txBody>
      </p:sp>
      <p:sp>
        <p:nvSpPr>
          <p:cNvPr id="15" name="Rectangle 14"/>
          <p:cNvSpPr/>
          <p:nvPr/>
        </p:nvSpPr>
        <p:spPr>
          <a:xfrm>
            <a:off x="2853123" y="3547623"/>
            <a:ext cx="6006059" cy="646331"/>
          </a:xfrm>
          <a:prstGeom prst="rect">
            <a:avLst/>
          </a:prstGeom>
        </p:spPr>
        <p:txBody>
          <a:bodyPr wrap="square">
            <a:spAutoFit/>
          </a:bodyPr>
          <a:lstStyle/>
          <a:p>
            <a:r>
              <a:rPr lang="en-US" dirty="0"/>
              <a:t>Master </a:t>
            </a:r>
            <a:r>
              <a:rPr lang="en-US" dirty="0" smtClean="0"/>
              <a:t>in</a:t>
            </a:r>
            <a:r>
              <a:rPr lang="en-US" b="1" dirty="0" smtClean="0">
                <a:solidFill>
                  <a:srgbClr val="FF0066"/>
                </a:solidFill>
              </a:rPr>
              <a:t> </a:t>
            </a:r>
            <a:r>
              <a:rPr lang="en-US" b="1" dirty="0" smtClean="0"/>
              <a:t>Systems </a:t>
            </a:r>
            <a:r>
              <a:rPr lang="en-US" b="1" dirty="0"/>
              <a:t>and </a:t>
            </a:r>
            <a:r>
              <a:rPr lang="en-US" b="1" dirty="0" smtClean="0"/>
              <a:t>Computing</a:t>
            </a:r>
          </a:p>
          <a:p>
            <a:r>
              <a:rPr lang="en-US" dirty="0" smtClean="0"/>
              <a:t>Federal </a:t>
            </a:r>
            <a:r>
              <a:rPr lang="en-US" dirty="0"/>
              <a:t>University of Rio Grande do Norte, Brazil</a:t>
            </a:r>
          </a:p>
        </p:txBody>
      </p:sp>
      <p:sp>
        <p:nvSpPr>
          <p:cNvPr id="16" name="Rectangle 15"/>
          <p:cNvSpPr/>
          <p:nvPr/>
        </p:nvSpPr>
        <p:spPr>
          <a:xfrm>
            <a:off x="742366" y="5413731"/>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2011</a:t>
            </a:r>
            <a:endParaRPr lang="en-US" dirty="0"/>
          </a:p>
        </p:txBody>
      </p:sp>
      <p:sp>
        <p:nvSpPr>
          <p:cNvPr id="17" name="Rectangle 16"/>
          <p:cNvSpPr/>
          <p:nvPr/>
        </p:nvSpPr>
        <p:spPr>
          <a:xfrm>
            <a:off x="2808152" y="5369843"/>
            <a:ext cx="6096000" cy="646331"/>
          </a:xfrm>
          <a:prstGeom prst="rect">
            <a:avLst/>
          </a:prstGeom>
        </p:spPr>
        <p:txBody>
          <a:bodyPr>
            <a:spAutoFit/>
          </a:bodyPr>
          <a:lstStyle/>
          <a:p>
            <a:r>
              <a:rPr lang="en-US" b="1" dirty="0" smtClean="0"/>
              <a:t>Bachelor on</a:t>
            </a:r>
            <a:r>
              <a:rPr lang="en-US" dirty="0" smtClean="0"/>
              <a:t> </a:t>
            </a:r>
            <a:r>
              <a:rPr lang="en-US" b="1" dirty="0"/>
              <a:t>System </a:t>
            </a:r>
            <a:r>
              <a:rPr lang="en-US" b="1" dirty="0" smtClean="0"/>
              <a:t>development and analysis</a:t>
            </a:r>
            <a:endParaRPr lang="en-US" dirty="0"/>
          </a:p>
          <a:p>
            <a:r>
              <a:rPr lang="en-US" dirty="0" smtClean="0"/>
              <a:t>Federal </a:t>
            </a:r>
            <a:r>
              <a:rPr lang="en-US" dirty="0"/>
              <a:t>Institute of Rio Grande do Norte, Brazil</a:t>
            </a:r>
          </a:p>
        </p:txBody>
      </p:sp>
      <p:sp>
        <p:nvSpPr>
          <p:cNvPr id="18" name="Rectangle 17"/>
          <p:cNvSpPr/>
          <p:nvPr/>
        </p:nvSpPr>
        <p:spPr>
          <a:xfrm>
            <a:off x="8523691" y="4358471"/>
            <a:ext cx="2918428" cy="923330"/>
          </a:xfrm>
          <a:prstGeom prst="rect">
            <a:avLst/>
          </a:prstGeom>
        </p:spPr>
        <p:txBody>
          <a:bodyPr wrap="none">
            <a:spAutoFit/>
          </a:bodyPr>
          <a:lstStyle/>
          <a:p>
            <a:r>
              <a:rPr lang="en-US" i="1" dirty="0"/>
              <a:t>4-months Internship </a:t>
            </a:r>
          </a:p>
          <a:p>
            <a:r>
              <a:rPr lang="en-US" i="1" dirty="0" smtClean="0"/>
              <a:t>UDELAR</a:t>
            </a:r>
            <a:r>
              <a:rPr lang="en-US" i="1" dirty="0"/>
              <a:t>, </a:t>
            </a:r>
            <a:r>
              <a:rPr lang="en-US" i="1" dirty="0" smtClean="0"/>
              <a:t>Uruguay (</a:t>
            </a:r>
            <a:r>
              <a:rPr lang="en-US" i="1" dirty="0" smtClean="0"/>
              <a:t>CAPES)</a:t>
            </a:r>
          </a:p>
          <a:p>
            <a:r>
              <a:rPr lang="en-US" i="1" dirty="0" smtClean="0"/>
              <a:t>SWANS - STICAMSUD</a:t>
            </a:r>
            <a:endParaRPr lang="en-US" i="1" dirty="0"/>
          </a:p>
        </p:txBody>
      </p:sp>
      <p:cxnSp>
        <p:nvCxnSpPr>
          <p:cNvPr id="20" name="Connecteur droit avec flèche 19"/>
          <p:cNvCxnSpPr/>
          <p:nvPr/>
        </p:nvCxnSpPr>
        <p:spPr>
          <a:xfrm>
            <a:off x="789324" y="4825308"/>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3691" y="5106858"/>
            <a:ext cx="3742307" cy="369332"/>
          </a:xfrm>
          <a:prstGeom prst="rect">
            <a:avLst/>
          </a:prstGeom>
        </p:spPr>
        <p:txBody>
          <a:bodyPr wrap="none">
            <a:spAutoFit/>
          </a:bodyPr>
          <a:lstStyle/>
          <a:p>
            <a:r>
              <a:rPr lang="en-US" i="1" dirty="0"/>
              <a:t>National Research Network, Brazil</a:t>
            </a:r>
          </a:p>
        </p:txBody>
      </p:sp>
      <p:cxnSp>
        <p:nvCxnSpPr>
          <p:cNvPr id="23" name="Connecteur droit avec flèche 22"/>
          <p:cNvCxnSpPr/>
          <p:nvPr/>
        </p:nvCxnSpPr>
        <p:spPr>
          <a:xfrm>
            <a:off x="742366" y="2848682"/>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85762" y="2705412"/>
            <a:ext cx="2887329" cy="369332"/>
          </a:xfrm>
          <a:prstGeom prst="rect">
            <a:avLst/>
          </a:prstGeom>
        </p:spPr>
        <p:txBody>
          <a:bodyPr wrap="none">
            <a:spAutoFit/>
          </a:bodyPr>
          <a:lstStyle/>
          <a:p>
            <a:r>
              <a:rPr lang="en-US" i="1" smtClean="0"/>
              <a:t>Project Multi-cloud, ARC-6</a:t>
            </a:r>
            <a:endParaRPr lang="en-US" i="1" dirty="0"/>
          </a:p>
        </p:txBody>
      </p:sp>
      <p:sp>
        <p:nvSpPr>
          <p:cNvPr id="26" name="Rectangle 25"/>
          <p:cNvSpPr/>
          <p:nvPr/>
        </p:nvSpPr>
        <p:spPr>
          <a:xfrm>
            <a:off x="727376" y="666540"/>
            <a:ext cx="7476662" cy="646331"/>
          </a:xfrm>
          <a:prstGeom prst="rect">
            <a:avLst/>
          </a:prstGeom>
        </p:spPr>
        <p:txBody>
          <a:bodyPr wrap="none">
            <a:spAutoFit/>
          </a:bodyPr>
          <a:lstStyle/>
          <a:p>
            <a:r>
              <a:rPr lang="en-US" sz="3600" b="1" dirty="0">
                <a:solidFill>
                  <a:schemeClr val="accent1">
                    <a:lumMod val="75000"/>
                  </a:schemeClr>
                </a:solidFill>
              </a:rPr>
              <a:t>Daniel </a:t>
            </a:r>
            <a:r>
              <a:rPr lang="en-US" sz="3600" b="1" dirty="0" err="1">
                <a:solidFill>
                  <a:schemeClr val="accent1">
                    <a:lumMod val="75000"/>
                  </a:schemeClr>
                </a:solidFill>
              </a:rPr>
              <a:t>Aguiar</a:t>
            </a:r>
            <a:r>
              <a:rPr lang="en-US" sz="3600" b="1" dirty="0">
                <a:solidFill>
                  <a:schemeClr val="accent1">
                    <a:lumMod val="75000"/>
                  </a:schemeClr>
                </a:solidFill>
              </a:rPr>
              <a:t> da Silva </a:t>
            </a:r>
            <a:r>
              <a:rPr lang="en-US" sz="3600" b="1" dirty="0" err="1">
                <a:solidFill>
                  <a:schemeClr val="accent1">
                    <a:lumMod val="75000"/>
                  </a:schemeClr>
                </a:solidFill>
              </a:rPr>
              <a:t>Carvalho</a:t>
            </a:r>
            <a:endParaRPr lang="en-US" sz="3600" b="1" dirty="0">
              <a:solidFill>
                <a:schemeClr val="accent1">
                  <a:lumMod val="75000"/>
                </a:schemeClr>
              </a:solidFill>
            </a:endParaRPr>
          </a:p>
        </p:txBody>
      </p:sp>
      <p:sp>
        <p:nvSpPr>
          <p:cNvPr id="27" name="ZoneTexte 26"/>
          <p:cNvSpPr txBox="1"/>
          <p:nvPr/>
        </p:nvSpPr>
        <p:spPr>
          <a:xfrm>
            <a:off x="1089635" y="3175452"/>
            <a:ext cx="973343" cy="400110"/>
          </a:xfrm>
          <a:prstGeom prst="rect">
            <a:avLst/>
          </a:prstGeom>
          <a:noFill/>
        </p:spPr>
        <p:txBody>
          <a:bodyPr wrap="none" rtlCol="0">
            <a:spAutoFit/>
          </a:bodyPr>
          <a:lstStyle/>
          <a:p>
            <a:r>
              <a:rPr lang="en-US" sz="2000" smtClean="0">
                <a:latin typeface="Rockwell Condensed" charset="0"/>
                <a:ea typeface="Rockwell Condensed" charset="0"/>
                <a:cs typeface="Rockwell Condensed" charset="0"/>
              </a:rPr>
              <a:t>Education</a:t>
            </a:r>
            <a:endParaRPr lang="en-US" sz="2000" dirty="0">
              <a:latin typeface="Rockwell Condensed" charset="0"/>
              <a:ea typeface="Rockwell Condensed" charset="0"/>
              <a:cs typeface="Rockwell Condensed" charset="0"/>
            </a:endParaRPr>
          </a:p>
        </p:txBody>
      </p:sp>
      <p:sp>
        <p:nvSpPr>
          <p:cNvPr id="28" name="ZoneTexte 27"/>
          <p:cNvSpPr txBox="1"/>
          <p:nvPr/>
        </p:nvSpPr>
        <p:spPr>
          <a:xfrm>
            <a:off x="701974" y="2471872"/>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Tree>
    <p:extLst>
      <p:ext uri="{BB962C8B-B14F-4D97-AF65-F5344CB8AC3E}">
        <p14:creationId xmlns:p14="http://schemas.microsoft.com/office/powerpoint/2010/main" val="513866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r>
              <a:rPr lang="en-US" sz="2667" dirty="0"/>
              <a:t> </a:t>
            </a:r>
            <a:r>
              <a:rPr lang="en-GB" sz="2667" dirty="0"/>
              <a:t>The </a:t>
            </a:r>
            <a:r>
              <a:rPr lang="en-GB" sz="2667" i="1" dirty="0"/>
              <a:t>Rhone</a:t>
            </a:r>
            <a:r>
              <a:rPr lang="en-GB" sz="2667" dirty="0"/>
              <a:t> first version is implemented in Java</a:t>
            </a:r>
            <a:endParaRPr lang="en-US" sz="2667" dirty="0"/>
          </a:p>
          <a:p>
            <a:pPr algn="just">
              <a:buFont typeface="Wingdings" charset="2"/>
              <a:buChar char="§"/>
            </a:pPr>
            <a:r>
              <a:rPr lang="en-US" sz="2667" dirty="0"/>
              <a:t> Evaluate the algorithm’s behavior</a:t>
            </a:r>
          </a:p>
          <a:p>
            <a:pPr lvl="1" algn="just">
              <a:buFont typeface="Wingdings" charset="2"/>
              <a:buChar char="§"/>
            </a:pPr>
            <a:r>
              <a:rPr lang="en-US" sz="2400" dirty="0"/>
              <a:t>performance, quality and cost</a:t>
            </a:r>
          </a:p>
          <a:p>
            <a:pPr algn="just">
              <a:buFont typeface="Wingdings" charset="2"/>
              <a:buChar char="§"/>
            </a:pPr>
            <a:r>
              <a:rPr lang="en-US" sz="2667" dirty="0"/>
              <a:t> Local environment simulating a mono-cloud</a:t>
            </a:r>
          </a:p>
          <a:p>
            <a:pPr lvl="1" algn="just">
              <a:buFont typeface="Wingdings" charset="2"/>
              <a:buChar char="§"/>
            </a:pPr>
            <a:r>
              <a:rPr lang="en-US" sz="2400" dirty="0"/>
              <a:t>including a registry of 100 services</a:t>
            </a:r>
          </a:p>
          <a:p>
            <a:pPr algn="just">
              <a:buFont typeface="Wingdings" charset="2"/>
              <a:buChar char="§"/>
            </a:pPr>
            <a:r>
              <a:rPr lang="en-GB" sz="2667" dirty="0"/>
              <a:t> Two approaches compared </a:t>
            </a:r>
          </a:p>
          <a:p>
            <a:pPr lvl="1" algn="just">
              <a:buFont typeface="Wingdings" charset="2"/>
              <a:buChar char="§"/>
            </a:pPr>
            <a:r>
              <a:rPr lang="en-GB" sz="2400" dirty="0"/>
              <a:t>Traditional (without considering preferences and SLA) versus </a:t>
            </a:r>
          </a:p>
          <a:p>
            <a:pPr lvl="1" algn="just">
              <a:buFont typeface="Wingdings" charset="2"/>
              <a:buChar char="§"/>
            </a:pPr>
            <a:r>
              <a:rPr lang="en-GB" sz="2400" dirty="0"/>
              <a:t>Preference-guided (i.e., Rhone)</a:t>
            </a:r>
            <a:endParaRPr lang="en-US" sz="2400" dirty="0"/>
          </a:p>
        </p:txBody>
      </p:sp>
    </p:spTree>
    <p:extLst>
      <p:ext uri="{BB962C8B-B14F-4D97-AF65-F5344CB8AC3E}">
        <p14:creationId xmlns:p14="http://schemas.microsoft.com/office/powerpoint/2010/main" val="845378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Implementation &amp; experiments</a:t>
            </a:r>
            <a:endParaRPr lang="en-GB" dirty="0"/>
          </a:p>
        </p:txBody>
      </p:sp>
      <p:sp>
        <p:nvSpPr>
          <p:cNvPr id="9" name="Espaço Reservado para Conteúdo 8"/>
          <p:cNvSpPr>
            <a:spLocks noGrp="1"/>
          </p:cNvSpPr>
          <p:nvPr>
            <p:ph idx="1"/>
          </p:nvPr>
        </p:nvSpPr>
        <p:spPr/>
        <p:txBody>
          <a:bodyPr/>
          <a:lstStyle/>
          <a:p>
            <a:r>
              <a:rPr lang="fr-FR" dirty="0" smtClean="0"/>
              <a:t>Cloud simulation including 100 services</a:t>
            </a:r>
          </a:p>
          <a:p>
            <a:r>
              <a:rPr lang="fr-FR" dirty="0" smtClean="0"/>
              <a:t>Expensive while combining services: O(n</a:t>
            </a:r>
            <a:r>
              <a:rPr lang="fr-FR" baseline="30000" dirty="0" smtClean="0"/>
              <a:t>k</a:t>
            </a:r>
            <a:r>
              <a:rPr lang="fr-FR" dirty="0" smtClean="0"/>
              <a:t>)</a:t>
            </a:r>
          </a:p>
          <a:p>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27/03/2017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21</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166811"/>
            <a:ext cx="1404674" cy="326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a:t>
            </a:r>
            <a:r>
              <a:rPr lang="fr-FR" sz="1200" dirty="0" smtClean="0">
                <a:solidFill>
                  <a:schemeClr val="tx1"/>
                </a:solidFill>
              </a:rPr>
              <a:t>course 39h</a:t>
            </a:r>
            <a:endParaRPr lang="fr-FR" sz="1600" dirty="0">
              <a:solidFill>
                <a:schemeClr val="tx1"/>
              </a:solidFill>
            </a:endParaRPr>
          </a:p>
        </p:txBody>
      </p:sp>
      <p:sp>
        <p:nvSpPr>
          <p:cNvPr id="19" name="Retângulo 18"/>
          <p:cNvSpPr/>
          <p:nvPr/>
        </p:nvSpPr>
        <p:spPr>
          <a:xfrm>
            <a:off x="6863351" y="2531354"/>
            <a:ext cx="1404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a:t>
            </a:r>
            <a:r>
              <a:rPr lang="fr-FR" sz="1200" dirty="0" smtClean="0">
                <a:solidFill>
                  <a:schemeClr val="tx1"/>
                </a:solidFill>
              </a:rPr>
              <a:t>papers 20h</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659925" y="6250657"/>
            <a:ext cx="5566116" cy="22468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Experimentation</a:t>
            </a:r>
            <a:endParaRPr lang="fr-FR" sz="1600" dirty="0">
              <a:solidFill>
                <a:schemeClr val="bg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27/03/2017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22</a:t>
            </a:fld>
            <a:endParaRPr lang="fr-FR"/>
          </a:p>
        </p:txBody>
      </p:sp>
      <p:pic>
        <p:nvPicPr>
          <p:cNvPr id="3" name="Image 2"/>
          <p:cNvPicPr>
            <a:picLocks noChangeAspect="1"/>
          </p:cNvPicPr>
          <p:nvPr/>
        </p:nvPicPr>
        <p:blipFill>
          <a:blip r:embed="rId3"/>
          <a:stretch>
            <a:fillRect/>
          </a:stretch>
        </p:blipFill>
        <p:spPr>
          <a:xfrm>
            <a:off x="2200525" y="5612090"/>
            <a:ext cx="1010218" cy="833430"/>
          </a:xfrm>
          <a:prstGeom prst="rect">
            <a:avLst/>
          </a:prstGeom>
        </p:spPr>
      </p:pic>
      <p:sp>
        <p:nvSpPr>
          <p:cNvPr id="4" name="Rectangle 3"/>
          <p:cNvSpPr/>
          <p:nvPr/>
        </p:nvSpPr>
        <p:spPr>
          <a:xfrm>
            <a:off x="-3443" y="6028805"/>
            <a:ext cx="2425344" cy="646331"/>
          </a:xfrm>
          <a:prstGeom prst="rect">
            <a:avLst/>
          </a:prstGeom>
        </p:spPr>
        <p:txBody>
          <a:bodyPr wrap="none">
            <a:spAutoFit/>
          </a:bodyPr>
          <a:lstStyle/>
          <a:p>
            <a:pPr lvl="1" algn="r"/>
            <a:r>
              <a:rPr lang="en-US" i="1" dirty="0" smtClean="0"/>
              <a:t>Continuous work </a:t>
            </a:r>
          </a:p>
          <a:p>
            <a:pPr lvl="1" algn="r"/>
            <a:r>
              <a:rPr lang="en-US" i="1" dirty="0" smtClean="0"/>
              <a:t>with advisors</a:t>
            </a:r>
            <a:endParaRPr lang="en-US" i="1" dirty="0"/>
          </a:p>
        </p:txBody>
      </p:sp>
      <p:cxnSp>
        <p:nvCxnSpPr>
          <p:cNvPr id="43" name="Conector reto 35"/>
          <p:cNvCxnSpPr/>
          <p:nvPr/>
        </p:nvCxnSpPr>
        <p:spPr>
          <a:xfrm flipH="1" flipV="1">
            <a:off x="3063168" y="6133802"/>
            <a:ext cx="7355415" cy="16343"/>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Retângulo 32"/>
          <p:cNvSpPr/>
          <p:nvPr/>
        </p:nvSpPr>
        <p:spPr>
          <a:xfrm>
            <a:off x="3087162" y="6260466"/>
            <a:ext cx="1404000" cy="389086"/>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Weekly face to face meetings</a:t>
            </a:r>
            <a:endParaRPr lang="fr-FR" sz="1600" dirty="0">
              <a:solidFill>
                <a:schemeClr val="tx1"/>
              </a:solidFill>
            </a:endParaRPr>
          </a:p>
        </p:txBody>
      </p:sp>
      <p:sp>
        <p:nvSpPr>
          <p:cNvPr id="46" name="Retângulo 32"/>
          <p:cNvSpPr/>
          <p:nvPr/>
        </p:nvSpPr>
        <p:spPr>
          <a:xfrm>
            <a:off x="4000078" y="462607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47" name="Retângulo 32"/>
          <p:cNvSpPr/>
          <p:nvPr/>
        </p:nvSpPr>
        <p:spPr>
          <a:xfrm>
            <a:off x="4659925" y="6537208"/>
            <a:ext cx="5566116" cy="2246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Formalization</a:t>
            </a:r>
            <a:r>
              <a:rPr lang="fr-FR" sz="1200" dirty="0" smtClean="0">
                <a:solidFill>
                  <a:schemeClr val="bg1"/>
                </a:solidFill>
              </a:rPr>
              <a:t> of model &amp; </a:t>
            </a:r>
            <a:r>
              <a:rPr lang="fr-FR" sz="1200" dirty="0" err="1" smtClean="0">
                <a:solidFill>
                  <a:schemeClr val="bg1"/>
                </a:solidFill>
              </a:rPr>
              <a:t>algorithms</a:t>
            </a:r>
            <a:endParaRPr lang="fr-FR" sz="1600" dirty="0">
              <a:solidFill>
                <a:schemeClr val="bg1"/>
              </a:solidFill>
            </a:endParaRPr>
          </a:p>
        </p:txBody>
      </p:sp>
      <p:sp>
        <p:nvSpPr>
          <p:cNvPr id="44" name="Retângulo 43"/>
          <p:cNvSpPr/>
          <p:nvPr/>
        </p:nvSpPr>
        <p:spPr>
          <a:xfrm>
            <a:off x="6864958" y="2161548"/>
            <a:ext cx="1404674" cy="326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a:t>
            </a:r>
            <a:r>
              <a:rPr lang="fr-FR" sz="1200" dirty="0" smtClean="0">
                <a:solidFill>
                  <a:schemeClr val="tx1"/>
                </a:solidFill>
              </a:rPr>
              <a:t>course </a:t>
            </a:r>
            <a:r>
              <a:rPr lang="fr-FR" sz="1200" dirty="0">
                <a:solidFill>
                  <a:schemeClr val="tx1"/>
                </a:solidFill>
              </a:rPr>
              <a:t>39h (2x)</a:t>
            </a:r>
            <a:endParaRPr lang="fr-FR" sz="1600" dirty="0">
              <a:solidFill>
                <a:schemeClr val="tx1"/>
              </a:solidFill>
            </a:endParaRPr>
          </a:p>
        </p:txBody>
      </p:sp>
      <p:sp>
        <p:nvSpPr>
          <p:cNvPr id="48" name="Retângulo 47"/>
          <p:cNvSpPr/>
          <p:nvPr/>
        </p:nvSpPr>
        <p:spPr>
          <a:xfrm>
            <a:off x="9717828" y="2158944"/>
            <a:ext cx="1404674" cy="326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a:t>
            </a:r>
            <a:r>
              <a:rPr lang="fr-FR" sz="1200" dirty="0" smtClean="0">
                <a:solidFill>
                  <a:schemeClr val="tx1"/>
                </a:solidFill>
              </a:rPr>
              <a:t>course 39h</a:t>
            </a:r>
            <a:endParaRPr lang="fr-FR" sz="1600" dirty="0">
              <a:solidFill>
                <a:schemeClr val="tx1"/>
              </a:solidFill>
            </a:endParaRPr>
          </a:p>
        </p:txBody>
      </p:sp>
      <p:sp>
        <p:nvSpPr>
          <p:cNvPr id="5" name="CaixaDeTexto 4"/>
          <p:cNvSpPr txBox="1"/>
          <p:nvPr/>
        </p:nvSpPr>
        <p:spPr>
          <a:xfrm>
            <a:off x="8300922" y="2570138"/>
            <a:ext cx="2813873" cy="461665"/>
          </a:xfrm>
          <a:prstGeom prst="rect">
            <a:avLst/>
          </a:prstGeom>
          <a:solidFill>
            <a:schemeClr val="accent6">
              <a:lumMod val="50000"/>
            </a:schemeClr>
          </a:solidFill>
        </p:spPr>
        <p:txBody>
          <a:bodyPr wrap="square" rtlCol="0">
            <a:spAutoFit/>
          </a:bodyPr>
          <a:lstStyle/>
          <a:p>
            <a:r>
              <a:rPr lang="fr-FR" sz="1200" b="1" dirty="0" smtClean="0">
                <a:solidFill>
                  <a:schemeClr val="bg1"/>
                </a:solidFill>
              </a:rPr>
              <a:t>Total of hours:</a:t>
            </a:r>
            <a:r>
              <a:rPr lang="fr-FR" sz="1200" dirty="0" smtClean="0">
                <a:solidFill>
                  <a:schemeClr val="bg1"/>
                </a:solidFill>
              </a:rPr>
              <a:t> </a:t>
            </a:r>
            <a:r>
              <a:rPr lang="fr-FR" sz="1200" b="1" dirty="0" smtClean="0">
                <a:solidFill>
                  <a:schemeClr val="bg1"/>
                </a:solidFill>
              </a:rPr>
              <a:t>FSC</a:t>
            </a:r>
            <a:r>
              <a:rPr lang="fr-FR" sz="1200" dirty="0" smtClean="0">
                <a:solidFill>
                  <a:schemeClr val="bg1"/>
                </a:solidFill>
              </a:rPr>
              <a:t> (117+39) and </a:t>
            </a:r>
            <a:r>
              <a:rPr lang="fr-FR" sz="1200" b="1" dirty="0" smtClean="0">
                <a:solidFill>
                  <a:schemeClr val="bg1"/>
                </a:solidFill>
              </a:rPr>
              <a:t>FIP</a:t>
            </a:r>
            <a:r>
              <a:rPr lang="fr-FR" sz="1200" dirty="0" smtClean="0">
                <a:solidFill>
                  <a:schemeClr val="bg1"/>
                </a:solidFill>
              </a:rPr>
              <a:t> (teaching exp. to be validated)</a:t>
            </a:r>
            <a:endParaRPr lang="fr-FR" sz="1200" dirty="0">
              <a:solidFill>
                <a:schemeClr val="bg1"/>
              </a:solidFill>
            </a:endParaRP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a:t>
            </a:r>
            <a:r>
              <a:rPr lang="fr-FR" dirty="0" err="1" smtClean="0"/>
              <a:t>work</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25/03/2017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23</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25/03/2017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24</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Reducing overhead by reusing </a:t>
            </a:r>
            <a:r>
              <a:rPr lang="en-US" dirty="0" err="1" smtClean="0"/>
              <a:t>qR</a:t>
            </a:r>
            <a:endParaRPr lang="en-US" dirty="0"/>
          </a:p>
        </p:txBody>
      </p:sp>
      <p:sp>
        <p:nvSpPr>
          <p:cNvPr id="7" name="Espace réservé du contenu 6"/>
          <p:cNvSpPr>
            <a:spLocks noGrp="1"/>
          </p:cNvSpPr>
          <p:nvPr>
            <p:ph idx="1"/>
          </p:nvPr>
        </p:nvSpPr>
        <p:spPr>
          <a:xfrm>
            <a:off x="1069848" y="4957285"/>
            <a:ext cx="10058400" cy="1755702"/>
          </a:xfrm>
        </p:spPr>
        <p:txBody>
          <a:bodyPr>
            <a:noAutofit/>
          </a:bodyPr>
          <a:lstStyle/>
          <a:p>
            <a:r>
              <a:rPr lang="en-US" sz="1800" dirty="0" smtClean="0"/>
              <a:t>Define Query similarity based </a:t>
            </a:r>
          </a:p>
          <a:p>
            <a:pPr lvl="1"/>
            <a:r>
              <a:rPr lang="en-US" sz="1600" dirty="0" smtClean="0"/>
              <a:t>on concrete services: data providers, </a:t>
            </a:r>
          </a:p>
          <a:p>
            <a:pPr lvl="1"/>
            <a:r>
              <a:rPr lang="en-US" sz="1600" dirty="0" smtClean="0"/>
              <a:t>required data types</a:t>
            </a:r>
          </a:p>
          <a:p>
            <a:pPr lvl="1"/>
            <a:r>
              <a:rPr lang="en-US" sz="1600" dirty="0" smtClean="0"/>
              <a:t>local and global properties</a:t>
            </a:r>
          </a:p>
          <a:p>
            <a:r>
              <a:rPr lang="en-US" sz="1800" dirty="0" smtClean="0"/>
              <a:t>Query rewriting history: Efficient query lookup with index and look up strategy</a:t>
            </a:r>
            <a:endParaRPr lang="en-US" sz="1800" dirty="0"/>
          </a:p>
        </p:txBody>
      </p:sp>
      <p:sp>
        <p:nvSpPr>
          <p:cNvPr id="4" name="Espace réservé de la date 3"/>
          <p:cNvSpPr>
            <a:spLocks noGrp="1"/>
          </p:cNvSpPr>
          <p:nvPr>
            <p:ph type="dt" sz="half" idx="10"/>
          </p:nvPr>
        </p:nvSpPr>
        <p:spPr/>
        <p:txBody>
          <a:bodyPr/>
          <a:lstStyle/>
          <a:p>
            <a:fld id="{65A0BBFD-990B-45E8-A1E6-40B808A7D247}" type="datetime1">
              <a:rPr lang="fr-FR" smtClean="0"/>
              <a:t>25/03/2017</a:t>
            </a:fld>
            <a:endParaRPr lang="fr-FR" dirty="0"/>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25</a:t>
            </a:fld>
            <a:endParaRPr lang="fr-FR"/>
          </a:p>
        </p:txBody>
      </p:sp>
      <p:sp>
        <p:nvSpPr>
          <p:cNvPr id="8" name="CaixaDeTexto 4"/>
          <p:cNvSpPr txBox="1"/>
          <p:nvPr/>
        </p:nvSpPr>
        <p:spPr>
          <a:xfrm>
            <a:off x="2466258" y="2023687"/>
            <a:ext cx="8661990" cy="523220"/>
          </a:xfrm>
          <a:prstGeom prst="rect">
            <a:avLst/>
          </a:prstGeom>
          <a:noFill/>
        </p:spPr>
        <p:txBody>
          <a:bodyPr wrap="square" rtlCol="0">
            <a:spAutoFit/>
          </a:bodyPr>
          <a:lstStyle/>
          <a:p>
            <a:r>
              <a:rPr lang="en-US" sz="1400" dirty="0" smtClean="0">
                <a:latin typeface="Consolas" charset="0"/>
                <a:ea typeface="Consolas" charset="0"/>
                <a:cs typeface="Consolas" charset="0"/>
              </a:rPr>
              <a:t>Q</a:t>
            </a:r>
            <a:r>
              <a:rPr lang="en-US" sz="1400" baseline="-25000" dirty="0" smtClean="0">
                <a:latin typeface="Consolas" charset="0"/>
                <a:ea typeface="Consolas" charset="0"/>
                <a:cs typeface="Consolas" charset="0"/>
              </a:rPr>
              <a:t>1</a:t>
            </a:r>
            <a:r>
              <a:rPr lang="en-US" sz="1400" dirty="0" smtClean="0">
                <a:latin typeface="Consolas" charset="0"/>
                <a:ea typeface="Consolas" charset="0"/>
                <a:cs typeface="Consolas" charset="0"/>
              </a:rPr>
              <a:t>(dis</a:t>
            </a:r>
            <a:r>
              <a:rPr lang="en-US" sz="1400" dirty="0">
                <a:latin typeface="Consolas" charset="0"/>
                <a:ea typeface="Consolas" charset="0"/>
                <a:cs typeface="Consolas" charset="0"/>
              </a:rPr>
              <a:t>?; dna!, info!) := </a:t>
            </a:r>
            <a:r>
              <a:rPr lang="en-US" sz="1400" dirty="0" smtClean="0">
                <a:latin typeface="Consolas" charset="0"/>
                <a:ea typeface="Consolas" charset="0"/>
                <a:cs typeface="Consolas" charset="0"/>
              </a:rPr>
              <a:t>A</a:t>
            </a:r>
            <a:r>
              <a:rPr lang="en-US" sz="1400" baseline="-25000" dirty="0" smtClean="0">
                <a:latin typeface="Consolas" charset="0"/>
                <a:ea typeface="Consolas" charset="0"/>
                <a:cs typeface="Consolas" charset="0"/>
              </a:rPr>
              <a:t>1</a:t>
            </a:r>
            <a:r>
              <a:rPr lang="en-US" sz="1400" dirty="0" smtClean="0">
                <a:latin typeface="Consolas" charset="0"/>
                <a:ea typeface="Consolas" charset="0"/>
                <a:cs typeface="Consolas" charset="0"/>
              </a:rPr>
              <a:t> </a:t>
            </a:r>
            <a:r>
              <a:rPr lang="en-US" sz="1400" dirty="0">
                <a:latin typeface="Consolas" charset="0"/>
                <a:ea typeface="Consolas" charset="0"/>
                <a:cs typeface="Consolas" charset="0"/>
              </a:rPr>
              <a:t>(dis?; p!), A</a:t>
            </a:r>
            <a:r>
              <a:rPr lang="en-US" sz="1400" baseline="-25000" dirty="0">
                <a:latin typeface="Consolas" charset="0"/>
                <a:ea typeface="Consolas" charset="0"/>
                <a:cs typeface="Consolas" charset="0"/>
              </a:rPr>
              <a:t>2</a:t>
            </a:r>
            <a:r>
              <a:rPr lang="en-US" sz="1400" dirty="0">
                <a:latin typeface="Consolas" charset="0"/>
                <a:ea typeface="Consolas" charset="0"/>
                <a:cs typeface="Consolas" charset="0"/>
              </a:rPr>
              <a:t> (p?; dna!), A</a:t>
            </a:r>
            <a:r>
              <a:rPr lang="en-US" sz="1400" baseline="-25000" dirty="0">
                <a:latin typeface="Consolas" charset="0"/>
                <a:ea typeface="Consolas" charset="0"/>
                <a:cs typeface="Consolas" charset="0"/>
              </a:rPr>
              <a:t>3</a:t>
            </a:r>
            <a:r>
              <a:rPr lang="en-US" sz="1400" dirty="0">
                <a:latin typeface="Consolas" charset="0"/>
                <a:ea typeface="Consolas" charset="0"/>
                <a:cs typeface="Consolas" charset="0"/>
              </a:rPr>
              <a:t> (p?; info!), </a:t>
            </a:r>
            <a:endParaRPr lang="en-US" sz="1400" dirty="0" smtClean="0">
              <a:latin typeface="Consolas" charset="0"/>
              <a:ea typeface="Consolas" charset="0"/>
              <a:cs typeface="Consolas" charset="0"/>
            </a:endParaRPr>
          </a:p>
          <a:p>
            <a:r>
              <a:rPr lang="en-US" sz="1400" dirty="0">
                <a:latin typeface="Consolas" charset="0"/>
                <a:ea typeface="Consolas" charset="0"/>
                <a:cs typeface="Consolas" charset="0"/>
              </a:rPr>
              <a:t>	 </a:t>
            </a:r>
            <a:r>
              <a:rPr lang="en-US" sz="1400" dirty="0" smtClean="0">
                <a:latin typeface="Consolas" charset="0"/>
                <a:ea typeface="Consolas" charset="0"/>
                <a:cs typeface="Consolas" charset="0"/>
              </a:rPr>
              <a:t>              [</a:t>
            </a:r>
            <a:r>
              <a:rPr lang="en-US" sz="1400" dirty="0">
                <a:latin typeface="Consolas" charset="0"/>
                <a:ea typeface="Consolas" charset="0"/>
                <a:cs typeface="Consolas" charset="0"/>
              </a:rPr>
              <a:t>availability &gt; 99%, price per call &lt; 0,2$, total cost &lt; 5</a:t>
            </a:r>
            <a:r>
              <a:rPr lang="en-US" sz="1400" dirty="0" smtClean="0">
                <a:latin typeface="Consolas" charset="0"/>
                <a:ea typeface="Consolas" charset="0"/>
                <a:cs typeface="Consolas" charset="0"/>
              </a:rPr>
              <a:t>$]</a:t>
            </a:r>
            <a:endParaRPr lang="en-US" sz="1400" dirty="0">
              <a:latin typeface="Consolas" charset="0"/>
              <a:ea typeface="Consolas" charset="0"/>
              <a:cs typeface="Consolas" charset="0"/>
            </a:endParaRPr>
          </a:p>
        </p:txBody>
      </p:sp>
      <p:grpSp>
        <p:nvGrpSpPr>
          <p:cNvPr id="6" name="Grupo 5"/>
          <p:cNvGrpSpPr/>
          <p:nvPr/>
        </p:nvGrpSpPr>
        <p:grpSpPr>
          <a:xfrm>
            <a:off x="920977" y="2608777"/>
            <a:ext cx="2836977" cy="1818503"/>
            <a:chOff x="920977" y="2608777"/>
            <a:chExt cx="2836977" cy="1818503"/>
          </a:xfrm>
        </p:grpSpPr>
        <p:sp>
          <p:nvSpPr>
            <p:cNvPr id="9" name="Cilindro 14"/>
            <p:cNvSpPr/>
            <p:nvPr/>
          </p:nvSpPr>
          <p:spPr>
            <a:xfrm>
              <a:off x="920977" y="2608777"/>
              <a:ext cx="2466340" cy="1818503"/>
            </a:xfrm>
            <a:prstGeom prst="can">
              <a:avLst>
                <a:gd name="adj" fmla="val 31856"/>
              </a:avLst>
            </a:prstGeom>
            <a:ln>
              <a:solidFill>
                <a:schemeClr val="accent5">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CaixaDeTexto 16"/>
            <p:cNvSpPr txBox="1"/>
            <p:nvPr/>
          </p:nvSpPr>
          <p:spPr>
            <a:xfrm>
              <a:off x="1012640" y="3111273"/>
              <a:ext cx="2745314"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smtClean="0">
                  <a:latin typeface="Consolas" charset="0"/>
                  <a:ea typeface="Consolas" charset="0"/>
                  <a:cs typeface="Consolas" charset="0"/>
                </a:rPr>
                <a:t>1</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1" name="CaixaDeTexto 17"/>
            <p:cNvSpPr txBox="1"/>
            <p:nvPr/>
          </p:nvSpPr>
          <p:spPr>
            <a:xfrm>
              <a:off x="1012639" y="3421033"/>
              <a:ext cx="2745313"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a:latin typeface="Consolas" charset="0"/>
                  <a:ea typeface="Consolas" charset="0"/>
                  <a:cs typeface="Consolas" charset="0"/>
                </a:rPr>
                <a:t>3</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2" name="CaixaDeTexto 18"/>
            <p:cNvSpPr txBox="1"/>
            <p:nvPr/>
          </p:nvSpPr>
          <p:spPr>
            <a:xfrm>
              <a:off x="1012639" y="3730793"/>
              <a:ext cx="2745313" cy="276999"/>
            </a:xfrm>
            <a:prstGeom prst="rect">
              <a:avLst/>
            </a:prstGeom>
            <a:noFill/>
            <a:effectLst/>
          </p:spPr>
          <p:txBody>
            <a:bodyPr wrap="square" rtlCol="0">
              <a:spAutoFit/>
            </a:bodyPr>
            <a:lstStyle/>
            <a:p>
              <a:r>
                <a:rPr lang="fr-FR" sz="1200" dirty="0" smtClean="0">
                  <a:latin typeface="Consolas" charset="0"/>
                  <a:ea typeface="Consolas" charset="0"/>
                  <a:cs typeface="Consolas" charset="0"/>
                </a:rPr>
                <a:t>Q</a:t>
              </a:r>
              <a:r>
                <a:rPr lang="fr-FR" sz="1200" baseline="-25000" dirty="0">
                  <a:latin typeface="Consolas" charset="0"/>
                  <a:ea typeface="Consolas" charset="0"/>
                  <a:cs typeface="Consolas" charset="0"/>
                </a:rPr>
                <a:t>4</a:t>
              </a:r>
              <a:r>
                <a:rPr lang="fr-FR" sz="1200" dirty="0" smtClean="0">
                  <a:latin typeface="Consolas" charset="0"/>
                  <a:ea typeface="Consolas" charset="0"/>
                  <a:cs typeface="Consolas" charset="0"/>
                </a:rPr>
                <a:t> := &lt; </a:t>
              </a:r>
              <a:r>
                <a:rPr lang="fr-FR" sz="1200" i="1" dirty="0" smtClean="0">
                  <a:latin typeface="Consolas" charset="0"/>
                  <a:ea typeface="Consolas" charset="0"/>
                  <a:cs typeface="Consolas" charset="0"/>
                </a:rPr>
                <a:t>s</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t</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A</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R</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C</a:t>
              </a:r>
              <a:r>
                <a:rPr lang="fr-FR" sz="1200" dirty="0" smtClean="0">
                  <a:latin typeface="Consolas" charset="0"/>
                  <a:ea typeface="Consolas" charset="0"/>
                  <a:cs typeface="Consolas" charset="0"/>
                </a:rPr>
                <a:t>, </a:t>
              </a:r>
              <a:r>
                <a:rPr lang="fr-FR" sz="1200" i="1" dirty="0" smtClean="0">
                  <a:latin typeface="Consolas" charset="0"/>
                  <a:ea typeface="Consolas" charset="0"/>
                  <a:cs typeface="Consolas" charset="0"/>
                </a:rPr>
                <a:t>w </a:t>
              </a:r>
              <a:r>
                <a:rPr lang="fr-FR" sz="1200" dirty="0" smtClean="0">
                  <a:latin typeface="Consolas" charset="0"/>
                  <a:ea typeface="Consolas" charset="0"/>
                  <a:cs typeface="Consolas" charset="0"/>
                </a:rPr>
                <a:t>&gt;</a:t>
              </a:r>
              <a:endParaRPr lang="fr-FR" sz="1200" dirty="0">
                <a:latin typeface="Consolas" charset="0"/>
                <a:ea typeface="Consolas" charset="0"/>
                <a:cs typeface="Consolas" charset="0"/>
              </a:endParaRPr>
            </a:p>
          </p:txBody>
        </p:sp>
        <p:sp>
          <p:nvSpPr>
            <p:cNvPr id="13" name="CaixaDeTexto 25"/>
            <p:cNvSpPr txBox="1"/>
            <p:nvPr/>
          </p:nvSpPr>
          <p:spPr>
            <a:xfrm>
              <a:off x="1039500" y="3957830"/>
              <a:ext cx="521297" cy="338554"/>
            </a:xfrm>
            <a:prstGeom prst="rect">
              <a:avLst/>
            </a:prstGeom>
            <a:noFill/>
          </p:spPr>
          <p:txBody>
            <a:bodyPr wrap="none" rtlCol="0">
              <a:spAutoFit/>
            </a:bodyPr>
            <a:lstStyle/>
            <a:p>
              <a:r>
                <a:rPr lang="fr-FR" sz="1600" b="1" dirty="0" smtClean="0">
                  <a:latin typeface="Consolas" charset="0"/>
                  <a:ea typeface="Consolas" charset="0"/>
                  <a:cs typeface="Consolas" charset="0"/>
                </a:rPr>
                <a:t>...</a:t>
              </a:r>
              <a:endParaRPr lang="fr-FR" sz="1600" b="1" dirty="0">
                <a:latin typeface="Consolas" charset="0"/>
                <a:ea typeface="Consolas" charset="0"/>
                <a:cs typeface="Consolas" charset="0"/>
              </a:endParaRPr>
            </a:p>
          </p:txBody>
        </p:sp>
      </p:grpSp>
      <p:sp>
        <p:nvSpPr>
          <p:cNvPr id="14" name="CaixaDeTexto 26"/>
          <p:cNvSpPr txBox="1"/>
          <p:nvPr/>
        </p:nvSpPr>
        <p:spPr>
          <a:xfrm>
            <a:off x="3782755" y="2768857"/>
            <a:ext cx="3136605" cy="307777"/>
          </a:xfrm>
          <a:prstGeom prst="rect">
            <a:avLst/>
          </a:prstGeom>
          <a:noFill/>
          <a:effectLst/>
        </p:spPr>
        <p:txBody>
          <a:bodyPr wrap="square" rtlCol="0">
            <a:spAutoFit/>
          </a:bodyPr>
          <a:lstStyle/>
          <a:p>
            <a:r>
              <a:rPr lang="fr-FR" sz="1400" dirty="0" smtClean="0">
                <a:latin typeface="Consolas" charset="0"/>
                <a:ea typeface="Consolas" charset="0"/>
                <a:cs typeface="Consolas" charset="0"/>
              </a:rPr>
              <a:t>Q</a:t>
            </a:r>
            <a:r>
              <a:rPr lang="fr-FR" sz="1400" baseline="-25000" dirty="0" smtClean="0">
                <a:latin typeface="Consolas" charset="0"/>
                <a:ea typeface="Consolas" charset="0"/>
                <a:cs typeface="Consolas" charset="0"/>
              </a:rPr>
              <a:t>2</a:t>
            </a:r>
            <a:r>
              <a:rPr lang="fr-FR" sz="1400" dirty="0" smtClean="0">
                <a:latin typeface="Consolas" charset="0"/>
                <a:ea typeface="Consolas" charset="0"/>
                <a:cs typeface="Consolas" charset="0"/>
              </a:rPr>
              <a:t> := &lt; </a:t>
            </a:r>
            <a:r>
              <a:rPr lang="fr-FR" sz="1400" i="1" dirty="0" smtClean="0">
                <a:latin typeface="Consolas" charset="0"/>
                <a:ea typeface="Consolas" charset="0"/>
                <a:cs typeface="Consolas" charset="0"/>
              </a:rPr>
              <a:t>s?</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t?</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A</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R</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C?</a:t>
            </a:r>
            <a:r>
              <a:rPr lang="fr-FR" sz="1400" dirty="0" smtClean="0">
                <a:latin typeface="Consolas" charset="0"/>
                <a:ea typeface="Consolas" charset="0"/>
                <a:cs typeface="Consolas" charset="0"/>
              </a:rPr>
              <a:t>, </a:t>
            </a:r>
            <a:r>
              <a:rPr lang="fr-FR" sz="1400" i="1" dirty="0" smtClean="0">
                <a:latin typeface="Consolas" charset="0"/>
                <a:ea typeface="Consolas" charset="0"/>
                <a:cs typeface="Consolas" charset="0"/>
              </a:rPr>
              <a:t>w? </a:t>
            </a:r>
            <a:r>
              <a:rPr lang="fr-FR" sz="1400" dirty="0" smtClean="0">
                <a:latin typeface="Consolas" charset="0"/>
                <a:ea typeface="Consolas" charset="0"/>
                <a:cs typeface="Consolas" charset="0"/>
              </a:rPr>
              <a:t>&gt;</a:t>
            </a:r>
            <a:endParaRPr lang="fr-FR" sz="1400" dirty="0">
              <a:latin typeface="Consolas" charset="0"/>
              <a:ea typeface="Consolas" charset="0"/>
              <a:cs typeface="Consolas" charset="0"/>
            </a:endParaRPr>
          </a:p>
        </p:txBody>
      </p:sp>
      <p:grpSp>
        <p:nvGrpSpPr>
          <p:cNvPr id="30" name="Grouper 29"/>
          <p:cNvGrpSpPr/>
          <p:nvPr/>
        </p:nvGrpSpPr>
        <p:grpSpPr>
          <a:xfrm>
            <a:off x="6583866" y="3475458"/>
            <a:ext cx="5577202" cy="1561198"/>
            <a:chOff x="6614798" y="2895994"/>
            <a:chExt cx="5577202" cy="1561198"/>
          </a:xfrm>
        </p:grpSpPr>
        <p:sp>
          <p:nvSpPr>
            <p:cNvPr id="18" name="CaixaDeTexto 35"/>
            <p:cNvSpPr txBox="1"/>
            <p:nvPr/>
          </p:nvSpPr>
          <p:spPr>
            <a:xfrm>
              <a:off x="6947812" y="2909897"/>
              <a:ext cx="3139114"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rPr>
                <a:t> is a subset of </a:t>
              </a:r>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1</a:t>
              </a:r>
              <a:r>
                <a:rPr lang="fr-FR" sz="1400" dirty="0">
                  <a:solidFill>
                    <a:schemeClr val="accent1">
                      <a:lumMod val="75000"/>
                    </a:schemeClr>
                  </a:solidFill>
                </a:rPr>
                <a:t> </a:t>
              </a:r>
              <a:r>
                <a:rPr lang="fr-FR" sz="1400" dirty="0" smtClean="0">
                  <a:solidFill>
                    <a:schemeClr val="accent1">
                      <a:lumMod val="75000"/>
                    </a:schemeClr>
                  </a:solidFill>
                </a:rPr>
                <a:t>iff: </a:t>
              </a:r>
              <a:endParaRPr lang="fr-FR" sz="1400" dirty="0">
                <a:solidFill>
                  <a:schemeClr val="accent1">
                    <a:lumMod val="75000"/>
                  </a:schemeClr>
                </a:solidFill>
              </a:endParaRPr>
            </a:p>
          </p:txBody>
        </p:sp>
        <p:sp>
          <p:nvSpPr>
            <p:cNvPr id="19" name="CaixaDeTexto 36"/>
            <p:cNvSpPr txBox="1"/>
            <p:nvPr/>
          </p:nvSpPr>
          <p:spPr>
            <a:xfrm>
              <a:off x="8818068" y="2895994"/>
              <a:ext cx="2876794" cy="318493"/>
            </a:xfrm>
            <a:prstGeom prst="rect">
              <a:avLst/>
            </a:prstGeom>
            <a:noFill/>
            <a:effectLst/>
          </p:spPr>
          <p:txBody>
            <a:bodyPr wrap="square" rtlCol="0">
              <a:spAutoFit/>
            </a:bodyPr>
            <a:lstStyle/>
            <a:p>
              <a:r>
                <a:rPr lang="fr-FR" sz="1400" b="1" dirty="0" smtClean="0">
                  <a:solidFill>
                    <a:schemeClr val="accent1">
                      <a:lumMod val="75000"/>
                    </a:schemeClr>
                  </a:solidFill>
                  <a:latin typeface="Consolas" charset="0"/>
                  <a:ea typeface="Consolas" charset="0"/>
                  <a:cs typeface="Consolas" charset="0"/>
                </a:rPr>
                <a:t>Q</a:t>
              </a:r>
              <a:r>
                <a:rPr lang="fr-FR" sz="1400" b="1" baseline="-25000" dirty="0" smtClean="0">
                  <a:solidFill>
                    <a:schemeClr val="accent1">
                      <a:lumMod val="75000"/>
                    </a:schemeClr>
                  </a:solidFill>
                  <a:latin typeface="Consolas" charset="0"/>
                  <a:ea typeface="Consolas" charset="0"/>
                  <a:cs typeface="Consolas" charset="0"/>
                </a:rPr>
                <a:t>2</a:t>
              </a:r>
              <a:r>
                <a:rPr lang="fr-FR" sz="1400" b="1" dirty="0" smtClean="0">
                  <a:solidFill>
                    <a:schemeClr val="accent1">
                      <a:lumMod val="75000"/>
                    </a:schemeClr>
                  </a:solidFill>
                  <a:latin typeface="Consolas" charset="0"/>
                  <a:ea typeface="Consolas" charset="0"/>
                  <a:cs typeface="Consolas" charset="0"/>
                </a:rPr>
                <a:t>.A ⊂ Q</a:t>
              </a:r>
              <a:r>
                <a:rPr lang="fr-FR" sz="1400" b="1" baseline="-25000" dirty="0" smtClean="0">
                  <a:solidFill>
                    <a:schemeClr val="accent1">
                      <a:lumMod val="75000"/>
                    </a:schemeClr>
                  </a:solidFill>
                  <a:latin typeface="Consolas" charset="0"/>
                  <a:ea typeface="Consolas" charset="0"/>
                  <a:cs typeface="Consolas" charset="0"/>
                </a:rPr>
                <a:t>1</a:t>
              </a:r>
              <a:r>
                <a:rPr lang="fr-FR" sz="1400" b="1" dirty="0" smtClean="0">
                  <a:solidFill>
                    <a:schemeClr val="accent1">
                      <a:lumMod val="75000"/>
                    </a:schemeClr>
                  </a:solidFill>
                  <a:latin typeface="Consolas" charset="0"/>
                  <a:ea typeface="Consolas" charset="0"/>
                  <a:cs typeface="Consolas" charset="0"/>
                </a:rPr>
                <a:t>.A and Q</a:t>
              </a:r>
              <a:r>
                <a:rPr lang="fr-FR" sz="1400" b="1" baseline="-25000" dirty="0" smtClean="0">
                  <a:solidFill>
                    <a:schemeClr val="accent1">
                      <a:lumMod val="75000"/>
                    </a:schemeClr>
                  </a:solidFill>
                  <a:latin typeface="Consolas" charset="0"/>
                  <a:ea typeface="Consolas" charset="0"/>
                  <a:cs typeface="Consolas" charset="0"/>
                </a:rPr>
                <a:t>2</a:t>
              </a:r>
              <a:r>
                <a:rPr lang="fr-FR" sz="1400" b="1" dirty="0" smtClean="0">
                  <a:solidFill>
                    <a:schemeClr val="accent1">
                      <a:lumMod val="75000"/>
                    </a:schemeClr>
                  </a:solidFill>
                  <a:latin typeface="Consolas" charset="0"/>
                  <a:ea typeface="Consolas" charset="0"/>
                  <a:cs typeface="Consolas" charset="0"/>
                </a:rPr>
                <a:t>.R ⊲ Q</a:t>
              </a:r>
              <a:r>
                <a:rPr lang="fr-FR" sz="1400" b="1" baseline="-25000" dirty="0" smtClean="0">
                  <a:solidFill>
                    <a:schemeClr val="accent1">
                      <a:lumMod val="75000"/>
                    </a:schemeClr>
                  </a:solidFill>
                  <a:latin typeface="Consolas" charset="0"/>
                  <a:ea typeface="Consolas" charset="0"/>
                  <a:cs typeface="Consolas" charset="0"/>
                </a:rPr>
                <a:t>1</a:t>
              </a:r>
              <a:r>
                <a:rPr lang="fr-FR" sz="1400" b="1" dirty="0" smtClean="0">
                  <a:solidFill>
                    <a:schemeClr val="accent1">
                      <a:lumMod val="75000"/>
                    </a:schemeClr>
                  </a:solidFill>
                  <a:latin typeface="Consolas" charset="0"/>
                  <a:ea typeface="Consolas" charset="0"/>
                  <a:cs typeface="Consolas" charset="0"/>
                </a:rPr>
                <a:t>.R </a:t>
              </a:r>
              <a:endParaRPr lang="fr-FR" sz="1400" b="1" dirty="0">
                <a:solidFill>
                  <a:schemeClr val="accent1">
                    <a:lumMod val="75000"/>
                  </a:schemeClr>
                </a:solidFill>
                <a:latin typeface="Consolas" charset="0"/>
                <a:ea typeface="Consolas" charset="0"/>
                <a:cs typeface="Consolas" charset="0"/>
              </a:endParaRPr>
            </a:p>
          </p:txBody>
        </p:sp>
        <p:sp>
          <p:nvSpPr>
            <p:cNvPr id="20" name="CaixaDeTexto 43"/>
            <p:cNvSpPr txBox="1"/>
            <p:nvPr/>
          </p:nvSpPr>
          <p:spPr>
            <a:xfrm>
              <a:off x="6614798" y="3240204"/>
              <a:ext cx="557720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 ⟵ {c</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st. {⩝c</a:t>
              </a:r>
              <a:r>
                <a:rPr lang="fr-FR" sz="1400" baseline="-25000" dirty="0" smtClean="0">
                  <a:solidFill>
                    <a:schemeClr val="accent1">
                      <a:lumMod val="75000"/>
                    </a:schemeClr>
                  </a:solidFill>
                  <a:latin typeface="Consolas" charset="0"/>
                  <a:ea typeface="Consolas" charset="0"/>
                  <a:cs typeface="Consolas" charset="0"/>
                </a:rPr>
                <a:t>i</a:t>
              </a:r>
              <a:r>
                <a:rPr lang="fr-FR" sz="1400" dirty="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 Q</a:t>
              </a:r>
              <a:r>
                <a:rPr lang="fr-FR" sz="1400" baseline="-25000" dirty="0" smtClean="0">
                  <a:solidFill>
                    <a:schemeClr val="accent1">
                      <a:lumMod val="75000"/>
                    </a:schemeClr>
                  </a:solidFill>
                  <a:latin typeface="Consolas" charset="0"/>
                  <a:ea typeface="Consolas" charset="0"/>
                  <a:cs typeface="Consolas" charset="0"/>
                </a:rPr>
                <a:t>1</a:t>
              </a:r>
              <a:r>
                <a:rPr lang="fr-FR" sz="1400" dirty="0" smtClean="0">
                  <a:solidFill>
                    <a:schemeClr val="accent1">
                      <a:lumMod val="75000"/>
                    </a:schemeClr>
                  </a:solidFill>
                  <a:latin typeface="Consolas" charset="0"/>
                  <a:ea typeface="Consolas" charset="0"/>
                  <a:cs typeface="Consolas" charset="0"/>
                </a:rPr>
                <a:t>.C, ∄ds </a:t>
              </a:r>
              <a:r>
                <a:rPr lang="fr-FR" sz="1400" dirty="0">
                  <a:solidFill>
                    <a:schemeClr val="accent1">
                      <a:lumMod val="75000"/>
                    </a:schemeClr>
                  </a:solidFill>
                  <a:latin typeface="Consolas" charset="0"/>
                  <a:ea typeface="Consolas" charset="0"/>
                  <a:cs typeface="Consolas" charset="0"/>
                </a:rPr>
                <a:t>∊</a:t>
              </a:r>
              <a:r>
                <a:rPr lang="fr-FR" sz="1400" dirty="0" smtClean="0">
                  <a:solidFill>
                    <a:schemeClr val="accent1">
                      <a:lumMod val="75000"/>
                    </a:schemeClr>
                  </a:solidFill>
                  <a:latin typeface="Consolas" charset="0"/>
                  <a:ea typeface="Consolas" charset="0"/>
                  <a:cs typeface="Consolas" charset="0"/>
                </a:rPr>
                <a:t> c</a:t>
              </a:r>
              <a:r>
                <a:rPr lang="fr-FR" sz="1400" baseline="-25000" dirty="0" smtClean="0">
                  <a:solidFill>
                    <a:schemeClr val="accent1">
                      <a:lumMod val="75000"/>
                    </a:schemeClr>
                  </a:solidFill>
                  <a:latin typeface="Consolas" charset="0"/>
                  <a:ea typeface="Consolas" charset="0"/>
                  <a:cs typeface="Consolas" charset="0"/>
                </a:rPr>
                <a:t>i </a:t>
              </a:r>
              <a:r>
                <a:rPr lang="fr-FR" sz="1400" dirty="0" smtClean="0">
                  <a:solidFill>
                    <a:schemeClr val="accent1">
                      <a:lumMod val="75000"/>
                    </a:schemeClr>
                  </a:solidFill>
                  <a:latin typeface="Consolas" charset="0"/>
                  <a:ea typeface="Consolas" charset="0"/>
                  <a:cs typeface="Consolas" charset="0"/>
                </a:rPr>
                <a:t>| ds  is </a:t>
              </a:r>
              <a:r>
                <a:rPr lang="fr-FR" sz="1400" i="1" dirty="0" smtClean="0">
                  <a:solidFill>
                    <a:schemeClr val="accent1">
                      <a:lumMod val="75000"/>
                    </a:schemeClr>
                  </a:solidFill>
                  <a:latin typeface="Consolas" charset="0"/>
                  <a:ea typeface="Consolas" charset="0"/>
                  <a:cs typeface="Consolas" charset="0"/>
                </a:rPr>
                <a:t>offline</a:t>
              </a:r>
              <a:r>
                <a:rPr lang="fr-FR" sz="1400" dirty="0" smtClean="0">
                  <a:solidFill>
                    <a:schemeClr val="accent1">
                      <a:lumMod val="75000"/>
                    </a:schemeClr>
                  </a:solidFill>
                  <a:latin typeface="Consolas" charset="0"/>
                  <a:ea typeface="Consolas" charset="0"/>
                  <a:cs typeface="Consolas" charset="0"/>
                </a:rPr>
                <a:t>}</a:t>
              </a:r>
              <a:endParaRPr lang="fr-FR" sz="1400" dirty="0">
                <a:solidFill>
                  <a:schemeClr val="accent1">
                    <a:lumMod val="75000"/>
                  </a:schemeClr>
                </a:solidFill>
                <a:latin typeface="Consolas" charset="0"/>
                <a:ea typeface="Consolas" charset="0"/>
                <a:cs typeface="Consolas" charset="0"/>
              </a:endParaRPr>
            </a:p>
          </p:txBody>
        </p:sp>
        <p:sp>
          <p:nvSpPr>
            <p:cNvPr id="21" name="CaixaDeTexto 45"/>
            <p:cNvSpPr txBox="1"/>
            <p:nvPr/>
          </p:nvSpPr>
          <p:spPr>
            <a:xfrm>
              <a:off x="6614798" y="3513131"/>
              <a:ext cx="5047550"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 ⟵ project(Q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a:t>
              </a:r>
              <a:endParaRPr lang="fr-FR" sz="1400" dirty="0">
                <a:solidFill>
                  <a:schemeClr val="accent1">
                    <a:lumMod val="75000"/>
                  </a:schemeClr>
                </a:solidFill>
                <a:latin typeface="Consolas" charset="0"/>
                <a:ea typeface="Consolas" charset="0"/>
                <a:cs typeface="Consolas" charset="0"/>
              </a:endParaRPr>
            </a:p>
          </p:txBody>
        </p:sp>
        <p:sp>
          <p:nvSpPr>
            <p:cNvPr id="22" name="CaixaDeTexto 46"/>
            <p:cNvSpPr txBox="1"/>
            <p:nvPr/>
          </p:nvSpPr>
          <p:spPr>
            <a:xfrm>
              <a:off x="6614799" y="3889005"/>
              <a:ext cx="538233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.S ⟵ {ds</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st. {⩝ds</a:t>
              </a:r>
              <a:r>
                <a:rPr lang="fr-FR" sz="1400" baseline="-25000" dirty="0" smtClean="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 Q</a:t>
              </a:r>
              <a:r>
                <a:rPr lang="fr-FR" sz="1400" baseline="-25000" dirty="0" smtClean="0">
                  <a:solidFill>
                    <a:schemeClr val="accent1">
                      <a:lumMod val="75000"/>
                    </a:schemeClr>
                  </a:solidFill>
                  <a:latin typeface="Consolas" charset="0"/>
                  <a:ea typeface="Consolas" charset="0"/>
                  <a:cs typeface="Consolas" charset="0"/>
                </a:rPr>
                <a:t>1</a:t>
              </a:r>
              <a:r>
                <a:rPr lang="fr-FR" sz="1400" dirty="0" smtClean="0">
                  <a:solidFill>
                    <a:schemeClr val="accent1">
                      <a:lumMod val="75000"/>
                    </a:schemeClr>
                  </a:solidFill>
                  <a:latin typeface="Consolas" charset="0"/>
                  <a:ea typeface="Consolas" charset="0"/>
                  <a:cs typeface="Consolas" charset="0"/>
                </a:rPr>
                <a:t>.S, ∃c </a:t>
              </a:r>
              <a:r>
                <a:rPr lang="fr-FR" sz="1400" dirty="0">
                  <a:solidFill>
                    <a:schemeClr val="accent1">
                      <a:lumMod val="75000"/>
                    </a:schemeClr>
                  </a:solidFill>
                  <a:latin typeface="Consolas" charset="0"/>
                  <a:ea typeface="Consolas" charset="0"/>
                  <a:cs typeface="Consolas" charset="0"/>
                </a:rPr>
                <a:t>∊</a:t>
              </a:r>
              <a:r>
                <a:rPr lang="fr-FR" sz="1400" dirty="0" smtClean="0">
                  <a:solidFill>
                    <a:schemeClr val="accent1">
                      <a:lumMod val="75000"/>
                    </a:schemeClr>
                  </a:solidFill>
                  <a:latin typeface="Consolas" charset="0"/>
                  <a:ea typeface="Consolas" charset="0"/>
                  <a:cs typeface="Consolas" charset="0"/>
                </a:rPr>
                <a:t> 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a:t>
              </a:r>
              <a:r>
                <a:rPr lang="fr-FR" sz="1400" baseline="-25000" dirty="0" smtClean="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 ds</a:t>
              </a:r>
              <a:r>
                <a:rPr lang="fr-FR" sz="1400" baseline="-25000" dirty="0">
                  <a:solidFill>
                    <a:schemeClr val="accent1">
                      <a:lumMod val="75000"/>
                    </a:schemeClr>
                  </a:solidFill>
                  <a:latin typeface="Consolas" charset="0"/>
                  <a:ea typeface="Consolas" charset="0"/>
                  <a:cs typeface="Consolas" charset="0"/>
                </a:rPr>
                <a:t>i</a:t>
              </a:r>
              <a:r>
                <a:rPr lang="fr-FR" sz="1400" dirty="0" smtClean="0">
                  <a:solidFill>
                    <a:schemeClr val="accent1">
                      <a:lumMod val="75000"/>
                    </a:schemeClr>
                  </a:solidFill>
                  <a:latin typeface="Consolas" charset="0"/>
                  <a:ea typeface="Consolas" charset="0"/>
                  <a:cs typeface="Consolas" charset="0"/>
                </a:rPr>
                <a:t> </a:t>
              </a:r>
              <a:r>
                <a:rPr lang="fr-FR" sz="1400" dirty="0">
                  <a:solidFill>
                    <a:schemeClr val="accent1">
                      <a:lumMod val="75000"/>
                    </a:schemeClr>
                  </a:solidFill>
                  <a:latin typeface="Consolas" charset="0"/>
                  <a:ea typeface="Consolas" charset="0"/>
                  <a:cs typeface="Consolas" charset="0"/>
                </a:rPr>
                <a:t>∊ </a:t>
              </a:r>
              <a:r>
                <a:rPr lang="fr-FR" sz="1400" dirty="0" smtClean="0">
                  <a:solidFill>
                    <a:schemeClr val="accent1">
                      <a:lumMod val="75000"/>
                    </a:schemeClr>
                  </a:solidFill>
                  <a:latin typeface="Consolas" charset="0"/>
                  <a:ea typeface="Consolas" charset="0"/>
                  <a:cs typeface="Consolas" charset="0"/>
                </a:rPr>
                <a:t>c}</a:t>
              </a:r>
              <a:endParaRPr lang="fr-FR" sz="1400" dirty="0">
                <a:solidFill>
                  <a:schemeClr val="accent1">
                    <a:lumMod val="75000"/>
                  </a:schemeClr>
                </a:solidFill>
                <a:latin typeface="Consolas" charset="0"/>
                <a:ea typeface="Consolas" charset="0"/>
                <a:cs typeface="Consolas" charset="0"/>
              </a:endParaRPr>
            </a:p>
          </p:txBody>
        </p:sp>
        <p:sp>
          <p:nvSpPr>
            <p:cNvPr id="23" name="CaixaDeTexto 47"/>
            <p:cNvSpPr txBox="1"/>
            <p:nvPr/>
          </p:nvSpPr>
          <p:spPr>
            <a:xfrm>
              <a:off x="6614799" y="4149415"/>
              <a:ext cx="5382332" cy="307777"/>
            </a:xfrm>
            <a:prstGeom prst="rect">
              <a:avLst/>
            </a:prstGeom>
            <a:noFill/>
            <a:effectLst/>
          </p:spPr>
          <p:txBody>
            <a:bodyPr wrap="square" rtlCol="0">
              <a:spAutoFit/>
            </a:bodyPr>
            <a:lstStyle/>
            <a:p>
              <a:r>
                <a:rPr lang="fr-FR" sz="1400" dirty="0" smtClean="0">
                  <a:solidFill>
                    <a:schemeClr val="accent1">
                      <a:lumMod val="75000"/>
                    </a:schemeClr>
                  </a:solidFill>
                  <a:latin typeface="Consolas" charset="0"/>
                  <a:ea typeface="Consolas" charset="0"/>
                  <a:cs typeface="Consolas" charset="0"/>
                </a:rPr>
                <a:t>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.w ⟵ max (Q</a:t>
              </a:r>
              <a:r>
                <a:rPr lang="fr-FR" sz="1400" baseline="-25000" dirty="0" smtClean="0">
                  <a:solidFill>
                    <a:schemeClr val="accent1">
                      <a:lumMod val="75000"/>
                    </a:schemeClr>
                  </a:solidFill>
                  <a:latin typeface="Consolas" charset="0"/>
                  <a:ea typeface="Consolas" charset="0"/>
                  <a:cs typeface="Consolas" charset="0"/>
                </a:rPr>
                <a:t>2</a:t>
              </a:r>
              <a:r>
                <a:rPr lang="fr-FR" sz="1400" dirty="0" smtClean="0">
                  <a:solidFill>
                    <a:schemeClr val="accent1">
                      <a:lumMod val="75000"/>
                    </a:schemeClr>
                  </a:solidFill>
                  <a:latin typeface="Consolas" charset="0"/>
                  <a:ea typeface="Consolas" charset="0"/>
                  <a:cs typeface="Consolas" charset="0"/>
                </a:rPr>
                <a:t>.C)</a:t>
              </a:r>
              <a:endParaRPr lang="fr-FR" sz="1400" dirty="0">
                <a:solidFill>
                  <a:schemeClr val="accent1">
                    <a:lumMod val="75000"/>
                  </a:schemeClr>
                </a:solidFill>
                <a:latin typeface="Consolas" charset="0"/>
                <a:ea typeface="Consolas" charset="0"/>
                <a:cs typeface="Consolas" charset="0"/>
              </a:endParaRPr>
            </a:p>
          </p:txBody>
        </p:sp>
      </p:grpSp>
      <p:cxnSp>
        <p:nvCxnSpPr>
          <p:cNvPr id="29" name="Connecteur en angle 28"/>
          <p:cNvCxnSpPr>
            <a:stCxn id="14" idx="2"/>
          </p:cNvCxnSpPr>
          <p:nvPr/>
        </p:nvCxnSpPr>
        <p:spPr>
          <a:xfrm rot="5400000">
            <a:off x="4127738" y="2336214"/>
            <a:ext cx="482900" cy="1963741"/>
          </a:xfrm>
          <a:prstGeom prst="bentConnector2">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Légende à une bordure 1 30"/>
          <p:cNvSpPr/>
          <p:nvPr/>
        </p:nvSpPr>
        <p:spPr>
          <a:xfrm>
            <a:off x="6583866" y="3380748"/>
            <a:ext cx="6015191" cy="2001425"/>
          </a:xfrm>
          <a:prstGeom prst="accentCallout1">
            <a:avLst>
              <a:gd name="adj1" fmla="val 50207"/>
              <a:gd name="adj2" fmla="val -2103"/>
              <a:gd name="adj3" fmla="val 50023"/>
              <a:gd name="adj4" fmla="val -6508"/>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ixaDeTexto 37"/>
          <p:cNvSpPr txBox="1"/>
          <p:nvPr/>
        </p:nvSpPr>
        <p:spPr>
          <a:xfrm>
            <a:off x="3623466" y="3568201"/>
            <a:ext cx="1252688" cy="307777"/>
          </a:xfrm>
          <a:prstGeom prst="rect">
            <a:avLst/>
          </a:prstGeom>
          <a:noFill/>
          <a:effectLst/>
        </p:spPr>
        <p:txBody>
          <a:bodyPr wrap="square" rtlCol="0">
            <a:spAutoFit/>
          </a:bodyPr>
          <a:lstStyle/>
          <a:p>
            <a:r>
              <a:rPr lang="fr-FR" sz="1400" i="1" dirty="0" smtClean="0">
                <a:solidFill>
                  <a:schemeClr val="accent1">
                    <a:lumMod val="75000"/>
                  </a:schemeClr>
                </a:solidFill>
              </a:rPr>
              <a:t>look-up(</a:t>
            </a:r>
            <a:r>
              <a:rPr lang="fr-FR" sz="1400" i="1" dirty="0" smtClean="0">
                <a:solidFill>
                  <a:schemeClr val="accent1">
                    <a:lumMod val="75000"/>
                  </a:schemeClr>
                </a:solidFill>
                <a:latin typeface="Consolas" charset="0"/>
                <a:ea typeface="Consolas" charset="0"/>
                <a:cs typeface="Consolas" charset="0"/>
              </a:rPr>
              <a:t>Q</a:t>
            </a:r>
            <a:r>
              <a:rPr lang="fr-FR" sz="1400" i="1" baseline="-25000" dirty="0" smtClean="0">
                <a:solidFill>
                  <a:schemeClr val="accent1">
                    <a:lumMod val="75000"/>
                  </a:schemeClr>
                </a:solidFill>
                <a:latin typeface="Consolas" charset="0"/>
                <a:ea typeface="Consolas" charset="0"/>
                <a:cs typeface="Consolas" charset="0"/>
              </a:rPr>
              <a:t>2</a:t>
            </a:r>
            <a:r>
              <a:rPr lang="fr-FR" sz="1400" i="1" dirty="0" smtClean="0">
                <a:solidFill>
                  <a:schemeClr val="accent1">
                    <a:lumMod val="75000"/>
                  </a:schemeClr>
                </a:solidFill>
              </a:rPr>
              <a:t>)</a:t>
            </a:r>
            <a:endParaRPr lang="fr-FR" sz="1400" i="1" dirty="0">
              <a:solidFill>
                <a:schemeClr val="accent1">
                  <a:lumMod val="75000"/>
                </a:schemeClr>
              </a:solidFill>
            </a:endParaRPr>
          </a:p>
        </p:txBody>
      </p:sp>
      <p:grpSp>
        <p:nvGrpSpPr>
          <p:cNvPr id="3" name="Grupo 2"/>
          <p:cNvGrpSpPr/>
          <p:nvPr/>
        </p:nvGrpSpPr>
        <p:grpSpPr>
          <a:xfrm>
            <a:off x="339838" y="2475798"/>
            <a:ext cx="798799" cy="1454787"/>
            <a:chOff x="339838" y="2475798"/>
            <a:chExt cx="798799" cy="1454787"/>
          </a:xfrm>
        </p:grpSpPr>
        <p:sp>
          <p:nvSpPr>
            <p:cNvPr id="35" name="Ellipse 34"/>
            <p:cNvSpPr/>
            <p:nvPr/>
          </p:nvSpPr>
          <p:spPr>
            <a:xfrm>
              <a:off x="706908" y="3060253"/>
              <a:ext cx="336476" cy="344399"/>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Ellipse 35"/>
            <p:cNvSpPr/>
            <p:nvPr/>
          </p:nvSpPr>
          <p:spPr>
            <a:xfrm>
              <a:off x="698219" y="3558541"/>
              <a:ext cx="336476" cy="344399"/>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eur droit avec flèche 37"/>
            <p:cNvCxnSpPr>
              <a:endCxn id="36" idx="6"/>
            </p:cNvCxnSpPr>
            <p:nvPr/>
          </p:nvCxnSpPr>
          <p:spPr>
            <a:xfrm flipH="1">
              <a:off x="1034695" y="3558541"/>
              <a:ext cx="35153" cy="17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endCxn id="36" idx="6"/>
            </p:cNvCxnSpPr>
            <p:nvPr/>
          </p:nvCxnSpPr>
          <p:spPr>
            <a:xfrm flipH="1" flipV="1">
              <a:off x="1034695" y="3730741"/>
              <a:ext cx="103942" cy="199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en angle 43"/>
            <p:cNvCxnSpPr>
              <a:stCxn id="35" idx="2"/>
              <a:endCxn id="36" idx="2"/>
            </p:cNvCxnSpPr>
            <p:nvPr/>
          </p:nvCxnSpPr>
          <p:spPr>
            <a:xfrm rot="10800000" flipV="1">
              <a:off x="698220" y="3232453"/>
              <a:ext cx="8689" cy="498288"/>
            </a:xfrm>
            <a:prstGeom prst="bentConnector3">
              <a:avLst>
                <a:gd name="adj1" fmla="val 2730913"/>
              </a:avLst>
            </a:prstGeom>
          </p:spPr>
          <p:style>
            <a:lnRef idx="1">
              <a:schemeClr val="accent1"/>
            </a:lnRef>
            <a:fillRef idx="0">
              <a:schemeClr val="accent1"/>
            </a:fillRef>
            <a:effectRef idx="0">
              <a:schemeClr val="accent1"/>
            </a:effectRef>
            <a:fontRef idx="minor">
              <a:schemeClr val="tx1"/>
            </a:fontRef>
          </p:style>
        </p:cxnSp>
        <p:sp>
          <p:nvSpPr>
            <p:cNvPr id="45" name="Ellipse 44"/>
            <p:cNvSpPr/>
            <p:nvPr/>
          </p:nvSpPr>
          <p:spPr>
            <a:xfrm>
              <a:off x="574495" y="2792930"/>
              <a:ext cx="153331" cy="153490"/>
            </a:xfrm>
            <a:prstGeom prst="ellipse">
              <a:avLst/>
            </a:prstGeom>
            <a:solidFill>
              <a:schemeClr val="accent3">
                <a:lumMod val="75000"/>
              </a:schemeClr>
            </a:solid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onnecteur en angle 45"/>
            <p:cNvCxnSpPr>
              <a:stCxn id="45" idx="2"/>
              <a:endCxn id="35" idx="2"/>
            </p:cNvCxnSpPr>
            <p:nvPr/>
          </p:nvCxnSpPr>
          <p:spPr>
            <a:xfrm rot="10800000" flipH="1" flipV="1">
              <a:off x="574494" y="2869675"/>
              <a:ext cx="132413" cy="362778"/>
            </a:xfrm>
            <a:prstGeom prst="bentConnector3">
              <a:avLst>
                <a:gd name="adj1" fmla="val -70755"/>
              </a:avLst>
            </a:prstGeom>
          </p:spPr>
          <p:style>
            <a:lnRef idx="1">
              <a:schemeClr val="accent1"/>
            </a:lnRef>
            <a:fillRef idx="0">
              <a:schemeClr val="accent1"/>
            </a:fillRef>
            <a:effectRef idx="0">
              <a:schemeClr val="accent1"/>
            </a:effectRef>
            <a:fontRef idx="minor">
              <a:schemeClr val="tx1"/>
            </a:fontRef>
          </p:style>
        </p:cxnSp>
        <p:sp>
          <p:nvSpPr>
            <p:cNvPr id="53" name="CaixaDeTexto 37"/>
            <p:cNvSpPr txBox="1"/>
            <p:nvPr/>
          </p:nvSpPr>
          <p:spPr>
            <a:xfrm>
              <a:off x="339838" y="2475798"/>
              <a:ext cx="721597" cy="307777"/>
            </a:xfrm>
            <a:prstGeom prst="rect">
              <a:avLst/>
            </a:prstGeom>
            <a:noFill/>
            <a:effectLst/>
          </p:spPr>
          <p:txBody>
            <a:bodyPr wrap="square" rtlCol="0">
              <a:spAutoFit/>
            </a:bodyPr>
            <a:lstStyle/>
            <a:p>
              <a:r>
                <a:rPr lang="fr-FR" sz="1400" i="1" dirty="0" smtClean="0">
                  <a:solidFill>
                    <a:schemeClr val="accent1">
                      <a:lumMod val="75000"/>
                    </a:schemeClr>
                  </a:solidFill>
                </a:rPr>
                <a:t>Index</a:t>
              </a:r>
              <a:endParaRPr lang="fr-FR" sz="1400" i="1" dirty="0">
                <a:solidFill>
                  <a:schemeClr val="accent1">
                    <a:lumMod val="75000"/>
                  </a:schemeClr>
                </a:solidFill>
              </a:endParaRPr>
            </a:p>
          </p:txBody>
        </p:sp>
      </p:grpSp>
      <p:cxnSp>
        <p:nvCxnSpPr>
          <p:cNvPr id="54" name="Connecteur en angle 53"/>
          <p:cNvCxnSpPr>
            <a:stCxn id="9" idx="3"/>
          </p:cNvCxnSpPr>
          <p:nvPr/>
        </p:nvCxnSpPr>
        <p:spPr>
          <a:xfrm rot="16200000" flipH="1">
            <a:off x="2794113" y="3787314"/>
            <a:ext cx="175999" cy="1455930"/>
          </a:xfrm>
          <a:prstGeom prst="bentConnector2">
            <a:avLst/>
          </a:prstGeom>
          <a:ln w="571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CaixaDeTexto 33"/>
          <p:cNvSpPr txBox="1"/>
          <p:nvPr/>
        </p:nvSpPr>
        <p:spPr>
          <a:xfrm>
            <a:off x="3610078" y="4435731"/>
            <a:ext cx="3447109" cy="307777"/>
          </a:xfrm>
          <a:prstGeom prst="rect">
            <a:avLst/>
          </a:prstGeom>
          <a:noFill/>
          <a:effectLst/>
        </p:spPr>
        <p:txBody>
          <a:bodyPr wrap="square" rtlCol="0">
            <a:spAutoFit/>
          </a:bodyPr>
          <a:lstStyle/>
          <a:p>
            <a:r>
              <a:rPr lang="fr-FR" sz="1400" b="1" dirty="0" smtClean="0">
                <a:latin typeface="Consolas" charset="0"/>
                <a:ea typeface="Consolas" charset="0"/>
                <a:cs typeface="Consolas" charset="0"/>
              </a:rPr>
              <a:t>Q</a:t>
            </a:r>
            <a:r>
              <a:rPr lang="fr-FR" sz="1400" b="1" baseline="-25000" dirty="0" smtClean="0">
                <a:latin typeface="Consolas" charset="0"/>
                <a:ea typeface="Consolas" charset="0"/>
                <a:cs typeface="Consolas" charset="0"/>
              </a:rPr>
              <a:t>2</a:t>
            </a:r>
            <a:r>
              <a:rPr lang="fr-FR" sz="1400" b="1" dirty="0" smtClean="0">
                <a:latin typeface="Consolas" charset="0"/>
                <a:ea typeface="Consolas" charset="0"/>
                <a:cs typeface="Consolas" charset="0"/>
              </a:rPr>
              <a:t> := &lt; </a:t>
            </a:r>
            <a:r>
              <a:rPr lang="fr-FR" sz="1400" b="1" i="1" dirty="0" smtClean="0">
                <a:latin typeface="Consolas" charset="0"/>
                <a:ea typeface="Consolas" charset="0"/>
                <a:cs typeface="Consolas" charset="0"/>
              </a:rPr>
              <a:t>s</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t</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A</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R</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C</a:t>
            </a:r>
            <a:r>
              <a:rPr lang="fr-FR" sz="1400" b="1" dirty="0" smtClean="0">
                <a:latin typeface="Consolas" charset="0"/>
                <a:ea typeface="Consolas" charset="0"/>
                <a:cs typeface="Consolas" charset="0"/>
              </a:rPr>
              <a:t>, </a:t>
            </a:r>
            <a:r>
              <a:rPr lang="fr-FR" sz="1400" b="1" i="1" dirty="0" smtClean="0">
                <a:latin typeface="Consolas" charset="0"/>
                <a:ea typeface="Consolas" charset="0"/>
                <a:cs typeface="Consolas" charset="0"/>
              </a:rPr>
              <a:t>w </a:t>
            </a:r>
            <a:r>
              <a:rPr lang="fr-FR" sz="1400" b="1" dirty="0" smtClean="0">
                <a:latin typeface="Consolas" charset="0"/>
                <a:ea typeface="Consolas" charset="0"/>
                <a:cs typeface="Consolas" charset="0"/>
              </a:rPr>
              <a:t>&gt;</a:t>
            </a:r>
            <a:endParaRPr lang="fr-FR" sz="1400" b="1" dirty="0">
              <a:latin typeface="Consolas" charset="0"/>
              <a:ea typeface="Consolas" charset="0"/>
              <a:cs typeface="Consolas" charset="0"/>
            </a:endParaRPr>
          </a:p>
        </p:txBody>
      </p:sp>
    </p:spTree>
    <p:extLst>
      <p:ext uri="{BB962C8B-B14F-4D97-AF65-F5344CB8AC3E}">
        <p14:creationId xmlns:p14="http://schemas.microsoft.com/office/powerpoint/2010/main" val="1147551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31" grpId="0" animBg="1"/>
      <p:bldP spid="32"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data </a:t>
            </a:r>
            <a:r>
              <a:rPr lang="fr-FR" dirty="0" smtClean="0"/>
              <a:t>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3</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Service-oriented data </a:t>
            </a:r>
            <a:r>
              <a:rPr lang="fr-FR" dirty="0" smtClean="0"/>
              <a:t>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779636"/>
            <a:chOff x="779115" y="2873835"/>
            <a:chExt cx="7587645" cy="1779636"/>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384995"/>
            </a:xfrm>
            <a:prstGeom prst="rect">
              <a:avLst/>
            </a:prstGeom>
            <a:solidFill>
              <a:schemeClr val="bg1"/>
            </a:solidFill>
          </p:spPr>
          <p:txBody>
            <a:bodyPr wrap="square">
              <a:spAutoFit/>
            </a:bodyPr>
            <a:lstStyle/>
            <a:p>
              <a:r>
                <a:rPr lang="en-US" sz="1200" dirty="0" smtClean="0"/>
                <a:t>[4] </a:t>
              </a:r>
              <a:r>
                <a:rPr lang="en-US" sz="1200" dirty="0" err="1" smtClean="0"/>
                <a:t>Barhamgi</a:t>
              </a:r>
              <a:r>
                <a:rPr lang="en-US" sz="1200" dirty="0" smtClean="0"/>
                <a:t>, M., Benslimane, D., and </a:t>
              </a:r>
              <a:r>
                <a:rPr lang="en-US" sz="1200" dirty="0" err="1" smtClean="0"/>
                <a:t>Medjahed</a:t>
              </a:r>
              <a:r>
                <a:rPr lang="en-US" sz="1200" dirty="0" smtClean="0"/>
                <a:t>, B. (2010). A query rewriting approach for web service composition. </a:t>
              </a:r>
              <a:r>
                <a:rPr lang="en-US" sz="1200" i="1" dirty="0" smtClean="0"/>
                <a:t>IEEE T. Services Computing</a:t>
              </a:r>
              <a:r>
                <a:rPr lang="en-US" sz="1200" dirty="0" smtClean="0"/>
                <a:t>, 3(3):206–222. </a:t>
              </a:r>
            </a:p>
            <a:p>
              <a:r>
                <a:rPr lang="en-US" sz="1200" dirty="0" smtClean="0"/>
                <a:t>[5] da Costa, U. S., Alves, M. H. F., </a:t>
              </a:r>
              <a:r>
                <a:rPr lang="en-US" sz="1200" dirty="0" err="1" smtClean="0"/>
                <a:t>Musicante</a:t>
              </a:r>
              <a:r>
                <a:rPr lang="en-US" sz="1200" dirty="0" smtClean="0"/>
                <a:t>, M. A., and Robert, S. (2013). Automatic refinement of service compositions. In Daniel, F., </a:t>
              </a:r>
              <a:r>
                <a:rPr lang="en-US" sz="1200" dirty="0" err="1" smtClean="0"/>
                <a:t>Dolog</a:t>
              </a:r>
              <a:r>
                <a:rPr lang="en-US" sz="1200" dirty="0" smtClean="0"/>
                <a:t>, P., and Li, Q., editors, ICWE, volume 7977 of Lecture Notes in Computer Science, pages 400–407. Springer.</a:t>
              </a:r>
            </a:p>
            <a:p>
              <a:r>
                <a:rPr lang="en-US" sz="1200" dirty="0" smtClean="0"/>
                <a:t>[6] Zhao, W., Liu, C., and Chen, J. (2011). Automatic composition of information-providing web services based on query rewriting. Science China Information Sciences, pages 1–17.</a:t>
              </a:r>
              <a:endParaRPr lang="en-US" sz="1200" dirty="0"/>
            </a:p>
          </p:txBody>
        </p:sp>
      </p:grpSp>
      <p:grpSp>
        <p:nvGrpSpPr>
          <p:cNvPr id="63" name="Grouper 30"/>
          <p:cNvGrpSpPr/>
          <p:nvPr/>
        </p:nvGrpSpPr>
        <p:grpSpPr>
          <a:xfrm>
            <a:off x="1168197" y="1756494"/>
            <a:ext cx="7587644" cy="1884532"/>
            <a:chOff x="779117" y="1329857"/>
            <a:chExt cx="7587644" cy="1694867"/>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411685"/>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25/03/2017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4</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re 72"/>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5</a:t>
            </a:fld>
            <a:endParaRPr lang="fr-FR"/>
          </a:p>
        </p:txBody>
      </p:sp>
      <p:grpSp>
        <p:nvGrpSpPr>
          <p:cNvPr id="79" name="Grouper 78"/>
          <p:cNvGrpSpPr/>
          <p:nvPr/>
        </p:nvGrpSpPr>
        <p:grpSpPr>
          <a:xfrm>
            <a:off x="666005" y="2656807"/>
            <a:ext cx="5427850" cy="3932114"/>
            <a:chOff x="666005" y="2656807"/>
            <a:chExt cx="5427850" cy="3932114"/>
          </a:xfrm>
        </p:grpSpPr>
        <p:grpSp>
          <p:nvGrpSpPr>
            <p:cNvPr id="15" name="Grouper 14"/>
            <p:cNvGrpSpPr/>
            <p:nvPr/>
          </p:nvGrpSpPr>
          <p:grpSpPr>
            <a:xfrm>
              <a:off x="666005" y="2656807"/>
              <a:ext cx="2269092" cy="1222704"/>
              <a:chOff x="899410" y="3192905"/>
              <a:chExt cx="2269092" cy="1222704"/>
            </a:xfrm>
          </p:grpSpPr>
          <p:sp>
            <p:nvSpPr>
              <p:cNvPr id="2" name="Rectangle 1"/>
              <p:cNvSpPr/>
              <p:nvPr/>
            </p:nvSpPr>
            <p:spPr>
              <a:xfrm>
                <a:off x="899410" y="3192905"/>
                <a:ext cx="2269092"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50000"/>
                      </a:schemeClr>
                    </a:solidFill>
                    <a:latin typeface="Consolas" charset="0"/>
                    <a:ea typeface="Consolas" charset="0"/>
                    <a:cs typeface="Consolas" charset="0"/>
                  </a:rPr>
                  <a:t>DataProducer</a:t>
                </a:r>
                <a:endParaRPr lang="en-US" sz="1600" dirty="0">
                  <a:solidFill>
                    <a:schemeClr val="accent5">
                      <a:lumMod val="50000"/>
                    </a:schemeClr>
                  </a:solidFill>
                  <a:latin typeface="Consolas" charset="0"/>
                  <a:ea typeface="Consolas" charset="0"/>
                  <a:cs typeface="Consolas" charset="0"/>
                </a:endParaRPr>
              </a:p>
            </p:txBody>
          </p:sp>
          <p:sp>
            <p:nvSpPr>
              <p:cNvPr id="7" name="Rectangle 6"/>
              <p:cNvSpPr/>
              <p:nvPr/>
            </p:nvSpPr>
            <p:spPr>
              <a:xfrm>
                <a:off x="899410" y="3492707"/>
                <a:ext cx="2269092" cy="76944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9410" y="4262148"/>
                <a:ext cx="2269092"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p:cNvSpPr txBox="1"/>
              <p:nvPr/>
            </p:nvSpPr>
            <p:spPr>
              <a:xfrm>
                <a:off x="899410" y="3492314"/>
                <a:ext cx="2262158" cy="769441"/>
              </a:xfrm>
              <a:prstGeom prst="rect">
                <a:avLst/>
              </a:prstGeom>
              <a:noFill/>
            </p:spPr>
            <p:txBody>
              <a:bodyPr wrap="none" rtlCol="0">
                <a:spAutoFit/>
              </a:bodyPr>
              <a:lstStyle/>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accessConstraints</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productionRate</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productionTime</a:t>
                </a:r>
                <a:r>
                  <a:rPr lang="en-US" sz="1100" dirty="0" smtClean="0">
                    <a:latin typeface="Consolas" charset="0"/>
                    <a:ea typeface="Consolas" charset="0"/>
                    <a:cs typeface="Consolas" charset="0"/>
                  </a:rPr>
                  <a:t>: Date</a:t>
                </a:r>
              </a:p>
              <a:p>
                <a:r>
                  <a:rPr lang="en-US" sz="1100" dirty="0" smtClean="0">
                    <a:latin typeface="Consolas" charset="0"/>
                    <a:ea typeface="Consolas" charset="0"/>
                    <a:cs typeface="Consolas" charset="0"/>
                  </a:rPr>
                  <a:t>- location: String</a:t>
                </a:r>
                <a:endParaRPr lang="en-US" sz="1100" dirty="0">
                  <a:latin typeface="Consolas" charset="0"/>
                  <a:ea typeface="Consolas" charset="0"/>
                  <a:cs typeface="Consolas" charset="0"/>
                </a:endParaRPr>
              </a:p>
            </p:txBody>
          </p:sp>
        </p:grpSp>
        <p:grpSp>
          <p:nvGrpSpPr>
            <p:cNvPr id="17" name="Grouper 16"/>
            <p:cNvGrpSpPr/>
            <p:nvPr/>
          </p:nvGrpSpPr>
          <p:grpSpPr>
            <a:xfrm>
              <a:off x="3752695" y="4992908"/>
              <a:ext cx="2341160" cy="1596013"/>
              <a:chOff x="1947305" y="1705111"/>
              <a:chExt cx="2341160" cy="1596013"/>
            </a:xfrm>
          </p:grpSpPr>
          <p:sp>
            <p:nvSpPr>
              <p:cNvPr id="10" name="Rectangle 9"/>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DataQoS</a:t>
                </a:r>
                <a:endParaRPr lang="en-US" sz="1600" dirty="0">
                  <a:solidFill>
                    <a:schemeClr val="accent5">
                      <a:lumMod val="50000"/>
                    </a:schemeClr>
                  </a:solidFill>
                  <a:latin typeface="Consolas" charset="0"/>
                  <a:ea typeface="Consolas" charset="0"/>
                  <a:cs typeface="Consolas" charset="0"/>
                </a:endParaRPr>
              </a:p>
            </p:txBody>
          </p:sp>
          <p:sp>
            <p:nvSpPr>
              <p:cNvPr id="11" name="Rectangle 10"/>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ZoneTexte 13"/>
              <p:cNvSpPr txBox="1"/>
              <p:nvPr/>
            </p:nvSpPr>
            <p:spPr>
              <a:xfrm>
                <a:off x="1947305" y="1955632"/>
                <a:ext cx="1742785" cy="1277273"/>
              </a:xfrm>
              <a:prstGeom prst="rect">
                <a:avLst/>
              </a:prstGeom>
              <a:noFill/>
            </p:spPr>
            <p:txBody>
              <a:bodyPr wrap="none" rtlCol="0">
                <a:spAutoFit/>
              </a:bodyPr>
              <a:lstStyle/>
              <a:p>
                <a:r>
                  <a:rPr lang="en-US" sz="1100" dirty="0" smtClean="0">
                    <a:latin typeface="Consolas" charset="0"/>
                    <a:ea typeface="Consolas" charset="0"/>
                    <a:cs typeface="Consolas" charset="0"/>
                  </a:rPr>
                  <a:t>- privacy: String</a:t>
                </a:r>
              </a:p>
              <a:p>
                <a:r>
                  <a:rPr lang="en-US" sz="1100" dirty="0" smtClean="0">
                    <a:latin typeface="Consolas" charset="0"/>
                    <a:ea typeface="Consolas" charset="0"/>
                    <a:cs typeface="Consolas" charset="0"/>
                  </a:rPr>
                  <a:t>- trust: String</a:t>
                </a:r>
              </a:p>
              <a:p>
                <a:r>
                  <a:rPr lang="en-US" sz="1100" dirty="0" smtClean="0">
                    <a:latin typeface="Consolas" charset="0"/>
                    <a:ea typeface="Consolas" charset="0"/>
                    <a:cs typeface="Consolas" charset="0"/>
                  </a:rPr>
                  <a:t>- veracity: String</a:t>
                </a:r>
              </a:p>
              <a:p>
                <a:pPr marL="171450" indent="-171450">
                  <a:buFontTx/>
                  <a:buChar char="-"/>
                </a:pPr>
                <a:r>
                  <a:rPr lang="en-US" sz="1100" dirty="0" smtClean="0">
                    <a:latin typeface="Consolas" charset="0"/>
                    <a:ea typeface="Consolas" charset="0"/>
                    <a:cs typeface="Consolas" charset="0"/>
                  </a:rPr>
                  <a:t>freshness: String</a:t>
                </a:r>
              </a:p>
              <a:p>
                <a:pPr marL="171450" indent="-171450">
                  <a:buFontTx/>
                  <a:buChar char="-"/>
                </a:pPr>
                <a:r>
                  <a:rPr lang="en-US" sz="1100" dirty="0" smtClean="0">
                    <a:latin typeface="Consolas" charset="0"/>
                    <a:ea typeface="Consolas" charset="0"/>
                    <a:cs typeface="Consolas" charset="0"/>
                  </a:rPr>
                  <a:t>provenance: String</a:t>
                </a:r>
              </a:p>
              <a:p>
                <a:pPr marL="171450" indent="-171450">
                  <a:buFontTx/>
                  <a:buChar char="-"/>
                </a:pPr>
                <a:r>
                  <a:rPr lang="en-US" sz="1100" dirty="0" smtClean="0">
                    <a:latin typeface="Consolas" charset="0"/>
                    <a:ea typeface="Consolas" charset="0"/>
                    <a:cs typeface="Consolas" charset="0"/>
                  </a:rPr>
                  <a:t>awareness: String</a:t>
                </a:r>
              </a:p>
              <a:p>
                <a:pPr marL="171450" indent="-171450">
                  <a:buFontTx/>
                  <a:buChar char="-"/>
                </a:pPr>
                <a:r>
                  <a:rPr lang="en-US" sz="1100" dirty="0">
                    <a:latin typeface="Consolas" charset="0"/>
                    <a:ea typeface="Consolas" charset="0"/>
                    <a:cs typeface="Consolas" charset="0"/>
                  </a:rPr>
                  <a:t>t</a:t>
                </a:r>
                <a:r>
                  <a:rPr lang="en-US" sz="1100" dirty="0" smtClean="0">
                    <a:latin typeface="Consolas" charset="0"/>
                    <a:ea typeface="Consolas" charset="0"/>
                    <a:cs typeface="Consolas" charset="0"/>
                  </a:rPr>
                  <a:t>ype: String</a:t>
                </a:r>
                <a:endParaRPr lang="en-US" sz="1100" dirty="0">
                  <a:latin typeface="Consolas" charset="0"/>
                  <a:ea typeface="Consolas" charset="0"/>
                  <a:cs typeface="Consolas" charset="0"/>
                </a:endParaRPr>
              </a:p>
            </p:txBody>
          </p:sp>
        </p:grpSp>
        <p:cxnSp>
          <p:nvCxnSpPr>
            <p:cNvPr id="48" name="Connecteur en angle 47"/>
            <p:cNvCxnSpPr>
              <a:stCxn id="8" idx="2"/>
              <a:endCxn id="14" idx="1"/>
            </p:cNvCxnSpPr>
            <p:nvPr/>
          </p:nvCxnSpPr>
          <p:spPr>
            <a:xfrm rot="16200000" flipH="1">
              <a:off x="1775346" y="3904716"/>
              <a:ext cx="2002555" cy="1952144"/>
            </a:xfrm>
            <a:prstGeom prst="bentConnector2">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2445783" y="5963002"/>
              <a:ext cx="800219" cy="261610"/>
            </a:xfrm>
            <a:prstGeom prst="rect">
              <a:avLst/>
            </a:prstGeom>
            <a:noFill/>
          </p:spPr>
          <p:txBody>
            <a:bodyPr wrap="none" rtlCol="0">
              <a:spAutoFit/>
            </a:bodyPr>
            <a:lstStyle/>
            <a:p>
              <a:r>
                <a:rPr lang="en-US" sz="1100" i="1" smtClean="0">
                  <a:latin typeface="Consolas" charset="0"/>
                  <a:ea typeface="Consolas" charset="0"/>
                  <a:cs typeface="Consolas" charset="0"/>
                </a:rPr>
                <a:t>produces</a:t>
              </a:r>
              <a:endParaRPr lang="en-US" sz="1100" i="1">
                <a:latin typeface="Consolas" charset="0"/>
                <a:ea typeface="Consolas" charset="0"/>
                <a:cs typeface="Consolas" charset="0"/>
              </a:endParaRPr>
            </a:p>
          </p:txBody>
        </p:sp>
      </p:grpSp>
      <p:grpSp>
        <p:nvGrpSpPr>
          <p:cNvPr id="80" name="Grouper 79"/>
          <p:cNvGrpSpPr/>
          <p:nvPr/>
        </p:nvGrpSpPr>
        <p:grpSpPr>
          <a:xfrm>
            <a:off x="6093855" y="2453824"/>
            <a:ext cx="5857353" cy="3770788"/>
            <a:chOff x="6093855" y="2453824"/>
            <a:chExt cx="5857353" cy="3770788"/>
          </a:xfrm>
        </p:grpSpPr>
        <p:grpSp>
          <p:nvGrpSpPr>
            <p:cNvPr id="23" name="Grouper 22"/>
            <p:cNvGrpSpPr/>
            <p:nvPr/>
          </p:nvGrpSpPr>
          <p:grpSpPr>
            <a:xfrm>
              <a:off x="7051248" y="2656807"/>
              <a:ext cx="2269092" cy="1222704"/>
              <a:chOff x="899410" y="3192905"/>
              <a:chExt cx="2269092" cy="1222704"/>
            </a:xfrm>
          </p:grpSpPr>
          <p:sp>
            <p:nvSpPr>
              <p:cNvPr id="24" name="Rectangle 23"/>
              <p:cNvSpPr/>
              <p:nvPr/>
            </p:nvSpPr>
            <p:spPr>
              <a:xfrm>
                <a:off x="899410" y="3192905"/>
                <a:ext cx="2269092"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DataConsumer</a:t>
                </a:r>
                <a:endParaRPr lang="en-US" sz="1600" dirty="0">
                  <a:solidFill>
                    <a:schemeClr val="accent5">
                      <a:lumMod val="50000"/>
                    </a:schemeClr>
                  </a:solidFill>
                  <a:latin typeface="Consolas" charset="0"/>
                  <a:ea typeface="Consolas" charset="0"/>
                  <a:cs typeface="Consolas" charset="0"/>
                </a:endParaRPr>
              </a:p>
            </p:txBody>
          </p:sp>
          <p:sp>
            <p:nvSpPr>
              <p:cNvPr id="25" name="Rectangle 24"/>
              <p:cNvSpPr/>
              <p:nvPr/>
            </p:nvSpPr>
            <p:spPr>
              <a:xfrm>
                <a:off x="899410" y="3492707"/>
                <a:ext cx="2269092" cy="76944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9410" y="4262148"/>
                <a:ext cx="2269092"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er 31"/>
            <p:cNvGrpSpPr/>
            <p:nvPr/>
          </p:nvGrpSpPr>
          <p:grpSpPr>
            <a:xfrm>
              <a:off x="9610048" y="2453824"/>
              <a:ext cx="2341160" cy="1596013"/>
              <a:chOff x="1947305" y="1705111"/>
              <a:chExt cx="2341160" cy="1596013"/>
            </a:xfrm>
          </p:grpSpPr>
          <p:sp>
            <p:nvSpPr>
              <p:cNvPr id="33" name="Rectangle 32"/>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50000"/>
                      </a:schemeClr>
                    </a:solidFill>
                    <a:latin typeface="Consolas" charset="0"/>
                    <a:ea typeface="Consolas" charset="0"/>
                    <a:cs typeface="Consolas" charset="0"/>
                  </a:rPr>
                  <a:t>Preferences</a:t>
                </a:r>
                <a:endParaRPr lang="en-US" sz="1600" dirty="0">
                  <a:solidFill>
                    <a:schemeClr val="accent5">
                      <a:lumMod val="50000"/>
                    </a:schemeClr>
                  </a:solidFill>
                  <a:latin typeface="Consolas" charset="0"/>
                  <a:ea typeface="Consolas" charset="0"/>
                  <a:cs typeface="Consolas" charset="0"/>
                </a:endParaRPr>
              </a:p>
            </p:txBody>
          </p:sp>
          <p:sp>
            <p:nvSpPr>
              <p:cNvPr id="34" name="Rectangle 33"/>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ZoneTexte 35"/>
              <p:cNvSpPr txBox="1"/>
              <p:nvPr/>
            </p:nvSpPr>
            <p:spPr>
              <a:xfrm>
                <a:off x="1947305" y="1955632"/>
                <a:ext cx="1742785" cy="1277273"/>
              </a:xfrm>
              <a:prstGeom prst="rect">
                <a:avLst/>
              </a:prstGeom>
              <a:noFill/>
            </p:spPr>
            <p:txBody>
              <a:bodyPr wrap="none" rtlCol="0">
                <a:spAutoFit/>
              </a:bodyPr>
              <a:lstStyle/>
              <a:p>
                <a:r>
                  <a:rPr lang="en-US" sz="1100" dirty="0" smtClean="0">
                    <a:latin typeface="Consolas" charset="0"/>
                    <a:ea typeface="Consolas" charset="0"/>
                    <a:cs typeface="Consolas" charset="0"/>
                  </a:rPr>
                  <a:t>- privacy: String</a:t>
                </a:r>
              </a:p>
              <a:p>
                <a:r>
                  <a:rPr lang="en-US" sz="1100" dirty="0" smtClean="0">
                    <a:latin typeface="Consolas" charset="0"/>
                    <a:ea typeface="Consolas" charset="0"/>
                    <a:cs typeface="Consolas" charset="0"/>
                  </a:rPr>
                  <a:t>- trust: String</a:t>
                </a:r>
              </a:p>
              <a:p>
                <a:r>
                  <a:rPr lang="en-US" sz="1100" dirty="0" smtClean="0">
                    <a:latin typeface="Consolas" charset="0"/>
                    <a:ea typeface="Consolas" charset="0"/>
                    <a:cs typeface="Consolas" charset="0"/>
                  </a:rPr>
                  <a:t>- veracity: String</a:t>
                </a:r>
              </a:p>
              <a:p>
                <a:pPr marL="171450" indent="-171450">
                  <a:buFontTx/>
                  <a:buChar char="-"/>
                </a:pPr>
                <a:r>
                  <a:rPr lang="en-US" sz="1100" dirty="0" smtClean="0">
                    <a:latin typeface="Consolas" charset="0"/>
                    <a:ea typeface="Consolas" charset="0"/>
                    <a:cs typeface="Consolas" charset="0"/>
                  </a:rPr>
                  <a:t>freshness: String</a:t>
                </a:r>
              </a:p>
              <a:p>
                <a:pPr marL="171450" indent="-171450">
                  <a:buFontTx/>
                  <a:buChar char="-"/>
                </a:pPr>
                <a:r>
                  <a:rPr lang="en-US" sz="1100" dirty="0" smtClean="0">
                    <a:latin typeface="Consolas" charset="0"/>
                    <a:ea typeface="Consolas" charset="0"/>
                    <a:cs typeface="Consolas" charset="0"/>
                  </a:rPr>
                  <a:t>provenance: String</a:t>
                </a:r>
              </a:p>
              <a:p>
                <a:pPr marL="171450" indent="-171450">
                  <a:buFontTx/>
                  <a:buChar char="-"/>
                </a:pPr>
                <a:r>
                  <a:rPr lang="en-US" sz="1100" dirty="0" smtClean="0">
                    <a:latin typeface="Consolas" charset="0"/>
                    <a:ea typeface="Consolas" charset="0"/>
                    <a:cs typeface="Consolas" charset="0"/>
                  </a:rPr>
                  <a:t>awareness: String</a:t>
                </a:r>
              </a:p>
              <a:p>
                <a:pPr marL="171450" indent="-171450">
                  <a:buFontTx/>
                  <a:buChar char="-"/>
                </a:pPr>
                <a:r>
                  <a:rPr lang="en-US" sz="1100" dirty="0">
                    <a:latin typeface="Consolas" charset="0"/>
                    <a:ea typeface="Consolas" charset="0"/>
                    <a:cs typeface="Consolas" charset="0"/>
                  </a:rPr>
                  <a:t>t</a:t>
                </a:r>
                <a:r>
                  <a:rPr lang="en-US" sz="1100" dirty="0" smtClean="0">
                    <a:latin typeface="Consolas" charset="0"/>
                    <a:ea typeface="Consolas" charset="0"/>
                    <a:cs typeface="Consolas" charset="0"/>
                  </a:rPr>
                  <a:t>ype: String</a:t>
                </a:r>
                <a:endParaRPr lang="en-US" sz="1100" dirty="0">
                  <a:latin typeface="Consolas" charset="0"/>
                  <a:ea typeface="Consolas" charset="0"/>
                  <a:cs typeface="Consolas" charset="0"/>
                </a:endParaRPr>
              </a:p>
            </p:txBody>
          </p:sp>
        </p:grpSp>
        <p:cxnSp>
          <p:nvCxnSpPr>
            <p:cNvPr id="44" name="Connecteur droit 43"/>
            <p:cNvCxnSpPr>
              <a:stCxn id="25" idx="3"/>
              <a:endCxn id="36" idx="1"/>
            </p:cNvCxnSpPr>
            <p:nvPr/>
          </p:nvCxnSpPr>
          <p:spPr>
            <a:xfrm>
              <a:off x="9320340" y="3341330"/>
              <a:ext cx="289708" cy="165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en angle 45"/>
            <p:cNvCxnSpPr>
              <a:stCxn id="26" idx="2"/>
              <a:endCxn id="11" idx="3"/>
            </p:cNvCxnSpPr>
            <p:nvPr/>
          </p:nvCxnSpPr>
          <p:spPr>
            <a:xfrm rot="5400000">
              <a:off x="6147538" y="3825829"/>
              <a:ext cx="1984574" cy="2091939"/>
            </a:xfrm>
            <a:prstGeom prst="bentConnector2">
              <a:avLst/>
            </a:prstGeom>
            <a:ln>
              <a:solidFill>
                <a:schemeClr val="accent5">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6616101" y="5963002"/>
              <a:ext cx="800219" cy="261610"/>
            </a:xfrm>
            <a:prstGeom prst="rect">
              <a:avLst/>
            </a:prstGeom>
            <a:noFill/>
          </p:spPr>
          <p:txBody>
            <a:bodyPr wrap="none" rtlCol="0">
              <a:spAutoFit/>
            </a:bodyPr>
            <a:lstStyle/>
            <a:p>
              <a:r>
                <a:rPr lang="en-US" sz="1100" i="1" dirty="0" smtClean="0">
                  <a:latin typeface="Consolas" charset="0"/>
                  <a:ea typeface="Consolas" charset="0"/>
                  <a:cs typeface="Consolas" charset="0"/>
                </a:rPr>
                <a:t>consumes</a:t>
              </a:r>
              <a:endParaRPr lang="en-US" sz="1100" i="1" dirty="0">
                <a:latin typeface="Consolas" charset="0"/>
                <a:ea typeface="Consolas" charset="0"/>
                <a:cs typeface="Consolas" charset="0"/>
              </a:endParaRPr>
            </a:p>
          </p:txBody>
        </p:sp>
      </p:grpSp>
      <p:sp>
        <p:nvSpPr>
          <p:cNvPr id="64" name="CaixaDeTexto 148"/>
          <p:cNvSpPr txBox="1"/>
          <p:nvPr/>
        </p:nvSpPr>
        <p:spPr>
          <a:xfrm>
            <a:off x="2759863" y="4253787"/>
            <a:ext cx="5518641" cy="338554"/>
          </a:xfrm>
          <a:prstGeom prst="rect">
            <a:avLst/>
          </a:prstGeom>
          <a:noFill/>
          <a:effectLst/>
        </p:spPr>
        <p:txBody>
          <a:bodyPr wrap="square" rtlCol="0">
            <a:spAutoFit/>
          </a:bodyPr>
          <a:lstStyle/>
          <a:p>
            <a:r>
              <a:rPr lang="fr-FR" sz="1600" dirty="0" smtClean="0">
                <a:solidFill>
                  <a:schemeClr val="accent5">
                    <a:lumMod val="50000"/>
                  </a:schemeClr>
                </a:solidFill>
              </a:rPr>
              <a:t>- Do not export the </a:t>
            </a:r>
            <a:r>
              <a:rPr lang="fr-FR" sz="1600" dirty="0" err="1" smtClean="0">
                <a:solidFill>
                  <a:schemeClr val="accent5">
                    <a:lumMod val="50000"/>
                  </a:schemeClr>
                </a:solidFill>
              </a:rPr>
              <a:t>properties</a:t>
            </a:r>
            <a:r>
              <a:rPr lang="fr-FR" sz="1600" dirty="0" smtClean="0">
                <a:solidFill>
                  <a:schemeClr val="accent5">
                    <a:lumMod val="50000"/>
                  </a:schemeClr>
                </a:solidFill>
              </a:rPr>
              <a:t> of the data </a:t>
            </a:r>
            <a:r>
              <a:rPr lang="fr-FR" sz="1600" dirty="0" err="1" smtClean="0">
                <a:solidFill>
                  <a:schemeClr val="accent5">
                    <a:lumMod val="50000"/>
                  </a:schemeClr>
                </a:solidFill>
              </a:rPr>
              <a:t>they</a:t>
            </a:r>
            <a:r>
              <a:rPr lang="fr-FR" sz="1600" dirty="0" smtClean="0">
                <a:solidFill>
                  <a:schemeClr val="accent5">
                    <a:lumMod val="50000"/>
                  </a:schemeClr>
                </a:solidFill>
              </a:rPr>
              <a:t> </a:t>
            </a:r>
            <a:r>
              <a:rPr lang="fr-FR" sz="1600" dirty="0" err="1" smtClean="0">
                <a:solidFill>
                  <a:schemeClr val="accent5">
                    <a:lumMod val="50000"/>
                  </a:schemeClr>
                </a:solidFill>
              </a:rPr>
              <a:t>deliver</a:t>
            </a:r>
            <a:endParaRPr lang="fr-FR" sz="1600" dirty="0">
              <a:solidFill>
                <a:schemeClr val="accent5">
                  <a:lumMod val="50000"/>
                </a:schemeClr>
              </a:solidFill>
            </a:endParaRPr>
          </a:p>
        </p:txBody>
      </p:sp>
      <p:grpSp>
        <p:nvGrpSpPr>
          <p:cNvPr id="78" name="Grouper 77"/>
          <p:cNvGrpSpPr/>
          <p:nvPr/>
        </p:nvGrpSpPr>
        <p:grpSpPr>
          <a:xfrm>
            <a:off x="1086825" y="4016852"/>
            <a:ext cx="1338243" cy="2185902"/>
            <a:chOff x="1086825" y="4016852"/>
            <a:chExt cx="1338243" cy="2185902"/>
          </a:xfrm>
        </p:grpSpPr>
        <p:pic>
          <p:nvPicPr>
            <p:cNvPr id="60" name="Image 127" descr="ComputingService.ai"/>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424057" y="411288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3" name="Grouper 62"/>
            <p:cNvGrpSpPr/>
            <p:nvPr/>
          </p:nvGrpSpPr>
          <p:grpSpPr>
            <a:xfrm>
              <a:off x="1086825" y="5337702"/>
              <a:ext cx="1338243" cy="865052"/>
              <a:chOff x="1794967" y="3248523"/>
              <a:chExt cx="1338243" cy="865052"/>
            </a:xfrm>
          </p:grpSpPr>
          <p:sp>
            <p:nvSpPr>
              <p:cNvPr id="61" name="Cylindre 3"/>
              <p:cNvSpPr/>
              <p:nvPr/>
            </p:nvSpPr>
            <p:spPr>
              <a:xfrm>
                <a:off x="1998395" y="3248523"/>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62" name="ZoneTexte 32"/>
              <p:cNvSpPr txBox="1"/>
              <p:nvPr/>
            </p:nvSpPr>
            <p:spPr>
              <a:xfrm>
                <a:off x="1794967" y="3543644"/>
                <a:ext cx="1338243" cy="523220"/>
              </a:xfrm>
              <a:prstGeom prst="rect">
                <a:avLst/>
              </a:prstGeom>
            </p:spPr>
            <p:txBody>
              <a:bodyPr rtlCol="0">
                <a:spAutoFit/>
              </a:bodyPr>
              <a:lstStyle/>
              <a:p>
                <a:pPr algn="ctr"/>
                <a:r>
                  <a:rPr lang="fr-FR" sz="1400" dirty="0">
                    <a:solidFill>
                      <a:schemeClr val="tx1">
                        <a:lumMod val="65000"/>
                        <a:lumOff val="35000"/>
                      </a:schemeClr>
                    </a:solidFill>
                    <a:latin typeface="Consolas" charset="0"/>
                    <a:ea typeface="Consolas" charset="0"/>
                    <a:cs typeface="Consolas" charset="0"/>
                  </a:rPr>
                  <a:t>Data </a:t>
                </a:r>
                <a:endParaRPr lang="fr-FR" sz="1400" dirty="0" smtClean="0">
                  <a:solidFill>
                    <a:schemeClr val="tx1">
                      <a:lumMod val="65000"/>
                      <a:lumOff val="35000"/>
                    </a:schemeClr>
                  </a:solidFill>
                  <a:latin typeface="Consolas" charset="0"/>
                  <a:ea typeface="Consolas" charset="0"/>
                  <a:cs typeface="Consolas" charset="0"/>
                </a:endParaRPr>
              </a:p>
              <a:p>
                <a:pPr algn="ctr"/>
                <a:r>
                  <a:rPr lang="fr-FR" sz="1400" dirty="0" smtClean="0">
                    <a:solidFill>
                      <a:schemeClr val="tx1">
                        <a:lumMod val="65000"/>
                        <a:lumOff val="35000"/>
                      </a:schemeClr>
                    </a:solidFill>
                    <a:latin typeface="Consolas" charset="0"/>
                    <a:ea typeface="Consolas" charset="0"/>
                    <a:cs typeface="Consolas" charset="0"/>
                  </a:rPr>
                  <a:t>source </a:t>
                </a:r>
                <a:r>
                  <a:rPr lang="fr-FR" sz="1400" dirty="0">
                    <a:solidFill>
                      <a:schemeClr val="tx1">
                        <a:lumMod val="65000"/>
                        <a:lumOff val="35000"/>
                      </a:schemeClr>
                    </a:solidFill>
                    <a:latin typeface="Consolas" charset="0"/>
                    <a:ea typeface="Consolas" charset="0"/>
                    <a:cs typeface="Consolas" charset="0"/>
                  </a:rPr>
                  <a:t>A</a:t>
                </a:r>
              </a:p>
            </p:txBody>
          </p:sp>
        </p:grpSp>
        <p:grpSp>
          <p:nvGrpSpPr>
            <p:cNvPr id="72" name="Grouper 71"/>
            <p:cNvGrpSpPr/>
            <p:nvPr/>
          </p:nvGrpSpPr>
          <p:grpSpPr>
            <a:xfrm>
              <a:off x="1299218" y="4016852"/>
              <a:ext cx="936702" cy="276999"/>
              <a:chOff x="1290253" y="2563600"/>
              <a:chExt cx="936702" cy="276999"/>
            </a:xfrm>
          </p:grpSpPr>
          <p:sp>
            <p:nvSpPr>
              <p:cNvPr id="67" name="Rectangle avec coin rogné  66"/>
              <p:cNvSpPr/>
              <p:nvPr/>
            </p:nvSpPr>
            <p:spPr>
              <a:xfrm>
                <a:off x="1290253" y="2591927"/>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CaixaDeTexto 148"/>
              <p:cNvSpPr txBox="1"/>
              <p:nvPr/>
            </p:nvSpPr>
            <p:spPr>
              <a:xfrm>
                <a:off x="1520996" y="2563600"/>
                <a:ext cx="559108"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API</a:t>
                </a:r>
                <a:endParaRPr lang="fr-FR" sz="1200" dirty="0">
                  <a:solidFill>
                    <a:schemeClr val="bg1"/>
                  </a:solidFill>
                  <a:latin typeface="Consolas" charset="0"/>
                  <a:ea typeface="Consolas" charset="0"/>
                  <a:cs typeface="Consolas" charset="0"/>
                </a:endParaRPr>
              </a:p>
            </p:txBody>
          </p:sp>
        </p:grpSp>
        <p:grpSp>
          <p:nvGrpSpPr>
            <p:cNvPr id="69" name="Grouper 68"/>
            <p:cNvGrpSpPr/>
            <p:nvPr/>
          </p:nvGrpSpPr>
          <p:grpSpPr>
            <a:xfrm>
              <a:off x="1313047" y="5043184"/>
              <a:ext cx="936702" cy="276999"/>
              <a:chOff x="1875983" y="3525494"/>
              <a:chExt cx="936702" cy="276999"/>
            </a:xfrm>
          </p:grpSpPr>
          <p:sp>
            <p:nvSpPr>
              <p:cNvPr id="68" name="Rectangle avec coin rogné  67"/>
              <p:cNvSpPr/>
              <p:nvPr/>
            </p:nvSpPr>
            <p:spPr>
              <a:xfrm>
                <a:off x="1875983" y="3551235"/>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CaixaDeTexto 148"/>
              <p:cNvSpPr txBox="1"/>
              <p:nvPr/>
            </p:nvSpPr>
            <p:spPr>
              <a:xfrm>
                <a:off x="1974740" y="3525494"/>
                <a:ext cx="702543"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Schema</a:t>
                </a:r>
                <a:endParaRPr lang="fr-FR" sz="1200" dirty="0">
                  <a:solidFill>
                    <a:schemeClr val="bg1"/>
                  </a:solidFill>
                  <a:latin typeface="Consolas" charset="0"/>
                  <a:ea typeface="Consolas" charset="0"/>
                  <a:cs typeface="Consolas" charset="0"/>
                </a:endParaRPr>
              </a:p>
            </p:txBody>
          </p:sp>
        </p:grpSp>
      </p:grpSp>
      <p:sp>
        <p:nvSpPr>
          <p:cNvPr id="70" name="CaixaDeTexto 148"/>
          <p:cNvSpPr txBox="1"/>
          <p:nvPr/>
        </p:nvSpPr>
        <p:spPr>
          <a:xfrm>
            <a:off x="2759864" y="4561564"/>
            <a:ext cx="5518641" cy="338554"/>
          </a:xfrm>
          <a:prstGeom prst="rect">
            <a:avLst/>
          </a:prstGeom>
          <a:noFill/>
          <a:effectLst/>
        </p:spPr>
        <p:txBody>
          <a:bodyPr wrap="square" rtlCol="0">
            <a:spAutoFit/>
          </a:bodyPr>
          <a:lstStyle/>
          <a:p>
            <a:r>
              <a:rPr lang="fr-FR" sz="1600" dirty="0" smtClean="0">
                <a:solidFill>
                  <a:schemeClr val="accent5">
                    <a:lumMod val="50000"/>
                  </a:schemeClr>
                </a:solidFill>
              </a:rPr>
              <a:t>- Do not export the conditions in </a:t>
            </a:r>
            <a:r>
              <a:rPr lang="fr-FR" sz="1600" dirty="0" err="1" smtClean="0">
                <a:solidFill>
                  <a:schemeClr val="accent5">
                    <a:lumMod val="50000"/>
                  </a:schemeClr>
                </a:solidFill>
              </a:rPr>
              <a:t>which</a:t>
            </a:r>
            <a:r>
              <a:rPr lang="fr-FR" sz="1600" dirty="0" smtClean="0">
                <a:solidFill>
                  <a:schemeClr val="accent5">
                    <a:lumMod val="50000"/>
                  </a:schemeClr>
                </a:solidFill>
              </a:rPr>
              <a:t> </a:t>
            </a:r>
            <a:r>
              <a:rPr lang="fr-FR" sz="1600" dirty="0" err="1" smtClean="0">
                <a:solidFill>
                  <a:schemeClr val="accent5">
                    <a:lumMod val="50000"/>
                  </a:schemeClr>
                </a:solidFill>
              </a:rPr>
              <a:t>they</a:t>
            </a:r>
            <a:r>
              <a:rPr lang="fr-FR" sz="1600" dirty="0" smtClean="0">
                <a:solidFill>
                  <a:schemeClr val="accent5">
                    <a:lumMod val="50000"/>
                  </a:schemeClr>
                </a:solidFill>
              </a:rPr>
              <a:t> </a:t>
            </a:r>
            <a:r>
              <a:rPr lang="fr-FR" sz="1600" dirty="0" err="1" smtClean="0">
                <a:solidFill>
                  <a:schemeClr val="accent5">
                    <a:lumMod val="50000"/>
                  </a:schemeClr>
                </a:solidFill>
              </a:rPr>
              <a:t>deliver</a:t>
            </a:r>
            <a:r>
              <a:rPr lang="fr-FR" sz="1600" dirty="0" smtClean="0">
                <a:solidFill>
                  <a:schemeClr val="accent5">
                    <a:lumMod val="50000"/>
                  </a:schemeClr>
                </a:solidFill>
              </a:rPr>
              <a:t> data</a:t>
            </a:r>
            <a:endParaRPr lang="fr-FR" sz="1600" dirty="0">
              <a:solidFill>
                <a:schemeClr val="accent5">
                  <a:lumMod val="50000"/>
                </a:schemeClr>
              </a:solidFill>
            </a:endParaRPr>
          </a:p>
        </p:txBody>
      </p:sp>
      <p:sp>
        <p:nvSpPr>
          <p:cNvPr id="71" name="Légende à une bordure 1 70"/>
          <p:cNvSpPr/>
          <p:nvPr/>
        </p:nvSpPr>
        <p:spPr>
          <a:xfrm>
            <a:off x="3223615" y="4244950"/>
            <a:ext cx="5452123" cy="794130"/>
          </a:xfrm>
          <a:prstGeom prst="accentCallout1">
            <a:avLst>
              <a:gd name="adj1" fmla="val 18750"/>
              <a:gd name="adj2" fmla="val -8333"/>
              <a:gd name="adj3" fmla="val 50815"/>
              <a:gd name="adj4" fmla="val -18866"/>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x</a:t>
            </a:r>
            <a:endParaRPr lang="en-US"/>
          </a:p>
        </p:txBody>
      </p:sp>
      <p:pic>
        <p:nvPicPr>
          <p:cNvPr id="74" name="Image 73"/>
          <p:cNvPicPr>
            <a:picLocks noChangeAspect="1"/>
          </p:cNvPicPr>
          <p:nvPr/>
        </p:nvPicPr>
        <p:blipFill>
          <a:blip r:embed="rId4"/>
          <a:stretch>
            <a:fillRect/>
          </a:stretch>
        </p:blipFill>
        <p:spPr>
          <a:xfrm>
            <a:off x="7865530" y="2988211"/>
            <a:ext cx="688261" cy="688261"/>
          </a:xfrm>
          <a:prstGeom prst="rect">
            <a:avLst/>
          </a:prstGeom>
        </p:spPr>
      </p:pic>
      <p:sp>
        <p:nvSpPr>
          <p:cNvPr id="75" name="Légende à une bordure 1 74"/>
          <p:cNvSpPr/>
          <p:nvPr/>
        </p:nvSpPr>
        <p:spPr>
          <a:xfrm>
            <a:off x="584357" y="1766802"/>
            <a:ext cx="6728746" cy="794130"/>
          </a:xfrm>
          <a:prstGeom prst="accentCallout1">
            <a:avLst>
              <a:gd name="adj1" fmla="val 51648"/>
              <a:gd name="adj2" fmla="val 101075"/>
              <a:gd name="adj3" fmla="val 143342"/>
              <a:gd name="adj4" fmla="val 111658"/>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accent5">
                    <a:lumMod val="50000"/>
                  </a:schemeClr>
                </a:solidFill>
              </a:rPr>
              <a:t>Data consumers express queries but </a:t>
            </a:r>
            <a:r>
              <a:rPr lang="en-US" sz="1600" b="1" dirty="0" smtClean="0">
                <a:solidFill>
                  <a:schemeClr val="accent5">
                    <a:lumMod val="50000"/>
                  </a:schemeClr>
                </a:solidFill>
              </a:rPr>
              <a:t>they do not express requirements: data quality &amp; conditions in which data is consumed</a:t>
            </a:r>
            <a:endParaRPr lang="en-US" sz="1600" b="1" dirty="0">
              <a:solidFill>
                <a:schemeClr val="accent5">
                  <a:lumMod val="50000"/>
                </a:schemeClr>
              </a:solidFill>
            </a:endParaRPr>
          </a:p>
        </p:txBody>
      </p:sp>
    </p:spTree>
    <p:extLst>
      <p:ext uri="{BB962C8B-B14F-4D97-AF65-F5344CB8AC3E}">
        <p14:creationId xmlns:p14="http://schemas.microsoft.com/office/powerpoint/2010/main" val="189241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par>
                                <p:cTn id="27" presetID="10"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70" grpId="0"/>
      <p:bldP spid="71"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re 50"/>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6</a:t>
            </a:fld>
            <a:endParaRPr lang="fr-FR"/>
          </a:p>
        </p:txBody>
      </p:sp>
      <p:grpSp>
        <p:nvGrpSpPr>
          <p:cNvPr id="27" name="Grouper 26"/>
          <p:cNvGrpSpPr/>
          <p:nvPr/>
        </p:nvGrpSpPr>
        <p:grpSpPr>
          <a:xfrm>
            <a:off x="3751286" y="1745022"/>
            <a:ext cx="2416046" cy="1596013"/>
            <a:chOff x="1991909" y="1705111"/>
            <a:chExt cx="2416046" cy="1596013"/>
          </a:xfrm>
        </p:grpSpPr>
        <p:sp>
          <p:nvSpPr>
            <p:cNvPr id="28" name="Rectangle 27"/>
            <p:cNvSpPr/>
            <p:nvPr/>
          </p:nvSpPr>
          <p:spPr>
            <a:xfrm>
              <a:off x="1991909" y="1705111"/>
              <a:ext cx="2296556" cy="334025"/>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CloudInfrastructure</a:t>
              </a:r>
              <a:endParaRPr lang="en-US" sz="1600" dirty="0">
                <a:solidFill>
                  <a:schemeClr val="accent5">
                    <a:lumMod val="50000"/>
                  </a:schemeClr>
                </a:solidFill>
                <a:latin typeface="Consolas" charset="0"/>
                <a:ea typeface="Consolas" charset="0"/>
                <a:cs typeface="Consolas" charset="0"/>
              </a:endParaRPr>
            </a:p>
          </p:txBody>
        </p:sp>
        <p:sp>
          <p:nvSpPr>
            <p:cNvPr id="29" name="Rectangle 28"/>
            <p:cNvSpPr/>
            <p:nvPr/>
          </p:nvSpPr>
          <p:spPr>
            <a:xfrm>
              <a:off x="1991909" y="2004913"/>
              <a:ext cx="2296556" cy="1142750"/>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91909" y="3147663"/>
              <a:ext cx="2296556" cy="153461"/>
            </a:xfrm>
            <a:prstGeom prst="rect">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ZoneTexte 30"/>
            <p:cNvSpPr txBox="1"/>
            <p:nvPr/>
          </p:nvSpPr>
          <p:spPr>
            <a:xfrm>
              <a:off x="1991909" y="2060904"/>
              <a:ext cx="2416046" cy="1107996"/>
            </a:xfrm>
            <a:prstGeom prst="rect">
              <a:avLst/>
            </a:prstGeom>
            <a:noFill/>
          </p:spPr>
          <p:txBody>
            <a:bodyPr wrap="none" rtlCol="0">
              <a:spAutoFit/>
            </a:bodyPr>
            <a:lstStyle/>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accessPolicies</a:t>
              </a:r>
              <a:r>
                <a:rPr lang="en-US" sz="1100" dirty="0" smtClean="0">
                  <a:latin typeface="Consolas" charset="0"/>
                  <a:ea typeface="Consolas" charset="0"/>
                  <a:cs typeface="Consolas" charset="0"/>
                </a:rPr>
                <a:t>: String</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processingCapacity</a:t>
              </a:r>
              <a:r>
                <a:rPr lang="en-US" sz="1100" dirty="0" smtClean="0">
                  <a:latin typeface="Consolas" charset="0"/>
                  <a:ea typeface="Consolas" charset="0"/>
                  <a:cs typeface="Consolas" charset="0"/>
                </a:rPr>
                <a:t>: Integer</a:t>
              </a:r>
            </a:p>
            <a:p>
              <a:r>
                <a:rPr lang="en-US" sz="1100" dirty="0" smtClean="0">
                  <a:latin typeface="Consolas" charset="0"/>
                  <a:ea typeface="Consolas" charset="0"/>
                  <a:cs typeface="Consolas" charset="0"/>
                </a:rPr>
                <a:t>- </a:t>
              </a:r>
              <a:r>
                <a:rPr lang="en-US" sz="1100" dirty="0" err="1" smtClean="0">
                  <a:latin typeface="Consolas" charset="0"/>
                  <a:ea typeface="Consolas" charset="0"/>
                  <a:cs typeface="Consolas" charset="0"/>
                </a:rPr>
                <a:t>memoryLimit</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storageLimit</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requestsDay</a:t>
              </a:r>
              <a:r>
                <a:rPr lang="en-US" sz="1100" dirty="0" smtClean="0">
                  <a:latin typeface="Consolas" charset="0"/>
                  <a:ea typeface="Consolas" charset="0"/>
                  <a:cs typeface="Consolas" charset="0"/>
                </a:rPr>
                <a:t>: Integer</a:t>
              </a:r>
            </a:p>
            <a:p>
              <a:pPr marL="171450" indent="-171450">
                <a:buFontTx/>
                <a:buChar char="-"/>
              </a:pPr>
              <a:r>
                <a:rPr lang="en-US" sz="1100" dirty="0" err="1" smtClean="0">
                  <a:latin typeface="Consolas" charset="0"/>
                  <a:ea typeface="Consolas" charset="0"/>
                  <a:cs typeface="Consolas" charset="0"/>
                </a:rPr>
                <a:t>dataTransferedDay</a:t>
              </a:r>
              <a:r>
                <a:rPr lang="en-US" sz="1100" dirty="0" smtClean="0">
                  <a:latin typeface="Consolas" charset="0"/>
                  <a:ea typeface="Consolas" charset="0"/>
                  <a:cs typeface="Consolas" charset="0"/>
                </a:rPr>
                <a:t>: String</a:t>
              </a:r>
            </a:p>
          </p:txBody>
        </p:sp>
      </p:grpSp>
      <p:grpSp>
        <p:nvGrpSpPr>
          <p:cNvPr id="40" name="Grupo 39"/>
          <p:cNvGrpSpPr/>
          <p:nvPr/>
        </p:nvGrpSpPr>
        <p:grpSpPr>
          <a:xfrm>
            <a:off x="3824763" y="3341035"/>
            <a:ext cx="2269092" cy="1732028"/>
            <a:chOff x="3824763" y="3341035"/>
            <a:chExt cx="2269092" cy="1732028"/>
          </a:xfrm>
        </p:grpSpPr>
        <p:grpSp>
          <p:nvGrpSpPr>
            <p:cNvPr id="18" name="Grouper 17"/>
            <p:cNvGrpSpPr/>
            <p:nvPr/>
          </p:nvGrpSpPr>
          <p:grpSpPr>
            <a:xfrm>
              <a:off x="3824763" y="3870980"/>
              <a:ext cx="2269092" cy="1202083"/>
              <a:chOff x="899410" y="3192905"/>
              <a:chExt cx="2269092" cy="1222704"/>
            </a:xfrm>
            <a:solidFill>
              <a:schemeClr val="accent4">
                <a:lumMod val="20000"/>
                <a:lumOff val="80000"/>
              </a:schemeClr>
            </a:solidFill>
          </p:grpSpPr>
          <p:sp>
            <p:nvSpPr>
              <p:cNvPr id="19" name="Rectangle 18"/>
              <p:cNvSpPr/>
              <p:nvPr/>
            </p:nvSpPr>
            <p:spPr>
              <a:xfrm>
                <a:off x="899410" y="3192905"/>
                <a:ext cx="2269092" cy="334025"/>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50000"/>
                      </a:schemeClr>
                    </a:solidFill>
                    <a:latin typeface="Consolas" charset="0"/>
                    <a:ea typeface="Consolas" charset="0"/>
                    <a:cs typeface="Consolas" charset="0"/>
                  </a:rPr>
                  <a:t>MultiCloud</a:t>
                </a:r>
                <a:endParaRPr lang="en-US" sz="1600" dirty="0">
                  <a:solidFill>
                    <a:schemeClr val="accent5">
                      <a:lumMod val="50000"/>
                    </a:schemeClr>
                  </a:solidFill>
                  <a:latin typeface="Consolas" charset="0"/>
                  <a:ea typeface="Consolas" charset="0"/>
                  <a:cs typeface="Consolas" charset="0"/>
                </a:endParaRPr>
              </a:p>
            </p:txBody>
          </p:sp>
          <p:sp>
            <p:nvSpPr>
              <p:cNvPr id="20" name="Rectangle 19"/>
              <p:cNvSpPr/>
              <p:nvPr/>
            </p:nvSpPr>
            <p:spPr>
              <a:xfrm>
                <a:off x="899410" y="3492707"/>
                <a:ext cx="2269092" cy="769441"/>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21" name="Rectangle 20"/>
              <p:cNvSpPr/>
              <p:nvPr/>
            </p:nvSpPr>
            <p:spPr>
              <a:xfrm>
                <a:off x="899410" y="4262148"/>
                <a:ext cx="2269092" cy="153461"/>
              </a:xfrm>
              <a:prstGeom prst="rect">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grpSp>
        <p:sp>
          <p:nvSpPr>
            <p:cNvPr id="37" name="Losange 36"/>
            <p:cNvSpPr/>
            <p:nvPr/>
          </p:nvSpPr>
          <p:spPr>
            <a:xfrm>
              <a:off x="4717260" y="3478496"/>
              <a:ext cx="358588" cy="356798"/>
            </a:xfrm>
            <a:prstGeom prst="diamond">
              <a:avLst/>
            </a:prstGeom>
            <a:solidFill>
              <a:schemeClr val="accent6">
                <a:lumMod val="20000"/>
                <a:lumOff val="8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Connecteur droit 38"/>
            <p:cNvCxnSpPr>
              <a:stCxn id="37" idx="0"/>
              <a:endCxn id="30" idx="2"/>
            </p:cNvCxnSpPr>
            <p:nvPr/>
          </p:nvCxnSpPr>
          <p:spPr>
            <a:xfrm flipV="1">
              <a:off x="4896554" y="3341035"/>
              <a:ext cx="3010" cy="137461"/>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6" name="Connecteur en angle 45"/>
          <p:cNvCxnSpPr>
            <a:stCxn id="26" idx="2"/>
            <a:endCxn id="11" idx="3"/>
          </p:cNvCxnSpPr>
          <p:nvPr/>
        </p:nvCxnSpPr>
        <p:spPr>
          <a:xfrm rot="5400000">
            <a:off x="6880594" y="4722176"/>
            <a:ext cx="518462" cy="2091939"/>
          </a:xfrm>
          <a:prstGeom prst="bentConnector2">
            <a:avLst/>
          </a:prstGeom>
          <a:ln>
            <a:solidFill>
              <a:schemeClr val="accent5">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2" name="Grupo 21"/>
          <p:cNvGrpSpPr/>
          <p:nvPr/>
        </p:nvGrpSpPr>
        <p:grpSpPr>
          <a:xfrm>
            <a:off x="666005" y="4225522"/>
            <a:ext cx="5427850" cy="2526690"/>
            <a:chOff x="666005" y="4225522"/>
            <a:chExt cx="5427850" cy="2526690"/>
          </a:xfrm>
        </p:grpSpPr>
        <p:grpSp>
          <p:nvGrpSpPr>
            <p:cNvPr id="15" name="Grouper 14"/>
            <p:cNvGrpSpPr/>
            <p:nvPr/>
          </p:nvGrpSpPr>
          <p:grpSpPr>
            <a:xfrm>
              <a:off x="666005" y="4225522"/>
              <a:ext cx="2269092" cy="1202083"/>
              <a:chOff x="899410" y="3192905"/>
              <a:chExt cx="2269092" cy="1222704"/>
            </a:xfrm>
            <a:solidFill>
              <a:schemeClr val="accent4">
                <a:lumMod val="20000"/>
                <a:lumOff val="80000"/>
              </a:schemeClr>
            </a:solidFill>
          </p:grpSpPr>
          <p:sp>
            <p:nvSpPr>
              <p:cNvPr id="2" name="Rectangle 1"/>
              <p:cNvSpPr/>
              <p:nvPr/>
            </p:nvSpPr>
            <p:spPr>
              <a:xfrm>
                <a:off x="899410" y="3192905"/>
                <a:ext cx="2269092"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accent5">
                        <a:lumMod val="60000"/>
                        <a:lumOff val="40000"/>
                      </a:schemeClr>
                    </a:solidFill>
                    <a:latin typeface="Consolas" charset="0"/>
                    <a:ea typeface="Consolas" charset="0"/>
                    <a:cs typeface="Consolas" charset="0"/>
                  </a:rPr>
                  <a:t>DataProducer</a:t>
                </a:r>
                <a:endParaRPr lang="en-US" sz="1600" dirty="0">
                  <a:solidFill>
                    <a:schemeClr val="accent5">
                      <a:lumMod val="60000"/>
                      <a:lumOff val="40000"/>
                    </a:schemeClr>
                  </a:solidFill>
                  <a:latin typeface="Consolas" charset="0"/>
                  <a:ea typeface="Consolas" charset="0"/>
                  <a:cs typeface="Consolas" charset="0"/>
                </a:endParaRPr>
              </a:p>
            </p:txBody>
          </p:sp>
          <p:sp>
            <p:nvSpPr>
              <p:cNvPr id="7" name="Rectangle 6"/>
              <p:cNvSpPr/>
              <p:nvPr/>
            </p:nvSpPr>
            <p:spPr>
              <a:xfrm>
                <a:off x="899410" y="3492707"/>
                <a:ext cx="2269092" cy="76944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8" name="Rectangle 7"/>
              <p:cNvSpPr/>
              <p:nvPr/>
            </p:nvSpPr>
            <p:spPr>
              <a:xfrm>
                <a:off x="899410" y="4262148"/>
                <a:ext cx="2269092"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9" name="ZoneTexte 8"/>
              <p:cNvSpPr txBox="1"/>
              <p:nvPr/>
            </p:nvSpPr>
            <p:spPr>
              <a:xfrm>
                <a:off x="899410" y="3492314"/>
                <a:ext cx="2262158" cy="769441"/>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accessConstraints</a:t>
                </a:r>
                <a:r>
                  <a:rPr lang="en-US" sz="1100" dirty="0" smtClean="0">
                    <a:solidFill>
                      <a:schemeClr val="accent5">
                        <a:lumMod val="60000"/>
                        <a:lumOff val="40000"/>
                      </a:schemeClr>
                    </a:solidFill>
                    <a:latin typeface="Consolas" charset="0"/>
                    <a:ea typeface="Consolas" charset="0"/>
                    <a:cs typeface="Consolas" charset="0"/>
                  </a:rPr>
                  <a:t>: String</a:t>
                </a:r>
              </a:p>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productionRate</a:t>
                </a:r>
                <a:r>
                  <a:rPr lang="en-US" sz="1100" dirty="0" smtClean="0">
                    <a:solidFill>
                      <a:schemeClr val="accent5">
                        <a:lumMod val="60000"/>
                        <a:lumOff val="40000"/>
                      </a:schemeClr>
                    </a:solidFill>
                    <a:latin typeface="Consolas" charset="0"/>
                    <a:ea typeface="Consolas" charset="0"/>
                    <a:cs typeface="Consolas" charset="0"/>
                  </a:rPr>
                  <a:t>: String</a:t>
                </a:r>
              </a:p>
              <a:p>
                <a:r>
                  <a:rPr lang="en-US" sz="1100" dirty="0" smtClean="0">
                    <a:solidFill>
                      <a:schemeClr val="accent5">
                        <a:lumMod val="60000"/>
                        <a:lumOff val="40000"/>
                      </a:schemeClr>
                    </a:solidFill>
                    <a:latin typeface="Consolas" charset="0"/>
                    <a:ea typeface="Consolas" charset="0"/>
                    <a:cs typeface="Consolas" charset="0"/>
                  </a:rPr>
                  <a:t>- </a:t>
                </a:r>
                <a:r>
                  <a:rPr lang="en-US" sz="1100" dirty="0" err="1" smtClean="0">
                    <a:solidFill>
                      <a:schemeClr val="accent5">
                        <a:lumMod val="60000"/>
                        <a:lumOff val="40000"/>
                      </a:schemeClr>
                    </a:solidFill>
                    <a:latin typeface="Consolas" charset="0"/>
                    <a:ea typeface="Consolas" charset="0"/>
                    <a:cs typeface="Consolas" charset="0"/>
                  </a:rPr>
                  <a:t>productionTime</a:t>
                </a:r>
                <a:r>
                  <a:rPr lang="en-US" sz="1100" dirty="0" smtClean="0">
                    <a:solidFill>
                      <a:schemeClr val="accent5">
                        <a:lumMod val="60000"/>
                        <a:lumOff val="40000"/>
                      </a:schemeClr>
                    </a:solidFill>
                    <a:latin typeface="Consolas" charset="0"/>
                    <a:ea typeface="Consolas" charset="0"/>
                    <a:cs typeface="Consolas" charset="0"/>
                  </a:rPr>
                  <a:t>: Date</a:t>
                </a:r>
              </a:p>
              <a:p>
                <a:r>
                  <a:rPr lang="en-US" sz="1100" dirty="0" smtClean="0">
                    <a:solidFill>
                      <a:schemeClr val="accent5">
                        <a:lumMod val="60000"/>
                        <a:lumOff val="40000"/>
                      </a:schemeClr>
                    </a:solidFill>
                    <a:latin typeface="Consolas" charset="0"/>
                    <a:ea typeface="Consolas" charset="0"/>
                    <a:cs typeface="Consolas" charset="0"/>
                  </a:rPr>
                  <a:t>- location: String</a:t>
                </a:r>
                <a:endParaRPr lang="en-US" sz="1100" dirty="0">
                  <a:solidFill>
                    <a:schemeClr val="accent5">
                      <a:lumMod val="60000"/>
                      <a:lumOff val="40000"/>
                    </a:schemeClr>
                  </a:solidFill>
                  <a:latin typeface="Consolas" charset="0"/>
                  <a:ea typeface="Consolas" charset="0"/>
                  <a:cs typeface="Consolas" charset="0"/>
                </a:endParaRPr>
              </a:p>
            </p:txBody>
          </p:sp>
        </p:grpSp>
        <p:grpSp>
          <p:nvGrpSpPr>
            <p:cNvPr id="17" name="Grouper 16"/>
            <p:cNvGrpSpPr/>
            <p:nvPr/>
          </p:nvGrpSpPr>
          <p:grpSpPr>
            <a:xfrm>
              <a:off x="3752695" y="5156199"/>
              <a:ext cx="2341160" cy="1596013"/>
              <a:chOff x="1947305" y="1705111"/>
              <a:chExt cx="2341160" cy="1596013"/>
            </a:xfrm>
            <a:solidFill>
              <a:schemeClr val="accent4">
                <a:lumMod val="20000"/>
                <a:lumOff val="80000"/>
              </a:schemeClr>
            </a:solidFill>
          </p:grpSpPr>
          <p:sp>
            <p:nvSpPr>
              <p:cNvPr id="10" name="Rectangle 9"/>
              <p:cNvSpPr/>
              <p:nvPr/>
            </p:nvSpPr>
            <p:spPr>
              <a:xfrm>
                <a:off x="1991909" y="1705111"/>
                <a:ext cx="2296556"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60000"/>
                        <a:lumOff val="40000"/>
                      </a:schemeClr>
                    </a:solidFill>
                    <a:latin typeface="Consolas" charset="0"/>
                    <a:ea typeface="Consolas" charset="0"/>
                    <a:cs typeface="Consolas" charset="0"/>
                  </a:rPr>
                  <a:t>Data</a:t>
                </a:r>
                <a:endParaRPr lang="en-US" sz="1600" dirty="0">
                  <a:solidFill>
                    <a:schemeClr val="accent5">
                      <a:lumMod val="60000"/>
                      <a:lumOff val="40000"/>
                    </a:schemeClr>
                  </a:solidFill>
                  <a:latin typeface="Consolas" charset="0"/>
                  <a:ea typeface="Consolas" charset="0"/>
                  <a:cs typeface="Consolas" charset="0"/>
                </a:endParaRPr>
              </a:p>
            </p:txBody>
          </p:sp>
          <p:sp>
            <p:nvSpPr>
              <p:cNvPr id="11" name="Rectangle 10"/>
              <p:cNvSpPr/>
              <p:nvPr/>
            </p:nvSpPr>
            <p:spPr>
              <a:xfrm>
                <a:off x="1991909" y="2004913"/>
                <a:ext cx="2296556" cy="1142750"/>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2" name="Rectangle 11"/>
              <p:cNvSpPr/>
              <p:nvPr/>
            </p:nvSpPr>
            <p:spPr>
              <a:xfrm>
                <a:off x="1991909" y="3147663"/>
                <a:ext cx="2296556"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14" name="ZoneTexte 13"/>
              <p:cNvSpPr txBox="1"/>
              <p:nvPr/>
            </p:nvSpPr>
            <p:spPr>
              <a:xfrm>
                <a:off x="1947305" y="1955632"/>
                <a:ext cx="1742785" cy="1277273"/>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privacy: String</a:t>
                </a:r>
              </a:p>
              <a:p>
                <a:r>
                  <a:rPr lang="en-US" sz="1100" dirty="0" smtClean="0">
                    <a:solidFill>
                      <a:schemeClr val="accent5">
                        <a:lumMod val="60000"/>
                        <a:lumOff val="40000"/>
                      </a:schemeClr>
                    </a:solidFill>
                    <a:latin typeface="Consolas" charset="0"/>
                    <a:ea typeface="Consolas" charset="0"/>
                    <a:cs typeface="Consolas" charset="0"/>
                  </a:rPr>
                  <a:t>- trust: String</a:t>
                </a:r>
              </a:p>
              <a:p>
                <a:r>
                  <a:rPr lang="en-US" sz="1100" dirty="0" smtClean="0">
                    <a:solidFill>
                      <a:schemeClr val="accent5">
                        <a:lumMod val="60000"/>
                        <a:lumOff val="40000"/>
                      </a:schemeClr>
                    </a:solidFill>
                    <a:latin typeface="Consolas" charset="0"/>
                    <a:ea typeface="Consolas" charset="0"/>
                    <a:cs typeface="Consolas" charset="0"/>
                  </a:rPr>
                  <a:t>- veracity: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freshness: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provenance: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awareness: String</a:t>
                </a:r>
              </a:p>
              <a:p>
                <a:pPr marL="171450" indent="-171450">
                  <a:buFontTx/>
                  <a:buChar char="-"/>
                </a:pPr>
                <a:r>
                  <a:rPr lang="en-US" sz="1100" dirty="0">
                    <a:solidFill>
                      <a:schemeClr val="accent5">
                        <a:lumMod val="60000"/>
                        <a:lumOff val="40000"/>
                      </a:schemeClr>
                    </a:solidFill>
                    <a:latin typeface="Consolas" charset="0"/>
                    <a:ea typeface="Consolas" charset="0"/>
                    <a:cs typeface="Consolas" charset="0"/>
                  </a:rPr>
                  <a:t>t</a:t>
                </a:r>
                <a:r>
                  <a:rPr lang="en-US" sz="1100" dirty="0" smtClean="0">
                    <a:solidFill>
                      <a:schemeClr val="accent5">
                        <a:lumMod val="60000"/>
                        <a:lumOff val="40000"/>
                      </a:schemeClr>
                    </a:solidFill>
                    <a:latin typeface="Consolas" charset="0"/>
                    <a:ea typeface="Consolas" charset="0"/>
                    <a:cs typeface="Consolas" charset="0"/>
                  </a:rPr>
                  <a:t>ype: String</a:t>
                </a:r>
                <a:endParaRPr lang="en-US" sz="1100" dirty="0">
                  <a:solidFill>
                    <a:schemeClr val="accent5">
                      <a:lumMod val="60000"/>
                      <a:lumOff val="40000"/>
                    </a:schemeClr>
                  </a:solidFill>
                  <a:latin typeface="Consolas" charset="0"/>
                  <a:ea typeface="Consolas" charset="0"/>
                  <a:cs typeface="Consolas" charset="0"/>
                </a:endParaRPr>
              </a:p>
            </p:txBody>
          </p:sp>
        </p:grpSp>
        <p:cxnSp>
          <p:nvCxnSpPr>
            <p:cNvPr id="48" name="Connecteur en angle 47"/>
            <p:cNvCxnSpPr>
              <a:stCxn id="8" idx="2"/>
              <a:endCxn id="14" idx="1"/>
            </p:cNvCxnSpPr>
            <p:nvPr/>
          </p:nvCxnSpPr>
          <p:spPr>
            <a:xfrm rot="16200000" flipH="1">
              <a:off x="2467747" y="4760409"/>
              <a:ext cx="617752" cy="1952144"/>
            </a:xfrm>
            <a:prstGeom prst="bentConnector2">
              <a:avLst/>
            </a:prstGeom>
            <a:ln>
              <a:solidFill>
                <a:schemeClr val="accent5">
                  <a:lumMod val="40000"/>
                  <a:lumOff val="6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2445783" y="6044647"/>
              <a:ext cx="800219" cy="261610"/>
            </a:xfrm>
            <a:prstGeom prst="rect">
              <a:avLst/>
            </a:prstGeom>
            <a:noFill/>
          </p:spPr>
          <p:txBody>
            <a:bodyPr wrap="none" rtlCol="0">
              <a:spAutoFit/>
            </a:bodyPr>
            <a:lstStyle/>
            <a:p>
              <a:r>
                <a:rPr lang="en-US" sz="1100" i="1" smtClean="0">
                  <a:solidFill>
                    <a:schemeClr val="accent5">
                      <a:lumMod val="60000"/>
                      <a:lumOff val="40000"/>
                    </a:schemeClr>
                  </a:solidFill>
                  <a:latin typeface="Consolas" charset="0"/>
                  <a:ea typeface="Consolas" charset="0"/>
                  <a:cs typeface="Consolas" charset="0"/>
                </a:rPr>
                <a:t>produces</a:t>
              </a:r>
              <a:endParaRPr lang="en-US" sz="1100" i="1">
                <a:solidFill>
                  <a:schemeClr val="accent5">
                    <a:lumMod val="60000"/>
                    <a:lumOff val="40000"/>
                  </a:schemeClr>
                </a:solidFill>
                <a:latin typeface="Consolas" charset="0"/>
                <a:ea typeface="Consolas" charset="0"/>
                <a:cs typeface="Consolas" charset="0"/>
              </a:endParaRPr>
            </a:p>
          </p:txBody>
        </p:sp>
      </p:grpSp>
      <p:sp>
        <p:nvSpPr>
          <p:cNvPr id="55" name="ZoneTexte 54"/>
          <p:cNvSpPr txBox="1"/>
          <p:nvPr/>
        </p:nvSpPr>
        <p:spPr>
          <a:xfrm>
            <a:off x="6616101" y="6044647"/>
            <a:ext cx="800219" cy="261610"/>
          </a:xfrm>
          <a:prstGeom prst="rect">
            <a:avLst/>
          </a:prstGeom>
          <a:noFill/>
        </p:spPr>
        <p:txBody>
          <a:bodyPr wrap="none" rtlCol="0">
            <a:spAutoFit/>
          </a:bodyPr>
          <a:lstStyle/>
          <a:p>
            <a:r>
              <a:rPr lang="en-US" sz="1100" i="1" smtClean="0">
                <a:solidFill>
                  <a:schemeClr val="accent5">
                    <a:lumMod val="60000"/>
                    <a:lumOff val="40000"/>
                  </a:schemeClr>
                </a:solidFill>
                <a:latin typeface="Consolas" charset="0"/>
                <a:ea typeface="Consolas" charset="0"/>
                <a:cs typeface="Consolas" charset="0"/>
              </a:rPr>
              <a:t>consumes</a:t>
            </a:r>
            <a:endParaRPr lang="en-US" sz="1100" i="1">
              <a:solidFill>
                <a:schemeClr val="accent5">
                  <a:lumMod val="60000"/>
                  <a:lumOff val="40000"/>
                </a:schemeClr>
              </a:solidFill>
              <a:latin typeface="Consolas" charset="0"/>
              <a:ea typeface="Consolas" charset="0"/>
              <a:cs typeface="Consolas" charset="0"/>
            </a:endParaRPr>
          </a:p>
        </p:txBody>
      </p:sp>
      <p:grpSp>
        <p:nvGrpSpPr>
          <p:cNvPr id="38" name="Grupo 37"/>
          <p:cNvGrpSpPr/>
          <p:nvPr/>
        </p:nvGrpSpPr>
        <p:grpSpPr>
          <a:xfrm>
            <a:off x="1800552" y="2412142"/>
            <a:ext cx="1950735" cy="1813379"/>
            <a:chOff x="1800552" y="2412142"/>
            <a:chExt cx="1950735" cy="1813379"/>
          </a:xfrm>
        </p:grpSpPr>
        <p:sp>
          <p:nvSpPr>
            <p:cNvPr id="57" name="ZoneTexte 56"/>
            <p:cNvSpPr txBox="1"/>
            <p:nvPr/>
          </p:nvSpPr>
          <p:spPr>
            <a:xfrm>
              <a:off x="2366259" y="2412142"/>
              <a:ext cx="877163" cy="261610"/>
            </a:xfrm>
            <a:prstGeom prst="rect">
              <a:avLst/>
            </a:prstGeom>
            <a:noFill/>
          </p:spPr>
          <p:txBody>
            <a:bodyPr wrap="none" rtlCol="0">
              <a:spAutoFit/>
            </a:bodyPr>
            <a:lstStyle/>
            <a:p>
              <a:r>
                <a:rPr lang="en-US" sz="1100" i="1" smtClean="0">
                  <a:latin typeface="Consolas" charset="0"/>
                  <a:ea typeface="Consolas" charset="0"/>
                  <a:cs typeface="Consolas" charset="0"/>
                </a:rPr>
                <a:t>subscribe</a:t>
              </a:r>
              <a:endParaRPr lang="en-US" sz="1100" i="1">
                <a:latin typeface="Consolas" charset="0"/>
                <a:ea typeface="Consolas" charset="0"/>
                <a:cs typeface="Consolas" charset="0"/>
              </a:endParaRPr>
            </a:p>
          </p:txBody>
        </p:sp>
        <p:sp>
          <p:nvSpPr>
            <p:cNvPr id="58" name="ZoneTexte 57"/>
            <p:cNvSpPr txBox="1"/>
            <p:nvPr/>
          </p:nvSpPr>
          <p:spPr>
            <a:xfrm>
              <a:off x="2008675" y="2779554"/>
              <a:ext cx="646331" cy="261610"/>
            </a:xfrm>
            <a:prstGeom prst="rect">
              <a:avLst/>
            </a:prstGeom>
            <a:noFill/>
          </p:spPr>
          <p:txBody>
            <a:bodyPr wrap="none" rtlCol="0">
              <a:spAutoFit/>
            </a:bodyPr>
            <a:lstStyle/>
            <a:p>
              <a:r>
                <a:rPr lang="en-US" sz="1100" i="1" dirty="0" smtClean="0">
                  <a:latin typeface="Consolas" charset="0"/>
                  <a:ea typeface="Consolas" charset="0"/>
                  <a:cs typeface="Consolas" charset="0"/>
                </a:rPr>
                <a:t>deploy</a:t>
              </a:r>
              <a:endParaRPr lang="en-US" sz="1100" i="1" dirty="0">
                <a:latin typeface="Consolas" charset="0"/>
                <a:ea typeface="Consolas" charset="0"/>
                <a:cs typeface="Consolas" charset="0"/>
              </a:endParaRPr>
            </a:p>
          </p:txBody>
        </p:sp>
        <p:cxnSp>
          <p:nvCxnSpPr>
            <p:cNvPr id="16" name="Connecteur en angle 15"/>
            <p:cNvCxnSpPr>
              <a:stCxn id="31" idx="1"/>
              <a:endCxn id="2" idx="0"/>
            </p:cNvCxnSpPr>
            <p:nvPr/>
          </p:nvCxnSpPr>
          <p:spPr>
            <a:xfrm rot="10800000" flipV="1">
              <a:off x="1800552" y="2654812"/>
              <a:ext cx="1950735" cy="1570709"/>
            </a:xfrm>
            <a:prstGeom prst="bentConnector2">
              <a:avLst/>
            </a:prstGeom>
            <a:ln>
              <a:solidFill>
                <a:schemeClr val="accent5">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upo 12"/>
          <p:cNvGrpSpPr/>
          <p:nvPr/>
        </p:nvGrpSpPr>
        <p:grpSpPr>
          <a:xfrm>
            <a:off x="6167332" y="2361018"/>
            <a:ext cx="5783876" cy="3311081"/>
            <a:chOff x="6167332" y="2361018"/>
            <a:chExt cx="5783876" cy="3311081"/>
          </a:xfrm>
        </p:grpSpPr>
        <p:cxnSp>
          <p:nvCxnSpPr>
            <p:cNvPr id="44" name="Connecteur droit 43"/>
            <p:cNvCxnSpPr>
              <a:stCxn id="25" idx="3"/>
              <a:endCxn id="36" idx="1"/>
            </p:cNvCxnSpPr>
            <p:nvPr/>
          </p:nvCxnSpPr>
          <p:spPr>
            <a:xfrm>
              <a:off x="9320340" y="4979809"/>
              <a:ext cx="289708" cy="8126"/>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6" name="Grupo 5"/>
            <p:cNvGrpSpPr/>
            <p:nvPr/>
          </p:nvGrpSpPr>
          <p:grpSpPr>
            <a:xfrm>
              <a:off x="6167332" y="2361018"/>
              <a:ext cx="5783876" cy="3311081"/>
              <a:chOff x="6167332" y="2361018"/>
              <a:chExt cx="5783876" cy="3311081"/>
            </a:xfrm>
          </p:grpSpPr>
          <p:grpSp>
            <p:nvGrpSpPr>
              <p:cNvPr id="23" name="Grouper 22"/>
              <p:cNvGrpSpPr/>
              <p:nvPr/>
            </p:nvGrpSpPr>
            <p:grpSpPr>
              <a:xfrm>
                <a:off x="7051248" y="4306831"/>
                <a:ext cx="2269092" cy="1202083"/>
                <a:chOff x="899410" y="3192905"/>
                <a:chExt cx="2269092" cy="1222704"/>
              </a:xfrm>
              <a:solidFill>
                <a:schemeClr val="accent4">
                  <a:lumMod val="20000"/>
                  <a:lumOff val="80000"/>
                </a:schemeClr>
              </a:solidFill>
            </p:grpSpPr>
            <p:sp>
              <p:nvSpPr>
                <p:cNvPr id="24" name="Rectangle 23"/>
                <p:cNvSpPr/>
                <p:nvPr/>
              </p:nvSpPr>
              <p:spPr>
                <a:xfrm>
                  <a:off x="899410" y="3192905"/>
                  <a:ext cx="2269092"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accent5">
                          <a:lumMod val="60000"/>
                          <a:lumOff val="40000"/>
                        </a:schemeClr>
                      </a:solidFill>
                      <a:latin typeface="Consolas" charset="0"/>
                      <a:ea typeface="Consolas" charset="0"/>
                      <a:cs typeface="Consolas" charset="0"/>
                    </a:rPr>
                    <a:t>DataConsumer</a:t>
                  </a:r>
                  <a:endParaRPr lang="en-US" sz="1600" dirty="0">
                    <a:solidFill>
                      <a:schemeClr val="accent5">
                        <a:lumMod val="60000"/>
                        <a:lumOff val="40000"/>
                      </a:schemeClr>
                    </a:solidFill>
                    <a:latin typeface="Consolas" charset="0"/>
                    <a:ea typeface="Consolas" charset="0"/>
                    <a:cs typeface="Consolas" charset="0"/>
                  </a:endParaRPr>
                </a:p>
              </p:txBody>
            </p:sp>
            <p:sp>
              <p:nvSpPr>
                <p:cNvPr id="25" name="Rectangle 24"/>
                <p:cNvSpPr/>
                <p:nvPr/>
              </p:nvSpPr>
              <p:spPr>
                <a:xfrm>
                  <a:off x="899410" y="3492707"/>
                  <a:ext cx="2269092" cy="76944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6" name="Rectangle 25"/>
                <p:cNvSpPr/>
                <p:nvPr/>
              </p:nvSpPr>
              <p:spPr>
                <a:xfrm>
                  <a:off x="899410" y="4262148"/>
                  <a:ext cx="2269092"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grpSp>
          <p:grpSp>
            <p:nvGrpSpPr>
              <p:cNvPr id="32" name="Grouper 31"/>
              <p:cNvGrpSpPr/>
              <p:nvPr/>
            </p:nvGrpSpPr>
            <p:grpSpPr>
              <a:xfrm>
                <a:off x="9610048" y="4103002"/>
                <a:ext cx="2341160" cy="1569097"/>
                <a:chOff x="1947305" y="1705111"/>
                <a:chExt cx="2341160" cy="1596013"/>
              </a:xfrm>
              <a:solidFill>
                <a:schemeClr val="accent4">
                  <a:lumMod val="20000"/>
                  <a:lumOff val="80000"/>
                </a:schemeClr>
              </a:solidFill>
            </p:grpSpPr>
            <p:sp>
              <p:nvSpPr>
                <p:cNvPr id="33" name="Rectangle 32"/>
                <p:cNvSpPr/>
                <p:nvPr/>
              </p:nvSpPr>
              <p:spPr>
                <a:xfrm>
                  <a:off x="1991909" y="1705111"/>
                  <a:ext cx="2296556" cy="334025"/>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5">
                          <a:lumMod val="60000"/>
                          <a:lumOff val="40000"/>
                        </a:schemeClr>
                      </a:solidFill>
                      <a:latin typeface="Consolas" charset="0"/>
                      <a:ea typeface="Consolas" charset="0"/>
                      <a:cs typeface="Consolas" charset="0"/>
                    </a:rPr>
                    <a:t>Preferences</a:t>
                  </a:r>
                  <a:endParaRPr lang="en-US" sz="1600" dirty="0">
                    <a:solidFill>
                      <a:schemeClr val="accent5">
                        <a:lumMod val="60000"/>
                        <a:lumOff val="40000"/>
                      </a:schemeClr>
                    </a:solidFill>
                    <a:latin typeface="Consolas" charset="0"/>
                    <a:ea typeface="Consolas" charset="0"/>
                    <a:cs typeface="Consolas" charset="0"/>
                  </a:endParaRPr>
                </a:p>
              </p:txBody>
            </p:sp>
            <p:sp>
              <p:nvSpPr>
                <p:cNvPr id="34" name="Rectangle 33"/>
                <p:cNvSpPr/>
                <p:nvPr/>
              </p:nvSpPr>
              <p:spPr>
                <a:xfrm>
                  <a:off x="1991909" y="2004913"/>
                  <a:ext cx="2296556" cy="1142750"/>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35" name="Rectangle 34"/>
                <p:cNvSpPr/>
                <p:nvPr/>
              </p:nvSpPr>
              <p:spPr>
                <a:xfrm>
                  <a:off x="1991909" y="3147663"/>
                  <a:ext cx="2296556" cy="153461"/>
                </a:xfrm>
                <a:prstGeom prst="rect">
                  <a:avLst/>
                </a:prstGeom>
                <a:grp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36" name="ZoneTexte 35"/>
                <p:cNvSpPr txBox="1"/>
                <p:nvPr/>
              </p:nvSpPr>
              <p:spPr>
                <a:xfrm>
                  <a:off x="1947305" y="1955632"/>
                  <a:ext cx="1742785" cy="1299183"/>
                </a:xfrm>
                <a:prstGeom prst="rect">
                  <a:avLst/>
                </a:prstGeom>
                <a:noFill/>
                <a:ln>
                  <a:noFill/>
                </a:ln>
              </p:spPr>
              <p:txBody>
                <a:bodyPr wrap="none" rtlCol="0">
                  <a:spAutoFit/>
                </a:bodyPr>
                <a:lstStyle/>
                <a:p>
                  <a:r>
                    <a:rPr lang="en-US" sz="1100" dirty="0" smtClean="0">
                      <a:solidFill>
                        <a:schemeClr val="accent5">
                          <a:lumMod val="60000"/>
                          <a:lumOff val="40000"/>
                        </a:schemeClr>
                      </a:solidFill>
                      <a:latin typeface="Consolas" charset="0"/>
                      <a:ea typeface="Consolas" charset="0"/>
                      <a:cs typeface="Consolas" charset="0"/>
                    </a:rPr>
                    <a:t>- privacy: String</a:t>
                  </a:r>
                </a:p>
                <a:p>
                  <a:r>
                    <a:rPr lang="en-US" sz="1100" dirty="0" smtClean="0">
                      <a:solidFill>
                        <a:schemeClr val="accent5">
                          <a:lumMod val="60000"/>
                          <a:lumOff val="40000"/>
                        </a:schemeClr>
                      </a:solidFill>
                      <a:latin typeface="Consolas" charset="0"/>
                      <a:ea typeface="Consolas" charset="0"/>
                      <a:cs typeface="Consolas" charset="0"/>
                    </a:rPr>
                    <a:t>- trust: String</a:t>
                  </a:r>
                </a:p>
                <a:p>
                  <a:r>
                    <a:rPr lang="en-US" sz="1100" dirty="0" smtClean="0">
                      <a:solidFill>
                        <a:schemeClr val="accent5">
                          <a:lumMod val="60000"/>
                          <a:lumOff val="40000"/>
                        </a:schemeClr>
                      </a:solidFill>
                      <a:latin typeface="Consolas" charset="0"/>
                      <a:ea typeface="Consolas" charset="0"/>
                      <a:cs typeface="Consolas" charset="0"/>
                    </a:rPr>
                    <a:t>- veracity: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freshness: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provenance: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awareness: String</a:t>
                  </a:r>
                </a:p>
                <a:p>
                  <a:pPr marL="171450" indent="-171450">
                    <a:buFontTx/>
                    <a:buChar char="-"/>
                  </a:pPr>
                  <a:r>
                    <a:rPr lang="en-US" sz="1100" dirty="0" smtClean="0">
                      <a:solidFill>
                        <a:schemeClr val="accent5">
                          <a:lumMod val="60000"/>
                          <a:lumOff val="40000"/>
                        </a:schemeClr>
                      </a:solidFill>
                      <a:latin typeface="Consolas" charset="0"/>
                      <a:ea typeface="Consolas" charset="0"/>
                      <a:cs typeface="Consolas" charset="0"/>
                    </a:rPr>
                    <a:t>type </a:t>
                  </a:r>
                  <a:r>
                    <a:rPr lang="en-US" sz="1100" dirty="0" smtClean="0">
                      <a:solidFill>
                        <a:schemeClr val="accent5">
                          <a:lumMod val="60000"/>
                          <a:lumOff val="40000"/>
                        </a:schemeClr>
                      </a:solidFill>
                      <a:latin typeface="Consolas" charset="0"/>
                      <a:ea typeface="Consolas" charset="0"/>
                      <a:cs typeface="Consolas" charset="0"/>
                    </a:rPr>
                    <a:t>String</a:t>
                  </a:r>
                  <a:endParaRPr lang="en-US" sz="1100" dirty="0">
                    <a:solidFill>
                      <a:schemeClr val="accent5">
                        <a:lumMod val="60000"/>
                        <a:lumOff val="40000"/>
                      </a:schemeClr>
                    </a:solidFill>
                    <a:latin typeface="Consolas" charset="0"/>
                    <a:ea typeface="Consolas" charset="0"/>
                    <a:cs typeface="Consolas" charset="0"/>
                  </a:endParaRPr>
                </a:p>
              </p:txBody>
            </p:sp>
          </p:grpSp>
          <p:sp>
            <p:nvSpPr>
              <p:cNvPr id="56" name="ZoneTexte 55"/>
              <p:cNvSpPr txBox="1"/>
              <p:nvPr/>
            </p:nvSpPr>
            <p:spPr>
              <a:xfrm>
                <a:off x="6577628" y="2361018"/>
                <a:ext cx="877163" cy="261610"/>
              </a:xfrm>
              <a:prstGeom prst="rect">
                <a:avLst/>
              </a:prstGeom>
              <a:noFill/>
            </p:spPr>
            <p:txBody>
              <a:bodyPr wrap="none" rtlCol="0">
                <a:spAutoFit/>
              </a:bodyPr>
              <a:lstStyle/>
              <a:p>
                <a:r>
                  <a:rPr lang="en-US" sz="1100" i="1" dirty="0" smtClean="0">
                    <a:latin typeface="Consolas" charset="0"/>
                    <a:ea typeface="Consolas" charset="0"/>
                    <a:cs typeface="Consolas" charset="0"/>
                  </a:rPr>
                  <a:t>subscribe</a:t>
                </a:r>
                <a:endParaRPr lang="en-US" sz="1100" i="1" dirty="0">
                  <a:latin typeface="Consolas" charset="0"/>
                  <a:ea typeface="Consolas" charset="0"/>
                  <a:cs typeface="Consolas" charset="0"/>
                </a:endParaRPr>
              </a:p>
            </p:txBody>
          </p:sp>
          <p:cxnSp>
            <p:nvCxnSpPr>
              <p:cNvPr id="50" name="Connecteur en angle 49"/>
              <p:cNvCxnSpPr>
                <a:stCxn id="31" idx="3"/>
                <a:endCxn id="24" idx="0"/>
              </p:cNvCxnSpPr>
              <p:nvPr/>
            </p:nvCxnSpPr>
            <p:spPr>
              <a:xfrm>
                <a:off x="6167332" y="2654813"/>
                <a:ext cx="2018462" cy="1652018"/>
              </a:xfrm>
              <a:prstGeom prst="bentConnector2">
                <a:avLst/>
              </a:prstGeom>
              <a:ln>
                <a:solidFill>
                  <a:schemeClr val="accent5">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60" name="Légende à une bordure 1 59"/>
          <p:cNvSpPr/>
          <p:nvPr/>
        </p:nvSpPr>
        <p:spPr>
          <a:xfrm>
            <a:off x="1130956" y="5954543"/>
            <a:ext cx="8155343" cy="794130"/>
          </a:xfrm>
          <a:prstGeom prst="accentCallout1">
            <a:avLst>
              <a:gd name="adj1" fmla="val 105108"/>
              <a:gd name="adj2" fmla="val -603"/>
              <a:gd name="adj3" fmla="val -64330"/>
              <a:gd name="adj4" fmla="val -4206"/>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accent5">
                    <a:lumMod val="50000"/>
                  </a:schemeClr>
                </a:solidFill>
              </a:rPr>
              <a:t>- </a:t>
            </a:r>
            <a:r>
              <a:rPr lang="en-US" sz="1600" dirty="0" smtClean="0">
                <a:solidFill>
                  <a:schemeClr val="accent5">
                    <a:lumMod val="50000"/>
                  </a:schemeClr>
                </a:solidFill>
              </a:rPr>
              <a:t>Data </a:t>
            </a:r>
            <a:r>
              <a:rPr lang="en-US" sz="1600" dirty="0" smtClean="0">
                <a:solidFill>
                  <a:schemeClr val="accent5">
                    <a:lumMod val="50000"/>
                  </a:schemeClr>
                </a:solidFill>
              </a:rPr>
              <a:t>producers deployment is not transparent to the data integration process</a:t>
            </a:r>
          </a:p>
          <a:p>
            <a:pPr algn="just"/>
            <a:r>
              <a:rPr lang="en-US" sz="1600" b="1" dirty="0" smtClean="0">
                <a:solidFill>
                  <a:schemeClr val="accent5">
                    <a:lumMod val="50000"/>
                  </a:schemeClr>
                </a:solidFill>
              </a:rPr>
              <a:t>- Data producers are services guided by service level agreement contracts</a:t>
            </a:r>
            <a:endParaRPr lang="en-US" sz="1600" b="1" dirty="0">
              <a:solidFill>
                <a:schemeClr val="accent5">
                  <a:lumMod val="50000"/>
                </a:schemeClr>
              </a:solidFill>
            </a:endParaRPr>
          </a:p>
        </p:txBody>
      </p:sp>
      <p:sp>
        <p:nvSpPr>
          <p:cNvPr id="61" name="Légende à une bordure 1 60"/>
          <p:cNvSpPr/>
          <p:nvPr/>
        </p:nvSpPr>
        <p:spPr>
          <a:xfrm>
            <a:off x="6286822" y="1762963"/>
            <a:ext cx="5783875" cy="794130"/>
          </a:xfrm>
          <a:prstGeom prst="accentCallout1">
            <a:avLst>
              <a:gd name="adj1" fmla="val 105108"/>
              <a:gd name="adj2" fmla="val -603"/>
              <a:gd name="adj3" fmla="val 104275"/>
              <a:gd name="adj4" fmla="val -4206"/>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sz="1600" dirty="0" smtClean="0">
                <a:solidFill>
                  <a:schemeClr val="accent5">
                    <a:lumMod val="50000"/>
                  </a:schemeClr>
                </a:solidFill>
              </a:rPr>
              <a:t>Cloud services are delivered to consumers according to properties</a:t>
            </a:r>
          </a:p>
          <a:p>
            <a:pPr marL="285750" indent="-285750" algn="just">
              <a:buFontTx/>
              <a:buChar char="-"/>
            </a:pPr>
            <a:r>
              <a:rPr lang="en-US" sz="1600" dirty="0" smtClean="0">
                <a:solidFill>
                  <a:schemeClr val="accent5">
                    <a:lumMod val="50000"/>
                  </a:schemeClr>
                </a:solidFill>
              </a:rPr>
              <a:t>Cloud subscriptions determine the conditions in which data services can be accessed </a:t>
            </a:r>
          </a:p>
        </p:txBody>
      </p:sp>
      <p:sp>
        <p:nvSpPr>
          <p:cNvPr id="62" name="Légende à une bordure 1 61"/>
          <p:cNvSpPr/>
          <p:nvPr/>
        </p:nvSpPr>
        <p:spPr>
          <a:xfrm>
            <a:off x="6286821" y="3084031"/>
            <a:ext cx="5783875" cy="768578"/>
          </a:xfrm>
          <a:prstGeom prst="accentCallout1">
            <a:avLst>
              <a:gd name="adj1" fmla="val 105108"/>
              <a:gd name="adj2" fmla="val -603"/>
              <a:gd name="adj3" fmla="val 171308"/>
              <a:gd name="adj4" fmla="val 13221"/>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sz="1600" dirty="0" smtClean="0">
                <a:solidFill>
                  <a:schemeClr val="accent5">
                    <a:lumMod val="50000"/>
                  </a:schemeClr>
                </a:solidFill>
              </a:rPr>
              <a:t>Data consumers subscribe to cloud providers to consume  services according to </a:t>
            </a:r>
            <a:r>
              <a:rPr lang="en-US" sz="1600" b="1" dirty="0" smtClean="0">
                <a:solidFill>
                  <a:schemeClr val="accent5">
                    <a:lumMod val="50000"/>
                  </a:schemeClr>
                </a:solidFill>
              </a:rPr>
              <a:t>business models</a:t>
            </a:r>
          </a:p>
          <a:p>
            <a:pPr marL="285750" indent="-285750" algn="just">
              <a:buFontTx/>
              <a:buChar char="-"/>
            </a:pPr>
            <a:r>
              <a:rPr lang="en-US" sz="1600" dirty="0" smtClean="0">
                <a:solidFill>
                  <a:schemeClr val="accent5">
                    <a:lumMod val="50000"/>
                  </a:schemeClr>
                </a:solidFill>
              </a:rPr>
              <a:t>Data integration done by </a:t>
            </a:r>
            <a:r>
              <a:rPr lang="en-US" sz="1600" dirty="0" smtClean="0">
                <a:solidFill>
                  <a:schemeClr val="accent5">
                    <a:lumMod val="50000"/>
                  </a:schemeClr>
                </a:solidFill>
              </a:rPr>
              <a:t>SaaS </a:t>
            </a:r>
            <a:r>
              <a:rPr lang="en-US" sz="1600" dirty="0" smtClean="0">
                <a:solidFill>
                  <a:schemeClr val="accent5">
                    <a:lumMod val="50000"/>
                  </a:schemeClr>
                </a:solidFill>
              </a:rPr>
              <a:t>services of clouds depending on subscription conditions</a:t>
            </a:r>
          </a:p>
        </p:txBody>
      </p:sp>
    </p:spTree>
    <p:extLst>
      <p:ext uri="{BB962C8B-B14F-4D97-AF65-F5344CB8AC3E}">
        <p14:creationId xmlns:p14="http://schemas.microsoft.com/office/powerpoint/2010/main" val="199097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0" grpId="0" animBg="1"/>
      <p:bldP spid="61" grpId="0" animBg="1"/>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2861845" y="1534886"/>
            <a:ext cx="8468737" cy="3115881"/>
            <a:chOff x="2861845" y="1534886"/>
            <a:chExt cx="8468737" cy="3115881"/>
          </a:xfrm>
        </p:grpSpPr>
        <p:pic>
          <p:nvPicPr>
            <p:cNvPr id="5" name="Imagem 4"/>
            <p:cNvPicPr>
              <a:picLocks noChangeAspect="1"/>
            </p:cNvPicPr>
            <p:nvPr/>
          </p:nvPicPr>
          <p:blipFill rotWithShape="1">
            <a:blip r:embed="rId3"/>
            <a:srcRect b="57668"/>
            <a:stretch/>
          </p:blipFill>
          <p:spPr>
            <a:xfrm>
              <a:off x="2861845" y="1534886"/>
              <a:ext cx="8468737" cy="3115881"/>
            </a:xfrm>
            <a:prstGeom prst="rect">
              <a:avLst/>
            </a:prstGeom>
          </p:spPr>
        </p:pic>
        <p:sp>
          <p:nvSpPr>
            <p:cNvPr id="57" name="Rectangle 56"/>
            <p:cNvSpPr/>
            <p:nvPr/>
          </p:nvSpPr>
          <p:spPr>
            <a:xfrm>
              <a:off x="9320133" y="2207443"/>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93953" y="3621505"/>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119733" y="3212060"/>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486180" y="2130159"/>
              <a:ext cx="270522" cy="2226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p:cNvSpPr>
            <a:spLocks noGrp="1"/>
          </p:cNvSpPr>
          <p:nvPr>
            <p:ph type="title"/>
          </p:nvPr>
        </p:nvSpPr>
        <p:spPr/>
        <p:txBody>
          <a:bodyPr/>
          <a:lstStyle/>
          <a:p>
            <a:r>
              <a:rPr lang="en-US" dirty="0" smtClean="0"/>
              <a:t>Open issues</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26/03/2017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7</a:t>
            </a:fld>
            <a:endParaRPr lang="fr-FR"/>
          </a:p>
        </p:txBody>
      </p:sp>
      <p:sp>
        <p:nvSpPr>
          <p:cNvPr id="7" name="Nuage 6"/>
          <p:cNvSpPr/>
          <p:nvPr/>
        </p:nvSpPr>
        <p:spPr>
          <a:xfrm>
            <a:off x="571896" y="2612173"/>
            <a:ext cx="3592342" cy="1916395"/>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r 19"/>
          <p:cNvGrpSpPr/>
          <p:nvPr/>
        </p:nvGrpSpPr>
        <p:grpSpPr>
          <a:xfrm>
            <a:off x="1063418" y="3181630"/>
            <a:ext cx="987607" cy="921721"/>
            <a:chOff x="1262142" y="4016852"/>
            <a:chExt cx="987607" cy="921721"/>
          </a:xfrm>
        </p:grpSpPr>
        <p:pic>
          <p:nvPicPr>
            <p:cNvPr id="9" name="Image 127" descr="ComputingService.ai"/>
            <p:cNvPicPr>
              <a:picLocks noChangeAspect="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424057" y="411288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 name="Grouper 10"/>
            <p:cNvGrpSpPr/>
            <p:nvPr/>
          </p:nvGrpSpPr>
          <p:grpSpPr>
            <a:xfrm>
              <a:off x="1299218" y="4016852"/>
              <a:ext cx="936702" cy="276999"/>
              <a:chOff x="1290253" y="2563600"/>
              <a:chExt cx="936702" cy="276999"/>
            </a:xfrm>
          </p:grpSpPr>
          <p:sp>
            <p:nvSpPr>
              <p:cNvPr id="15" name="Rectangle avec coin rogné  14"/>
              <p:cNvSpPr/>
              <p:nvPr/>
            </p:nvSpPr>
            <p:spPr>
              <a:xfrm>
                <a:off x="1290253" y="2591927"/>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CaixaDeTexto 148"/>
              <p:cNvSpPr txBox="1"/>
              <p:nvPr/>
            </p:nvSpPr>
            <p:spPr>
              <a:xfrm>
                <a:off x="1520996" y="2563600"/>
                <a:ext cx="559108"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API</a:t>
                </a:r>
                <a:endParaRPr lang="fr-FR" sz="1200" dirty="0">
                  <a:solidFill>
                    <a:schemeClr val="bg1"/>
                  </a:solidFill>
                  <a:latin typeface="Consolas" charset="0"/>
                  <a:ea typeface="Consolas" charset="0"/>
                  <a:cs typeface="Consolas" charset="0"/>
                </a:endParaRPr>
              </a:p>
            </p:txBody>
          </p:sp>
        </p:grpSp>
      </p:grpSp>
      <p:grpSp>
        <p:nvGrpSpPr>
          <p:cNvPr id="19" name="Grouper 18"/>
          <p:cNvGrpSpPr/>
          <p:nvPr/>
        </p:nvGrpSpPr>
        <p:grpSpPr>
          <a:xfrm>
            <a:off x="2185396" y="2948486"/>
            <a:ext cx="1338243" cy="1159570"/>
            <a:chOff x="1086825" y="5043184"/>
            <a:chExt cx="1338243" cy="1159570"/>
          </a:xfrm>
        </p:grpSpPr>
        <p:grpSp>
          <p:nvGrpSpPr>
            <p:cNvPr id="10" name="Grouper 9"/>
            <p:cNvGrpSpPr/>
            <p:nvPr/>
          </p:nvGrpSpPr>
          <p:grpSpPr>
            <a:xfrm>
              <a:off x="1086825" y="5337702"/>
              <a:ext cx="1338243" cy="865052"/>
              <a:chOff x="1794967" y="3248523"/>
              <a:chExt cx="1338243" cy="865052"/>
            </a:xfrm>
          </p:grpSpPr>
          <p:sp>
            <p:nvSpPr>
              <p:cNvPr id="17" name="Cylindre 3"/>
              <p:cNvSpPr/>
              <p:nvPr/>
            </p:nvSpPr>
            <p:spPr>
              <a:xfrm>
                <a:off x="1998395" y="3248523"/>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8" name="ZoneTexte 32"/>
              <p:cNvSpPr txBox="1"/>
              <p:nvPr/>
            </p:nvSpPr>
            <p:spPr>
              <a:xfrm>
                <a:off x="1794967" y="3543644"/>
                <a:ext cx="1338243" cy="523220"/>
              </a:xfrm>
              <a:prstGeom prst="rect">
                <a:avLst/>
              </a:prstGeom>
            </p:spPr>
            <p:txBody>
              <a:bodyPr rtlCol="0">
                <a:spAutoFit/>
              </a:bodyPr>
              <a:lstStyle/>
              <a:p>
                <a:pPr algn="ctr"/>
                <a:r>
                  <a:rPr lang="fr-FR" sz="1400" dirty="0">
                    <a:solidFill>
                      <a:schemeClr val="tx1">
                        <a:lumMod val="65000"/>
                        <a:lumOff val="35000"/>
                      </a:schemeClr>
                    </a:solidFill>
                    <a:latin typeface="Consolas" charset="0"/>
                    <a:ea typeface="Consolas" charset="0"/>
                    <a:cs typeface="Consolas" charset="0"/>
                  </a:rPr>
                  <a:t>Data </a:t>
                </a:r>
                <a:endParaRPr lang="fr-FR" sz="1400" dirty="0" smtClean="0">
                  <a:solidFill>
                    <a:schemeClr val="tx1">
                      <a:lumMod val="65000"/>
                      <a:lumOff val="35000"/>
                    </a:schemeClr>
                  </a:solidFill>
                  <a:latin typeface="Consolas" charset="0"/>
                  <a:ea typeface="Consolas" charset="0"/>
                  <a:cs typeface="Consolas" charset="0"/>
                </a:endParaRPr>
              </a:p>
              <a:p>
                <a:pPr algn="ctr"/>
                <a:r>
                  <a:rPr lang="fr-FR" sz="1400" dirty="0" smtClean="0">
                    <a:solidFill>
                      <a:schemeClr val="tx1">
                        <a:lumMod val="65000"/>
                        <a:lumOff val="35000"/>
                      </a:schemeClr>
                    </a:solidFill>
                    <a:latin typeface="Consolas" charset="0"/>
                    <a:ea typeface="Consolas" charset="0"/>
                    <a:cs typeface="Consolas" charset="0"/>
                  </a:rPr>
                  <a:t>source </a:t>
                </a:r>
                <a:r>
                  <a:rPr lang="fr-FR" sz="1400" dirty="0">
                    <a:solidFill>
                      <a:schemeClr val="tx1">
                        <a:lumMod val="65000"/>
                        <a:lumOff val="35000"/>
                      </a:schemeClr>
                    </a:solidFill>
                    <a:latin typeface="Consolas" charset="0"/>
                    <a:ea typeface="Consolas" charset="0"/>
                    <a:cs typeface="Consolas" charset="0"/>
                  </a:rPr>
                  <a:t>A</a:t>
                </a:r>
              </a:p>
            </p:txBody>
          </p:sp>
        </p:grpSp>
        <p:grpSp>
          <p:nvGrpSpPr>
            <p:cNvPr id="12" name="Grouper 11"/>
            <p:cNvGrpSpPr/>
            <p:nvPr/>
          </p:nvGrpSpPr>
          <p:grpSpPr>
            <a:xfrm>
              <a:off x="1313047" y="5043184"/>
              <a:ext cx="936702" cy="276999"/>
              <a:chOff x="1875983" y="3525494"/>
              <a:chExt cx="936702" cy="276999"/>
            </a:xfrm>
          </p:grpSpPr>
          <p:sp>
            <p:nvSpPr>
              <p:cNvPr id="13" name="Rectangle avec coin rogné  12"/>
              <p:cNvSpPr/>
              <p:nvPr/>
            </p:nvSpPr>
            <p:spPr>
              <a:xfrm>
                <a:off x="1875983" y="3551235"/>
                <a:ext cx="936702" cy="229616"/>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CaixaDeTexto 148"/>
              <p:cNvSpPr txBox="1"/>
              <p:nvPr/>
            </p:nvSpPr>
            <p:spPr>
              <a:xfrm>
                <a:off x="1974740" y="3525494"/>
                <a:ext cx="702543" cy="276999"/>
              </a:xfrm>
              <a:prstGeom prst="rect">
                <a:avLst/>
              </a:prstGeom>
              <a:noFill/>
              <a:effectLst/>
            </p:spPr>
            <p:txBody>
              <a:bodyPr wrap="square" rtlCol="0">
                <a:spAutoFit/>
              </a:bodyPr>
              <a:lstStyle/>
              <a:p>
                <a:r>
                  <a:rPr lang="fr-FR" sz="1200" smtClean="0">
                    <a:solidFill>
                      <a:schemeClr val="bg1"/>
                    </a:solidFill>
                    <a:latin typeface="Consolas" charset="0"/>
                    <a:ea typeface="Consolas" charset="0"/>
                    <a:cs typeface="Consolas" charset="0"/>
                  </a:rPr>
                  <a:t>Schema</a:t>
                </a:r>
                <a:endParaRPr lang="fr-FR" sz="1200" dirty="0">
                  <a:solidFill>
                    <a:schemeClr val="bg1"/>
                  </a:solidFill>
                  <a:latin typeface="Consolas" charset="0"/>
                  <a:ea typeface="Consolas" charset="0"/>
                  <a:cs typeface="Consolas" charset="0"/>
                </a:endParaRPr>
              </a:p>
            </p:txBody>
          </p:sp>
        </p:grpSp>
      </p:grpSp>
      <p:grpSp>
        <p:nvGrpSpPr>
          <p:cNvPr id="21" name="Grupo 28"/>
          <p:cNvGrpSpPr/>
          <p:nvPr/>
        </p:nvGrpSpPr>
        <p:grpSpPr>
          <a:xfrm>
            <a:off x="953120" y="3038454"/>
            <a:ext cx="587382" cy="815861"/>
            <a:chOff x="7381125" y="1163351"/>
            <a:chExt cx="587382" cy="815861"/>
          </a:xfrm>
        </p:grpSpPr>
        <p:pic>
          <p:nvPicPr>
            <p:cNvPr id="22"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23"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24"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25" name="Grupo 28"/>
          <p:cNvGrpSpPr/>
          <p:nvPr/>
        </p:nvGrpSpPr>
        <p:grpSpPr>
          <a:xfrm>
            <a:off x="3017984" y="2790028"/>
            <a:ext cx="587382" cy="815861"/>
            <a:chOff x="7381125" y="1163351"/>
            <a:chExt cx="587382" cy="815861"/>
          </a:xfrm>
        </p:grpSpPr>
        <p:pic>
          <p:nvPicPr>
            <p:cNvPr id="26"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27"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28"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grpSp>
        <p:nvGrpSpPr>
          <p:cNvPr id="29" name="Grupo 28"/>
          <p:cNvGrpSpPr/>
          <p:nvPr/>
        </p:nvGrpSpPr>
        <p:grpSpPr>
          <a:xfrm>
            <a:off x="1808303" y="2384416"/>
            <a:ext cx="587382" cy="815861"/>
            <a:chOff x="7381125" y="1163351"/>
            <a:chExt cx="587382" cy="815861"/>
          </a:xfrm>
        </p:grpSpPr>
        <p:pic>
          <p:nvPicPr>
            <p:cNvPr id="30" name="Imagem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1" name="Imagem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2" name="CaixaDeTexto 31"/>
            <p:cNvSpPr txBox="1"/>
            <p:nvPr/>
          </p:nvSpPr>
          <p:spPr>
            <a:xfrm>
              <a:off x="7388753" y="1486479"/>
              <a:ext cx="519694" cy="307777"/>
            </a:xfrm>
            <a:prstGeom prst="rect">
              <a:avLst/>
            </a:prstGeom>
            <a:noFill/>
          </p:spPr>
          <p:txBody>
            <a:bodyPr wrap="none" rtlCol="0">
              <a:spAutoFit/>
            </a:bodyPr>
            <a:lstStyle/>
            <a:p>
              <a:r>
                <a:rPr lang="fr-FR" sz="1400" b="1" dirty="0" smtClean="0"/>
                <a:t>SLA</a:t>
              </a:r>
              <a:endParaRPr lang="fr-FR" sz="1400" b="1" baseline="-25000" dirty="0"/>
            </a:p>
          </p:txBody>
        </p:sp>
      </p:grpSp>
      <p:cxnSp>
        <p:nvCxnSpPr>
          <p:cNvPr id="34" name="Connecteur en arc 33"/>
          <p:cNvCxnSpPr>
            <a:stCxn id="30" idx="0"/>
            <a:endCxn id="37" idx="1"/>
          </p:cNvCxnSpPr>
          <p:nvPr/>
        </p:nvCxnSpPr>
        <p:spPr>
          <a:xfrm rot="5400000" flipH="1" flipV="1">
            <a:off x="3230445" y="1317981"/>
            <a:ext cx="332226" cy="2179244"/>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rc 39"/>
          <p:cNvCxnSpPr>
            <a:stCxn id="28" idx="3"/>
            <a:endCxn id="37" idx="2"/>
          </p:cNvCxnSpPr>
          <p:nvPr/>
        </p:nvCxnSpPr>
        <p:spPr>
          <a:xfrm flipV="1">
            <a:off x="3545306" y="2352820"/>
            <a:ext cx="1076135" cy="914225"/>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Connecteur en arc 42"/>
          <p:cNvCxnSpPr>
            <a:stCxn id="23" idx="0"/>
            <a:endCxn id="37" idx="1"/>
          </p:cNvCxnSpPr>
          <p:nvPr/>
        </p:nvCxnSpPr>
        <p:spPr>
          <a:xfrm rot="5400000" flipH="1" flipV="1">
            <a:off x="2384144" y="936419"/>
            <a:ext cx="796964" cy="3407107"/>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6" name="Image 45"/>
          <p:cNvPicPr>
            <a:picLocks noChangeAspect="1"/>
          </p:cNvPicPr>
          <p:nvPr/>
        </p:nvPicPr>
        <p:blipFill>
          <a:blip r:embed="rId7"/>
          <a:stretch>
            <a:fillRect/>
          </a:stretch>
        </p:blipFill>
        <p:spPr>
          <a:xfrm>
            <a:off x="7343015" y="4359871"/>
            <a:ext cx="688261" cy="688261"/>
          </a:xfrm>
          <a:prstGeom prst="rect">
            <a:avLst/>
          </a:prstGeom>
        </p:spPr>
      </p:pic>
      <p:cxnSp>
        <p:nvCxnSpPr>
          <p:cNvPr id="47" name="Connecteur en arc 46"/>
          <p:cNvCxnSpPr>
            <a:stCxn id="46" idx="1"/>
            <a:endCxn id="50" idx="2"/>
          </p:cNvCxnSpPr>
          <p:nvPr/>
        </p:nvCxnSpPr>
        <p:spPr>
          <a:xfrm rot="10800000">
            <a:off x="6929215" y="3844166"/>
            <a:ext cx="413801" cy="859836"/>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Connecteur en arc 53"/>
          <p:cNvCxnSpPr>
            <a:endCxn id="53" idx="0"/>
          </p:cNvCxnSpPr>
          <p:nvPr/>
        </p:nvCxnSpPr>
        <p:spPr>
          <a:xfrm>
            <a:off x="4699570" y="2352820"/>
            <a:ext cx="1555424" cy="859240"/>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Connecteur en arc 57"/>
          <p:cNvCxnSpPr>
            <a:stCxn id="46" idx="3"/>
            <a:endCxn id="57" idx="2"/>
          </p:cNvCxnSpPr>
          <p:nvPr/>
        </p:nvCxnSpPr>
        <p:spPr>
          <a:xfrm flipV="1">
            <a:off x="8031276" y="2430104"/>
            <a:ext cx="1424118" cy="2273898"/>
          </a:xfrm>
          <a:prstGeom prst="curvedConnector2">
            <a:avLst/>
          </a:prstGeom>
          <a:ln>
            <a:solidFill>
              <a:schemeClr val="accent5">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Légende à une bordure 1 66"/>
          <p:cNvSpPr/>
          <p:nvPr/>
        </p:nvSpPr>
        <p:spPr>
          <a:xfrm>
            <a:off x="658593" y="5223841"/>
            <a:ext cx="10972575" cy="1323129"/>
          </a:xfrm>
          <a:prstGeom prst="accentCallout1">
            <a:avLst>
              <a:gd name="adj1" fmla="val 105108"/>
              <a:gd name="adj2" fmla="val -603"/>
              <a:gd name="adj3" fmla="val 54460"/>
              <a:gd name="adj4" fmla="val -180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Tx/>
              <a:buChar char="-"/>
            </a:pPr>
            <a:r>
              <a:rPr lang="en-US" dirty="0" smtClean="0">
                <a:solidFill>
                  <a:schemeClr val="accent5">
                    <a:lumMod val="50000"/>
                  </a:schemeClr>
                </a:solidFill>
              </a:rPr>
              <a:t>Query requirements associated </a:t>
            </a:r>
            <a:r>
              <a:rPr lang="en-US" dirty="0">
                <a:solidFill>
                  <a:schemeClr val="accent5">
                    <a:lumMod val="50000"/>
                  </a:schemeClr>
                </a:solidFill>
              </a:rPr>
              <a:t>to performance (availability and response time) and </a:t>
            </a:r>
            <a:r>
              <a:rPr lang="en-US" dirty="0" smtClean="0">
                <a:solidFill>
                  <a:schemeClr val="accent5">
                    <a:lumMod val="50000"/>
                  </a:schemeClr>
                </a:solidFill>
              </a:rPr>
              <a:t>privacy</a:t>
            </a:r>
          </a:p>
          <a:p>
            <a:pPr marL="285750" indent="-285750" algn="just">
              <a:buFontTx/>
              <a:buChar char="-"/>
            </a:pPr>
            <a:r>
              <a:rPr lang="en-US" dirty="0" smtClean="0">
                <a:solidFill>
                  <a:schemeClr val="accent5">
                    <a:lumMod val="50000"/>
                  </a:schemeClr>
                </a:solidFill>
              </a:rPr>
              <a:t>Services </a:t>
            </a:r>
            <a:r>
              <a:rPr lang="en-US" dirty="0">
                <a:solidFill>
                  <a:schemeClr val="accent5">
                    <a:lumMod val="50000"/>
                  </a:schemeClr>
                </a:solidFill>
              </a:rPr>
              <a:t>selection and composition are not done considering SLAs </a:t>
            </a:r>
            <a:endParaRPr lang="en-US" dirty="0" smtClean="0">
              <a:solidFill>
                <a:schemeClr val="accent5">
                  <a:lumMod val="50000"/>
                </a:schemeClr>
              </a:solidFill>
            </a:endParaRPr>
          </a:p>
          <a:p>
            <a:pPr marL="285750" indent="-285750" algn="just">
              <a:buFontTx/>
              <a:buChar char="-"/>
            </a:pPr>
            <a:r>
              <a:rPr lang="en-US" dirty="0" smtClean="0">
                <a:solidFill>
                  <a:schemeClr val="accent5">
                    <a:lumMod val="50000"/>
                  </a:schemeClr>
                </a:solidFill>
              </a:rPr>
              <a:t>Data </a:t>
            </a:r>
            <a:r>
              <a:rPr lang="en-US" dirty="0">
                <a:solidFill>
                  <a:schemeClr val="accent5">
                    <a:lumMod val="50000"/>
                  </a:schemeClr>
                </a:solidFill>
              </a:rPr>
              <a:t>providers can be out of resources according to their cloud </a:t>
            </a:r>
            <a:r>
              <a:rPr lang="en-US" dirty="0" smtClean="0">
                <a:solidFill>
                  <a:schemeClr val="accent5">
                    <a:lumMod val="50000"/>
                  </a:schemeClr>
                </a:solidFill>
              </a:rPr>
              <a:t>subscriptions</a:t>
            </a:r>
          </a:p>
          <a:p>
            <a:pPr marL="285750" indent="-285750" algn="just">
              <a:buFontTx/>
              <a:buChar char="-"/>
            </a:pPr>
            <a:r>
              <a:rPr lang="en-US" dirty="0">
                <a:solidFill>
                  <a:schemeClr val="accent5">
                    <a:lumMod val="50000"/>
                  </a:schemeClr>
                </a:solidFill>
              </a:rPr>
              <a:t>Current SLAs are </a:t>
            </a:r>
            <a:r>
              <a:rPr lang="en-US" dirty="0" smtClean="0">
                <a:solidFill>
                  <a:schemeClr val="accent5">
                    <a:lumMod val="50000"/>
                  </a:schemeClr>
                </a:solidFill>
              </a:rPr>
              <a:t>only include </a:t>
            </a:r>
            <a:r>
              <a:rPr lang="en-US" dirty="0">
                <a:solidFill>
                  <a:schemeClr val="accent5">
                    <a:lumMod val="50000"/>
                  </a:schemeClr>
                </a:solidFill>
              </a:rPr>
              <a:t>performance </a:t>
            </a:r>
            <a:r>
              <a:rPr lang="en-US" dirty="0" smtClean="0">
                <a:solidFill>
                  <a:schemeClr val="accent5">
                    <a:lumMod val="50000"/>
                  </a:schemeClr>
                </a:solidFill>
              </a:rPr>
              <a:t>and </a:t>
            </a:r>
            <a:r>
              <a:rPr lang="en-US" dirty="0">
                <a:solidFill>
                  <a:schemeClr val="accent5">
                    <a:lumMod val="50000"/>
                  </a:schemeClr>
                </a:solidFill>
              </a:rPr>
              <a:t>business </a:t>
            </a:r>
            <a:r>
              <a:rPr lang="en-US" dirty="0" smtClean="0">
                <a:solidFill>
                  <a:schemeClr val="accent5">
                    <a:lumMod val="50000"/>
                  </a:schemeClr>
                </a:solidFill>
              </a:rPr>
              <a:t>rules</a:t>
            </a:r>
            <a:endParaRPr lang="en-US" dirty="0">
              <a:solidFill>
                <a:schemeClr val="accent5">
                  <a:lumMod val="50000"/>
                </a:schemeClr>
              </a:solidFill>
            </a:endParaRPr>
          </a:p>
          <a:p>
            <a:pPr marL="285750" indent="-285750" algn="just">
              <a:buFontTx/>
              <a:buChar char="-"/>
            </a:pPr>
            <a:endParaRPr lang="en-US" dirty="0">
              <a:solidFill>
                <a:schemeClr val="accent5">
                  <a:lumMod val="50000"/>
                </a:schemeClr>
              </a:solidFill>
            </a:endParaRPr>
          </a:p>
        </p:txBody>
      </p:sp>
    </p:spTree>
    <p:extLst>
      <p:ext uri="{BB962C8B-B14F-4D97-AF65-F5344CB8AC3E}">
        <p14:creationId xmlns:p14="http://schemas.microsoft.com/office/powerpoint/2010/main" val="67894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par>
                                <p:cTn id="13" presetID="10"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7">
                                            <p:txEl>
                                              <p:pRg st="0" end="0"/>
                                            </p:txEl>
                                          </p:spTgt>
                                        </p:tgtEl>
                                        <p:attrNameLst>
                                          <p:attrName>style.visibility</p:attrName>
                                        </p:attrNameLst>
                                      </p:cBhvr>
                                      <p:to>
                                        <p:strVal val="visible"/>
                                      </p:to>
                                    </p:set>
                                    <p:animEffect transition="in" filter="fade">
                                      <p:cBhvr>
                                        <p:cTn id="23" dur="500"/>
                                        <p:tgtEl>
                                          <p:spTgt spid="6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7">
                                            <p:txEl>
                                              <p:pRg st="1" end="1"/>
                                            </p:txEl>
                                          </p:spTgt>
                                        </p:tgtEl>
                                        <p:attrNameLst>
                                          <p:attrName>style.visibility</p:attrName>
                                        </p:attrNameLst>
                                      </p:cBhvr>
                                      <p:to>
                                        <p:strVal val="visible"/>
                                      </p:to>
                                    </p:set>
                                    <p:animEffect transition="in" filter="fade">
                                      <p:cBhvr>
                                        <p:cTn id="48" dur="500"/>
                                        <p:tgtEl>
                                          <p:spTgt spid="67">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7">
                                            <p:txEl>
                                              <p:pRg st="2" end="2"/>
                                            </p:txEl>
                                          </p:spTgt>
                                        </p:tgtEl>
                                        <p:attrNameLst>
                                          <p:attrName>style.visibility</p:attrName>
                                        </p:attrNameLst>
                                      </p:cBhvr>
                                      <p:to>
                                        <p:strVal val="visible"/>
                                      </p:to>
                                    </p:set>
                                    <p:animEffect transition="in" filter="fade">
                                      <p:cBhvr>
                                        <p:cTn id="53" dur="500"/>
                                        <p:tgtEl>
                                          <p:spTgt spid="67">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7">
                                            <p:txEl>
                                              <p:pRg st="3" end="3"/>
                                            </p:txEl>
                                          </p:spTgt>
                                        </p:tgtEl>
                                        <p:attrNameLst>
                                          <p:attrName>style.visibility</p:attrName>
                                        </p:attrNameLst>
                                      </p:cBhvr>
                                      <p:to>
                                        <p:strVal val="visible"/>
                                      </p:to>
                                    </p:set>
                                    <p:animEffect transition="in" filter="fade">
                                      <p:cBhvr>
                                        <p:cTn id="72" dur="500"/>
                                        <p:tgtEl>
                                          <p:spTgt spid="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220763" y="6272784"/>
            <a:ext cx="8090480" cy="400110"/>
          </a:xfrm>
          <a:prstGeom prst="rect">
            <a:avLst/>
          </a:prstGeom>
          <a:noFill/>
        </p:spPr>
        <p:txBody>
          <a:bodyPr wrap="square" rtlCol="0">
            <a:spAutoFit/>
          </a:bodyPr>
          <a:lstStyle/>
          <a:p>
            <a:pPr algn="just"/>
            <a:r>
              <a:rPr lang="en-US" sz="1000" baseline="30000" dirty="0" smtClean="0"/>
              <a:t>1</a:t>
            </a:r>
            <a:r>
              <a:rPr lang="en-US" sz="1000" dirty="0" smtClean="0"/>
              <a:t> D</a:t>
            </a:r>
            <a:r>
              <a:rPr lang="en-US" sz="1000" dirty="0"/>
              <a:t>. A. S. Carvalho, P. A. S. Neto, C. Ghedira, G. Vargas-Solar, N. Bennani</a:t>
            </a:r>
            <a:r>
              <a:rPr lang="en-US" sz="1000" b="1" dirty="0"/>
              <a:t>. Towards Quality Guided Data Integration on Multi-Cloud Settings</a:t>
            </a:r>
            <a:r>
              <a:rPr lang="en-US" sz="1000" dirty="0"/>
              <a:t>. 14th international conference on service oriented computing (ICSOC), Oct 2016, Banff, Alberta, Canada.</a:t>
            </a:r>
          </a:p>
        </p:txBody>
      </p:sp>
      <p:sp>
        <p:nvSpPr>
          <p:cNvPr id="2" name="Titre 1"/>
          <p:cNvSpPr>
            <a:spLocks noGrp="1"/>
          </p:cNvSpPr>
          <p:nvPr>
            <p:ph type="title"/>
          </p:nvPr>
        </p:nvSpPr>
        <p:spPr/>
        <p:txBody>
          <a:bodyPr/>
          <a:lstStyle/>
          <a:p>
            <a:r>
              <a:rPr lang="en-US" dirty="0" smtClean="0"/>
              <a:t>SLA Guided data integration meta model</a:t>
            </a:r>
            <a:endParaRPr lang="en-US" dirty="0"/>
          </a:p>
        </p:txBody>
      </p:sp>
      <p:sp>
        <p:nvSpPr>
          <p:cNvPr id="7" name="Espace réservé du contenu 6"/>
          <p:cNvSpPr>
            <a:spLocks noGrp="1"/>
          </p:cNvSpPr>
          <p:nvPr>
            <p:ph idx="1"/>
          </p:nvPr>
        </p:nvSpPr>
        <p:spPr/>
        <p:txBody>
          <a:bodyPr/>
          <a:lstStyle/>
          <a:p>
            <a:endParaRPr lang="en-US"/>
          </a:p>
        </p:txBody>
      </p:sp>
      <p:sp>
        <p:nvSpPr>
          <p:cNvPr id="8" name="Espace réservé du texte 7"/>
          <p:cNvSpPr>
            <a:spLocks noGrp="1"/>
          </p:cNvSpPr>
          <p:nvPr>
            <p:ph type="body" sz="half" idx="2"/>
          </p:nvPr>
        </p:nvSpPr>
        <p:spPr/>
        <p:txBody>
          <a:bodyPr/>
          <a:lstStyle/>
          <a:p>
            <a:r>
              <a:rPr lang="en-US" b="1" i="1" dirty="0" smtClean="0"/>
              <a:t>First contribution </a:t>
            </a:r>
            <a:r>
              <a:rPr lang="en-US" dirty="0" smtClean="0"/>
              <a:t>of my work</a:t>
            </a:r>
          </a:p>
          <a:p>
            <a:r>
              <a:rPr lang="en-US" dirty="0" smtClean="0"/>
              <a:t>Deduced through a Systematic Mapping Methodology</a:t>
            </a:r>
            <a:endParaRPr lang="en-US" dirty="0"/>
          </a:p>
        </p:txBody>
      </p:sp>
      <p:sp>
        <p:nvSpPr>
          <p:cNvPr id="3" name="Espaço Reservado para Data 2"/>
          <p:cNvSpPr>
            <a:spLocks noGrp="1"/>
          </p:cNvSpPr>
          <p:nvPr>
            <p:ph type="dt" sz="half" idx="10"/>
          </p:nvPr>
        </p:nvSpPr>
        <p:spPr/>
        <p:txBody>
          <a:bodyPr/>
          <a:lstStyle/>
          <a:p>
            <a:fld id="{905ED473-C85B-404F-BCF3-08FF9A9FEB3F}" type="datetime1">
              <a:rPr lang="fr-FR" smtClean="0"/>
              <a:t>25/03/2017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8</a:t>
            </a:fld>
            <a:endParaRPr lang="fr-FR"/>
          </a:p>
        </p:txBody>
      </p:sp>
      <p:pic>
        <p:nvPicPr>
          <p:cNvPr id="5" name="Imagem 4"/>
          <p:cNvPicPr>
            <a:picLocks noChangeAspect="1"/>
          </p:cNvPicPr>
          <p:nvPr/>
        </p:nvPicPr>
        <p:blipFill>
          <a:blip r:embed="rId3"/>
          <a:stretch>
            <a:fillRect/>
          </a:stretch>
        </p:blipFill>
        <p:spPr>
          <a:xfrm>
            <a:off x="140754" y="156041"/>
            <a:ext cx="7037613" cy="6116743"/>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re 4"/>
          <p:cNvSpPr txBox="1">
            <a:spLocks/>
          </p:cNvSpPr>
          <p:nvPr/>
        </p:nvSpPr>
        <p:spPr>
          <a:xfrm>
            <a:off x="1097280" y="286604"/>
            <a:ext cx="10058400" cy="1450757"/>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endParaRPr lang="en-GB" sz="4000" dirty="0"/>
          </a:p>
        </p:txBody>
      </p:sp>
      <p:grpSp>
        <p:nvGrpSpPr>
          <p:cNvPr id="2" name="Grupo 1"/>
          <p:cNvGrpSpPr/>
          <p:nvPr/>
        </p:nvGrpSpPr>
        <p:grpSpPr>
          <a:xfrm>
            <a:off x="748469" y="2141323"/>
            <a:ext cx="3435428" cy="3005702"/>
            <a:chOff x="748469" y="2141323"/>
            <a:chExt cx="3435428" cy="3005702"/>
          </a:xfrm>
        </p:grpSpPr>
        <p:sp>
          <p:nvSpPr>
            <p:cNvPr id="19" name="Nuage 18"/>
            <p:cNvSpPr/>
            <p:nvPr/>
          </p:nvSpPr>
          <p:spPr>
            <a:xfrm>
              <a:off x="921253" y="214132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upo 32"/>
            <p:cNvGrpSpPr/>
            <p:nvPr/>
          </p:nvGrpSpPr>
          <p:grpSpPr>
            <a:xfrm>
              <a:off x="2622778" y="2399343"/>
              <a:ext cx="640084" cy="487685"/>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ZoneTexte 23"/>
            <p:cNvSpPr txBox="1"/>
            <p:nvPr/>
          </p:nvSpPr>
          <p:spPr>
            <a:xfrm>
              <a:off x="748469" y="4767369"/>
              <a:ext cx="3435428" cy="379656"/>
            </a:xfrm>
            <a:prstGeom prst="rect">
              <a:avLst/>
            </a:prstGeom>
            <a:noFill/>
          </p:spPr>
          <p:txBody>
            <a:bodyPr wrap="none" rtlCol="0">
              <a:spAutoFit/>
            </a:bodyPr>
            <a:lstStyle/>
            <a:p>
              <a:r>
                <a:rPr lang="fr-FR" sz="1867" b="1" dirty="0">
                  <a:latin typeface="+mj-lt"/>
                </a:rPr>
                <a:t>Data provider A: infected patient </a:t>
              </a:r>
              <a:endParaRPr lang="en-US" sz="1867" b="1" dirty="0">
                <a:latin typeface="+mj-lt"/>
              </a:endParaRPr>
            </a:p>
          </p:txBody>
        </p:sp>
        <p:pic>
          <p:nvPicPr>
            <p:cNvPr id="1026" name="Picture 2" descr="https://thumbs.dreamstime.com/z/doutor-dos-desenhos-animados-que-atende-um-paciente-novo-1910205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2" t="9692" b="6713"/>
            <a:stretch/>
          </p:blipFill>
          <p:spPr bwMode="auto">
            <a:xfrm>
              <a:off x="1567095" y="3345727"/>
              <a:ext cx="1569533" cy="14235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upo 4"/>
          <p:cNvGrpSpPr/>
          <p:nvPr/>
        </p:nvGrpSpPr>
        <p:grpSpPr>
          <a:xfrm>
            <a:off x="4336121" y="3871763"/>
            <a:ext cx="3546612" cy="2305328"/>
            <a:chOff x="4336121" y="3871763"/>
            <a:chExt cx="3546612" cy="2305328"/>
          </a:xfrm>
        </p:grpSpPr>
        <p:sp>
          <p:nvSpPr>
            <p:cNvPr id="47" name="Nuage 46"/>
            <p:cNvSpPr/>
            <p:nvPr/>
          </p:nvSpPr>
          <p:spPr>
            <a:xfrm>
              <a:off x="4718901" y="3871763"/>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6399334" y="4137311"/>
              <a:ext cx="640087" cy="487685"/>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ZoneTexte 23"/>
            <p:cNvSpPr txBox="1"/>
            <p:nvPr/>
          </p:nvSpPr>
          <p:spPr>
            <a:xfrm>
              <a:off x="4336121" y="5797435"/>
              <a:ext cx="3546612" cy="379656"/>
            </a:xfrm>
            <a:prstGeom prst="rect">
              <a:avLst/>
            </a:prstGeom>
            <a:noFill/>
          </p:spPr>
          <p:txBody>
            <a:bodyPr wrap="none" rtlCol="0">
              <a:spAutoFit/>
            </a:bodyPr>
            <a:lstStyle/>
            <a:p>
              <a:r>
                <a:rPr lang="fr-FR" sz="1867" b="1" dirty="0">
                  <a:latin typeface="+mj-lt"/>
                </a:rPr>
                <a:t>Data provider B: DNA information </a:t>
              </a:r>
              <a:endParaRPr lang="en-US" sz="1867" b="1" dirty="0">
                <a:latin typeface="+mj-lt"/>
              </a:endParaRPr>
            </a:p>
          </p:txBody>
        </p:sp>
        <p:grpSp>
          <p:nvGrpSpPr>
            <p:cNvPr id="8" name="Grupo 7"/>
            <p:cNvGrpSpPr/>
            <p:nvPr/>
          </p:nvGrpSpPr>
          <p:grpSpPr>
            <a:xfrm>
              <a:off x="5431413" y="4980921"/>
              <a:ext cx="1297288" cy="846819"/>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4">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4">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4">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grpSp>
      <p:grpSp>
        <p:nvGrpSpPr>
          <p:cNvPr id="10" name="Grupo 9"/>
          <p:cNvGrpSpPr/>
          <p:nvPr/>
        </p:nvGrpSpPr>
        <p:grpSpPr>
          <a:xfrm>
            <a:off x="8151208" y="2188681"/>
            <a:ext cx="3968202" cy="3112987"/>
            <a:chOff x="8151208" y="2188681"/>
            <a:chExt cx="3968202" cy="3112987"/>
          </a:xfrm>
        </p:grpSpPr>
        <p:sp>
          <p:nvSpPr>
            <p:cNvPr id="54" name="Nuage 53"/>
            <p:cNvSpPr/>
            <p:nvPr/>
          </p:nvSpPr>
          <p:spPr>
            <a:xfrm>
              <a:off x="8609348" y="2188681"/>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10346492" y="2450158"/>
              <a:ext cx="640085" cy="487685"/>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http://mrsc.org/getmedia/a0ba5128-d6fb-4008-bf30-893a43abf131/personal_info_618x353.jpg.aspx?width=618&amp;height=353&amp;ex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3041" y="3442296"/>
              <a:ext cx="2536896" cy="1449069"/>
            </a:xfrm>
            <a:prstGeom prst="rect">
              <a:avLst/>
            </a:prstGeom>
            <a:noFill/>
            <a:extLst>
              <a:ext uri="{909E8E84-426E-40DD-AFC4-6F175D3DCCD1}">
                <a14:hiddenFill xmlns:a14="http://schemas.microsoft.com/office/drawing/2010/main">
                  <a:solidFill>
                    <a:srgbClr val="FFFFFF"/>
                  </a:solidFill>
                </a14:hiddenFill>
              </a:ext>
            </a:extLst>
          </p:spPr>
        </p:pic>
        <p:sp>
          <p:nvSpPr>
            <p:cNvPr id="66" name="ZoneTexte 23"/>
            <p:cNvSpPr txBox="1"/>
            <p:nvPr/>
          </p:nvSpPr>
          <p:spPr>
            <a:xfrm>
              <a:off x="8151208" y="4922012"/>
              <a:ext cx="3968202" cy="379656"/>
            </a:xfrm>
            <a:prstGeom prst="rect">
              <a:avLst/>
            </a:prstGeom>
            <a:noFill/>
          </p:spPr>
          <p:txBody>
            <a:bodyPr wrap="none" rtlCol="0">
              <a:spAutoFit/>
            </a:bodyPr>
            <a:lstStyle/>
            <a:p>
              <a:r>
                <a:rPr lang="fr-FR" sz="1867" b="1" dirty="0">
                  <a:latin typeface="+mj-lt"/>
                </a:rPr>
                <a:t>Data provider C: Personal information </a:t>
              </a:r>
              <a:endParaRPr lang="en-US" sz="1867" b="1" dirty="0">
                <a:latin typeface="+mj-lt"/>
              </a:endParaRPr>
            </a:p>
          </p:txBody>
        </p:sp>
      </p:grpSp>
      <p:grpSp>
        <p:nvGrpSpPr>
          <p:cNvPr id="11" name="Grupo 10"/>
          <p:cNvGrpSpPr/>
          <p:nvPr/>
        </p:nvGrpSpPr>
        <p:grpSpPr>
          <a:xfrm>
            <a:off x="694285" y="2654140"/>
            <a:ext cx="3747594" cy="3262896"/>
            <a:chOff x="694285" y="2654140"/>
            <a:chExt cx="3747594" cy="3262896"/>
          </a:xfrm>
        </p:grpSpPr>
        <p:sp>
          <p:nvSpPr>
            <p:cNvPr id="67" name="ZoneTexte 23"/>
            <p:cNvSpPr txBox="1"/>
            <p:nvPr/>
          </p:nvSpPr>
          <p:spPr>
            <a:xfrm>
              <a:off x="748470" y="5219410"/>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97%</a:t>
              </a:r>
            </a:p>
            <a:p>
              <a:r>
                <a:rPr lang="fr-FR" sz="1867" dirty="0">
                  <a:latin typeface="Consolas" charset="0"/>
                  <a:ea typeface="Consolas" charset="0"/>
                  <a:cs typeface="Consolas" charset="0"/>
                </a:rPr>
                <a:t>Price per call = 0,1$</a:t>
              </a:r>
            </a:p>
          </p:txBody>
        </p:sp>
        <p:sp>
          <p:nvSpPr>
            <p:cNvPr id="68" name="Parchemin vertical 77"/>
            <p:cNvSpPr/>
            <p:nvPr/>
          </p:nvSpPr>
          <p:spPr>
            <a:xfrm>
              <a:off x="1362873" y="2654140"/>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cxnSp>
          <p:nvCxnSpPr>
            <p:cNvPr id="25" name="Conector angulado 24"/>
            <p:cNvCxnSpPr>
              <a:stCxn id="68" idx="1"/>
              <a:endCxn id="27" idx="1"/>
            </p:cNvCxnSpPr>
            <p:nvPr/>
          </p:nvCxnSpPr>
          <p:spPr>
            <a:xfrm flipH="1">
              <a:off x="694286" y="2879220"/>
              <a:ext cx="724857" cy="2689003"/>
            </a:xfrm>
            <a:prstGeom prst="bentConnector5">
              <a:avLst>
                <a:gd name="adj1" fmla="val 142501"/>
                <a:gd name="adj2" fmla="val 47699"/>
                <a:gd name="adj3" fmla="val 142050"/>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694285" y="5219409"/>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grpSp>
      <p:grpSp>
        <p:nvGrpSpPr>
          <p:cNvPr id="13" name="Grupo 12"/>
          <p:cNvGrpSpPr/>
          <p:nvPr/>
        </p:nvGrpSpPr>
        <p:grpSpPr>
          <a:xfrm>
            <a:off x="8184683" y="2633042"/>
            <a:ext cx="3747594" cy="3409729"/>
            <a:chOff x="8184683" y="2633042"/>
            <a:chExt cx="3747594" cy="3409729"/>
          </a:xfrm>
        </p:grpSpPr>
        <p:sp>
          <p:nvSpPr>
            <p:cNvPr id="80" name="Parchemin vertical 77"/>
            <p:cNvSpPr/>
            <p:nvPr/>
          </p:nvSpPr>
          <p:spPr>
            <a:xfrm>
              <a:off x="9132750" y="2633042"/>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2" name="ZoneTexte 23"/>
            <p:cNvSpPr txBox="1"/>
            <p:nvPr/>
          </p:nvSpPr>
          <p:spPr>
            <a:xfrm>
              <a:off x="8238868" y="5345145"/>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98%</a:t>
              </a:r>
            </a:p>
            <a:p>
              <a:r>
                <a:rPr lang="fr-FR" sz="1867" dirty="0">
                  <a:latin typeface="Consolas" charset="0"/>
                  <a:ea typeface="Consolas" charset="0"/>
                  <a:cs typeface="Consolas" charset="0"/>
                </a:rPr>
                <a:t>Price per call = 0,3$</a:t>
              </a:r>
            </a:p>
          </p:txBody>
        </p:sp>
        <p:sp>
          <p:nvSpPr>
            <p:cNvPr id="83" name="Chave esquerda 82"/>
            <p:cNvSpPr/>
            <p:nvPr/>
          </p:nvSpPr>
          <p:spPr>
            <a:xfrm>
              <a:off x="8184683" y="5345144"/>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5" name="Conector angulado 34"/>
            <p:cNvCxnSpPr>
              <a:stCxn id="80" idx="1"/>
              <a:endCxn id="83" idx="1"/>
            </p:cNvCxnSpPr>
            <p:nvPr/>
          </p:nvCxnSpPr>
          <p:spPr>
            <a:xfrm flipH="1">
              <a:off x="8184684" y="2858123"/>
              <a:ext cx="1004337" cy="2835835"/>
            </a:xfrm>
            <a:prstGeom prst="bentConnector5">
              <a:avLst>
                <a:gd name="adj1" fmla="val 130245"/>
                <a:gd name="adj2" fmla="val 47818"/>
                <a:gd name="adj3" fmla="val 130348"/>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grpSp>
      <p:grpSp>
        <p:nvGrpSpPr>
          <p:cNvPr id="12" name="Grupo 11"/>
          <p:cNvGrpSpPr/>
          <p:nvPr/>
        </p:nvGrpSpPr>
        <p:grpSpPr>
          <a:xfrm>
            <a:off x="4628825" y="2841571"/>
            <a:ext cx="3747594" cy="1961388"/>
            <a:chOff x="4628825" y="2841571"/>
            <a:chExt cx="3747594" cy="1961388"/>
          </a:xfrm>
        </p:grpSpPr>
        <p:sp>
          <p:nvSpPr>
            <p:cNvPr id="79" name="Parchemin vertical 77"/>
            <p:cNvSpPr/>
            <p:nvPr/>
          </p:nvSpPr>
          <p:spPr>
            <a:xfrm>
              <a:off x="5249561" y="4352798"/>
              <a:ext cx="673671"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latin typeface="Consolas" charset="0"/>
                  <a:ea typeface="Consolas" charset="0"/>
                  <a:cs typeface="Consolas" charset="0"/>
                </a:rPr>
                <a:t>SLA</a:t>
              </a:r>
              <a:endParaRPr lang="en-US" sz="7200" dirty="0">
                <a:solidFill>
                  <a:schemeClr val="tx1"/>
                </a:solidFill>
                <a:latin typeface="Consolas" charset="0"/>
                <a:ea typeface="Consolas" charset="0"/>
                <a:cs typeface="Consolas" charset="0"/>
              </a:endParaRPr>
            </a:p>
          </p:txBody>
        </p:sp>
        <p:sp>
          <p:nvSpPr>
            <p:cNvPr id="86" name="ZoneTexte 23"/>
            <p:cNvSpPr txBox="1"/>
            <p:nvPr/>
          </p:nvSpPr>
          <p:spPr>
            <a:xfrm>
              <a:off x="4683010" y="2841571"/>
              <a:ext cx="3693409" cy="666977"/>
            </a:xfrm>
            <a:prstGeom prst="rect">
              <a:avLst/>
            </a:prstGeom>
            <a:noFill/>
          </p:spPr>
          <p:txBody>
            <a:bodyPr wrap="square" rtlCol="0">
              <a:spAutoFit/>
            </a:bodyPr>
            <a:lstStyle/>
            <a:p>
              <a:r>
                <a:rPr lang="fr-FR" sz="1867" dirty="0">
                  <a:latin typeface="Consolas" charset="0"/>
                  <a:ea typeface="Consolas" charset="0"/>
                  <a:cs typeface="Consolas" charset="0"/>
                </a:rPr>
                <a:t>Availabity &gt; 99,9%</a:t>
              </a:r>
            </a:p>
            <a:p>
              <a:r>
                <a:rPr lang="fr-FR" sz="1867" dirty="0">
                  <a:latin typeface="Consolas" charset="0"/>
                  <a:ea typeface="Consolas" charset="0"/>
                  <a:cs typeface="Consolas" charset="0"/>
                </a:rPr>
                <a:t>Price per call = 0,5$</a:t>
              </a:r>
            </a:p>
          </p:txBody>
        </p:sp>
        <p:sp>
          <p:nvSpPr>
            <p:cNvPr id="87" name="Chave esquerda 86"/>
            <p:cNvSpPr/>
            <p:nvPr/>
          </p:nvSpPr>
          <p:spPr>
            <a:xfrm>
              <a:off x="4628825" y="2841571"/>
              <a:ext cx="191736" cy="697627"/>
            </a:xfrm>
            <a:prstGeom prst="leftBrace">
              <a:avLst/>
            </a:prstGeom>
            <a:ln>
              <a:solidFill>
                <a:schemeClr val="accent1"/>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sz="2400">
                <a:solidFill>
                  <a:srgbClr val="FF0000"/>
                </a:solidFill>
              </a:endParaRPr>
            </a:p>
          </p:txBody>
        </p:sp>
        <p:cxnSp>
          <p:nvCxnSpPr>
            <p:cNvPr id="38" name="Conector angulado 37"/>
            <p:cNvCxnSpPr>
              <a:stCxn id="79" idx="1"/>
              <a:endCxn id="87" idx="1"/>
            </p:cNvCxnSpPr>
            <p:nvPr/>
          </p:nvCxnSpPr>
          <p:spPr>
            <a:xfrm flipH="1" flipV="1">
              <a:off x="4628826" y="3190385"/>
              <a:ext cx="677005" cy="1387495"/>
            </a:xfrm>
            <a:prstGeom prst="bentConnector5">
              <a:avLst>
                <a:gd name="adj1" fmla="val 144445"/>
                <a:gd name="adj2" fmla="val 45541"/>
                <a:gd name="adj3" fmla="val 145022"/>
              </a:avLst>
            </a:prstGeom>
            <a:ln>
              <a:solidFill>
                <a:schemeClr val="accent1"/>
              </a:solidFill>
              <a:prstDash val="dashDot"/>
              <a:tailEnd type="triangle"/>
            </a:ln>
          </p:spPr>
          <p:style>
            <a:lnRef idx="2">
              <a:schemeClr val="accent2"/>
            </a:lnRef>
            <a:fillRef idx="0">
              <a:schemeClr val="accent2"/>
            </a:fillRef>
            <a:effectRef idx="1">
              <a:schemeClr val="accent2"/>
            </a:effectRef>
            <a:fontRef idx="minor">
              <a:schemeClr val="tx1"/>
            </a:fontRef>
          </p:style>
        </p:cxnSp>
      </p:grpSp>
      <p:sp>
        <p:nvSpPr>
          <p:cNvPr id="3" name="Titre 2"/>
          <p:cNvSpPr>
            <a:spLocks noGrp="1"/>
          </p:cNvSpPr>
          <p:nvPr>
            <p:ph type="title"/>
          </p:nvPr>
        </p:nvSpPr>
        <p:spPr/>
        <p:txBody>
          <a:bodyPr>
            <a:normAutofit/>
          </a:bodyPr>
          <a:lstStyle/>
          <a:p>
            <a:r>
              <a:rPr lang="en-GB" dirty="0"/>
              <a:t>Data integration </a:t>
            </a:r>
            <a:r>
              <a:rPr lang="en-GB" dirty="0" smtClean="0"/>
              <a:t>from </a:t>
            </a:r>
            <a:r>
              <a:rPr lang="en-GB" dirty="0"/>
              <a:t>data </a:t>
            </a:r>
            <a:r>
              <a:rPr lang="en-GB" dirty="0" smtClean="0"/>
              <a:t>services</a:t>
            </a:r>
            <a:endParaRPr lang="en-GB" dirty="0"/>
          </a:p>
        </p:txBody>
      </p:sp>
      <p:sp>
        <p:nvSpPr>
          <p:cNvPr id="42" name="Retângulo 1"/>
          <p:cNvSpPr/>
          <p:nvPr/>
        </p:nvSpPr>
        <p:spPr>
          <a:xfrm>
            <a:off x="191292" y="2882653"/>
            <a:ext cx="11798927" cy="135934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i="1" dirty="0">
                <a:solidFill>
                  <a:schemeClr val="bg1"/>
                </a:solidFill>
              </a:rPr>
              <a:t>Retrieve personal and DNA information from patients that were infected by flu, </a:t>
            </a:r>
            <a:r>
              <a:rPr lang="en-US" sz="2400" i="1" dirty="0">
                <a:solidFill>
                  <a:schemeClr val="bg1"/>
                </a:solidFill>
                <a:effectLst>
                  <a:outerShdw blurRad="38100" dist="38100" dir="2700000" algn="tl">
                    <a:srgbClr val="000000">
                      <a:alpha val="43137"/>
                    </a:srgbClr>
                  </a:outerShdw>
                </a:effectLst>
              </a:rPr>
              <a:t>using services with </a:t>
            </a:r>
            <a:endParaRPr lang="en-US" sz="2400" i="1" dirty="0" smtClean="0">
              <a:solidFill>
                <a:schemeClr val="bg1"/>
              </a:solidFill>
              <a:effectLst>
                <a:outerShdw blurRad="38100" dist="38100" dir="2700000" algn="tl">
                  <a:srgbClr val="000000">
                    <a:alpha val="43137"/>
                  </a:srgbClr>
                </a:outerShdw>
              </a:effectLst>
            </a:endParaRPr>
          </a:p>
          <a:p>
            <a:pPr algn="ctr"/>
            <a:r>
              <a:rPr lang="en-US" sz="2400" b="1" i="1" dirty="0" smtClean="0">
                <a:solidFill>
                  <a:schemeClr val="tx2">
                    <a:lumMod val="40000"/>
                    <a:lumOff val="60000"/>
                  </a:schemeClr>
                </a:solidFill>
                <a:effectLst>
                  <a:outerShdw blurRad="38100" dist="38100" dir="2700000" algn="tl">
                    <a:srgbClr val="000000">
                      <a:alpha val="43137"/>
                    </a:srgbClr>
                  </a:outerShdw>
                </a:effectLst>
              </a:rPr>
              <a:t>availability </a:t>
            </a:r>
            <a:r>
              <a:rPr lang="en-US" sz="2400" b="1" i="1" dirty="0">
                <a:solidFill>
                  <a:schemeClr val="tx2">
                    <a:lumMod val="40000"/>
                    <a:lumOff val="60000"/>
                  </a:schemeClr>
                </a:solidFill>
                <a:effectLst>
                  <a:outerShdw blurRad="38100" dist="38100" dir="2700000" algn="tl">
                    <a:srgbClr val="000000">
                      <a:alpha val="43137"/>
                    </a:srgbClr>
                  </a:outerShdw>
                </a:effectLst>
              </a:rPr>
              <a:t>higher than 98%</a:t>
            </a:r>
            <a:r>
              <a:rPr lang="en-US" sz="2400" i="1" dirty="0">
                <a:solidFill>
                  <a:schemeClr val="bg1"/>
                </a:solidFill>
                <a:effectLst>
                  <a:outerShdw blurRad="38100" dist="38100" dir="2700000" algn="tl">
                    <a:srgbClr val="000000">
                      <a:alpha val="43137"/>
                    </a:srgbClr>
                  </a:outerShdw>
                </a:effectLst>
              </a:rPr>
              <a:t>, </a:t>
            </a:r>
            <a:r>
              <a:rPr lang="en-US" sz="2400" b="1" i="1" dirty="0">
                <a:solidFill>
                  <a:schemeClr val="accent3">
                    <a:lumMod val="60000"/>
                    <a:lumOff val="40000"/>
                  </a:schemeClr>
                </a:solidFill>
                <a:effectLst>
                  <a:outerShdw blurRad="38100" dist="38100" dir="2700000" algn="tl">
                    <a:srgbClr val="000000">
                      <a:alpha val="43137"/>
                    </a:srgbClr>
                  </a:outerShdw>
                </a:effectLst>
              </a:rPr>
              <a:t>price per call less than 0.2$ </a:t>
            </a:r>
            <a:r>
              <a:rPr lang="en-US" sz="2400" i="1" dirty="0">
                <a:solidFill>
                  <a:schemeClr val="bg1"/>
                </a:solidFill>
                <a:effectLst>
                  <a:outerShdw blurRad="38100" dist="38100" dir="2700000" algn="tl">
                    <a:srgbClr val="000000">
                      <a:alpha val="43137"/>
                    </a:srgbClr>
                  </a:outerShdw>
                </a:effectLst>
              </a:rPr>
              <a:t>&amp; </a:t>
            </a:r>
            <a:r>
              <a:rPr lang="en-US" sz="2400" b="1" i="1" dirty="0">
                <a:solidFill>
                  <a:schemeClr val="accent5">
                    <a:lumMod val="40000"/>
                    <a:lumOff val="60000"/>
                  </a:schemeClr>
                </a:solidFill>
                <a:effectLst>
                  <a:outerShdw blurRad="38100" dist="38100" dir="2700000" algn="tl">
                    <a:srgbClr val="000000">
                      <a:alpha val="43137"/>
                    </a:srgbClr>
                  </a:outerShdw>
                </a:effectLst>
              </a:rPr>
              <a:t>total cost less than 5$</a:t>
            </a:r>
            <a:endParaRPr lang="en-US" sz="2400" b="1" i="1" dirty="0">
              <a:solidFill>
                <a:schemeClr val="accent5">
                  <a:lumMod val="40000"/>
                  <a:lumOff val="60000"/>
                </a:schemeClr>
              </a:solidFill>
            </a:endParaRPr>
          </a:p>
        </p:txBody>
      </p:sp>
      <p:sp>
        <p:nvSpPr>
          <p:cNvPr id="43" name="Retângulo 1"/>
          <p:cNvSpPr/>
          <p:nvPr/>
        </p:nvSpPr>
        <p:spPr>
          <a:xfrm>
            <a:off x="191291" y="4330472"/>
            <a:ext cx="11798927" cy="131631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133" i="1" dirty="0">
                <a:solidFill>
                  <a:schemeClr val="bg1"/>
                </a:solidFill>
                <a:latin typeface="Consolas" charset="0"/>
                <a:ea typeface="Consolas" charset="0"/>
                <a:cs typeface="Consolas" charset="0"/>
              </a:rPr>
              <a:t>Q(dis?;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info!) := </a:t>
            </a:r>
          </a:p>
          <a:p>
            <a:pPr algn="ctr"/>
            <a:r>
              <a:rPr lang="en-US" sz="2133" i="1" dirty="0">
                <a:solidFill>
                  <a:schemeClr val="bg1"/>
                </a:solidFill>
                <a:latin typeface="Consolas" charset="0"/>
                <a:ea typeface="Consolas" charset="0"/>
                <a:cs typeface="Consolas" charset="0"/>
              </a:rPr>
              <a:t>A1 (dis?; p!), A2 (p?; </a:t>
            </a:r>
            <a:r>
              <a:rPr lang="en-US" sz="2133" i="1" dirty="0" err="1">
                <a:solidFill>
                  <a:schemeClr val="bg1"/>
                </a:solidFill>
                <a:latin typeface="Consolas" charset="0"/>
                <a:ea typeface="Consolas" charset="0"/>
                <a:cs typeface="Consolas" charset="0"/>
              </a:rPr>
              <a:t>dna</a:t>
            </a:r>
            <a:r>
              <a:rPr lang="en-US" sz="2133" i="1" dirty="0">
                <a:solidFill>
                  <a:schemeClr val="bg1"/>
                </a:solidFill>
                <a:latin typeface="Consolas" charset="0"/>
                <a:ea typeface="Consolas" charset="0"/>
                <a:cs typeface="Consolas" charset="0"/>
              </a:rPr>
              <a:t>!), A3 (p?; info!), </a:t>
            </a:r>
          </a:p>
          <a:p>
            <a:pPr algn="ctr"/>
            <a:r>
              <a:rPr lang="en-US" sz="2133" i="1" dirty="0">
                <a:solidFill>
                  <a:schemeClr val="bg1"/>
                </a:solidFill>
                <a:latin typeface="Consolas" charset="0"/>
                <a:ea typeface="Consolas" charset="0"/>
                <a:cs typeface="Consolas" charset="0"/>
              </a:rPr>
              <a:t>dis= “flu” , </a:t>
            </a:r>
            <a:r>
              <a:rPr lang="en-US" sz="2133" b="1" i="1" dirty="0">
                <a:solidFill>
                  <a:schemeClr val="bg1"/>
                </a:solidFill>
                <a:latin typeface="Consolas" charset="0"/>
                <a:ea typeface="Consolas" charset="0"/>
                <a:cs typeface="Consolas" charset="0"/>
              </a:rPr>
              <a:t>[</a:t>
            </a:r>
            <a:r>
              <a:rPr lang="en-US" sz="2133" b="1" i="1" dirty="0">
                <a:solidFill>
                  <a:schemeClr val="accent5">
                    <a:lumMod val="40000"/>
                    <a:lumOff val="60000"/>
                  </a:schemeClr>
                </a:solidFill>
                <a:latin typeface="Consolas" charset="0"/>
                <a:ea typeface="Consolas" charset="0"/>
                <a:cs typeface="Consolas" charset="0"/>
              </a:rPr>
              <a:t>availability &gt; </a:t>
            </a:r>
            <a:r>
              <a:rPr lang="en-US" sz="2133" b="1" i="1" dirty="0" smtClean="0">
                <a:solidFill>
                  <a:schemeClr val="accent5">
                    <a:lumMod val="40000"/>
                    <a:lumOff val="60000"/>
                  </a:schemeClr>
                </a:solidFill>
                <a:latin typeface="Consolas" charset="0"/>
                <a:ea typeface="Consolas" charset="0"/>
                <a:cs typeface="Consolas" charset="0"/>
              </a:rPr>
              <a:t>98%</a:t>
            </a:r>
            <a:r>
              <a:rPr lang="en-US" sz="2133" b="1" i="1" dirty="0" smtClean="0">
                <a:solidFill>
                  <a:schemeClr val="bg1"/>
                </a:solidFill>
                <a:latin typeface="Consolas" charset="0"/>
                <a:ea typeface="Consolas" charset="0"/>
                <a:cs typeface="Consolas" charset="0"/>
              </a:rPr>
              <a:t>, </a:t>
            </a:r>
            <a:r>
              <a:rPr lang="en-US" sz="2133" b="1" i="1" dirty="0">
                <a:solidFill>
                  <a:schemeClr val="accent3">
                    <a:lumMod val="60000"/>
                    <a:lumOff val="40000"/>
                  </a:schemeClr>
                </a:solidFill>
                <a:latin typeface="Consolas" charset="0"/>
                <a:ea typeface="Consolas" charset="0"/>
                <a:cs typeface="Consolas" charset="0"/>
              </a:rPr>
              <a:t>price per call &lt; 0,2$</a:t>
            </a:r>
            <a:r>
              <a:rPr lang="en-US" sz="2133" b="1" i="1" dirty="0">
                <a:solidFill>
                  <a:schemeClr val="bg1"/>
                </a:solidFill>
                <a:latin typeface="Consolas" charset="0"/>
                <a:ea typeface="Consolas" charset="0"/>
                <a:cs typeface="Consolas" charset="0"/>
              </a:rPr>
              <a:t>, </a:t>
            </a:r>
            <a:r>
              <a:rPr lang="en-US" sz="2133" b="1" i="1" dirty="0">
                <a:solidFill>
                  <a:schemeClr val="accent5">
                    <a:lumMod val="60000"/>
                    <a:lumOff val="40000"/>
                  </a:schemeClr>
                </a:solidFill>
                <a:latin typeface="Consolas" charset="0"/>
                <a:ea typeface="Consolas" charset="0"/>
                <a:cs typeface="Consolas" charset="0"/>
              </a:rPr>
              <a:t>total cost &lt; 5$</a:t>
            </a:r>
            <a:r>
              <a:rPr lang="en-US" sz="2133" b="1" i="1" dirty="0">
                <a:solidFill>
                  <a:schemeClr val="accent6">
                    <a:lumMod val="60000"/>
                    <a:lumOff val="40000"/>
                  </a:schemeClr>
                </a:solidFill>
                <a:latin typeface="Consolas" charset="0"/>
                <a:ea typeface="Consolas" charset="0"/>
                <a:cs typeface="Consolas" charset="0"/>
              </a:rPr>
              <a:t>]</a:t>
            </a:r>
          </a:p>
        </p:txBody>
      </p:sp>
    </p:spTree>
    <p:extLst>
      <p:ext uri="{BB962C8B-B14F-4D97-AF65-F5344CB8AC3E}">
        <p14:creationId xmlns:p14="http://schemas.microsoft.com/office/powerpoint/2010/main" val="1805712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10578</TotalTime>
  <Words>4789</Words>
  <Application>Microsoft Office PowerPoint</Application>
  <PresentationFormat>Widescreen</PresentationFormat>
  <Paragraphs>589</Paragraphs>
  <Slides>25</Slides>
  <Notes>24</Notes>
  <HiddenSlides>1</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Apresentação do PowerPoint</vt:lpstr>
      <vt:lpstr>data integration</vt:lpstr>
      <vt:lpstr>Service-oriented data integration</vt:lpstr>
      <vt:lpstr>Open issues</vt:lpstr>
      <vt:lpstr>Open issues</vt:lpstr>
      <vt:lpstr>Open issues</vt:lpstr>
      <vt:lpstr>SLA Guided data integration meta model</vt:lpstr>
      <vt:lpstr>Data integration from data services</vt:lpstr>
      <vt:lpstr>Composing services for answering queries </vt:lpstr>
      <vt:lpstr>Vision: Data integration</vt:lpstr>
      <vt:lpstr>Objective</vt:lpstr>
      <vt:lpstr>Approach: data integration workflow</vt:lpstr>
      <vt:lpstr>Results and contributions</vt:lpstr>
      <vt:lpstr>Rhone Service-Based Query Rewriting Algorithm</vt:lpstr>
      <vt:lpstr>Concrete service matching</vt:lpstr>
      <vt:lpstr>Matching quality features</vt:lpstr>
      <vt:lpstr>Matching &amp; combining concrete services</vt:lpstr>
      <vt:lpstr>Validating combinations</vt:lpstr>
      <vt:lpstr>Experimental validation</vt:lpstr>
      <vt:lpstr>Implementation &amp; experiments</vt:lpstr>
      <vt:lpstr>Professional and scientific activities</vt:lpstr>
      <vt:lpstr>Future work</vt:lpstr>
      <vt:lpstr>Apresentação do PowerPoint</vt:lpstr>
      <vt:lpstr>Reducing overhead by reusing qR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329</cp:revision>
  <dcterms:created xsi:type="dcterms:W3CDTF">2016-09-25T08:29:40Z</dcterms:created>
  <dcterms:modified xsi:type="dcterms:W3CDTF">2017-03-27T12:30:55Z</dcterms:modified>
</cp:coreProperties>
</file>