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5"/>
  </p:notesMasterIdLst>
  <p:handoutMasterIdLst>
    <p:handoutMasterId r:id="rId26"/>
  </p:handoutMasterIdLst>
  <p:sldIdLst>
    <p:sldId id="256" r:id="rId2"/>
    <p:sldId id="318" r:id="rId3"/>
    <p:sldId id="274" r:id="rId4"/>
    <p:sldId id="275" r:id="rId5"/>
    <p:sldId id="347" r:id="rId6"/>
    <p:sldId id="348" r:id="rId7"/>
    <p:sldId id="349" r:id="rId8"/>
    <p:sldId id="317" r:id="rId9"/>
    <p:sldId id="342" r:id="rId10"/>
    <p:sldId id="335" r:id="rId11"/>
    <p:sldId id="336" r:id="rId12"/>
    <p:sldId id="337" r:id="rId13"/>
    <p:sldId id="323" r:id="rId14"/>
    <p:sldId id="328" r:id="rId15"/>
    <p:sldId id="329" r:id="rId16"/>
    <p:sldId id="330" r:id="rId17"/>
    <p:sldId id="338" r:id="rId18"/>
    <p:sldId id="339" r:id="rId19"/>
    <p:sldId id="340" r:id="rId20"/>
    <p:sldId id="295" r:id="rId21"/>
    <p:sldId id="310" r:id="rId22"/>
    <p:sldId id="309" r:id="rId23"/>
    <p:sldId id="28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68" autoAdjust="0"/>
    <p:restoredTop sz="72663" autoAdjust="0"/>
  </p:normalViewPr>
  <p:slideViewPr>
    <p:cSldViewPr snapToGrid="0">
      <p:cViewPr varScale="1">
        <p:scale>
          <a:sx n="53" d="100"/>
          <a:sy n="53" d="100"/>
        </p:scale>
        <p:origin x="1056" y="72"/>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27/03/2017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27/03/2017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Good</a:t>
            </a:r>
            <a:r>
              <a:rPr lang="fr-FR" baseline="0" dirty="0" smtClean="0"/>
              <a:t> morning,  my name is Daniel Aguiar and today I will present my thesis work entitled « </a:t>
            </a:r>
            <a:r>
              <a:rPr lang="fr-FR" b="1" baseline="0" dirty="0" smtClean="0"/>
              <a:t>Trusted SLA-Guided Data Integration on Multi-Cloud Environment</a:t>
            </a:r>
            <a:r>
              <a:rPr lang="fr-FR" baseline="0" dirty="0" smtClean="0"/>
              <a:t> » supervised by Chirine Ghedira-Guegan, Genoveva Vargas-Solar and Nadia Bennani.</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a:t>
            </a:fld>
            <a:endParaRPr lang="en-GB"/>
          </a:p>
        </p:txBody>
      </p:sp>
    </p:spTree>
    <p:extLst>
      <p:ext uri="{BB962C8B-B14F-4D97-AF65-F5344CB8AC3E}">
        <p14:creationId xmlns:p14="http://schemas.microsoft.com/office/powerpoint/2010/main" val="232802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dirty="0" smtClean="0">
                <a:latin typeface="Calibri"/>
              </a:rPr>
              <a:t>Similar as </a:t>
            </a:r>
            <a:r>
              <a:rPr lang="fr-FR" b="0" baseline="0" dirty="0" smtClean="0">
                <a:latin typeface="Calibri"/>
              </a:rPr>
              <a:t>the </a:t>
            </a:r>
            <a:r>
              <a:rPr lang="fr-FR" b="0" baseline="0" dirty="0" smtClean="0">
                <a:latin typeface="Calibri"/>
              </a:rPr>
              <a:t>queries, </a:t>
            </a:r>
            <a:r>
              <a:rPr lang="fr-FR" b="1" u="sng" baseline="0" dirty="0" smtClean="0">
                <a:latin typeface="Calibri"/>
              </a:rPr>
              <a:t>click</a:t>
            </a:r>
            <a:r>
              <a:rPr lang="fr-FR" b="0" baseline="0" dirty="0" smtClean="0">
                <a:latin typeface="Calibri"/>
              </a:rPr>
              <a:t> data services can also be </a:t>
            </a:r>
            <a:r>
              <a:rPr lang="fr-FR" b="0" baseline="0" dirty="0" smtClean="0">
                <a:latin typeface="Calibri"/>
              </a:rPr>
              <a:t>defined as a </a:t>
            </a:r>
            <a:r>
              <a:rPr lang="fr-FR" b="1" baseline="0" dirty="0" smtClean="0">
                <a:latin typeface="Calibri"/>
              </a:rPr>
              <a:t>datalog expression</a:t>
            </a:r>
            <a:r>
              <a:rPr lang="fr-FR" b="0" baseline="0" dirty="0" smtClean="0">
                <a:latin typeface="Calibri"/>
              </a:rPr>
              <a:t>, </a:t>
            </a:r>
            <a:r>
              <a:rPr lang="fr-FR" b="0" baseline="0" dirty="0" smtClean="0">
                <a:latin typeface="Calibri"/>
              </a:rPr>
              <a:t>for example: </a:t>
            </a:r>
            <a:r>
              <a:rPr lang="fr-FR" b="1" u="sng" baseline="0" dirty="0" smtClean="0">
                <a:latin typeface="Calibri"/>
              </a:rPr>
              <a:t>click</a:t>
            </a:r>
            <a:r>
              <a:rPr lang="fr-FR" b="0" baseline="0" dirty="0" smtClean="0">
                <a:latin typeface="Calibri"/>
              </a:rPr>
              <a:t> considering the data provider we mentioned before </a:t>
            </a:r>
            <a:r>
              <a:rPr lang="fr-FR" b="1" u="sng" baseline="0" dirty="0" smtClean="0">
                <a:latin typeface="Calibri"/>
              </a:rPr>
              <a:t>click</a:t>
            </a:r>
            <a:r>
              <a:rPr lang="fr-FR" b="0" baseline="0" dirty="0" smtClean="0">
                <a:latin typeface="Calibri"/>
              </a:rPr>
              <a:t> the following DS could be defined. Where ...</a:t>
            </a:r>
          </a:p>
          <a:p>
            <a:endParaRPr lang="fr-FR" b="0" dirty="0" smtClean="0">
              <a:latin typeface="Calibri"/>
            </a:endParaRPr>
          </a:p>
          <a:p>
            <a:r>
              <a:rPr lang="fr-FR" b="1" dirty="0" smtClean="0">
                <a:latin typeface="Calibri"/>
              </a:rPr>
              <a:t>Thus,</a:t>
            </a:r>
            <a:r>
              <a:rPr lang="fr-FR" b="1" baseline="0" dirty="0" smtClean="0">
                <a:latin typeface="Calibri"/>
              </a:rPr>
              <a:t> g</a:t>
            </a:r>
            <a:r>
              <a:rPr lang="fr-FR" b="1" dirty="0" smtClean="0">
                <a:latin typeface="Calibri"/>
              </a:rPr>
              <a:t>iven the query</a:t>
            </a:r>
            <a:r>
              <a:rPr lang="fr-FR" b="1" baseline="0" dirty="0" smtClean="0">
                <a:latin typeface="Calibri"/>
              </a:rPr>
              <a:t>, different 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a:t>
            </a:r>
            <a:r>
              <a:rPr lang="fr-FR" baseline="0" dirty="0" smtClean="0">
                <a:latin typeface="Calibri"/>
              </a:rPr>
              <a:t>S3 </a:t>
            </a:r>
            <a:r>
              <a:rPr lang="fr-FR" baseline="0" dirty="0" smtClean="0">
                <a:latin typeface="Calibri"/>
              </a:rPr>
              <a:t>and S5 </a:t>
            </a:r>
            <a:r>
              <a:rPr lang="fr-FR" baseline="0" dirty="0" smtClean="0">
                <a:latin typeface="Calibri"/>
              </a:rPr>
              <a:t>or just </a:t>
            </a:r>
            <a:r>
              <a:rPr lang="fr-FR" baseline="0" dirty="0" smtClean="0">
                <a:latin typeface="+mn-lt"/>
              </a:rPr>
              <a:t>S6 (which returns all desired data). Here, </a:t>
            </a:r>
            <a:r>
              <a:rPr lang="fr-FR" b="1" baseline="0" dirty="0" smtClean="0">
                <a:latin typeface="+mn-lt"/>
              </a:rPr>
              <a:t>it is interesting to highlight </a:t>
            </a:r>
            <a:r>
              <a:rPr lang="fr-FR" baseline="0" dirty="0" smtClean="0">
                <a:latin typeface="+mn-lt"/>
              </a:rPr>
              <a:t>that a filtering process is necessary to guarantee that the user preferences and requirements are satisfied</a:t>
            </a:r>
            <a:r>
              <a:rPr lang="fr-FR" baseline="0" dirty="0" smtClean="0">
                <a:latin typeface="+mn-lt"/>
              </a:rPr>
              <a:t>.  </a:t>
            </a:r>
            <a:r>
              <a:rPr lang="fr-FR" b="1" u="sng" baseline="0" dirty="0" smtClean="0">
                <a:latin typeface="+mn-lt"/>
              </a:rPr>
              <a:t>The </a:t>
            </a:r>
            <a:r>
              <a:rPr lang="fr-FR" b="1" u="sng" baseline="0" dirty="0" smtClean="0">
                <a:latin typeface="+mn-lt"/>
              </a:rPr>
              <a:t>question is how to develop an approach considering this idea...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09600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b="1" u="sng" dirty="0" smtClean="0"/>
              <a:t>First of all </a:t>
            </a:r>
            <a:r>
              <a:rPr lang="fr-FR" b="1" u="sng" dirty="0" smtClean="0"/>
              <a:t>in </a:t>
            </a:r>
            <a:r>
              <a:rPr lang="fr-FR" b="1" u="sng" baseline="0" dirty="0" smtClean="0"/>
              <a:t>our </a:t>
            </a:r>
            <a:r>
              <a:rPr lang="fr-FR" b="1" u="sng" baseline="0" dirty="0" smtClean="0"/>
              <a:t>vision </a:t>
            </a:r>
            <a:r>
              <a:rPr lang="fr-FR" b="1" u="sng" baseline="0" dirty="0" smtClean="0"/>
              <a:t>data </a:t>
            </a:r>
            <a:r>
              <a:rPr lang="fr-FR" b="1" u="sng" baseline="0" dirty="0" smtClean="0"/>
              <a:t>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71234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Second the objective is ... </a:t>
            </a:r>
            <a:endParaRPr lang="en-US" baseline="0" dirty="0" smtClean="0"/>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90182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1" dirty="0" smtClean="0"/>
              <a:t>To achieve our objectives </a:t>
            </a:r>
            <a:r>
              <a:rPr lang="fr-FR" dirty="0" smtClean="0"/>
              <a:t>we have proposed a data integration approach</a:t>
            </a:r>
            <a:r>
              <a:rPr lang="fr-FR" baseline="0" dirty="0" smtClean="0"/>
              <a:t> which concerns the following workflow:</a:t>
            </a:r>
          </a:p>
          <a:p>
            <a:r>
              <a:rPr lang="fr-FR" baseline="0" dirty="0" smtClean="0"/>
              <a:t>First</a:t>
            </a:r>
            <a:r>
              <a:rPr lang="fr-FR" baseline="0" dirty="0" smtClean="0"/>
              <a:t>, given a query we have to search for similar queries. </a:t>
            </a:r>
            <a:r>
              <a:rPr lang="fr-FR" b="1" baseline="0" dirty="0" smtClean="0"/>
              <a:t>The challenge here is to determine the similarity of queries that  includes data and quality</a:t>
            </a:r>
            <a:r>
              <a:rPr lang="fr-FR" baseline="0" dirty="0" smtClean="0"/>
              <a:t>. To do so we have defined a query taxonomy.</a:t>
            </a:r>
          </a:p>
          <a:p>
            <a:r>
              <a:rPr lang="fr-FR" baseline="0" dirty="0" smtClean="0"/>
              <a:t>Then </a:t>
            </a:r>
            <a:r>
              <a:rPr lang="fr-FR" baseline="0" dirty="0" smtClean="0"/>
              <a:t>we have two options... </a:t>
            </a:r>
            <a:r>
              <a:rPr lang="fr-FR" b="1" baseline="0" dirty="0" smtClean="0"/>
              <a:t>Reuse results profiting </a:t>
            </a:r>
            <a:r>
              <a:rPr lang="fr-FR" baseline="0" dirty="0" smtClean="0"/>
              <a:t>from what is interesting in the previous query and adding what is necessary. </a:t>
            </a:r>
          </a:p>
          <a:p>
            <a:r>
              <a:rPr lang="fr-FR" baseline="0" dirty="0" smtClean="0"/>
              <a:t>Or rewrite it completely and in both cases we store the results.</a:t>
            </a:r>
          </a:p>
          <a:p>
            <a:endParaRPr lang="fr-FR" baseline="0" dirty="0" smtClean="0"/>
          </a:p>
          <a:p>
            <a:r>
              <a:rPr lang="fr-FR" b="1" baseline="0" dirty="0" smtClean="0"/>
              <a:t>With respect to this </a:t>
            </a:r>
            <a:r>
              <a:rPr lang="fr-FR" b="1" baseline="0" dirty="0" smtClean="0"/>
              <a:t>workflow </a:t>
            </a:r>
            <a:r>
              <a:rPr lang="fr-FR" b="1" baseline="0" dirty="0" smtClean="0"/>
              <a:t>we have produced the following results and </a:t>
            </a:r>
            <a:r>
              <a:rPr lang="fr-FR" b="1" baseline="0" dirty="0" smtClean="0"/>
              <a:t>contributions. CLICK  </a:t>
            </a:r>
            <a:r>
              <a:rPr lang="fr-FR" b="1" u="sng" baseline="0" dirty="0" smtClean="0"/>
              <a:t>In the following slides I focus on the most consolidate contribution which is the Rhone algorithm.</a:t>
            </a:r>
            <a:endParaRPr lang="fr-FR" b="1" u="sng"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13</a:t>
            </a:fld>
            <a:endParaRPr lang="en-GB"/>
          </a:p>
        </p:txBody>
      </p:sp>
    </p:spTree>
    <p:extLst>
      <p:ext uri="{BB962C8B-B14F-4D97-AF65-F5344CB8AC3E}">
        <p14:creationId xmlns:p14="http://schemas.microsoft.com/office/powerpoint/2010/main" val="233651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aseline="0" dirty="0" smtClean="0">
                <a:latin typeface="Calibri"/>
              </a:rPr>
              <a:t>Our algorithm consists </a:t>
            </a:r>
            <a:r>
              <a:rPr lang="fr-FR" baseline="0" dirty="0" smtClean="0">
                <a:latin typeface="Calibri"/>
              </a:rPr>
              <a:t>in 4 steps: </a:t>
            </a:r>
            <a:r>
              <a:rPr lang="fr-FR" b="1" baseline="0" dirty="0" smtClean="0">
                <a:latin typeface="Calibri"/>
              </a:rPr>
              <a:t>including service matching and service combination ensuring that they fulfill quality requirements.</a:t>
            </a:r>
          </a:p>
          <a:p>
            <a:endParaRPr lang="fr-FR" baseline="0" dirty="0" smtClean="0">
              <a:latin typeface="Calibri"/>
            </a:endParaRPr>
          </a:p>
          <a:p>
            <a:r>
              <a:rPr lang="fr-FR" b="1" baseline="0" dirty="0" smtClean="0">
                <a:latin typeface="Calibri"/>
              </a:rPr>
              <a:t>And it customizes:</a:t>
            </a:r>
            <a:endParaRPr lang="fr-FR" b="1" baseline="0" dirty="0" smtClean="0">
              <a:latin typeface="Calibri"/>
            </a:endParaRP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a:t>
            </a:r>
            <a:endParaRPr lang="fr-FR" baseline="0" dirty="0" smtClean="0">
              <a:latin typeface="Calibri"/>
            </a:endParaRPr>
          </a:p>
          <a:p>
            <a:r>
              <a:rPr lang="en-US" baseline="0" noProof="0" dirty="0" smtClean="0">
                <a:latin typeface="Calibri"/>
              </a:rPr>
              <a:t>In the following I briefly describe the general principle of the steps</a:t>
            </a:r>
            <a:r>
              <a:rPr lang="fr-FR" baseline="0" dirty="0" smtClean="0">
                <a:latin typeface="Calibri"/>
              </a:rPr>
              <a:t>.</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260269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First</a:t>
            </a:r>
            <a:r>
              <a:rPr lang="fr-FR" baseline="0" dirty="0" smtClean="0">
                <a:latin typeface="Calibri"/>
              </a:rPr>
              <a:t> we have to select candidate concrete services, to do so we have to match concrete service and quality requirements.</a:t>
            </a:r>
          </a:p>
          <a:p>
            <a:endParaRPr lang="fr-FR" baseline="0" dirty="0" smtClean="0">
              <a:latin typeface="Calibri"/>
            </a:endParaRPr>
          </a:p>
          <a:p>
            <a:r>
              <a:rPr lang="fr-FR" dirty="0" smtClean="0">
                <a:latin typeface="Calibri"/>
              </a:rPr>
              <a:t>For</a:t>
            </a:r>
            <a:r>
              <a:rPr lang="fr-FR" baseline="0" dirty="0" smtClean="0">
                <a:latin typeface="Calibri"/>
              </a:rPr>
              <a:t> 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r>
              <a:rPr lang="fr-FR" baseline="0" dirty="0" smtClean="0">
                <a:latin typeface="Calibri"/>
              </a:rPr>
              <a:t>.  </a:t>
            </a:r>
            <a:endParaRPr lang="fr-FR" baseline="0" dirty="0" smtClean="0">
              <a:latin typeface="Calibri"/>
            </a:endParaRP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4149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Secondly, </a:t>
            </a:r>
            <a:r>
              <a:rPr lang="es-ES_tradnl" dirty="0" err="1" smtClean="0"/>
              <a:t>we</a:t>
            </a:r>
            <a:r>
              <a:rPr lang="es-ES_tradnl" dirty="0" smtClean="0"/>
              <a:t> </a:t>
            </a:r>
            <a:r>
              <a:rPr lang="es-ES_tradnl" dirty="0" err="1" smtClean="0"/>
              <a:t>have</a:t>
            </a:r>
            <a:r>
              <a:rPr lang="es-ES_tradnl" dirty="0" smtClean="0"/>
              <a:t> to match</a:t>
            </a:r>
            <a:r>
              <a:rPr lang="es-ES_tradnl" baseline="0" dirty="0" smtClean="0"/>
              <a:t> </a:t>
            </a:r>
            <a:r>
              <a:rPr lang="es-ES_tradnl" baseline="0" dirty="0" err="1" smtClean="0"/>
              <a:t>preferences</a:t>
            </a:r>
            <a:r>
              <a:rPr lang="es-ES_tradnl" baseline="0" dirty="0" smtClean="0"/>
              <a:t>.</a:t>
            </a:r>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63544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5848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138755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52326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Briefly presenting myself, </a:t>
            </a:r>
          </a:p>
          <a:p>
            <a:endParaRPr lang="fr-FR" dirty="0" smtClean="0"/>
          </a:p>
          <a:p>
            <a:r>
              <a:rPr lang="fr-FR" dirty="0" smtClean="0"/>
              <a:t>Currently,</a:t>
            </a:r>
            <a:r>
              <a:rPr lang="fr-FR" baseline="0" dirty="0" smtClean="0"/>
              <a:t> </a:t>
            </a:r>
            <a:r>
              <a:rPr lang="fr-FR" dirty="0" smtClean="0"/>
              <a:t>I am in the third year</a:t>
            </a:r>
            <a:r>
              <a:rPr lang="fr-FR" baseline="0" dirty="0" smtClean="0"/>
              <a:t> of PhD attached to the doctoral school InfoMaths at Lyon1 and working in the Magellan research center at Lyon3. My thesis is funded by the ARC 6 program.</a:t>
            </a:r>
          </a:p>
          <a:p>
            <a:endParaRPr lang="fr-FR" baseline="0" dirty="0" smtClean="0"/>
          </a:p>
          <a:p>
            <a:r>
              <a:rPr lang="fr-FR" baseline="0" dirty="0" smtClean="0"/>
              <a:t>Previously, I did my mastes in systems and computing, and my bachelor on systems development and analysis.</a:t>
            </a:r>
          </a:p>
          <a:p>
            <a:r>
              <a:rPr lang="fr-FR" baseline="0" dirty="0" smtClean="0"/>
              <a:t>Particularly</a:t>
            </a:r>
            <a:r>
              <a:rPr lang="fr-FR" baseline="0" dirty="0" smtClean="0"/>
              <a:t>, in the master I did internship at  UDERLAR, URUGUAY </a:t>
            </a:r>
            <a:r>
              <a:rPr lang="fr-FR" b="1" baseline="0" dirty="0" smtClean="0"/>
              <a:t>as part of the project swans of the program sticamsud of the CNRS</a:t>
            </a:r>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a:t>
            </a:fld>
            <a:endParaRPr lang="en-GB"/>
          </a:p>
        </p:txBody>
      </p:sp>
    </p:spTree>
    <p:extLst>
      <p:ext uri="{BB962C8B-B14F-4D97-AF65-F5344CB8AC3E}">
        <p14:creationId xmlns:p14="http://schemas.microsoft.com/office/powerpoint/2010/main" val="364892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The results of our experimental validation are illustrated by these two charts. </a:t>
            </a:r>
          </a:p>
          <a:p>
            <a:pPr marL="0">
              <a:buFont typeface="Wingdings" charset="2"/>
              <a:buNone/>
            </a:pPr>
            <a:endParaRPr lang="fr-FR" baseline="0" dirty="0" smtClean="0"/>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As in the other algorithms, it is expensive while combinationing services depending on the size of the query and the number of concrete service.</a:t>
            </a:r>
          </a:p>
          <a:p>
            <a:r>
              <a:rPr lang="fr-FR" b="1" baseline="0" dirty="0" smtClean="0"/>
              <a:t>This is why we are currently working on reusing strategies to overcome these limitations.</a:t>
            </a:r>
            <a:endParaRPr lang="fr-FR" b="1"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Concerning professional and</a:t>
            </a:r>
            <a:r>
              <a:rPr lang="fr-FR" b="1" baseline="0" dirty="0" smtClean="0"/>
              <a:t> scientific  activities... </a:t>
            </a:r>
            <a:r>
              <a:rPr lang="fr-FR" baseline="0" dirty="0" smtClean="0"/>
              <a:t>our day-by-day work consists of meetings but particularly in the design and implmentation of experiments that validate my contributions.</a:t>
            </a:r>
          </a:p>
          <a:p>
            <a:r>
              <a:rPr lang="fr-FR" b="1" dirty="0" smtClean="0"/>
              <a:t>With respect to our methodology</a:t>
            </a:r>
            <a:r>
              <a:rPr lang="fr-FR" b="1" baseline="0" dirty="0" smtClean="0"/>
              <a:t> of work</a:t>
            </a:r>
            <a:r>
              <a:rPr lang="fr-FR" baseline="0" dirty="0" smtClean="0"/>
              <a:t>, we have divided the activities in 4 groups: Courses that I followed.</a:t>
            </a:r>
          </a:p>
          <a:p>
            <a:r>
              <a:rPr lang="fr-FR" b="1" baseline="0" dirty="0" smtClean="0"/>
              <a:t>With respect to oral presentation </a:t>
            </a:r>
            <a:r>
              <a:rPr lang="fr-FR" baseline="0" dirty="0" smtClean="0"/>
              <a:t>I have presented my papers in the conferences and presenting in reginal events of my funding entity.</a:t>
            </a:r>
          </a:p>
          <a:p>
            <a:r>
              <a:rPr lang="fr-FR" b="1" baseline="0" dirty="0" smtClean="0"/>
              <a:t>In order to complete </a:t>
            </a:r>
            <a:r>
              <a:rPr lang="fr-FR" baseline="0" dirty="0" smtClean="0"/>
              <a:t>my education I also attended to thematic schools...</a:t>
            </a:r>
          </a:p>
          <a:p>
            <a:r>
              <a:rPr lang="fr-FR" b="1" dirty="0" smtClean="0"/>
              <a:t>Until</a:t>
            </a:r>
            <a:r>
              <a:rPr lang="fr-FR" b="1" baseline="0" dirty="0" smtClean="0"/>
              <a:t> now we </a:t>
            </a:r>
            <a:r>
              <a:rPr lang="fr-FR" baseline="0" dirty="0" smtClean="0"/>
              <a:t>have published 4 papers in international conferences rank A and B.</a:t>
            </a:r>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21</a:t>
            </a:fld>
            <a:endParaRPr lang="en-GB"/>
          </a:p>
        </p:txBody>
      </p:sp>
    </p:spTree>
    <p:extLst>
      <p:ext uri="{BB962C8B-B14F-4D97-AF65-F5344CB8AC3E}">
        <p14:creationId xmlns:p14="http://schemas.microsoft.com/office/powerpoint/2010/main" val="4093805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1" dirty="0" smtClean="0"/>
              <a:t>Our future work consistis in activities to finish my phd</a:t>
            </a:r>
            <a:r>
              <a:rPr lang="fr-FR" dirty="0" smtClean="0"/>
              <a:t>. We will </a:t>
            </a:r>
            <a:r>
              <a:rPr lang="fr-FR" b="1" dirty="0" smtClean="0"/>
              <a:t>devote</a:t>
            </a:r>
            <a:r>
              <a:rPr lang="fr-FR" b="1" baseline="0" dirty="0" smtClean="0"/>
              <a:t> most of the time </a:t>
            </a:r>
            <a:r>
              <a:rPr lang="fr-FR" baseline="0" dirty="0" smtClean="0"/>
              <a:t>for writing the thesis, </a:t>
            </a:r>
            <a:r>
              <a:rPr lang="fr-FR" b="1" baseline="0" dirty="0" smtClean="0"/>
              <a:t>finallizing</a:t>
            </a:r>
            <a:r>
              <a:rPr lang="fr-FR" baseline="0" dirty="0" smtClean="0"/>
              <a:t> our query reusing strategies and </a:t>
            </a:r>
            <a:r>
              <a:rPr lang="fr-FR" b="1" baseline="0" dirty="0" smtClean="0"/>
              <a:t>running</a:t>
            </a:r>
            <a:r>
              <a:rPr lang="fr-FR" baseline="0" dirty="0" smtClean="0"/>
              <a:t> experiments on that aspect.</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22</a:t>
            </a:fld>
            <a:endParaRPr lang="en-GB"/>
          </a:p>
        </p:txBody>
      </p:sp>
    </p:spTree>
    <p:extLst>
      <p:ext uri="{BB962C8B-B14F-4D97-AF65-F5344CB8AC3E}">
        <p14:creationId xmlns:p14="http://schemas.microsoft.com/office/powerpoint/2010/main" val="294435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We are interested in data</a:t>
            </a:r>
            <a:r>
              <a:rPr lang="fr-FR" baseline="0" dirty="0" smtClean="0"/>
              <a:t> integration. </a:t>
            </a:r>
            <a:r>
              <a:rPr lang="en-US" dirty="0" smtClean="0"/>
              <a:t>The very classic vision of data integration is defined as follows: Given a set of </a:t>
            </a:r>
            <a:r>
              <a:rPr lang="en-US" b="1" dirty="0" smtClean="0"/>
              <a:t>heterogeneous data sources </a:t>
            </a:r>
            <a:r>
              <a:rPr lang="en-US" dirty="0" smtClean="0"/>
              <a:t>known in advance, provide solutions for retrieving data and answering queries.</a:t>
            </a:r>
          </a:p>
          <a:p>
            <a:endParaRPr lang="en-US" dirty="0" smtClean="0"/>
          </a:p>
          <a:p>
            <a:r>
              <a:rPr lang="en-US" dirty="0" smtClean="0"/>
              <a:t>This problem is well known in the database domain. Several works have been proposed</a:t>
            </a:r>
            <a:r>
              <a:rPr lang="en-US" baseline="0" dirty="0" smtClean="0"/>
              <a:t> concerning, for example, </a:t>
            </a:r>
            <a:r>
              <a:rPr lang="en-US" dirty="0" smtClean="0"/>
              <a:t>data models equivalence and transformation, schema matching and integration, and query rewriting algorithm such as </a:t>
            </a:r>
            <a:r>
              <a:rPr lang="en-US" dirty="0" err="1" smtClean="0"/>
              <a:t>MiniCon</a:t>
            </a:r>
            <a:r>
              <a:rPr lang="en-US" dirty="0" smtClean="0"/>
              <a:t>.</a:t>
            </a:r>
          </a:p>
          <a:p>
            <a:endParaRPr lang="fr-FR" dirty="0" smtClean="0"/>
          </a:p>
          <a:p>
            <a:r>
              <a:rPr lang="fr-FR" dirty="0" smtClean="0"/>
              <a:t>The mains aspect in this approach is that the DS are known in advance and the integration is done according to</a:t>
            </a:r>
            <a:r>
              <a:rPr lang="fr-FR" baseline="0" dirty="0" smtClean="0"/>
              <a:t> this assumption.</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3</a:t>
            </a:fld>
            <a:endParaRPr lang="en-GB"/>
          </a:p>
        </p:txBody>
      </p:sp>
    </p:spTree>
    <p:extLst>
      <p:ext uri="{BB962C8B-B14F-4D97-AF65-F5344CB8AC3E}">
        <p14:creationId xmlns:p14="http://schemas.microsoft.com/office/powerpoint/2010/main" val="21235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emergence of data services changed the data integration problem. Particularly, the hypothesis that assumed that data sources were known in advance.</a:t>
            </a:r>
          </a:p>
          <a:p>
            <a:endParaRPr lang="en-US" dirty="0" smtClean="0"/>
          </a:p>
          <a:p>
            <a:r>
              <a:rPr lang="en-US" dirty="0" smtClean="0"/>
              <a:t>The data integration problem in the presence of services as data providers can be defined as follows: Given a query expressing data requirements, look up data services that can fulfill those requirements. The assumptions were that services exported their API and that they can export data under a pivot model that can be used for integrating results.</a:t>
            </a:r>
          </a:p>
          <a:p>
            <a:endParaRPr lang="en-US" dirty="0" smtClean="0"/>
          </a:p>
          <a:p>
            <a:r>
              <a:rPr lang="en-US" dirty="0" smtClean="0"/>
              <a:t>Thus, the query rewriting problem was redefined as a matching and a service composition problem and has led to fruitful results on query rewriting and service matching.</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4</a:t>
            </a:fld>
            <a:endParaRPr lang="en-GB"/>
          </a:p>
        </p:txBody>
      </p:sp>
    </p:spTree>
    <p:extLst>
      <p:ext uri="{BB962C8B-B14F-4D97-AF65-F5344CB8AC3E}">
        <p14:creationId xmlns:p14="http://schemas.microsoft.com/office/powerpoint/2010/main" val="3145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Still given the</a:t>
            </a:r>
            <a:r>
              <a:rPr lang="fr-FR" baseline="0" dirty="0" smtClean="0"/>
              <a:t> evolution of architectures today, there are open issues that can be considered </a:t>
            </a:r>
            <a:r>
              <a:rPr lang="fr-FR" b="1" u="sng" baseline="0" dirty="0" smtClean="0"/>
              <a:t>click</a:t>
            </a:r>
          </a:p>
          <a:p>
            <a:endParaRPr lang="fr-FR" baseline="0" dirty="0" smtClean="0"/>
          </a:p>
          <a:p>
            <a:r>
              <a:rPr lang="fr-FR" baseline="0" dirty="0" smtClean="0"/>
              <a:t>Data producers export an API to access and consume their data   </a:t>
            </a:r>
            <a:r>
              <a:rPr lang="fr-FR" b="1" u="sng" baseline="0" dirty="0" smtClean="0"/>
              <a:t>click</a:t>
            </a:r>
          </a:p>
          <a:p>
            <a:endParaRPr lang="fr-FR" baseline="0" dirty="0" smtClean="0"/>
          </a:p>
          <a:p>
            <a:r>
              <a:rPr lang="fr-FR" baseline="0" dirty="0" smtClean="0"/>
              <a:t>but they do not export the properties of the data they deliver and the conditions in which they deliver data </a:t>
            </a:r>
            <a:r>
              <a:rPr lang="fr-FR" b="1" u="sng" baseline="0" dirty="0" smtClean="0"/>
              <a:t>click </a:t>
            </a:r>
          </a:p>
          <a:p>
            <a:endParaRPr lang="fr-FR" b="0" u="none" baseline="0" dirty="0" smtClean="0"/>
          </a:p>
          <a:p>
            <a:r>
              <a:rPr lang="fr-FR" b="0" u="none" baseline="0" dirty="0" smtClean="0"/>
              <a:t>Data consumers consumes this data </a:t>
            </a:r>
            <a:r>
              <a:rPr lang="fr-FR" b="1" u="sng" baseline="0" dirty="0" smtClean="0"/>
              <a:t>click</a:t>
            </a:r>
          </a:p>
          <a:p>
            <a:endParaRPr lang="fr-FR" b="0" u="none" baseline="0" dirty="0" smtClean="0"/>
          </a:p>
          <a:p>
            <a:r>
              <a:rPr lang="fr-FR" b="0" u="none" baseline="0" dirty="0" smtClean="0"/>
              <a:t>But the queries they define do not express data quality requirements and conditions in which data is consumed such as veracity, freshness.</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4350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DP with</a:t>
            </a:r>
            <a:r>
              <a:rPr lang="fr-FR" baseline="0" dirty="0" smtClean="0"/>
              <a:t> the emergence of the cloud subscribe to clouds to deploy services. </a:t>
            </a:r>
            <a:r>
              <a:rPr lang="fr-FR" b="0" u="none" baseline="0" dirty="0" smtClean="0"/>
              <a:t>However, the deployment is not transparent to data integration process and data producers are guided to SLA contracts which means that they can be out of resources.</a:t>
            </a:r>
            <a:endParaRPr lang="fr-FR" b="0" u="none" dirty="0" smtClean="0"/>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u="none" baseline="0" dirty="0" smtClean="0"/>
              <a:t>Data consumers in order to consume data subscribe to clouds. These subscriptions determine the conditions in which data services can be accessed. Data consumers subscribe to cloud providers to consume services according to business models and the integration is done by services depending to the subscription conditions </a:t>
            </a:r>
            <a:r>
              <a:rPr lang="fr-FR" b="1" u="sng" baseline="0" dirty="0" smtClean="0"/>
              <a:t>click</a:t>
            </a:r>
          </a:p>
          <a:p>
            <a:endParaRPr lang="fr-FR"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And, the</a:t>
            </a:r>
            <a:r>
              <a:rPr lang="fr-FR" baseline="0" dirty="0" smtClean="0"/>
              <a:t> multi-cloud includes a set of cloud infrastructures. </a:t>
            </a:r>
            <a:r>
              <a:rPr lang="fr-FR" b="1" u="sng" baseline="0" dirty="0" smtClean="0"/>
              <a:t>Click</a:t>
            </a:r>
          </a:p>
          <a:p>
            <a:endParaRPr lang="fr-FR"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5692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In this scenario, </a:t>
            </a:r>
            <a:r>
              <a:rPr lang="fr-FR" b="1" u="none" baseline="0" dirty="0" smtClean="0"/>
              <a:t>data </a:t>
            </a:r>
            <a:r>
              <a:rPr lang="en-US" b="1" u="none" baseline="0" noProof="0" dirty="0" smtClean="0"/>
              <a:t>production</a:t>
            </a:r>
            <a:r>
              <a:rPr lang="fr-FR" b="1" u="none" baseline="0" dirty="0" smtClean="0"/>
              <a:t> </a:t>
            </a:r>
            <a:r>
              <a:rPr lang="fr-FR" b="1" u="none" baseline="0" dirty="0" smtClean="0"/>
              <a:t>and consumption</a:t>
            </a:r>
            <a:r>
              <a:rPr lang="fr-FR" b="0" u="none" baseline="0" dirty="0" smtClean="0"/>
              <a:t> are based on a </a:t>
            </a:r>
            <a:r>
              <a:rPr lang="fr-FR" b="1" u="none" baseline="0" dirty="0" smtClean="0"/>
              <a:t>multidimensional </a:t>
            </a:r>
            <a:r>
              <a:rPr lang="fr-FR" b="0" u="none" baseline="0" dirty="0" smtClean="0"/>
              <a:t>quality model based on SLA which is a contract that states what a customer can expect as system behavior.</a:t>
            </a:r>
            <a:endParaRPr lang="fr-FR" b="1" u="sng" dirty="0" smtClean="0"/>
          </a:p>
          <a:p>
            <a:r>
              <a:rPr lang="en-US" b="1" u="sng" noProof="0" dirty="0" smtClean="0"/>
              <a:t>Click</a:t>
            </a:r>
            <a:r>
              <a:rPr lang="en-US" noProof="0" dirty="0" smtClean="0"/>
              <a:t> data consumer</a:t>
            </a:r>
            <a:r>
              <a:rPr lang="en-US" baseline="0" noProof="0" dirty="0" smtClean="0"/>
              <a:t> define queries </a:t>
            </a:r>
            <a:r>
              <a:rPr lang="en-US" b="1" u="sng" baseline="0" noProof="0" dirty="0" smtClean="0"/>
              <a:t>click</a:t>
            </a:r>
          </a:p>
          <a:p>
            <a:r>
              <a:rPr lang="en-US" baseline="0" noProof="0" dirty="0" smtClean="0"/>
              <a:t>Currently, without </a:t>
            </a:r>
            <a:r>
              <a:rPr lang="en-US" b="1" baseline="0" noProof="0" dirty="0" smtClean="0"/>
              <a:t>expressing explicitly</a:t>
            </a:r>
            <a:r>
              <a:rPr lang="en-US" baseline="0" noProof="0" dirty="0" smtClean="0"/>
              <a:t> the SLAs </a:t>
            </a:r>
            <a:r>
              <a:rPr lang="en-US" b="1" u="sng" baseline="0" noProof="0" dirty="0" smtClean="0"/>
              <a:t>click</a:t>
            </a:r>
          </a:p>
          <a:p>
            <a:r>
              <a:rPr lang="en-US" b="0" u="none" baseline="0" noProof="0" dirty="0" smtClean="0"/>
              <a:t>And his requirements are </a:t>
            </a:r>
            <a:r>
              <a:rPr lang="en-US" b="1" u="none" baseline="0" noProof="0" dirty="0" smtClean="0"/>
              <a:t>mostly</a:t>
            </a:r>
            <a:r>
              <a:rPr lang="en-US" b="0" u="none" baseline="0" noProof="0" dirty="0" smtClean="0"/>
              <a:t> associated to performance and privacy issues </a:t>
            </a:r>
            <a:r>
              <a:rPr lang="en-US" b="1" u="sng" baseline="0" noProof="0" dirty="0" smtClean="0"/>
              <a:t>click 2x</a:t>
            </a:r>
          </a:p>
          <a:p>
            <a:r>
              <a:rPr lang="en-US" b="0" u="none" baseline="0" noProof="0" dirty="0" smtClean="0"/>
              <a:t>The service selection and composition do not take into consideration </a:t>
            </a:r>
            <a:r>
              <a:rPr lang="en-US" b="1" u="none" baseline="0" noProof="0" dirty="0" smtClean="0"/>
              <a:t>all the dimensions of SLAs </a:t>
            </a:r>
            <a:r>
              <a:rPr lang="en-US" b="1" u="sng" baseline="0" noProof="0" dirty="0" smtClean="0"/>
              <a:t>click</a:t>
            </a:r>
          </a:p>
          <a:p>
            <a:endParaRPr lang="en-US" b="0" u="none" baseline="0" noProof="0" dirty="0" smtClean="0"/>
          </a:p>
          <a:p>
            <a:r>
              <a:rPr lang="en-US" b="0" u="none" baseline="0" noProof="0" dirty="0" smtClean="0"/>
              <a:t>Data providers </a:t>
            </a:r>
            <a:r>
              <a:rPr lang="en-US" b="1" u="none" baseline="0" noProof="0" dirty="0" smtClean="0"/>
              <a:t>behavior and quality </a:t>
            </a:r>
            <a:r>
              <a:rPr lang="en-US" b="0" u="none" baseline="0" noProof="0" dirty="0" smtClean="0"/>
              <a:t>are exported in SLA </a:t>
            </a:r>
            <a:r>
              <a:rPr lang="en-US" b="1" u="none" baseline="0" noProof="0" dirty="0" smtClean="0"/>
              <a:t>and also depend on the conditions in which they are delivered by the cloud</a:t>
            </a:r>
            <a:r>
              <a:rPr lang="en-US" b="0" u="none" baseline="0" noProof="0" dirty="0" smtClean="0"/>
              <a:t> that includes other aspects mainly related to performance aspects and business rules.</a:t>
            </a:r>
          </a:p>
          <a:p>
            <a:endParaRPr lang="fr-FR" b="0" u="none" baseline="0" dirty="0" smtClean="0"/>
          </a:p>
          <a:p>
            <a:endParaRPr lang="fr-FR" b="0" u="none" baseline="0"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3651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noProof="0" dirty="0" smtClean="0"/>
              <a:t>As I</a:t>
            </a:r>
            <a:r>
              <a:rPr lang="en-US" b="1" baseline="0" noProof="0" dirty="0" smtClean="0"/>
              <a:t> have shown in the previous slides</a:t>
            </a:r>
            <a:r>
              <a:rPr lang="en-US" baseline="0" noProof="0" dirty="0" smtClean="0"/>
              <a:t>, w</a:t>
            </a:r>
            <a:r>
              <a:rPr lang="en-US" noProof="0" dirty="0" smtClean="0"/>
              <a:t>e have modelled a new vision of</a:t>
            </a:r>
            <a:r>
              <a:rPr lang="en-US" baseline="0" noProof="0" dirty="0" smtClean="0"/>
              <a:t> DI that we call SLA guided data integration </a:t>
            </a:r>
          </a:p>
          <a:p>
            <a:r>
              <a:rPr lang="en-US" b="1" baseline="0" noProof="0" dirty="0" smtClean="0"/>
              <a:t>Through a metamodel </a:t>
            </a:r>
            <a:r>
              <a:rPr lang="en-US" baseline="0" noProof="0" dirty="0" smtClean="0"/>
              <a:t>that we have derived from our analytic study of existing works done using the SM methodology.</a:t>
            </a:r>
          </a:p>
          <a:p>
            <a:endParaRPr lang="en-US" baseline="0" noProof="0" dirty="0" smtClean="0"/>
          </a:p>
          <a:p>
            <a:r>
              <a:rPr lang="en-US" b="1" baseline="0" noProof="0" dirty="0" smtClean="0"/>
              <a:t>To illustrate our vision let us consider the following example...</a:t>
            </a:r>
            <a:endParaRPr lang="en-US" b="1" noProof="0"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 consider the following example consisting of services that provide biological</a:t>
            </a:r>
            <a:r>
              <a:rPr lang="en-US" baseline="0" dirty="0" smtClean="0">
                <a:latin typeface="Calibri"/>
              </a:rPr>
              <a:t> data to Health professionals. There are three data providers: </a:t>
            </a:r>
            <a:r>
              <a:rPr lang="en-US" b="1" u="sng" baseline="0" dirty="0" smtClean="0">
                <a:latin typeface="Calibri"/>
              </a:rPr>
              <a:t>click</a:t>
            </a:r>
          </a:p>
          <a:p>
            <a:endParaRPr lang="en-US" baseline="0" dirty="0" smtClean="0">
              <a:latin typeface="Calibri"/>
            </a:endParaRPr>
          </a:p>
          <a:p>
            <a:r>
              <a:rPr lang="en-US" baseline="0" dirty="0" smtClean="0">
                <a:latin typeface="Calibri"/>
              </a:rPr>
              <a:t>Which provide data concerning infected patients, dna information and personal information </a:t>
            </a:r>
            <a:r>
              <a:rPr lang="en-US" b="1" u="sng" baseline="0" dirty="0" smtClean="0">
                <a:latin typeface="Calibri"/>
              </a:rPr>
              <a:t>click</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In this specific case, concerning availability and price per call.</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Thus, a doctor willing to integrate data could define the following query: … under specific quality conditions: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r>
              <a:rPr lang="en-US" dirty="0" smtClean="0">
                <a:latin typeface="Calibri"/>
              </a:rPr>
              <a:t>This query can be </a:t>
            </a:r>
            <a:r>
              <a:rPr lang="en-US" dirty="0" smtClean="0">
                <a:latin typeface="Calibri"/>
              </a:rPr>
              <a:t>defined </a:t>
            </a:r>
            <a:r>
              <a:rPr lang="en-US" dirty="0" smtClean="0">
                <a:latin typeface="Calibri"/>
              </a:rPr>
              <a:t>as</a:t>
            </a:r>
            <a:r>
              <a:rPr lang="en-US" baseline="0" dirty="0" smtClean="0">
                <a:latin typeface="Calibri"/>
              </a:rPr>
              <a:t> </a:t>
            </a:r>
            <a:r>
              <a:rPr lang="en-US" baseline="0" dirty="0" smtClean="0">
                <a:latin typeface="Calibri"/>
              </a:rPr>
              <a:t>follows a </a:t>
            </a:r>
            <a:r>
              <a:rPr lang="en-US" b="1" baseline="0" dirty="0" err="1" smtClean="0">
                <a:latin typeface="Calibri"/>
              </a:rPr>
              <a:t>datalog</a:t>
            </a:r>
            <a:r>
              <a:rPr lang="en-US" baseline="0" dirty="0" smtClean="0">
                <a:latin typeface="Calibri"/>
              </a:rPr>
              <a:t> expression </a:t>
            </a:r>
            <a:r>
              <a:rPr lang="en-US" b="1" u="sng" baseline="0" dirty="0" smtClean="0">
                <a:latin typeface="Calibri"/>
              </a:rPr>
              <a:t>click</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3758276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27/03/2017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27/03/2017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27/03/2017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27/03/2017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27/03/2017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27/03/2017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27/03/2017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a:xfrm>
            <a:off x="332509" y="498486"/>
            <a:ext cx="11618699" cy="1609344"/>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27/03/2017</a:t>
            </a:fld>
            <a:endParaRPr lang="fr-FR"/>
          </a:p>
        </p:txBody>
      </p:sp>
      <p:sp>
        <p:nvSpPr>
          <p:cNvPr id="4" name="Footer Placeholder 3"/>
          <p:cNvSpPr>
            <a:spLocks noGrp="1"/>
          </p:cNvSpPr>
          <p:nvPr>
            <p:ph type="ftr" sz="quarter" idx="11"/>
          </p:nvPr>
        </p:nvSpPr>
        <p:spPr>
          <a:xfrm>
            <a:off x="332509" y="6272783"/>
            <a:ext cx="6327648" cy="365125"/>
          </a:xfrm>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27/03/2017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27/03/2017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27/03/2017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27/03/2017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chemeClr val="accent1">
                    <a:lumMod val="75000"/>
                  </a:schemeClr>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5333" dirty="0" smtClean="0"/>
              <a:t>Composing </a:t>
            </a:r>
            <a:r>
              <a:rPr lang="en-GB" sz="5333" dirty="0"/>
              <a:t>services for answering </a:t>
            </a:r>
            <a:r>
              <a:rPr lang="en-GB" sz="5333" dirty="0" smtClean="0"/>
              <a:t>queries</a:t>
            </a:r>
            <a:br>
              <a:rPr lang="en-GB" sz="5333" dirty="0" smtClean="0"/>
            </a:b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748469" y="3780780"/>
            <a:ext cx="3435428" cy="379656"/>
          </a:xfrm>
          <a:prstGeom prst="rect">
            <a:avLst/>
          </a:prstGeom>
          <a:noFill/>
        </p:spPr>
        <p:txBody>
          <a:bodyPr wrap="none" rtlCol="0">
            <a:spAutoFit/>
          </a:bodyPr>
          <a:lstStyle/>
          <a:p>
            <a:r>
              <a:rPr lang="fr-FR" b="1" i="1" dirty="0">
                <a:latin typeface="+mj-lt"/>
              </a:rPr>
              <a:t>Data provider A: infected patient </a:t>
            </a:r>
            <a:endParaRPr lang="en-US" b="1" i="1" dirty="0">
              <a:latin typeface="+mj-lt"/>
            </a:endParaRPr>
          </a:p>
        </p:txBody>
      </p:sp>
      <p:sp>
        <p:nvSpPr>
          <p:cNvPr id="10" name="ZoneTexte 23"/>
          <p:cNvSpPr txBox="1"/>
          <p:nvPr/>
        </p:nvSpPr>
        <p:spPr>
          <a:xfrm>
            <a:off x="4317015" y="5661367"/>
            <a:ext cx="3546612" cy="379656"/>
          </a:xfrm>
          <a:prstGeom prst="rect">
            <a:avLst/>
          </a:prstGeom>
          <a:noFill/>
        </p:spPr>
        <p:txBody>
          <a:bodyPr wrap="none" rtlCol="0">
            <a:spAutoFit/>
          </a:bodyPr>
          <a:lstStyle/>
          <a:p>
            <a:r>
              <a:rPr lang="fr-FR" b="1" i="1" dirty="0">
                <a:latin typeface="+mj-lt"/>
              </a:rPr>
              <a:t>Data provider B: DNA information </a:t>
            </a:r>
            <a:endParaRPr lang="en-US" b="1" i="1" dirty="0">
              <a:latin typeface="+mj-lt"/>
            </a:endParaRPr>
          </a:p>
        </p:txBody>
      </p:sp>
      <p:sp>
        <p:nvSpPr>
          <p:cNvPr id="11" name="ZoneTexte 23"/>
          <p:cNvSpPr txBox="1"/>
          <p:nvPr/>
        </p:nvSpPr>
        <p:spPr>
          <a:xfrm>
            <a:off x="7662966" y="3804154"/>
            <a:ext cx="3968202" cy="379656"/>
          </a:xfrm>
          <a:prstGeom prst="rect">
            <a:avLst/>
          </a:prstGeom>
          <a:noFill/>
        </p:spPr>
        <p:txBody>
          <a:bodyPr wrap="none" rtlCol="0">
            <a:spAutoFit/>
          </a:bodyPr>
          <a:lstStyle/>
          <a:p>
            <a:r>
              <a:rPr lang="fr-FR" b="1" i="1" dirty="0">
                <a:latin typeface="+mj-lt"/>
              </a:rPr>
              <a:t>Data provider C: Personal information </a:t>
            </a:r>
            <a:endParaRPr lang="en-US" b="1" i="1" dirty="0">
              <a:latin typeface="+mj-lt"/>
            </a:endParaRPr>
          </a:p>
        </p:txBody>
      </p:sp>
      <p:sp>
        <p:nvSpPr>
          <p:cNvPr id="12" name="Espace réservé du contenu 4"/>
          <p:cNvSpPr txBox="1">
            <a:spLocks/>
          </p:cNvSpPr>
          <p:nvPr/>
        </p:nvSpPr>
        <p:spPr>
          <a:xfrm>
            <a:off x="465525" y="4191988"/>
            <a:ext cx="4334532" cy="104096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S1 (a?;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S2 </a:t>
            </a:r>
            <a:r>
              <a:rPr lang="en-US" sz="1200" dirty="0">
                <a:solidFill>
                  <a:schemeClr val="tx1"/>
                </a:solidFill>
                <a:latin typeface="Consolas" charset="0"/>
                <a:ea typeface="Consolas" charset="0"/>
                <a:cs typeface="Consolas" charset="0"/>
              </a:rPr>
              <a:t>(a?;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0,1$]</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3" name="Espace réservé du contenu 4"/>
          <p:cNvSpPr txBox="1">
            <a:spLocks/>
          </p:cNvSpPr>
          <p:nvPr/>
        </p:nvSpPr>
        <p:spPr>
          <a:xfrm>
            <a:off x="2478505" y="6110523"/>
            <a:ext cx="7339263"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latin typeface="Consolas" charset="0"/>
                <a:ea typeface="Consolas" charset="0"/>
                <a:cs typeface="Consolas" charset="0"/>
              </a:rPr>
              <a:t>S3 (a?; b!) := A2 (a?; b!) [availability &gt; 99%, price per call = 0,1$]</a:t>
            </a:r>
          </a:p>
          <a:p>
            <a:pPr marL="0" indent="0" algn="just">
              <a:buNone/>
            </a:pPr>
            <a:r>
              <a:rPr lang="en-US" sz="1200" dirty="0">
                <a:solidFill>
                  <a:schemeClr val="tx1"/>
                </a:solidFill>
                <a:latin typeface="Consolas" charset="0"/>
                <a:ea typeface="Consolas" charset="0"/>
                <a:cs typeface="Consolas" charset="0"/>
              </a:rPr>
              <a:t>S4 (a?; b!) := A1 (a?; p!), A2 (p?; b!) [availability &gt; 98%, price per call = 0,1$]</a:t>
            </a:r>
          </a:p>
          <a:p>
            <a:pPr marL="0" indent="0" algn="just">
              <a:buNone/>
            </a:pPr>
            <a:endParaRPr lang="en-US" sz="1200" dirty="0">
              <a:solidFill>
                <a:schemeClr val="tx1"/>
              </a:solidFill>
              <a:latin typeface="Consolas" charset="0"/>
              <a:ea typeface="Consolas" charset="0"/>
              <a:cs typeface="Consolas" charset="0"/>
            </a:endParaRPr>
          </a:p>
        </p:txBody>
      </p:sp>
      <p:sp>
        <p:nvSpPr>
          <p:cNvPr id="14" name="Espace réservé du contenu 4"/>
          <p:cNvSpPr txBox="1">
            <a:spLocks/>
          </p:cNvSpPr>
          <p:nvPr/>
        </p:nvSpPr>
        <p:spPr>
          <a:xfrm>
            <a:off x="7195680" y="4218560"/>
            <a:ext cx="4922632" cy="144280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S5 (a?; b!) := </a:t>
            </a:r>
            <a:r>
              <a:rPr lang="en-US" sz="1200" dirty="0" smtClean="0">
                <a:solidFill>
                  <a:schemeClr val="tx1"/>
                </a:solidFill>
                <a:latin typeface="Consolas" charset="0"/>
                <a:ea typeface="Consolas" charset="0"/>
                <a:cs typeface="Consolas" charset="0"/>
              </a:rPr>
              <a:t>	A3 </a:t>
            </a:r>
            <a:r>
              <a:rPr lang="en-US" sz="1200" dirty="0">
                <a:solidFill>
                  <a:schemeClr val="tx1"/>
                </a:solidFill>
                <a:latin typeface="Consolas" charset="0"/>
                <a:ea typeface="Consolas" charset="0"/>
                <a:cs typeface="Consolas" charset="0"/>
              </a:rPr>
              <a:t>(a?;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0,0$]</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S6 </a:t>
            </a:r>
            <a:r>
              <a:rPr lang="en-US" sz="1200" dirty="0">
                <a:solidFill>
                  <a:schemeClr val="tx1"/>
                </a:solidFill>
                <a:latin typeface="Consolas" charset="0"/>
                <a:ea typeface="Consolas" charset="0"/>
                <a:cs typeface="Consolas" charset="0"/>
              </a:rPr>
              <a:t>(a?; b!, c!) := A1 (a?; p!), A2 (p?; b!), A3 (p?; c!) </a:t>
            </a:r>
            <a:r>
              <a:rPr lang="en-US" sz="1200" dirty="0" smtClean="0">
                <a:solidFill>
                  <a:schemeClr val="tx1"/>
                </a:solidFill>
                <a:latin typeface="Consolas" charset="0"/>
                <a:ea typeface="Consolas" charset="0"/>
                <a:cs typeface="Consolas" charset="0"/>
              </a:rPr>
              <a:t>			   [</a:t>
            </a:r>
            <a:r>
              <a:rPr lang="en-US" sz="1200" dirty="0">
                <a:solidFill>
                  <a:schemeClr val="tx1"/>
                </a:solidFill>
                <a:latin typeface="Consolas" charset="0"/>
                <a:ea typeface="Consolas" charset="0"/>
                <a:cs typeface="Consolas" charset="0"/>
              </a:rPr>
              <a:t>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S7 </a:t>
            </a:r>
            <a:r>
              <a:rPr lang="en-US" sz="1200" dirty="0">
                <a:solidFill>
                  <a:schemeClr val="tx1"/>
                </a:solidFill>
                <a:latin typeface="Consolas" charset="0"/>
                <a:ea typeface="Consolas" charset="0"/>
                <a:cs typeface="Consolas" charset="0"/>
              </a:rPr>
              <a:t>(a?; b!) := A4 (a?; b!) [availability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5" name="Espace réservé du contenu 4"/>
          <p:cNvSpPr txBox="1">
            <a:spLocks/>
          </p:cNvSpPr>
          <p:nvPr/>
        </p:nvSpPr>
        <p:spPr>
          <a:xfrm>
            <a:off x="1522628" y="1640034"/>
            <a:ext cx="9035835" cy="9538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600" b="1" dirty="0">
                <a:solidFill>
                  <a:schemeClr val="bg2">
                    <a:lumMod val="50000"/>
                  </a:schemeClr>
                </a:solidFill>
                <a:latin typeface="Consolas" charset="0"/>
                <a:ea typeface="Consolas" charset="0"/>
                <a:cs typeface="Consolas" charset="0"/>
              </a:rPr>
              <a:t>Q(dis?; dna!, info!) := A1 (dis?; p!), A2 (p?; dna!), A3 (p?; info!), d= “</a:t>
            </a:r>
            <a:r>
              <a:rPr lang="en-US" sz="1600" b="1" dirty="0" smtClean="0">
                <a:solidFill>
                  <a:schemeClr val="bg2">
                    <a:lumMod val="50000"/>
                  </a:schemeClr>
                </a:solidFill>
                <a:latin typeface="Consolas" charset="0"/>
                <a:ea typeface="Consolas" charset="0"/>
                <a:cs typeface="Consolas" charset="0"/>
              </a:rPr>
              <a:t>flu, </a:t>
            </a:r>
            <a:r>
              <a:rPr lang="en-US" sz="1600" b="1" dirty="0" smtClean="0">
                <a:solidFill>
                  <a:schemeClr val="bg2">
                    <a:lumMod val="50000"/>
                  </a:schemeClr>
                </a:solidFill>
                <a:latin typeface="Consolas" charset="0"/>
                <a:ea typeface="Consolas" charset="0"/>
                <a:cs typeface="Consolas" charset="0"/>
              </a:rPr>
              <a:t>[availability </a:t>
            </a:r>
            <a:r>
              <a:rPr lang="en-US" sz="1600" b="1" dirty="0">
                <a:solidFill>
                  <a:schemeClr val="bg2">
                    <a:lumMod val="50000"/>
                  </a:schemeClr>
                </a:solidFill>
                <a:latin typeface="Consolas" charset="0"/>
                <a:ea typeface="Consolas" charset="0"/>
                <a:cs typeface="Consolas" charset="0"/>
              </a:rPr>
              <a:t>&gt; 99%, </a:t>
            </a:r>
            <a:r>
              <a:rPr lang="en-US" sz="1600" b="1" dirty="0" smtClean="0">
                <a:solidFill>
                  <a:schemeClr val="bg2">
                    <a:lumMod val="50000"/>
                  </a:schemeClr>
                </a:solidFill>
                <a:latin typeface="Consolas" charset="0"/>
                <a:ea typeface="Consolas" charset="0"/>
                <a:cs typeface="Consolas" charset="0"/>
              </a:rPr>
              <a:t>price </a:t>
            </a:r>
            <a:r>
              <a:rPr lang="en-US" sz="1600" b="1" dirty="0">
                <a:solidFill>
                  <a:schemeClr val="bg2">
                    <a:lumMod val="50000"/>
                  </a:schemeClr>
                </a:solidFill>
                <a:latin typeface="Consolas" charset="0"/>
                <a:ea typeface="Consolas" charset="0"/>
                <a:cs typeface="Consolas" charset="0"/>
              </a:rPr>
              <a:t>per call &lt; 0,2$, total cost &lt; 5$]</a:t>
            </a: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p:txBody>
      </p:sp>
      <p:sp>
        <p:nvSpPr>
          <p:cNvPr id="16" name="Espace réservé du contenu 4"/>
          <p:cNvSpPr txBox="1">
            <a:spLocks/>
          </p:cNvSpPr>
          <p:nvPr/>
        </p:nvSpPr>
        <p:spPr>
          <a:xfrm>
            <a:off x="1876668" y="2543897"/>
            <a:ext cx="8427305" cy="193768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S1,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S2,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S4,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S6</a:t>
            </a: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744438" y="2527428"/>
            <a:ext cx="1392190" cy="12627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2487" y="2521177"/>
            <a:ext cx="2250249" cy="12853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5588259" y="4873611"/>
            <a:ext cx="1150706" cy="782613"/>
            <a:chOff x="4028956" y="3959979"/>
            <a:chExt cx="972966" cy="680692"/>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21" name="Grupo 20"/>
            <p:cNvGrpSpPr/>
            <p:nvPr/>
          </p:nvGrpSpPr>
          <p:grpSpPr>
            <a:xfrm>
              <a:off x="4028956" y="3959979"/>
              <a:ext cx="972966" cy="680692"/>
              <a:chOff x="190630" y="3619270"/>
              <a:chExt cx="1490483" cy="1042746"/>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757502"/>
                <a:ext cx="919342" cy="904514"/>
              </a:xfrm>
              <a:prstGeom prst="rect">
                <a:avLst/>
              </a:prstGeom>
            </p:spPr>
          </p:pic>
        </p:grpSp>
      </p:grpSp>
    </p:spTree>
    <p:extLst>
      <p:ext uri="{BB962C8B-B14F-4D97-AF65-F5344CB8AC3E}">
        <p14:creationId xmlns:p14="http://schemas.microsoft.com/office/powerpoint/2010/main" val="19338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 Data integration</a:t>
            </a:r>
            <a:endParaRPr lang="en-GB" dirty="0"/>
          </a:p>
        </p:txBody>
      </p:sp>
      <p:sp>
        <p:nvSpPr>
          <p:cNvPr id="3" name="Rectangle 2"/>
          <p:cNvSpPr/>
          <p:nvPr/>
        </p:nvSpPr>
        <p:spPr>
          <a:xfrm>
            <a:off x="1097281" y="2734463"/>
            <a:ext cx="10176361" cy="1323439"/>
          </a:xfrm>
          <a:prstGeom prst="rect">
            <a:avLst/>
          </a:prstGeom>
          <a:solidFill>
            <a:schemeClr val="accent6">
              <a:lumMod val="50000"/>
            </a:schemeClr>
          </a:solidFill>
        </p:spPr>
        <p:txBody>
          <a:bodyPr wrap="square">
            <a:spAutoFit/>
          </a:bodyPr>
          <a:lstStyle/>
          <a:p>
            <a:pPr algn="just"/>
            <a:r>
              <a:rPr lang="en-US" sz="2000" dirty="0" smtClean="0">
                <a:solidFill>
                  <a:schemeClr val="bg1"/>
                </a:solidFill>
              </a:rPr>
              <a:t>A </a:t>
            </a:r>
            <a:r>
              <a:rPr lang="en-US" sz="2000" dirty="0">
                <a:solidFill>
                  <a:schemeClr val="bg1"/>
                </a:solidFill>
              </a:rPr>
              <a:t>combinatorial problem where a query result is a data collection integrated by </a:t>
            </a:r>
          </a:p>
          <a:p>
            <a:pPr marL="380990" indent="-380990" algn="just">
              <a:buFont typeface="Arial" charset="0"/>
              <a:buChar char="•"/>
            </a:pPr>
            <a:r>
              <a:rPr lang="en-US" sz="2000" dirty="0">
                <a:solidFill>
                  <a:schemeClr val="bg1"/>
                </a:solidFill>
              </a:rPr>
              <a:t>composing different data providers </a:t>
            </a:r>
          </a:p>
          <a:p>
            <a:pPr marL="380990" indent="-380990" algn="just">
              <a:buFont typeface="Arial" charset="0"/>
              <a:buChar char="•"/>
            </a:pPr>
            <a:r>
              <a:rPr lang="en-US" sz="2000" dirty="0">
                <a:solidFill>
                  <a:schemeClr val="bg1"/>
                </a:solidFill>
              </a:rPr>
              <a:t>data processing (cloud) services</a:t>
            </a:r>
          </a:p>
          <a:p>
            <a:pPr algn="just"/>
            <a:r>
              <a:rPr lang="en-US" sz="2000" dirty="0">
                <a:solidFill>
                  <a:schemeClr val="bg1"/>
                </a:solidFill>
              </a:rPr>
              <a:t>that fulfill quality constraints and SLAs specified by a data consumer</a:t>
            </a:r>
          </a:p>
        </p:txBody>
      </p:sp>
    </p:spTree>
    <p:extLst>
      <p:ext uri="{BB962C8B-B14F-4D97-AF65-F5344CB8AC3E}">
        <p14:creationId xmlns:p14="http://schemas.microsoft.com/office/powerpoint/2010/main" val="25149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Objective</a:t>
            </a:r>
            <a:endParaRPr lang="en-GB"/>
          </a:p>
        </p:txBody>
      </p:sp>
      <p:sp>
        <p:nvSpPr>
          <p:cNvPr id="3" name="Rectangle 2"/>
          <p:cNvSpPr/>
          <p:nvPr/>
        </p:nvSpPr>
        <p:spPr>
          <a:xfrm>
            <a:off x="1097280" y="2732102"/>
            <a:ext cx="10058400" cy="18320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t>Guide the integration process explicitly considering </a:t>
            </a:r>
          </a:p>
          <a:p>
            <a:pPr algn="ctr"/>
            <a:r>
              <a:rPr lang="fr-FR" sz="2000" b="1"/>
              <a:t>data providers quality </a:t>
            </a:r>
            <a:r>
              <a:rPr lang="fr-FR" sz="2000"/>
              <a:t>&amp;</a:t>
            </a:r>
          </a:p>
          <a:p>
            <a:pPr algn="ctr"/>
            <a:r>
              <a:rPr lang="fr-FR" sz="2000" b="1"/>
              <a:t>infrastructure properties </a:t>
            </a:r>
          </a:p>
          <a:p>
            <a:pPr algn="ctr"/>
            <a:r>
              <a:rPr lang="fr-FR" sz="2000"/>
              <a:t> (</a:t>
            </a:r>
            <a:r>
              <a:rPr lang="fr-FR" sz="2000" i="1"/>
              <a:t>reliability, computing, storage &amp; memory capacity,  cost</a:t>
            </a:r>
            <a:r>
              <a:rPr lang="fr-FR" sz="2000"/>
              <a:t>)</a:t>
            </a:r>
          </a:p>
        </p:txBody>
      </p:sp>
    </p:spTree>
    <p:extLst>
      <p:ext uri="{BB962C8B-B14F-4D97-AF65-F5344CB8AC3E}">
        <p14:creationId xmlns:p14="http://schemas.microsoft.com/office/powerpoint/2010/main" val="1873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Approach: data integration workflow</a:t>
            </a:r>
            <a:endParaRPr lang="en-GB"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400" b="1" dirty="0" smtClean="0">
                <a:solidFill>
                  <a:schemeClr val="accent1">
                    <a:lumMod val="75000"/>
                  </a:schemeClr>
                </a:solidFill>
                <a:latin typeface="+mj-lt"/>
              </a:rPr>
              <a:t>Search for previous queries</a:t>
            </a:r>
            <a:endParaRPr lang="en-GB" sz="2400" b="1" dirty="0">
              <a:solidFill>
                <a:schemeClr val="accent1">
                  <a:lumMod val="75000"/>
                </a:schemeClr>
              </a:solidFill>
              <a:latin typeface="+mj-lt"/>
            </a:endParaRPr>
          </a:p>
        </p:txBody>
      </p:sp>
      <p:sp>
        <p:nvSpPr>
          <p:cNvPr id="15" name="Espaço Reservado para Data 14"/>
          <p:cNvSpPr>
            <a:spLocks noGrp="1"/>
          </p:cNvSpPr>
          <p:nvPr>
            <p:ph type="dt" sz="half" idx="10"/>
          </p:nvPr>
        </p:nvSpPr>
        <p:spPr/>
        <p:txBody>
          <a:bodyPr/>
          <a:lstStyle/>
          <a:p>
            <a:fld id="{4C33F87C-A24D-4BA8-8B00-48814F68C8F3}" type="datetime1">
              <a:rPr lang="en-GB" smtClean="0"/>
              <a:t>27/03/2017</a:t>
            </a:fld>
            <a:endParaRPr lang="en-GB" dirty="0"/>
          </a:p>
        </p:txBody>
      </p:sp>
      <p:sp>
        <p:nvSpPr>
          <p:cNvPr id="16" name="Espaço Reservado para Número de Slide 15"/>
          <p:cNvSpPr>
            <a:spLocks noGrp="1"/>
          </p:cNvSpPr>
          <p:nvPr>
            <p:ph type="sldNum" sz="quarter" idx="12"/>
          </p:nvPr>
        </p:nvSpPr>
        <p:spPr/>
        <p:txBody>
          <a:bodyPr/>
          <a:lstStyle/>
          <a:p>
            <a:fld id="{CE30F588-6E05-4442-ACBF-46277343984D}" type="slidenum">
              <a:rPr lang="en-GB" smtClean="0"/>
              <a:t>13</a:t>
            </a:fld>
            <a:endParaRPr lang="en-GB" dirty="0"/>
          </a:p>
        </p:txBody>
      </p:sp>
      <p:sp>
        <p:nvSpPr>
          <p:cNvPr id="3" name="CaixaDeTexto 2"/>
          <p:cNvSpPr txBox="1"/>
          <p:nvPr/>
        </p:nvSpPr>
        <p:spPr>
          <a:xfrm>
            <a:off x="1621454" y="4548430"/>
            <a:ext cx="2562662" cy="954107"/>
          </a:xfrm>
          <a:prstGeom prst="rect">
            <a:avLst/>
          </a:prstGeom>
          <a:noFill/>
        </p:spPr>
        <p:txBody>
          <a:bodyPr wrap="square" rtlCol="0">
            <a:spAutoFit/>
          </a:bodyPr>
          <a:lstStyle/>
          <a:p>
            <a:r>
              <a:rPr lang="en-GB" sz="1400" dirty="0" smtClean="0"/>
              <a:t>- With respect to quality and data requirements</a:t>
            </a:r>
          </a:p>
          <a:p>
            <a:endParaRPr lang="en-GB" sz="1400" dirty="0" smtClean="0"/>
          </a:p>
          <a:p>
            <a:r>
              <a:rPr lang="en-GB" sz="1400" dirty="0" smtClean="0"/>
              <a:t>- Based on </a:t>
            </a:r>
            <a:r>
              <a:rPr lang="en-GB" sz="1400" b="1" dirty="0" smtClean="0"/>
              <a:t>query taxonomy</a:t>
            </a:r>
            <a:endParaRPr lang="en-GB" sz="1400" b="1"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en-GB" sz="2400" b="1" dirty="0" smtClean="0">
                  <a:solidFill>
                    <a:schemeClr val="accent1">
                      <a:lumMod val="75000"/>
                    </a:schemeClr>
                  </a:solidFill>
                  <a:latin typeface="+mj-lt"/>
                </a:rPr>
                <a:t>results</a:t>
              </a:r>
              <a:endParaRPr lang="en-GB"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4728543" y="4424545"/>
            <a:ext cx="2503424" cy="1165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accent1">
                  <a:lumMod val="75000"/>
                </a:schemeClr>
              </a:solidFill>
              <a:latin typeface="+mj-lt"/>
            </a:endParaRPr>
          </a:p>
        </p:txBody>
      </p:sp>
      <p:sp>
        <p:nvSpPr>
          <p:cNvPr id="38" name="Forma livre 37"/>
          <p:cNvSpPr/>
          <p:nvPr/>
        </p:nvSpPr>
        <p:spPr>
          <a:xfrm>
            <a:off x="4728545" y="441289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400" b="1" dirty="0" smtClean="0">
                <a:solidFill>
                  <a:schemeClr val="accent6">
                    <a:lumMod val="50000"/>
                  </a:schemeClr>
                </a:solidFill>
                <a:latin typeface="+mj-lt"/>
              </a:rPr>
              <a:t>Processing the complete rewriting</a:t>
            </a:r>
            <a:endParaRPr lang="en-GB" sz="2400" b="1" dirty="0">
              <a:solidFill>
                <a:schemeClr val="accent6">
                  <a:lumMod val="50000"/>
                </a:schemeClr>
              </a:solidFill>
              <a:latin typeface="+mj-lt"/>
            </a:endParaRPr>
          </a:p>
        </p:txBody>
      </p:sp>
      <p:cxnSp>
        <p:nvCxnSpPr>
          <p:cNvPr id="41" name="Conector angulado 40"/>
          <p:cNvCxnSpPr>
            <a:stCxn id="24" idx="2"/>
            <a:endCxn id="39" idx="1"/>
          </p:cNvCxnSpPr>
          <p:nvPr/>
        </p:nvCxnSpPr>
        <p:spPr>
          <a:xfrm rot="16200000" flipH="1">
            <a:off x="3994906" y="4273549"/>
            <a:ext cx="1058141" cy="4091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400" b="1" dirty="0" smtClean="0">
                  <a:solidFill>
                    <a:schemeClr val="accent1">
                      <a:lumMod val="75000"/>
                    </a:schemeClr>
                  </a:solidFill>
                  <a:latin typeface="+mj-lt"/>
                </a:rPr>
                <a:t>Storing results</a:t>
              </a:r>
              <a:endParaRPr lang="en-GB"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67" y="3838653"/>
            <a:ext cx="818275"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632253"/>
            <a:ext cx="2372051" cy="523220"/>
          </a:xfrm>
          <a:prstGeom prst="rect">
            <a:avLst/>
          </a:prstGeom>
          <a:noFill/>
        </p:spPr>
        <p:txBody>
          <a:bodyPr wrap="square" rtlCol="0">
            <a:spAutoFit/>
          </a:bodyPr>
          <a:lstStyle/>
          <a:p>
            <a:r>
              <a:rPr lang="en-GB"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en-GB" sz="1400" dirty="0" smtClean="0"/>
              <a:t>With respect to our query </a:t>
            </a:r>
            <a:r>
              <a:rPr lang="en-GB" sz="1400" b="1" dirty="0" smtClean="0"/>
              <a:t>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1">
                  <a:lumMod val="85000"/>
                </a:schemeClr>
              </a:solidFill>
            </a:endParaRPr>
          </a:p>
        </p:txBody>
      </p:sp>
      <p:sp>
        <p:nvSpPr>
          <p:cNvPr id="53" name="CaixaDeTexto 52"/>
          <p:cNvSpPr txBox="1"/>
          <p:nvPr/>
        </p:nvSpPr>
        <p:spPr>
          <a:xfrm>
            <a:off x="8264844" y="4498814"/>
            <a:ext cx="2693669" cy="523220"/>
          </a:xfrm>
          <a:prstGeom prst="rect">
            <a:avLst/>
          </a:prstGeom>
          <a:noFill/>
        </p:spPr>
        <p:txBody>
          <a:bodyPr wrap="square" rtlCol="0">
            <a:spAutoFit/>
          </a:bodyPr>
          <a:lstStyle/>
          <a:p>
            <a:r>
              <a:rPr lang="en-GB" sz="1400" dirty="0" smtClean="0"/>
              <a:t>Capitalise query processing results </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1">
                  <a:lumMod val="85000"/>
                </a:schemeClr>
              </a:solidFill>
            </a:endParaRPr>
          </a:p>
        </p:txBody>
      </p:sp>
      <p:sp>
        <p:nvSpPr>
          <p:cNvPr id="29" name="Forma livre 29"/>
          <p:cNvSpPr/>
          <p:nvPr/>
        </p:nvSpPr>
        <p:spPr>
          <a:xfrm>
            <a:off x="1268662" y="6182869"/>
            <a:ext cx="8918326" cy="3384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60000"/>
              <a:lumOff val="4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grpSp>
        <p:nvGrpSpPr>
          <p:cNvPr id="4" name="Grouper 3"/>
          <p:cNvGrpSpPr/>
          <p:nvPr/>
        </p:nvGrpSpPr>
        <p:grpSpPr>
          <a:xfrm>
            <a:off x="1440782" y="2086966"/>
            <a:ext cx="5771113" cy="3482256"/>
            <a:chOff x="1440782" y="2086966"/>
            <a:chExt cx="5771113" cy="3482256"/>
          </a:xfrm>
        </p:grpSpPr>
        <p:sp>
          <p:nvSpPr>
            <p:cNvPr id="30" name="Forma livre 31"/>
            <p:cNvSpPr/>
            <p:nvPr/>
          </p:nvSpPr>
          <p:spPr>
            <a:xfrm>
              <a:off x="4728543" y="4407653"/>
              <a:ext cx="2483352" cy="116156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6">
                      <a:lumMod val="50000"/>
                    </a:schemeClr>
                  </a:solidFill>
                  <a:latin typeface="+mj-lt"/>
                </a:rPr>
                <a:t>Rhone</a:t>
              </a:r>
              <a:r>
                <a:rPr lang="fr-FR" sz="2000" b="1" dirty="0" smtClean="0">
                  <a:solidFill>
                    <a:schemeClr val="accent6">
                      <a:lumMod val="50000"/>
                    </a:schemeClr>
                  </a:solidFill>
                  <a:latin typeface="+mj-lt"/>
                </a:rPr>
                <a:t> </a:t>
              </a:r>
              <a:r>
                <a:rPr lang="fr-FR" sz="2000" b="1" dirty="0" err="1" smtClean="0">
                  <a:solidFill>
                    <a:schemeClr val="accent6">
                      <a:lumMod val="50000"/>
                    </a:schemeClr>
                  </a:solidFill>
                  <a:latin typeface="+mj-lt"/>
                </a:rPr>
                <a:t>Query</a:t>
              </a:r>
              <a:r>
                <a:rPr lang="fr-FR" sz="2000" b="1" dirty="0" smtClean="0">
                  <a:solidFill>
                    <a:schemeClr val="accent6">
                      <a:lumMod val="50000"/>
                    </a:schemeClr>
                  </a:solidFill>
                  <a:latin typeface="+mj-lt"/>
                </a:rPr>
                <a:t> </a:t>
              </a:r>
            </a:p>
            <a:p>
              <a:pPr lvl="0" algn="ctr" defTabSz="1022350">
                <a:lnSpc>
                  <a:spcPct val="90000"/>
                </a:lnSpc>
                <a:spcBef>
                  <a:spcPct val="0"/>
                </a:spcBef>
                <a:spcAft>
                  <a:spcPct val="35000"/>
                </a:spcAft>
              </a:pPr>
              <a:r>
                <a:rPr lang="fr-FR" sz="2000" b="1" dirty="0" smtClean="0">
                  <a:solidFill>
                    <a:schemeClr val="accent6">
                      <a:lumMod val="50000"/>
                    </a:schemeClr>
                  </a:solidFill>
                  <a:latin typeface="+mj-lt"/>
                </a:rPr>
                <a:t>Rewriting </a:t>
              </a:r>
              <a:r>
                <a:rPr lang="fr-FR" sz="2000" b="1" dirty="0" err="1" smtClean="0">
                  <a:solidFill>
                    <a:schemeClr val="accent6">
                      <a:lumMod val="50000"/>
                    </a:schemeClr>
                  </a:solidFill>
                  <a:latin typeface="+mj-lt"/>
                </a:rPr>
                <a:t>Algorithm</a:t>
              </a:r>
              <a:endParaRPr lang="fr-FR" sz="2000" b="1" dirty="0">
                <a:solidFill>
                  <a:schemeClr val="accent6">
                    <a:lumMod val="50000"/>
                  </a:schemeClr>
                </a:solidFill>
                <a:latin typeface="+mj-lt"/>
              </a:endParaRPr>
            </a:p>
          </p:txBody>
        </p:sp>
        <p:sp>
          <p:nvSpPr>
            <p:cNvPr id="32" name="Forma livre 32"/>
            <p:cNvSpPr/>
            <p:nvPr/>
          </p:nvSpPr>
          <p:spPr>
            <a:xfrm>
              <a:off x="1440782" y="3254811"/>
              <a:ext cx="2492491" cy="1166484"/>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33" name="Forma livre 34"/>
            <p:cNvSpPr/>
            <p:nvPr/>
          </p:nvSpPr>
          <p:spPr>
            <a:xfrm>
              <a:off x="4728543" y="2086966"/>
              <a:ext cx="2483352" cy="1265334"/>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grpSp>
      <p:sp>
        <p:nvSpPr>
          <p:cNvPr id="35" name="CaixaDeTexto 4"/>
          <p:cNvSpPr txBox="1"/>
          <p:nvPr/>
        </p:nvSpPr>
        <p:spPr>
          <a:xfrm>
            <a:off x="776142" y="6479672"/>
            <a:ext cx="9668021" cy="553998"/>
          </a:xfrm>
          <a:prstGeom prst="rect">
            <a:avLst/>
          </a:prstGeom>
          <a:noFill/>
        </p:spPr>
        <p:txBody>
          <a:bodyPr wrap="square" rtlCol="0">
            <a:spAutoFit/>
          </a:bodyPr>
          <a:lstStyle/>
          <a:p>
            <a:r>
              <a:rPr lang="en-US" sz="1000" baseline="30000" dirty="0" smtClean="0"/>
              <a:t>1 </a:t>
            </a:r>
            <a:r>
              <a:rPr lang="en-US" sz="1000" dirty="0" smtClean="0"/>
              <a:t>D</a:t>
            </a:r>
            <a:r>
              <a:rPr lang="en-US" sz="1000" dirty="0"/>
              <a:t>. A. S. Carvalho, P. A. Souza Neto, G. Vargas-Solar, N. Bennani, C. Ghedira, </a:t>
            </a:r>
            <a:r>
              <a:rPr lang="en-US" sz="1000" b="1" dirty="0"/>
              <a:t>Can Data Integration Quality be Enhanced on Multi-cloud using SLA?</a:t>
            </a:r>
            <a:r>
              <a:rPr lang="en-US" sz="1000" dirty="0"/>
              <a:t>, In 26th Int. Conf. on Database and Expert Systems Applications, Spain, 2015.</a:t>
            </a:r>
          </a:p>
          <a:p>
            <a:endParaRPr lang="fr-FR" sz="1000" dirty="0"/>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38" grpId="0" animBg="1"/>
      <p:bldP spid="49" grpId="0"/>
      <p:bldP spid="50" grpId="0" animBg="1"/>
      <p:bldP spid="51" grpId="0"/>
      <p:bldP spid="52" grpId="0" animBg="1"/>
      <p:bldP spid="53" grpId="0"/>
      <p:bldP spid="54"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a:t>
            </a:r>
            <a:r>
              <a:rPr lang="en-GB" b="1" dirty="0" smtClean="0"/>
              <a:t>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482878"/>
            <a:ext cx="10058400" cy="1717299"/>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000" dirty="0">
                <a:solidFill>
                  <a:schemeClr val="tx1"/>
                </a:solidFill>
              </a:rPr>
              <a:t> </a:t>
            </a:r>
            <a:r>
              <a:rPr lang="en-US" sz="2400" b="1" dirty="0">
                <a:solidFill>
                  <a:schemeClr val="tx1"/>
                </a:solidFill>
              </a:rPr>
              <a:t>A rewriting algorithm </a:t>
            </a:r>
            <a:r>
              <a:rPr lang="en-US" sz="2000" b="1" dirty="0">
                <a:solidFill>
                  <a:schemeClr val="tx1"/>
                </a:solidFill>
              </a:rPr>
              <a:t>customizing </a:t>
            </a:r>
          </a:p>
          <a:p>
            <a:pPr lvl="1" algn="just">
              <a:buFont typeface="Wingdings" charset="2"/>
              <a:buChar char="§"/>
            </a:pPr>
            <a:r>
              <a:rPr lang="en-US" sz="1800" dirty="0">
                <a:solidFill>
                  <a:schemeClr val="tx1"/>
                </a:solidFill>
              </a:rPr>
              <a:t>data providers (services) </a:t>
            </a:r>
            <a:r>
              <a:rPr lang="en-US" sz="1800" b="1" dirty="0">
                <a:solidFill>
                  <a:schemeClr val="tx1"/>
                </a:solidFill>
              </a:rPr>
              <a:t>look up </a:t>
            </a:r>
          </a:p>
          <a:p>
            <a:pPr lvl="1" algn="just">
              <a:buFont typeface="Wingdings" charset="2"/>
              <a:buChar char="§"/>
            </a:pPr>
            <a:r>
              <a:rPr lang="en-US" sz="1800" dirty="0">
                <a:solidFill>
                  <a:schemeClr val="tx1"/>
                </a:solidFill>
              </a:rPr>
              <a:t>data integration considering different data consumers requirements and expectations </a:t>
            </a:r>
          </a:p>
          <a:p>
            <a:pPr lvl="1" algn="just">
              <a:buFont typeface="Wingdings" charset="2"/>
              <a:buChar char="§"/>
            </a:pPr>
            <a:r>
              <a:rPr lang="en-US" sz="1800" dirty="0">
                <a:solidFill>
                  <a:schemeClr val="tx1"/>
                </a:solidFill>
              </a:rPr>
              <a:t>requirements &amp; expectations depend on the context in which they consume data (e.g., mobile devices with few physical capacities, critical decision making)</a:t>
            </a:r>
          </a:p>
        </p:txBody>
      </p:sp>
      <p:sp>
        <p:nvSpPr>
          <p:cNvPr id="11" name="CaixaDeTexto 7"/>
          <p:cNvSpPr txBox="1"/>
          <p:nvPr/>
        </p:nvSpPr>
        <p:spPr>
          <a:xfrm>
            <a:off x="1097280" y="6441630"/>
            <a:ext cx="10217912" cy="369332"/>
          </a:xfrm>
          <a:prstGeom prst="rect">
            <a:avLst/>
          </a:prstGeom>
          <a:noFill/>
        </p:spPr>
        <p:txBody>
          <a:bodyPr wrap="square" rtlCol="0">
            <a:spAutoFit/>
          </a:bodyPr>
          <a:lstStyle/>
          <a:p>
            <a:pPr algn="just"/>
            <a:r>
              <a:rPr lang="en-US" sz="900" baseline="30000" dirty="0" smtClean="0"/>
              <a:t>1</a:t>
            </a:r>
            <a:r>
              <a:rPr lang="en-US" sz="900" dirty="0" smtClean="0"/>
              <a:t> D</a:t>
            </a:r>
            <a:r>
              <a:rPr lang="en-US" sz="900" dirty="0"/>
              <a:t>. A. S. Carvalho, P. A. S. Neto, C. Ghedira, G. Vargas-Solar, N. Bennani. </a:t>
            </a:r>
            <a:r>
              <a:rPr lang="en-US" sz="900" b="1" dirty="0"/>
              <a:t>Rhone: a quality-based query rewriting algorithm for data </a:t>
            </a:r>
            <a:r>
              <a:rPr lang="en-US" sz="900" b="1" dirty="0" smtClean="0"/>
              <a:t>integration</a:t>
            </a:r>
            <a:r>
              <a:rPr lang="en-US" sz="900" dirty="0" smtClean="0"/>
              <a:t>. East-European </a:t>
            </a:r>
            <a:r>
              <a:rPr lang="en-US" sz="900" dirty="0"/>
              <a:t>Conference on Advances in Databases and Information Systems, Aug 2016, Prague, France. ADBIS East-European Conference on Advances in Databases and Information Systems, 2016</a:t>
            </a:r>
            <a:r>
              <a:rPr lang="en-US" sz="900" dirty="0" smtClean="0"/>
              <a:t>.</a:t>
            </a:r>
            <a:endParaRPr lang="en-US" sz="900" dirty="0"/>
          </a:p>
        </p:txBody>
      </p:sp>
    </p:spTree>
    <p:extLst>
      <p:ext uri="{BB962C8B-B14F-4D97-AF65-F5344CB8AC3E}">
        <p14:creationId xmlns:p14="http://schemas.microsoft.com/office/powerpoint/2010/main" val="13500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52"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S7</a:t>
            </a:r>
            <a:r>
              <a:rPr lang="en-US" sz="1600" dirty="0">
                <a:solidFill>
                  <a:schemeClr val="accent3">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a:xfrm>
            <a:off x="1069848" y="2194560"/>
            <a:ext cx="4754880" cy="1412847"/>
          </a:xfrm>
        </p:spPr>
        <p:txBody>
          <a:bodyPr/>
          <a:lstStyle/>
          <a:p>
            <a:pPr>
              <a:buFont typeface="Wingdings" charset="2"/>
              <a:buChar char="§"/>
            </a:pPr>
            <a:r>
              <a:rPr lang="en-GB" dirty="0" smtClean="0"/>
              <a:t> </a:t>
            </a:r>
            <a:r>
              <a:rPr lang="en-GB" b="1" dirty="0"/>
              <a:t>Q</a:t>
            </a:r>
            <a:r>
              <a:rPr lang="en-GB" b="1" dirty="0" smtClean="0"/>
              <a:t>uery </a:t>
            </a:r>
            <a:r>
              <a:rPr lang="en-GB" b="1" dirty="0"/>
              <a:t>with </a:t>
            </a:r>
            <a:r>
              <a:rPr lang="en-GB" b="1" dirty="0" smtClean="0"/>
              <a:t>preferences </a:t>
            </a:r>
            <a:r>
              <a:rPr lang="en-GB" dirty="0" smtClean="0"/>
              <a:t>and</a:t>
            </a:r>
            <a:r>
              <a:rPr lang="en-GB" b="1" dirty="0" smtClean="0"/>
              <a:t> </a:t>
            </a:r>
            <a:r>
              <a:rPr lang="en-GB" dirty="0" smtClean="0"/>
              <a:t>a</a:t>
            </a:r>
            <a:r>
              <a:rPr lang="en-GB" b="1" dirty="0" smtClean="0"/>
              <a:t> </a:t>
            </a:r>
            <a:r>
              <a:rPr lang="en-GB" dirty="0" smtClean="0"/>
              <a:t>set of </a:t>
            </a:r>
            <a:r>
              <a:rPr lang="en-GB" b="1" dirty="0" smtClean="0"/>
              <a:t>concrete services</a:t>
            </a:r>
            <a:endParaRPr lang="en-GB" dirty="0" smtClean="0"/>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7708" y="13851"/>
            <a:ext cx="10058400"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667" b="1" dirty="0"/>
          </a:p>
        </p:txBody>
      </p:sp>
      <p:sp>
        <p:nvSpPr>
          <p:cNvPr id="12"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17" name="Retângulo 16"/>
          <p:cNvSpPr/>
          <p:nvPr/>
        </p:nvSpPr>
        <p:spPr>
          <a:xfrm>
            <a:off x="1042697" y="5716828"/>
            <a:ext cx="1794715" cy="27129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2">
                  <a:lumMod val="75000"/>
                </a:schemeClr>
              </a:solidFill>
            </a:endParaRPr>
          </a:p>
        </p:txBody>
      </p:sp>
      <p:cxnSp>
        <p:nvCxnSpPr>
          <p:cNvPr id="19" name="Conector em curva 18"/>
          <p:cNvCxnSpPr>
            <a:stCxn id="17" idx="0"/>
            <a:endCxn id="44" idx="1"/>
          </p:cNvCxnSpPr>
          <p:nvPr/>
        </p:nvCxnSpPr>
        <p:spPr>
          <a:xfrm rot="5400000" flipH="1" flipV="1">
            <a:off x="2321982" y="2198447"/>
            <a:ext cx="313645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914330" y="2790795"/>
            <a:ext cx="195175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936769" y="5722521"/>
            <a:ext cx="1775955" cy="25990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33" name="Conector em curva 32"/>
          <p:cNvCxnSpPr>
            <a:stCxn id="31" idx="0"/>
            <a:endCxn id="46" idx="1"/>
          </p:cNvCxnSpPr>
          <p:nvPr/>
        </p:nvCxnSpPr>
        <p:spPr>
          <a:xfrm rot="5400000" flipH="1" flipV="1">
            <a:off x="3544366" y="3426522"/>
            <a:ext cx="2576380" cy="2015618"/>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3853829" y="3735987"/>
            <a:ext cx="1957452" cy="2015616"/>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4920740" y="5727921"/>
            <a:ext cx="1884613" cy="2491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45" name="Conector em curva 44"/>
          <p:cNvCxnSpPr>
            <a:endCxn id="49" idx="1"/>
          </p:cNvCxnSpPr>
          <p:nvPr/>
        </p:nvCxnSpPr>
        <p:spPr>
          <a:xfrm rot="16200000" flipV="1">
            <a:off x="5486324" y="4626079"/>
            <a:ext cx="1497683" cy="789608"/>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2070750" y="1947215"/>
            <a:ext cx="363891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3447360" y="3323827"/>
            <a:ext cx="885696" cy="390030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4386860" y="4269020"/>
            <a:ext cx="891389" cy="2015615"/>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cxnSp>
        <p:nvCxnSpPr>
          <p:cNvPr id="67" name="Conector em curva 66"/>
          <p:cNvCxnSpPr>
            <a:endCxn id="50" idx="1"/>
          </p:cNvCxnSpPr>
          <p:nvPr/>
        </p:nvCxnSpPr>
        <p:spPr>
          <a:xfrm rot="16200000" flipV="1">
            <a:off x="5765869" y="4905624"/>
            <a:ext cx="938592" cy="789608"/>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85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111" grpId="0" uiExpand="1" build="p"/>
      <p:bldP spid="12" grpId="0"/>
      <p:bldP spid="13" grpId="0"/>
      <p:bldP spid="17" grpId="0" animBg="1"/>
      <p:bldP spid="31" grpId="0" animBg="1"/>
      <p:bldP spid="43" grpId="0" animBg="1"/>
      <p:bldP spid="44" grpId="0"/>
      <p:bldP spid="46" grpId="0"/>
      <p:bldP spid="48" grpId="0"/>
      <p:bldP spid="49" grpId="0"/>
      <p:bldP spid="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8" name="Titre 1"/>
          <p:cNvSpPr txBox="1">
            <a:spLocks/>
          </p:cNvSpPr>
          <p:nvPr/>
        </p:nvSpPr>
        <p:spPr>
          <a:xfrm>
            <a:off x="1097280" y="286604"/>
            <a:ext cx="10058400" cy="1450757"/>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800" dirty="0"/>
          </a:p>
        </p:txBody>
      </p:sp>
      <p:sp>
        <p:nvSpPr>
          <p:cNvPr id="24"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chemeClr val="bg1">
                    <a:lumMod val="85000"/>
                  </a:schemeClr>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5" name="Rectangle 24"/>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
        <p:nvSpPr>
          <p:cNvPr id="27"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bg1">
                    <a:lumMod val="75000"/>
                  </a:schemeClr>
                </a:solidFill>
                <a:latin typeface="Consolas" charset="0"/>
                <a:ea typeface="Consolas" charset="0"/>
                <a:cs typeface="Consolas" charset="0"/>
              </a:rPr>
              <a:t>S7</a:t>
            </a:r>
            <a:r>
              <a:rPr lang="en-US" sz="1600" dirty="0">
                <a:solidFill>
                  <a:schemeClr val="bg1">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bg1">
                  <a:lumMod val="75000"/>
                </a:schemeClr>
              </a:solidFill>
              <a:latin typeface="Consolas" charset="0"/>
              <a:ea typeface="Consolas" charset="0"/>
              <a:cs typeface="Consolas" charset="0"/>
            </a:endParaRPr>
          </a:p>
          <a:p>
            <a:pPr marL="0" indent="0" algn="just">
              <a:buNone/>
            </a:pPr>
            <a:endParaRPr lang="en-US" sz="1600" dirty="0">
              <a:solidFill>
                <a:schemeClr val="bg1">
                  <a:lumMod val="75000"/>
                </a:schemeClr>
              </a:solidFill>
              <a:latin typeface="Consolas" charset="0"/>
              <a:ea typeface="Consolas" charset="0"/>
              <a:cs typeface="Consolas" charset="0"/>
            </a:endParaRPr>
          </a:p>
        </p:txBody>
      </p:sp>
      <p:sp>
        <p:nvSpPr>
          <p:cNvPr id="26" name="Retângulo 25"/>
          <p:cNvSpPr/>
          <p:nvPr/>
        </p:nvSpPr>
        <p:spPr>
          <a:xfrm>
            <a:off x="5929512" y="2074996"/>
            <a:ext cx="2585224" cy="28467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7" name="Retângulo 36"/>
          <p:cNvSpPr/>
          <p:nvPr/>
        </p:nvSpPr>
        <p:spPr>
          <a:xfrm>
            <a:off x="8720642" y="4681905"/>
            <a:ext cx="2491841" cy="3559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Retângulo 16"/>
          <p:cNvSpPr/>
          <p:nvPr/>
        </p:nvSpPr>
        <p:spPr>
          <a:xfrm>
            <a:off x="5219701" y="6052422"/>
            <a:ext cx="3079750" cy="283625"/>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2"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1097279" y="1845735"/>
            <a:ext cx="4714886" cy="1884034"/>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sz="2000" dirty="0" smtClean="0">
                <a:solidFill>
                  <a:schemeClr val="tx1"/>
                </a:solidFill>
              </a:rPr>
              <a:t> Choose </a:t>
            </a:r>
            <a:r>
              <a:rPr lang="en-GB" sz="2000" dirty="0">
                <a:solidFill>
                  <a:schemeClr val="tx1"/>
                </a:solidFill>
              </a:rPr>
              <a:t>services that</a:t>
            </a:r>
            <a:r>
              <a:rPr lang="en-GB" sz="2000" b="1" dirty="0">
                <a:solidFill>
                  <a:schemeClr val="tx1"/>
                </a:solidFill>
              </a:rPr>
              <a:t> match preferences</a:t>
            </a:r>
          </a:p>
        </p:txBody>
      </p:sp>
    </p:spTree>
    <p:extLst>
      <p:ext uri="{BB962C8B-B14F-4D97-AF65-F5344CB8AC3E}">
        <p14:creationId xmlns:p14="http://schemas.microsoft.com/office/powerpoint/2010/main" val="158391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7" grpId="0" animBg="1"/>
      <p:bldP spid="17" grpId="0" animBg="1"/>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a:t>Matching</a:t>
            </a:r>
            <a:r>
              <a:rPr lang="en-GB" sz="5333" dirty="0"/>
              <a:t> &amp; combining concrete services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17</a:t>
            </a:fld>
            <a:endParaRPr lang="en-GB" sz="1051"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
        <p:nvSpPr>
          <p:cNvPr id="22"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3"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solidFill>
                <a:srgbClr val="0070C0"/>
              </a:solidFill>
            </a:endParaRPr>
          </a:p>
        </p:txBody>
      </p:sp>
    </p:spTree>
    <p:extLst>
      <p:ext uri="{BB962C8B-B14F-4D97-AF65-F5344CB8AC3E}">
        <p14:creationId xmlns:p14="http://schemas.microsoft.com/office/powerpoint/2010/main" val="81444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ntr" presetSubtype="0" fill="hold" grpId="1" nodeType="with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4">
                                            <p:txEl>
                                              <p:pRg st="2" end="2"/>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lt">
                                    <p:tmAbs val="0"/>
                                  </p:iterate>
                                  <p:childTnLst>
                                    <p:set>
                                      <p:cBhvr>
                                        <p:cTn id="27"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Validating combinations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18</a:t>
            </a:fld>
            <a:endParaRPr lang="en-GB" sz="1051"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
        <p:nvSpPr>
          <p:cNvPr id="22"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3"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solidFill>
                <a:srgbClr val="0070C0"/>
              </a:solidFill>
            </a:endParaRPr>
          </a:p>
        </p:txBody>
      </p:sp>
    </p:spTree>
    <p:extLst>
      <p:ext uri="{BB962C8B-B14F-4D97-AF65-F5344CB8AC3E}">
        <p14:creationId xmlns:p14="http://schemas.microsoft.com/office/powerpoint/2010/main" val="201364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667" dirty="0"/>
              <a:t> </a:t>
            </a:r>
            <a:r>
              <a:rPr lang="en-GB" sz="2667" dirty="0"/>
              <a:t>The </a:t>
            </a:r>
            <a:r>
              <a:rPr lang="en-GB" sz="2667" i="1" dirty="0"/>
              <a:t>Rhone</a:t>
            </a:r>
            <a:r>
              <a:rPr lang="en-GB" sz="2667" dirty="0"/>
              <a:t> first version is implemented in Java</a:t>
            </a:r>
            <a:endParaRPr lang="en-US" sz="2667" dirty="0"/>
          </a:p>
          <a:p>
            <a:pPr algn="just">
              <a:buFont typeface="Wingdings" charset="2"/>
              <a:buChar char="§"/>
            </a:pPr>
            <a:r>
              <a:rPr lang="en-US" sz="2667" dirty="0"/>
              <a:t> Evaluate the algorithm’s behavior</a:t>
            </a:r>
          </a:p>
          <a:p>
            <a:pPr lvl="1" algn="just">
              <a:buFont typeface="Wingdings" charset="2"/>
              <a:buChar char="§"/>
            </a:pPr>
            <a:r>
              <a:rPr lang="en-US" sz="2400" dirty="0"/>
              <a:t>performance, quality and cost</a:t>
            </a:r>
          </a:p>
          <a:p>
            <a:pPr algn="just">
              <a:buFont typeface="Wingdings" charset="2"/>
              <a:buChar char="§"/>
            </a:pPr>
            <a:r>
              <a:rPr lang="en-US" sz="2667" dirty="0"/>
              <a:t> Local environment simulating a mono-cloud</a:t>
            </a:r>
          </a:p>
          <a:p>
            <a:pPr lvl="1" algn="just">
              <a:buFont typeface="Wingdings" charset="2"/>
              <a:buChar char="§"/>
            </a:pPr>
            <a:r>
              <a:rPr lang="en-US" sz="2400" dirty="0"/>
              <a:t>including a registry of 100 services</a:t>
            </a:r>
          </a:p>
          <a:p>
            <a:pPr algn="just">
              <a:buFont typeface="Wingdings" charset="2"/>
              <a:buChar char="§"/>
            </a:pPr>
            <a:r>
              <a:rPr lang="en-GB" sz="2667" dirty="0"/>
              <a:t> Two approaches compared </a:t>
            </a:r>
          </a:p>
          <a:p>
            <a:pPr lvl="1" algn="just">
              <a:buFont typeface="Wingdings" charset="2"/>
              <a:buChar char="§"/>
            </a:pPr>
            <a:r>
              <a:rPr lang="en-GB" sz="2400" dirty="0"/>
              <a:t>Traditional (without considering preferences and SLA) versus </a:t>
            </a:r>
          </a:p>
          <a:p>
            <a:pPr lvl="1" algn="just">
              <a:buFont typeface="Wingdings" charset="2"/>
              <a:buChar char="§"/>
            </a:pPr>
            <a:r>
              <a:rPr lang="en-GB" sz="2400" dirty="0"/>
              <a:t>Preference-guided (i.e., Rhone)</a:t>
            </a:r>
            <a:endParaRPr lang="en-US" sz="2400" dirty="0"/>
          </a:p>
        </p:txBody>
      </p:sp>
    </p:spTree>
    <p:extLst>
      <p:ext uri="{BB962C8B-B14F-4D97-AF65-F5344CB8AC3E}">
        <p14:creationId xmlns:p14="http://schemas.microsoft.com/office/powerpoint/2010/main" val="84537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27/03/2017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a:t>
            </a:r>
            <a:r>
              <a:rPr lang="en-US" dirty="0" smtClean="0"/>
              <a:t>of Lyon,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smtClean="0"/>
              <a:t>Bachelor on</a:t>
            </a:r>
            <a:r>
              <a:rPr lang="en-US" dirty="0" smtClean="0"/>
              <a:t> </a:t>
            </a:r>
            <a:r>
              <a:rPr lang="en-US" b="1" dirty="0"/>
              <a:t>System </a:t>
            </a:r>
            <a:r>
              <a:rPr lang="en-US" b="1" dirty="0" smtClean="0"/>
              <a:t>development and 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428" cy="923330"/>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p>
          <a:p>
            <a:r>
              <a:rPr lang="en-US" i="1" dirty="0" smtClean="0"/>
              <a:t>SWANS - STICAMSUD</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10685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20</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166811"/>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 39h</a:t>
            </a:r>
            <a:endParaRPr lang="fr-FR" sz="1600" dirty="0">
              <a:solidFill>
                <a:schemeClr val="tx1"/>
              </a:solidFill>
            </a:endParaRPr>
          </a:p>
        </p:txBody>
      </p:sp>
      <p:sp>
        <p:nvSpPr>
          <p:cNvPr id="19" name="Retângulo 18"/>
          <p:cNvSpPr/>
          <p:nvPr/>
        </p:nvSpPr>
        <p:spPr>
          <a:xfrm>
            <a:off x="6863351" y="2531354"/>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 20h</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27/03/2017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21</a:t>
            </a:fld>
            <a:endParaRPr lang="fr-FR"/>
          </a:p>
        </p:txBody>
      </p:sp>
      <p:pic>
        <p:nvPicPr>
          <p:cNvPr id="3" name="Image 2"/>
          <p:cNvPicPr>
            <a:picLocks noChangeAspect="1"/>
          </p:cNvPicPr>
          <p:nvPr/>
        </p:nvPicPr>
        <p:blipFill>
          <a:blip r:embed="rId3"/>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000078" y="462607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
        <p:nvSpPr>
          <p:cNvPr id="44" name="Retângulo 43"/>
          <p:cNvSpPr/>
          <p:nvPr/>
        </p:nvSpPr>
        <p:spPr>
          <a:xfrm>
            <a:off x="6864958" y="2161548"/>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 </a:t>
            </a:r>
            <a:r>
              <a:rPr lang="fr-FR" sz="1200" dirty="0">
                <a:solidFill>
                  <a:schemeClr val="tx1"/>
                </a:solidFill>
              </a:rPr>
              <a:t>39h (2x)</a:t>
            </a:r>
            <a:endParaRPr lang="fr-FR" sz="1600" dirty="0">
              <a:solidFill>
                <a:schemeClr val="tx1"/>
              </a:solidFill>
            </a:endParaRPr>
          </a:p>
        </p:txBody>
      </p:sp>
      <p:sp>
        <p:nvSpPr>
          <p:cNvPr id="48" name="Retângulo 47"/>
          <p:cNvSpPr/>
          <p:nvPr/>
        </p:nvSpPr>
        <p:spPr>
          <a:xfrm>
            <a:off x="9717828" y="2158944"/>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 39h</a:t>
            </a:r>
            <a:endParaRPr lang="fr-FR" sz="1600" dirty="0">
              <a:solidFill>
                <a:schemeClr val="tx1"/>
              </a:solidFill>
            </a:endParaRPr>
          </a:p>
        </p:txBody>
      </p:sp>
      <p:sp>
        <p:nvSpPr>
          <p:cNvPr id="5" name="CaixaDeTexto 4"/>
          <p:cNvSpPr txBox="1"/>
          <p:nvPr/>
        </p:nvSpPr>
        <p:spPr>
          <a:xfrm>
            <a:off x="8300922" y="2570138"/>
            <a:ext cx="2813873" cy="461665"/>
          </a:xfrm>
          <a:prstGeom prst="rect">
            <a:avLst/>
          </a:prstGeom>
          <a:solidFill>
            <a:schemeClr val="accent6">
              <a:lumMod val="50000"/>
            </a:schemeClr>
          </a:solidFill>
        </p:spPr>
        <p:txBody>
          <a:bodyPr wrap="square" rtlCol="0">
            <a:spAutoFit/>
          </a:bodyPr>
          <a:lstStyle/>
          <a:p>
            <a:r>
              <a:rPr lang="fr-FR" sz="1200" b="1" dirty="0" smtClean="0">
                <a:solidFill>
                  <a:schemeClr val="bg1"/>
                </a:solidFill>
              </a:rPr>
              <a:t>Total of hours:</a:t>
            </a:r>
            <a:r>
              <a:rPr lang="fr-FR" sz="1200" dirty="0" smtClean="0">
                <a:solidFill>
                  <a:schemeClr val="bg1"/>
                </a:solidFill>
              </a:rPr>
              <a:t> </a:t>
            </a:r>
            <a:r>
              <a:rPr lang="fr-FR" sz="1200" b="1" dirty="0" smtClean="0">
                <a:solidFill>
                  <a:schemeClr val="bg1"/>
                </a:solidFill>
              </a:rPr>
              <a:t>FSC</a:t>
            </a:r>
            <a:r>
              <a:rPr lang="fr-FR" sz="1200" dirty="0" smtClean="0">
                <a:solidFill>
                  <a:schemeClr val="bg1"/>
                </a:solidFill>
              </a:rPr>
              <a:t> (117+39) and </a:t>
            </a:r>
            <a:r>
              <a:rPr lang="fr-FR" sz="1200" b="1" dirty="0" smtClean="0">
                <a:solidFill>
                  <a:schemeClr val="bg1"/>
                </a:solidFill>
              </a:rPr>
              <a:t>FIP</a:t>
            </a:r>
            <a:r>
              <a:rPr lang="fr-FR" sz="1200" dirty="0" smtClean="0">
                <a:solidFill>
                  <a:schemeClr val="bg1"/>
                </a:solidFill>
              </a:rPr>
              <a:t> (teaching exp. to be validated)</a:t>
            </a:r>
            <a:endParaRPr lang="fr-FR" sz="12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27/03/2017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22</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chemeClr val="accent1">
                    <a:lumMod val="75000"/>
                  </a:schemeClr>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27/03/2017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23</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Service-oriented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779636"/>
            <a:chOff x="779115" y="2873835"/>
            <a:chExt cx="7587645" cy="1779636"/>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384995"/>
            </a:xfrm>
            <a:prstGeom prst="rect">
              <a:avLst/>
            </a:prstGeom>
            <a:solidFill>
              <a:schemeClr val="bg1"/>
            </a:solidFill>
          </p:spPr>
          <p:txBody>
            <a:bodyPr wrap="square">
              <a:spAutoFit/>
            </a:bodyPr>
            <a:lstStyle/>
            <a:p>
              <a:r>
                <a:rPr lang="en-US" sz="1200" dirty="0" smtClean="0"/>
                <a:t>[4] </a:t>
              </a:r>
              <a:r>
                <a:rPr lang="en-US" sz="1200" dirty="0" err="1" smtClean="0"/>
                <a:t>Barhamgi</a:t>
              </a:r>
              <a:r>
                <a:rPr lang="en-US" sz="1200" dirty="0" smtClean="0"/>
                <a:t>, M., Benslimane, D., and </a:t>
              </a:r>
              <a:r>
                <a:rPr lang="en-US" sz="1200" dirty="0" err="1" smtClean="0"/>
                <a:t>Medjahed</a:t>
              </a:r>
              <a:r>
                <a:rPr lang="en-US" sz="1200" dirty="0" smtClean="0"/>
                <a:t>, B. (2010). A query rewriting approach for web service composition. </a:t>
              </a:r>
              <a:r>
                <a:rPr lang="en-US" sz="1200" i="1" dirty="0" smtClean="0"/>
                <a:t>IEEE T. Services Computing</a:t>
              </a:r>
              <a:r>
                <a:rPr lang="en-US" sz="1200" dirty="0" smtClean="0"/>
                <a:t>, 3(3):206–222. </a:t>
              </a:r>
            </a:p>
            <a:p>
              <a:r>
                <a:rPr lang="en-US" sz="1200" dirty="0" smtClean="0"/>
                <a:t>[5] da Costa, U. S., Alves, M. H. F., </a:t>
              </a:r>
              <a:r>
                <a:rPr lang="en-US" sz="1200" dirty="0" err="1" smtClean="0"/>
                <a:t>Musicante</a:t>
              </a:r>
              <a:r>
                <a:rPr lang="en-US" sz="1200" dirty="0" smtClean="0"/>
                <a:t>, M. A., and Robert, S. (2013). Automatic refinement of service compositions. In Daniel, F., </a:t>
              </a:r>
              <a:r>
                <a:rPr lang="en-US" sz="1200" dirty="0" err="1" smtClean="0"/>
                <a:t>Dolog</a:t>
              </a:r>
              <a:r>
                <a:rPr lang="en-US" sz="1200" dirty="0" smtClean="0"/>
                <a:t>, P., and Li, Q., editors, ICWE, volume 7977 of Lecture Notes in Computer Science, pages 400–407. Springer.</a:t>
              </a:r>
            </a:p>
            <a:p>
              <a:r>
                <a:rPr lang="en-US" sz="1200" dirty="0" smtClean="0"/>
                <a:t>[6] Zhao, W., Liu, C., and Chen, J. (2011). Automatic composition of information-providing web services based on query rewriting. Science China Information Sciences, pages 1–17.</a:t>
              </a:r>
              <a:endParaRPr lang="en-US" sz="1200" dirty="0"/>
            </a:p>
          </p:txBody>
        </p:sp>
      </p:grpSp>
      <p:grpSp>
        <p:nvGrpSpPr>
          <p:cNvPr id="63" name="Grouper 30"/>
          <p:cNvGrpSpPr/>
          <p:nvPr/>
        </p:nvGrpSpPr>
        <p:grpSpPr>
          <a:xfrm>
            <a:off x="1168197" y="1756494"/>
            <a:ext cx="7587644" cy="1884532"/>
            <a:chOff x="779117" y="1329857"/>
            <a:chExt cx="7587644" cy="1694867"/>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411685"/>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27/03/2017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re 72"/>
          <p:cNvSpPr>
            <a:spLocks noGrp="1"/>
          </p:cNvSpPr>
          <p:nvPr>
            <p:ph type="title"/>
          </p:nvPr>
        </p:nvSpPr>
        <p:spPr/>
        <p:txBody>
          <a:bodyPr/>
          <a:lstStyle/>
          <a:p>
            <a:r>
              <a:rPr lang="en-US" smtClean="0"/>
              <a:t>Open issues</a:t>
            </a:r>
            <a:endParaRPr lang="en-US"/>
          </a:p>
        </p:txBody>
      </p:sp>
      <p:sp>
        <p:nvSpPr>
          <p:cNvPr id="3" name="Espaço Reservado para Data 2"/>
          <p:cNvSpPr>
            <a:spLocks noGrp="1"/>
          </p:cNvSpPr>
          <p:nvPr>
            <p:ph type="dt" sz="half" idx="10"/>
          </p:nvPr>
        </p:nvSpPr>
        <p:spPr/>
        <p:txBody>
          <a:bodyPr/>
          <a:lstStyle/>
          <a:p>
            <a:fld id="{905ED473-C85B-404F-BCF3-08FF9A9FEB3F}"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grpSp>
        <p:nvGrpSpPr>
          <p:cNvPr id="79" name="Grouper 78"/>
          <p:cNvGrpSpPr/>
          <p:nvPr/>
        </p:nvGrpSpPr>
        <p:grpSpPr>
          <a:xfrm>
            <a:off x="666005" y="2656807"/>
            <a:ext cx="5427850" cy="3932114"/>
            <a:chOff x="666005" y="2656807"/>
            <a:chExt cx="5427850" cy="3932114"/>
          </a:xfrm>
        </p:grpSpPr>
        <p:grpSp>
          <p:nvGrpSpPr>
            <p:cNvPr id="15" name="Grouper 14"/>
            <p:cNvGrpSpPr/>
            <p:nvPr/>
          </p:nvGrpSpPr>
          <p:grpSpPr>
            <a:xfrm>
              <a:off x="666005" y="2656807"/>
              <a:ext cx="2269092" cy="1222704"/>
              <a:chOff x="899410" y="3192905"/>
              <a:chExt cx="2269092" cy="1222704"/>
            </a:xfrm>
          </p:grpSpPr>
          <p:sp>
            <p:nvSpPr>
              <p:cNvPr id="2" name="Rectangle 1"/>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DataProducer</a:t>
                </a:r>
                <a:endParaRPr lang="en-US" sz="1600">
                  <a:solidFill>
                    <a:schemeClr val="accent5">
                      <a:lumMod val="5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p:cNvSpPr txBox="1"/>
              <p:nvPr/>
            </p:nvSpPr>
            <p:spPr>
              <a:xfrm>
                <a:off x="899410" y="3492314"/>
                <a:ext cx="2262158" cy="769441"/>
              </a:xfrm>
              <a:prstGeom prst="rect">
                <a:avLst/>
              </a:prstGeom>
              <a:noFill/>
            </p:spPr>
            <p:txBody>
              <a:bodyPr wrap="none" rtlCol="0">
                <a:spAutoFit/>
              </a:bodyPr>
              <a:lstStyle/>
              <a:p>
                <a:r>
                  <a:rPr lang="en-US" sz="1100" smtClean="0">
                    <a:latin typeface="Consolas" charset="0"/>
                    <a:ea typeface="Consolas" charset="0"/>
                    <a:cs typeface="Consolas" charset="0"/>
                  </a:rPr>
                  <a:t>- accessConstraints: String</a:t>
                </a:r>
              </a:p>
              <a:p>
                <a:r>
                  <a:rPr lang="en-US" sz="1100" smtClean="0">
                    <a:latin typeface="Consolas" charset="0"/>
                    <a:ea typeface="Consolas" charset="0"/>
                    <a:cs typeface="Consolas" charset="0"/>
                  </a:rPr>
                  <a:t>- productionRate: String</a:t>
                </a:r>
              </a:p>
              <a:p>
                <a:r>
                  <a:rPr lang="en-US" sz="1100" smtClean="0">
                    <a:latin typeface="Consolas" charset="0"/>
                    <a:ea typeface="Consolas" charset="0"/>
                    <a:cs typeface="Consolas" charset="0"/>
                  </a:rPr>
                  <a:t>- productionTime: Date</a:t>
                </a:r>
              </a:p>
              <a:p>
                <a:r>
                  <a:rPr lang="en-US" sz="1100" smtClean="0">
                    <a:latin typeface="Consolas" charset="0"/>
                    <a:ea typeface="Consolas" charset="0"/>
                    <a:cs typeface="Consolas" charset="0"/>
                  </a:rPr>
                  <a:t>- location: String</a:t>
                </a:r>
                <a:endParaRPr lang="en-US" sz="1100">
                  <a:latin typeface="Consolas" charset="0"/>
                  <a:ea typeface="Consolas" charset="0"/>
                  <a:cs typeface="Consolas" charset="0"/>
                </a:endParaRPr>
              </a:p>
            </p:txBody>
          </p:sp>
        </p:grpSp>
        <p:grpSp>
          <p:nvGrpSpPr>
            <p:cNvPr id="17" name="Grouper 16"/>
            <p:cNvGrpSpPr/>
            <p:nvPr/>
          </p:nvGrpSpPr>
          <p:grpSpPr>
            <a:xfrm>
              <a:off x="3752695" y="4992908"/>
              <a:ext cx="2341160" cy="1596013"/>
              <a:chOff x="1947305" y="1705111"/>
              <a:chExt cx="2341160" cy="1596013"/>
            </a:xfrm>
          </p:grpSpPr>
          <p:sp>
            <p:nvSpPr>
              <p:cNvPr id="10" name="Rectangle 9"/>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DataQoS</a:t>
                </a:r>
                <a:endParaRPr lang="en-US" sz="1600">
                  <a:solidFill>
                    <a:schemeClr val="accent5">
                      <a:lumMod val="5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1947305" y="1955632"/>
                <a:ext cx="1742785" cy="1277273"/>
              </a:xfrm>
              <a:prstGeom prst="rect">
                <a:avLst/>
              </a:prstGeom>
              <a:noFill/>
            </p:spPr>
            <p:txBody>
              <a:bodyPr wrap="none" rtlCol="0">
                <a:spAutoFit/>
              </a:bodyPr>
              <a:lstStyle/>
              <a:p>
                <a:r>
                  <a:rPr lang="en-US" sz="1100" smtClean="0">
                    <a:latin typeface="Consolas" charset="0"/>
                    <a:ea typeface="Consolas" charset="0"/>
                    <a:cs typeface="Consolas" charset="0"/>
                  </a:rPr>
                  <a:t>- privacy: String</a:t>
                </a:r>
              </a:p>
              <a:p>
                <a:r>
                  <a:rPr lang="en-US" sz="1100" smtClean="0">
                    <a:latin typeface="Consolas" charset="0"/>
                    <a:ea typeface="Consolas" charset="0"/>
                    <a:cs typeface="Consolas" charset="0"/>
                  </a:rPr>
                  <a:t>- trust: String</a:t>
                </a:r>
              </a:p>
              <a:p>
                <a:r>
                  <a:rPr lang="en-US" sz="1100" smtClean="0">
                    <a:latin typeface="Consolas" charset="0"/>
                    <a:ea typeface="Consolas" charset="0"/>
                    <a:cs typeface="Consolas" charset="0"/>
                  </a:rPr>
                  <a:t>- veracity: String</a:t>
                </a:r>
              </a:p>
              <a:p>
                <a:pPr marL="171450" indent="-171450">
                  <a:buFontTx/>
                  <a:buChar char="-"/>
                </a:pPr>
                <a:r>
                  <a:rPr lang="en-US" sz="1100" smtClean="0">
                    <a:latin typeface="Consolas" charset="0"/>
                    <a:ea typeface="Consolas" charset="0"/>
                    <a:cs typeface="Consolas" charset="0"/>
                  </a:rPr>
                  <a:t>freshness: String</a:t>
                </a:r>
              </a:p>
              <a:p>
                <a:pPr marL="171450" indent="-171450">
                  <a:buFontTx/>
                  <a:buChar char="-"/>
                </a:pPr>
                <a:r>
                  <a:rPr lang="en-US" sz="1100" smtClean="0">
                    <a:latin typeface="Consolas" charset="0"/>
                    <a:ea typeface="Consolas" charset="0"/>
                    <a:cs typeface="Consolas" charset="0"/>
                  </a:rPr>
                  <a:t>provenance: String</a:t>
                </a:r>
              </a:p>
              <a:p>
                <a:pPr marL="171450" indent="-171450">
                  <a:buFontTx/>
                  <a:buChar char="-"/>
                </a:pPr>
                <a:r>
                  <a:rPr lang="en-US" sz="1100" smtClean="0">
                    <a:latin typeface="Consolas" charset="0"/>
                    <a:ea typeface="Consolas" charset="0"/>
                    <a:cs typeface="Consolas" charset="0"/>
                  </a:rPr>
                  <a:t>awareness: String</a:t>
                </a:r>
              </a:p>
              <a:p>
                <a:pPr marL="171450" indent="-171450">
                  <a:buFontTx/>
                  <a:buChar char="-"/>
                </a:pPr>
                <a:r>
                  <a:rPr lang="en-US" sz="1100">
                    <a:latin typeface="Consolas" charset="0"/>
                    <a:ea typeface="Consolas" charset="0"/>
                    <a:cs typeface="Consolas" charset="0"/>
                  </a:rPr>
                  <a:t>t</a:t>
                </a:r>
                <a:r>
                  <a:rPr lang="en-US" sz="1100" smtClean="0">
                    <a:latin typeface="Consolas" charset="0"/>
                    <a:ea typeface="Consolas" charset="0"/>
                    <a:cs typeface="Consolas" charset="0"/>
                  </a:rPr>
                  <a:t>ype: String</a:t>
                </a:r>
                <a:endParaRPr lang="en-US" sz="1100">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1775346" y="3904716"/>
              <a:ext cx="2002555" cy="1952144"/>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5963002"/>
              <a:ext cx="800219" cy="261610"/>
            </a:xfrm>
            <a:prstGeom prst="rect">
              <a:avLst/>
            </a:prstGeom>
            <a:noFill/>
          </p:spPr>
          <p:txBody>
            <a:bodyPr wrap="none" rtlCol="0">
              <a:spAutoFit/>
            </a:bodyPr>
            <a:lstStyle/>
            <a:p>
              <a:r>
                <a:rPr lang="en-US" sz="1100" i="1" smtClean="0">
                  <a:latin typeface="Consolas" charset="0"/>
                  <a:ea typeface="Consolas" charset="0"/>
                  <a:cs typeface="Consolas" charset="0"/>
                </a:rPr>
                <a:t>produces</a:t>
              </a:r>
              <a:endParaRPr lang="en-US" sz="1100" i="1">
                <a:latin typeface="Consolas" charset="0"/>
                <a:ea typeface="Consolas" charset="0"/>
                <a:cs typeface="Consolas" charset="0"/>
              </a:endParaRPr>
            </a:p>
          </p:txBody>
        </p:sp>
      </p:grpSp>
      <p:grpSp>
        <p:nvGrpSpPr>
          <p:cNvPr id="80" name="Grouper 79"/>
          <p:cNvGrpSpPr/>
          <p:nvPr/>
        </p:nvGrpSpPr>
        <p:grpSpPr>
          <a:xfrm>
            <a:off x="6093855" y="2453824"/>
            <a:ext cx="5857353" cy="3770788"/>
            <a:chOff x="6093855" y="2453824"/>
            <a:chExt cx="5857353" cy="3770788"/>
          </a:xfrm>
        </p:grpSpPr>
        <p:grpSp>
          <p:nvGrpSpPr>
            <p:cNvPr id="23" name="Grouper 22"/>
            <p:cNvGrpSpPr/>
            <p:nvPr/>
          </p:nvGrpSpPr>
          <p:grpSpPr>
            <a:xfrm>
              <a:off x="7051248" y="2656807"/>
              <a:ext cx="2269092" cy="1222704"/>
              <a:chOff x="899410" y="3192905"/>
              <a:chExt cx="2269092" cy="1222704"/>
            </a:xfrm>
          </p:grpSpPr>
          <p:sp>
            <p:nvSpPr>
              <p:cNvPr id="24" name="Rectangle 23"/>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DataConsumer</a:t>
                </a:r>
                <a:endParaRPr lang="en-US" sz="1600">
                  <a:solidFill>
                    <a:schemeClr val="accent5">
                      <a:lumMod val="5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er 31"/>
            <p:cNvGrpSpPr/>
            <p:nvPr/>
          </p:nvGrpSpPr>
          <p:grpSpPr>
            <a:xfrm>
              <a:off x="9610048" y="2453824"/>
              <a:ext cx="2341160" cy="1596013"/>
              <a:chOff x="1947305" y="1705111"/>
              <a:chExt cx="2341160" cy="1596013"/>
            </a:xfrm>
          </p:grpSpPr>
          <p:sp>
            <p:nvSpPr>
              <p:cNvPr id="33" name="Rectangle 32"/>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Preferences</a:t>
                </a:r>
                <a:endParaRPr lang="en-US" sz="1600">
                  <a:solidFill>
                    <a:schemeClr val="accent5">
                      <a:lumMod val="5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1947305" y="1955632"/>
                <a:ext cx="1742785" cy="1277273"/>
              </a:xfrm>
              <a:prstGeom prst="rect">
                <a:avLst/>
              </a:prstGeom>
              <a:noFill/>
            </p:spPr>
            <p:txBody>
              <a:bodyPr wrap="none" rtlCol="0">
                <a:spAutoFit/>
              </a:bodyPr>
              <a:lstStyle/>
              <a:p>
                <a:r>
                  <a:rPr lang="en-US" sz="1100" smtClean="0">
                    <a:latin typeface="Consolas" charset="0"/>
                    <a:ea typeface="Consolas" charset="0"/>
                    <a:cs typeface="Consolas" charset="0"/>
                  </a:rPr>
                  <a:t>- privacy: String</a:t>
                </a:r>
              </a:p>
              <a:p>
                <a:r>
                  <a:rPr lang="en-US" sz="1100" smtClean="0">
                    <a:latin typeface="Consolas" charset="0"/>
                    <a:ea typeface="Consolas" charset="0"/>
                    <a:cs typeface="Consolas" charset="0"/>
                  </a:rPr>
                  <a:t>- trust: String</a:t>
                </a:r>
              </a:p>
              <a:p>
                <a:r>
                  <a:rPr lang="en-US" sz="1100" smtClean="0">
                    <a:latin typeface="Consolas" charset="0"/>
                    <a:ea typeface="Consolas" charset="0"/>
                    <a:cs typeface="Consolas" charset="0"/>
                  </a:rPr>
                  <a:t>- veracity: String</a:t>
                </a:r>
              </a:p>
              <a:p>
                <a:pPr marL="171450" indent="-171450">
                  <a:buFontTx/>
                  <a:buChar char="-"/>
                </a:pPr>
                <a:r>
                  <a:rPr lang="en-US" sz="1100" smtClean="0">
                    <a:latin typeface="Consolas" charset="0"/>
                    <a:ea typeface="Consolas" charset="0"/>
                    <a:cs typeface="Consolas" charset="0"/>
                  </a:rPr>
                  <a:t>freshness: String</a:t>
                </a:r>
              </a:p>
              <a:p>
                <a:pPr marL="171450" indent="-171450">
                  <a:buFontTx/>
                  <a:buChar char="-"/>
                </a:pPr>
                <a:r>
                  <a:rPr lang="en-US" sz="1100" smtClean="0">
                    <a:latin typeface="Consolas" charset="0"/>
                    <a:ea typeface="Consolas" charset="0"/>
                    <a:cs typeface="Consolas" charset="0"/>
                  </a:rPr>
                  <a:t>provenance: String</a:t>
                </a:r>
              </a:p>
              <a:p>
                <a:pPr marL="171450" indent="-171450">
                  <a:buFontTx/>
                  <a:buChar char="-"/>
                </a:pPr>
                <a:r>
                  <a:rPr lang="en-US" sz="1100" smtClean="0">
                    <a:latin typeface="Consolas" charset="0"/>
                    <a:ea typeface="Consolas" charset="0"/>
                    <a:cs typeface="Consolas" charset="0"/>
                  </a:rPr>
                  <a:t>awareness: String</a:t>
                </a:r>
              </a:p>
              <a:p>
                <a:pPr marL="171450" indent="-171450">
                  <a:buFontTx/>
                  <a:buChar char="-"/>
                </a:pPr>
                <a:r>
                  <a:rPr lang="en-US" sz="1100">
                    <a:latin typeface="Consolas" charset="0"/>
                    <a:ea typeface="Consolas" charset="0"/>
                    <a:cs typeface="Consolas" charset="0"/>
                  </a:rPr>
                  <a:t>t</a:t>
                </a:r>
                <a:r>
                  <a:rPr lang="en-US" sz="1100" smtClean="0">
                    <a:latin typeface="Consolas" charset="0"/>
                    <a:ea typeface="Consolas" charset="0"/>
                    <a:cs typeface="Consolas" charset="0"/>
                  </a:rPr>
                  <a:t>ype: String</a:t>
                </a:r>
                <a:endParaRPr lang="en-US" sz="1100">
                  <a:latin typeface="Consolas" charset="0"/>
                  <a:ea typeface="Consolas" charset="0"/>
                  <a:cs typeface="Consolas" charset="0"/>
                </a:endParaRPr>
              </a:p>
            </p:txBody>
          </p:sp>
        </p:grpSp>
        <p:cxnSp>
          <p:nvCxnSpPr>
            <p:cNvPr id="44" name="Connecteur droit 43"/>
            <p:cNvCxnSpPr>
              <a:stCxn id="25" idx="3"/>
              <a:endCxn id="36" idx="1"/>
            </p:cNvCxnSpPr>
            <p:nvPr/>
          </p:nvCxnSpPr>
          <p:spPr>
            <a:xfrm>
              <a:off x="9320340" y="3341330"/>
              <a:ext cx="289708" cy="165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26" idx="2"/>
              <a:endCxn id="11" idx="3"/>
            </p:cNvCxnSpPr>
            <p:nvPr/>
          </p:nvCxnSpPr>
          <p:spPr>
            <a:xfrm rot="5400000">
              <a:off x="6147538" y="3825829"/>
              <a:ext cx="1984574" cy="2091939"/>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6616101" y="5963002"/>
              <a:ext cx="800219" cy="261610"/>
            </a:xfrm>
            <a:prstGeom prst="rect">
              <a:avLst/>
            </a:prstGeom>
            <a:noFill/>
          </p:spPr>
          <p:txBody>
            <a:bodyPr wrap="none" rtlCol="0">
              <a:spAutoFit/>
            </a:bodyPr>
            <a:lstStyle/>
            <a:p>
              <a:r>
                <a:rPr lang="en-US" sz="1100" i="1" smtClean="0">
                  <a:latin typeface="Consolas" charset="0"/>
                  <a:ea typeface="Consolas" charset="0"/>
                  <a:cs typeface="Consolas" charset="0"/>
                </a:rPr>
                <a:t>consumes</a:t>
              </a:r>
              <a:endParaRPr lang="en-US" sz="1100" i="1">
                <a:latin typeface="Consolas" charset="0"/>
                <a:ea typeface="Consolas" charset="0"/>
                <a:cs typeface="Consolas" charset="0"/>
              </a:endParaRPr>
            </a:p>
          </p:txBody>
        </p:sp>
      </p:grpSp>
      <p:sp>
        <p:nvSpPr>
          <p:cNvPr id="64" name="CaixaDeTexto 148"/>
          <p:cNvSpPr txBox="1"/>
          <p:nvPr/>
        </p:nvSpPr>
        <p:spPr>
          <a:xfrm>
            <a:off x="2759863" y="4253787"/>
            <a:ext cx="5518641" cy="338554"/>
          </a:xfrm>
          <a:prstGeom prst="rect">
            <a:avLst/>
          </a:prstGeom>
          <a:noFill/>
          <a:effectLst/>
        </p:spPr>
        <p:txBody>
          <a:bodyPr wrap="square" rtlCol="0">
            <a:spAutoFit/>
          </a:bodyPr>
          <a:lstStyle/>
          <a:p>
            <a:r>
              <a:rPr lang="fr-FR" sz="1600" smtClean="0">
                <a:solidFill>
                  <a:schemeClr val="accent5">
                    <a:lumMod val="50000"/>
                  </a:schemeClr>
                </a:solidFill>
              </a:rPr>
              <a:t>- Do not export the properties of the data they deliver</a:t>
            </a:r>
            <a:endParaRPr lang="fr-FR" sz="1600">
              <a:solidFill>
                <a:schemeClr val="accent5">
                  <a:lumMod val="50000"/>
                </a:schemeClr>
              </a:solidFill>
            </a:endParaRPr>
          </a:p>
        </p:txBody>
      </p:sp>
      <p:grpSp>
        <p:nvGrpSpPr>
          <p:cNvPr id="78" name="Grouper 77"/>
          <p:cNvGrpSpPr/>
          <p:nvPr/>
        </p:nvGrpSpPr>
        <p:grpSpPr>
          <a:xfrm>
            <a:off x="1086825" y="4016852"/>
            <a:ext cx="1338243" cy="2185902"/>
            <a:chOff x="1086825" y="4016852"/>
            <a:chExt cx="1338243" cy="2185902"/>
          </a:xfrm>
        </p:grpSpPr>
        <p:pic>
          <p:nvPicPr>
            <p:cNvPr id="60"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3" name="Grouper 62"/>
            <p:cNvGrpSpPr/>
            <p:nvPr/>
          </p:nvGrpSpPr>
          <p:grpSpPr>
            <a:xfrm>
              <a:off x="1086825" y="5337702"/>
              <a:ext cx="1338243" cy="865052"/>
              <a:chOff x="1794967" y="3248523"/>
              <a:chExt cx="1338243" cy="865052"/>
            </a:xfrm>
          </p:grpSpPr>
          <p:sp>
            <p:nvSpPr>
              <p:cNvPr id="61"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62" name="ZoneTexte 32"/>
              <p:cNvSpPr txBox="1"/>
              <p:nvPr/>
            </p:nvSpPr>
            <p:spPr>
              <a:xfrm>
                <a:off x="1794967" y="3543644"/>
                <a:ext cx="1338243" cy="523220"/>
              </a:xfrm>
              <a:prstGeom prst="rect">
                <a:avLst/>
              </a:prstGeom>
            </p:spPr>
            <p:txBody>
              <a:bodyPr rtlCol="0">
                <a:spAutoFit/>
              </a:bodyPr>
              <a:lstStyle/>
              <a:p>
                <a:pPr algn="ctr"/>
                <a:r>
                  <a:rPr lang="fr-FR" sz="1400">
                    <a:solidFill>
                      <a:schemeClr val="tx1">
                        <a:lumMod val="65000"/>
                        <a:lumOff val="35000"/>
                      </a:schemeClr>
                    </a:solidFill>
                    <a:latin typeface="Consolas" charset="0"/>
                    <a:ea typeface="Consolas" charset="0"/>
                    <a:cs typeface="Consolas" charset="0"/>
                  </a:rPr>
                  <a:t>Data </a:t>
                </a:r>
                <a:endParaRPr lang="fr-FR" sz="1400" smtClean="0">
                  <a:solidFill>
                    <a:schemeClr val="tx1">
                      <a:lumMod val="65000"/>
                      <a:lumOff val="35000"/>
                    </a:schemeClr>
                  </a:solidFill>
                  <a:latin typeface="Consolas" charset="0"/>
                  <a:ea typeface="Consolas" charset="0"/>
                  <a:cs typeface="Consolas" charset="0"/>
                </a:endParaRPr>
              </a:p>
              <a:p>
                <a:pPr algn="ctr"/>
                <a:r>
                  <a:rPr lang="fr-FR" sz="1400" smtClean="0">
                    <a:solidFill>
                      <a:schemeClr val="tx1">
                        <a:lumMod val="65000"/>
                        <a:lumOff val="35000"/>
                      </a:schemeClr>
                    </a:solidFill>
                    <a:latin typeface="Consolas" charset="0"/>
                    <a:ea typeface="Consolas" charset="0"/>
                    <a:cs typeface="Consolas" charset="0"/>
                  </a:rPr>
                  <a:t>source </a:t>
                </a:r>
                <a:r>
                  <a:rPr lang="fr-FR" sz="1400">
                    <a:solidFill>
                      <a:schemeClr val="tx1">
                        <a:lumMod val="65000"/>
                        <a:lumOff val="35000"/>
                      </a:schemeClr>
                    </a:solidFill>
                    <a:latin typeface="Consolas" charset="0"/>
                    <a:ea typeface="Consolas" charset="0"/>
                    <a:cs typeface="Consolas" charset="0"/>
                  </a:rPr>
                  <a:t>A</a:t>
                </a:r>
              </a:p>
            </p:txBody>
          </p:sp>
        </p:grpSp>
        <p:grpSp>
          <p:nvGrpSpPr>
            <p:cNvPr id="72" name="Grouper 71"/>
            <p:cNvGrpSpPr/>
            <p:nvPr/>
          </p:nvGrpSpPr>
          <p:grpSpPr>
            <a:xfrm>
              <a:off x="1299218" y="4016852"/>
              <a:ext cx="936702" cy="276999"/>
              <a:chOff x="1290253" y="2563600"/>
              <a:chExt cx="936702" cy="276999"/>
            </a:xfrm>
          </p:grpSpPr>
          <p:sp>
            <p:nvSpPr>
              <p:cNvPr id="67" name="Rectangle avec coin rogné  66"/>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a:solidFill>
                    <a:schemeClr val="bg1"/>
                  </a:solidFill>
                  <a:latin typeface="Consolas" charset="0"/>
                  <a:ea typeface="Consolas" charset="0"/>
                  <a:cs typeface="Consolas" charset="0"/>
                </a:endParaRPr>
              </a:p>
            </p:txBody>
          </p:sp>
        </p:grpSp>
        <p:grpSp>
          <p:nvGrpSpPr>
            <p:cNvPr id="69" name="Grouper 68"/>
            <p:cNvGrpSpPr/>
            <p:nvPr/>
          </p:nvGrpSpPr>
          <p:grpSpPr>
            <a:xfrm>
              <a:off x="1313047" y="5043184"/>
              <a:ext cx="936702" cy="276999"/>
              <a:chOff x="1875983" y="3525494"/>
              <a:chExt cx="936702" cy="276999"/>
            </a:xfrm>
          </p:grpSpPr>
          <p:sp>
            <p:nvSpPr>
              <p:cNvPr id="68" name="Rectangle avec coin rogné  67"/>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a:solidFill>
                    <a:schemeClr val="bg1"/>
                  </a:solidFill>
                  <a:latin typeface="Consolas" charset="0"/>
                  <a:ea typeface="Consolas" charset="0"/>
                  <a:cs typeface="Consolas" charset="0"/>
                </a:endParaRPr>
              </a:p>
            </p:txBody>
          </p:sp>
        </p:grpSp>
      </p:grpSp>
      <p:sp>
        <p:nvSpPr>
          <p:cNvPr id="70" name="CaixaDeTexto 148"/>
          <p:cNvSpPr txBox="1"/>
          <p:nvPr/>
        </p:nvSpPr>
        <p:spPr>
          <a:xfrm>
            <a:off x="2759864" y="4561564"/>
            <a:ext cx="5518641" cy="338554"/>
          </a:xfrm>
          <a:prstGeom prst="rect">
            <a:avLst/>
          </a:prstGeom>
          <a:noFill/>
          <a:effectLst/>
        </p:spPr>
        <p:txBody>
          <a:bodyPr wrap="square" rtlCol="0">
            <a:spAutoFit/>
          </a:bodyPr>
          <a:lstStyle/>
          <a:p>
            <a:r>
              <a:rPr lang="fr-FR" sz="1600" smtClean="0">
                <a:solidFill>
                  <a:schemeClr val="accent5">
                    <a:lumMod val="50000"/>
                  </a:schemeClr>
                </a:solidFill>
              </a:rPr>
              <a:t>- Do not export the conditions in which they deliver data</a:t>
            </a:r>
            <a:endParaRPr lang="fr-FR" sz="1600">
              <a:solidFill>
                <a:schemeClr val="accent5">
                  <a:lumMod val="50000"/>
                </a:schemeClr>
              </a:solidFill>
            </a:endParaRPr>
          </a:p>
        </p:txBody>
      </p:sp>
      <p:sp>
        <p:nvSpPr>
          <p:cNvPr id="71" name="Légende à une bordure 1 70"/>
          <p:cNvSpPr/>
          <p:nvPr/>
        </p:nvSpPr>
        <p:spPr>
          <a:xfrm>
            <a:off x="3223615" y="4244950"/>
            <a:ext cx="5452123" cy="794130"/>
          </a:xfrm>
          <a:prstGeom prst="accentCallout1">
            <a:avLst>
              <a:gd name="adj1" fmla="val 18750"/>
              <a:gd name="adj2" fmla="val -8333"/>
              <a:gd name="adj3" fmla="val 50815"/>
              <a:gd name="adj4" fmla="val -18866"/>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a:t>
            </a:r>
            <a:endParaRPr lang="en-US"/>
          </a:p>
        </p:txBody>
      </p:sp>
      <p:pic>
        <p:nvPicPr>
          <p:cNvPr id="74" name="Image 73"/>
          <p:cNvPicPr>
            <a:picLocks noChangeAspect="1"/>
          </p:cNvPicPr>
          <p:nvPr/>
        </p:nvPicPr>
        <p:blipFill>
          <a:blip r:embed="rId4"/>
          <a:stretch>
            <a:fillRect/>
          </a:stretch>
        </p:blipFill>
        <p:spPr>
          <a:xfrm>
            <a:off x="7865530" y="2988211"/>
            <a:ext cx="688261" cy="688261"/>
          </a:xfrm>
          <a:prstGeom prst="rect">
            <a:avLst/>
          </a:prstGeom>
        </p:spPr>
      </p:pic>
      <p:sp>
        <p:nvSpPr>
          <p:cNvPr id="75" name="Légende à une bordure 1 74"/>
          <p:cNvSpPr/>
          <p:nvPr/>
        </p:nvSpPr>
        <p:spPr>
          <a:xfrm>
            <a:off x="584357" y="1766802"/>
            <a:ext cx="6728746" cy="794130"/>
          </a:xfrm>
          <a:prstGeom prst="accentCallout1">
            <a:avLst>
              <a:gd name="adj1" fmla="val 51648"/>
              <a:gd name="adj2" fmla="val 101075"/>
              <a:gd name="adj3" fmla="val 143342"/>
              <a:gd name="adj4" fmla="val 111658"/>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smtClean="0">
                <a:solidFill>
                  <a:schemeClr val="accent5">
                    <a:lumMod val="50000"/>
                  </a:schemeClr>
                </a:solidFill>
              </a:rPr>
              <a:t>Data consumers express queries but </a:t>
            </a:r>
            <a:r>
              <a:rPr lang="en-US" sz="1600" b="1" smtClean="0">
                <a:solidFill>
                  <a:schemeClr val="accent5">
                    <a:lumMod val="50000"/>
                  </a:schemeClr>
                </a:solidFill>
              </a:rPr>
              <a:t>they do not express requirements: data quality &amp; conditions in which data is consumed</a:t>
            </a:r>
            <a:endParaRPr lang="en-US" sz="1600" b="1">
              <a:solidFill>
                <a:schemeClr val="accent5">
                  <a:lumMod val="50000"/>
                </a:schemeClr>
              </a:solidFill>
            </a:endParaRPr>
          </a:p>
        </p:txBody>
      </p:sp>
    </p:spTree>
    <p:extLst>
      <p:ext uri="{BB962C8B-B14F-4D97-AF65-F5344CB8AC3E}">
        <p14:creationId xmlns:p14="http://schemas.microsoft.com/office/powerpoint/2010/main" val="18924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0" grpId="0"/>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50"/>
          <p:cNvSpPr>
            <a:spLocks noGrp="1"/>
          </p:cNvSpPr>
          <p:nvPr>
            <p:ph type="title"/>
          </p:nvPr>
        </p:nvSpPr>
        <p:spPr/>
        <p:txBody>
          <a:bodyPr/>
          <a:lstStyle/>
          <a:p>
            <a:r>
              <a:rPr lang="en-US" smtClean="0"/>
              <a:t>Open issues</a:t>
            </a:r>
            <a:endParaRPr lang="en-US"/>
          </a:p>
        </p:txBody>
      </p:sp>
      <p:sp>
        <p:nvSpPr>
          <p:cNvPr id="3" name="Espaço Reservado para Data 2"/>
          <p:cNvSpPr>
            <a:spLocks noGrp="1"/>
          </p:cNvSpPr>
          <p:nvPr>
            <p:ph type="dt" sz="half" idx="10"/>
          </p:nvPr>
        </p:nvSpPr>
        <p:spPr/>
        <p:txBody>
          <a:bodyPr/>
          <a:lstStyle/>
          <a:p>
            <a:fld id="{905ED473-C85B-404F-BCF3-08FF9A9FEB3F}"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grpSp>
        <p:nvGrpSpPr>
          <p:cNvPr id="27" name="Grouper 26"/>
          <p:cNvGrpSpPr/>
          <p:nvPr/>
        </p:nvGrpSpPr>
        <p:grpSpPr>
          <a:xfrm>
            <a:off x="3751286" y="1745022"/>
            <a:ext cx="2416046" cy="1596013"/>
            <a:chOff x="1991909" y="1705111"/>
            <a:chExt cx="2416046" cy="1596013"/>
          </a:xfrm>
        </p:grpSpPr>
        <p:sp>
          <p:nvSpPr>
            <p:cNvPr id="28" name="Rectangle 27"/>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CloudInfrastructure</a:t>
              </a:r>
              <a:endParaRPr lang="en-US" sz="1600">
                <a:solidFill>
                  <a:schemeClr val="accent5">
                    <a:lumMod val="50000"/>
                  </a:schemeClr>
                </a:solidFill>
                <a:latin typeface="Consolas" charset="0"/>
                <a:ea typeface="Consolas" charset="0"/>
                <a:cs typeface="Consolas" charset="0"/>
              </a:endParaRPr>
            </a:p>
          </p:txBody>
        </p:sp>
        <p:sp>
          <p:nvSpPr>
            <p:cNvPr id="29" name="Rectangle 28"/>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p:cNvSpPr txBox="1"/>
            <p:nvPr/>
          </p:nvSpPr>
          <p:spPr>
            <a:xfrm>
              <a:off x="1991909" y="2060904"/>
              <a:ext cx="2416046" cy="1107996"/>
            </a:xfrm>
            <a:prstGeom prst="rect">
              <a:avLst/>
            </a:prstGeom>
            <a:noFill/>
          </p:spPr>
          <p:txBody>
            <a:bodyPr wrap="none" rtlCol="0">
              <a:spAutoFit/>
            </a:bodyPr>
            <a:lstStyle/>
            <a:p>
              <a:r>
                <a:rPr lang="en-US" sz="1100" smtClean="0">
                  <a:latin typeface="Consolas" charset="0"/>
                  <a:ea typeface="Consolas" charset="0"/>
                  <a:cs typeface="Consolas" charset="0"/>
                </a:rPr>
                <a:t>- accessPolicies: String</a:t>
              </a:r>
            </a:p>
            <a:p>
              <a:r>
                <a:rPr lang="en-US" sz="1100" smtClean="0">
                  <a:latin typeface="Consolas" charset="0"/>
                  <a:ea typeface="Consolas" charset="0"/>
                  <a:cs typeface="Consolas" charset="0"/>
                </a:rPr>
                <a:t>- processingCapacity: Integer</a:t>
              </a:r>
            </a:p>
            <a:p>
              <a:r>
                <a:rPr lang="en-US" sz="1100" smtClean="0">
                  <a:latin typeface="Consolas" charset="0"/>
                  <a:ea typeface="Consolas" charset="0"/>
                  <a:cs typeface="Consolas" charset="0"/>
                </a:rPr>
                <a:t>- memoryLimit: Integer</a:t>
              </a:r>
            </a:p>
            <a:p>
              <a:pPr marL="171450" indent="-171450">
                <a:buFontTx/>
                <a:buChar char="-"/>
              </a:pPr>
              <a:r>
                <a:rPr lang="en-US" sz="1100" smtClean="0">
                  <a:latin typeface="Consolas" charset="0"/>
                  <a:ea typeface="Consolas" charset="0"/>
                  <a:cs typeface="Consolas" charset="0"/>
                </a:rPr>
                <a:t>storageLimit: Integer</a:t>
              </a:r>
            </a:p>
            <a:p>
              <a:pPr marL="171450" indent="-171450">
                <a:buFontTx/>
                <a:buChar char="-"/>
              </a:pPr>
              <a:r>
                <a:rPr lang="en-US" sz="1100" smtClean="0">
                  <a:latin typeface="Consolas" charset="0"/>
                  <a:ea typeface="Consolas" charset="0"/>
                  <a:cs typeface="Consolas" charset="0"/>
                </a:rPr>
                <a:t>requestsDay: Integer</a:t>
              </a:r>
            </a:p>
            <a:p>
              <a:pPr marL="171450" indent="-171450">
                <a:buFontTx/>
                <a:buChar char="-"/>
              </a:pPr>
              <a:r>
                <a:rPr lang="en-US" sz="1100" smtClean="0">
                  <a:latin typeface="Consolas" charset="0"/>
                  <a:ea typeface="Consolas" charset="0"/>
                  <a:cs typeface="Consolas" charset="0"/>
                </a:rPr>
                <a:t>dataTransferedDay: String</a:t>
              </a:r>
            </a:p>
          </p:txBody>
        </p:sp>
      </p:grpSp>
      <p:grpSp>
        <p:nvGrpSpPr>
          <p:cNvPr id="40" name="Grupo 39"/>
          <p:cNvGrpSpPr/>
          <p:nvPr/>
        </p:nvGrpSpPr>
        <p:grpSpPr>
          <a:xfrm>
            <a:off x="3824763" y="3341035"/>
            <a:ext cx="2269092" cy="1732028"/>
            <a:chOff x="3824763" y="3341035"/>
            <a:chExt cx="2269092" cy="1732028"/>
          </a:xfrm>
        </p:grpSpPr>
        <p:grpSp>
          <p:nvGrpSpPr>
            <p:cNvPr id="18" name="Grouper 17"/>
            <p:cNvGrpSpPr/>
            <p:nvPr/>
          </p:nvGrpSpPr>
          <p:grpSpPr>
            <a:xfrm>
              <a:off x="3824763" y="3870980"/>
              <a:ext cx="2269092" cy="1202083"/>
              <a:chOff x="899410" y="3192905"/>
              <a:chExt cx="2269092" cy="1222704"/>
            </a:xfrm>
            <a:solidFill>
              <a:schemeClr val="accent4">
                <a:lumMod val="20000"/>
                <a:lumOff val="80000"/>
              </a:schemeClr>
            </a:solidFill>
          </p:grpSpPr>
          <p:sp>
            <p:nvSpPr>
              <p:cNvPr id="19" name="Rectangle 18"/>
              <p:cNvSpPr/>
              <p:nvPr/>
            </p:nvSpPr>
            <p:spPr>
              <a:xfrm>
                <a:off x="899410" y="3192905"/>
                <a:ext cx="2269092" cy="334025"/>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MultiCloud</a:t>
                </a:r>
                <a:endParaRPr lang="en-US" sz="1600">
                  <a:solidFill>
                    <a:schemeClr val="accent5">
                      <a:lumMod val="50000"/>
                    </a:schemeClr>
                  </a:solidFill>
                  <a:latin typeface="Consolas" charset="0"/>
                  <a:ea typeface="Consolas" charset="0"/>
                  <a:cs typeface="Consolas" charset="0"/>
                </a:endParaRPr>
              </a:p>
            </p:txBody>
          </p:sp>
          <p:sp>
            <p:nvSpPr>
              <p:cNvPr id="20" name="Rectangle 19"/>
              <p:cNvSpPr/>
              <p:nvPr/>
            </p:nvSpPr>
            <p:spPr>
              <a:xfrm>
                <a:off x="899410" y="3492707"/>
                <a:ext cx="2269092" cy="76944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1" name="Rectangle 20"/>
              <p:cNvSpPr/>
              <p:nvPr/>
            </p:nvSpPr>
            <p:spPr>
              <a:xfrm>
                <a:off x="899410" y="4262148"/>
                <a:ext cx="2269092" cy="15346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grpSp>
        <p:sp>
          <p:nvSpPr>
            <p:cNvPr id="37" name="Losange 36"/>
            <p:cNvSpPr/>
            <p:nvPr/>
          </p:nvSpPr>
          <p:spPr>
            <a:xfrm>
              <a:off x="4717260" y="3478496"/>
              <a:ext cx="358588" cy="356798"/>
            </a:xfrm>
            <a:prstGeom prst="diamond">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eur droit 38"/>
            <p:cNvCxnSpPr>
              <a:stCxn id="37" idx="0"/>
              <a:endCxn id="30" idx="2"/>
            </p:cNvCxnSpPr>
            <p:nvPr/>
          </p:nvCxnSpPr>
          <p:spPr>
            <a:xfrm flipV="1">
              <a:off x="4896554" y="3341035"/>
              <a:ext cx="3010" cy="137461"/>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necteur en angle 45"/>
          <p:cNvCxnSpPr>
            <a:stCxn id="26" idx="2"/>
            <a:endCxn id="11" idx="3"/>
          </p:cNvCxnSpPr>
          <p:nvPr/>
        </p:nvCxnSpPr>
        <p:spPr>
          <a:xfrm rot="5400000">
            <a:off x="6880594" y="4722176"/>
            <a:ext cx="518462" cy="2091939"/>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upo 21"/>
          <p:cNvGrpSpPr/>
          <p:nvPr/>
        </p:nvGrpSpPr>
        <p:grpSpPr>
          <a:xfrm>
            <a:off x="666005" y="4225522"/>
            <a:ext cx="5427850" cy="2526690"/>
            <a:chOff x="666005" y="4225522"/>
            <a:chExt cx="5427850" cy="2526690"/>
          </a:xfrm>
        </p:grpSpPr>
        <p:grpSp>
          <p:nvGrpSpPr>
            <p:cNvPr id="15" name="Grouper 14"/>
            <p:cNvGrpSpPr/>
            <p:nvPr/>
          </p:nvGrpSpPr>
          <p:grpSpPr>
            <a:xfrm>
              <a:off x="666005" y="4225522"/>
              <a:ext cx="2269092" cy="1202083"/>
              <a:chOff x="899410" y="3192905"/>
              <a:chExt cx="2269092" cy="1222704"/>
            </a:xfrm>
            <a:solidFill>
              <a:schemeClr val="accent4">
                <a:lumMod val="20000"/>
                <a:lumOff val="80000"/>
              </a:schemeClr>
            </a:solidFill>
          </p:grpSpPr>
          <p:sp>
            <p:nvSpPr>
              <p:cNvPr id="2" name="Rectangle 1"/>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DataProducer</a:t>
                </a:r>
                <a:endParaRPr lang="en-US" sz="1600">
                  <a:solidFill>
                    <a:schemeClr val="accent5">
                      <a:lumMod val="60000"/>
                      <a:lumOff val="4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8" name="Rectangle 7"/>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9" name="ZoneTexte 8"/>
              <p:cNvSpPr txBox="1"/>
              <p:nvPr/>
            </p:nvSpPr>
            <p:spPr>
              <a:xfrm>
                <a:off x="899410" y="3492314"/>
                <a:ext cx="2262158" cy="782640"/>
              </a:xfrm>
              <a:prstGeom prst="rect">
                <a:avLst/>
              </a:prstGeom>
              <a:noFill/>
              <a:ln>
                <a:noFill/>
              </a:ln>
            </p:spPr>
            <p:txBody>
              <a:bodyPr wrap="none" rtlCol="0">
                <a:spAutoFit/>
              </a:bodyPr>
              <a:lstStyle/>
              <a:p>
                <a:r>
                  <a:rPr lang="en-US" sz="1100" smtClean="0">
                    <a:solidFill>
                      <a:schemeClr val="accent5">
                        <a:lumMod val="60000"/>
                        <a:lumOff val="40000"/>
                      </a:schemeClr>
                    </a:solidFill>
                    <a:latin typeface="Consolas" charset="0"/>
                    <a:ea typeface="Consolas" charset="0"/>
                    <a:cs typeface="Consolas" charset="0"/>
                  </a:rPr>
                  <a:t>- accessConstraints: String</a:t>
                </a:r>
              </a:p>
              <a:p>
                <a:r>
                  <a:rPr lang="en-US" sz="1100" smtClean="0">
                    <a:solidFill>
                      <a:schemeClr val="accent5">
                        <a:lumMod val="60000"/>
                        <a:lumOff val="40000"/>
                      </a:schemeClr>
                    </a:solidFill>
                    <a:latin typeface="Consolas" charset="0"/>
                    <a:ea typeface="Consolas" charset="0"/>
                    <a:cs typeface="Consolas" charset="0"/>
                  </a:rPr>
                  <a:t>- productionRate: String</a:t>
                </a:r>
              </a:p>
              <a:p>
                <a:r>
                  <a:rPr lang="en-US" sz="1100" smtClean="0">
                    <a:solidFill>
                      <a:schemeClr val="accent5">
                        <a:lumMod val="60000"/>
                        <a:lumOff val="40000"/>
                      </a:schemeClr>
                    </a:solidFill>
                    <a:latin typeface="Consolas" charset="0"/>
                    <a:ea typeface="Consolas" charset="0"/>
                    <a:cs typeface="Consolas" charset="0"/>
                  </a:rPr>
                  <a:t>- productionTime: Date</a:t>
                </a:r>
              </a:p>
              <a:p>
                <a:r>
                  <a:rPr lang="en-US" sz="1100" smtClean="0">
                    <a:solidFill>
                      <a:schemeClr val="accent5">
                        <a:lumMod val="60000"/>
                        <a:lumOff val="40000"/>
                      </a:schemeClr>
                    </a:solidFill>
                    <a:latin typeface="Consolas" charset="0"/>
                    <a:ea typeface="Consolas" charset="0"/>
                    <a:cs typeface="Consolas" charset="0"/>
                  </a:rPr>
                  <a:t>- location: String</a:t>
                </a:r>
                <a:endParaRPr lang="en-US" sz="1100">
                  <a:solidFill>
                    <a:schemeClr val="accent5">
                      <a:lumMod val="60000"/>
                      <a:lumOff val="40000"/>
                    </a:schemeClr>
                  </a:solidFill>
                  <a:latin typeface="Consolas" charset="0"/>
                  <a:ea typeface="Consolas" charset="0"/>
                  <a:cs typeface="Consolas" charset="0"/>
                </a:endParaRPr>
              </a:p>
            </p:txBody>
          </p:sp>
        </p:grpSp>
        <p:grpSp>
          <p:nvGrpSpPr>
            <p:cNvPr id="17" name="Grouper 16"/>
            <p:cNvGrpSpPr/>
            <p:nvPr/>
          </p:nvGrpSpPr>
          <p:grpSpPr>
            <a:xfrm>
              <a:off x="3752695" y="5156199"/>
              <a:ext cx="2341160" cy="1596013"/>
              <a:chOff x="1947305" y="1705111"/>
              <a:chExt cx="2341160" cy="1596013"/>
            </a:xfrm>
            <a:solidFill>
              <a:schemeClr val="accent4">
                <a:lumMod val="20000"/>
                <a:lumOff val="80000"/>
              </a:schemeClr>
            </a:solidFill>
          </p:grpSpPr>
          <p:sp>
            <p:nvSpPr>
              <p:cNvPr id="10" name="Rectangle 9"/>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a:t>
                </a:r>
                <a:endParaRPr lang="en-US" sz="1600">
                  <a:solidFill>
                    <a:schemeClr val="accent5">
                      <a:lumMod val="60000"/>
                      <a:lumOff val="4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2" name="Rectangle 11"/>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4" name="ZoneTexte 13"/>
              <p:cNvSpPr txBox="1"/>
              <p:nvPr/>
            </p:nvSpPr>
            <p:spPr>
              <a:xfrm>
                <a:off x="1947305" y="1955632"/>
                <a:ext cx="1742785" cy="1277273"/>
              </a:xfrm>
              <a:prstGeom prst="rect">
                <a:avLst/>
              </a:prstGeom>
              <a:noFill/>
              <a:ln>
                <a:noFill/>
              </a:ln>
            </p:spPr>
            <p:txBody>
              <a:bodyPr wrap="none" rtlCol="0">
                <a:spAutoFit/>
              </a:bodyPr>
              <a:lstStyle/>
              <a:p>
                <a:r>
                  <a:rPr lang="en-US" sz="1100" smtClean="0">
                    <a:solidFill>
                      <a:schemeClr val="accent5">
                        <a:lumMod val="60000"/>
                        <a:lumOff val="40000"/>
                      </a:schemeClr>
                    </a:solidFill>
                    <a:latin typeface="Consolas" charset="0"/>
                    <a:ea typeface="Consolas" charset="0"/>
                    <a:cs typeface="Consolas" charset="0"/>
                  </a:rPr>
                  <a:t>- privacy: String</a:t>
                </a:r>
              </a:p>
              <a:p>
                <a:r>
                  <a:rPr lang="en-US" sz="1100" smtClean="0">
                    <a:solidFill>
                      <a:schemeClr val="accent5">
                        <a:lumMod val="60000"/>
                        <a:lumOff val="40000"/>
                      </a:schemeClr>
                    </a:solidFill>
                    <a:latin typeface="Consolas" charset="0"/>
                    <a:ea typeface="Consolas" charset="0"/>
                    <a:cs typeface="Consolas" charset="0"/>
                  </a:rPr>
                  <a:t>- trust: String</a:t>
                </a:r>
              </a:p>
              <a:p>
                <a:r>
                  <a:rPr lang="en-US" sz="110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a:solidFill>
                      <a:schemeClr val="accent5">
                        <a:lumMod val="60000"/>
                        <a:lumOff val="40000"/>
                      </a:schemeClr>
                    </a:solidFill>
                    <a:latin typeface="Consolas" charset="0"/>
                    <a:ea typeface="Consolas" charset="0"/>
                    <a:cs typeface="Consolas" charset="0"/>
                  </a:rPr>
                  <a:t>t</a:t>
                </a:r>
                <a:r>
                  <a:rPr lang="en-US" sz="1100" smtClean="0">
                    <a:solidFill>
                      <a:schemeClr val="accent5">
                        <a:lumMod val="60000"/>
                        <a:lumOff val="40000"/>
                      </a:schemeClr>
                    </a:solidFill>
                    <a:latin typeface="Consolas" charset="0"/>
                    <a:ea typeface="Consolas" charset="0"/>
                    <a:cs typeface="Consolas" charset="0"/>
                  </a:rPr>
                  <a:t>ype: String</a:t>
                </a:r>
                <a:endParaRPr lang="en-US" sz="1100">
                  <a:solidFill>
                    <a:schemeClr val="accent5">
                      <a:lumMod val="60000"/>
                      <a:lumOff val="40000"/>
                    </a:schemeClr>
                  </a:solidFill>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2467747" y="4760409"/>
              <a:ext cx="617752" cy="1952144"/>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produces</a:t>
              </a:r>
              <a:endParaRPr lang="en-US" sz="1100" i="1">
                <a:solidFill>
                  <a:schemeClr val="accent5">
                    <a:lumMod val="60000"/>
                    <a:lumOff val="40000"/>
                  </a:schemeClr>
                </a:solidFill>
                <a:latin typeface="Consolas" charset="0"/>
                <a:ea typeface="Consolas" charset="0"/>
                <a:cs typeface="Consolas" charset="0"/>
              </a:endParaRPr>
            </a:p>
          </p:txBody>
        </p:sp>
      </p:grpSp>
      <p:sp>
        <p:nvSpPr>
          <p:cNvPr id="55" name="ZoneTexte 54"/>
          <p:cNvSpPr txBox="1"/>
          <p:nvPr/>
        </p:nvSpPr>
        <p:spPr>
          <a:xfrm>
            <a:off x="6616101"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consumes</a:t>
            </a:r>
            <a:endParaRPr lang="en-US" sz="1100" i="1">
              <a:solidFill>
                <a:schemeClr val="accent5">
                  <a:lumMod val="60000"/>
                  <a:lumOff val="40000"/>
                </a:schemeClr>
              </a:solidFill>
              <a:latin typeface="Consolas" charset="0"/>
              <a:ea typeface="Consolas" charset="0"/>
              <a:cs typeface="Consolas" charset="0"/>
            </a:endParaRPr>
          </a:p>
        </p:txBody>
      </p:sp>
      <p:grpSp>
        <p:nvGrpSpPr>
          <p:cNvPr id="38" name="Grupo 37"/>
          <p:cNvGrpSpPr/>
          <p:nvPr/>
        </p:nvGrpSpPr>
        <p:grpSpPr>
          <a:xfrm>
            <a:off x="1800552" y="2412142"/>
            <a:ext cx="1950735" cy="1813379"/>
            <a:chOff x="1800552" y="2412142"/>
            <a:chExt cx="1950735" cy="1813379"/>
          </a:xfrm>
        </p:grpSpPr>
        <p:sp>
          <p:nvSpPr>
            <p:cNvPr id="57" name="ZoneTexte 56"/>
            <p:cNvSpPr txBox="1"/>
            <p:nvPr/>
          </p:nvSpPr>
          <p:spPr>
            <a:xfrm>
              <a:off x="2366259" y="2412142"/>
              <a:ext cx="877163" cy="261610"/>
            </a:xfrm>
            <a:prstGeom prst="rect">
              <a:avLst/>
            </a:prstGeom>
            <a:noFill/>
          </p:spPr>
          <p:txBody>
            <a:bodyPr wrap="none" rtlCol="0">
              <a:spAutoFit/>
            </a:bodyPr>
            <a:lstStyle/>
            <a:p>
              <a:r>
                <a:rPr lang="en-US" sz="1100" i="1" smtClean="0">
                  <a:latin typeface="Consolas" charset="0"/>
                  <a:ea typeface="Consolas" charset="0"/>
                  <a:cs typeface="Consolas" charset="0"/>
                </a:rPr>
                <a:t>subscribe</a:t>
              </a:r>
              <a:endParaRPr lang="en-US" sz="1100" i="1">
                <a:latin typeface="Consolas" charset="0"/>
                <a:ea typeface="Consolas" charset="0"/>
                <a:cs typeface="Consolas" charset="0"/>
              </a:endParaRPr>
            </a:p>
          </p:txBody>
        </p:sp>
        <p:sp>
          <p:nvSpPr>
            <p:cNvPr id="58" name="ZoneTexte 57"/>
            <p:cNvSpPr txBox="1"/>
            <p:nvPr/>
          </p:nvSpPr>
          <p:spPr>
            <a:xfrm>
              <a:off x="2008675" y="2779554"/>
              <a:ext cx="646331" cy="261610"/>
            </a:xfrm>
            <a:prstGeom prst="rect">
              <a:avLst/>
            </a:prstGeom>
            <a:noFill/>
          </p:spPr>
          <p:txBody>
            <a:bodyPr wrap="none" rtlCol="0">
              <a:spAutoFit/>
            </a:bodyPr>
            <a:lstStyle/>
            <a:p>
              <a:r>
                <a:rPr lang="en-US" sz="1100" i="1" smtClean="0">
                  <a:latin typeface="Consolas" charset="0"/>
                  <a:ea typeface="Consolas" charset="0"/>
                  <a:cs typeface="Consolas" charset="0"/>
                </a:rPr>
                <a:t>deploy</a:t>
              </a:r>
              <a:endParaRPr lang="en-US" sz="1100" i="1">
                <a:latin typeface="Consolas" charset="0"/>
                <a:ea typeface="Consolas" charset="0"/>
                <a:cs typeface="Consolas" charset="0"/>
              </a:endParaRPr>
            </a:p>
          </p:txBody>
        </p:sp>
        <p:cxnSp>
          <p:nvCxnSpPr>
            <p:cNvPr id="16" name="Connecteur en angle 15"/>
            <p:cNvCxnSpPr>
              <a:stCxn id="31" idx="1"/>
              <a:endCxn id="2" idx="0"/>
            </p:cNvCxnSpPr>
            <p:nvPr/>
          </p:nvCxnSpPr>
          <p:spPr>
            <a:xfrm rot="10800000" flipV="1">
              <a:off x="1800552" y="2654812"/>
              <a:ext cx="1950735" cy="1570709"/>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upo 12"/>
          <p:cNvGrpSpPr/>
          <p:nvPr/>
        </p:nvGrpSpPr>
        <p:grpSpPr>
          <a:xfrm>
            <a:off x="6167332" y="2361018"/>
            <a:ext cx="5783876" cy="3311081"/>
            <a:chOff x="6167332" y="2361018"/>
            <a:chExt cx="5783876" cy="3311081"/>
          </a:xfrm>
        </p:grpSpPr>
        <p:cxnSp>
          <p:nvCxnSpPr>
            <p:cNvPr id="44" name="Connecteur droit 43"/>
            <p:cNvCxnSpPr>
              <a:stCxn id="25" idx="3"/>
              <a:endCxn id="36" idx="1"/>
            </p:cNvCxnSpPr>
            <p:nvPr/>
          </p:nvCxnSpPr>
          <p:spPr>
            <a:xfrm>
              <a:off x="9320340" y="4979809"/>
              <a:ext cx="289708" cy="812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167332" y="2361018"/>
              <a:ext cx="5783876" cy="3311081"/>
              <a:chOff x="6167332" y="2361018"/>
              <a:chExt cx="5783876" cy="3311081"/>
            </a:xfrm>
          </p:grpSpPr>
          <p:grpSp>
            <p:nvGrpSpPr>
              <p:cNvPr id="23" name="Grouper 22"/>
              <p:cNvGrpSpPr/>
              <p:nvPr/>
            </p:nvGrpSpPr>
            <p:grpSpPr>
              <a:xfrm>
                <a:off x="7051248" y="4306831"/>
                <a:ext cx="2269092" cy="1202083"/>
                <a:chOff x="899410" y="3192905"/>
                <a:chExt cx="2269092" cy="1222704"/>
              </a:xfrm>
              <a:solidFill>
                <a:schemeClr val="accent4">
                  <a:lumMod val="20000"/>
                  <a:lumOff val="80000"/>
                </a:schemeClr>
              </a:solidFill>
            </p:grpSpPr>
            <p:sp>
              <p:nvSpPr>
                <p:cNvPr id="24" name="Rectangle 23"/>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DataConsumer</a:t>
                  </a:r>
                  <a:endParaRPr lang="en-US" sz="1600">
                    <a:solidFill>
                      <a:schemeClr val="accent5">
                        <a:lumMod val="60000"/>
                        <a:lumOff val="4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Rectangle 25"/>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grpSp>
          <p:grpSp>
            <p:nvGrpSpPr>
              <p:cNvPr id="32" name="Grouper 31"/>
              <p:cNvGrpSpPr/>
              <p:nvPr/>
            </p:nvGrpSpPr>
            <p:grpSpPr>
              <a:xfrm>
                <a:off x="9610048" y="4103002"/>
                <a:ext cx="2341160" cy="1569097"/>
                <a:chOff x="1947305" y="1705111"/>
                <a:chExt cx="2341160" cy="1596013"/>
              </a:xfrm>
              <a:solidFill>
                <a:schemeClr val="accent4">
                  <a:lumMod val="20000"/>
                  <a:lumOff val="80000"/>
                </a:schemeClr>
              </a:solidFill>
            </p:grpSpPr>
            <p:sp>
              <p:nvSpPr>
                <p:cNvPr id="33" name="Rectangle 32"/>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Preferences</a:t>
                  </a:r>
                  <a:endParaRPr lang="en-US" sz="1600">
                    <a:solidFill>
                      <a:schemeClr val="accent5">
                        <a:lumMod val="60000"/>
                        <a:lumOff val="4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5" name="Rectangle 34"/>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6" name="ZoneTexte 35"/>
                <p:cNvSpPr txBox="1"/>
                <p:nvPr/>
              </p:nvSpPr>
              <p:spPr>
                <a:xfrm>
                  <a:off x="1947305" y="1955632"/>
                  <a:ext cx="1742785" cy="1299183"/>
                </a:xfrm>
                <a:prstGeom prst="rect">
                  <a:avLst/>
                </a:prstGeom>
                <a:noFill/>
                <a:ln>
                  <a:noFill/>
                </a:ln>
              </p:spPr>
              <p:txBody>
                <a:bodyPr wrap="none" rtlCol="0">
                  <a:spAutoFit/>
                </a:bodyPr>
                <a:lstStyle/>
                <a:p>
                  <a:r>
                    <a:rPr lang="en-US" sz="1100" smtClean="0">
                      <a:solidFill>
                        <a:schemeClr val="accent5">
                          <a:lumMod val="60000"/>
                          <a:lumOff val="40000"/>
                        </a:schemeClr>
                      </a:solidFill>
                      <a:latin typeface="Consolas" charset="0"/>
                      <a:ea typeface="Consolas" charset="0"/>
                      <a:cs typeface="Consolas" charset="0"/>
                    </a:rPr>
                    <a:t>- privacy: String</a:t>
                  </a:r>
                </a:p>
                <a:p>
                  <a:r>
                    <a:rPr lang="en-US" sz="1100" smtClean="0">
                      <a:solidFill>
                        <a:schemeClr val="accent5">
                          <a:lumMod val="60000"/>
                          <a:lumOff val="40000"/>
                        </a:schemeClr>
                      </a:solidFill>
                      <a:latin typeface="Consolas" charset="0"/>
                      <a:ea typeface="Consolas" charset="0"/>
                      <a:cs typeface="Consolas" charset="0"/>
                    </a:rPr>
                    <a:t>- trust: String</a:t>
                  </a:r>
                </a:p>
                <a:p>
                  <a:r>
                    <a:rPr lang="en-US" sz="110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smtClean="0">
                      <a:solidFill>
                        <a:schemeClr val="accent5">
                          <a:lumMod val="60000"/>
                          <a:lumOff val="40000"/>
                        </a:schemeClr>
                      </a:solidFill>
                      <a:latin typeface="Consolas" charset="0"/>
                      <a:ea typeface="Consolas" charset="0"/>
                      <a:cs typeface="Consolas" charset="0"/>
                    </a:rPr>
                    <a:t>type String</a:t>
                  </a:r>
                  <a:endParaRPr lang="en-US" sz="1100">
                    <a:solidFill>
                      <a:schemeClr val="accent5">
                        <a:lumMod val="60000"/>
                        <a:lumOff val="40000"/>
                      </a:schemeClr>
                    </a:solidFill>
                    <a:latin typeface="Consolas" charset="0"/>
                    <a:ea typeface="Consolas" charset="0"/>
                    <a:cs typeface="Consolas" charset="0"/>
                  </a:endParaRPr>
                </a:p>
              </p:txBody>
            </p:sp>
          </p:grpSp>
          <p:sp>
            <p:nvSpPr>
              <p:cNvPr id="56" name="ZoneTexte 55"/>
              <p:cNvSpPr txBox="1"/>
              <p:nvPr/>
            </p:nvSpPr>
            <p:spPr>
              <a:xfrm>
                <a:off x="6577628" y="2361018"/>
                <a:ext cx="877163" cy="261610"/>
              </a:xfrm>
              <a:prstGeom prst="rect">
                <a:avLst/>
              </a:prstGeom>
              <a:noFill/>
            </p:spPr>
            <p:txBody>
              <a:bodyPr wrap="none" rtlCol="0">
                <a:spAutoFit/>
              </a:bodyPr>
              <a:lstStyle/>
              <a:p>
                <a:r>
                  <a:rPr lang="en-US" sz="1100" i="1" smtClean="0">
                    <a:latin typeface="Consolas" charset="0"/>
                    <a:ea typeface="Consolas" charset="0"/>
                    <a:cs typeface="Consolas" charset="0"/>
                  </a:rPr>
                  <a:t>subscribe</a:t>
                </a:r>
                <a:endParaRPr lang="en-US" sz="1100" i="1">
                  <a:latin typeface="Consolas" charset="0"/>
                  <a:ea typeface="Consolas" charset="0"/>
                  <a:cs typeface="Consolas" charset="0"/>
                </a:endParaRPr>
              </a:p>
            </p:txBody>
          </p:sp>
          <p:cxnSp>
            <p:nvCxnSpPr>
              <p:cNvPr id="50" name="Connecteur en angle 49"/>
              <p:cNvCxnSpPr>
                <a:stCxn id="31" idx="3"/>
                <a:endCxn id="24" idx="0"/>
              </p:cNvCxnSpPr>
              <p:nvPr/>
            </p:nvCxnSpPr>
            <p:spPr>
              <a:xfrm>
                <a:off x="6167332" y="2654813"/>
                <a:ext cx="2018462" cy="1652018"/>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0" name="Légende à une bordure 1 59"/>
          <p:cNvSpPr/>
          <p:nvPr/>
        </p:nvSpPr>
        <p:spPr>
          <a:xfrm>
            <a:off x="1130956" y="5954543"/>
            <a:ext cx="8155343" cy="794130"/>
          </a:xfrm>
          <a:prstGeom prst="accentCallout1">
            <a:avLst>
              <a:gd name="adj1" fmla="val 105108"/>
              <a:gd name="adj2" fmla="val -603"/>
              <a:gd name="adj3" fmla="val -64330"/>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smtClean="0">
                <a:solidFill>
                  <a:schemeClr val="accent5">
                    <a:lumMod val="50000"/>
                  </a:schemeClr>
                </a:solidFill>
              </a:rPr>
              <a:t>- Data producers deployment is not transparent to the data integration process</a:t>
            </a:r>
          </a:p>
          <a:p>
            <a:pPr algn="just"/>
            <a:r>
              <a:rPr lang="en-US" sz="1600" b="1" smtClean="0">
                <a:solidFill>
                  <a:schemeClr val="accent5">
                    <a:lumMod val="50000"/>
                  </a:schemeClr>
                </a:solidFill>
              </a:rPr>
              <a:t>- Data producers are services guided by service level agreement contracts</a:t>
            </a:r>
            <a:endParaRPr lang="en-US" sz="1600" b="1">
              <a:solidFill>
                <a:schemeClr val="accent5">
                  <a:lumMod val="50000"/>
                </a:schemeClr>
              </a:solidFill>
            </a:endParaRPr>
          </a:p>
        </p:txBody>
      </p:sp>
      <p:sp>
        <p:nvSpPr>
          <p:cNvPr id="61" name="Légende à une bordure 1 60"/>
          <p:cNvSpPr/>
          <p:nvPr/>
        </p:nvSpPr>
        <p:spPr>
          <a:xfrm>
            <a:off x="6286822" y="1762963"/>
            <a:ext cx="5783875" cy="794130"/>
          </a:xfrm>
          <a:prstGeom prst="accentCallout1">
            <a:avLst>
              <a:gd name="adj1" fmla="val 105108"/>
              <a:gd name="adj2" fmla="val -603"/>
              <a:gd name="adj3" fmla="val 104275"/>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smtClean="0">
                <a:solidFill>
                  <a:schemeClr val="accent5">
                    <a:lumMod val="50000"/>
                  </a:schemeClr>
                </a:solidFill>
              </a:rPr>
              <a:t>Cloud services are delivered to consumers according to properties</a:t>
            </a:r>
          </a:p>
          <a:p>
            <a:pPr marL="285750" indent="-285750" algn="just">
              <a:buFontTx/>
              <a:buChar char="-"/>
            </a:pPr>
            <a:r>
              <a:rPr lang="en-US" sz="1600" smtClean="0">
                <a:solidFill>
                  <a:schemeClr val="accent5">
                    <a:lumMod val="50000"/>
                  </a:schemeClr>
                </a:solidFill>
              </a:rPr>
              <a:t>Cloud subscriptions determine the conditions in which data services can be accessed </a:t>
            </a:r>
          </a:p>
        </p:txBody>
      </p:sp>
      <p:sp>
        <p:nvSpPr>
          <p:cNvPr id="62" name="Légende à une bordure 1 61"/>
          <p:cNvSpPr/>
          <p:nvPr/>
        </p:nvSpPr>
        <p:spPr>
          <a:xfrm>
            <a:off x="6286821" y="3084031"/>
            <a:ext cx="5783875" cy="768578"/>
          </a:xfrm>
          <a:prstGeom prst="accentCallout1">
            <a:avLst>
              <a:gd name="adj1" fmla="val 105108"/>
              <a:gd name="adj2" fmla="val -603"/>
              <a:gd name="adj3" fmla="val 171308"/>
              <a:gd name="adj4" fmla="val 13221"/>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smtClean="0">
                <a:solidFill>
                  <a:schemeClr val="accent5">
                    <a:lumMod val="50000"/>
                  </a:schemeClr>
                </a:solidFill>
              </a:rPr>
              <a:t>Data consumers subscribe to cloud providers to consume  services according to </a:t>
            </a:r>
            <a:r>
              <a:rPr lang="en-US" sz="1600" b="1" smtClean="0">
                <a:solidFill>
                  <a:schemeClr val="accent5">
                    <a:lumMod val="50000"/>
                  </a:schemeClr>
                </a:solidFill>
              </a:rPr>
              <a:t>business models</a:t>
            </a:r>
          </a:p>
          <a:p>
            <a:pPr marL="285750" indent="-285750" algn="just">
              <a:buFontTx/>
              <a:buChar char="-"/>
            </a:pPr>
            <a:r>
              <a:rPr lang="en-US" sz="1600" smtClean="0">
                <a:solidFill>
                  <a:schemeClr val="accent5">
                    <a:lumMod val="50000"/>
                  </a:schemeClr>
                </a:solidFill>
              </a:rPr>
              <a:t>Data integration done by SaaS services of clouds depending on subscription conditions</a:t>
            </a:r>
          </a:p>
        </p:txBody>
      </p:sp>
    </p:spTree>
    <p:extLst>
      <p:ext uri="{BB962C8B-B14F-4D97-AF65-F5344CB8AC3E}">
        <p14:creationId xmlns:p14="http://schemas.microsoft.com/office/powerpoint/2010/main" val="19909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2861845" y="1534886"/>
            <a:ext cx="8468737" cy="3115881"/>
            <a:chOff x="2861845" y="1534886"/>
            <a:chExt cx="8468737" cy="3115881"/>
          </a:xfrm>
        </p:grpSpPr>
        <p:pic>
          <p:nvPicPr>
            <p:cNvPr id="5" name="Imagem 4"/>
            <p:cNvPicPr>
              <a:picLocks noChangeAspect="1"/>
            </p:cNvPicPr>
            <p:nvPr/>
          </p:nvPicPr>
          <p:blipFill rotWithShape="1">
            <a:blip r:embed="rId3"/>
            <a:srcRect b="57668"/>
            <a:stretch/>
          </p:blipFill>
          <p:spPr>
            <a:xfrm>
              <a:off x="2861845" y="1534886"/>
              <a:ext cx="8468737" cy="3115881"/>
            </a:xfrm>
            <a:prstGeom prst="rect">
              <a:avLst/>
            </a:prstGeom>
          </p:spPr>
        </p:pic>
        <p:sp>
          <p:nvSpPr>
            <p:cNvPr id="57" name="Rectangle 56"/>
            <p:cNvSpPr/>
            <p:nvPr/>
          </p:nvSpPr>
          <p:spPr>
            <a:xfrm>
              <a:off x="9320133" y="2207443"/>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93953" y="3621505"/>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19733" y="3212060"/>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86180" y="2130159"/>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7</a:t>
            </a:fld>
            <a:endParaRPr lang="fr-FR"/>
          </a:p>
        </p:txBody>
      </p:sp>
      <p:sp>
        <p:nvSpPr>
          <p:cNvPr id="7" name="Nuage 6"/>
          <p:cNvSpPr/>
          <p:nvPr/>
        </p:nvSpPr>
        <p:spPr>
          <a:xfrm>
            <a:off x="571896" y="2612173"/>
            <a:ext cx="3592342" cy="191639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r 19"/>
          <p:cNvGrpSpPr/>
          <p:nvPr/>
        </p:nvGrpSpPr>
        <p:grpSpPr>
          <a:xfrm>
            <a:off x="1063418" y="3181630"/>
            <a:ext cx="987607" cy="921721"/>
            <a:chOff x="1262142" y="4016852"/>
            <a:chExt cx="987607" cy="921721"/>
          </a:xfrm>
        </p:grpSpPr>
        <p:pic>
          <p:nvPicPr>
            <p:cNvPr id="9" name="Image 127" descr="ComputingService.ai"/>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er 10"/>
            <p:cNvGrpSpPr/>
            <p:nvPr/>
          </p:nvGrpSpPr>
          <p:grpSpPr>
            <a:xfrm>
              <a:off x="1299218" y="4016852"/>
              <a:ext cx="936702" cy="276999"/>
              <a:chOff x="1290253" y="2563600"/>
              <a:chExt cx="936702" cy="276999"/>
            </a:xfrm>
          </p:grpSpPr>
          <p:sp>
            <p:nvSpPr>
              <p:cNvPr id="15" name="Rectangle avec coin rogné  14"/>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grpSp>
        <p:nvGrpSpPr>
          <p:cNvPr id="19" name="Grouper 18"/>
          <p:cNvGrpSpPr/>
          <p:nvPr/>
        </p:nvGrpSpPr>
        <p:grpSpPr>
          <a:xfrm>
            <a:off x="2185396" y="2948486"/>
            <a:ext cx="1338243" cy="1159570"/>
            <a:chOff x="1086825" y="5043184"/>
            <a:chExt cx="1338243" cy="1159570"/>
          </a:xfrm>
        </p:grpSpPr>
        <p:grpSp>
          <p:nvGrpSpPr>
            <p:cNvPr id="10" name="Grouper 9"/>
            <p:cNvGrpSpPr/>
            <p:nvPr/>
          </p:nvGrpSpPr>
          <p:grpSpPr>
            <a:xfrm>
              <a:off x="1086825" y="5337702"/>
              <a:ext cx="1338243" cy="865052"/>
              <a:chOff x="1794967" y="3248523"/>
              <a:chExt cx="1338243" cy="865052"/>
            </a:xfrm>
          </p:grpSpPr>
          <p:sp>
            <p:nvSpPr>
              <p:cNvPr id="17"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8"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12" name="Grouper 11"/>
            <p:cNvGrpSpPr/>
            <p:nvPr/>
          </p:nvGrpSpPr>
          <p:grpSpPr>
            <a:xfrm>
              <a:off x="1313047" y="5043184"/>
              <a:ext cx="936702" cy="276999"/>
              <a:chOff x="1875983" y="3525494"/>
              <a:chExt cx="936702" cy="276999"/>
            </a:xfrm>
          </p:grpSpPr>
          <p:sp>
            <p:nvSpPr>
              <p:cNvPr id="13" name="Rectangle avec coin rogné  12"/>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grpSp>
        <p:nvGrpSpPr>
          <p:cNvPr id="21" name="Grupo 28"/>
          <p:cNvGrpSpPr/>
          <p:nvPr/>
        </p:nvGrpSpPr>
        <p:grpSpPr>
          <a:xfrm>
            <a:off x="953120" y="3038454"/>
            <a:ext cx="587382" cy="815861"/>
            <a:chOff x="7381125" y="1163351"/>
            <a:chExt cx="587382" cy="815861"/>
          </a:xfrm>
        </p:grpSpPr>
        <p:pic>
          <p:nvPicPr>
            <p:cNvPr id="22"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3"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4"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5" name="Grupo 28"/>
          <p:cNvGrpSpPr/>
          <p:nvPr/>
        </p:nvGrpSpPr>
        <p:grpSpPr>
          <a:xfrm>
            <a:off x="3017984" y="2790028"/>
            <a:ext cx="587382" cy="815861"/>
            <a:chOff x="7381125" y="1163351"/>
            <a:chExt cx="587382" cy="815861"/>
          </a:xfrm>
        </p:grpSpPr>
        <p:pic>
          <p:nvPicPr>
            <p:cNvPr id="26"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7"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8"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9" name="Grupo 28"/>
          <p:cNvGrpSpPr/>
          <p:nvPr/>
        </p:nvGrpSpPr>
        <p:grpSpPr>
          <a:xfrm>
            <a:off x="1808303" y="2384416"/>
            <a:ext cx="587382" cy="815861"/>
            <a:chOff x="7381125" y="1163351"/>
            <a:chExt cx="587382" cy="815861"/>
          </a:xfrm>
        </p:grpSpPr>
        <p:pic>
          <p:nvPicPr>
            <p:cNvPr id="30"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cxnSp>
        <p:nvCxnSpPr>
          <p:cNvPr id="34" name="Connecteur en arc 33"/>
          <p:cNvCxnSpPr>
            <a:stCxn id="30" idx="0"/>
            <a:endCxn id="37" idx="1"/>
          </p:cNvCxnSpPr>
          <p:nvPr/>
        </p:nvCxnSpPr>
        <p:spPr>
          <a:xfrm rot="5400000" flipH="1" flipV="1">
            <a:off x="3230445" y="1317981"/>
            <a:ext cx="332226" cy="2179244"/>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rc 39"/>
          <p:cNvCxnSpPr>
            <a:stCxn id="28" idx="3"/>
            <a:endCxn id="37" idx="2"/>
          </p:cNvCxnSpPr>
          <p:nvPr/>
        </p:nvCxnSpPr>
        <p:spPr>
          <a:xfrm flipV="1">
            <a:off x="3545306" y="2352820"/>
            <a:ext cx="1076135" cy="914225"/>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stCxn id="23" idx="0"/>
            <a:endCxn id="37" idx="1"/>
          </p:cNvCxnSpPr>
          <p:nvPr/>
        </p:nvCxnSpPr>
        <p:spPr>
          <a:xfrm rot="5400000" flipH="1" flipV="1">
            <a:off x="2384144" y="936419"/>
            <a:ext cx="796964" cy="3407107"/>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6" name="Image 45"/>
          <p:cNvPicPr>
            <a:picLocks noChangeAspect="1"/>
          </p:cNvPicPr>
          <p:nvPr/>
        </p:nvPicPr>
        <p:blipFill>
          <a:blip r:embed="rId7"/>
          <a:stretch>
            <a:fillRect/>
          </a:stretch>
        </p:blipFill>
        <p:spPr>
          <a:xfrm>
            <a:off x="7343015" y="4359871"/>
            <a:ext cx="688261" cy="688261"/>
          </a:xfrm>
          <a:prstGeom prst="rect">
            <a:avLst/>
          </a:prstGeom>
        </p:spPr>
      </p:pic>
      <p:cxnSp>
        <p:nvCxnSpPr>
          <p:cNvPr id="47" name="Connecteur en arc 46"/>
          <p:cNvCxnSpPr>
            <a:stCxn id="46" idx="1"/>
            <a:endCxn id="50" idx="2"/>
          </p:cNvCxnSpPr>
          <p:nvPr/>
        </p:nvCxnSpPr>
        <p:spPr>
          <a:xfrm rot="10800000">
            <a:off x="6929215" y="3844166"/>
            <a:ext cx="413801" cy="859836"/>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Connecteur en arc 53"/>
          <p:cNvCxnSpPr>
            <a:endCxn id="53" idx="0"/>
          </p:cNvCxnSpPr>
          <p:nvPr/>
        </p:nvCxnSpPr>
        <p:spPr>
          <a:xfrm>
            <a:off x="4699570" y="2352820"/>
            <a:ext cx="1555424" cy="859240"/>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rc 57"/>
          <p:cNvCxnSpPr>
            <a:stCxn id="46" idx="3"/>
            <a:endCxn id="57" idx="2"/>
          </p:cNvCxnSpPr>
          <p:nvPr/>
        </p:nvCxnSpPr>
        <p:spPr>
          <a:xfrm flipV="1">
            <a:off x="8031276" y="2430104"/>
            <a:ext cx="1424118" cy="2273898"/>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Légende à une bordure 1 66"/>
          <p:cNvSpPr/>
          <p:nvPr/>
        </p:nvSpPr>
        <p:spPr>
          <a:xfrm>
            <a:off x="658593" y="5074685"/>
            <a:ext cx="10972575" cy="1730929"/>
          </a:xfrm>
          <a:prstGeom prst="accentCallout1">
            <a:avLst>
              <a:gd name="adj1" fmla="val 105108"/>
              <a:gd name="adj2" fmla="val -603"/>
              <a:gd name="adj3" fmla="val 54460"/>
              <a:gd name="adj4" fmla="val -180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dirty="0" smtClean="0">
                <a:solidFill>
                  <a:schemeClr val="accent5">
                    <a:lumMod val="50000"/>
                  </a:schemeClr>
                </a:solidFill>
              </a:rPr>
              <a:t>Query requirements associated </a:t>
            </a:r>
            <a:r>
              <a:rPr lang="en-US" dirty="0">
                <a:solidFill>
                  <a:schemeClr val="accent5">
                    <a:lumMod val="50000"/>
                  </a:schemeClr>
                </a:solidFill>
              </a:rPr>
              <a:t>to performance (availability and response time) and </a:t>
            </a:r>
            <a:r>
              <a:rPr lang="en-US" dirty="0" smtClean="0">
                <a:solidFill>
                  <a:schemeClr val="accent5">
                    <a:lumMod val="50000"/>
                  </a:schemeClr>
                </a:solidFill>
              </a:rPr>
              <a:t>privacy</a:t>
            </a:r>
          </a:p>
          <a:p>
            <a:pPr marL="285750" indent="-285750" algn="just">
              <a:buFontTx/>
              <a:buChar char="-"/>
            </a:pPr>
            <a:r>
              <a:rPr lang="en-US" dirty="0" smtClean="0">
                <a:solidFill>
                  <a:schemeClr val="accent5">
                    <a:lumMod val="50000"/>
                  </a:schemeClr>
                </a:solidFill>
              </a:rPr>
              <a:t>Services </a:t>
            </a:r>
            <a:r>
              <a:rPr lang="en-US" dirty="0">
                <a:solidFill>
                  <a:schemeClr val="accent5">
                    <a:lumMod val="50000"/>
                  </a:schemeClr>
                </a:solidFill>
              </a:rPr>
              <a:t>selection and composition are not done considering </a:t>
            </a:r>
            <a:r>
              <a:rPr lang="en-US" dirty="0" smtClean="0">
                <a:solidFill>
                  <a:schemeClr val="accent5">
                    <a:lumMod val="50000"/>
                  </a:schemeClr>
                </a:solidFill>
              </a:rPr>
              <a:t>both </a:t>
            </a:r>
            <a:r>
              <a:rPr lang="en-US" b="1" dirty="0" err="1" smtClean="0">
                <a:solidFill>
                  <a:schemeClr val="accent5">
                    <a:lumMod val="50000"/>
                  </a:schemeClr>
                </a:solidFill>
              </a:rPr>
              <a:t>QoS</a:t>
            </a:r>
            <a:r>
              <a:rPr lang="en-US" b="1" dirty="0" smtClean="0">
                <a:solidFill>
                  <a:schemeClr val="accent5">
                    <a:lumMod val="50000"/>
                  </a:schemeClr>
                </a:solidFill>
              </a:rPr>
              <a:t> properties and SLAs </a:t>
            </a:r>
            <a:r>
              <a:rPr lang="en-US" dirty="0" smtClean="0">
                <a:solidFill>
                  <a:schemeClr val="accent5">
                    <a:lumMod val="50000"/>
                  </a:schemeClr>
                </a:solidFill>
              </a:rPr>
              <a:t>related to the cloud in which they are deployed </a:t>
            </a:r>
          </a:p>
          <a:p>
            <a:pPr marL="285750" indent="-285750" algn="just">
              <a:buFontTx/>
              <a:buChar char="-"/>
            </a:pPr>
            <a:r>
              <a:rPr lang="en-US" dirty="0" smtClean="0">
                <a:solidFill>
                  <a:schemeClr val="accent5">
                    <a:lumMod val="50000"/>
                  </a:schemeClr>
                </a:solidFill>
              </a:rPr>
              <a:t>Data </a:t>
            </a:r>
            <a:r>
              <a:rPr lang="en-US" dirty="0">
                <a:solidFill>
                  <a:schemeClr val="accent5">
                    <a:lumMod val="50000"/>
                  </a:schemeClr>
                </a:solidFill>
              </a:rPr>
              <a:t>providers can be out of resources according to their cloud </a:t>
            </a:r>
            <a:r>
              <a:rPr lang="en-US" dirty="0" smtClean="0">
                <a:solidFill>
                  <a:schemeClr val="accent5">
                    <a:lumMod val="50000"/>
                  </a:schemeClr>
                </a:solidFill>
              </a:rPr>
              <a:t>subscriptions</a:t>
            </a:r>
          </a:p>
          <a:p>
            <a:pPr marL="285750" indent="-285750" algn="just">
              <a:buFontTx/>
              <a:buChar char="-"/>
            </a:pPr>
            <a:r>
              <a:rPr lang="en-US" dirty="0">
                <a:solidFill>
                  <a:schemeClr val="accent5">
                    <a:lumMod val="50000"/>
                  </a:schemeClr>
                </a:solidFill>
              </a:rPr>
              <a:t>Current SLAs </a:t>
            </a:r>
            <a:r>
              <a:rPr lang="en-US" dirty="0" smtClean="0">
                <a:solidFill>
                  <a:schemeClr val="accent5">
                    <a:lumMod val="50000"/>
                  </a:schemeClr>
                </a:solidFill>
              </a:rPr>
              <a:t>only </a:t>
            </a:r>
            <a:r>
              <a:rPr lang="en-US" dirty="0" smtClean="0">
                <a:solidFill>
                  <a:schemeClr val="accent5">
                    <a:lumMod val="50000"/>
                  </a:schemeClr>
                </a:solidFill>
              </a:rPr>
              <a:t>include </a:t>
            </a:r>
            <a:r>
              <a:rPr lang="en-US" dirty="0">
                <a:solidFill>
                  <a:schemeClr val="accent5">
                    <a:lumMod val="50000"/>
                  </a:schemeClr>
                </a:solidFill>
              </a:rPr>
              <a:t>performance </a:t>
            </a:r>
            <a:r>
              <a:rPr lang="en-US" dirty="0" smtClean="0">
                <a:solidFill>
                  <a:schemeClr val="accent5">
                    <a:lumMod val="50000"/>
                  </a:schemeClr>
                </a:solidFill>
              </a:rPr>
              <a:t>and </a:t>
            </a:r>
            <a:r>
              <a:rPr lang="en-US" dirty="0">
                <a:solidFill>
                  <a:schemeClr val="accent5">
                    <a:lumMod val="50000"/>
                  </a:schemeClr>
                </a:solidFill>
              </a:rPr>
              <a:t>business </a:t>
            </a:r>
            <a:r>
              <a:rPr lang="en-US" dirty="0" smtClean="0">
                <a:solidFill>
                  <a:schemeClr val="accent5">
                    <a:lumMod val="50000"/>
                  </a:schemeClr>
                </a:solidFill>
              </a:rPr>
              <a:t>rules</a:t>
            </a:r>
            <a:endParaRPr lang="en-US" dirty="0">
              <a:solidFill>
                <a:schemeClr val="accent5">
                  <a:lumMod val="50000"/>
                </a:schemeClr>
              </a:solidFill>
            </a:endParaRPr>
          </a:p>
          <a:p>
            <a:pPr marL="285750" indent="-285750" algn="just">
              <a:buFontTx/>
              <a:buChar char="-"/>
            </a:pPr>
            <a:endParaRPr lang="en-US" dirty="0">
              <a:solidFill>
                <a:schemeClr val="accent5">
                  <a:lumMod val="50000"/>
                </a:schemeClr>
              </a:solidFill>
            </a:endParaRPr>
          </a:p>
        </p:txBody>
      </p:sp>
    </p:spTree>
    <p:extLst>
      <p:ext uri="{BB962C8B-B14F-4D97-AF65-F5344CB8AC3E}">
        <p14:creationId xmlns:p14="http://schemas.microsoft.com/office/powerpoint/2010/main" val="67894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xEl>
                                              <p:pRg st="0" end="0"/>
                                            </p:txEl>
                                          </p:spTgt>
                                        </p:tgtEl>
                                        <p:attrNameLst>
                                          <p:attrName>style.visibility</p:attrName>
                                        </p:attrNameLst>
                                      </p:cBhvr>
                                      <p:to>
                                        <p:strVal val="visible"/>
                                      </p:to>
                                    </p:set>
                                    <p:animEffect transition="in" filter="fade">
                                      <p:cBhvr>
                                        <p:cTn id="23" dur="500"/>
                                        <p:tgtEl>
                                          <p:spTgt spid="6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Effect transition="in" filter="fade">
                                      <p:cBhvr>
                                        <p:cTn id="48" dur="500"/>
                                        <p:tgtEl>
                                          <p:spTgt spid="6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xEl>
                                              <p:pRg st="2" end="2"/>
                                            </p:txEl>
                                          </p:spTgt>
                                        </p:tgtEl>
                                        <p:attrNameLst>
                                          <p:attrName>style.visibility</p:attrName>
                                        </p:attrNameLst>
                                      </p:cBhvr>
                                      <p:to>
                                        <p:strVal val="visible"/>
                                      </p:to>
                                    </p:set>
                                    <p:animEffect transition="in" filter="fade">
                                      <p:cBhvr>
                                        <p:cTn id="53" dur="500"/>
                                        <p:tgtEl>
                                          <p:spTgt spid="6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7">
                                            <p:txEl>
                                              <p:pRg st="3" end="3"/>
                                            </p:txEl>
                                          </p:spTgt>
                                        </p:tgtEl>
                                        <p:attrNameLst>
                                          <p:attrName>style.visibility</p:attrName>
                                        </p:attrNameLst>
                                      </p:cBhvr>
                                      <p:to>
                                        <p:strVal val="visible"/>
                                      </p:to>
                                    </p:set>
                                    <p:animEffect transition="in" filter="fade">
                                      <p:cBhvr>
                                        <p:cTn id="72"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20763" y="6272784"/>
            <a:ext cx="8090480" cy="400110"/>
          </a:xfrm>
          <a:prstGeom prst="rect">
            <a:avLst/>
          </a:prstGeom>
          <a:noFill/>
        </p:spPr>
        <p:txBody>
          <a:bodyPr wrap="square" rtlCol="0">
            <a:spAutoFit/>
          </a:bodyPr>
          <a:lstStyle/>
          <a:p>
            <a:pPr algn="just"/>
            <a:r>
              <a:rPr lang="en-US" sz="1000" baseline="30000" dirty="0" smtClean="0"/>
              <a:t>1</a:t>
            </a:r>
            <a:r>
              <a:rPr lang="en-US" sz="1000" dirty="0" smtClean="0"/>
              <a:t> D</a:t>
            </a:r>
            <a:r>
              <a:rPr lang="en-US" sz="1000" dirty="0"/>
              <a:t>. A. S. Carvalho, P. A. S. Neto, C. Ghedira, G. Vargas-Solar, N. Bennani</a:t>
            </a:r>
            <a:r>
              <a:rPr lang="en-US" sz="1000" b="1" dirty="0"/>
              <a:t>. Towards Quality Guided Data Integration on Multi-Cloud Settings</a:t>
            </a:r>
            <a:r>
              <a:rPr lang="en-US" sz="1000" dirty="0"/>
              <a:t>. 14th international conference on service oriented computing (ICSOC), Oct 2016, Banff, Alberta, Canada.</a:t>
            </a:r>
          </a:p>
        </p:txBody>
      </p:sp>
      <p:sp>
        <p:nvSpPr>
          <p:cNvPr id="2" name="Titre 1"/>
          <p:cNvSpPr>
            <a:spLocks noGrp="1"/>
          </p:cNvSpPr>
          <p:nvPr>
            <p:ph type="title"/>
          </p:nvPr>
        </p:nvSpPr>
        <p:spPr/>
        <p:txBody>
          <a:bodyPr/>
          <a:lstStyle/>
          <a:p>
            <a:r>
              <a:rPr lang="en-US" dirty="0" smtClean="0"/>
              <a:t>SLA Guided data integration meta model</a:t>
            </a:r>
            <a:endParaRPr lang="en-US" dirty="0"/>
          </a:p>
        </p:txBody>
      </p:sp>
      <p:sp>
        <p:nvSpPr>
          <p:cNvPr id="7" name="Espace réservé du contenu 6"/>
          <p:cNvSpPr>
            <a:spLocks noGrp="1"/>
          </p:cNvSpPr>
          <p:nvPr>
            <p:ph idx="1"/>
          </p:nvPr>
        </p:nvSpPr>
        <p:spPr/>
        <p:txBody>
          <a:bodyPr/>
          <a:lstStyle/>
          <a:p>
            <a:endParaRPr lang="en-US"/>
          </a:p>
        </p:txBody>
      </p:sp>
      <p:sp>
        <p:nvSpPr>
          <p:cNvPr id="8" name="Espace réservé du texte 7"/>
          <p:cNvSpPr>
            <a:spLocks noGrp="1"/>
          </p:cNvSpPr>
          <p:nvPr>
            <p:ph type="body" sz="half" idx="2"/>
          </p:nvPr>
        </p:nvSpPr>
        <p:spPr/>
        <p:txBody>
          <a:bodyPr/>
          <a:lstStyle/>
          <a:p>
            <a:r>
              <a:rPr lang="en-US" b="1" i="1" dirty="0" smtClean="0"/>
              <a:t>First contribution </a:t>
            </a:r>
            <a:r>
              <a:rPr lang="en-US" dirty="0" smtClean="0"/>
              <a:t>of my work</a:t>
            </a:r>
          </a:p>
          <a:p>
            <a:r>
              <a:rPr lang="en-US" dirty="0" smtClean="0"/>
              <a:t>Deduced through a Systematic Mapping Methodology</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8</a:t>
            </a:fld>
            <a:endParaRPr lang="fr-FR"/>
          </a:p>
        </p:txBody>
      </p:sp>
      <p:pic>
        <p:nvPicPr>
          <p:cNvPr id="5" name="Imagem 4"/>
          <p:cNvPicPr>
            <a:picLocks noChangeAspect="1"/>
          </p:cNvPicPr>
          <p:nvPr/>
        </p:nvPicPr>
        <p:blipFill>
          <a:blip r:embed="rId3"/>
          <a:stretch>
            <a:fillRect/>
          </a:stretch>
        </p:blipFill>
        <p:spPr>
          <a:xfrm>
            <a:off x="140754" y="156041"/>
            <a:ext cx="7037613" cy="6116743"/>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grpSp>
        <p:nvGrpSpPr>
          <p:cNvPr id="2" name="Grupo 1"/>
          <p:cNvGrpSpPr/>
          <p:nvPr/>
        </p:nvGrpSpPr>
        <p:grpSpPr>
          <a:xfrm>
            <a:off x="748469" y="2141323"/>
            <a:ext cx="3435428" cy="3005702"/>
            <a:chOff x="748469" y="2141323"/>
            <a:chExt cx="3435428" cy="3005702"/>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upo 4"/>
          <p:cNvGrpSpPr/>
          <p:nvPr/>
        </p:nvGrpSpPr>
        <p:grpSpPr>
          <a:xfrm>
            <a:off x="4336121" y="3871763"/>
            <a:ext cx="3546612" cy="2305328"/>
            <a:chOff x="4336121" y="3871763"/>
            <a:chExt cx="3546612" cy="2305328"/>
          </a:xfrm>
        </p:grpSpPr>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4">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4">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4">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grpSp>
      <p:grpSp>
        <p:nvGrpSpPr>
          <p:cNvPr id="10" name="Grupo 9"/>
          <p:cNvGrpSpPr/>
          <p:nvPr/>
        </p:nvGrpSpPr>
        <p:grpSpPr>
          <a:xfrm>
            <a:off x="8151208" y="2188681"/>
            <a:ext cx="3968202" cy="3112987"/>
            <a:chOff x="8151208" y="2188681"/>
            <a:chExt cx="3968202" cy="3112987"/>
          </a:xfrm>
        </p:grpSpPr>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http://mrsc.org/getmedia/a0ba5128-d6fb-4008-bf30-893a43abf131/personal_info_618x353.jpg.aspx?width=618&amp;height=353&amp;ex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grpSp>
      <p:grpSp>
        <p:nvGrpSpPr>
          <p:cNvPr id="11" name="Grupo 10"/>
          <p:cNvGrpSpPr/>
          <p:nvPr/>
        </p:nvGrpSpPr>
        <p:grpSpPr>
          <a:xfrm>
            <a:off x="694285" y="2654140"/>
            <a:ext cx="3747594" cy="3262896"/>
            <a:chOff x="694285" y="2654140"/>
            <a:chExt cx="3747594" cy="3262896"/>
          </a:xfrm>
        </p:grpSpPr>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grpSp>
      <p:grpSp>
        <p:nvGrpSpPr>
          <p:cNvPr id="13" name="Grupo 12"/>
          <p:cNvGrpSpPr/>
          <p:nvPr/>
        </p:nvGrpSpPr>
        <p:grpSpPr>
          <a:xfrm>
            <a:off x="8184683" y="2633042"/>
            <a:ext cx="3747594" cy="3409729"/>
            <a:chOff x="8184683" y="2633042"/>
            <a:chExt cx="3747594" cy="3409729"/>
          </a:xfrm>
        </p:grpSpPr>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grpSp>
        <p:nvGrpSpPr>
          <p:cNvPr id="12" name="Grupo 11"/>
          <p:cNvGrpSpPr/>
          <p:nvPr/>
        </p:nvGrpSpPr>
        <p:grpSpPr>
          <a:xfrm>
            <a:off x="4628825" y="2841571"/>
            <a:ext cx="3747594" cy="1961388"/>
            <a:chOff x="4628825" y="2841571"/>
            <a:chExt cx="3747594" cy="1961388"/>
          </a:xfrm>
        </p:grpSpPr>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191292" y="2882653"/>
            <a:ext cx="11798927"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i="1" dirty="0">
                <a:solidFill>
                  <a:schemeClr val="bg1"/>
                </a:solidFill>
              </a:rPr>
              <a:t>Retrieve personal and DNA information from patients that were infected by flu, </a:t>
            </a:r>
            <a:r>
              <a:rPr lang="en-US" sz="2400" i="1" dirty="0">
                <a:solidFill>
                  <a:schemeClr val="bg1"/>
                </a:solidFill>
                <a:effectLst>
                  <a:outerShdw blurRad="38100" dist="38100" dir="2700000" algn="tl">
                    <a:srgbClr val="000000">
                      <a:alpha val="43137"/>
                    </a:srgbClr>
                  </a:outerShdw>
                </a:effectLst>
              </a:rPr>
              <a:t>using services with </a:t>
            </a:r>
            <a:endParaRPr lang="en-US" sz="2400" i="1" dirty="0" smtClean="0">
              <a:solidFill>
                <a:schemeClr val="bg1"/>
              </a:solidFill>
              <a:effectLst>
                <a:outerShdw blurRad="38100" dist="38100" dir="2700000" algn="tl">
                  <a:srgbClr val="000000">
                    <a:alpha val="43137"/>
                  </a:srgbClr>
                </a:outerShdw>
              </a:effectLst>
            </a:endParaRPr>
          </a:p>
          <a:p>
            <a:pPr algn="ctr"/>
            <a:r>
              <a:rPr lang="en-US" sz="2400" b="1" i="1" dirty="0" smtClean="0">
                <a:solidFill>
                  <a:schemeClr val="tx2">
                    <a:lumMod val="40000"/>
                    <a:lumOff val="60000"/>
                  </a:schemeClr>
                </a:solidFill>
                <a:effectLst>
                  <a:outerShdw blurRad="38100" dist="38100" dir="2700000" algn="tl">
                    <a:srgbClr val="000000">
                      <a:alpha val="43137"/>
                    </a:srgbClr>
                  </a:outerShdw>
                </a:effectLst>
              </a:rPr>
              <a:t>availability </a:t>
            </a:r>
            <a:r>
              <a:rPr lang="en-US" sz="2400" b="1" i="1" dirty="0">
                <a:solidFill>
                  <a:schemeClr val="tx2">
                    <a:lumMod val="40000"/>
                    <a:lumOff val="60000"/>
                  </a:schemeClr>
                </a:solidFill>
                <a:effectLst>
                  <a:outerShdw blurRad="38100" dist="38100" dir="2700000" algn="tl">
                    <a:srgbClr val="000000">
                      <a:alpha val="43137"/>
                    </a:srgbClr>
                  </a:outerShdw>
                </a:effectLst>
              </a:rPr>
              <a:t>higher than 98%</a:t>
            </a:r>
            <a:r>
              <a:rPr lang="en-US" sz="2400" i="1" dirty="0">
                <a:solidFill>
                  <a:schemeClr val="bg1"/>
                </a:solidFill>
                <a:effectLst>
                  <a:outerShdw blurRad="38100" dist="38100" dir="2700000" algn="tl">
                    <a:srgbClr val="000000">
                      <a:alpha val="43137"/>
                    </a:srgbClr>
                  </a:outerShdw>
                </a:effectLst>
              </a:rPr>
              <a:t>, </a:t>
            </a:r>
            <a:r>
              <a:rPr lang="en-US" sz="24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400" i="1" dirty="0">
                <a:solidFill>
                  <a:schemeClr val="bg1"/>
                </a:solidFill>
                <a:effectLst>
                  <a:outerShdw blurRad="38100" dist="38100" dir="2700000" algn="tl">
                    <a:srgbClr val="000000">
                      <a:alpha val="43137"/>
                    </a:srgbClr>
                  </a:outerShdw>
                </a:effectLst>
              </a:rPr>
              <a:t>&amp; </a:t>
            </a:r>
            <a:r>
              <a:rPr lang="en-US" sz="2400"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400" b="1" i="1" dirty="0">
              <a:solidFill>
                <a:schemeClr val="accent5">
                  <a:lumMod val="40000"/>
                  <a:lumOff val="60000"/>
                </a:schemeClr>
              </a:solidFill>
            </a:endParaRPr>
          </a:p>
        </p:txBody>
      </p:sp>
      <p:sp>
        <p:nvSpPr>
          <p:cNvPr id="43" name="Retângulo 1"/>
          <p:cNvSpPr/>
          <p:nvPr/>
        </p:nvSpPr>
        <p:spPr>
          <a:xfrm>
            <a:off x="191291" y="4330472"/>
            <a:ext cx="11798927"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a:t>
            </a:r>
            <a:r>
              <a:rPr lang="en-US" sz="2133" b="1" i="1" dirty="0" smtClean="0">
                <a:solidFill>
                  <a:schemeClr val="accent5">
                    <a:lumMod val="40000"/>
                    <a:lumOff val="60000"/>
                  </a:schemeClr>
                </a:solidFill>
                <a:latin typeface="Consolas" charset="0"/>
                <a:ea typeface="Consolas" charset="0"/>
                <a:cs typeface="Consolas" charset="0"/>
              </a:rPr>
              <a:t>98%</a:t>
            </a:r>
            <a:r>
              <a:rPr lang="en-US" sz="2133" b="1" i="1" dirty="0" smtClean="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180571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12371</TotalTime>
  <Words>4466</Words>
  <Application>Microsoft Office PowerPoint</Application>
  <PresentationFormat>Widescreen</PresentationFormat>
  <Paragraphs>538</Paragraphs>
  <Slides>23</Slides>
  <Notes>22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23</vt:i4>
      </vt:variant>
    </vt:vector>
  </HeadingPairs>
  <TitlesOfParts>
    <vt:vector size="32"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data integration</vt:lpstr>
      <vt:lpstr>Service-oriented data integration</vt:lpstr>
      <vt:lpstr>Open issues</vt:lpstr>
      <vt:lpstr>Open issues</vt:lpstr>
      <vt:lpstr>Open issues</vt:lpstr>
      <vt:lpstr>SLA Guided data integration meta model</vt:lpstr>
      <vt:lpstr>Data integration from data services</vt:lpstr>
      <vt:lpstr>Composing services for answering queries </vt:lpstr>
      <vt:lpstr>Vision: Data integration</vt:lpstr>
      <vt:lpstr>Objective</vt:lpstr>
      <vt:lpstr>Approach: data integration workflow</vt:lpstr>
      <vt:lpstr>Rhone Service-Based Query Rewriting Algorithm</vt:lpstr>
      <vt:lpstr>Concrete service matching</vt:lpstr>
      <vt:lpstr>Matching quality features</vt:lpstr>
      <vt:lpstr>Matching &amp; combining concrete services</vt:lpstr>
      <vt:lpstr>Validating combinations</vt:lpstr>
      <vt:lpstr>Experimental validation</vt:lpstr>
      <vt:lpstr>Implementation &amp; experiments</vt:lpstr>
      <vt:lpstr>Professional and scientific activities</vt:lpstr>
      <vt:lpstr>Future work</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343</cp:revision>
  <dcterms:created xsi:type="dcterms:W3CDTF">2016-09-25T08:29:40Z</dcterms:created>
  <dcterms:modified xsi:type="dcterms:W3CDTF">2017-03-28T18:51:07Z</dcterms:modified>
</cp:coreProperties>
</file>