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1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1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4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2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49717E5-222D-4BDD-8C8C-AB21F9E59ACC}" type="datetimeFigureOut">
              <a:rPr lang="fr-FR" smtClean="0"/>
              <a:t>31/10/2016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30F588-6E05-4442-ACBF-46277343984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5400" dirty="0" smtClean="0"/>
              <a:t>Trusted sla-guided data integration on multi-cloud environments</a:t>
            </a:r>
            <a:endParaRPr lang="fr-FR" sz="54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45862" y="4420115"/>
            <a:ext cx="8523601" cy="1531233"/>
          </a:xfrm>
        </p:spPr>
        <p:txBody>
          <a:bodyPr>
            <a:noAutofit/>
          </a:bodyPr>
          <a:lstStyle/>
          <a:p>
            <a:r>
              <a:rPr lang="fr-FR" sz="1400" b="1" i="1" dirty="0" smtClean="0">
                <a:solidFill>
                  <a:srgbClr val="FF0066"/>
                </a:solidFill>
              </a:rPr>
              <a:t>Daniel Aguiar da Silva Carvalho</a:t>
            </a:r>
            <a:r>
              <a:rPr lang="fr-FR" sz="1400" dirty="0" smtClean="0"/>
              <a:t>, Magellan, IAE, Université Jean Moulin Lyon3</a:t>
            </a:r>
          </a:p>
          <a:p>
            <a:r>
              <a:rPr lang="fr-FR" sz="1400" dirty="0"/>
              <a:t>Chirine Ghedira Guegan, Magellan, IAE, Université Jean Moulin Lyon3 </a:t>
            </a:r>
            <a:endParaRPr lang="fr-FR" sz="1400" dirty="0" smtClean="0"/>
          </a:p>
          <a:p>
            <a:r>
              <a:rPr lang="fr-FR" sz="1400" dirty="0" smtClean="0"/>
              <a:t>Genoveva </a:t>
            </a:r>
            <a:r>
              <a:rPr lang="fr-FR" sz="1400" dirty="0"/>
              <a:t>Vargas-Solar, CNRS, LIG-LAFMIA, Saint Martin d'Hères - France</a:t>
            </a:r>
          </a:p>
          <a:p>
            <a:r>
              <a:rPr lang="fr-FR" sz="1400" dirty="0"/>
              <a:t>Nadia Benani, CNRS INSA-Lyon, LIRIS, UMR5205 - </a:t>
            </a:r>
            <a:r>
              <a:rPr lang="fr-FR" sz="1400" dirty="0" smtClean="0"/>
              <a:t>France</a:t>
            </a:r>
            <a:endParaRPr lang="fr-F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2" y="6058324"/>
            <a:ext cx="2349918" cy="593698"/>
          </a:xfrm>
          <a:prstGeom prst="rect">
            <a:avLst/>
          </a:prstGeom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06" y="5854743"/>
            <a:ext cx="1871914" cy="100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854" y="5898833"/>
            <a:ext cx="912678" cy="9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56" name="Grupo 55"/>
          <p:cNvGrpSpPr/>
          <p:nvPr/>
        </p:nvGrpSpPr>
        <p:grpSpPr>
          <a:xfrm>
            <a:off x="4159228" y="2570200"/>
            <a:ext cx="3873545" cy="3450137"/>
            <a:chOff x="4137491" y="2292038"/>
            <a:chExt cx="3873545" cy="3450137"/>
          </a:xfrm>
        </p:grpSpPr>
        <p:grpSp>
          <p:nvGrpSpPr>
            <p:cNvPr id="43" name="Grupo 42"/>
            <p:cNvGrpSpPr/>
            <p:nvPr/>
          </p:nvGrpSpPr>
          <p:grpSpPr>
            <a:xfrm>
              <a:off x="4189915" y="4582371"/>
              <a:ext cx="1338243" cy="865052"/>
              <a:chOff x="4238555" y="4543461"/>
              <a:chExt cx="1338243" cy="865052"/>
            </a:xfrm>
          </p:grpSpPr>
          <p:sp>
            <p:nvSpPr>
              <p:cNvPr id="6" name="Cylindre 3"/>
              <p:cNvSpPr/>
              <p:nvPr/>
            </p:nvSpPr>
            <p:spPr>
              <a:xfrm>
                <a:off x="444198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9" name="ZoneTexte 32"/>
              <p:cNvSpPr txBox="1"/>
              <p:nvPr/>
            </p:nvSpPr>
            <p:spPr>
              <a:xfrm>
                <a:off x="4238555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A</a:t>
                </a:r>
              </a:p>
            </p:txBody>
          </p:sp>
        </p:grpSp>
        <p:grpSp>
          <p:nvGrpSpPr>
            <p:cNvPr id="42" name="Grupo 41"/>
            <p:cNvGrpSpPr/>
            <p:nvPr/>
          </p:nvGrpSpPr>
          <p:grpSpPr>
            <a:xfrm>
              <a:off x="5236366" y="4582371"/>
              <a:ext cx="1338243" cy="865052"/>
              <a:chOff x="5236366" y="4543461"/>
              <a:chExt cx="1338243" cy="865052"/>
            </a:xfrm>
          </p:grpSpPr>
          <p:sp>
            <p:nvSpPr>
              <p:cNvPr id="7" name="Cylindre 48"/>
              <p:cNvSpPr/>
              <p:nvPr/>
            </p:nvSpPr>
            <p:spPr>
              <a:xfrm>
                <a:off x="5418753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0" name="ZoneTexte 51"/>
              <p:cNvSpPr txBox="1"/>
              <p:nvPr/>
            </p:nvSpPr>
            <p:spPr>
              <a:xfrm>
                <a:off x="5236366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B</a:t>
                </a: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6257193" y="4582371"/>
              <a:ext cx="1338243" cy="865052"/>
              <a:chOff x="6208553" y="4543461"/>
              <a:chExt cx="1338243" cy="865052"/>
            </a:xfrm>
          </p:grpSpPr>
          <p:sp>
            <p:nvSpPr>
              <p:cNvPr id="8" name="Cylindre 49"/>
              <p:cNvSpPr/>
              <p:nvPr/>
            </p:nvSpPr>
            <p:spPr>
              <a:xfrm>
                <a:off x="6397954" y="4543461"/>
                <a:ext cx="936702" cy="865052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1" name="ZoneTexte 54"/>
              <p:cNvSpPr txBox="1"/>
              <p:nvPr/>
            </p:nvSpPr>
            <p:spPr>
              <a:xfrm>
                <a:off x="6208553" y="4838582"/>
                <a:ext cx="1338243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Data </a:t>
                </a:r>
                <a:endPara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endParaRPr>
              </a:p>
              <a:p>
                <a:pPr algn="ctr"/>
                <a:r>
                  <a:rPr lang="fr-FR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source </a:t>
                </a:r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C</a:t>
                </a:r>
              </a:p>
            </p:txBody>
          </p:sp>
        </p:grpSp>
        <p:grpSp>
          <p:nvGrpSpPr>
            <p:cNvPr id="12" name="Groupe 5"/>
            <p:cNvGrpSpPr/>
            <p:nvPr/>
          </p:nvGrpSpPr>
          <p:grpSpPr>
            <a:xfrm>
              <a:off x="4876787" y="2997317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22350" y="241851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397051" y="2414629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137491" y="5465176"/>
              <a:ext cx="3499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Heterogeneous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 data sources </a:t>
              </a:r>
              <a:r>
                <a:rPr lang="en-GB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known in advance</a:t>
              </a:r>
              <a:endPara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109134" y="4323180"/>
              <a:ext cx="15559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schemata</a:t>
              </a:r>
            </a:p>
          </p:txBody>
        </p:sp>
        <p:sp>
          <p:nvSpPr>
            <p:cNvPr id="29" name="ZoneTexte 29"/>
            <p:cNvSpPr txBox="1"/>
            <p:nvPr/>
          </p:nvSpPr>
          <p:spPr>
            <a:xfrm>
              <a:off x="6099048" y="2749424"/>
              <a:ext cx="1911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Global schema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61303" y="229203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05533" y="229203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65057" y="3738217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14733" y="3738216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397589" y="3723157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36960" y="3755375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ZoneTexte 25"/>
          <p:cNvSpPr txBox="1"/>
          <p:nvPr/>
        </p:nvSpPr>
        <p:spPr>
          <a:xfrm>
            <a:off x="7955675" y="3838606"/>
            <a:ext cx="358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Data integration architectures:</a:t>
            </a:r>
          </a:p>
          <a:p>
            <a:r>
              <a:rPr lang="en-GB" sz="1400" i="1" dirty="0" smtClean="0"/>
              <a:t>Multi-databases, federations, DW, </a:t>
            </a:r>
            <a:r>
              <a:rPr lang="is-IS" sz="1400" i="1" dirty="0" smtClean="0"/>
              <a:t>…</a:t>
            </a:r>
          </a:p>
          <a:p>
            <a:r>
              <a:rPr lang="is-IS" sz="1400" i="1" dirty="0"/>
              <a:t>(</a:t>
            </a:r>
            <a:r>
              <a:rPr lang="is-IS" sz="1400" i="1" dirty="0" smtClean="0"/>
              <a:t>Domenig &amp; Dittrich 1999 Sigmod Record)</a:t>
            </a:r>
            <a:endParaRPr lang="en-GB" sz="1400" i="1" dirty="0"/>
          </a:p>
        </p:txBody>
      </p:sp>
      <p:sp>
        <p:nvSpPr>
          <p:cNvPr id="59" name="Rectangle 8"/>
          <p:cNvSpPr/>
          <p:nvPr/>
        </p:nvSpPr>
        <p:spPr>
          <a:xfrm>
            <a:off x="1065143" y="3833918"/>
            <a:ext cx="16223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Query </a:t>
            </a:r>
            <a:r>
              <a:rPr lang="en-GB" sz="1400" b="1" dirty="0" smtClean="0"/>
              <a:t>rewriting</a:t>
            </a:r>
            <a:endParaRPr lang="en-GB" sz="1400" b="1" dirty="0"/>
          </a:p>
        </p:txBody>
      </p:sp>
      <p:sp>
        <p:nvSpPr>
          <p:cNvPr id="60" name="Rectangle 9"/>
          <p:cNvSpPr/>
          <p:nvPr/>
        </p:nvSpPr>
        <p:spPr>
          <a:xfrm>
            <a:off x="1065142" y="4071318"/>
            <a:ext cx="3450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rgbClr val="000000"/>
                </a:solidFill>
              </a:rPr>
              <a:t>MiniCon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algorithm</a:t>
            </a:r>
            <a:r>
              <a:rPr lang="fr-FR" sz="1400" dirty="0">
                <a:solidFill>
                  <a:srgbClr val="000000"/>
                </a:solidFill>
              </a:rPr>
              <a:t> for </a:t>
            </a:r>
            <a:r>
              <a:rPr lang="fr-FR" sz="1400" dirty="0" err="1">
                <a:solidFill>
                  <a:srgbClr val="000000"/>
                </a:solidFill>
              </a:rPr>
              <a:t>query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rewriting (</a:t>
            </a:r>
            <a:r>
              <a:rPr lang="fr-FR" sz="1400" dirty="0" err="1" smtClean="0">
                <a:solidFill>
                  <a:srgbClr val="000000"/>
                </a:solidFill>
              </a:rPr>
              <a:t>Pottinger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and </a:t>
            </a:r>
            <a:r>
              <a:rPr lang="fr-FR" sz="1400" dirty="0" err="1">
                <a:solidFill>
                  <a:srgbClr val="000000"/>
                </a:solidFill>
              </a:rPr>
              <a:t>Halevy</a:t>
            </a:r>
            <a:r>
              <a:rPr lang="fr-FR" sz="1400" dirty="0">
                <a:solidFill>
                  <a:srgbClr val="000000"/>
                </a:solidFill>
              </a:rPr>
              <a:t>, 2001</a:t>
            </a:r>
            <a:r>
              <a:rPr lang="fr-FR" sz="1400" dirty="0" smtClean="0">
                <a:solidFill>
                  <a:srgbClr val="000000"/>
                </a:solidFill>
              </a:rPr>
              <a:t>)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61" name="Rectangle 11"/>
          <p:cNvSpPr/>
          <p:nvPr/>
        </p:nvSpPr>
        <p:spPr>
          <a:xfrm>
            <a:off x="1065143" y="2874955"/>
            <a:ext cx="3278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Data integration: the teenage </a:t>
            </a:r>
            <a:r>
              <a:rPr lang="en-GB" sz="1400" b="1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years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.</a:t>
            </a:r>
            <a:r>
              <a:rPr lang="en-GB" sz="1400" dirty="0" smtClean="0"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Halevy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Rajaraman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A., &amp; </a:t>
            </a:r>
            <a:r>
              <a:rPr lang="en-GB" sz="1400" dirty="0" err="1">
                <a:solidFill>
                  <a:srgbClr val="1A1A1A"/>
                </a:solidFill>
                <a:ea typeface="Calibri" charset="0"/>
                <a:cs typeface="Calibri" charset="0"/>
              </a:rPr>
              <a:t>Ordille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J.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(VLDB 2006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September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)</a:t>
            </a:r>
            <a:endParaRPr lang="en-GB" sz="1400" dirty="0">
              <a:ea typeface="Calibri" charset="0"/>
              <a:cs typeface="Calibri" charset="0"/>
            </a:endParaRPr>
          </a:p>
        </p:txBody>
      </p:sp>
      <p:sp>
        <p:nvSpPr>
          <p:cNvPr id="62" name="Rectangle 12"/>
          <p:cNvSpPr/>
          <p:nvPr/>
        </p:nvSpPr>
        <p:spPr>
          <a:xfrm>
            <a:off x="7955675" y="2874505"/>
            <a:ext cx="3458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ea typeface="Calibri" charset="0"/>
                <a:cs typeface="Calibri" charset="0"/>
              </a:rPr>
              <a:t>Schema integration: Past, present, and future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ea typeface="Calibri" charset="0"/>
                <a:cs typeface="Calibri" charset="0"/>
              </a:rPr>
              <a:t>(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Ram</a:t>
            </a:r>
            <a:r>
              <a:rPr lang="en-GB" sz="1400" dirty="0">
                <a:solidFill>
                  <a:srgbClr val="1A1A1A"/>
                </a:solidFill>
                <a:ea typeface="Calibri" charset="0"/>
                <a:cs typeface="Calibri" charset="0"/>
              </a:rPr>
              <a:t>, S., &amp; Ramesh, V. </a:t>
            </a:r>
            <a:r>
              <a:rPr lang="en-GB" sz="1400" dirty="0" smtClean="0">
                <a:solidFill>
                  <a:srgbClr val="1A1A1A"/>
                </a:solidFill>
                <a:ea typeface="Calibri" charset="0"/>
                <a:cs typeface="Calibri" charset="0"/>
              </a:rPr>
              <a:t>1999)</a:t>
            </a:r>
            <a:endParaRPr lang="en-GB" sz="1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integration: existing work</a:t>
            </a:r>
            <a:endParaRPr lang="fr-FR" dirty="0"/>
          </a:p>
        </p:txBody>
      </p:sp>
      <p:grpSp>
        <p:nvGrpSpPr>
          <p:cNvPr id="4" name="Grupo 3"/>
          <p:cNvGrpSpPr/>
          <p:nvPr/>
        </p:nvGrpSpPr>
        <p:grpSpPr>
          <a:xfrm>
            <a:off x="8262576" y="2413784"/>
            <a:ext cx="3342353" cy="3450137"/>
            <a:chOff x="4256047" y="2570200"/>
            <a:chExt cx="3342353" cy="3450137"/>
          </a:xfrm>
        </p:grpSpPr>
        <p:grpSp>
          <p:nvGrpSpPr>
            <p:cNvPr id="12" name="Groupe 5"/>
            <p:cNvGrpSpPr/>
            <p:nvPr/>
          </p:nvGrpSpPr>
          <p:grpSpPr>
            <a:xfrm>
              <a:off x="4898524" y="3275479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ZoneTexte 55"/>
              <p:cNvSpPr txBox="1"/>
              <p:nvPr/>
            </p:nvSpPr>
            <p:spPr>
              <a:xfrm>
                <a:off x="3188036" y="2935092"/>
                <a:ext cx="2743200" cy="41036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sp>
          <p:nvSpPr>
            <p:cNvPr id="17" name="ZoneTexte 56"/>
            <p:cNvSpPr txBox="1"/>
            <p:nvPr/>
          </p:nvSpPr>
          <p:spPr>
            <a:xfrm>
              <a:off x="4344087" y="269668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3" name="ZoneTexte 73"/>
            <p:cNvSpPr txBox="1"/>
            <p:nvPr/>
          </p:nvSpPr>
          <p:spPr>
            <a:xfrm>
              <a:off x="5418788" y="2692791"/>
              <a:ext cx="2057400" cy="307777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Result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Consolas" charset="0"/>
                <a:cs typeface="Consolas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962527" y="5743338"/>
              <a:ext cx="1892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Distributed data services</a:t>
              </a:r>
            </a:p>
          </p:txBody>
        </p:sp>
        <p:sp>
          <p:nvSpPr>
            <p:cNvPr id="28" name="ZoneTexte 28"/>
            <p:cNvSpPr txBox="1"/>
            <p:nvPr/>
          </p:nvSpPr>
          <p:spPr>
            <a:xfrm>
              <a:off x="5368468" y="4637438"/>
              <a:ext cx="1080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onsolas" charset="0"/>
                  <a:cs typeface="Consolas" charset="0"/>
                </a:rPr>
                <a:t>Exported API</a:t>
              </a:r>
            </a:p>
          </p:txBody>
        </p:sp>
        <p:cxnSp>
          <p:nvCxnSpPr>
            <p:cNvPr id="37" name="Conector de seta reta 36"/>
            <p:cNvCxnSpPr/>
            <p:nvPr/>
          </p:nvCxnSpPr>
          <p:spPr>
            <a:xfrm>
              <a:off x="5683040" y="2570201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 rot="10800000">
              <a:off x="6127270" y="2570200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5786794" y="4016379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 rot="10800000">
              <a:off x="6036470" y="4016378"/>
              <a:ext cx="0" cy="634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o 51"/>
            <p:cNvGrpSpPr/>
            <p:nvPr/>
          </p:nvGrpSpPr>
          <p:grpSpPr>
            <a:xfrm>
              <a:off x="6419326" y="4001319"/>
              <a:ext cx="587104" cy="600023"/>
              <a:chOff x="6397589" y="3723157"/>
              <a:chExt cx="587104" cy="600023"/>
            </a:xfrm>
          </p:grpSpPr>
          <p:cxnSp>
            <p:nvCxnSpPr>
              <p:cNvPr id="44" name="Conector de seta reta 4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o 52"/>
            <p:cNvGrpSpPr/>
            <p:nvPr/>
          </p:nvGrpSpPr>
          <p:grpSpPr>
            <a:xfrm flipV="1">
              <a:off x="4758697" y="4033537"/>
              <a:ext cx="587104" cy="600023"/>
              <a:chOff x="6397589" y="3723157"/>
              <a:chExt cx="587104" cy="600023"/>
            </a:xfrm>
          </p:grpSpPr>
          <p:cxnSp>
            <p:nvCxnSpPr>
              <p:cNvPr id="54" name="Conector de seta reta 53"/>
              <p:cNvCxnSpPr/>
              <p:nvPr/>
            </p:nvCxnSpPr>
            <p:spPr>
              <a:xfrm>
                <a:off x="6397589" y="3737206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/>
              <p:cNvCxnSpPr/>
              <p:nvPr/>
            </p:nvCxnSpPr>
            <p:spPr>
              <a:xfrm flipH="1" flipV="1">
                <a:off x="6641014" y="3723157"/>
                <a:ext cx="343679" cy="585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upo 2"/>
            <p:cNvGrpSpPr/>
            <p:nvPr/>
          </p:nvGrpSpPr>
          <p:grpSpPr>
            <a:xfrm>
              <a:off x="4256047" y="4941733"/>
              <a:ext cx="3342353" cy="663780"/>
              <a:chOff x="4256047" y="4941733"/>
              <a:chExt cx="3342353" cy="663780"/>
            </a:xfrm>
          </p:grpSpPr>
          <p:pic>
            <p:nvPicPr>
              <p:cNvPr id="45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417962" y="4779818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456819" y="4779820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Image 127" descr="ComputingService.ai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772708" y="4779821"/>
                <a:ext cx="663777" cy="987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ZoneTexte 69"/>
              <p:cNvSpPr txBox="1">
                <a:spLocks noChangeArrowheads="1"/>
              </p:cNvSpPr>
              <p:nvPr/>
            </p:nvSpPr>
            <p:spPr bwMode="auto">
              <a:xfrm>
                <a:off x="6211503" y="5142248"/>
                <a:ext cx="468544" cy="33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r"/>
                <a:r>
                  <a:rPr lang="fr-FR" sz="2000" b="1" dirty="0">
                    <a:solidFill>
                      <a:srgbClr val="674A74"/>
                    </a:solidFill>
                    <a:latin typeface="Corbel" charset="0"/>
                    <a:cs typeface="Corbel" charset="0"/>
                  </a:rPr>
                  <a:t>. . .</a:t>
                </a:r>
              </a:p>
            </p:txBody>
          </p:sp>
        </p:grpSp>
      </p:grpSp>
      <p:grpSp>
        <p:nvGrpSpPr>
          <p:cNvPr id="49" name="Grouper 25"/>
          <p:cNvGrpSpPr/>
          <p:nvPr/>
        </p:nvGrpSpPr>
        <p:grpSpPr>
          <a:xfrm>
            <a:off x="462225" y="4303202"/>
            <a:ext cx="7587645" cy="1671914"/>
            <a:chOff x="779115" y="2873835"/>
            <a:chExt cx="7587645" cy="1671914"/>
          </a:xfrm>
        </p:grpSpPr>
        <p:sp>
          <p:nvSpPr>
            <p:cNvPr id="50" name="Rectangle 27"/>
            <p:cNvSpPr/>
            <p:nvPr/>
          </p:nvSpPr>
          <p:spPr>
            <a:xfrm>
              <a:off x="779115" y="2873835"/>
              <a:ext cx="616310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solidFill>
                    <a:srgbClr val="000000"/>
                  </a:solidFill>
                </a:rPr>
                <a:t>Query rewriting techniques </a:t>
              </a:r>
              <a:r>
                <a:rPr lang="fr-FR" sz="1400" b="1" i="1" dirty="0" smtClean="0">
                  <a:solidFill>
                    <a:srgbClr val="000000"/>
                  </a:solidFill>
                </a:rPr>
                <a:t>adapted</a:t>
              </a:r>
              <a:r>
                <a:rPr lang="fr-FR" sz="14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400" b="1" dirty="0">
                  <a:solidFill>
                    <a:srgbClr val="000000"/>
                  </a:solidFill>
                </a:rPr>
                <a:t>to </a:t>
              </a:r>
              <a:r>
                <a:rPr lang="fr-FR" sz="1400" b="1" i="1" dirty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29"/>
            <p:cNvSpPr/>
            <p:nvPr/>
          </p:nvSpPr>
          <p:spPr>
            <a:xfrm>
              <a:off x="779116" y="3268476"/>
              <a:ext cx="7587644" cy="12772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100" dirty="0" smtClean="0"/>
                <a:t>[4] </a:t>
              </a:r>
              <a:r>
                <a:rPr lang="en-US" sz="1100" dirty="0" err="1" smtClean="0"/>
                <a:t>Barhamgi</a:t>
              </a:r>
              <a:r>
                <a:rPr lang="en-US" sz="1100" dirty="0" smtClean="0"/>
                <a:t>, M., Benslimane, D., and </a:t>
              </a:r>
              <a:r>
                <a:rPr lang="en-US" sz="1100" dirty="0" err="1" smtClean="0"/>
                <a:t>Medjahed</a:t>
              </a:r>
              <a:r>
                <a:rPr lang="en-US" sz="1100" dirty="0" smtClean="0"/>
                <a:t>, B. (2010). A query rewriting approach for web service composition. </a:t>
              </a:r>
              <a:r>
                <a:rPr lang="en-US" sz="1100" i="1" dirty="0" smtClean="0"/>
                <a:t>IEEE T. Services Computing</a:t>
              </a:r>
              <a:r>
                <a:rPr lang="en-US" sz="1100" dirty="0" smtClean="0"/>
                <a:t>, 3(3):206–222. </a:t>
              </a:r>
            </a:p>
            <a:p>
              <a:r>
                <a:rPr lang="en-US" sz="1100" dirty="0" smtClean="0"/>
                <a:t>[5] da Costa, U. S., Alves, M. H. F., </a:t>
              </a:r>
              <a:r>
                <a:rPr lang="en-US" sz="1100" dirty="0" err="1" smtClean="0"/>
                <a:t>Musicante</a:t>
              </a:r>
              <a:r>
                <a:rPr lang="en-US" sz="1100" dirty="0" smtClean="0"/>
                <a:t>, M. A., and Robert, S. (2013). Automatic refinement of service compositions. In Daniel, F., </a:t>
              </a:r>
              <a:r>
                <a:rPr lang="en-US" sz="1100" dirty="0" err="1" smtClean="0"/>
                <a:t>Dolog</a:t>
              </a:r>
              <a:r>
                <a:rPr lang="en-US" sz="1100" dirty="0" smtClean="0"/>
                <a:t>, P., and Li, Q., editors, ICWE, volume 7977 of Lecture Notes in Com- </a:t>
              </a:r>
              <a:r>
                <a:rPr lang="en-US" sz="1100" dirty="0" err="1" smtClean="0"/>
                <a:t>puter</a:t>
              </a:r>
              <a:r>
                <a:rPr lang="en-US" sz="1100" dirty="0" smtClean="0"/>
                <a:t> Science, pages 400–407. Springer.</a:t>
              </a:r>
            </a:p>
            <a:p>
              <a:r>
                <a:rPr lang="en-US" sz="1100" dirty="0" smtClean="0"/>
                <a:t>[6] Zhao, W., Liu, C., and Chen, J. (2011). Automatic composition of information-providing web services based on query rewriting. Science China Information Sciences, pages 1–17.</a:t>
              </a:r>
              <a:endParaRPr lang="en-US" sz="1100" dirty="0"/>
            </a:p>
          </p:txBody>
        </p:sp>
      </p:grpSp>
      <p:grpSp>
        <p:nvGrpSpPr>
          <p:cNvPr id="63" name="Grouper 30"/>
          <p:cNvGrpSpPr/>
          <p:nvPr/>
        </p:nvGrpSpPr>
        <p:grpSpPr>
          <a:xfrm>
            <a:off x="462225" y="1845637"/>
            <a:ext cx="7587644" cy="2060185"/>
            <a:chOff x="779117" y="1329857"/>
            <a:chExt cx="7587644" cy="1852842"/>
          </a:xfrm>
        </p:grpSpPr>
        <p:sp>
          <p:nvSpPr>
            <p:cNvPr id="64" name="Rectangle 31"/>
            <p:cNvSpPr/>
            <p:nvPr/>
          </p:nvSpPr>
          <p:spPr>
            <a:xfrm>
              <a:off x="779117" y="1329857"/>
              <a:ext cx="3520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dirty="0" smtClean="0">
                  <a:solidFill>
                    <a:srgbClr val="000000"/>
                  </a:solidFill>
                </a:rPr>
                <a:t>Services lookup and matching</a:t>
              </a:r>
            </a:p>
            <a:p>
              <a:pPr marL="285750" indent="-285750">
                <a:buFont typeface="Arial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5" name="ZoneTexte 32"/>
            <p:cNvSpPr txBox="1"/>
            <p:nvPr/>
          </p:nvSpPr>
          <p:spPr>
            <a:xfrm>
              <a:off x="779117" y="1613039"/>
              <a:ext cx="7587644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[1] </a:t>
              </a:r>
              <a:r>
                <a:rPr lang="en-GB" sz="1200" dirty="0" err="1" smtClean="0">
                  <a:ea typeface="Calibri" charset="0"/>
                  <a:cs typeface="Calibri" charset="0"/>
                </a:rPr>
                <a:t>Paolucci</a:t>
              </a:r>
              <a:r>
                <a:rPr lang="en-GB" sz="1200" dirty="0">
                  <a:ea typeface="Calibri" charset="0"/>
                  <a:cs typeface="Calibri" charset="0"/>
                </a:rPr>
                <a:t>, M., Kawamura, T., Payne, T. R.,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Sycara</a:t>
              </a:r>
              <a:r>
                <a:rPr lang="en-GB" sz="1200" dirty="0">
                  <a:ea typeface="Calibri" charset="0"/>
                  <a:cs typeface="Calibri" charset="0"/>
                </a:rPr>
                <a:t>, K. (2002, June). Semantic matching of web services capabilities. In International Semantic Web Conference (pp. 333-347).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 smtClean="0">
                  <a:ea typeface="Calibri" charset="0"/>
                  <a:cs typeface="Calibri" charset="0"/>
                </a:rPr>
                <a:t>[</a:t>
              </a:r>
              <a:r>
                <a:rPr lang="en-GB" sz="1200" dirty="0">
                  <a:ea typeface="Calibri" charset="0"/>
                  <a:cs typeface="Calibri" charset="0"/>
                </a:rPr>
                <a:t>2} </a:t>
              </a:r>
              <a:r>
                <a:rPr lang="en-GB" sz="1200" dirty="0" err="1">
                  <a:ea typeface="Calibri" charset="0"/>
                  <a:cs typeface="Calibri" charset="0"/>
                </a:rPr>
                <a:t>Bramantoro</a:t>
              </a:r>
              <a:r>
                <a:rPr lang="en-GB" sz="1200" dirty="0">
                  <a:ea typeface="Calibri" charset="0"/>
                  <a:cs typeface="Calibri" charset="0"/>
                </a:rPr>
                <a:t>, A., </a:t>
              </a:r>
              <a:r>
                <a:rPr lang="en-GB" sz="1200" dirty="0" err="1">
                  <a:ea typeface="Calibri" charset="0"/>
                  <a:cs typeface="Calibri" charset="0"/>
                </a:rPr>
                <a:t>Krishnaswamy</a:t>
              </a:r>
              <a:r>
                <a:rPr lang="en-GB" sz="1200" dirty="0">
                  <a:ea typeface="Calibri" charset="0"/>
                  <a:cs typeface="Calibri" charset="0"/>
                </a:rPr>
                <a:t>, S., &amp; </a:t>
              </a:r>
              <a:r>
                <a:rPr lang="en-GB" sz="1200" dirty="0" err="1">
                  <a:ea typeface="Calibri" charset="0"/>
                  <a:cs typeface="Calibri" charset="0"/>
                </a:rPr>
                <a:t>Indrawan</a:t>
              </a:r>
              <a:r>
                <a:rPr lang="en-GB" sz="1200" dirty="0">
                  <a:ea typeface="Calibri" charset="0"/>
                  <a:cs typeface="Calibri" charset="0"/>
                </a:rPr>
                <a:t>, M. (2005, November). A semantic distance measure for matching web services. In International Conference on Web Information Systems Engineering (pp. 217-226). Springer Berlin Heidelberg</a:t>
              </a:r>
              <a:r>
                <a:rPr lang="en-GB" sz="12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200" dirty="0">
                  <a:ea typeface="Calibri" charset="0"/>
                  <a:cs typeface="Calibri" charset="0"/>
                </a:rPr>
                <a:t>[3} APA	</a:t>
              </a:r>
              <a:r>
                <a:rPr lang="en-GB" sz="1200" dirty="0" err="1">
                  <a:ea typeface="Calibri" charset="0"/>
                  <a:cs typeface="Calibri" charset="0"/>
                </a:rPr>
                <a:t>Maximilien</a:t>
              </a:r>
              <a:r>
                <a:rPr lang="en-GB" sz="1200" dirty="0">
                  <a:ea typeface="Calibri" charset="0"/>
                  <a:cs typeface="Calibri" charset="0"/>
                </a:rPr>
                <a:t>, E. M., &amp; Singh, M. P. (2004, November). Toward autonomic web services trust and selection. In Proceedings of the 2nd international conference on Service oriented computing (pp. 212-221). ACM.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5443255" cy="1609344"/>
          </a:xfrm>
        </p:spPr>
        <p:txBody>
          <a:bodyPr/>
          <a:lstStyle/>
          <a:p>
            <a:r>
              <a:rPr lang="fr-FR" dirty="0" smtClean="0"/>
              <a:t>Context</a:t>
            </a:r>
            <a:endParaRPr lang="fr-F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03" y="464505"/>
            <a:ext cx="5518484" cy="5688388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5443255" cy="40507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Challenges:</a:t>
            </a:r>
          </a:p>
          <a:p>
            <a:pPr lvl="1"/>
            <a:r>
              <a:rPr lang="en-US" dirty="0"/>
              <a:t>Which services should I select ? Are the requirements being respected?	</a:t>
            </a:r>
          </a:p>
          <a:p>
            <a:pPr lvl="1"/>
            <a:r>
              <a:rPr lang="en-US" dirty="0"/>
              <a:t>How to be sure that all SLAs  are being respected?</a:t>
            </a:r>
          </a:p>
          <a:p>
            <a:pPr lvl="1"/>
            <a:r>
              <a:rPr lang="en-US" dirty="0"/>
              <a:t>How to integrate different SLAs associated to services involved with user’s </a:t>
            </a:r>
            <a:r>
              <a:rPr lang="en-US" dirty="0" smtClean="0"/>
              <a:t>requirements?</a:t>
            </a:r>
            <a:endParaRPr lang="en-US" dirty="0"/>
          </a:p>
          <a:p>
            <a:pPr lvl="1"/>
            <a:r>
              <a:rPr lang="en-US" dirty="0"/>
              <a:t>How results can be  reused  for a next query?</a:t>
            </a:r>
          </a:p>
          <a:p>
            <a:r>
              <a:rPr lang="en-US" dirty="0" smtClean="0">
                <a:solidFill>
                  <a:srgbClr val="FF0066"/>
                </a:solidFill>
              </a:rPr>
              <a:t>Objective: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propose a data integration solution in a multi-cloud environment guided by user </a:t>
            </a:r>
            <a:r>
              <a:rPr lang="en-US" dirty="0" smtClean="0"/>
              <a:t>requirements and </a:t>
            </a:r>
            <a:r>
              <a:rPr lang="en-US" dirty="0"/>
              <a:t>SLA exported by different clouds.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68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66"/>
                </a:solidFill>
              </a:rPr>
              <a:t>Systematic mapping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66"/>
                </a:solidFill>
              </a:rPr>
              <a:t>methodology</a:t>
            </a:r>
            <a:r>
              <a:rPr lang="fr-FR" dirty="0" smtClean="0"/>
              <a:t> to build the corpus of the state of the art and to identify new trends and open issues around our research topic.</a:t>
            </a:r>
          </a:p>
        </p:txBody>
      </p:sp>
      <p:pic>
        <p:nvPicPr>
          <p:cNvPr id="4" name="Picture 6" descr="Data-Quality-DI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3"/>
          <a:stretch/>
        </p:blipFill>
        <p:spPr>
          <a:xfrm>
            <a:off x="5115186" y="2712945"/>
            <a:ext cx="6013062" cy="3661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4275" y="6375400"/>
            <a:ext cx="1109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 A. S. Carvalho, P. A. Souza Neto, G. Vargas-Solar, N. Bennani, C. Ghedira, </a:t>
            </a:r>
            <a:r>
              <a:rPr lang="en-US" sz="1200" b="1" dirty="0"/>
              <a:t>Can Data Integration Quality be Enhanced on Multi-cloud using SLA?</a:t>
            </a:r>
            <a:r>
              <a:rPr lang="en-US" sz="1200" dirty="0"/>
              <a:t>, In 26th Int. Conf. on Database and Expert Systems Applications, Spain, 2015.</a:t>
            </a:r>
          </a:p>
          <a:p>
            <a:endParaRPr lang="fr-FR" sz="1200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2827"/>
              </p:ext>
            </p:extLst>
          </p:nvPr>
        </p:nvGraphicFramePr>
        <p:xfrm>
          <a:off x="429018" y="3513176"/>
          <a:ext cx="4686168" cy="17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42">
                  <a:extLst>
                    <a:ext uri="{9D8B030D-6E8A-4147-A177-3AD203B41FA5}">
                      <a16:colId xmlns:a16="http://schemas.microsoft.com/office/drawing/2014/main" xmlns="" xmlns:mv="urn:schemas-microsoft-com:mac:vml" xmlns:mc="http://schemas.openxmlformats.org/markup-compatibility/2006" val="20000"/>
                    </a:ext>
                  </a:extLst>
                </a:gridCol>
                <a:gridCol w="1171542">
                  <a:extLst>
                    <a:ext uri="{9D8B030D-6E8A-4147-A177-3AD203B41FA5}">
                      <a16:colId xmlns:a16="http://schemas.microsoft.com/office/drawing/2014/main" xmlns="" xmlns:mv="urn:schemas-microsoft-com:mac:vml" xmlns:mc="http://schemas.openxmlformats.org/markup-compatibility/2006" val="20001"/>
                    </a:ext>
                  </a:extLst>
                </a:gridCol>
                <a:gridCol w="1171542">
                  <a:extLst>
                    <a:ext uri="{9D8B030D-6E8A-4147-A177-3AD203B41FA5}">
                      <a16:colId xmlns:a16="http://schemas.microsoft.com/office/drawing/2014/main" xmlns="" xmlns:mv="urn:schemas-microsoft-com:mac:vml" xmlns:mc="http://schemas.openxmlformats.org/markup-compatibility/2006" val="20002"/>
                    </a:ext>
                  </a:extLst>
                </a:gridCol>
                <a:gridCol w="1171542">
                  <a:extLst>
                    <a:ext uri="{9D8B030D-6E8A-4147-A177-3AD203B41FA5}">
                      <a16:colId xmlns:a16="http://schemas.microsoft.com/office/drawing/2014/main" xmlns="" xmlns:mv="urn:schemas-microsoft-com:mac:vml" xmlns:mc="http://schemas.openxmlformats.org/markup-compatibility/2006" val="20003"/>
                    </a:ext>
                  </a:extLst>
                </a:gridCol>
              </a:tblGrid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Included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Excluded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0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IEEE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658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602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1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ACM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649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618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2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Science</a:t>
                      </a:r>
                      <a:r>
                        <a:rPr lang="en-US" sz="1200" baseline="0" noProof="0" dirty="0" smtClean="0">
                          <a:solidFill>
                            <a:schemeClr val="tx1"/>
                          </a:solidFill>
                        </a:rPr>
                        <a:t> Direct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3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CiteSeerX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419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398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4"/>
                  </a:ext>
                </a:extLst>
              </a:tr>
              <a:tr h="295508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Total 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1832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noProof="0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  <a:endParaRPr lang="en-US" sz="1200" b="1" u="sng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solidFill>
                            <a:schemeClr val="tx1"/>
                          </a:solidFill>
                        </a:rPr>
                        <a:t>1718</a:t>
                      </a:r>
                      <a:endParaRPr lang="en-US" sz="12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57553" marR="57553" marT="28777" marB="28777" anchor="ctr"/>
                </a:tc>
                <a:extLst>
                  <a:ext uri="{0D108BD9-81ED-4DB2-BD59-A6C34878D82A}">
                    <a16:rowId xmlns:a16="http://schemas.microsoft.com/office/drawing/2014/main" xmlns="" xmlns:mv="urn:schemas-microsoft-com:mac:vml" xmlns:mc="http://schemas.openxmlformats.org/markup-compatibility/2006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8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and implementation of </a:t>
            </a:r>
            <a:r>
              <a:rPr lang="fr-FR" dirty="0" smtClean="0">
                <a:solidFill>
                  <a:srgbClr val="FF0066"/>
                </a:solidFill>
              </a:rPr>
              <a:t>the Rhone query rewriting algorithm </a:t>
            </a:r>
            <a:r>
              <a:rPr lang="fr-FR" dirty="0" smtClean="0"/>
              <a:t>for data integration which takes into consideration user integration preferences and services’ quality aspects expressed in SLAs.</a:t>
            </a:r>
            <a:endParaRPr lang="fr-FR" dirty="0"/>
          </a:p>
        </p:txBody>
      </p:sp>
      <p:pic>
        <p:nvPicPr>
          <p:cNvPr id="6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61" y="3113878"/>
            <a:ext cx="4425966" cy="2336454"/>
          </a:xfrm>
          <a:prstGeom prst="rect">
            <a:avLst/>
          </a:prstGeom>
        </p:spPr>
      </p:pic>
      <p:pic>
        <p:nvPicPr>
          <p:cNvPr id="7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71" y="3113878"/>
            <a:ext cx="4117332" cy="221040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4275" y="6108700"/>
            <a:ext cx="1109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D. A. S. Carvalho, P. A. S. Neto, C. Ghedira, G. Vargas-Solar, N. Bennani. </a:t>
            </a:r>
            <a:r>
              <a:rPr lang="en-US" sz="1200" b="1" dirty="0"/>
              <a:t>Rhone: a quality-based query rewriting algorithm for data </a:t>
            </a:r>
            <a:r>
              <a:rPr lang="en-US" sz="1200" b="1" dirty="0" smtClean="0"/>
              <a:t>integration</a:t>
            </a:r>
            <a:r>
              <a:rPr lang="en-US" sz="1200" dirty="0" smtClean="0"/>
              <a:t>. East-European </a:t>
            </a:r>
            <a:r>
              <a:rPr lang="en-US" sz="1200" dirty="0"/>
              <a:t>Conference on Advances in Databases and Information Systems, Aug 2016, Prague, France. ADBIS East-European Conference on Advances in Databases and Information Systems, 2016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9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Design of a </a:t>
            </a:r>
            <a:r>
              <a:rPr lang="fr-FR" dirty="0" smtClean="0">
                <a:solidFill>
                  <a:srgbClr val="FF0066"/>
                </a:solidFill>
              </a:rPr>
              <a:t>metamodel, a metaprocess and process for data integration</a:t>
            </a:r>
            <a:r>
              <a:rPr lang="fr-FR" dirty="0" smtClean="0"/>
              <a:t> adapted to the multi-cloud context.</a:t>
            </a:r>
            <a:endParaRPr lang="fr-F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4275" y="6108700"/>
            <a:ext cx="1109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D. A. S. Carvalho, P. A. S. Neto, C. Ghedira, G. Vargas-Solar, N. Bennani</a:t>
            </a:r>
            <a:r>
              <a:rPr lang="en-US" sz="1200" b="1" dirty="0"/>
              <a:t>. Towards Quality Guided Data Integration on Multi-Cloud Settings</a:t>
            </a:r>
            <a:r>
              <a:rPr lang="en-US" sz="1200" dirty="0"/>
              <a:t>. 14th international conference on service oriented computing (ICSOC), Oct 2016, Banff, Alberta, Canada.</a:t>
            </a:r>
            <a:endParaRPr lang="en-US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5" y="3727251"/>
            <a:ext cx="6019800" cy="748174"/>
          </a:xfrm>
          <a:prstGeom prst="rect">
            <a:avLst/>
          </a:prstGeom>
        </p:spPr>
      </p:pic>
      <p:pic>
        <p:nvPicPr>
          <p:cNvPr id="6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58" y="2567010"/>
            <a:ext cx="4097202" cy="349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Proposal of the </a:t>
            </a:r>
            <a:r>
              <a:rPr lang="fr-FR" dirty="0" smtClean="0">
                <a:solidFill>
                  <a:srgbClr val="FF0066"/>
                </a:solidFill>
              </a:rPr>
              <a:t>schemes for cloud SLA, service SLA and integration SLA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Ongoing work:</a:t>
            </a:r>
          </a:p>
          <a:p>
            <a:r>
              <a:rPr lang="fr-FR" dirty="0" smtClean="0"/>
              <a:t>Definition and formalization of the incomming </a:t>
            </a:r>
            <a:r>
              <a:rPr lang="fr-FR" dirty="0" smtClean="0">
                <a:solidFill>
                  <a:srgbClr val="FF0066"/>
                </a:solidFill>
              </a:rPr>
              <a:t>queries variations </a:t>
            </a:r>
            <a:r>
              <a:rPr lang="fr-FR" dirty="0" smtClean="0"/>
              <a:t>and their integration </a:t>
            </a:r>
            <a:r>
              <a:rPr lang="fr-FR" dirty="0" smtClean="0">
                <a:solidFill>
                  <a:srgbClr val="FF0066"/>
                </a:solidFill>
              </a:rPr>
              <a:t>reusability solution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FF0066"/>
                </a:solidFill>
              </a:rPr>
              <a:t>Heuristics for optmizing the rewriting approach </a:t>
            </a:r>
            <a:r>
              <a:rPr lang="fr-FR" dirty="0" smtClean="0"/>
              <a:t>adapted to the multi-cloud context.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1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work</a:t>
            </a:r>
            <a:endParaRPr lang="fr-F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of the SLA schemas</a:t>
            </a:r>
          </a:p>
          <a:p>
            <a:endParaRPr lang="en-US" dirty="0" smtClean="0"/>
          </a:p>
          <a:p>
            <a:r>
              <a:rPr lang="en-US" dirty="0" smtClean="0"/>
              <a:t>Apply and evaluate the heuristics to the rewriting approach</a:t>
            </a:r>
          </a:p>
          <a:p>
            <a:endParaRPr lang="en-US" dirty="0" smtClean="0"/>
          </a:p>
          <a:p>
            <a:r>
              <a:rPr lang="en-US" dirty="0" smtClean="0"/>
              <a:t>Design of a architecture which allows data providers to manipulate and configure the necessary resources to their services </a:t>
            </a:r>
          </a:p>
          <a:p>
            <a:endParaRPr lang="en-US" dirty="0" smtClean="0"/>
          </a:p>
          <a:p>
            <a:r>
              <a:rPr lang="en-US" dirty="0" smtClean="0"/>
              <a:t>Evaluation of the overall data integration approach adapted to the multi-cloud context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3691</TotalTime>
  <Words>821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Corbel</vt:lpstr>
      <vt:lpstr>Rockwell</vt:lpstr>
      <vt:lpstr>Rockwell Condensed</vt:lpstr>
      <vt:lpstr>Wingdings</vt:lpstr>
      <vt:lpstr>ヒラギノ角ゴ Pro W3</vt:lpstr>
      <vt:lpstr>Tipo de Madeira</vt:lpstr>
      <vt:lpstr>Trusted sla-guided data integration on multi-cloud environments</vt:lpstr>
      <vt:lpstr>Data integration: existing work</vt:lpstr>
      <vt:lpstr>Data integration: existing work</vt:lpstr>
      <vt:lpstr>Context</vt:lpstr>
      <vt:lpstr>Contributions</vt:lpstr>
      <vt:lpstr>contributions</vt:lpstr>
      <vt:lpstr>contribution</vt:lpstr>
      <vt:lpstr>contribution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72</cp:revision>
  <dcterms:created xsi:type="dcterms:W3CDTF">2016-09-25T08:29:40Z</dcterms:created>
  <dcterms:modified xsi:type="dcterms:W3CDTF">2016-10-31T09:32:57Z</dcterms:modified>
</cp:coreProperties>
</file>