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1"/>
  </p:notesMasterIdLst>
  <p:handoutMasterIdLst>
    <p:handoutMasterId r:id="rId22"/>
  </p:handoutMasterIdLst>
  <p:sldIdLst>
    <p:sldId id="256" r:id="rId2"/>
    <p:sldId id="274" r:id="rId3"/>
    <p:sldId id="275" r:id="rId4"/>
    <p:sldId id="276" r:id="rId5"/>
    <p:sldId id="286" r:id="rId6"/>
    <p:sldId id="288" r:id="rId7"/>
    <p:sldId id="289" r:id="rId8"/>
    <p:sldId id="290" r:id="rId9"/>
    <p:sldId id="291" r:id="rId10"/>
    <p:sldId id="292" r:id="rId11"/>
    <p:sldId id="293" r:id="rId12"/>
    <p:sldId id="294" r:id="rId13"/>
    <p:sldId id="295" r:id="rId14"/>
    <p:sldId id="281" r:id="rId15"/>
    <p:sldId id="287" r:id="rId16"/>
    <p:sldId id="278" r:id="rId17"/>
    <p:sldId id="279" r:id="rId18"/>
    <p:sldId id="280" r:id="rId19"/>
    <p:sldId id="283"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1" autoAdjust="0"/>
    <p:restoredTop sz="94660"/>
  </p:normalViewPr>
  <p:slideViewPr>
    <p:cSldViewPr snapToGrid="0">
      <p:cViewPr varScale="1">
        <p:scale>
          <a:sx n="78" d="100"/>
          <a:sy n="78" d="100"/>
        </p:scale>
        <p:origin x="1416" y="16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A8C671-E635-7D47-B8F4-71116E85B8EA}" type="datetimeFigureOut">
              <a:rPr lang="en-GB" smtClean="0"/>
              <a:t>31/10/2016</a:t>
            </a:fld>
            <a:endParaRPr lang="en-GB"/>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51D66E-EB32-B249-A132-491512F715EF}" type="slidenum">
              <a:rPr lang="en-GB" smtClean="0"/>
              <a:t>‹#›</a:t>
            </a:fld>
            <a:endParaRPr lang="en-GB"/>
          </a:p>
        </p:txBody>
      </p:sp>
    </p:spTree>
    <p:extLst>
      <p:ext uri="{BB962C8B-B14F-4D97-AF65-F5344CB8AC3E}">
        <p14:creationId xmlns:p14="http://schemas.microsoft.com/office/powerpoint/2010/main" val="827938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A5C88-5603-E746-ACCE-B4903132F887}" type="datetimeFigureOut">
              <a:rPr lang="en-GB" smtClean="0"/>
              <a:t>31/10/2016</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54803-17EE-EE40-895C-4C828993EABA}" type="slidenum">
              <a:rPr lang="en-GB" smtClean="0"/>
              <a:t>‹#›</a:t>
            </a:fld>
            <a:endParaRPr lang="en-GB"/>
          </a:p>
        </p:txBody>
      </p:sp>
    </p:spTree>
    <p:extLst>
      <p:ext uri="{BB962C8B-B14F-4D97-AF65-F5344CB8AC3E}">
        <p14:creationId xmlns:p14="http://schemas.microsoft.com/office/powerpoint/2010/main" val="199581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In orther to achieve our</a:t>
            </a:r>
            <a:r>
              <a:rPr lang="fr-FR" baseline="0" dirty="0" smtClean="0">
                <a:latin typeface="Calibri"/>
              </a:rPr>
              <a:t> objective we propose to</a:t>
            </a:r>
            <a:r>
              <a:rPr lang="fr-FR" dirty="0" smtClean="0">
                <a:latin typeface="Calibri"/>
              </a:rPr>
              <a:t> </a:t>
            </a:r>
            <a:r>
              <a:rPr lang="en-US" dirty="0" smtClean="0">
                <a:latin typeface="+mn-lt"/>
              </a:rPr>
              <a:t>address data integration considering data quality (freshness, provenance, cost, availability) properties and service level agreements (SLA)</a:t>
            </a:r>
            <a:endParaRPr lang="fr-FR" dirty="0" smtClean="0">
              <a:latin typeface="Calibri"/>
            </a:endParaRPr>
          </a:p>
          <a:p>
            <a:endParaRPr lang="fr-FR" dirty="0" smtClean="0">
              <a:latin typeface="Calibri"/>
            </a:endParaRPr>
          </a:p>
          <a:p>
            <a:r>
              <a:rPr lang="fr-FR" dirty="0" smtClean="0">
                <a:latin typeface="Calibri"/>
              </a:rPr>
              <a:t>Assuming</a:t>
            </a:r>
            <a:r>
              <a:rPr lang="fr-FR" baseline="0" dirty="0" smtClean="0">
                <a:latin typeface="Calibri"/>
              </a:rPr>
              <a:t> two important hypotesis:</a:t>
            </a:r>
          </a:p>
          <a:p>
            <a:r>
              <a:rPr lang="fr-FR" sz="2000" baseline="0" dirty="0" smtClean="0">
                <a:solidFill>
                  <a:schemeClr val="tx1"/>
                </a:solidFill>
                <a:latin typeface="Calibri"/>
              </a:rPr>
              <a:t>First, t</a:t>
            </a:r>
            <a:r>
              <a:rPr lang="en-US" sz="2000" dirty="0" smtClean="0">
                <a:solidFill>
                  <a:schemeClr val="tx1"/>
                </a:solidFill>
              </a:rPr>
              <a:t>he data integration process is totally or partially externalized on different clouds that provide necessary resources under different conditions (SLA)</a:t>
            </a:r>
          </a:p>
          <a:p>
            <a:r>
              <a:rPr lang="en-US" sz="2000" dirty="0" smtClean="0">
                <a:solidFill>
                  <a:schemeClr val="tx1"/>
                </a:solidFill>
              </a:rPr>
              <a:t>and</a:t>
            </a:r>
            <a:r>
              <a:rPr lang="en-US" sz="2000" baseline="0" dirty="0" smtClean="0">
                <a:solidFill>
                  <a:schemeClr val="tx1"/>
                </a:solidFill>
              </a:rPr>
              <a:t> second </a:t>
            </a:r>
            <a:r>
              <a:rPr lang="en-US" sz="2000" dirty="0" smtClean="0">
                <a:solidFill>
                  <a:schemeClr val="tx1"/>
                </a:solidFill>
              </a:rPr>
              <a:t>data can be retrieved from several data providers (i.e., services) with different quality properties</a:t>
            </a:r>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7</a:t>
            </a:fld>
            <a:endParaRPr lang="pt-BR"/>
          </a:p>
        </p:txBody>
      </p:sp>
    </p:spTree>
    <p:extLst>
      <p:ext uri="{BB962C8B-B14F-4D97-AF65-F5344CB8AC3E}">
        <p14:creationId xmlns:p14="http://schemas.microsoft.com/office/powerpoint/2010/main" val="2105126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We</a:t>
            </a:r>
            <a:r>
              <a:rPr lang="fr-FR" baseline="0" dirty="0" smtClean="0">
                <a:latin typeface="Calibri"/>
              </a:rPr>
              <a:t> have proposed and designed a service-based query rewriting algorithm taking into account our approach and hypotesis.</a:t>
            </a:r>
          </a:p>
          <a:p>
            <a:endParaRPr lang="fr-FR" baseline="0" dirty="0" smtClean="0">
              <a:latin typeface="Calibri"/>
            </a:endParaRPr>
          </a:p>
          <a:p>
            <a:r>
              <a:rPr lang="fr-FR" baseline="0" dirty="0" smtClean="0">
                <a:latin typeface="Calibri"/>
              </a:rPr>
              <a:t>It consists in 4 steps: </a:t>
            </a:r>
            <a:r>
              <a:rPr lang="fr-FR" baseline="0" dirty="0" err="1" smtClean="0">
                <a:latin typeface="Calibri"/>
              </a:rPr>
              <a:t>including</a:t>
            </a:r>
            <a:r>
              <a:rPr lang="fr-FR" baseline="0" dirty="0" smtClean="0">
                <a:latin typeface="Calibri"/>
              </a:rPr>
              <a:t> service </a:t>
            </a:r>
            <a:r>
              <a:rPr lang="fr-FR" baseline="0" dirty="0" err="1" smtClean="0">
                <a:latin typeface="Calibri"/>
              </a:rPr>
              <a:t>matching</a:t>
            </a:r>
            <a:r>
              <a:rPr lang="fr-FR" baseline="0" dirty="0" smtClean="0">
                <a:latin typeface="Calibri"/>
              </a:rPr>
              <a:t> and service </a:t>
            </a:r>
            <a:r>
              <a:rPr lang="fr-FR" baseline="0" dirty="0" err="1" smtClean="0">
                <a:latin typeface="Calibri"/>
              </a:rPr>
              <a:t>combination</a:t>
            </a:r>
            <a:r>
              <a:rPr lang="fr-FR" baseline="0" dirty="0" smtClean="0">
                <a:latin typeface="Calibri"/>
              </a:rPr>
              <a:t> </a:t>
            </a:r>
            <a:r>
              <a:rPr lang="fr-FR" baseline="0" dirty="0" err="1" smtClean="0">
                <a:latin typeface="Calibri"/>
              </a:rPr>
              <a:t>ensuring</a:t>
            </a:r>
            <a:r>
              <a:rPr lang="fr-FR" baseline="0" dirty="0" smtClean="0">
                <a:latin typeface="Calibri"/>
              </a:rPr>
              <a:t> </a:t>
            </a:r>
            <a:r>
              <a:rPr lang="fr-FR" baseline="0" dirty="0" err="1" smtClean="0">
                <a:latin typeface="Calibri"/>
              </a:rPr>
              <a:t>that</a:t>
            </a:r>
            <a:r>
              <a:rPr lang="fr-FR" baseline="0" dirty="0" smtClean="0">
                <a:latin typeface="Calibri"/>
              </a:rPr>
              <a:t> </a:t>
            </a:r>
            <a:r>
              <a:rPr lang="fr-FR" baseline="0" dirty="0" err="1" smtClean="0">
                <a:latin typeface="Calibri"/>
              </a:rPr>
              <a:t>they</a:t>
            </a:r>
            <a:r>
              <a:rPr lang="fr-FR" baseline="0" dirty="0" smtClean="0">
                <a:latin typeface="Calibri"/>
              </a:rPr>
              <a:t> </a:t>
            </a:r>
            <a:r>
              <a:rPr lang="fr-FR" baseline="0" dirty="0" err="1" smtClean="0">
                <a:latin typeface="Calibri"/>
              </a:rPr>
              <a:t>fulfill</a:t>
            </a:r>
            <a:r>
              <a:rPr lang="fr-FR" baseline="0" dirty="0" smtClean="0">
                <a:latin typeface="Calibri"/>
              </a:rPr>
              <a:t> </a:t>
            </a:r>
            <a:r>
              <a:rPr lang="fr-FR" baseline="0" dirty="0" err="1" smtClean="0">
                <a:latin typeface="Calibri"/>
              </a:rPr>
              <a:t>quality</a:t>
            </a:r>
            <a:r>
              <a:rPr lang="fr-FR" baseline="0" dirty="0" smtClean="0">
                <a:latin typeface="Calibri"/>
              </a:rPr>
              <a:t> </a:t>
            </a:r>
            <a:r>
              <a:rPr lang="fr-FR" baseline="0" dirty="0" err="1" smtClean="0">
                <a:latin typeface="Calibri"/>
              </a:rPr>
              <a:t>requirements</a:t>
            </a:r>
            <a:r>
              <a:rPr lang="fr-FR" baseline="0" dirty="0" smtClean="0">
                <a:latin typeface="Calibri"/>
              </a:rPr>
              <a:t>.</a:t>
            </a:r>
          </a:p>
          <a:p>
            <a:endParaRPr lang="fr-FR" baseline="0" dirty="0" smtClean="0">
              <a:latin typeface="Calibri"/>
            </a:endParaRPr>
          </a:p>
          <a:p>
            <a:r>
              <a:rPr lang="fr-FR" baseline="0" dirty="0" smtClean="0">
                <a:latin typeface="Calibri"/>
              </a:rPr>
              <a:t>Our algorithm customizes:</a:t>
            </a:r>
          </a:p>
          <a:p>
            <a:r>
              <a:rPr lang="fr-FR" baseline="0" dirty="0" smtClean="0">
                <a:latin typeface="Calibri"/>
              </a:rPr>
              <a:t>The data providers services look up. The data integration </a:t>
            </a:r>
            <a:r>
              <a:rPr lang="en-US" sz="1200" dirty="0" smtClean="0">
                <a:solidFill>
                  <a:schemeClr val="tx1"/>
                </a:solidFill>
              </a:rPr>
              <a:t>considering different data consumers requirements and expectations</a:t>
            </a:r>
          </a:p>
          <a:p>
            <a:r>
              <a:rPr lang="fr-FR" baseline="0" dirty="0" smtClean="0">
                <a:latin typeface="Calibri"/>
              </a:rPr>
              <a:t>And the requirements and expectations depend </a:t>
            </a:r>
            <a:r>
              <a:rPr lang="en-US" baseline="0" dirty="0" smtClean="0">
                <a:latin typeface="+mn-lt"/>
              </a:rPr>
              <a:t>on the context in which they consume data (e.g., mobile devices with few physical capacities, critical decision making)</a:t>
            </a:r>
          </a:p>
          <a:p>
            <a:endParaRPr lang="fr-FR" baseline="0" dirty="0" smtClean="0">
              <a:latin typeface="Calibri"/>
            </a:endParaRPr>
          </a:p>
          <a:p>
            <a:r>
              <a:rPr lang="fr-FR" baseline="0" dirty="0" smtClean="0">
                <a:latin typeface="Calibri"/>
              </a:rPr>
              <a:t>In the </a:t>
            </a:r>
            <a:r>
              <a:rPr lang="fr-FR" baseline="0" dirty="0" err="1" smtClean="0">
                <a:latin typeface="Calibri"/>
              </a:rPr>
              <a:t>following</a:t>
            </a:r>
            <a:r>
              <a:rPr lang="fr-FR" baseline="0" dirty="0" smtClean="0">
                <a:latin typeface="Calibri"/>
              </a:rPr>
              <a:t> I </a:t>
            </a:r>
            <a:r>
              <a:rPr lang="fr-FR" baseline="0" dirty="0" err="1" smtClean="0">
                <a:latin typeface="Calibri"/>
              </a:rPr>
              <a:t>briefly</a:t>
            </a:r>
            <a:r>
              <a:rPr lang="fr-FR" baseline="0" dirty="0" smtClean="0">
                <a:latin typeface="Calibri"/>
              </a:rPr>
              <a:t> </a:t>
            </a:r>
            <a:r>
              <a:rPr lang="fr-FR" baseline="0" dirty="0" err="1" smtClean="0">
                <a:latin typeface="Calibri"/>
              </a:rPr>
              <a:t>describe</a:t>
            </a:r>
            <a:r>
              <a:rPr lang="fr-FR" baseline="0" dirty="0" smtClean="0">
                <a:latin typeface="Calibri"/>
              </a:rPr>
              <a:t> the </a:t>
            </a:r>
            <a:r>
              <a:rPr lang="fr-FR" baseline="0" dirty="0" err="1" smtClean="0">
                <a:latin typeface="Calibri"/>
              </a:rPr>
              <a:t>general</a:t>
            </a:r>
            <a:r>
              <a:rPr lang="fr-FR" baseline="0" dirty="0" smtClean="0">
                <a:latin typeface="Calibri"/>
              </a:rPr>
              <a:t> </a:t>
            </a:r>
            <a:r>
              <a:rPr lang="fr-FR" baseline="0" dirty="0" err="1" smtClean="0">
                <a:latin typeface="Calibri"/>
              </a:rPr>
              <a:t>principle</a:t>
            </a:r>
            <a:r>
              <a:rPr lang="fr-FR" baseline="0" dirty="0" smtClean="0">
                <a:latin typeface="Calibri"/>
              </a:rPr>
              <a:t> of the </a:t>
            </a:r>
            <a:r>
              <a:rPr lang="fr-FR" baseline="0" dirty="0" err="1" smtClean="0">
                <a:latin typeface="Calibri"/>
              </a:rPr>
              <a:t>steps</a:t>
            </a:r>
            <a:r>
              <a:rPr lang="fr-FR" baseline="0" dirty="0" smtClean="0">
                <a:latin typeface="Calibri"/>
              </a:rPr>
              <a:t>.</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8</a:t>
            </a:fld>
            <a:endParaRPr lang="pt-BR"/>
          </a:p>
        </p:txBody>
      </p:sp>
    </p:spTree>
    <p:extLst>
      <p:ext uri="{BB962C8B-B14F-4D97-AF65-F5344CB8AC3E}">
        <p14:creationId xmlns:p14="http://schemas.microsoft.com/office/powerpoint/2010/main" val="1588240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Given a set</a:t>
            </a:r>
            <a:r>
              <a:rPr lang="fr-FR" baseline="0" dirty="0" smtClean="0">
                <a:latin typeface="Calibri"/>
              </a:rPr>
              <a:t> of abstract services, a set of concrete services and a query defined by the user as inputs</a:t>
            </a:r>
            <a:endParaRPr lang="es-ES_tradnl" dirty="0" smtClean="0"/>
          </a:p>
          <a:p>
            <a:endParaRPr lang="fr-FR" dirty="0" smtClean="0">
              <a:latin typeface="Calibri"/>
            </a:endParaRPr>
          </a:p>
          <a:p>
            <a:r>
              <a:rPr lang="fr-FR" dirty="0" smtClean="0">
                <a:latin typeface="Calibri"/>
              </a:rPr>
              <a:t>In</a:t>
            </a:r>
            <a:r>
              <a:rPr lang="fr-FR" baseline="0" dirty="0" smtClean="0">
                <a:latin typeface="Calibri"/>
              </a:rPr>
              <a:t> the first step candidate concrete services are selected.</a:t>
            </a:r>
          </a:p>
          <a:p>
            <a:r>
              <a:rPr lang="fr-FR" baseline="0" dirty="0" smtClean="0">
                <a:latin typeface="Calibri"/>
              </a:rPr>
              <a:t>These services </a:t>
            </a:r>
            <a:r>
              <a:rPr lang="en-US" baseline="0" dirty="0" smtClean="0">
                <a:latin typeface="+mn-lt"/>
              </a:rPr>
              <a:t>are selected considering their characteristics (expressed in the SLAs) and services that can produce results that are useless to the user query are discarded in the first step.</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9</a:t>
            </a:fld>
            <a:endParaRPr lang="pt-BR"/>
          </a:p>
        </p:txBody>
      </p:sp>
    </p:spTree>
    <p:extLst>
      <p:ext uri="{BB962C8B-B14F-4D97-AF65-F5344CB8AC3E}">
        <p14:creationId xmlns:p14="http://schemas.microsoft.com/office/powerpoint/2010/main" val="1257171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smtClean="0"/>
              <a:t>In </a:t>
            </a:r>
            <a:r>
              <a:rPr lang="es-ES_tradnl"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step</a:t>
            </a:r>
            <a:r>
              <a:rPr lang="es-ES_tradnl" baseline="0" dirty="0" smtClean="0"/>
              <a:t>, </a:t>
            </a:r>
            <a:r>
              <a:rPr lang="es-ES_tradnl" baseline="0" dirty="0" err="1" smtClean="0"/>
              <a:t>the</a:t>
            </a:r>
            <a:r>
              <a:rPr lang="es-ES_tradnl" baseline="0" dirty="0" smtClean="0"/>
              <a:t> Rhone tries to </a:t>
            </a:r>
            <a:r>
              <a:rPr lang="es-ES_tradnl" baseline="0" dirty="0" err="1" smtClean="0"/>
              <a:t>build</a:t>
            </a:r>
            <a:r>
              <a:rPr lang="es-ES_tradnl" baseline="0" dirty="0" smtClean="0"/>
              <a:t> </a:t>
            </a:r>
            <a:r>
              <a:rPr lang="es-ES_tradnl" baseline="0" dirty="0" err="1" smtClean="0"/>
              <a:t>mapping</a:t>
            </a:r>
            <a:r>
              <a:rPr lang="es-ES_tradnl" baseline="0" dirty="0" smtClean="0"/>
              <a:t> </a:t>
            </a:r>
            <a:r>
              <a:rPr lang="es-ES_tradnl" baseline="0" dirty="0" err="1" smtClean="0"/>
              <a:t>from</a:t>
            </a:r>
            <a:r>
              <a:rPr lang="es-ES_tradnl" baseline="0" dirty="0" smtClean="0"/>
              <a:t> </a:t>
            </a:r>
            <a:r>
              <a:rPr lang="es-ES_tradnl" baseline="0" dirty="0" err="1" smtClean="0"/>
              <a:t>each</a:t>
            </a:r>
            <a:r>
              <a:rPr lang="es-ES_tradnl" baseline="0" dirty="0" smtClean="0"/>
              <a:t> concrete </a:t>
            </a:r>
            <a:r>
              <a:rPr lang="es-ES_tradnl" baseline="0" dirty="0" err="1" smtClean="0"/>
              <a:t>service</a:t>
            </a:r>
            <a:r>
              <a:rPr lang="es-ES_tradnl" baseline="0" dirty="0" smtClean="0"/>
              <a:t> to </a:t>
            </a:r>
            <a:r>
              <a:rPr lang="es-ES_tradnl" baseline="0" dirty="0" err="1" smtClean="0"/>
              <a:t>the</a:t>
            </a:r>
            <a:r>
              <a:rPr lang="es-ES_tradnl" baseline="0" dirty="0" smtClean="0"/>
              <a:t> </a:t>
            </a:r>
            <a:r>
              <a:rPr lang="es-ES_tradnl" baseline="0" dirty="0" err="1" smtClean="0"/>
              <a:t>query</a:t>
            </a:r>
            <a:r>
              <a:rPr lang="es-ES_tradnl" baseline="0" dirty="0" smtClean="0"/>
              <a:t> (</a:t>
            </a:r>
            <a:r>
              <a:rPr lang="es-ES_tradnl" baseline="0" dirty="0" err="1" smtClean="0"/>
              <a:t>These</a:t>
            </a:r>
            <a:r>
              <a:rPr lang="es-ES_tradnl" baseline="0" dirty="0" smtClean="0"/>
              <a:t> </a:t>
            </a:r>
            <a:r>
              <a:rPr lang="es-ES_tradnl" baseline="0" dirty="0" err="1" smtClean="0"/>
              <a:t>mapping</a:t>
            </a:r>
            <a:r>
              <a:rPr lang="es-ES_tradnl" baseline="0" dirty="0" smtClean="0"/>
              <a:t> are </a:t>
            </a:r>
            <a:r>
              <a:rPr lang="es-ES_tradnl" baseline="0" dirty="0" err="1" smtClean="0"/>
              <a:t>represented</a:t>
            </a:r>
            <a:r>
              <a:rPr lang="es-ES_tradnl" baseline="0" dirty="0" smtClean="0"/>
              <a:t> in a data </a:t>
            </a:r>
            <a:r>
              <a:rPr lang="es-ES_tradnl" baseline="0" dirty="0" err="1" smtClean="0"/>
              <a:t>structure</a:t>
            </a:r>
            <a:r>
              <a:rPr lang="es-ES_tradnl" baseline="0" dirty="0" smtClean="0"/>
              <a:t> </a:t>
            </a:r>
            <a:r>
              <a:rPr lang="es-ES_tradnl" baseline="0" dirty="0" err="1" smtClean="0"/>
              <a:t>that</a:t>
            </a:r>
            <a:r>
              <a:rPr lang="es-ES_tradnl" baseline="0" dirty="0" smtClean="0"/>
              <a:t> </a:t>
            </a:r>
            <a:r>
              <a:rPr lang="es-ES_tradnl" baseline="0" dirty="0" err="1" smtClean="0"/>
              <a:t>we</a:t>
            </a:r>
            <a:r>
              <a:rPr lang="es-ES_tradnl" baseline="0" dirty="0" smtClean="0"/>
              <a:t> </a:t>
            </a:r>
            <a:r>
              <a:rPr lang="es-ES_tradnl" baseline="0" dirty="0" err="1" smtClean="0"/>
              <a:t>call</a:t>
            </a:r>
            <a:r>
              <a:rPr lang="es-ES_tradnl" baseline="0" dirty="0" smtClean="0"/>
              <a:t> CSD).</a:t>
            </a:r>
          </a:p>
          <a:p>
            <a:endParaRPr lang="es-ES_tradnl"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Differently from the other algorithms, the mapping are created considering the concrete service definition and not each abstract service that compose it. </a:t>
            </a:r>
            <a:r>
              <a:rPr lang="fr-FR" dirty="0" smtClean="0">
                <a:solidFill>
                  <a:schemeClr val="tx1"/>
                </a:solidFill>
              </a:rPr>
              <a:t>This </a:t>
            </a:r>
            <a:r>
              <a:rPr lang="es-ES_tradnl" baseline="0" dirty="0" err="1" smtClean="0"/>
              <a:t>fact</a:t>
            </a:r>
            <a:r>
              <a:rPr lang="es-ES_tradnl" baseline="0" dirty="0" smtClean="0"/>
              <a:t> reduces </a:t>
            </a:r>
            <a:r>
              <a:rPr lang="es-ES_tradnl" baseline="0" dirty="0" err="1" smtClean="0"/>
              <a:t>the</a:t>
            </a:r>
            <a:r>
              <a:rPr lang="es-ES_tradnl" baseline="0" dirty="0" smtClean="0"/>
              <a:t> </a:t>
            </a:r>
            <a:r>
              <a:rPr lang="es-ES_tradnl" baseline="0" dirty="0" err="1" smtClean="0"/>
              <a:t>number</a:t>
            </a:r>
            <a:r>
              <a:rPr lang="es-ES_tradnl" baseline="0" dirty="0" smtClean="0"/>
              <a:t> of </a:t>
            </a:r>
            <a:r>
              <a:rPr lang="es-ES_tradnl" baseline="0" dirty="0" err="1" smtClean="0"/>
              <a:t>combination</a:t>
            </a:r>
            <a:r>
              <a:rPr lang="es-ES_tradnl" baseline="0" dirty="0" smtClean="0"/>
              <a:t> </a:t>
            </a:r>
            <a:r>
              <a:rPr lang="es-ES_tradnl" baseline="0" dirty="0" err="1" smtClean="0"/>
              <a:t>produced</a:t>
            </a:r>
            <a:r>
              <a:rPr lang="es-ES_tradnl" baseline="0" dirty="0" smtClean="0"/>
              <a:t> in </a:t>
            </a:r>
            <a:r>
              <a:rPr lang="es-ES_tradnl" baseline="0" dirty="0" err="1" smtClean="0"/>
              <a:t>the</a:t>
            </a:r>
            <a:r>
              <a:rPr lang="es-ES_tradnl" baseline="0" dirty="0" smtClean="0"/>
              <a:t> </a:t>
            </a:r>
            <a:r>
              <a:rPr lang="es-ES_tradnl" baseline="0" dirty="0" err="1" smtClean="0"/>
              <a:t>next</a:t>
            </a:r>
            <a:r>
              <a:rPr lang="es-ES_tradnl" baseline="0" dirty="0" smtClean="0"/>
              <a:t> </a:t>
            </a:r>
            <a:r>
              <a:rPr lang="es-ES_tradnl" baseline="0" dirty="0" err="1" smtClean="0"/>
              <a:t>step</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10</a:t>
            </a:fld>
            <a:endParaRPr lang="pt-BR"/>
          </a:p>
        </p:txBody>
      </p:sp>
    </p:spTree>
    <p:extLst>
      <p:ext uri="{BB962C8B-B14F-4D97-AF65-F5344CB8AC3E}">
        <p14:creationId xmlns:p14="http://schemas.microsoft.com/office/powerpoint/2010/main" val="313956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smtClean="0"/>
              <a:t>In </a:t>
            </a:r>
            <a:r>
              <a:rPr lang="es-ES_tradnl" dirty="0" err="1" smtClean="0"/>
              <a:t>the</a:t>
            </a:r>
            <a:r>
              <a:rPr lang="es-ES_tradnl" dirty="0" smtClean="0"/>
              <a:t> </a:t>
            </a:r>
            <a:r>
              <a:rPr lang="es-ES_tradnl" dirty="0" err="1" smtClean="0"/>
              <a:t>third</a:t>
            </a:r>
            <a:r>
              <a:rPr lang="es-ES_tradnl" dirty="0" smtClean="0"/>
              <a:t> </a:t>
            </a:r>
            <a:r>
              <a:rPr lang="es-ES_tradnl" dirty="0" err="1" smtClean="0"/>
              <a:t>step</a:t>
            </a:r>
            <a:r>
              <a:rPr lang="es-ES_tradnl" dirty="0" smtClean="0"/>
              <a:t>,</a:t>
            </a:r>
          </a:p>
          <a:p>
            <a:endParaRPr lang="es-ES_tradnl"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s-ES_tradnl" dirty="0" err="1" smtClean="0"/>
              <a:t>The</a:t>
            </a:r>
            <a:r>
              <a:rPr lang="es-ES_tradnl" baseline="0" dirty="0" smtClean="0"/>
              <a:t> </a:t>
            </a:r>
            <a:r>
              <a:rPr lang="es-ES_tradnl" baseline="0" dirty="0" err="1" smtClean="0"/>
              <a:t>CSDs</a:t>
            </a:r>
            <a:r>
              <a:rPr lang="es-ES_tradnl" baseline="0" dirty="0" smtClean="0"/>
              <a:t> </a:t>
            </a:r>
            <a:r>
              <a:rPr lang="es-ES_tradnl" baseline="0" dirty="0" err="1" smtClean="0"/>
              <a:t>created</a:t>
            </a:r>
            <a:r>
              <a:rPr lang="es-ES_tradnl" baseline="0" dirty="0" smtClean="0"/>
              <a:t> are </a:t>
            </a:r>
            <a:r>
              <a:rPr lang="es-ES_tradnl" baseline="0" dirty="0" err="1" smtClean="0"/>
              <a:t>combined</a:t>
            </a:r>
            <a:r>
              <a:rPr lang="es-ES_tradnl" baseline="0" dirty="0" smtClean="0"/>
              <a:t> </a:t>
            </a:r>
            <a:r>
              <a:rPr lang="es-ES_tradnl" baseline="0" dirty="0" err="1" smtClean="0"/>
              <a:t>among</a:t>
            </a:r>
            <a:r>
              <a:rPr lang="es-ES_tradnl" baseline="0" dirty="0" smtClean="0"/>
              <a:t> </a:t>
            </a:r>
            <a:r>
              <a:rPr lang="es-ES_tradnl" baseline="0" dirty="0" err="1" smtClean="0"/>
              <a:t>them</a:t>
            </a:r>
            <a:r>
              <a:rPr lang="es-ES_tradnl" baseline="0" dirty="0" smtClean="0"/>
              <a:t>. </a:t>
            </a:r>
            <a:r>
              <a:rPr lang="en-US" dirty="0" smtClean="0">
                <a:solidFill>
                  <a:schemeClr val="tx1"/>
                </a:solidFill>
              </a:rPr>
              <a:t>Combinations are produced according to the part of the query that a given concrete service covers like the combinations in the Bucket algorithm.</a:t>
            </a:r>
          </a:p>
          <a:p>
            <a:endParaRPr lang="es-ES_tradnl" baseline="0" dirty="0" smtClean="0"/>
          </a:p>
          <a:p>
            <a:endParaRPr lang="es-ES_tradnl" baseline="0" dirty="0" smtClean="0"/>
          </a:p>
          <a:p>
            <a:r>
              <a:rPr lang="es-ES_tradnl" baseline="0" dirty="0" err="1" smtClean="0"/>
              <a:t>This</a:t>
            </a:r>
            <a:r>
              <a:rPr lang="es-ES_tradnl" baseline="0" dirty="0" smtClean="0"/>
              <a:t> </a:t>
            </a:r>
            <a:r>
              <a:rPr lang="es-ES_tradnl" baseline="0" dirty="0" err="1" smtClean="0"/>
              <a:t>is</a:t>
            </a:r>
            <a:r>
              <a:rPr lang="es-ES_tradnl" baseline="0" dirty="0" smtClean="0"/>
              <a:t> </a:t>
            </a:r>
            <a:r>
              <a:rPr lang="es-ES_tradnl" baseline="0" dirty="0" err="1" smtClean="0"/>
              <a:t>the</a:t>
            </a:r>
            <a:r>
              <a:rPr lang="es-ES_tradnl" baseline="0" dirty="0" smtClean="0"/>
              <a:t> </a:t>
            </a:r>
            <a:r>
              <a:rPr lang="es-ES_tradnl" baseline="0" dirty="0" err="1" smtClean="0"/>
              <a:t>most</a:t>
            </a:r>
            <a:r>
              <a:rPr lang="es-ES_tradnl" baseline="0" dirty="0" smtClean="0"/>
              <a:t> </a:t>
            </a:r>
            <a:r>
              <a:rPr lang="es-ES_tradnl" baseline="0" dirty="0" err="1" smtClean="0"/>
              <a:t>expensive</a:t>
            </a:r>
            <a:r>
              <a:rPr lang="es-ES_tradnl" baseline="0" dirty="0" smtClean="0"/>
              <a:t> </a:t>
            </a:r>
            <a:r>
              <a:rPr lang="es-ES_tradnl" baseline="0" dirty="0" err="1" smtClean="0"/>
              <a:t>step</a:t>
            </a:r>
            <a:r>
              <a:rPr lang="es-ES_tradnl" baseline="0" dirty="0" smtClean="0"/>
              <a:t> in </a:t>
            </a:r>
            <a:r>
              <a:rPr lang="es-ES_tradnl" baseline="0" dirty="0" err="1" smtClean="0"/>
              <a:t>the</a:t>
            </a:r>
            <a:r>
              <a:rPr lang="es-ES_tradnl" baseline="0" dirty="0" smtClean="0"/>
              <a:t> </a:t>
            </a:r>
            <a:r>
              <a:rPr lang="es-ES_tradnl" baseline="0" dirty="0" err="1" smtClean="0"/>
              <a:t>algorithm</a:t>
            </a:r>
            <a:r>
              <a:rPr lang="es-ES_tradnl" baseline="0" dirty="0" smtClean="0"/>
              <a:t> </a:t>
            </a:r>
            <a:r>
              <a:rPr lang="es-ES_tradnl" baseline="0" dirty="0" err="1" smtClean="0"/>
              <a:t>depending</a:t>
            </a:r>
            <a:r>
              <a:rPr lang="es-ES_tradnl" baseline="0" dirty="0" smtClean="0"/>
              <a:t> </a:t>
            </a:r>
            <a:r>
              <a:rPr lang="es-ES_tradnl" baseline="0" dirty="0" err="1" smtClean="0"/>
              <a:t>on</a:t>
            </a:r>
            <a:r>
              <a:rPr lang="es-ES_tradnl" baseline="0" dirty="0" smtClean="0"/>
              <a:t> </a:t>
            </a:r>
            <a:r>
              <a:rPr lang="es-ES_tradnl" baseline="0" dirty="0" err="1" smtClean="0"/>
              <a:t>the</a:t>
            </a:r>
            <a:r>
              <a:rPr lang="es-ES_tradnl" baseline="0" dirty="0" smtClean="0"/>
              <a:t> </a:t>
            </a:r>
            <a:r>
              <a:rPr lang="es-ES_tradnl" baseline="0" dirty="0" err="1" smtClean="0"/>
              <a:t>size</a:t>
            </a:r>
            <a:r>
              <a:rPr lang="es-ES_tradnl" baseline="0" dirty="0" smtClean="0"/>
              <a:t> of </a:t>
            </a:r>
            <a:r>
              <a:rPr lang="es-ES_tradnl" baseline="0" dirty="0" err="1" smtClean="0"/>
              <a:t>the</a:t>
            </a:r>
            <a:r>
              <a:rPr lang="es-ES_tradnl" baseline="0" dirty="0" smtClean="0"/>
              <a:t> </a:t>
            </a:r>
            <a:r>
              <a:rPr lang="es-ES_tradnl" baseline="0" dirty="0" err="1" smtClean="0"/>
              <a:t>query</a:t>
            </a:r>
            <a:r>
              <a:rPr lang="es-ES_tradnl" baseline="0" dirty="0" smtClean="0"/>
              <a:t> and </a:t>
            </a:r>
            <a:r>
              <a:rPr lang="es-ES_tradnl" baseline="0" dirty="0" err="1" smtClean="0"/>
              <a:t>the</a:t>
            </a:r>
            <a:r>
              <a:rPr lang="es-ES_tradnl" baseline="0" dirty="0" smtClean="0"/>
              <a:t> </a:t>
            </a:r>
            <a:r>
              <a:rPr lang="es-ES_tradnl" baseline="0" dirty="0" err="1" smtClean="0"/>
              <a:t>number</a:t>
            </a:r>
            <a:r>
              <a:rPr lang="es-ES_tradnl" baseline="0" dirty="0" smtClean="0"/>
              <a:t> of </a:t>
            </a:r>
            <a:r>
              <a:rPr lang="es-ES_tradnl" baseline="0" dirty="0" err="1" smtClean="0"/>
              <a:t>CSDs</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11</a:t>
            </a:fld>
            <a:endParaRPr lang="pt-BR"/>
          </a:p>
        </p:txBody>
      </p:sp>
    </p:spTree>
    <p:extLst>
      <p:ext uri="{BB962C8B-B14F-4D97-AF65-F5344CB8AC3E}">
        <p14:creationId xmlns:p14="http://schemas.microsoft.com/office/powerpoint/2010/main" val="956437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The last step ‘producing rewriting’ in which we</a:t>
            </a:r>
            <a:r>
              <a:rPr lang="fr-FR" baseline="0" dirty="0" smtClean="0">
                <a:latin typeface="Calibri"/>
              </a:rPr>
              <a:t> have to check if the combination produced is a valid rewriting or not. </a:t>
            </a:r>
          </a:p>
          <a:p>
            <a:endParaRPr lang="fr-FR" baseline="0" dirty="0" smtClean="0">
              <a:latin typeface="Calibri"/>
            </a:endParaRPr>
          </a:p>
          <a:p>
            <a:r>
              <a:rPr lang="fr-FR" baseline="0" dirty="0" smtClean="0">
                <a:latin typeface="Calibri"/>
              </a:rPr>
              <a:t>Click</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12</a:t>
            </a:fld>
            <a:endParaRPr lang="pt-BR"/>
          </a:p>
        </p:txBody>
      </p:sp>
    </p:spTree>
    <p:extLst>
      <p:ext uri="{BB962C8B-B14F-4D97-AF65-F5344CB8AC3E}">
        <p14:creationId xmlns:p14="http://schemas.microsoft.com/office/powerpoint/2010/main" val="133239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13</a:t>
            </a:fld>
            <a:endParaRPr lang="pt-BR"/>
          </a:p>
        </p:txBody>
      </p:sp>
    </p:spTree>
    <p:extLst>
      <p:ext uri="{BB962C8B-B14F-4D97-AF65-F5344CB8AC3E}">
        <p14:creationId xmlns:p14="http://schemas.microsoft.com/office/powerpoint/2010/main" val="139377048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549717E5-222D-4BDD-8C8C-AB21F9E59ACC}" type="datetimeFigureOut">
              <a:rPr lang="fr-FR" smtClean="0"/>
              <a:t>31/10/2016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30F588-6E05-4442-ACBF-46277343984D}" type="slidenum">
              <a:rPr lang="fr-FR" smtClean="0"/>
              <a:t>‹#›</a:t>
            </a:fld>
            <a:endParaRPr lang="fr-FR"/>
          </a:p>
        </p:txBody>
      </p:sp>
    </p:spTree>
    <p:extLst>
      <p:ext uri="{BB962C8B-B14F-4D97-AF65-F5344CB8AC3E}">
        <p14:creationId xmlns:p14="http://schemas.microsoft.com/office/powerpoint/2010/main" val="125655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49717E5-222D-4BDD-8C8C-AB21F9E59ACC}" type="datetimeFigureOut">
              <a:rPr lang="fr-FR" smtClean="0"/>
              <a:t>31/10/2016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a:t>
            </a:fld>
            <a:endParaRPr lang="fr-FR"/>
          </a:p>
        </p:txBody>
      </p:sp>
    </p:spTree>
    <p:extLst>
      <p:ext uri="{BB962C8B-B14F-4D97-AF65-F5344CB8AC3E}">
        <p14:creationId xmlns:p14="http://schemas.microsoft.com/office/powerpoint/2010/main" val="291218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49717E5-222D-4BDD-8C8C-AB21F9E59ACC}" type="datetimeFigureOut">
              <a:rPr lang="fr-FR" smtClean="0"/>
              <a:t>31/10/2016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a:t>
            </a:fld>
            <a:endParaRPr lang="fr-FR"/>
          </a:p>
        </p:txBody>
      </p:sp>
    </p:spTree>
    <p:extLst>
      <p:ext uri="{BB962C8B-B14F-4D97-AF65-F5344CB8AC3E}">
        <p14:creationId xmlns:p14="http://schemas.microsoft.com/office/powerpoint/2010/main" val="46691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49717E5-222D-4BDD-8C8C-AB21F9E59ACC}" type="datetimeFigureOut">
              <a:rPr lang="fr-FR" smtClean="0"/>
              <a:t>31/10/2016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a:t>
            </a:fld>
            <a:endParaRPr lang="fr-FR"/>
          </a:p>
        </p:txBody>
      </p:sp>
    </p:spTree>
    <p:extLst>
      <p:ext uri="{BB962C8B-B14F-4D97-AF65-F5344CB8AC3E}">
        <p14:creationId xmlns:p14="http://schemas.microsoft.com/office/powerpoint/2010/main" val="56587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smtClean="0"/>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8593667" y="6272784"/>
            <a:ext cx="2644309" cy="365125"/>
          </a:xfrm>
        </p:spPr>
        <p:txBody>
          <a:bodyPr/>
          <a:lstStyle/>
          <a:p>
            <a:fld id="{549717E5-222D-4BDD-8C8C-AB21F9E59ACC}" type="datetimeFigureOut">
              <a:rPr lang="fr-FR" smtClean="0"/>
              <a:t>31/10/2016</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30F588-6E05-4442-ACBF-46277343984D}" type="slidenum">
              <a:rPr lang="fr-FR" smtClean="0"/>
              <a:t>‹#›</a:t>
            </a:fld>
            <a:endParaRPr lang="fr-FR"/>
          </a:p>
        </p:txBody>
      </p:sp>
    </p:spTree>
    <p:extLst>
      <p:ext uri="{BB962C8B-B14F-4D97-AF65-F5344CB8AC3E}">
        <p14:creationId xmlns:p14="http://schemas.microsoft.com/office/powerpoint/2010/main" val="25353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549717E5-222D-4BDD-8C8C-AB21F9E59ACC}" type="datetimeFigureOut">
              <a:rPr lang="fr-FR" smtClean="0"/>
              <a:t>31/10/2016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E30F588-6E05-4442-ACBF-46277343984D}" type="slidenum">
              <a:rPr lang="fr-FR" smtClean="0"/>
              <a:t>‹#›</a:t>
            </a:fld>
            <a:endParaRPr lang="fr-FR"/>
          </a:p>
        </p:txBody>
      </p:sp>
    </p:spTree>
    <p:extLst>
      <p:ext uri="{BB962C8B-B14F-4D97-AF65-F5344CB8AC3E}">
        <p14:creationId xmlns:p14="http://schemas.microsoft.com/office/powerpoint/2010/main" val="413655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549717E5-222D-4BDD-8C8C-AB21F9E59ACC}" type="datetimeFigureOut">
              <a:rPr lang="fr-FR" smtClean="0"/>
              <a:t>31/10/2016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E30F588-6E05-4442-ACBF-46277343984D}" type="slidenum">
              <a:rPr lang="fr-FR" smtClean="0"/>
              <a:t>‹#›</a:t>
            </a:fld>
            <a:endParaRPr lang="fr-FR"/>
          </a:p>
        </p:txBody>
      </p:sp>
    </p:spTree>
    <p:extLst>
      <p:ext uri="{BB962C8B-B14F-4D97-AF65-F5344CB8AC3E}">
        <p14:creationId xmlns:p14="http://schemas.microsoft.com/office/powerpoint/2010/main" val="338516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549717E5-222D-4BDD-8C8C-AB21F9E59ACC}" type="datetimeFigureOut">
              <a:rPr lang="fr-FR" smtClean="0"/>
              <a:t>31/10/2016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E30F588-6E05-4442-ACBF-46277343984D}" type="slidenum">
              <a:rPr lang="fr-FR" smtClean="0"/>
              <a:t>‹#›</a:t>
            </a:fld>
            <a:endParaRPr lang="fr-FR"/>
          </a:p>
        </p:txBody>
      </p:sp>
    </p:spTree>
    <p:extLst>
      <p:ext uri="{BB962C8B-B14F-4D97-AF65-F5344CB8AC3E}">
        <p14:creationId xmlns:p14="http://schemas.microsoft.com/office/powerpoint/2010/main" val="166994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717E5-222D-4BDD-8C8C-AB21F9E59ACC}" type="datetimeFigureOut">
              <a:rPr lang="fr-FR" smtClean="0"/>
              <a:t>31/10/2016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E30F588-6E05-4442-ACBF-46277343984D}" type="slidenum">
              <a:rPr lang="fr-FR" smtClean="0"/>
              <a:t>‹#›</a:t>
            </a:fld>
            <a:endParaRPr lang="fr-FR"/>
          </a:p>
        </p:txBody>
      </p:sp>
    </p:spTree>
    <p:extLst>
      <p:ext uri="{BB962C8B-B14F-4D97-AF65-F5344CB8AC3E}">
        <p14:creationId xmlns:p14="http://schemas.microsoft.com/office/powerpoint/2010/main" val="421623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49717E5-222D-4BDD-8C8C-AB21F9E59ACC}" type="datetimeFigureOut">
              <a:rPr lang="fr-FR" smtClean="0"/>
              <a:t>31/10/2016</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a:t>
            </a:fld>
            <a:endParaRPr lang="fr-FR"/>
          </a:p>
        </p:txBody>
      </p:sp>
    </p:spTree>
    <p:extLst>
      <p:ext uri="{BB962C8B-B14F-4D97-AF65-F5344CB8AC3E}">
        <p14:creationId xmlns:p14="http://schemas.microsoft.com/office/powerpoint/2010/main" val="231778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49717E5-222D-4BDD-8C8C-AB21F9E59ACC}" type="datetimeFigureOut">
              <a:rPr lang="fr-FR" smtClean="0"/>
              <a:t>31/10/2016</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a:t>
            </a:fld>
            <a:endParaRPr lang="fr-FR"/>
          </a:p>
        </p:txBody>
      </p:sp>
    </p:spTree>
    <p:extLst>
      <p:ext uri="{BB962C8B-B14F-4D97-AF65-F5344CB8AC3E}">
        <p14:creationId xmlns:p14="http://schemas.microsoft.com/office/powerpoint/2010/main" val="12076419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49717E5-222D-4BDD-8C8C-AB21F9E59ACC}" type="datetimeFigureOut">
              <a:rPr lang="fr-FR" smtClean="0"/>
              <a:t>31/10/2016</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30F588-6E05-4442-ACBF-46277343984D}" type="slidenum">
              <a:rPr lang="fr-FR" smtClean="0"/>
              <a:t>‹#›</a:t>
            </a:fld>
            <a:endParaRPr lang="fr-FR"/>
          </a:p>
        </p:txBody>
      </p:sp>
    </p:spTree>
    <p:extLst>
      <p:ext uri="{BB962C8B-B14F-4D97-AF65-F5344CB8AC3E}">
        <p14:creationId xmlns:p14="http://schemas.microsoft.com/office/powerpoint/2010/main" val="301332257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pPr algn="ctr"/>
            <a:r>
              <a:rPr lang="fr-FR" sz="5400" dirty="0" smtClean="0"/>
              <a:t>Trusted sla-guided data integration on multi-cloud environments</a:t>
            </a:r>
            <a:endParaRPr lang="fr-FR" sz="5400" dirty="0"/>
          </a:p>
        </p:txBody>
      </p:sp>
      <p:sp>
        <p:nvSpPr>
          <p:cNvPr id="7" name="Subtítulo 6"/>
          <p:cNvSpPr>
            <a:spLocks noGrp="1"/>
          </p:cNvSpPr>
          <p:nvPr>
            <p:ph type="subTitle" idx="1"/>
          </p:nvPr>
        </p:nvSpPr>
        <p:spPr>
          <a:xfrm>
            <a:off x="945862" y="4420115"/>
            <a:ext cx="8523601" cy="1531233"/>
          </a:xfrm>
        </p:spPr>
        <p:txBody>
          <a:bodyPr>
            <a:noAutofit/>
          </a:bodyPr>
          <a:lstStyle/>
          <a:p>
            <a:r>
              <a:rPr lang="fr-FR" sz="1800" b="1" i="1" dirty="0" smtClean="0">
                <a:solidFill>
                  <a:srgbClr val="FF0066"/>
                </a:solidFill>
              </a:rPr>
              <a:t>Daniel Aguiar da Silva Carvalho</a:t>
            </a:r>
            <a:r>
              <a:rPr lang="fr-FR" sz="1800" dirty="0" smtClean="0"/>
              <a:t>, Magellan, IAE, Université Jean Moulin Lyon3</a:t>
            </a:r>
          </a:p>
          <a:p>
            <a:pPr algn="r"/>
            <a:r>
              <a:rPr lang="fr-FR" sz="1400" cap="small" dirty="0" err="1" smtClean="0"/>
              <a:t>Advisors</a:t>
            </a:r>
            <a:endParaRPr lang="fr-FR" sz="1400" cap="small" dirty="0" smtClean="0"/>
          </a:p>
          <a:p>
            <a:pPr algn="r"/>
            <a:r>
              <a:rPr lang="fr-FR" sz="1400" dirty="0" err="1" smtClean="0"/>
              <a:t>Chirine</a:t>
            </a:r>
            <a:r>
              <a:rPr lang="fr-FR" sz="1400" dirty="0" smtClean="0"/>
              <a:t> </a:t>
            </a:r>
            <a:r>
              <a:rPr lang="fr-FR" sz="1400" dirty="0"/>
              <a:t>Ghedira Guegan, Magellan, IAE, Université Jean Moulin Lyon3 </a:t>
            </a:r>
            <a:endParaRPr lang="fr-FR" sz="1400" dirty="0" smtClean="0"/>
          </a:p>
          <a:p>
            <a:pPr algn="r"/>
            <a:r>
              <a:rPr lang="fr-FR" sz="1400" dirty="0" smtClean="0"/>
              <a:t>Genoveva </a:t>
            </a:r>
            <a:r>
              <a:rPr lang="fr-FR" sz="1400" dirty="0"/>
              <a:t>Vargas-Solar, CNRS, </a:t>
            </a:r>
            <a:r>
              <a:rPr lang="fr-FR" sz="1400" dirty="0" smtClean="0"/>
              <a:t>LIG-LAFMIA, France</a:t>
            </a:r>
            <a:endParaRPr lang="fr-FR" sz="1400" dirty="0"/>
          </a:p>
          <a:p>
            <a:pPr algn="r"/>
            <a:r>
              <a:rPr lang="fr-FR" sz="1400" dirty="0"/>
              <a:t>Nadia Benani, CNRS INSA-Lyon, LIRIS, UMR5205 - </a:t>
            </a:r>
            <a:r>
              <a:rPr lang="fr-FR" sz="1400" dirty="0" smtClean="0"/>
              <a:t>France</a:t>
            </a:r>
            <a:endParaRPr lang="fr-FR" sz="1400" dirty="0"/>
          </a:p>
        </p:txBody>
      </p:sp>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66006"/>
            <a:ext cx="1527887" cy="386015"/>
          </a:xfrm>
          <a:prstGeom prst="rect">
            <a:avLst/>
          </a:prstGeom>
        </p:spPr>
      </p:pic>
      <p:pic>
        <p:nvPicPr>
          <p:cNvPr id="8" name="Imag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01426" y="6204857"/>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218099"/>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3461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10</a:t>
            </a:fld>
            <a:endParaRPr lang="en-GB" dirty="0"/>
          </a:p>
        </p:txBody>
      </p:sp>
      <p:sp>
        <p:nvSpPr>
          <p:cNvPr id="12" name="Titre 4"/>
          <p:cNvSpPr txBox="1">
            <a:spLocks/>
          </p:cNvSpPr>
          <p:nvPr/>
        </p:nvSpPr>
        <p:spPr>
          <a:xfrm>
            <a:off x="1124608" y="2002258"/>
            <a:ext cx="1992745"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Abstract services</a:t>
            </a:r>
            <a:endParaRPr lang="en-GB" sz="2133" b="1" dirty="0">
              <a:solidFill>
                <a:schemeClr val="tx1"/>
              </a:solidFill>
            </a:endParaRPr>
          </a:p>
        </p:txBody>
      </p:sp>
      <p:sp>
        <p:nvSpPr>
          <p:cNvPr id="13" name="Titre 4"/>
          <p:cNvSpPr txBox="1">
            <a:spLocks/>
          </p:cNvSpPr>
          <p:nvPr/>
        </p:nvSpPr>
        <p:spPr>
          <a:xfrm>
            <a:off x="5248005" y="2003115"/>
            <a:ext cx="2128292"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Concrete services</a:t>
            </a:r>
            <a:endParaRPr lang="en-GB" sz="2133" b="1" dirty="0">
              <a:solidFill>
                <a:schemeClr val="tx1"/>
              </a:solidFill>
            </a:endParaRPr>
          </a:p>
        </p:txBody>
      </p:sp>
      <p:sp>
        <p:nvSpPr>
          <p:cNvPr id="14" name="Titre 4"/>
          <p:cNvSpPr txBox="1">
            <a:spLocks/>
          </p:cNvSpPr>
          <p:nvPr/>
        </p:nvSpPr>
        <p:spPr>
          <a:xfrm>
            <a:off x="9945474" y="2013889"/>
            <a:ext cx="903436"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Query</a:t>
            </a:r>
            <a:endParaRPr lang="en-GB" sz="2133" b="1" dirty="0">
              <a:solidFill>
                <a:schemeClr val="tx1"/>
              </a:solidFill>
            </a:endParaRPr>
          </a:p>
        </p:txBody>
      </p:sp>
      <p:sp>
        <p:nvSpPr>
          <p:cNvPr id="8" name="Seta para a direita 7"/>
          <p:cNvSpPr/>
          <p:nvPr/>
        </p:nvSpPr>
        <p:spPr>
          <a:xfrm>
            <a:off x="3010880" y="2526155"/>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331863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Selecting candidate concrete services</a:t>
            </a:r>
            <a:endParaRPr lang="fr-FR" sz="1600" dirty="0"/>
          </a:p>
        </p:txBody>
      </p:sp>
      <p:sp>
        <p:nvSpPr>
          <p:cNvPr id="16" name="Forma livre 15"/>
          <p:cNvSpPr/>
          <p:nvPr/>
        </p:nvSpPr>
        <p:spPr>
          <a:xfrm>
            <a:off x="4304883" y="331863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Creating candidate service descriptions (CSD)</a:t>
            </a:r>
            <a:endParaRPr lang="fr-FR" sz="1600" dirty="0"/>
          </a:p>
        </p:txBody>
      </p:sp>
      <p:sp>
        <p:nvSpPr>
          <p:cNvPr id="17" name="Forma livre 16"/>
          <p:cNvSpPr/>
          <p:nvPr/>
        </p:nvSpPr>
        <p:spPr>
          <a:xfrm>
            <a:off x="6139686" y="331863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Combinig CSDs</a:t>
            </a:r>
            <a:endParaRPr lang="fr-FR" sz="1600" dirty="0"/>
          </a:p>
        </p:txBody>
      </p:sp>
      <p:sp>
        <p:nvSpPr>
          <p:cNvPr id="18" name="Forma livre 17"/>
          <p:cNvSpPr/>
          <p:nvPr/>
        </p:nvSpPr>
        <p:spPr>
          <a:xfrm>
            <a:off x="7974490" y="331863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Producing rewritings</a:t>
            </a:r>
            <a:endParaRPr lang="fr-FR" sz="1600" dirty="0"/>
          </a:p>
        </p:txBody>
      </p:sp>
      <p:sp>
        <p:nvSpPr>
          <p:cNvPr id="15" name="Titre 4"/>
          <p:cNvSpPr txBox="1">
            <a:spLocks/>
          </p:cNvSpPr>
          <p:nvPr/>
        </p:nvSpPr>
        <p:spPr>
          <a:xfrm>
            <a:off x="1066800" y="285752"/>
            <a:ext cx="10058400" cy="1452033"/>
          </a:xfrm>
          <a:prstGeom prst="rect">
            <a:avLst/>
          </a:prstGeom>
        </p:spPr>
        <p:txBody>
          <a:bodyPr vert="horz" lIns="121920" tIns="60960" rIns="121920" bIns="6096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733" dirty="0"/>
          </a:p>
        </p:txBody>
      </p:sp>
      <p:sp>
        <p:nvSpPr>
          <p:cNvPr id="19" name="Espace réservé du contenu 4"/>
          <p:cNvSpPr txBox="1">
            <a:spLocks/>
          </p:cNvSpPr>
          <p:nvPr/>
        </p:nvSpPr>
        <p:spPr>
          <a:xfrm>
            <a:off x="1097280" y="5187404"/>
            <a:ext cx="10058400" cy="10476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sz="2000" dirty="0">
                <a:solidFill>
                  <a:schemeClr val="tx1"/>
                </a:solidFill>
              </a:rPr>
              <a:t> Differently from the other algorithms, the mapping are created considering the concrete service definition and not each abstract service that compose it</a:t>
            </a:r>
          </a:p>
        </p:txBody>
      </p:sp>
      <p:cxnSp>
        <p:nvCxnSpPr>
          <p:cNvPr id="21" name="Conector de seta reta 20"/>
          <p:cNvCxnSpPr/>
          <p:nvPr/>
        </p:nvCxnSpPr>
        <p:spPr>
          <a:xfrm>
            <a:off x="5189037" y="4375274"/>
            <a:ext cx="0" cy="65928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98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11</a:t>
            </a:fld>
            <a:endParaRPr lang="en-GB" dirty="0"/>
          </a:p>
        </p:txBody>
      </p:sp>
      <p:sp>
        <p:nvSpPr>
          <p:cNvPr id="12" name="Titre 4"/>
          <p:cNvSpPr txBox="1">
            <a:spLocks/>
          </p:cNvSpPr>
          <p:nvPr/>
        </p:nvSpPr>
        <p:spPr>
          <a:xfrm>
            <a:off x="1097281" y="2029346"/>
            <a:ext cx="1992745"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Abstract services</a:t>
            </a:r>
            <a:endParaRPr lang="en-GB" sz="2133" b="1" dirty="0">
              <a:solidFill>
                <a:schemeClr val="tx1"/>
              </a:solidFill>
            </a:endParaRPr>
          </a:p>
        </p:txBody>
      </p:sp>
      <p:sp>
        <p:nvSpPr>
          <p:cNvPr id="13" name="Titre 4"/>
          <p:cNvSpPr txBox="1">
            <a:spLocks/>
          </p:cNvSpPr>
          <p:nvPr/>
        </p:nvSpPr>
        <p:spPr>
          <a:xfrm>
            <a:off x="5248005" y="2043602"/>
            <a:ext cx="2128292"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Concrete services</a:t>
            </a:r>
            <a:endParaRPr lang="en-GB" sz="2133" b="1" dirty="0">
              <a:solidFill>
                <a:schemeClr val="tx1"/>
              </a:solidFill>
            </a:endParaRPr>
          </a:p>
        </p:txBody>
      </p:sp>
      <p:sp>
        <p:nvSpPr>
          <p:cNvPr id="14" name="Titre 4"/>
          <p:cNvSpPr txBox="1">
            <a:spLocks/>
          </p:cNvSpPr>
          <p:nvPr/>
        </p:nvSpPr>
        <p:spPr>
          <a:xfrm>
            <a:off x="9945474" y="2054375"/>
            <a:ext cx="903436"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Query</a:t>
            </a:r>
            <a:endParaRPr lang="en-GB" sz="2133" b="1" dirty="0">
              <a:solidFill>
                <a:schemeClr val="tx1"/>
              </a:solidFill>
            </a:endParaRPr>
          </a:p>
        </p:txBody>
      </p:sp>
      <p:sp>
        <p:nvSpPr>
          <p:cNvPr id="8" name="Seta para a direita 7"/>
          <p:cNvSpPr/>
          <p:nvPr/>
        </p:nvSpPr>
        <p:spPr>
          <a:xfrm>
            <a:off x="3010880" y="2566641"/>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3359120"/>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Selecting candidate concrete services</a:t>
            </a:r>
            <a:endParaRPr lang="fr-FR" sz="1600" dirty="0"/>
          </a:p>
        </p:txBody>
      </p:sp>
      <p:sp>
        <p:nvSpPr>
          <p:cNvPr id="16" name="Forma livre 15"/>
          <p:cNvSpPr/>
          <p:nvPr/>
        </p:nvSpPr>
        <p:spPr>
          <a:xfrm>
            <a:off x="4304883" y="3359120"/>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Creating candidate service descriptions (CSD)</a:t>
            </a:r>
            <a:endParaRPr lang="fr-FR" sz="1600" dirty="0"/>
          </a:p>
        </p:txBody>
      </p:sp>
      <p:sp>
        <p:nvSpPr>
          <p:cNvPr id="17" name="Forma livre 16"/>
          <p:cNvSpPr/>
          <p:nvPr/>
        </p:nvSpPr>
        <p:spPr>
          <a:xfrm>
            <a:off x="6139686" y="3359120"/>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Combinig CSDs</a:t>
            </a:r>
            <a:endParaRPr lang="fr-FR" sz="1600" dirty="0"/>
          </a:p>
        </p:txBody>
      </p:sp>
      <p:sp>
        <p:nvSpPr>
          <p:cNvPr id="18" name="Forma livre 17"/>
          <p:cNvSpPr/>
          <p:nvPr/>
        </p:nvSpPr>
        <p:spPr>
          <a:xfrm>
            <a:off x="7974490" y="3359120"/>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Producing rewritings</a:t>
            </a:r>
            <a:endParaRPr lang="fr-FR" sz="1600" dirty="0"/>
          </a:p>
        </p:txBody>
      </p:sp>
      <p:sp>
        <p:nvSpPr>
          <p:cNvPr id="15" name="Titre 4"/>
          <p:cNvSpPr txBox="1">
            <a:spLocks/>
          </p:cNvSpPr>
          <p:nvPr/>
        </p:nvSpPr>
        <p:spPr>
          <a:xfrm>
            <a:off x="1066800" y="285752"/>
            <a:ext cx="10058400" cy="1452033"/>
          </a:xfrm>
          <a:prstGeom prst="rect">
            <a:avLst/>
          </a:prstGeom>
        </p:spPr>
        <p:txBody>
          <a:bodyPr vert="horz" lIns="121920" tIns="60960" rIns="121920" bIns="6096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733" dirty="0"/>
          </a:p>
        </p:txBody>
      </p:sp>
      <p:sp>
        <p:nvSpPr>
          <p:cNvPr id="19" name="Espace réservé du contenu 4"/>
          <p:cNvSpPr txBox="1">
            <a:spLocks/>
          </p:cNvSpPr>
          <p:nvPr/>
        </p:nvSpPr>
        <p:spPr>
          <a:xfrm>
            <a:off x="1097280" y="5227890"/>
            <a:ext cx="10058400" cy="10476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sz="2000" dirty="0">
                <a:solidFill>
                  <a:schemeClr val="tx1"/>
                </a:solidFill>
              </a:rPr>
              <a:t> Combinations are produced according to the part of the query that a given concrete service covers like the combinations in the Bucket algorithm</a:t>
            </a:r>
          </a:p>
        </p:txBody>
      </p:sp>
      <p:cxnSp>
        <p:nvCxnSpPr>
          <p:cNvPr id="21" name="Conector de seta reta 20"/>
          <p:cNvCxnSpPr/>
          <p:nvPr/>
        </p:nvCxnSpPr>
        <p:spPr>
          <a:xfrm>
            <a:off x="7077308" y="4415761"/>
            <a:ext cx="0" cy="65928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1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a:t>Rhone Service-Based Query Rewriting 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12</a:t>
            </a:fld>
            <a:endParaRPr lang="en-GB" dirty="0"/>
          </a:p>
        </p:txBody>
      </p:sp>
      <p:sp>
        <p:nvSpPr>
          <p:cNvPr id="12" name="Titre 4"/>
          <p:cNvSpPr txBox="1">
            <a:spLocks/>
          </p:cNvSpPr>
          <p:nvPr/>
        </p:nvSpPr>
        <p:spPr>
          <a:xfrm>
            <a:off x="1097281" y="2029346"/>
            <a:ext cx="1992745"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Abstract services</a:t>
            </a:r>
            <a:endParaRPr lang="en-GB" sz="2133" b="1" dirty="0">
              <a:solidFill>
                <a:schemeClr val="tx1"/>
              </a:solidFill>
            </a:endParaRPr>
          </a:p>
        </p:txBody>
      </p:sp>
      <p:sp>
        <p:nvSpPr>
          <p:cNvPr id="13" name="Titre 4"/>
          <p:cNvSpPr txBox="1">
            <a:spLocks/>
          </p:cNvSpPr>
          <p:nvPr/>
        </p:nvSpPr>
        <p:spPr>
          <a:xfrm>
            <a:off x="5248005" y="2029583"/>
            <a:ext cx="2128292"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Concrete services</a:t>
            </a:r>
            <a:endParaRPr lang="en-GB" sz="2133" b="1" dirty="0">
              <a:solidFill>
                <a:schemeClr val="tx1"/>
              </a:solidFill>
            </a:endParaRPr>
          </a:p>
        </p:txBody>
      </p:sp>
      <p:sp>
        <p:nvSpPr>
          <p:cNvPr id="14" name="Titre 4"/>
          <p:cNvSpPr txBox="1">
            <a:spLocks/>
          </p:cNvSpPr>
          <p:nvPr/>
        </p:nvSpPr>
        <p:spPr>
          <a:xfrm>
            <a:off x="9945474" y="2040357"/>
            <a:ext cx="903436"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Query</a:t>
            </a:r>
            <a:endParaRPr lang="en-GB" sz="2133" b="1" dirty="0">
              <a:solidFill>
                <a:schemeClr val="tx1"/>
              </a:solidFill>
            </a:endParaRPr>
          </a:p>
        </p:txBody>
      </p:sp>
      <p:sp>
        <p:nvSpPr>
          <p:cNvPr id="8" name="Seta para a direita 7"/>
          <p:cNvSpPr/>
          <p:nvPr/>
        </p:nvSpPr>
        <p:spPr>
          <a:xfrm>
            <a:off x="3010880" y="2552623"/>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3345101"/>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Selecting candidate concrete services</a:t>
            </a:r>
            <a:endParaRPr lang="fr-FR" sz="1600" dirty="0"/>
          </a:p>
        </p:txBody>
      </p:sp>
      <p:sp>
        <p:nvSpPr>
          <p:cNvPr id="16" name="Forma livre 15"/>
          <p:cNvSpPr/>
          <p:nvPr/>
        </p:nvSpPr>
        <p:spPr>
          <a:xfrm>
            <a:off x="4304883" y="3345101"/>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Creating candidate service descriptions (CSD)</a:t>
            </a:r>
            <a:endParaRPr lang="fr-FR" sz="1600" dirty="0"/>
          </a:p>
        </p:txBody>
      </p:sp>
      <p:sp>
        <p:nvSpPr>
          <p:cNvPr id="17" name="Forma livre 16"/>
          <p:cNvSpPr/>
          <p:nvPr/>
        </p:nvSpPr>
        <p:spPr>
          <a:xfrm>
            <a:off x="6139686" y="3345101"/>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Combinig CSDs</a:t>
            </a:r>
            <a:endParaRPr lang="fr-FR" sz="1600" dirty="0"/>
          </a:p>
        </p:txBody>
      </p:sp>
      <p:sp>
        <p:nvSpPr>
          <p:cNvPr id="18" name="Forma livre 17"/>
          <p:cNvSpPr/>
          <p:nvPr/>
        </p:nvSpPr>
        <p:spPr>
          <a:xfrm>
            <a:off x="7974490" y="3345101"/>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Producing rewritings</a:t>
            </a:r>
            <a:endParaRPr lang="fr-FR" sz="1600" dirty="0"/>
          </a:p>
        </p:txBody>
      </p:sp>
      <p:sp>
        <p:nvSpPr>
          <p:cNvPr id="19" name="Espace réservé du contenu 4"/>
          <p:cNvSpPr txBox="1">
            <a:spLocks/>
          </p:cNvSpPr>
          <p:nvPr/>
        </p:nvSpPr>
        <p:spPr>
          <a:xfrm>
            <a:off x="1097280" y="5213872"/>
            <a:ext cx="10058400" cy="10476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sz="2000" dirty="0">
                <a:solidFill>
                  <a:schemeClr val="tx1"/>
                </a:solidFill>
              </a:rPr>
              <a:t> Differently from the other approaches, the rewritings are produced considering the user preferences and constraints, and the SLAs exported by the different data services.</a:t>
            </a:r>
          </a:p>
        </p:txBody>
      </p:sp>
      <p:cxnSp>
        <p:nvCxnSpPr>
          <p:cNvPr id="21" name="Conector de seta reta 20"/>
          <p:cNvCxnSpPr/>
          <p:nvPr/>
        </p:nvCxnSpPr>
        <p:spPr>
          <a:xfrm>
            <a:off x="8891241" y="4401742"/>
            <a:ext cx="0" cy="65928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69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Experimentation: Lessons </a:t>
            </a:r>
            <a:r>
              <a:rPr lang="en-GB" dirty="0" smtClean="0"/>
              <a:t>learned</a:t>
            </a:r>
            <a:endParaRPr lang="en-GB" dirty="0"/>
          </a:p>
        </p:txBody>
      </p:sp>
      <p:sp>
        <p:nvSpPr>
          <p:cNvPr id="3" name="Espace réservé du contenu 2"/>
          <p:cNvSpPr>
            <a:spLocks noGrp="1"/>
          </p:cNvSpPr>
          <p:nvPr>
            <p:ph sz="half" idx="1"/>
          </p:nvPr>
        </p:nvSpPr>
        <p:spPr/>
        <p:txBody>
          <a:bodyPr>
            <a:normAutofit/>
          </a:bodyPr>
          <a:lstStyle/>
          <a:p>
            <a:pPr algn="just">
              <a:buFont typeface="Wingdings" charset="2"/>
              <a:buChar char="§"/>
            </a:pPr>
            <a:r>
              <a:rPr lang="en-US" dirty="0" smtClean="0">
                <a:solidFill>
                  <a:schemeClr val="tx1"/>
                </a:solidFill>
              </a:rPr>
              <a:t> </a:t>
            </a:r>
            <a:r>
              <a:rPr lang="en-US" b="1" dirty="0" smtClean="0">
                <a:solidFill>
                  <a:schemeClr val="tx1"/>
                </a:solidFill>
              </a:rPr>
              <a:t>Complexity</a:t>
            </a:r>
            <a:endParaRPr lang="en-US" b="1" dirty="0">
              <a:solidFill>
                <a:schemeClr val="tx1"/>
              </a:solidFill>
            </a:endParaRPr>
          </a:p>
          <a:p>
            <a:pPr lvl="1" algn="just">
              <a:buFont typeface="Wingdings" charset="2"/>
              <a:buChar char="§"/>
            </a:pPr>
            <a:r>
              <a:rPr lang="en-US" dirty="0">
                <a:solidFill>
                  <a:schemeClr val="tx1"/>
                </a:solidFill>
              </a:rPr>
              <a:t>Selecting candidate concrete services: </a:t>
            </a:r>
            <a:r>
              <a:rPr lang="en-US" b="1" dirty="0">
                <a:solidFill>
                  <a:schemeClr val="tx1"/>
                </a:solidFill>
              </a:rPr>
              <a:t>O (n</a:t>
            </a:r>
            <a:r>
              <a:rPr lang="en-US" b="1" baseline="30000" dirty="0">
                <a:solidFill>
                  <a:schemeClr val="tx1"/>
                </a:solidFill>
              </a:rPr>
              <a:t>2</a:t>
            </a:r>
            <a:r>
              <a:rPr lang="en-US" b="1" dirty="0">
                <a:solidFill>
                  <a:schemeClr val="tx1"/>
                </a:solidFill>
              </a:rPr>
              <a:t>)</a:t>
            </a:r>
          </a:p>
          <a:p>
            <a:pPr lvl="1" algn="just">
              <a:buFont typeface="Wingdings" charset="2"/>
              <a:buChar char="§"/>
            </a:pPr>
            <a:r>
              <a:rPr lang="en-US" dirty="0">
                <a:solidFill>
                  <a:schemeClr val="tx1"/>
                </a:solidFill>
              </a:rPr>
              <a:t>Creating candidate service descriptions: </a:t>
            </a:r>
            <a:r>
              <a:rPr lang="en-US" b="1" dirty="0">
                <a:solidFill>
                  <a:schemeClr val="tx1"/>
                </a:solidFill>
              </a:rPr>
              <a:t>O (n</a:t>
            </a:r>
            <a:r>
              <a:rPr lang="en-US" b="1" baseline="30000" dirty="0">
                <a:solidFill>
                  <a:schemeClr val="tx1"/>
                </a:solidFill>
              </a:rPr>
              <a:t>3</a:t>
            </a:r>
            <a:r>
              <a:rPr lang="en-US" b="1" dirty="0">
                <a:solidFill>
                  <a:schemeClr val="tx1"/>
                </a:solidFill>
              </a:rPr>
              <a:t>)</a:t>
            </a:r>
            <a:endParaRPr lang="en-US" dirty="0">
              <a:solidFill>
                <a:schemeClr val="tx1"/>
              </a:solidFill>
            </a:endParaRPr>
          </a:p>
          <a:p>
            <a:pPr lvl="1" algn="just">
              <a:buFont typeface="Wingdings" charset="2"/>
              <a:buChar char="§"/>
            </a:pPr>
            <a:r>
              <a:rPr lang="en-US" dirty="0">
                <a:solidFill>
                  <a:schemeClr val="tx1"/>
                </a:solidFill>
              </a:rPr>
              <a:t>Combining CSDs: </a:t>
            </a:r>
            <a:r>
              <a:rPr lang="en-US" b="1" dirty="0">
                <a:solidFill>
                  <a:schemeClr val="tx1"/>
                </a:solidFill>
              </a:rPr>
              <a:t>O (</a:t>
            </a:r>
            <a:r>
              <a:rPr lang="en-US" b="1" dirty="0" err="1">
                <a:solidFill>
                  <a:schemeClr val="tx1"/>
                </a:solidFill>
              </a:rPr>
              <a:t>n</a:t>
            </a:r>
            <a:r>
              <a:rPr lang="en-US" b="1" baseline="30000" dirty="0" err="1">
                <a:solidFill>
                  <a:schemeClr val="tx1"/>
                </a:solidFill>
              </a:rPr>
              <a:t>k</a:t>
            </a:r>
            <a:r>
              <a:rPr lang="en-US" b="1" dirty="0">
                <a:solidFill>
                  <a:schemeClr val="tx1"/>
                </a:solidFill>
              </a:rPr>
              <a:t>)</a:t>
            </a:r>
            <a:r>
              <a:rPr lang="en-US" b="1" baseline="30000" dirty="0">
                <a:solidFill>
                  <a:schemeClr val="tx1"/>
                </a:solidFill>
              </a:rPr>
              <a:t>m</a:t>
            </a:r>
          </a:p>
          <a:p>
            <a:pPr lvl="1" algn="just">
              <a:buFont typeface="Wingdings" charset="2"/>
              <a:buChar char="§"/>
            </a:pPr>
            <a:r>
              <a:rPr lang="en-US" dirty="0">
                <a:solidFill>
                  <a:schemeClr val="tx1"/>
                </a:solidFill>
              </a:rPr>
              <a:t>Producing rewritings: </a:t>
            </a:r>
            <a:r>
              <a:rPr lang="en-US" b="1" dirty="0">
                <a:solidFill>
                  <a:schemeClr val="tx1"/>
                </a:solidFill>
              </a:rPr>
              <a:t>O (n)</a:t>
            </a:r>
            <a:endParaRPr lang="en-US" dirty="0">
              <a:solidFill>
                <a:schemeClr val="tx1"/>
              </a:solidFill>
            </a:endParaRPr>
          </a:p>
          <a:p>
            <a:pPr lvl="1" algn="just">
              <a:buFont typeface="Wingdings" charset="2"/>
              <a:buChar char="§"/>
            </a:pPr>
            <a:endParaRPr lang="en-US" dirty="0">
              <a:solidFill>
                <a:schemeClr val="tx1"/>
              </a:solidFill>
            </a:endParaRPr>
          </a:p>
          <a:p>
            <a:pPr algn="just">
              <a:buFont typeface="Wingdings" charset="2"/>
              <a:buChar char="§"/>
            </a:pPr>
            <a:r>
              <a:rPr lang="en-GB" dirty="0">
                <a:solidFill>
                  <a:schemeClr val="tx1"/>
                </a:solidFill>
              </a:rPr>
              <a:t> </a:t>
            </a:r>
            <a:endParaRPr lang="en-GB" dirty="0"/>
          </a:p>
        </p:txBody>
      </p:sp>
      <p:sp>
        <p:nvSpPr>
          <p:cNvPr id="6" name="Espace réservé du contenu 5"/>
          <p:cNvSpPr>
            <a:spLocks noGrp="1"/>
          </p:cNvSpPr>
          <p:nvPr>
            <p:ph sz="half" idx="2"/>
          </p:nvPr>
        </p:nvSpPr>
        <p:spPr/>
        <p:txBody>
          <a:bodyPr>
            <a:normAutofit/>
          </a:bodyPr>
          <a:lstStyle/>
          <a:p>
            <a:pPr marL="0">
              <a:buFont typeface="Wingdings" charset="2"/>
              <a:buChar char="§"/>
            </a:pPr>
            <a:r>
              <a:rPr lang="en-GB" b="1" dirty="0" smtClean="0"/>
              <a:t> Performance</a:t>
            </a:r>
            <a:r>
              <a:rPr lang="en-GB" dirty="0" smtClean="0"/>
              <a:t> increased </a:t>
            </a:r>
            <a:r>
              <a:rPr lang="en-GB" dirty="0"/>
              <a:t>reducing </a:t>
            </a:r>
            <a:endParaRPr lang="en-GB" dirty="0" smtClean="0"/>
          </a:p>
          <a:p>
            <a:pPr marL="0" lvl="1"/>
            <a:r>
              <a:rPr lang="en-GB" dirty="0"/>
              <a:t>T</a:t>
            </a:r>
            <a:r>
              <a:rPr lang="en-GB" dirty="0" smtClean="0"/>
              <a:t>he number of rewriting solutions</a:t>
            </a:r>
          </a:p>
          <a:p>
            <a:pPr marL="0" lvl="1"/>
            <a:r>
              <a:rPr lang="en-GB" dirty="0" smtClean="0"/>
              <a:t>Integration execution time</a:t>
            </a:r>
            <a:endParaRPr lang="en-GB" dirty="0"/>
          </a:p>
          <a:p>
            <a:pPr marL="0">
              <a:buFont typeface="Wingdings" charset="2"/>
              <a:buChar char="§"/>
            </a:pPr>
            <a:r>
              <a:rPr lang="en-US" sz="2133" b="1" dirty="0"/>
              <a:t> Rewriting solutions quality </a:t>
            </a:r>
            <a:r>
              <a:rPr lang="en-US" sz="2133" dirty="0"/>
              <a:t>enhanced</a:t>
            </a:r>
          </a:p>
          <a:p>
            <a:pPr marL="0">
              <a:buFont typeface="Wingdings" charset="2"/>
              <a:buChar char="§"/>
            </a:pPr>
            <a:r>
              <a:rPr lang="en-US" sz="2133" dirty="0"/>
              <a:t> Integration </a:t>
            </a:r>
            <a:r>
              <a:rPr lang="en-US" sz="2133" b="1" dirty="0"/>
              <a:t>economic cost </a:t>
            </a:r>
            <a:r>
              <a:rPr lang="en-US" sz="2133" dirty="0"/>
              <a:t>potentially reduced</a:t>
            </a:r>
          </a:p>
        </p:txBody>
      </p:sp>
      <p:pic>
        <p:nvPicPr>
          <p:cNvPr id="7" name="Imagem 11"/>
          <p:cNvPicPr>
            <a:picLocks noChangeAspect="1"/>
          </p:cNvPicPr>
          <p:nvPr/>
        </p:nvPicPr>
        <p:blipFill>
          <a:blip r:embed="rId3"/>
          <a:stretch>
            <a:fillRect/>
          </a:stretch>
        </p:blipFill>
        <p:spPr>
          <a:xfrm>
            <a:off x="914398" y="3899153"/>
            <a:ext cx="4779893" cy="2523291"/>
          </a:xfrm>
          <a:prstGeom prst="rect">
            <a:avLst/>
          </a:prstGeom>
        </p:spPr>
      </p:pic>
      <p:pic>
        <p:nvPicPr>
          <p:cNvPr id="8" name="Imagem 2"/>
          <p:cNvPicPr>
            <a:picLocks noChangeAspect="1"/>
          </p:cNvPicPr>
          <p:nvPr/>
        </p:nvPicPr>
        <p:blipFill>
          <a:blip r:embed="rId4"/>
          <a:stretch>
            <a:fillRect/>
          </a:stretch>
        </p:blipFill>
        <p:spPr>
          <a:xfrm>
            <a:off x="6339355" y="4035284"/>
            <a:ext cx="4446575" cy="2387161"/>
          </a:xfrm>
          <a:prstGeom prst="rect">
            <a:avLst/>
          </a:prstGeom>
        </p:spPr>
      </p:pic>
    </p:spTree>
    <p:extLst>
      <p:ext uri="{BB962C8B-B14F-4D97-AF65-F5344CB8AC3E}">
        <p14:creationId xmlns:p14="http://schemas.microsoft.com/office/powerpoint/2010/main" val="1933290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err="1" smtClean="0"/>
              <a:t>Ongoing</a:t>
            </a:r>
            <a:r>
              <a:rPr lang="fr-FR" dirty="0" smtClean="0"/>
              <a:t> </a:t>
            </a:r>
            <a:r>
              <a:rPr lang="fr-FR" dirty="0" err="1" smtClean="0"/>
              <a:t>work</a:t>
            </a:r>
            <a:endParaRPr lang="fr-FR" dirty="0"/>
          </a:p>
        </p:txBody>
      </p:sp>
      <p:sp>
        <p:nvSpPr>
          <p:cNvPr id="3" name="Espaço Reservado para Conteúdo 2"/>
          <p:cNvSpPr>
            <a:spLocks noGrp="1"/>
          </p:cNvSpPr>
          <p:nvPr>
            <p:ph idx="1"/>
          </p:nvPr>
        </p:nvSpPr>
        <p:spPr/>
        <p:txBody>
          <a:bodyPr>
            <a:normAutofit fontScale="70000" lnSpcReduction="20000"/>
          </a:bodyPr>
          <a:lstStyle/>
          <a:p>
            <a:pPr>
              <a:lnSpc>
                <a:spcPct val="150000"/>
              </a:lnSpc>
            </a:pPr>
            <a:r>
              <a:rPr lang="fr-FR" sz="2900" dirty="0" smtClean="0">
                <a:solidFill>
                  <a:srgbClr val="FF0066"/>
                </a:solidFill>
              </a:rPr>
              <a:t>Data </a:t>
            </a:r>
            <a:r>
              <a:rPr lang="fr-FR" sz="2900" dirty="0" err="1" smtClean="0">
                <a:solidFill>
                  <a:srgbClr val="FF0066"/>
                </a:solidFill>
              </a:rPr>
              <a:t>integration</a:t>
            </a:r>
            <a:r>
              <a:rPr lang="fr-FR" sz="2900" dirty="0" smtClean="0">
                <a:solidFill>
                  <a:srgbClr val="FF0066"/>
                </a:solidFill>
              </a:rPr>
              <a:t> metamodel</a:t>
            </a:r>
            <a:r>
              <a:rPr lang="fr-FR" sz="2900" baseline="30000" dirty="0" smtClean="0">
                <a:solidFill>
                  <a:srgbClr val="FF0066"/>
                </a:solidFill>
              </a:rPr>
              <a:t>1</a:t>
            </a:r>
            <a:r>
              <a:rPr lang="fr-FR" sz="2900" dirty="0" smtClean="0">
                <a:solidFill>
                  <a:srgbClr val="FF0066"/>
                </a:solidFill>
              </a:rPr>
              <a:t>: </a:t>
            </a:r>
            <a:r>
              <a:rPr lang="fr-FR" sz="2900" dirty="0" smtClean="0"/>
              <a:t>a </a:t>
            </a:r>
            <a:r>
              <a:rPr lang="fr-FR" sz="2900" dirty="0" err="1"/>
              <a:t>metaprocess</a:t>
            </a:r>
            <a:r>
              <a:rPr lang="fr-FR" sz="2900" dirty="0"/>
              <a:t> and </a:t>
            </a:r>
            <a:r>
              <a:rPr lang="fr-FR" sz="2900" dirty="0" err="1"/>
              <a:t>process</a:t>
            </a:r>
            <a:r>
              <a:rPr lang="fr-FR" sz="2900" dirty="0"/>
              <a:t> for data </a:t>
            </a:r>
            <a:r>
              <a:rPr lang="fr-FR" sz="2900" dirty="0" err="1"/>
              <a:t>integration</a:t>
            </a:r>
            <a:r>
              <a:rPr lang="fr-FR" sz="2900" dirty="0"/>
              <a:t> </a:t>
            </a:r>
            <a:r>
              <a:rPr lang="fr-FR" sz="2900" dirty="0" err="1"/>
              <a:t>adapted</a:t>
            </a:r>
            <a:r>
              <a:rPr lang="fr-FR" sz="2900" dirty="0"/>
              <a:t> to the multi-cloud </a:t>
            </a:r>
            <a:r>
              <a:rPr lang="fr-FR" sz="2900" dirty="0" err="1" smtClean="0"/>
              <a:t>context</a:t>
            </a:r>
            <a:endParaRPr lang="fr-FR" sz="2900" dirty="0" smtClean="0"/>
          </a:p>
          <a:p>
            <a:pPr>
              <a:lnSpc>
                <a:spcPct val="150000"/>
              </a:lnSpc>
            </a:pPr>
            <a:r>
              <a:rPr lang="fr-FR" sz="2800" dirty="0" smtClean="0">
                <a:solidFill>
                  <a:srgbClr val="FF0066"/>
                </a:solidFill>
              </a:rPr>
              <a:t>C</a:t>
            </a:r>
            <a:r>
              <a:rPr lang="fr-FR" sz="2800" dirty="0" smtClean="0">
                <a:solidFill>
                  <a:srgbClr val="FF0066"/>
                </a:solidFill>
              </a:rPr>
              <a:t>loud </a:t>
            </a:r>
            <a:r>
              <a:rPr lang="fr-FR" sz="2800" dirty="0" smtClean="0">
                <a:solidFill>
                  <a:srgbClr val="FF0066"/>
                </a:solidFill>
              </a:rPr>
              <a:t>SLA, service SLA and </a:t>
            </a:r>
            <a:r>
              <a:rPr lang="fr-FR" sz="2800" dirty="0" err="1" smtClean="0">
                <a:solidFill>
                  <a:srgbClr val="FF0066"/>
                </a:solidFill>
              </a:rPr>
              <a:t>integration</a:t>
            </a:r>
            <a:r>
              <a:rPr lang="fr-FR" sz="2800" dirty="0" smtClean="0">
                <a:solidFill>
                  <a:srgbClr val="FF0066"/>
                </a:solidFill>
              </a:rPr>
              <a:t> </a:t>
            </a:r>
            <a:r>
              <a:rPr lang="fr-FR" sz="2800" dirty="0" smtClean="0">
                <a:solidFill>
                  <a:srgbClr val="FF0066"/>
                </a:solidFill>
              </a:rPr>
              <a:t>SLA</a:t>
            </a:r>
            <a:r>
              <a:rPr lang="fr-FR" sz="2800" dirty="0"/>
              <a:t> </a:t>
            </a:r>
            <a:r>
              <a:rPr lang="fr-FR" sz="2800" dirty="0" err="1" smtClean="0"/>
              <a:t>models</a:t>
            </a:r>
            <a:endParaRPr lang="fr-FR" sz="2800" dirty="0" smtClean="0"/>
          </a:p>
          <a:p>
            <a:pPr>
              <a:lnSpc>
                <a:spcPct val="150000"/>
              </a:lnSpc>
            </a:pPr>
            <a:r>
              <a:rPr lang="fr-FR" sz="2800" dirty="0" err="1" smtClean="0"/>
              <a:t>Reduce</a:t>
            </a:r>
            <a:r>
              <a:rPr lang="fr-FR" sz="2800" dirty="0" smtClean="0"/>
              <a:t> </a:t>
            </a:r>
            <a:r>
              <a:rPr lang="fr-FR" sz="2800" dirty="0" err="1" smtClean="0"/>
              <a:t>overhead</a:t>
            </a:r>
            <a:r>
              <a:rPr lang="fr-FR" sz="2800" dirty="0" smtClean="0"/>
              <a:t> </a:t>
            </a:r>
            <a:r>
              <a:rPr lang="fr-FR" sz="2800" dirty="0" err="1" smtClean="0"/>
              <a:t>caused</a:t>
            </a:r>
            <a:r>
              <a:rPr lang="fr-FR" sz="2800" dirty="0" smtClean="0"/>
              <a:t> by </a:t>
            </a:r>
            <a:r>
              <a:rPr lang="fr-FR" sz="2800" dirty="0" err="1" smtClean="0"/>
              <a:t>quey</a:t>
            </a:r>
            <a:r>
              <a:rPr lang="fr-FR" sz="2800" dirty="0" smtClean="0"/>
              <a:t> rewriting </a:t>
            </a:r>
          </a:p>
          <a:p>
            <a:pPr lvl="1">
              <a:lnSpc>
                <a:spcPct val="150000"/>
              </a:lnSpc>
            </a:pPr>
            <a:r>
              <a:rPr lang="fr-FR" sz="2400" dirty="0" err="1" smtClean="0">
                <a:solidFill>
                  <a:srgbClr val="FF0066"/>
                </a:solidFill>
              </a:rPr>
              <a:t>Taxonomy</a:t>
            </a:r>
            <a:r>
              <a:rPr lang="fr-FR" sz="2400" dirty="0" smtClean="0">
                <a:solidFill>
                  <a:srgbClr val="FF0066"/>
                </a:solidFill>
              </a:rPr>
              <a:t> of </a:t>
            </a:r>
            <a:r>
              <a:rPr lang="fr-FR" sz="2400" dirty="0" err="1" smtClean="0">
                <a:solidFill>
                  <a:srgbClr val="FF0066"/>
                </a:solidFill>
              </a:rPr>
              <a:t>q</a:t>
            </a:r>
            <a:r>
              <a:rPr lang="fr-FR" sz="2400" dirty="0" err="1" smtClean="0">
                <a:solidFill>
                  <a:srgbClr val="FF0066"/>
                </a:solidFill>
              </a:rPr>
              <a:t>uery</a:t>
            </a:r>
            <a:r>
              <a:rPr lang="fr-FR" sz="2400" dirty="0" smtClean="0">
                <a:solidFill>
                  <a:srgbClr val="FF0066"/>
                </a:solidFill>
              </a:rPr>
              <a:t> </a:t>
            </a:r>
            <a:r>
              <a:rPr lang="fr-FR" sz="2400" dirty="0" smtClean="0">
                <a:solidFill>
                  <a:srgbClr val="FF0066"/>
                </a:solidFill>
              </a:rPr>
              <a:t>variations </a:t>
            </a:r>
            <a:r>
              <a:rPr lang="fr-FR" sz="2400" dirty="0" smtClean="0"/>
              <a:t>for </a:t>
            </a:r>
            <a:r>
              <a:rPr lang="fr-FR" sz="2400" dirty="0" err="1" smtClean="0"/>
              <a:t>promoting</a:t>
            </a:r>
            <a:r>
              <a:rPr lang="fr-FR" sz="2400" dirty="0" smtClean="0"/>
              <a:t> the </a:t>
            </a:r>
            <a:r>
              <a:rPr lang="fr-FR" sz="2400" dirty="0" err="1" smtClean="0">
                <a:solidFill>
                  <a:srgbClr val="FF0066"/>
                </a:solidFill>
              </a:rPr>
              <a:t>reusability</a:t>
            </a:r>
            <a:r>
              <a:rPr lang="fr-FR" sz="2400" dirty="0"/>
              <a:t> </a:t>
            </a:r>
            <a:r>
              <a:rPr lang="fr-FR" sz="2400" dirty="0" smtClean="0"/>
              <a:t>of </a:t>
            </a:r>
            <a:r>
              <a:rPr lang="fr-FR" sz="2400" dirty="0"/>
              <a:t>rewriting </a:t>
            </a:r>
            <a:r>
              <a:rPr lang="fr-FR" sz="2400" dirty="0" err="1" smtClean="0"/>
              <a:t>results</a:t>
            </a:r>
            <a:endParaRPr lang="fr-FR" sz="2400" dirty="0"/>
          </a:p>
          <a:p>
            <a:pPr lvl="1">
              <a:lnSpc>
                <a:spcPct val="150000"/>
              </a:lnSpc>
            </a:pPr>
            <a:r>
              <a:rPr lang="fr-FR" sz="2400" dirty="0" smtClean="0">
                <a:solidFill>
                  <a:srgbClr val="FF0066"/>
                </a:solidFill>
              </a:rPr>
              <a:t>Heuristics for optmizing the rewriting approach </a:t>
            </a:r>
            <a:r>
              <a:rPr lang="fr-FR" sz="2400" dirty="0" smtClean="0"/>
              <a:t>adapted to the multi-cloud </a:t>
            </a:r>
            <a:r>
              <a:rPr lang="fr-FR" sz="2400" dirty="0" err="1" smtClean="0"/>
              <a:t>context</a:t>
            </a:r>
            <a:endParaRPr lang="fr-FR" sz="2400" dirty="0" smtClean="0"/>
          </a:p>
          <a:p>
            <a:pPr>
              <a:lnSpc>
                <a:spcPct val="150000"/>
              </a:lnSpc>
            </a:pPr>
            <a:r>
              <a:rPr lang="en-US" sz="2800" dirty="0"/>
              <a:t>Evaluation of the overall data integration approach adapted to the multi-cloud </a:t>
            </a:r>
            <a:r>
              <a:rPr lang="en-US" sz="2800" dirty="0" smtClean="0"/>
              <a:t>context</a:t>
            </a:r>
            <a:endParaRPr lang="fr-FR" sz="2600" dirty="0" smtClean="0"/>
          </a:p>
          <a:p>
            <a:pPr>
              <a:lnSpc>
                <a:spcPct val="150000"/>
              </a:lnSpc>
            </a:pPr>
            <a:endParaRPr lang="fr-FR" sz="2600" dirty="0"/>
          </a:p>
        </p:txBody>
      </p:sp>
      <p:sp>
        <p:nvSpPr>
          <p:cNvPr id="4" name="CaixaDeTexto 3"/>
          <p:cNvSpPr txBox="1"/>
          <p:nvPr/>
        </p:nvSpPr>
        <p:spPr>
          <a:xfrm>
            <a:off x="1069848" y="6100047"/>
            <a:ext cx="10217912" cy="430887"/>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a:t>
            </a:r>
            <a:r>
              <a:rPr lang="en-US" sz="1050" b="1" dirty="0"/>
              <a:t>. Towards Quality Guided Data Integration on Multi-Cloud Settings</a:t>
            </a:r>
            <a:r>
              <a:rPr lang="en-US" sz="1050" dirty="0"/>
              <a:t>. 14th international conference on service oriented computing (ICSOC), Oct 2016, Banff, Alberta, Canada.</a:t>
            </a:r>
          </a:p>
        </p:txBody>
      </p:sp>
    </p:spTree>
    <p:extLst>
      <p:ext uri="{BB962C8B-B14F-4D97-AF65-F5344CB8AC3E}">
        <p14:creationId xmlns:p14="http://schemas.microsoft.com/office/powerpoint/2010/main" val="841104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6"/>
          <p:cNvSpPr txBox="1">
            <a:spLocks/>
          </p:cNvSpPr>
          <p:nvPr/>
        </p:nvSpPr>
        <p:spPr>
          <a:xfrm>
            <a:off x="1794949" y="2726872"/>
            <a:ext cx="9455438" cy="2498272"/>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fr-FR" b="1" i="1" dirty="0" smtClean="0">
                <a:solidFill>
                  <a:srgbClr val="FF0066"/>
                </a:solidFill>
              </a:rPr>
              <a:t>Daniel </a:t>
            </a:r>
            <a:r>
              <a:rPr lang="fr-FR" b="1" i="1" dirty="0" err="1" smtClean="0">
                <a:solidFill>
                  <a:srgbClr val="FF0066"/>
                </a:solidFill>
              </a:rPr>
              <a:t>Aguiar</a:t>
            </a:r>
            <a:r>
              <a:rPr lang="fr-FR" b="1" i="1" dirty="0" smtClean="0">
                <a:solidFill>
                  <a:srgbClr val="FF0066"/>
                </a:solidFill>
              </a:rPr>
              <a:t> da Silva Carvalho</a:t>
            </a:r>
            <a:r>
              <a:rPr lang="fr-FR" dirty="0" smtClean="0"/>
              <a:t>, Magellan, IAE, Université Jean Moulin Lyon3</a:t>
            </a:r>
          </a:p>
          <a:p>
            <a:pPr marL="0" indent="0" algn="r">
              <a:buNone/>
            </a:pPr>
            <a:endParaRPr lang="fr-FR" sz="1800" dirty="0" smtClean="0"/>
          </a:p>
          <a:p>
            <a:pPr marL="0" indent="0" algn="r">
              <a:buNone/>
            </a:pPr>
            <a:r>
              <a:rPr lang="fr-FR" sz="1800" cap="small" dirty="0" err="1" smtClean="0"/>
              <a:t>Advisors</a:t>
            </a:r>
            <a:r>
              <a:rPr lang="fr-FR" sz="1800" cap="small" dirty="0" smtClean="0"/>
              <a:t>:</a:t>
            </a:r>
          </a:p>
          <a:p>
            <a:pPr marL="0" indent="0" algn="r">
              <a:buNone/>
            </a:pPr>
            <a:r>
              <a:rPr lang="fr-FR" sz="1800" dirty="0" err="1" smtClean="0"/>
              <a:t>Chirine</a:t>
            </a:r>
            <a:r>
              <a:rPr lang="fr-FR" sz="1800" dirty="0" smtClean="0"/>
              <a:t> </a:t>
            </a:r>
            <a:r>
              <a:rPr lang="fr-FR" sz="1800" dirty="0" err="1" smtClean="0"/>
              <a:t>Ghedira</a:t>
            </a:r>
            <a:r>
              <a:rPr lang="fr-FR" sz="1800" dirty="0" smtClean="0"/>
              <a:t> </a:t>
            </a:r>
            <a:r>
              <a:rPr lang="fr-FR" sz="1800" dirty="0" err="1" smtClean="0"/>
              <a:t>Guegan</a:t>
            </a:r>
            <a:r>
              <a:rPr lang="fr-FR" sz="1800" dirty="0" smtClean="0"/>
              <a:t>, Magellan, IAE, Université Jean Moulin Lyon3 </a:t>
            </a:r>
          </a:p>
          <a:p>
            <a:pPr marL="0" indent="0" algn="r">
              <a:buNone/>
            </a:pPr>
            <a:r>
              <a:rPr lang="fr-FR" sz="1800" dirty="0" smtClean="0"/>
              <a:t>Genoveva Vargas-Solar, CNRS, LIG-LAFMIA, France</a:t>
            </a:r>
          </a:p>
          <a:p>
            <a:pPr marL="0" indent="0" algn="r">
              <a:buNone/>
            </a:pPr>
            <a:r>
              <a:rPr lang="fr-FR" sz="1800" dirty="0" smtClean="0"/>
              <a:t>Nadia </a:t>
            </a:r>
            <a:r>
              <a:rPr lang="fr-FR" sz="1800" dirty="0" err="1" smtClean="0"/>
              <a:t>Benani</a:t>
            </a:r>
            <a:r>
              <a:rPr lang="fr-FR" sz="1800" dirty="0" smtClean="0"/>
              <a:t>, CNRS INSA-Lyon, LIRIS, UMR5205 - France</a:t>
            </a:r>
            <a:endParaRPr lang="fr-FR" sz="1800" dirty="0"/>
          </a:p>
        </p:txBody>
      </p:sp>
      <p:pic>
        <p:nvPicPr>
          <p:cNvPr id="5"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17019"/>
            <a:ext cx="1527887" cy="38601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01426" y="6155870"/>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169112"/>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6236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err="1" smtClean="0"/>
              <a:t>Systematic</a:t>
            </a:r>
            <a:r>
              <a:rPr lang="fr-FR" dirty="0" smtClean="0"/>
              <a:t> </a:t>
            </a:r>
            <a:r>
              <a:rPr lang="fr-FR" dirty="0" err="1" smtClean="0"/>
              <a:t>mapping</a:t>
            </a:r>
            <a:endParaRPr lang="fr-FR" dirty="0"/>
          </a:p>
        </p:txBody>
      </p:sp>
      <p:sp>
        <p:nvSpPr>
          <p:cNvPr id="3" name="Espaço Reservado para Conteúdo 2"/>
          <p:cNvSpPr>
            <a:spLocks noGrp="1"/>
          </p:cNvSpPr>
          <p:nvPr>
            <p:ph idx="1"/>
          </p:nvPr>
        </p:nvSpPr>
        <p:spPr/>
        <p:txBody>
          <a:bodyPr>
            <a:normAutofit/>
          </a:bodyPr>
          <a:lstStyle/>
          <a:p>
            <a:r>
              <a:rPr lang="fr-FR" dirty="0" err="1"/>
              <a:t>B</a:t>
            </a:r>
            <a:r>
              <a:rPr lang="fr-FR" dirty="0" err="1" smtClean="0"/>
              <a:t>uild</a:t>
            </a:r>
            <a:r>
              <a:rPr lang="fr-FR" dirty="0" smtClean="0"/>
              <a:t> </a:t>
            </a:r>
            <a:r>
              <a:rPr lang="fr-FR" dirty="0" smtClean="0"/>
              <a:t>the corpus of the state of the art and </a:t>
            </a:r>
            <a:r>
              <a:rPr lang="fr-FR" dirty="0" err="1" smtClean="0"/>
              <a:t>identify</a:t>
            </a:r>
            <a:r>
              <a:rPr lang="fr-FR" dirty="0" smtClean="0"/>
              <a:t> </a:t>
            </a:r>
            <a:r>
              <a:rPr lang="fr-FR" dirty="0" smtClean="0"/>
              <a:t>new trends and open issues around our research topic.</a:t>
            </a:r>
          </a:p>
        </p:txBody>
      </p:sp>
      <p:pic>
        <p:nvPicPr>
          <p:cNvPr id="4" name="Picture 6" descr="Data-Quality-DI.pdf"/>
          <p:cNvPicPr>
            <a:picLocks noChangeAspect="1"/>
          </p:cNvPicPr>
          <p:nvPr/>
        </p:nvPicPr>
        <p:blipFill rotWithShape="1">
          <a:blip r:embed="rId2">
            <a:extLst>
              <a:ext uri="{28A0092B-C50C-407E-A947-70E740481C1C}">
                <a14:useLocalDpi xmlns:a14="http://schemas.microsoft.com/office/drawing/2010/main" val="0"/>
              </a:ext>
            </a:extLst>
          </a:blip>
          <a:srcRect t="6423"/>
          <a:stretch/>
        </p:blipFill>
        <p:spPr>
          <a:xfrm>
            <a:off x="5739688" y="2596611"/>
            <a:ext cx="6013062" cy="3661360"/>
          </a:xfrm>
          <a:prstGeom prst="rect">
            <a:avLst/>
          </a:prstGeom>
        </p:spPr>
      </p:pic>
      <p:sp>
        <p:nvSpPr>
          <p:cNvPr id="5" name="CaixaDeTexto 4"/>
          <p:cNvSpPr txBox="1"/>
          <p:nvPr/>
        </p:nvSpPr>
        <p:spPr>
          <a:xfrm>
            <a:off x="1069848" y="6304505"/>
            <a:ext cx="10217912" cy="577081"/>
          </a:xfrm>
          <a:prstGeom prst="rect">
            <a:avLst/>
          </a:prstGeom>
          <a:noFill/>
        </p:spPr>
        <p:txBody>
          <a:bodyPr wrap="square" rtlCol="0">
            <a:spAutoFit/>
          </a:bodyPr>
          <a:lstStyle/>
          <a:p>
            <a:r>
              <a:rPr lang="en-US" sz="1050" dirty="0"/>
              <a:t>D. A. S. Carvalho, P. A. Souza Neto, G. Vargas-Solar, N. Bennani, C. Ghedira, </a:t>
            </a:r>
            <a:r>
              <a:rPr lang="en-US" sz="1050" b="1" dirty="0"/>
              <a:t>Can Data Integration Quality be Enhanced on Multi-cloud using SLA?</a:t>
            </a:r>
            <a:r>
              <a:rPr lang="en-US" sz="1050" dirty="0"/>
              <a:t>, In 26th Int. Conf. on Database and Expert Systems Applications, Spain, 2015.</a:t>
            </a:r>
          </a:p>
          <a:p>
            <a:endParaRPr lang="fr-FR" sz="1050" dirty="0"/>
          </a:p>
        </p:txBody>
      </p:sp>
      <p:graphicFrame>
        <p:nvGraphicFramePr>
          <p:cNvPr id="6" name="Table 4"/>
          <p:cNvGraphicFramePr>
            <a:graphicFrameLocks noGrp="1"/>
          </p:cNvGraphicFramePr>
          <p:nvPr>
            <p:extLst>
              <p:ext uri="{D42A27DB-BD31-4B8C-83A1-F6EECF244321}">
                <p14:modId xmlns:p14="http://schemas.microsoft.com/office/powerpoint/2010/main" val="98703359"/>
              </p:ext>
            </p:extLst>
          </p:nvPr>
        </p:nvGraphicFramePr>
        <p:xfrm>
          <a:off x="1229118" y="3260280"/>
          <a:ext cx="4686168" cy="1773048"/>
        </p:xfrm>
        <a:graphic>
          <a:graphicData uri="http://schemas.openxmlformats.org/drawingml/2006/table">
            <a:tbl>
              <a:tblPr firstRow="1" bandRow="1">
                <a:tableStyleId>{5C22544A-7EE6-4342-B048-85BDC9FD1C3A}</a:tableStyleId>
              </a:tblPr>
              <a:tblGrid>
                <a:gridCol w="1171542">
                  <a:extLst>
                    <a:ext uri="{9D8B030D-6E8A-4147-A177-3AD203B41FA5}">
                      <a16:colId xmlns:mc="http://schemas.openxmlformats.org/markup-compatibility/2006" xmlns:mv="urn:schemas-microsoft-com:mac:vml" xmlns="" xmlns:a16="http://schemas.microsoft.com/office/drawing/2014/main" val="20000"/>
                    </a:ext>
                  </a:extLst>
                </a:gridCol>
                <a:gridCol w="1171542">
                  <a:extLst>
                    <a:ext uri="{9D8B030D-6E8A-4147-A177-3AD203B41FA5}">
                      <a16:colId xmlns:mc="http://schemas.openxmlformats.org/markup-compatibility/2006" xmlns:mv="urn:schemas-microsoft-com:mac:vml" xmlns="" xmlns:a16="http://schemas.microsoft.com/office/drawing/2014/main" val="20001"/>
                    </a:ext>
                  </a:extLst>
                </a:gridCol>
                <a:gridCol w="1171542">
                  <a:extLst>
                    <a:ext uri="{9D8B030D-6E8A-4147-A177-3AD203B41FA5}">
                      <a16:colId xmlns:mc="http://schemas.openxmlformats.org/markup-compatibility/2006" xmlns:mv="urn:schemas-microsoft-com:mac:vml" xmlns="" xmlns:a16="http://schemas.microsoft.com/office/drawing/2014/main" val="20002"/>
                    </a:ext>
                  </a:extLst>
                </a:gridCol>
                <a:gridCol w="1171542">
                  <a:extLst>
                    <a:ext uri="{9D8B030D-6E8A-4147-A177-3AD203B41FA5}">
                      <a16:colId xmlns:mc="http://schemas.openxmlformats.org/markup-compatibility/2006" xmlns:mv="urn:schemas-microsoft-com:mac:vml" xmlns="" xmlns:a16="http://schemas.microsoft.com/office/drawing/2014/main" val="20003"/>
                    </a:ext>
                  </a:extLst>
                </a:gridCol>
              </a:tblGrid>
              <a:tr h="295508">
                <a:tc>
                  <a:txBody>
                    <a:bodyPr/>
                    <a:lstStyle/>
                    <a:p>
                      <a:pPr algn="ctr"/>
                      <a:r>
                        <a:rPr lang="en-US" sz="1200" noProof="0" dirty="0" smtClean="0">
                          <a:solidFill>
                            <a:schemeClr val="tx1"/>
                          </a:solidFill>
                        </a:rPr>
                        <a:t>Database</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Amount</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Included</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Excluded</a:t>
                      </a:r>
                      <a:endParaRPr lang="en-US" sz="1200" noProof="0" dirty="0">
                        <a:solidFill>
                          <a:schemeClr val="tx1"/>
                        </a:solidFill>
                      </a:endParaRPr>
                    </a:p>
                  </a:txBody>
                  <a:tcPr marL="57553" marR="57553" marT="28777" marB="28777" anchor="ctr"/>
                </a:tc>
                <a:extLst>
                  <a:ext uri="{0D108BD9-81ED-4DB2-BD59-A6C34878D82A}">
                    <a16:rowId xmlns:mc="http://schemas.openxmlformats.org/markup-compatibility/2006" xmlns:mv="urn:schemas-microsoft-com:mac:vml" xmlns="" xmlns:a16="http://schemas.microsoft.com/office/drawing/2014/main" val="10000"/>
                  </a:ext>
                </a:extLst>
              </a:tr>
              <a:tr h="295508">
                <a:tc>
                  <a:txBody>
                    <a:bodyPr/>
                    <a:lstStyle/>
                    <a:p>
                      <a:pPr algn="ctr"/>
                      <a:r>
                        <a:rPr lang="en-US" sz="1200" noProof="0" dirty="0" smtClean="0">
                          <a:solidFill>
                            <a:schemeClr val="tx1"/>
                          </a:solidFill>
                        </a:rPr>
                        <a:t>IEEE</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658</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56</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602</a:t>
                      </a:r>
                      <a:endParaRPr lang="en-US" sz="1200" noProof="0" dirty="0">
                        <a:solidFill>
                          <a:schemeClr val="tx1"/>
                        </a:solidFill>
                      </a:endParaRPr>
                    </a:p>
                  </a:txBody>
                  <a:tcPr marL="57553" marR="57553" marT="28777" marB="28777" anchor="ctr"/>
                </a:tc>
                <a:extLst>
                  <a:ext uri="{0D108BD9-81ED-4DB2-BD59-A6C34878D82A}">
                    <a16:rowId xmlns:mc="http://schemas.openxmlformats.org/markup-compatibility/2006" xmlns:mv="urn:schemas-microsoft-com:mac:vml" xmlns="" xmlns:a16="http://schemas.microsoft.com/office/drawing/2014/main" val="10001"/>
                  </a:ext>
                </a:extLst>
              </a:tr>
              <a:tr h="295508">
                <a:tc>
                  <a:txBody>
                    <a:bodyPr/>
                    <a:lstStyle/>
                    <a:p>
                      <a:pPr algn="ctr"/>
                      <a:r>
                        <a:rPr lang="en-US" sz="1200" noProof="0" dirty="0" smtClean="0">
                          <a:solidFill>
                            <a:schemeClr val="tx1"/>
                          </a:solidFill>
                        </a:rPr>
                        <a:t>ACM</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649</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31</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618</a:t>
                      </a:r>
                      <a:endParaRPr lang="en-US" sz="1200" noProof="0" dirty="0">
                        <a:solidFill>
                          <a:schemeClr val="tx1"/>
                        </a:solidFill>
                      </a:endParaRPr>
                    </a:p>
                  </a:txBody>
                  <a:tcPr marL="57553" marR="57553" marT="28777" marB="28777" anchor="ctr"/>
                </a:tc>
                <a:extLst>
                  <a:ext uri="{0D108BD9-81ED-4DB2-BD59-A6C34878D82A}">
                    <a16:rowId xmlns:mc="http://schemas.openxmlformats.org/markup-compatibility/2006" xmlns:mv="urn:schemas-microsoft-com:mac:vml" xmlns="" xmlns:a16="http://schemas.microsoft.com/office/drawing/2014/main" val="10002"/>
                  </a:ext>
                </a:extLst>
              </a:tr>
              <a:tr h="295508">
                <a:tc>
                  <a:txBody>
                    <a:bodyPr/>
                    <a:lstStyle/>
                    <a:p>
                      <a:pPr algn="ctr"/>
                      <a:r>
                        <a:rPr lang="en-US" sz="1200" noProof="0" dirty="0" smtClean="0">
                          <a:solidFill>
                            <a:schemeClr val="tx1"/>
                          </a:solidFill>
                        </a:rPr>
                        <a:t>Science</a:t>
                      </a:r>
                      <a:r>
                        <a:rPr lang="en-US" sz="1200" baseline="0" noProof="0" dirty="0" smtClean="0">
                          <a:solidFill>
                            <a:schemeClr val="tx1"/>
                          </a:solidFill>
                        </a:rPr>
                        <a:t> Direct</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106</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6</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100</a:t>
                      </a:r>
                      <a:endParaRPr lang="en-US" sz="1200" noProof="0" dirty="0">
                        <a:solidFill>
                          <a:schemeClr val="tx1"/>
                        </a:solidFill>
                      </a:endParaRPr>
                    </a:p>
                  </a:txBody>
                  <a:tcPr marL="57553" marR="57553" marT="28777" marB="28777" anchor="ctr"/>
                </a:tc>
                <a:extLst>
                  <a:ext uri="{0D108BD9-81ED-4DB2-BD59-A6C34878D82A}">
                    <a16:rowId xmlns:mc="http://schemas.openxmlformats.org/markup-compatibility/2006" xmlns:mv="urn:schemas-microsoft-com:mac:vml" xmlns="" xmlns:a16="http://schemas.microsoft.com/office/drawing/2014/main" val="10003"/>
                  </a:ext>
                </a:extLst>
              </a:tr>
              <a:tr h="295508">
                <a:tc>
                  <a:txBody>
                    <a:bodyPr/>
                    <a:lstStyle/>
                    <a:p>
                      <a:pPr algn="ctr"/>
                      <a:r>
                        <a:rPr lang="en-US" sz="1200" noProof="0" dirty="0" smtClean="0">
                          <a:solidFill>
                            <a:schemeClr val="tx1"/>
                          </a:solidFill>
                        </a:rPr>
                        <a:t>CiteSeerX</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419</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21</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398</a:t>
                      </a:r>
                      <a:endParaRPr lang="en-US" sz="1200" noProof="0" dirty="0">
                        <a:solidFill>
                          <a:schemeClr val="tx1"/>
                        </a:solidFill>
                      </a:endParaRPr>
                    </a:p>
                  </a:txBody>
                  <a:tcPr marL="57553" marR="57553" marT="28777" marB="28777" anchor="ctr"/>
                </a:tc>
                <a:extLst>
                  <a:ext uri="{0D108BD9-81ED-4DB2-BD59-A6C34878D82A}">
                    <a16:rowId xmlns:mc="http://schemas.openxmlformats.org/markup-compatibility/2006" xmlns:mv="urn:schemas-microsoft-com:mac:vml" xmlns="" xmlns:a16="http://schemas.microsoft.com/office/drawing/2014/main" val="10004"/>
                  </a:ext>
                </a:extLst>
              </a:tr>
              <a:tr h="295508">
                <a:tc>
                  <a:txBody>
                    <a:bodyPr/>
                    <a:lstStyle/>
                    <a:p>
                      <a:pPr algn="ctr"/>
                      <a:r>
                        <a:rPr lang="en-US" sz="1200" noProof="0" dirty="0" smtClean="0">
                          <a:solidFill>
                            <a:schemeClr val="tx1"/>
                          </a:solidFill>
                        </a:rPr>
                        <a:t>Total </a:t>
                      </a:r>
                      <a:endParaRPr lang="en-US" sz="1200" noProof="0" dirty="0">
                        <a:solidFill>
                          <a:schemeClr val="tx1"/>
                        </a:solidFill>
                      </a:endParaRPr>
                    </a:p>
                  </a:txBody>
                  <a:tcPr marL="57553" marR="57553" marT="28777" marB="28777" anchor="ctr"/>
                </a:tc>
                <a:tc>
                  <a:txBody>
                    <a:bodyPr/>
                    <a:lstStyle/>
                    <a:p>
                      <a:pPr algn="ctr"/>
                      <a:r>
                        <a:rPr lang="en-US" sz="1200" noProof="0" dirty="0" smtClean="0">
                          <a:solidFill>
                            <a:schemeClr val="tx1"/>
                          </a:solidFill>
                        </a:rPr>
                        <a:t>1832</a:t>
                      </a:r>
                      <a:endParaRPr lang="en-US" sz="1200" noProof="0" dirty="0">
                        <a:solidFill>
                          <a:schemeClr val="tx1"/>
                        </a:solidFill>
                      </a:endParaRPr>
                    </a:p>
                  </a:txBody>
                  <a:tcPr marL="57553" marR="57553" marT="28777" marB="28777" anchor="ctr"/>
                </a:tc>
                <a:tc>
                  <a:txBody>
                    <a:bodyPr/>
                    <a:lstStyle/>
                    <a:p>
                      <a:pPr algn="ctr"/>
                      <a:r>
                        <a:rPr lang="en-US" sz="1200" b="1" u="sng" noProof="0" dirty="0" smtClean="0">
                          <a:solidFill>
                            <a:schemeClr val="tx1"/>
                          </a:solidFill>
                        </a:rPr>
                        <a:t>114</a:t>
                      </a:r>
                      <a:endParaRPr lang="en-US" sz="1200" b="1" u="sng" noProof="0" dirty="0">
                        <a:solidFill>
                          <a:schemeClr val="tx1"/>
                        </a:solidFill>
                      </a:endParaRPr>
                    </a:p>
                  </a:txBody>
                  <a:tcPr marL="57553" marR="57553" marT="28777" marB="28777" anchor="ctr">
                    <a:solidFill>
                      <a:srgbClr val="FF6600"/>
                    </a:solidFill>
                  </a:tcPr>
                </a:tc>
                <a:tc>
                  <a:txBody>
                    <a:bodyPr/>
                    <a:lstStyle/>
                    <a:p>
                      <a:pPr algn="ctr"/>
                      <a:r>
                        <a:rPr lang="en-US" sz="1200" noProof="0" dirty="0" smtClean="0">
                          <a:solidFill>
                            <a:schemeClr val="tx1"/>
                          </a:solidFill>
                        </a:rPr>
                        <a:t>1718</a:t>
                      </a:r>
                      <a:endParaRPr lang="en-US" sz="1200" noProof="0" dirty="0">
                        <a:solidFill>
                          <a:schemeClr val="tx1"/>
                        </a:solidFill>
                      </a:endParaRPr>
                    </a:p>
                  </a:txBody>
                  <a:tcPr marL="57553" marR="57553" marT="28777" marB="28777" anchor="ctr"/>
                </a:tc>
                <a:extLst>
                  <a:ext uri="{0D108BD9-81ED-4DB2-BD59-A6C34878D82A}">
                    <a16:rowId xmlns:mc="http://schemas.openxmlformats.org/markup-compatibility/2006" xmlns:mv="urn:schemas-microsoft-com:mac:vml" xmlns="" xmlns:a16="http://schemas.microsoft.com/office/drawing/2014/main" val="10005"/>
                  </a:ext>
                </a:extLst>
              </a:tr>
            </a:tbl>
          </a:graphicData>
        </a:graphic>
      </p:graphicFrame>
    </p:spTree>
    <p:extLst>
      <p:ext uri="{BB962C8B-B14F-4D97-AF65-F5344CB8AC3E}">
        <p14:creationId xmlns:p14="http://schemas.microsoft.com/office/powerpoint/2010/main" val="1994810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err="1"/>
              <a:t>Rhone</a:t>
            </a:r>
            <a:r>
              <a:rPr lang="fr-FR" dirty="0"/>
              <a:t> </a:t>
            </a:r>
            <a:r>
              <a:rPr lang="fr-FR" dirty="0" err="1"/>
              <a:t>query</a:t>
            </a:r>
            <a:r>
              <a:rPr lang="fr-FR" dirty="0"/>
              <a:t> rewriting </a:t>
            </a:r>
            <a:r>
              <a:rPr lang="fr-FR" dirty="0" err="1"/>
              <a:t>algorithm</a:t>
            </a:r>
            <a:r>
              <a:rPr lang="fr-FR" dirty="0"/>
              <a:t> </a:t>
            </a:r>
            <a:endParaRPr lang="fr-FR" dirty="0"/>
          </a:p>
        </p:txBody>
      </p:sp>
      <p:sp>
        <p:nvSpPr>
          <p:cNvPr id="3" name="Espaço Reservado para Conteúdo 2"/>
          <p:cNvSpPr>
            <a:spLocks noGrp="1"/>
          </p:cNvSpPr>
          <p:nvPr>
            <p:ph idx="1"/>
          </p:nvPr>
        </p:nvSpPr>
        <p:spPr>
          <a:xfrm>
            <a:off x="1069848" y="2093976"/>
            <a:ext cx="10058400" cy="4050792"/>
          </a:xfrm>
        </p:spPr>
        <p:txBody>
          <a:bodyPr/>
          <a:lstStyle/>
          <a:p>
            <a:r>
              <a:rPr lang="fr-FR" dirty="0" err="1">
                <a:solidFill>
                  <a:srgbClr val="FF0066"/>
                </a:solidFill>
              </a:rPr>
              <a:t>Q</a:t>
            </a:r>
            <a:r>
              <a:rPr lang="fr-FR" dirty="0" err="1" smtClean="0">
                <a:solidFill>
                  <a:srgbClr val="FF0066"/>
                </a:solidFill>
              </a:rPr>
              <a:t>uery</a:t>
            </a:r>
            <a:r>
              <a:rPr lang="fr-FR" dirty="0" smtClean="0">
                <a:solidFill>
                  <a:srgbClr val="FF0066"/>
                </a:solidFill>
              </a:rPr>
              <a:t> </a:t>
            </a:r>
            <a:r>
              <a:rPr lang="fr-FR" dirty="0" smtClean="0">
                <a:solidFill>
                  <a:srgbClr val="FF0066"/>
                </a:solidFill>
              </a:rPr>
              <a:t>rewriting algorithm </a:t>
            </a:r>
            <a:r>
              <a:rPr lang="fr-FR" dirty="0" smtClean="0"/>
              <a:t>for data </a:t>
            </a:r>
            <a:r>
              <a:rPr lang="fr-FR" dirty="0" err="1" smtClean="0"/>
              <a:t>integration</a:t>
            </a:r>
            <a:r>
              <a:rPr lang="fr-FR" dirty="0" smtClean="0"/>
              <a:t> </a:t>
            </a:r>
            <a:r>
              <a:rPr lang="fr-FR" dirty="0" err="1" smtClean="0"/>
              <a:t>that</a:t>
            </a:r>
            <a:r>
              <a:rPr lang="fr-FR" dirty="0" smtClean="0"/>
              <a:t> </a:t>
            </a:r>
            <a:r>
              <a:rPr lang="fr-FR" dirty="0" err="1" smtClean="0"/>
              <a:t>considers</a:t>
            </a:r>
            <a:r>
              <a:rPr lang="fr-FR" dirty="0" smtClean="0"/>
              <a:t> </a:t>
            </a:r>
            <a:r>
              <a:rPr lang="fr-FR" dirty="0" smtClean="0"/>
              <a:t>user integration preferences and services’ quality aspects expressed in SLAs.</a:t>
            </a:r>
            <a:endParaRPr lang="fr-FR" dirty="0"/>
          </a:p>
        </p:txBody>
      </p:sp>
      <p:pic>
        <p:nvPicPr>
          <p:cNvPr id="6" name="Imagem 11"/>
          <p:cNvPicPr>
            <a:picLocks noChangeAspect="1"/>
          </p:cNvPicPr>
          <p:nvPr/>
        </p:nvPicPr>
        <p:blipFill>
          <a:blip r:embed="rId2"/>
          <a:stretch>
            <a:fillRect/>
          </a:stretch>
        </p:blipFill>
        <p:spPr>
          <a:xfrm>
            <a:off x="1270861" y="3113878"/>
            <a:ext cx="4425966" cy="2336454"/>
          </a:xfrm>
          <a:prstGeom prst="rect">
            <a:avLst/>
          </a:prstGeom>
        </p:spPr>
      </p:pic>
      <p:pic>
        <p:nvPicPr>
          <p:cNvPr id="7" name="Imagem 2"/>
          <p:cNvPicPr>
            <a:picLocks noChangeAspect="1"/>
          </p:cNvPicPr>
          <p:nvPr/>
        </p:nvPicPr>
        <p:blipFill>
          <a:blip r:embed="rId3"/>
          <a:stretch>
            <a:fillRect/>
          </a:stretch>
        </p:blipFill>
        <p:spPr>
          <a:xfrm>
            <a:off x="6353871" y="3113878"/>
            <a:ext cx="4117332" cy="2210404"/>
          </a:xfrm>
          <a:prstGeom prst="rect">
            <a:avLst/>
          </a:prstGeom>
        </p:spPr>
      </p:pic>
      <p:sp>
        <p:nvSpPr>
          <p:cNvPr id="8" name="CaixaDeTexto 7"/>
          <p:cNvSpPr txBox="1"/>
          <p:nvPr/>
        </p:nvSpPr>
        <p:spPr>
          <a:xfrm>
            <a:off x="1069848" y="5931035"/>
            <a:ext cx="10217912" cy="577081"/>
          </a:xfrm>
          <a:prstGeom prst="rect">
            <a:avLst/>
          </a:prstGeom>
          <a:noFill/>
        </p:spPr>
        <p:txBody>
          <a:bodyPr wrap="square" rtlCol="0">
            <a:spAutoFit/>
          </a:bodyPr>
          <a:lstStyle/>
          <a:p>
            <a:pPr algn="just"/>
            <a:r>
              <a:rPr lang="en-US" sz="1050" dirty="0"/>
              <a:t>D. A. S. Carvalho, P. A. S. Neto, C. Ghedira, G. Vargas-Solar, N. Bennani. </a:t>
            </a:r>
            <a:r>
              <a:rPr lang="en-US" sz="1050" b="1" dirty="0"/>
              <a:t>Rhone: a quality-based query rewriting algorithm for data </a:t>
            </a:r>
            <a:r>
              <a:rPr lang="en-US" sz="1050" b="1" dirty="0" smtClean="0"/>
              <a:t>integration</a:t>
            </a:r>
            <a:r>
              <a:rPr lang="en-US" sz="1050" dirty="0" smtClean="0"/>
              <a:t>. East-European </a:t>
            </a:r>
            <a:r>
              <a:rPr lang="en-US" sz="1050" dirty="0"/>
              <a:t>Conference on Advances in Databases and Information Systems, Aug 2016, Prague, France. ADBIS East-European Conference on Advances in Databases and Information Systems, 2016</a:t>
            </a:r>
            <a:r>
              <a:rPr lang="en-US" sz="1050" dirty="0" smtClean="0"/>
              <a:t>.</a:t>
            </a:r>
            <a:endParaRPr lang="en-US" sz="1050" dirty="0"/>
          </a:p>
        </p:txBody>
      </p:sp>
    </p:spTree>
    <p:extLst>
      <p:ext uri="{BB962C8B-B14F-4D97-AF65-F5344CB8AC3E}">
        <p14:creationId xmlns:p14="http://schemas.microsoft.com/office/powerpoint/2010/main" val="22849566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Data </a:t>
            </a:r>
            <a:r>
              <a:rPr lang="fr-FR" dirty="0" err="1" smtClean="0"/>
              <a:t>integration</a:t>
            </a:r>
            <a:r>
              <a:rPr lang="fr-FR" dirty="0" smtClean="0"/>
              <a:t> </a:t>
            </a:r>
            <a:r>
              <a:rPr lang="fr-FR" dirty="0" err="1" smtClean="0"/>
              <a:t>metamodel</a:t>
            </a:r>
            <a:endParaRPr lang="fr-FR" dirty="0"/>
          </a:p>
        </p:txBody>
      </p:sp>
      <p:sp>
        <p:nvSpPr>
          <p:cNvPr id="3" name="Espaço Reservado para Conteúdo 2"/>
          <p:cNvSpPr>
            <a:spLocks noGrp="1"/>
          </p:cNvSpPr>
          <p:nvPr>
            <p:ph idx="1"/>
          </p:nvPr>
        </p:nvSpPr>
        <p:spPr/>
        <p:txBody>
          <a:bodyPr/>
          <a:lstStyle/>
          <a:p>
            <a:r>
              <a:rPr lang="fr-FR" dirty="0">
                <a:solidFill>
                  <a:srgbClr val="FF0066"/>
                </a:solidFill>
              </a:rPr>
              <a:t>A</a:t>
            </a:r>
            <a:r>
              <a:rPr lang="fr-FR" dirty="0" smtClean="0">
                <a:solidFill>
                  <a:srgbClr val="FF0066"/>
                </a:solidFill>
              </a:rPr>
              <a:t> </a:t>
            </a:r>
            <a:r>
              <a:rPr lang="fr-FR" dirty="0" smtClean="0">
                <a:solidFill>
                  <a:srgbClr val="FF0066"/>
                </a:solidFill>
              </a:rPr>
              <a:t>metaprocess and process for data integration</a:t>
            </a:r>
            <a:r>
              <a:rPr lang="fr-FR" dirty="0" smtClean="0"/>
              <a:t> adapted to the multi-cloud </a:t>
            </a:r>
            <a:r>
              <a:rPr lang="fr-FR" dirty="0" err="1" smtClean="0"/>
              <a:t>context</a:t>
            </a:r>
            <a:endParaRPr lang="fr-FR" dirty="0"/>
          </a:p>
        </p:txBody>
      </p:sp>
      <p:sp>
        <p:nvSpPr>
          <p:cNvPr id="4" name="CaixaDeTexto 3"/>
          <p:cNvSpPr txBox="1"/>
          <p:nvPr/>
        </p:nvSpPr>
        <p:spPr>
          <a:xfrm>
            <a:off x="1069848" y="6100047"/>
            <a:ext cx="10217912" cy="430887"/>
          </a:xfrm>
          <a:prstGeom prst="rect">
            <a:avLst/>
          </a:prstGeom>
          <a:noFill/>
        </p:spPr>
        <p:txBody>
          <a:bodyPr wrap="square" rtlCol="0">
            <a:spAutoFit/>
          </a:bodyPr>
          <a:lstStyle/>
          <a:p>
            <a:pPr algn="just"/>
            <a:r>
              <a:rPr lang="en-US" sz="1050" dirty="0"/>
              <a:t>D. A. S. Carvalho, P. A. S. Neto, C. Ghedira, G. Vargas-Solar, N. Bennani</a:t>
            </a:r>
            <a:r>
              <a:rPr lang="en-US" sz="1050" b="1" dirty="0"/>
              <a:t>. Towards Quality Guided Data Integration on Multi-Cloud Settings</a:t>
            </a:r>
            <a:r>
              <a:rPr lang="en-US" sz="1050" dirty="0"/>
              <a:t>. 14th international conference on service oriented computing (ICSOC), Oct 2016, Banff, Alberta, Canada.</a:t>
            </a: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336" y="3353164"/>
            <a:ext cx="6019800" cy="748174"/>
          </a:xfrm>
          <a:prstGeom prst="rect">
            <a:avLst/>
          </a:prstGeom>
        </p:spPr>
      </p:pic>
      <p:pic>
        <p:nvPicPr>
          <p:cNvPr id="6" name="Imagem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90558" y="2567010"/>
            <a:ext cx="4097202" cy="349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Multiplication 6"/>
          <p:cNvSpPr/>
          <p:nvPr/>
        </p:nvSpPr>
        <p:spPr>
          <a:xfrm>
            <a:off x="2890157" y="1665514"/>
            <a:ext cx="6482443" cy="450668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4470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Future work</a:t>
            </a:r>
            <a:endParaRPr lang="fr-FR" dirty="0"/>
          </a:p>
        </p:txBody>
      </p:sp>
      <p:sp>
        <p:nvSpPr>
          <p:cNvPr id="3" name="Espaço Reservado para Conteúdo 2"/>
          <p:cNvSpPr>
            <a:spLocks noGrp="1"/>
          </p:cNvSpPr>
          <p:nvPr>
            <p:ph idx="1"/>
          </p:nvPr>
        </p:nvSpPr>
        <p:spPr/>
        <p:txBody>
          <a:bodyPr/>
          <a:lstStyle/>
          <a:p>
            <a:r>
              <a:rPr lang="en-US" dirty="0" smtClean="0"/>
              <a:t>Refinement of the SLA schemas</a:t>
            </a:r>
          </a:p>
          <a:p>
            <a:endParaRPr lang="en-US" dirty="0" smtClean="0"/>
          </a:p>
          <a:p>
            <a:r>
              <a:rPr lang="en-US" dirty="0" smtClean="0"/>
              <a:t>Apply and evaluate the heuristics to the rewriting approach</a:t>
            </a:r>
          </a:p>
          <a:p>
            <a:endParaRPr lang="en-US" dirty="0" smtClean="0"/>
          </a:p>
          <a:p>
            <a:r>
              <a:rPr lang="en-US" dirty="0" smtClean="0"/>
              <a:t>Design of a architecture which allows data providers to manipulate and configure the necessary resources to their services </a:t>
            </a:r>
          </a:p>
          <a:p>
            <a:endParaRPr lang="en-US" dirty="0" smtClean="0"/>
          </a:p>
          <a:p>
            <a:r>
              <a:rPr lang="en-US" dirty="0" smtClean="0"/>
              <a:t>Evaluation of the overall data integration approach adapted to the multi-cloud context </a:t>
            </a:r>
          </a:p>
          <a:p>
            <a:endParaRPr lang="en-US" dirty="0"/>
          </a:p>
        </p:txBody>
      </p:sp>
      <p:sp>
        <p:nvSpPr>
          <p:cNvPr id="4" name="Multiplication 3"/>
          <p:cNvSpPr/>
          <p:nvPr/>
        </p:nvSpPr>
        <p:spPr>
          <a:xfrm>
            <a:off x="2890157" y="1665514"/>
            <a:ext cx="6482443" cy="450668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00561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Data integration: existing work</a:t>
            </a:r>
            <a:endParaRPr lang="fr-FR" dirty="0"/>
          </a:p>
        </p:txBody>
      </p:sp>
      <p:grpSp>
        <p:nvGrpSpPr>
          <p:cNvPr id="56" name="Grupo 55"/>
          <p:cNvGrpSpPr/>
          <p:nvPr/>
        </p:nvGrpSpPr>
        <p:grpSpPr>
          <a:xfrm>
            <a:off x="4159228" y="2570200"/>
            <a:ext cx="3873545" cy="3450137"/>
            <a:chOff x="4137491" y="2292038"/>
            <a:chExt cx="3873545" cy="3450137"/>
          </a:xfrm>
        </p:grpSpPr>
        <p:grpSp>
          <p:nvGrpSpPr>
            <p:cNvPr id="43" name="Grupo 42"/>
            <p:cNvGrpSpPr/>
            <p:nvPr/>
          </p:nvGrpSpPr>
          <p:grpSpPr>
            <a:xfrm>
              <a:off x="4189915" y="4582371"/>
              <a:ext cx="1338243" cy="865052"/>
              <a:chOff x="4238555" y="4543461"/>
              <a:chExt cx="1338243" cy="865052"/>
            </a:xfrm>
          </p:grpSpPr>
          <p:sp>
            <p:nvSpPr>
              <p:cNvPr id="6" name="Cylindre 3"/>
              <p:cNvSpPr/>
              <p:nvPr/>
            </p:nvSpPr>
            <p:spPr>
              <a:xfrm>
                <a:off x="444198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9" name="ZoneTexte 32"/>
              <p:cNvSpPr txBox="1"/>
              <p:nvPr/>
            </p:nvSpPr>
            <p:spPr>
              <a:xfrm>
                <a:off x="4238555"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A</a:t>
                </a:r>
              </a:p>
            </p:txBody>
          </p:sp>
        </p:grpSp>
        <p:grpSp>
          <p:nvGrpSpPr>
            <p:cNvPr id="42" name="Grupo 41"/>
            <p:cNvGrpSpPr/>
            <p:nvPr/>
          </p:nvGrpSpPr>
          <p:grpSpPr>
            <a:xfrm>
              <a:off x="5236366" y="4582371"/>
              <a:ext cx="1338243" cy="865052"/>
              <a:chOff x="5236366" y="4543461"/>
              <a:chExt cx="1338243" cy="865052"/>
            </a:xfrm>
          </p:grpSpPr>
          <p:sp>
            <p:nvSpPr>
              <p:cNvPr id="7" name="Cylindre 48"/>
              <p:cNvSpPr/>
              <p:nvPr/>
            </p:nvSpPr>
            <p:spPr>
              <a:xfrm>
                <a:off x="541875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0" name="ZoneTexte 51"/>
              <p:cNvSpPr txBox="1"/>
              <p:nvPr/>
            </p:nvSpPr>
            <p:spPr>
              <a:xfrm>
                <a:off x="5236366"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B</a:t>
                </a:r>
              </a:p>
            </p:txBody>
          </p:sp>
        </p:grpSp>
        <p:grpSp>
          <p:nvGrpSpPr>
            <p:cNvPr id="41" name="Grupo 40"/>
            <p:cNvGrpSpPr/>
            <p:nvPr/>
          </p:nvGrpSpPr>
          <p:grpSpPr>
            <a:xfrm>
              <a:off x="6257193" y="4582371"/>
              <a:ext cx="1338243" cy="865052"/>
              <a:chOff x="6208553" y="4543461"/>
              <a:chExt cx="1338243" cy="865052"/>
            </a:xfrm>
          </p:grpSpPr>
          <p:sp>
            <p:nvSpPr>
              <p:cNvPr id="8" name="Cylindre 49"/>
              <p:cNvSpPr/>
              <p:nvPr/>
            </p:nvSpPr>
            <p:spPr>
              <a:xfrm>
                <a:off x="6397954"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1" name="ZoneTexte 54"/>
              <p:cNvSpPr txBox="1"/>
              <p:nvPr/>
            </p:nvSpPr>
            <p:spPr>
              <a:xfrm>
                <a:off x="6208553"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C</a:t>
                </a:r>
              </a:p>
            </p:txBody>
          </p:sp>
        </p:grpSp>
        <p:grpSp>
          <p:nvGrpSpPr>
            <p:cNvPr id="12" name="Groupe 5"/>
            <p:cNvGrpSpPr/>
            <p:nvPr/>
          </p:nvGrpSpPr>
          <p:grpSpPr>
            <a:xfrm>
              <a:off x="4876787" y="2997317"/>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22350" y="241851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397051" y="241462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137491" y="5465176"/>
              <a:ext cx="3499227"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Heterogeneous</a:t>
              </a:r>
              <a:r>
                <a:rPr lang="fr-FR" sz="1200" i="1" dirty="0" smtClean="0">
                  <a:solidFill>
                    <a:schemeClr val="tx1">
                      <a:lumMod val="65000"/>
                      <a:lumOff val="35000"/>
                    </a:schemeClr>
                  </a:solidFill>
                  <a:ea typeface="Consolas" charset="0"/>
                  <a:cs typeface="Consolas" charset="0"/>
                </a:rPr>
                <a:t> data sources </a:t>
              </a:r>
              <a:r>
                <a:rPr lang="en-GB" sz="1200" i="1" dirty="0" smtClean="0">
                  <a:solidFill>
                    <a:schemeClr val="tx1">
                      <a:lumMod val="65000"/>
                      <a:lumOff val="35000"/>
                    </a:schemeClr>
                  </a:solidFill>
                  <a:ea typeface="Consolas" charset="0"/>
                  <a:cs typeface="Consolas" charset="0"/>
                </a:rPr>
                <a:t>known in advance</a:t>
              </a:r>
              <a:endParaRPr lang="fr-FR" sz="1200" i="1" dirty="0" smtClean="0">
                <a:solidFill>
                  <a:schemeClr val="tx1">
                    <a:lumMod val="65000"/>
                    <a:lumOff val="35000"/>
                  </a:schemeClr>
                </a:solidFill>
                <a:ea typeface="Consolas" charset="0"/>
                <a:cs typeface="Consolas" charset="0"/>
              </a:endParaRPr>
            </a:p>
          </p:txBody>
        </p:sp>
        <p:sp>
          <p:nvSpPr>
            <p:cNvPr id="28" name="ZoneTexte 28"/>
            <p:cNvSpPr txBox="1"/>
            <p:nvPr/>
          </p:nvSpPr>
          <p:spPr>
            <a:xfrm>
              <a:off x="5109134" y="4323180"/>
              <a:ext cx="1555939"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schemata</a:t>
              </a:r>
            </a:p>
          </p:txBody>
        </p:sp>
        <p:sp>
          <p:nvSpPr>
            <p:cNvPr id="29" name="ZoneTexte 29"/>
            <p:cNvSpPr txBox="1"/>
            <p:nvPr/>
          </p:nvSpPr>
          <p:spPr>
            <a:xfrm>
              <a:off x="6099048" y="2749424"/>
              <a:ext cx="1911988" cy="276999"/>
            </a:xfrm>
            <a:prstGeom prst="rect">
              <a:avLst/>
            </a:prstGeom>
            <a:noFill/>
          </p:spPr>
          <p:txBody>
            <a:bodyPr wrap="square" rtlCol="0">
              <a:spAutoFit/>
            </a:bodyPr>
            <a:lstStyle/>
            <a:p>
              <a:pPr algn="ctr"/>
              <a:r>
                <a:rPr lang="fr-FR" sz="1200" i="1" dirty="0" smtClean="0">
                  <a:solidFill>
                    <a:schemeClr val="tx1">
                      <a:lumMod val="65000"/>
                      <a:lumOff val="35000"/>
                    </a:schemeClr>
                  </a:solidFill>
                  <a:ea typeface="Consolas" charset="0"/>
                  <a:cs typeface="Consolas" charset="0"/>
                </a:rPr>
                <a:t>Global schema</a:t>
              </a:r>
            </a:p>
          </p:txBody>
        </p:sp>
        <p:cxnSp>
          <p:nvCxnSpPr>
            <p:cNvPr id="37" name="Conector de seta reta 36"/>
            <p:cNvCxnSpPr/>
            <p:nvPr/>
          </p:nvCxnSpPr>
          <p:spPr>
            <a:xfrm>
              <a:off x="5661303" y="229203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05533" y="229203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65057" y="3738217"/>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14733" y="3738216"/>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397589" y="3723157"/>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36960" y="3755375"/>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58" name="ZoneTexte 25"/>
          <p:cNvSpPr txBox="1"/>
          <p:nvPr/>
        </p:nvSpPr>
        <p:spPr>
          <a:xfrm>
            <a:off x="7955675" y="3838606"/>
            <a:ext cx="3583520" cy="738664"/>
          </a:xfrm>
          <a:prstGeom prst="rect">
            <a:avLst/>
          </a:prstGeom>
          <a:noFill/>
        </p:spPr>
        <p:txBody>
          <a:bodyPr wrap="square" rtlCol="0">
            <a:spAutoFit/>
          </a:bodyPr>
          <a:lstStyle/>
          <a:p>
            <a:r>
              <a:rPr lang="en-GB" sz="1400" b="1" dirty="0" smtClean="0"/>
              <a:t>Data integration architectures:</a:t>
            </a:r>
          </a:p>
          <a:p>
            <a:r>
              <a:rPr lang="en-GB" sz="1400" i="1" dirty="0" smtClean="0"/>
              <a:t>Multi-databases, federations, DW, </a:t>
            </a:r>
            <a:r>
              <a:rPr lang="is-IS" sz="1400" i="1" dirty="0" smtClean="0"/>
              <a:t>…</a:t>
            </a:r>
          </a:p>
          <a:p>
            <a:r>
              <a:rPr lang="is-IS" sz="1400" i="1" dirty="0"/>
              <a:t>(</a:t>
            </a:r>
            <a:r>
              <a:rPr lang="is-IS" sz="1400" i="1" dirty="0" smtClean="0"/>
              <a:t>Domenig &amp; Dittrich 1999 Sigmod Record)</a:t>
            </a:r>
            <a:endParaRPr lang="en-GB" sz="1400" i="1" dirty="0"/>
          </a:p>
        </p:txBody>
      </p:sp>
      <p:sp>
        <p:nvSpPr>
          <p:cNvPr id="59" name="Rectangle 8"/>
          <p:cNvSpPr/>
          <p:nvPr/>
        </p:nvSpPr>
        <p:spPr>
          <a:xfrm>
            <a:off x="1065143" y="3833918"/>
            <a:ext cx="1622304" cy="307777"/>
          </a:xfrm>
          <a:prstGeom prst="rect">
            <a:avLst/>
          </a:prstGeom>
        </p:spPr>
        <p:txBody>
          <a:bodyPr wrap="none">
            <a:spAutoFit/>
          </a:bodyPr>
          <a:lstStyle/>
          <a:p>
            <a:r>
              <a:rPr lang="en-GB" sz="1400" b="1" dirty="0"/>
              <a:t>Query </a:t>
            </a:r>
            <a:r>
              <a:rPr lang="en-GB" sz="1400" b="1" dirty="0" smtClean="0"/>
              <a:t>rewriting</a:t>
            </a:r>
            <a:endParaRPr lang="en-GB" sz="1400" b="1" dirty="0"/>
          </a:p>
        </p:txBody>
      </p:sp>
      <p:sp>
        <p:nvSpPr>
          <p:cNvPr id="60" name="Rectangle 9"/>
          <p:cNvSpPr/>
          <p:nvPr/>
        </p:nvSpPr>
        <p:spPr>
          <a:xfrm>
            <a:off x="1065142" y="4071318"/>
            <a:ext cx="3450525" cy="523220"/>
          </a:xfrm>
          <a:prstGeom prst="rect">
            <a:avLst/>
          </a:prstGeom>
        </p:spPr>
        <p:txBody>
          <a:bodyPr wrap="square">
            <a:spAutoFit/>
          </a:bodyPr>
          <a:lstStyle/>
          <a:p>
            <a:r>
              <a:rPr lang="fr-FR" sz="1400" b="1" i="1" dirty="0" err="1">
                <a:solidFill>
                  <a:srgbClr val="000000"/>
                </a:solidFill>
              </a:rPr>
              <a:t>MiniCon</a:t>
            </a:r>
            <a:r>
              <a:rPr lang="fr-FR" sz="1400" dirty="0">
                <a:solidFill>
                  <a:srgbClr val="000000"/>
                </a:solidFill>
              </a:rPr>
              <a:t> </a:t>
            </a:r>
            <a:r>
              <a:rPr lang="fr-FR" sz="1400" dirty="0" err="1">
                <a:solidFill>
                  <a:srgbClr val="000000"/>
                </a:solidFill>
              </a:rPr>
              <a:t>algorithm</a:t>
            </a:r>
            <a:r>
              <a:rPr lang="fr-FR" sz="1400" dirty="0">
                <a:solidFill>
                  <a:srgbClr val="000000"/>
                </a:solidFill>
              </a:rPr>
              <a:t> for </a:t>
            </a:r>
            <a:r>
              <a:rPr lang="fr-FR" sz="1400" dirty="0" err="1">
                <a:solidFill>
                  <a:srgbClr val="000000"/>
                </a:solidFill>
              </a:rPr>
              <a:t>query</a:t>
            </a:r>
            <a:r>
              <a:rPr lang="fr-FR" sz="1400" dirty="0">
                <a:solidFill>
                  <a:srgbClr val="000000"/>
                </a:solidFill>
              </a:rPr>
              <a:t> </a:t>
            </a:r>
            <a:r>
              <a:rPr lang="fr-FR" sz="1400" dirty="0" smtClean="0">
                <a:solidFill>
                  <a:srgbClr val="000000"/>
                </a:solidFill>
              </a:rPr>
              <a:t>rewriting (</a:t>
            </a:r>
            <a:r>
              <a:rPr lang="fr-FR" sz="1400" dirty="0" err="1" smtClean="0">
                <a:solidFill>
                  <a:srgbClr val="000000"/>
                </a:solidFill>
              </a:rPr>
              <a:t>Pottinger</a:t>
            </a:r>
            <a:r>
              <a:rPr lang="fr-FR" sz="1400" dirty="0" smtClean="0">
                <a:solidFill>
                  <a:srgbClr val="000000"/>
                </a:solidFill>
              </a:rPr>
              <a:t> </a:t>
            </a:r>
            <a:r>
              <a:rPr lang="fr-FR" sz="1400" dirty="0">
                <a:solidFill>
                  <a:srgbClr val="000000"/>
                </a:solidFill>
              </a:rPr>
              <a:t>and </a:t>
            </a:r>
            <a:r>
              <a:rPr lang="fr-FR" sz="1400" dirty="0" err="1">
                <a:solidFill>
                  <a:srgbClr val="000000"/>
                </a:solidFill>
              </a:rPr>
              <a:t>Halevy</a:t>
            </a:r>
            <a:r>
              <a:rPr lang="fr-FR" sz="1400" dirty="0">
                <a:solidFill>
                  <a:srgbClr val="000000"/>
                </a:solidFill>
              </a:rPr>
              <a:t>, 2001</a:t>
            </a:r>
            <a:r>
              <a:rPr lang="fr-FR" sz="1400" dirty="0" smtClean="0">
                <a:solidFill>
                  <a:srgbClr val="000000"/>
                </a:solidFill>
              </a:rPr>
              <a:t>)</a:t>
            </a:r>
            <a:endParaRPr lang="fr-FR" sz="1400" dirty="0">
              <a:solidFill>
                <a:srgbClr val="000000"/>
              </a:solidFill>
            </a:endParaRPr>
          </a:p>
        </p:txBody>
      </p:sp>
      <p:sp>
        <p:nvSpPr>
          <p:cNvPr id="61" name="Rectangle 11"/>
          <p:cNvSpPr/>
          <p:nvPr/>
        </p:nvSpPr>
        <p:spPr>
          <a:xfrm>
            <a:off x="1065143" y="2874955"/>
            <a:ext cx="3278944" cy="738664"/>
          </a:xfrm>
          <a:prstGeom prst="rect">
            <a:avLst/>
          </a:prstGeom>
        </p:spPr>
        <p:txBody>
          <a:bodyPr wrap="square">
            <a:spAutoFit/>
          </a:bodyPr>
          <a:lstStyle/>
          <a:p>
            <a:r>
              <a:rPr lang="en-GB" sz="1400" b="1" dirty="0">
                <a:solidFill>
                  <a:srgbClr val="1A1A1A"/>
                </a:solidFill>
                <a:ea typeface="Calibri" charset="0"/>
                <a:cs typeface="Calibri" charset="0"/>
              </a:rPr>
              <a:t>Data integration: the teenage </a:t>
            </a:r>
            <a:r>
              <a:rPr lang="en-GB" sz="1400" b="1" dirty="0" smtClean="0">
                <a:solidFill>
                  <a:srgbClr val="1A1A1A"/>
                </a:solidFill>
                <a:ea typeface="Calibri" charset="0"/>
                <a:cs typeface="Calibri" charset="0"/>
              </a:rPr>
              <a:t>years</a:t>
            </a:r>
            <a:r>
              <a:rPr lang="en-GB" sz="1400" dirty="0" smtClean="0">
                <a:solidFill>
                  <a:srgbClr val="1A1A1A"/>
                </a:solidFill>
                <a:ea typeface="Calibri" charset="0"/>
                <a:cs typeface="Calibri" charset="0"/>
              </a:rPr>
              <a:t>.</a:t>
            </a:r>
            <a:r>
              <a:rPr lang="en-GB" sz="1400" dirty="0" smtClean="0">
                <a:ea typeface="Calibri" charset="0"/>
                <a:cs typeface="Calibri" charset="0"/>
              </a:rPr>
              <a:t> </a:t>
            </a:r>
            <a:r>
              <a:rPr lang="en-GB" sz="1400" dirty="0" smtClean="0">
                <a:solidFill>
                  <a:srgbClr val="1A1A1A"/>
                </a:solidFill>
                <a:ea typeface="Calibri" charset="0"/>
                <a:cs typeface="Calibri" charset="0"/>
              </a:rPr>
              <a:t>Halevy</a:t>
            </a:r>
            <a:r>
              <a:rPr lang="en-GB" sz="1400" dirty="0">
                <a:solidFill>
                  <a:srgbClr val="1A1A1A"/>
                </a:solidFill>
                <a:ea typeface="Calibri" charset="0"/>
                <a:cs typeface="Calibri" charset="0"/>
              </a:rPr>
              <a:t>, A., </a:t>
            </a:r>
            <a:r>
              <a:rPr lang="en-GB" sz="1400" dirty="0" err="1">
                <a:solidFill>
                  <a:srgbClr val="1A1A1A"/>
                </a:solidFill>
                <a:ea typeface="Calibri" charset="0"/>
                <a:cs typeface="Calibri" charset="0"/>
              </a:rPr>
              <a:t>Rajaraman</a:t>
            </a:r>
            <a:r>
              <a:rPr lang="en-GB" sz="1400" dirty="0">
                <a:solidFill>
                  <a:srgbClr val="1A1A1A"/>
                </a:solidFill>
                <a:ea typeface="Calibri" charset="0"/>
                <a:cs typeface="Calibri" charset="0"/>
              </a:rPr>
              <a:t>, A., &amp; </a:t>
            </a:r>
            <a:r>
              <a:rPr lang="en-GB" sz="1400" dirty="0" err="1">
                <a:solidFill>
                  <a:srgbClr val="1A1A1A"/>
                </a:solidFill>
                <a:ea typeface="Calibri" charset="0"/>
                <a:cs typeface="Calibri" charset="0"/>
              </a:rPr>
              <a:t>Ordille</a:t>
            </a:r>
            <a:r>
              <a:rPr lang="en-GB" sz="1400" dirty="0">
                <a:solidFill>
                  <a:srgbClr val="1A1A1A"/>
                </a:solidFill>
                <a:ea typeface="Calibri" charset="0"/>
                <a:cs typeface="Calibri" charset="0"/>
              </a:rPr>
              <a:t>, J. </a:t>
            </a:r>
            <a:r>
              <a:rPr lang="en-GB" sz="1400" dirty="0" smtClean="0">
                <a:solidFill>
                  <a:srgbClr val="1A1A1A"/>
                </a:solidFill>
                <a:ea typeface="Calibri" charset="0"/>
                <a:cs typeface="Calibri" charset="0"/>
              </a:rPr>
              <a:t>(VLDB 2006</a:t>
            </a:r>
            <a:r>
              <a:rPr lang="en-GB" sz="1400" dirty="0">
                <a:solidFill>
                  <a:srgbClr val="1A1A1A"/>
                </a:solidFill>
                <a:ea typeface="Calibri" charset="0"/>
                <a:cs typeface="Calibri" charset="0"/>
              </a:rPr>
              <a:t>, September</a:t>
            </a:r>
            <a:r>
              <a:rPr lang="en-GB" sz="1400" dirty="0" smtClean="0">
                <a:solidFill>
                  <a:srgbClr val="1A1A1A"/>
                </a:solidFill>
                <a:ea typeface="Calibri" charset="0"/>
                <a:cs typeface="Calibri" charset="0"/>
              </a:rPr>
              <a:t>)</a:t>
            </a:r>
            <a:endParaRPr lang="en-GB" sz="1400" dirty="0">
              <a:ea typeface="Calibri" charset="0"/>
              <a:cs typeface="Calibri" charset="0"/>
            </a:endParaRPr>
          </a:p>
        </p:txBody>
      </p:sp>
      <p:sp>
        <p:nvSpPr>
          <p:cNvPr id="62" name="Rectangle 12"/>
          <p:cNvSpPr/>
          <p:nvPr/>
        </p:nvSpPr>
        <p:spPr>
          <a:xfrm>
            <a:off x="7955675" y="2874505"/>
            <a:ext cx="3458378" cy="523220"/>
          </a:xfrm>
          <a:prstGeom prst="rect">
            <a:avLst/>
          </a:prstGeom>
        </p:spPr>
        <p:txBody>
          <a:bodyPr wrap="square">
            <a:spAutoFit/>
          </a:bodyPr>
          <a:lstStyle/>
          <a:p>
            <a:r>
              <a:rPr lang="en-GB" sz="1400" b="1" dirty="0">
                <a:solidFill>
                  <a:srgbClr val="1A1A1A"/>
                </a:solidFill>
                <a:ea typeface="Calibri" charset="0"/>
                <a:cs typeface="Calibri" charset="0"/>
              </a:rPr>
              <a:t>Schema integration: Past, present, and future</a:t>
            </a:r>
            <a:r>
              <a:rPr lang="en-GB" sz="1400" dirty="0">
                <a:solidFill>
                  <a:srgbClr val="1A1A1A"/>
                </a:solidFill>
                <a:ea typeface="Calibri" charset="0"/>
                <a:cs typeface="Calibri" charset="0"/>
              </a:rPr>
              <a:t> </a:t>
            </a:r>
            <a:r>
              <a:rPr lang="en-GB" sz="1400" dirty="0" smtClean="0">
                <a:ea typeface="Calibri" charset="0"/>
                <a:cs typeface="Calibri" charset="0"/>
              </a:rPr>
              <a:t>(</a:t>
            </a:r>
            <a:r>
              <a:rPr lang="en-GB" sz="1400" dirty="0" smtClean="0">
                <a:solidFill>
                  <a:srgbClr val="1A1A1A"/>
                </a:solidFill>
                <a:ea typeface="Calibri" charset="0"/>
                <a:cs typeface="Calibri" charset="0"/>
              </a:rPr>
              <a:t>Ram</a:t>
            </a:r>
            <a:r>
              <a:rPr lang="en-GB" sz="1400" dirty="0">
                <a:solidFill>
                  <a:srgbClr val="1A1A1A"/>
                </a:solidFill>
                <a:ea typeface="Calibri" charset="0"/>
                <a:cs typeface="Calibri" charset="0"/>
              </a:rPr>
              <a:t>, S., &amp; Ramesh, V. </a:t>
            </a:r>
            <a:r>
              <a:rPr lang="en-GB" sz="1400" dirty="0" smtClean="0">
                <a:solidFill>
                  <a:srgbClr val="1A1A1A"/>
                </a:solidFill>
                <a:ea typeface="Calibri" charset="0"/>
                <a:cs typeface="Calibri" charset="0"/>
              </a:rPr>
              <a:t>1999)</a:t>
            </a:r>
            <a:endParaRPr lang="en-GB" sz="1400" dirty="0">
              <a:ea typeface="Calibri" charset="0"/>
              <a:cs typeface="Calibri" charset="0"/>
            </a:endParaRPr>
          </a:p>
        </p:txBody>
      </p:sp>
    </p:spTree>
    <p:extLst>
      <p:ext uri="{BB962C8B-B14F-4D97-AF65-F5344CB8AC3E}">
        <p14:creationId xmlns:p14="http://schemas.microsoft.com/office/powerpoint/2010/main" val="3461211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Data integration: existing work</a:t>
            </a:r>
            <a:endParaRPr lang="fr-FR" dirty="0"/>
          </a:p>
        </p:txBody>
      </p:sp>
      <p:grpSp>
        <p:nvGrpSpPr>
          <p:cNvPr id="4" name="Grupo 3"/>
          <p:cNvGrpSpPr/>
          <p:nvPr/>
        </p:nvGrpSpPr>
        <p:grpSpPr>
          <a:xfrm>
            <a:off x="8626117" y="2071366"/>
            <a:ext cx="3342353" cy="3450137"/>
            <a:chOff x="4256047" y="2570200"/>
            <a:chExt cx="3342353" cy="3450137"/>
          </a:xfrm>
        </p:grpSpPr>
        <p:grpSp>
          <p:nvGrpSpPr>
            <p:cNvPr id="12" name="Groupe 5"/>
            <p:cNvGrpSpPr/>
            <p:nvPr/>
          </p:nvGrpSpPr>
          <p:grpSpPr>
            <a:xfrm>
              <a:off x="4898524" y="3275479"/>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44087" y="269668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418788" y="269279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962527" y="5743338"/>
              <a:ext cx="1892634" cy="276999"/>
            </a:xfrm>
            <a:prstGeom prst="rect">
              <a:avLst/>
            </a:prstGeom>
            <a:noFill/>
          </p:spPr>
          <p:txBody>
            <a:bodyPr wrap="none" rtlCol="0">
              <a:spAutoFit/>
            </a:bodyPr>
            <a:lstStyle/>
            <a:p>
              <a:pPr algn="ctr"/>
              <a:r>
                <a:rPr lang="fr-FR" sz="1200" i="1" dirty="0" smtClean="0">
                  <a:solidFill>
                    <a:schemeClr val="tx1">
                      <a:lumMod val="65000"/>
                      <a:lumOff val="35000"/>
                    </a:schemeClr>
                  </a:solidFill>
                  <a:ea typeface="Consolas" charset="0"/>
                  <a:cs typeface="Consolas" charset="0"/>
                </a:rPr>
                <a:t>Distributed data services</a:t>
              </a:r>
            </a:p>
          </p:txBody>
        </p:sp>
        <p:sp>
          <p:nvSpPr>
            <p:cNvPr id="28" name="ZoneTexte 28"/>
            <p:cNvSpPr txBox="1"/>
            <p:nvPr/>
          </p:nvSpPr>
          <p:spPr>
            <a:xfrm>
              <a:off x="5368468" y="4637438"/>
              <a:ext cx="1080745"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API</a:t>
              </a:r>
            </a:p>
          </p:txBody>
        </p:sp>
        <p:cxnSp>
          <p:nvCxnSpPr>
            <p:cNvPr id="37" name="Conector de seta reta 36"/>
            <p:cNvCxnSpPr/>
            <p:nvPr/>
          </p:nvCxnSpPr>
          <p:spPr>
            <a:xfrm>
              <a:off x="5683040" y="2570201"/>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27270" y="2570200"/>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86794" y="401637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36470" y="401637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419326" y="4001319"/>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58697" y="4033537"/>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upo 2"/>
            <p:cNvGrpSpPr/>
            <p:nvPr/>
          </p:nvGrpSpPr>
          <p:grpSpPr>
            <a:xfrm>
              <a:off x="4256047" y="4941733"/>
              <a:ext cx="3342353" cy="663780"/>
              <a:chOff x="4256047" y="4941733"/>
              <a:chExt cx="3342353" cy="663780"/>
            </a:xfrm>
          </p:grpSpPr>
          <p:pic>
            <p:nvPicPr>
              <p:cNvPr id="45"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4417962" y="4779818"/>
                <a:ext cx="663777" cy="987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6"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456819" y="4779820"/>
                <a:ext cx="663777" cy="987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772708" y="4779821"/>
                <a:ext cx="663777" cy="987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 name="ZoneTexte 69"/>
              <p:cNvSpPr txBox="1">
                <a:spLocks noChangeArrowheads="1"/>
              </p:cNvSpPr>
              <p:nvPr/>
            </p:nvSpPr>
            <p:spPr bwMode="auto">
              <a:xfrm>
                <a:off x="6211503" y="5142248"/>
                <a:ext cx="468544" cy="335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grpSp>
        <p:nvGrpSpPr>
          <p:cNvPr id="49" name="Grouper 25"/>
          <p:cNvGrpSpPr/>
          <p:nvPr/>
        </p:nvGrpSpPr>
        <p:grpSpPr>
          <a:xfrm>
            <a:off x="1160914" y="4156421"/>
            <a:ext cx="7509265" cy="1671914"/>
            <a:chOff x="779115" y="2873835"/>
            <a:chExt cx="7587645" cy="1671914"/>
          </a:xfrm>
        </p:grpSpPr>
        <p:sp>
          <p:nvSpPr>
            <p:cNvPr id="50" name="Rectangle 27"/>
            <p:cNvSpPr/>
            <p:nvPr/>
          </p:nvSpPr>
          <p:spPr>
            <a:xfrm>
              <a:off x="779115" y="2873835"/>
              <a:ext cx="6881998" cy="923330"/>
            </a:xfrm>
            <a:prstGeom prst="rect">
              <a:avLst/>
            </a:prstGeom>
          </p:spPr>
          <p:txBody>
            <a:bodyPr wrap="square">
              <a:spAutoFit/>
            </a:bodyPr>
            <a:lstStyle/>
            <a:p>
              <a:r>
                <a:rPr lang="fr-FR" b="1" dirty="0">
                  <a:solidFill>
                    <a:srgbClr val="000000"/>
                  </a:solidFill>
                </a:rPr>
                <a:t>Query rewriting techniques </a:t>
              </a:r>
              <a:r>
                <a:rPr lang="fr-FR" b="1" i="1" dirty="0" smtClean="0">
                  <a:solidFill>
                    <a:srgbClr val="000000"/>
                  </a:solidFill>
                </a:rPr>
                <a:t>adapted</a:t>
              </a:r>
              <a:r>
                <a:rPr lang="fr-FR" b="1" dirty="0" smtClean="0">
                  <a:solidFill>
                    <a:srgbClr val="000000"/>
                  </a:solidFill>
                </a:rPr>
                <a:t> </a:t>
              </a:r>
              <a:r>
                <a:rPr lang="fr-FR" b="1" dirty="0">
                  <a:solidFill>
                    <a:srgbClr val="000000"/>
                  </a:solidFill>
                </a:rPr>
                <a:t>to </a:t>
              </a:r>
              <a:r>
                <a:rPr lang="fr-FR" b="1" i="1" dirty="0">
                  <a:solidFill>
                    <a:srgbClr val="000000"/>
                  </a:solidFill>
                </a:rPr>
                <a:t>service composition</a:t>
              </a:r>
            </a:p>
            <a:p>
              <a:pPr marL="285750" indent="-285750">
                <a:buFont typeface="Arial"/>
                <a:buChar char="•"/>
              </a:pPr>
              <a:endParaRPr lang="fr-FR" b="1" dirty="0">
                <a:solidFill>
                  <a:srgbClr val="000000"/>
                </a:solidFill>
              </a:endParaRPr>
            </a:p>
            <a:p>
              <a:pPr marL="285750" indent="-285750">
                <a:buFont typeface="Arial"/>
                <a:buChar char="•"/>
              </a:pPr>
              <a:endParaRPr lang="fr-FR" b="1" dirty="0">
                <a:solidFill>
                  <a:srgbClr val="000000"/>
                </a:solidFill>
              </a:endParaRPr>
            </a:p>
          </p:txBody>
        </p:sp>
        <p:sp>
          <p:nvSpPr>
            <p:cNvPr id="57" name="Rectangle 29"/>
            <p:cNvSpPr/>
            <p:nvPr/>
          </p:nvSpPr>
          <p:spPr>
            <a:xfrm>
              <a:off x="779116" y="3268476"/>
              <a:ext cx="7587644" cy="1277273"/>
            </a:xfrm>
            <a:prstGeom prst="rect">
              <a:avLst/>
            </a:prstGeom>
            <a:solidFill>
              <a:schemeClr val="bg1"/>
            </a:solidFill>
          </p:spPr>
          <p:txBody>
            <a:bodyPr wrap="square">
              <a:spAutoFit/>
            </a:bodyPr>
            <a:lstStyle/>
            <a:p>
              <a:r>
                <a:rPr lang="en-US" sz="1100" dirty="0" smtClean="0"/>
                <a:t>[4] </a:t>
              </a:r>
              <a:r>
                <a:rPr lang="en-US" sz="1100" dirty="0" err="1" smtClean="0"/>
                <a:t>Barhamgi</a:t>
              </a:r>
              <a:r>
                <a:rPr lang="en-US" sz="1100" dirty="0" smtClean="0"/>
                <a:t>, M., Benslimane, D., and </a:t>
              </a:r>
              <a:r>
                <a:rPr lang="en-US" sz="1100" dirty="0" err="1" smtClean="0"/>
                <a:t>Medjahed</a:t>
              </a:r>
              <a:r>
                <a:rPr lang="en-US" sz="1100" dirty="0" smtClean="0"/>
                <a:t>, B. (2010). A query rewriting approach for web service composition. </a:t>
              </a:r>
              <a:r>
                <a:rPr lang="en-US" sz="1100" i="1" dirty="0" smtClean="0"/>
                <a:t>IEEE T. Services Computing</a:t>
              </a:r>
              <a:r>
                <a:rPr lang="en-US" sz="1100" dirty="0" smtClean="0"/>
                <a:t>, 3(3):206–222. </a:t>
              </a:r>
            </a:p>
            <a:p>
              <a:r>
                <a:rPr lang="en-US" sz="1100" dirty="0" smtClean="0"/>
                <a:t>[5] da Costa, U. S., Alves, M. H. F., </a:t>
              </a:r>
              <a:r>
                <a:rPr lang="en-US" sz="1100" dirty="0" err="1" smtClean="0"/>
                <a:t>Musicante</a:t>
              </a:r>
              <a:r>
                <a:rPr lang="en-US" sz="1100" dirty="0" smtClean="0"/>
                <a:t>, M. A., and Robert, S. (2013). Automatic refinement of service compositions. In Daniel, F., </a:t>
              </a:r>
              <a:r>
                <a:rPr lang="en-US" sz="1100" dirty="0" err="1" smtClean="0"/>
                <a:t>Dolog</a:t>
              </a:r>
              <a:r>
                <a:rPr lang="en-US" sz="1100" dirty="0" smtClean="0"/>
                <a:t>, P., and Li, Q., editors, ICWE, volume 7977 of Lecture Notes in Com- </a:t>
              </a:r>
              <a:r>
                <a:rPr lang="en-US" sz="1100" dirty="0" err="1" smtClean="0"/>
                <a:t>puter</a:t>
              </a:r>
              <a:r>
                <a:rPr lang="en-US" sz="1100" dirty="0" smtClean="0"/>
                <a:t> Science, pages 400–407. Springer.</a:t>
              </a:r>
            </a:p>
            <a:p>
              <a:r>
                <a:rPr lang="en-US" sz="1100" dirty="0" smtClean="0"/>
                <a:t>[6] Zhao, W., Liu, C., and Chen, J. (2011). Automatic composition of information-providing web services based on query rewriting. Science China Information Sciences, pages 1–17.</a:t>
              </a:r>
              <a:endParaRPr lang="en-US" sz="1100" dirty="0"/>
            </a:p>
          </p:txBody>
        </p:sp>
      </p:grpSp>
      <p:grpSp>
        <p:nvGrpSpPr>
          <p:cNvPr id="63" name="Grouper 30"/>
          <p:cNvGrpSpPr/>
          <p:nvPr/>
        </p:nvGrpSpPr>
        <p:grpSpPr>
          <a:xfrm>
            <a:off x="1168197" y="1756494"/>
            <a:ext cx="7587644" cy="2060185"/>
            <a:chOff x="779117" y="1329857"/>
            <a:chExt cx="7587644" cy="1852842"/>
          </a:xfrm>
        </p:grpSpPr>
        <p:sp>
          <p:nvSpPr>
            <p:cNvPr id="64" name="Rectangle 31"/>
            <p:cNvSpPr/>
            <p:nvPr/>
          </p:nvSpPr>
          <p:spPr>
            <a:xfrm>
              <a:off x="779117" y="1329857"/>
              <a:ext cx="3520228" cy="830403"/>
            </a:xfrm>
            <a:prstGeom prst="rect">
              <a:avLst/>
            </a:prstGeom>
          </p:spPr>
          <p:txBody>
            <a:bodyPr wrap="square">
              <a:spAutoFit/>
            </a:bodyPr>
            <a:lstStyle/>
            <a:p>
              <a:r>
                <a:rPr lang="en-US" b="1" i="1" dirty="0" smtClean="0">
                  <a:solidFill>
                    <a:srgbClr val="000000"/>
                  </a:solidFill>
                </a:rPr>
                <a:t>Services lookup and matching</a:t>
              </a:r>
            </a:p>
            <a:p>
              <a:pPr marL="285750" indent="-285750">
                <a:buFont typeface="Arial"/>
                <a:buChar char="•"/>
              </a:pPr>
              <a:endParaRPr lang="en-US" dirty="0" smtClean="0">
                <a:solidFill>
                  <a:srgbClr val="000000"/>
                </a:solidFill>
              </a:endParaRPr>
            </a:p>
            <a:p>
              <a:pPr marL="285750" indent="-285750">
                <a:buFont typeface="Arial"/>
                <a:buChar char="•"/>
              </a:pPr>
              <a:endParaRPr lang="en-US" dirty="0">
                <a:solidFill>
                  <a:srgbClr val="000000"/>
                </a:solidFill>
              </a:endParaRPr>
            </a:p>
          </p:txBody>
        </p:sp>
        <p:sp>
          <p:nvSpPr>
            <p:cNvPr id="65" name="ZoneTexte 32"/>
            <p:cNvSpPr txBox="1"/>
            <p:nvPr/>
          </p:nvSpPr>
          <p:spPr>
            <a:xfrm>
              <a:off x="779117" y="1613039"/>
              <a:ext cx="7587644" cy="1569660"/>
            </a:xfrm>
            <a:prstGeom prst="rect">
              <a:avLst/>
            </a:prstGeom>
            <a:solidFill>
              <a:schemeClr val="bg1"/>
            </a:solidFill>
          </p:spPr>
          <p:txBody>
            <a:bodyPr wrap="square" rtlCol="0">
              <a:spAutoFit/>
            </a:bodyPr>
            <a:lstStyle/>
            <a:p>
              <a:pPr algn="just"/>
              <a:r>
                <a:rPr lang="en-GB" sz="1200" dirty="0" smtClean="0">
                  <a:ea typeface="Calibri" charset="0"/>
                  <a:cs typeface="Calibri" charset="0"/>
                </a:rPr>
                <a:t>[1] </a:t>
              </a:r>
              <a:r>
                <a:rPr lang="en-GB" sz="1200" dirty="0" err="1" smtClean="0">
                  <a:ea typeface="Calibri" charset="0"/>
                  <a:cs typeface="Calibri" charset="0"/>
                </a:rPr>
                <a:t>Paolucci</a:t>
              </a:r>
              <a:r>
                <a:rPr lang="en-GB" sz="1200" dirty="0">
                  <a:ea typeface="Calibri" charset="0"/>
                  <a:cs typeface="Calibri" charset="0"/>
                </a:rPr>
                <a:t>, M., Kawamura, T., Payne, T. R., &amp; </a:t>
              </a:r>
              <a:r>
                <a:rPr lang="en-GB" sz="1200" dirty="0" err="1">
                  <a:ea typeface="Calibri" charset="0"/>
                  <a:cs typeface="Calibri" charset="0"/>
                </a:rPr>
                <a:t>Sycara</a:t>
              </a:r>
              <a:r>
                <a:rPr lang="en-GB" sz="1200" dirty="0">
                  <a:ea typeface="Calibri" charset="0"/>
                  <a:cs typeface="Calibri" charset="0"/>
                </a:rPr>
                <a:t>, K. (2002, June). Semantic matching of web services capabilities. In International Semantic Web Conference (pp. 333-347). Springer Berlin Heidelberg</a:t>
              </a:r>
              <a:r>
                <a:rPr lang="en-GB" sz="1200" dirty="0" smtClean="0">
                  <a:ea typeface="Calibri" charset="0"/>
                  <a:cs typeface="Calibri" charset="0"/>
                </a:rPr>
                <a:t>.</a:t>
              </a:r>
            </a:p>
            <a:p>
              <a:pPr algn="just"/>
              <a:r>
                <a:rPr lang="en-GB" sz="1200" dirty="0" smtClean="0">
                  <a:ea typeface="Calibri" charset="0"/>
                  <a:cs typeface="Calibri" charset="0"/>
                </a:rPr>
                <a:t>[</a:t>
              </a:r>
              <a:r>
                <a:rPr lang="en-GB" sz="1200" dirty="0">
                  <a:ea typeface="Calibri" charset="0"/>
                  <a:cs typeface="Calibri" charset="0"/>
                </a:rPr>
                <a:t>2} </a:t>
              </a:r>
              <a:r>
                <a:rPr lang="en-GB" sz="1200" dirty="0" err="1">
                  <a:ea typeface="Calibri" charset="0"/>
                  <a:cs typeface="Calibri" charset="0"/>
                </a:rPr>
                <a:t>Bramantoro</a:t>
              </a:r>
              <a:r>
                <a:rPr lang="en-GB" sz="1200" dirty="0">
                  <a:ea typeface="Calibri" charset="0"/>
                  <a:cs typeface="Calibri" charset="0"/>
                </a:rPr>
                <a:t>, A., </a:t>
              </a:r>
              <a:r>
                <a:rPr lang="en-GB" sz="1200" dirty="0" err="1">
                  <a:ea typeface="Calibri" charset="0"/>
                  <a:cs typeface="Calibri" charset="0"/>
                </a:rPr>
                <a:t>Krishnaswamy</a:t>
              </a:r>
              <a:r>
                <a:rPr lang="en-GB" sz="1200" dirty="0">
                  <a:ea typeface="Calibri" charset="0"/>
                  <a:cs typeface="Calibri" charset="0"/>
                </a:rPr>
                <a:t>, S., &amp; </a:t>
              </a:r>
              <a:r>
                <a:rPr lang="en-GB" sz="1200" dirty="0" err="1">
                  <a:ea typeface="Calibri" charset="0"/>
                  <a:cs typeface="Calibri" charset="0"/>
                </a:rPr>
                <a:t>Indrawan</a:t>
              </a:r>
              <a:r>
                <a:rPr lang="en-GB" sz="1200" dirty="0">
                  <a:ea typeface="Calibri" charset="0"/>
                  <a:cs typeface="Calibri" charset="0"/>
                </a:rPr>
                <a:t>, M. (2005, November). A semantic distance measure for matching web services. In International Conference on Web Information Systems Engineering (pp. 217-226). Springer Berlin Heidelberg</a:t>
              </a:r>
              <a:r>
                <a:rPr lang="en-GB" sz="1200" dirty="0" smtClean="0">
                  <a:ea typeface="Calibri" charset="0"/>
                  <a:cs typeface="Calibri" charset="0"/>
                </a:rPr>
                <a:t>.</a:t>
              </a:r>
            </a:p>
            <a:p>
              <a:pPr algn="just"/>
              <a:r>
                <a:rPr lang="en-GB" sz="1200" dirty="0">
                  <a:ea typeface="Calibri" charset="0"/>
                  <a:cs typeface="Calibri" charset="0"/>
                </a:rPr>
                <a:t>[3} APA	</a:t>
              </a:r>
              <a:r>
                <a:rPr lang="en-GB" sz="1200" dirty="0" err="1">
                  <a:ea typeface="Calibri" charset="0"/>
                  <a:cs typeface="Calibri" charset="0"/>
                </a:rPr>
                <a:t>Maximilien</a:t>
              </a:r>
              <a:r>
                <a:rPr lang="en-GB" sz="1200" dirty="0">
                  <a:ea typeface="Calibri" charset="0"/>
                  <a:cs typeface="Calibri" charset="0"/>
                </a:rPr>
                <a:t>, E. M., &amp; Singh, M. P. (2004, November). Toward autonomic web services trust and selection. In Proceedings of the 2nd international conference on Service oriented computing (pp. 212-221). ACM.</a:t>
              </a:r>
            </a:p>
          </p:txBody>
        </p:sp>
      </p:grpSp>
    </p:spTree>
    <p:extLst>
      <p:ext uri="{BB962C8B-B14F-4D97-AF65-F5344CB8AC3E}">
        <p14:creationId xmlns:p14="http://schemas.microsoft.com/office/powerpoint/2010/main" val="3391127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484632"/>
            <a:ext cx="10961739" cy="1609344"/>
          </a:xfrm>
        </p:spPr>
        <p:txBody>
          <a:bodyPr/>
          <a:lstStyle/>
          <a:p>
            <a:r>
              <a:rPr lang="fr-FR" dirty="0" smtClean="0"/>
              <a:t>Challenges</a:t>
            </a:r>
            <a:endParaRPr lang="fr-FR" dirty="0">
              <a:solidFill>
                <a:srgbClr val="FF0000"/>
              </a:solidFill>
            </a:endParaRPr>
          </a:p>
        </p:txBody>
      </p:sp>
      <p:pic>
        <p:nvPicPr>
          <p:cNvPr id="6" name="Imagem 5"/>
          <p:cNvPicPr>
            <a:picLocks noChangeAspect="1"/>
          </p:cNvPicPr>
          <p:nvPr/>
        </p:nvPicPr>
        <p:blipFill>
          <a:blip r:embed="rId2"/>
          <a:stretch>
            <a:fillRect/>
          </a:stretch>
        </p:blipFill>
        <p:spPr>
          <a:xfrm>
            <a:off x="6513103" y="1003348"/>
            <a:ext cx="5030307" cy="5185181"/>
          </a:xfrm>
          <a:prstGeom prst="rect">
            <a:avLst/>
          </a:prstGeom>
        </p:spPr>
      </p:pic>
      <p:sp>
        <p:nvSpPr>
          <p:cNvPr id="7" name="Espaço Reservado para Conteúdo 2"/>
          <p:cNvSpPr>
            <a:spLocks noGrp="1"/>
          </p:cNvSpPr>
          <p:nvPr>
            <p:ph idx="1"/>
          </p:nvPr>
        </p:nvSpPr>
        <p:spPr>
          <a:xfrm>
            <a:off x="1069848" y="2121408"/>
            <a:ext cx="5443255" cy="4050792"/>
          </a:xfrm>
        </p:spPr>
        <p:txBody>
          <a:bodyPr>
            <a:normAutofit/>
          </a:bodyPr>
          <a:lstStyle/>
          <a:p>
            <a:pPr lvl="1" algn="just"/>
            <a:r>
              <a:rPr lang="en-US" sz="2000" dirty="0" smtClean="0"/>
              <a:t>Which </a:t>
            </a:r>
            <a:r>
              <a:rPr lang="en-US" sz="2000" dirty="0"/>
              <a:t>services should I select ? Are the requirements being respected?	</a:t>
            </a:r>
            <a:endParaRPr lang="en-US" sz="2000" dirty="0" smtClean="0"/>
          </a:p>
          <a:p>
            <a:pPr lvl="1" algn="just"/>
            <a:endParaRPr lang="en-US" sz="2000" dirty="0"/>
          </a:p>
          <a:p>
            <a:pPr lvl="1" algn="just"/>
            <a:r>
              <a:rPr lang="en-US" sz="2000" dirty="0"/>
              <a:t>How to be sure that all SLAs  are being respected</a:t>
            </a:r>
            <a:r>
              <a:rPr lang="en-US" sz="2000" dirty="0" smtClean="0"/>
              <a:t>?</a:t>
            </a:r>
          </a:p>
          <a:p>
            <a:pPr lvl="1" algn="just"/>
            <a:endParaRPr lang="en-US" sz="2000" dirty="0"/>
          </a:p>
          <a:p>
            <a:pPr lvl="1" algn="just"/>
            <a:r>
              <a:rPr lang="en-US" sz="2000" dirty="0"/>
              <a:t>How to integrate different SLAs associated to services involved with user’s </a:t>
            </a:r>
            <a:r>
              <a:rPr lang="en-US" sz="2000" dirty="0" smtClean="0"/>
              <a:t>requirements</a:t>
            </a:r>
            <a:r>
              <a:rPr lang="en-US" sz="2000" dirty="0" smtClean="0"/>
              <a:t>?</a:t>
            </a:r>
          </a:p>
          <a:p>
            <a:pPr lvl="1" algn="just"/>
            <a:endParaRPr lang="en-US" sz="2000" dirty="0"/>
          </a:p>
          <a:p>
            <a:pPr lvl="1" algn="just"/>
            <a:r>
              <a:rPr lang="en-US" sz="2000" dirty="0"/>
              <a:t>How results can be  reused  for a next query</a:t>
            </a:r>
            <a:r>
              <a:rPr lang="en-US" sz="2000" dirty="0" smtClean="0"/>
              <a:t>?</a:t>
            </a:r>
            <a:endParaRPr lang="en-US" sz="2000" dirty="0"/>
          </a:p>
        </p:txBody>
      </p:sp>
    </p:spTree>
    <p:extLst>
      <p:ext uri="{BB962C8B-B14F-4D97-AF65-F5344CB8AC3E}">
        <p14:creationId xmlns:p14="http://schemas.microsoft.com/office/powerpoint/2010/main" val="1806686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stretch>
            <a:fillRect/>
          </a:stretch>
        </p:blipFill>
        <p:spPr>
          <a:xfrm>
            <a:off x="6513103" y="1003348"/>
            <a:ext cx="5030307" cy="5185181"/>
          </a:xfrm>
          <a:prstGeom prst="rect">
            <a:avLst/>
          </a:prstGeom>
        </p:spPr>
      </p:pic>
      <p:sp>
        <p:nvSpPr>
          <p:cNvPr id="7" name="Espaço Reservado para Conteúdo 2"/>
          <p:cNvSpPr>
            <a:spLocks noGrp="1"/>
          </p:cNvSpPr>
          <p:nvPr>
            <p:ph idx="1"/>
          </p:nvPr>
        </p:nvSpPr>
        <p:spPr>
          <a:xfrm>
            <a:off x="1069848" y="2121408"/>
            <a:ext cx="5443255" cy="4050792"/>
          </a:xfrm>
        </p:spPr>
        <p:txBody>
          <a:bodyPr>
            <a:normAutofit/>
          </a:bodyPr>
          <a:lstStyle/>
          <a:p>
            <a:pPr lvl="1" algn="just"/>
            <a:r>
              <a:rPr lang="en-US" sz="2000" dirty="0" smtClean="0"/>
              <a:t>Which </a:t>
            </a:r>
            <a:r>
              <a:rPr lang="en-US" sz="2000" dirty="0"/>
              <a:t>services should I select ? Are the requirements being respected?	</a:t>
            </a:r>
            <a:endParaRPr lang="en-US" sz="2000" dirty="0" smtClean="0"/>
          </a:p>
          <a:p>
            <a:pPr lvl="1" algn="just"/>
            <a:endParaRPr lang="en-US" sz="2000" dirty="0"/>
          </a:p>
          <a:p>
            <a:pPr lvl="1" algn="just"/>
            <a:r>
              <a:rPr lang="en-US" sz="2000" dirty="0"/>
              <a:t>How to be sure that all SLAs  are being respected</a:t>
            </a:r>
            <a:r>
              <a:rPr lang="en-US" sz="2000" dirty="0" smtClean="0"/>
              <a:t>?</a:t>
            </a:r>
          </a:p>
          <a:p>
            <a:pPr lvl="1" algn="just"/>
            <a:endParaRPr lang="en-US" sz="2000" dirty="0"/>
          </a:p>
          <a:p>
            <a:pPr lvl="1" algn="just"/>
            <a:r>
              <a:rPr lang="en-US" sz="2000" dirty="0"/>
              <a:t>How to integrate different SLAs associated to services involved with user’s </a:t>
            </a:r>
            <a:r>
              <a:rPr lang="en-US" sz="2000" dirty="0" smtClean="0"/>
              <a:t>requirements</a:t>
            </a:r>
            <a:r>
              <a:rPr lang="en-US" sz="2000" dirty="0" smtClean="0"/>
              <a:t>?</a:t>
            </a:r>
          </a:p>
          <a:p>
            <a:pPr lvl="1" algn="just"/>
            <a:endParaRPr lang="en-US" sz="2000" dirty="0"/>
          </a:p>
          <a:p>
            <a:pPr lvl="1" algn="just"/>
            <a:r>
              <a:rPr lang="en-US" sz="2000" dirty="0"/>
              <a:t>How results can be  reused  for a next query</a:t>
            </a:r>
            <a:r>
              <a:rPr lang="en-US" sz="2000" dirty="0" smtClean="0"/>
              <a:t>?</a:t>
            </a:r>
            <a:endParaRPr lang="en-US" sz="2000" dirty="0"/>
          </a:p>
        </p:txBody>
      </p:sp>
      <p:sp>
        <p:nvSpPr>
          <p:cNvPr id="5" name="Rectangle 4"/>
          <p:cNvSpPr/>
          <p:nvPr/>
        </p:nvSpPr>
        <p:spPr>
          <a:xfrm>
            <a:off x="0" y="2356322"/>
            <a:ext cx="12192000" cy="1815882"/>
          </a:xfrm>
          <a:prstGeom prst="rect">
            <a:avLst/>
          </a:prstGeom>
          <a:solidFill>
            <a:schemeClr val="accent1"/>
          </a:solidFill>
        </p:spPr>
        <p:txBody>
          <a:bodyPr wrap="square">
            <a:spAutoFit/>
          </a:bodyPr>
          <a:lstStyle/>
          <a:p>
            <a:pPr algn="ctr"/>
            <a:r>
              <a:rPr lang="en-US" sz="2800" b="1" dirty="0" smtClean="0">
                <a:solidFill>
                  <a:schemeClr val="bg2"/>
                </a:solidFill>
              </a:rPr>
              <a:t>Objective</a:t>
            </a:r>
          </a:p>
          <a:p>
            <a:pPr algn="ctr"/>
            <a:r>
              <a:rPr lang="en-US" sz="2800" dirty="0">
                <a:solidFill>
                  <a:schemeClr val="bg1"/>
                </a:solidFill>
              </a:rPr>
              <a:t>P</a:t>
            </a:r>
            <a:r>
              <a:rPr lang="en-US" sz="2800" dirty="0" smtClean="0">
                <a:solidFill>
                  <a:schemeClr val="bg1"/>
                </a:solidFill>
              </a:rPr>
              <a:t>ropose </a:t>
            </a:r>
            <a:r>
              <a:rPr lang="en-US" sz="2800" dirty="0">
                <a:solidFill>
                  <a:schemeClr val="bg1"/>
                </a:solidFill>
              </a:rPr>
              <a:t>a data integration solution in a multi-cloud environment guided by user requirements and SLA exported by different </a:t>
            </a:r>
            <a:r>
              <a:rPr lang="en-US" sz="2800" dirty="0" smtClean="0">
                <a:solidFill>
                  <a:schemeClr val="bg1"/>
                </a:solidFill>
              </a:rPr>
              <a:t>clouds</a:t>
            </a:r>
            <a:endParaRPr lang="en-US" sz="2800" dirty="0">
              <a:solidFill>
                <a:schemeClr val="bg1"/>
              </a:solidFill>
            </a:endParaRPr>
          </a:p>
          <a:p>
            <a:pPr algn="ctr"/>
            <a:endParaRPr lang="en-US" sz="2800" dirty="0" smtClean="0">
              <a:solidFill>
                <a:schemeClr val="bg1"/>
              </a:solidFill>
            </a:endParaRPr>
          </a:p>
        </p:txBody>
      </p:sp>
    </p:spTree>
    <p:extLst>
      <p:ext uri="{BB962C8B-B14F-4D97-AF65-F5344CB8AC3E}">
        <p14:creationId xmlns:p14="http://schemas.microsoft.com/office/powerpoint/2010/main" val="1830205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Main contributions</a:t>
            </a:r>
            <a:endParaRPr lang="en-GB" dirty="0"/>
          </a:p>
        </p:txBody>
      </p:sp>
      <p:sp>
        <p:nvSpPr>
          <p:cNvPr id="3" name="Espace réservé du contenu 2"/>
          <p:cNvSpPr>
            <a:spLocks noGrp="1"/>
          </p:cNvSpPr>
          <p:nvPr>
            <p:ph idx="1"/>
          </p:nvPr>
        </p:nvSpPr>
        <p:spPr/>
        <p:txBody>
          <a:bodyPr>
            <a:normAutofit/>
          </a:bodyPr>
          <a:lstStyle/>
          <a:p>
            <a:pPr>
              <a:lnSpc>
                <a:spcPct val="110000"/>
              </a:lnSpc>
            </a:pPr>
            <a:r>
              <a:rPr lang="en-GB" sz="2400" dirty="0" smtClean="0">
                <a:solidFill>
                  <a:srgbClr val="FF0066"/>
                </a:solidFill>
              </a:rPr>
              <a:t>Systematic mapping</a:t>
            </a:r>
            <a:r>
              <a:rPr lang="en-GB" sz="2400" baseline="30000" dirty="0" smtClean="0">
                <a:solidFill>
                  <a:srgbClr val="FF0066"/>
                </a:solidFill>
              </a:rPr>
              <a:t>1</a:t>
            </a:r>
            <a:endParaRPr lang="en-GB" sz="2400" baseline="30000" dirty="0"/>
          </a:p>
          <a:p>
            <a:pPr lvl="1">
              <a:lnSpc>
                <a:spcPct val="110000"/>
              </a:lnSpc>
            </a:pPr>
            <a:r>
              <a:rPr lang="en-GB" sz="2200" dirty="0" smtClean="0"/>
              <a:t>build </a:t>
            </a:r>
            <a:r>
              <a:rPr lang="en-GB" sz="2200" dirty="0"/>
              <a:t>the corpus of the state of the art and identify new trends and open issues around our research topic</a:t>
            </a:r>
            <a:r>
              <a:rPr lang="en-GB" sz="2200" dirty="0" smtClean="0"/>
              <a:t>.</a:t>
            </a:r>
            <a:endParaRPr lang="en-GB" sz="2400" dirty="0" smtClean="0"/>
          </a:p>
          <a:p>
            <a:pPr>
              <a:lnSpc>
                <a:spcPct val="110000"/>
              </a:lnSpc>
            </a:pPr>
            <a:r>
              <a:rPr lang="fr-FR" sz="2400" dirty="0" err="1" smtClean="0">
                <a:solidFill>
                  <a:srgbClr val="FF0066"/>
                </a:solidFill>
              </a:rPr>
              <a:t>Rhone</a:t>
            </a:r>
            <a:r>
              <a:rPr lang="fr-FR" sz="2400" dirty="0" smtClean="0">
                <a:solidFill>
                  <a:srgbClr val="FF0066"/>
                </a:solidFill>
              </a:rPr>
              <a:t>, </a:t>
            </a:r>
            <a:r>
              <a:rPr lang="fr-FR" sz="2400" dirty="0" err="1" smtClean="0">
                <a:solidFill>
                  <a:srgbClr val="FF0066"/>
                </a:solidFill>
              </a:rPr>
              <a:t>query</a:t>
            </a:r>
            <a:r>
              <a:rPr lang="fr-FR" sz="2400" dirty="0" smtClean="0">
                <a:solidFill>
                  <a:srgbClr val="FF0066"/>
                </a:solidFill>
              </a:rPr>
              <a:t> </a:t>
            </a:r>
            <a:r>
              <a:rPr lang="fr-FR" sz="2400" dirty="0">
                <a:solidFill>
                  <a:srgbClr val="FF0066"/>
                </a:solidFill>
              </a:rPr>
              <a:t>rewriting </a:t>
            </a:r>
            <a:r>
              <a:rPr lang="fr-FR" sz="2400" dirty="0" smtClean="0">
                <a:solidFill>
                  <a:srgbClr val="FF0066"/>
                </a:solidFill>
              </a:rPr>
              <a:t>algorithm</a:t>
            </a:r>
            <a:r>
              <a:rPr lang="fr-FR" sz="2400" baseline="30000" dirty="0" smtClean="0">
                <a:solidFill>
                  <a:srgbClr val="FF0066"/>
                </a:solidFill>
              </a:rPr>
              <a:t>2</a:t>
            </a:r>
            <a:r>
              <a:rPr lang="fr-FR" sz="2400" dirty="0" smtClean="0">
                <a:solidFill>
                  <a:srgbClr val="FF0066"/>
                </a:solidFill>
              </a:rPr>
              <a:t> </a:t>
            </a:r>
            <a:r>
              <a:rPr lang="fr-FR" sz="2400" dirty="0"/>
              <a:t>for data </a:t>
            </a:r>
            <a:r>
              <a:rPr lang="fr-FR" sz="2400" dirty="0" err="1"/>
              <a:t>integration</a:t>
            </a:r>
            <a:r>
              <a:rPr lang="fr-FR" sz="2400" dirty="0"/>
              <a:t> </a:t>
            </a:r>
            <a:endParaRPr lang="fr-FR" sz="2400" dirty="0" smtClean="0"/>
          </a:p>
          <a:p>
            <a:pPr lvl="1">
              <a:lnSpc>
                <a:spcPct val="110000"/>
              </a:lnSpc>
            </a:pPr>
            <a:r>
              <a:rPr lang="fr-FR" sz="2200" dirty="0" err="1"/>
              <a:t>C</a:t>
            </a:r>
            <a:r>
              <a:rPr lang="fr-FR" sz="2200" dirty="0" err="1" smtClean="0"/>
              <a:t>onsiders</a:t>
            </a:r>
            <a:r>
              <a:rPr lang="fr-FR" sz="2200" dirty="0" smtClean="0"/>
              <a:t> </a:t>
            </a:r>
            <a:r>
              <a:rPr lang="fr-FR" sz="2200" dirty="0"/>
              <a:t>user </a:t>
            </a:r>
            <a:r>
              <a:rPr lang="fr-FR" sz="2200" dirty="0" err="1"/>
              <a:t>integration</a:t>
            </a:r>
            <a:r>
              <a:rPr lang="fr-FR" sz="2200" dirty="0"/>
              <a:t> </a:t>
            </a:r>
            <a:r>
              <a:rPr lang="fr-FR" sz="2200" dirty="0" err="1"/>
              <a:t>preferences</a:t>
            </a:r>
            <a:r>
              <a:rPr lang="fr-FR" sz="2200" dirty="0"/>
              <a:t> and services’ </a:t>
            </a:r>
            <a:r>
              <a:rPr lang="fr-FR" sz="2200" dirty="0" err="1"/>
              <a:t>quality</a:t>
            </a:r>
            <a:r>
              <a:rPr lang="fr-FR" sz="2200" dirty="0"/>
              <a:t> aspects </a:t>
            </a:r>
            <a:r>
              <a:rPr lang="fr-FR" sz="2200" dirty="0" err="1"/>
              <a:t>expressed</a:t>
            </a:r>
            <a:r>
              <a:rPr lang="fr-FR" sz="2200" dirty="0"/>
              <a:t> in </a:t>
            </a:r>
            <a:r>
              <a:rPr lang="fr-FR" sz="2200" dirty="0" err="1"/>
              <a:t>SLAs</a:t>
            </a:r>
            <a:r>
              <a:rPr lang="fr-FR" sz="2200" dirty="0"/>
              <a:t>.</a:t>
            </a:r>
          </a:p>
          <a:p>
            <a:pPr>
              <a:lnSpc>
                <a:spcPct val="110000"/>
              </a:lnSpc>
            </a:pPr>
            <a:endParaRPr lang="en-GB" sz="2400" dirty="0" smtClean="0"/>
          </a:p>
          <a:p>
            <a:pPr>
              <a:lnSpc>
                <a:spcPct val="110000"/>
              </a:lnSpc>
            </a:pPr>
            <a:endParaRPr lang="en-GB" sz="2400" dirty="0"/>
          </a:p>
          <a:p>
            <a:pPr>
              <a:lnSpc>
                <a:spcPct val="110000"/>
              </a:lnSpc>
            </a:pPr>
            <a:endParaRPr lang="en-GB" sz="2400" dirty="0"/>
          </a:p>
        </p:txBody>
      </p:sp>
      <p:sp>
        <p:nvSpPr>
          <p:cNvPr id="5" name="CaixaDeTexto 7"/>
          <p:cNvSpPr txBox="1"/>
          <p:nvPr/>
        </p:nvSpPr>
        <p:spPr>
          <a:xfrm>
            <a:off x="1069848" y="5931035"/>
            <a:ext cx="10217912" cy="577081"/>
          </a:xfrm>
          <a:prstGeom prst="rect">
            <a:avLst/>
          </a:prstGeom>
          <a:noFill/>
        </p:spPr>
        <p:txBody>
          <a:bodyPr wrap="square" rtlCol="0">
            <a:spAutoFit/>
          </a:bodyPr>
          <a:lstStyle/>
          <a:p>
            <a:pPr algn="just"/>
            <a:r>
              <a:rPr lang="en-US" sz="1050" baseline="30000" dirty="0" smtClean="0"/>
              <a:t>2</a:t>
            </a:r>
            <a:r>
              <a:rPr lang="en-US" sz="1050" dirty="0" smtClean="0"/>
              <a:t> D</a:t>
            </a:r>
            <a:r>
              <a:rPr lang="en-US" sz="1050" dirty="0"/>
              <a:t>. A. S. Carvalho, P. A. S. Neto, C. Ghedira, G. Vargas-Solar, N. Bennani. </a:t>
            </a:r>
            <a:r>
              <a:rPr lang="en-US" sz="1050" b="1" dirty="0"/>
              <a:t>Rhone: a quality-based query rewriting algorithm for data </a:t>
            </a:r>
            <a:r>
              <a:rPr lang="en-US" sz="1050" b="1" dirty="0" smtClean="0"/>
              <a:t>integration</a:t>
            </a:r>
            <a:r>
              <a:rPr lang="en-US" sz="1050" dirty="0" smtClean="0"/>
              <a:t>. East-European </a:t>
            </a:r>
            <a:r>
              <a:rPr lang="en-US" sz="1050" dirty="0"/>
              <a:t>Conference on Advances in Databases and Information Systems, Aug 2016, Prague, France. ADBIS East-European Conference on Advances in Databases and Information Systems, 2016</a:t>
            </a:r>
            <a:r>
              <a:rPr lang="en-US" sz="1050" dirty="0" smtClean="0"/>
              <a:t>.</a:t>
            </a:r>
            <a:endParaRPr lang="en-US" sz="1050" dirty="0"/>
          </a:p>
        </p:txBody>
      </p:sp>
      <p:sp>
        <p:nvSpPr>
          <p:cNvPr id="6" name="CaixaDeTexto 4"/>
          <p:cNvSpPr txBox="1"/>
          <p:nvPr/>
        </p:nvSpPr>
        <p:spPr>
          <a:xfrm>
            <a:off x="1069848" y="5474537"/>
            <a:ext cx="10217912" cy="577081"/>
          </a:xfrm>
          <a:prstGeom prst="rect">
            <a:avLst/>
          </a:prstGeom>
          <a:noFill/>
        </p:spPr>
        <p:txBody>
          <a:bodyPr wrap="square" rtlCol="0">
            <a:spAutoFit/>
          </a:bodyPr>
          <a:lstStyle/>
          <a:p>
            <a:r>
              <a:rPr lang="en-US" sz="1050" baseline="30000" dirty="0" smtClean="0"/>
              <a:t>1 </a:t>
            </a:r>
            <a:r>
              <a:rPr lang="en-US" sz="1050" dirty="0" smtClean="0"/>
              <a:t>D</a:t>
            </a:r>
            <a:r>
              <a:rPr lang="en-US" sz="1050" dirty="0"/>
              <a:t>. A. S. Carvalho, P. A. Souza Neto, G. Vargas-Solar, N. Bennani, C. Ghedira, </a:t>
            </a:r>
            <a:r>
              <a:rPr lang="en-US" sz="1050" b="1" dirty="0"/>
              <a:t>Can Data Integration Quality be Enhanced on Multi-cloud using SLA?</a:t>
            </a:r>
            <a:r>
              <a:rPr lang="en-US" sz="1050" dirty="0"/>
              <a:t>, In 26th Int. Conf. on Database and Expert Systems Applications, Spain, 2015.</a:t>
            </a:r>
          </a:p>
          <a:p>
            <a:endParaRPr lang="fr-FR" sz="1050" dirty="0"/>
          </a:p>
        </p:txBody>
      </p:sp>
    </p:spTree>
    <p:extLst>
      <p:ext uri="{BB962C8B-B14F-4D97-AF65-F5344CB8AC3E}">
        <p14:creationId xmlns:p14="http://schemas.microsoft.com/office/powerpoint/2010/main" val="2016242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ctr">
            <a:normAutofit/>
          </a:bodyPr>
          <a:lstStyle/>
          <a:p>
            <a:r>
              <a:rPr lang="en-GB" sz="4267" dirty="0"/>
              <a:t>A</a:t>
            </a:r>
            <a:r>
              <a:rPr lang="en-GB" sz="4267" dirty="0"/>
              <a:t>pproach</a:t>
            </a:r>
            <a:endParaRPr lang="en-GB" sz="4267" dirty="0"/>
          </a:p>
        </p:txBody>
      </p:sp>
      <p:sp>
        <p:nvSpPr>
          <p:cNvPr id="2" name="Espace réservé du contenu 1"/>
          <p:cNvSpPr>
            <a:spLocks noGrp="1"/>
          </p:cNvSpPr>
          <p:nvPr>
            <p:ph idx="1"/>
          </p:nvPr>
        </p:nvSpPr>
        <p:spPr>
          <a:xfrm>
            <a:off x="1097280" y="3590175"/>
            <a:ext cx="10058400" cy="2278920"/>
          </a:xfrm>
        </p:spPr>
        <p:txBody>
          <a:bodyPr>
            <a:normAutofit fontScale="92500" lnSpcReduction="10000"/>
          </a:bodyPr>
          <a:lstStyle/>
          <a:p>
            <a:pPr algn="just">
              <a:buFont typeface="Wingdings" charset="2"/>
              <a:buChar char="§"/>
            </a:pPr>
            <a:r>
              <a:rPr lang="en-US" sz="3200" b="1" dirty="0"/>
              <a:t>Hypothesis</a:t>
            </a:r>
            <a:endParaRPr lang="en-US" sz="3200" b="1" dirty="0"/>
          </a:p>
          <a:p>
            <a:pPr lvl="1" algn="just">
              <a:buFont typeface="Wingdings" charset="2"/>
              <a:buChar char="§"/>
            </a:pPr>
            <a:r>
              <a:rPr lang="en-US" sz="2667" dirty="0"/>
              <a:t>the data integration process is totally or partially externalized on different clouds that provide necessary resources under different conditions (SLA)</a:t>
            </a:r>
          </a:p>
          <a:p>
            <a:pPr lvl="1" algn="just">
              <a:buFont typeface="Wingdings" charset="2"/>
              <a:buChar char="§"/>
            </a:pPr>
            <a:r>
              <a:rPr lang="en-US" sz="2667" dirty="0"/>
              <a:t>data can be retrieved from several data providers (i.e., services) with different quality properties</a:t>
            </a:r>
          </a:p>
          <a:p>
            <a:endParaRPr lang="en-GB" sz="2667"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7</a:t>
            </a:fld>
            <a:endParaRPr lang="en-GB" dirty="0"/>
          </a:p>
        </p:txBody>
      </p:sp>
      <p:sp>
        <p:nvSpPr>
          <p:cNvPr id="25" name="Espace réservé du contenu 4"/>
          <p:cNvSpPr txBox="1">
            <a:spLocks/>
          </p:cNvSpPr>
          <p:nvPr/>
        </p:nvSpPr>
        <p:spPr>
          <a:xfrm>
            <a:off x="1097280" y="1845735"/>
            <a:ext cx="10058400" cy="4023360"/>
          </a:xfrm>
          <a:prstGeom prst="rect">
            <a:avLst/>
          </a:prstGeom>
        </p:spPr>
        <p:txBody>
          <a:bodyPr anchor="ct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endParaRPr lang="en-US" sz="3200" dirty="0">
              <a:solidFill>
                <a:schemeClr val="tx1"/>
              </a:solidFill>
            </a:endParaRPr>
          </a:p>
        </p:txBody>
      </p:sp>
      <p:sp>
        <p:nvSpPr>
          <p:cNvPr id="6" name="Rectangle 5"/>
          <p:cNvSpPr/>
          <p:nvPr/>
        </p:nvSpPr>
        <p:spPr>
          <a:xfrm>
            <a:off x="1097280" y="2092521"/>
            <a:ext cx="10255531" cy="125086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Address data integration considering </a:t>
            </a:r>
            <a:endParaRPr lang="en-US" sz="2000" b="1" dirty="0">
              <a:solidFill>
                <a:schemeClr val="bg1"/>
              </a:solidFill>
            </a:endParaRPr>
          </a:p>
          <a:p>
            <a:pPr algn="ctr"/>
            <a:r>
              <a:rPr lang="en-US" sz="2000" b="1" dirty="0">
                <a:solidFill>
                  <a:schemeClr val="bg1"/>
                </a:solidFill>
              </a:rPr>
              <a:t>data </a:t>
            </a:r>
            <a:r>
              <a:rPr lang="en-US" sz="2000" b="1" dirty="0">
                <a:solidFill>
                  <a:schemeClr val="bg1"/>
                </a:solidFill>
              </a:rPr>
              <a:t>quality (freshness, provenance, cost, availability) properties </a:t>
            </a:r>
            <a:r>
              <a:rPr lang="en-US" sz="2000" b="1" dirty="0">
                <a:solidFill>
                  <a:schemeClr val="bg1"/>
                </a:solidFill>
              </a:rPr>
              <a:t>&amp;</a:t>
            </a:r>
          </a:p>
          <a:p>
            <a:pPr algn="ctr"/>
            <a:r>
              <a:rPr lang="en-US" sz="2000" b="1" dirty="0">
                <a:solidFill>
                  <a:schemeClr val="bg1"/>
                </a:solidFill>
              </a:rPr>
              <a:t> </a:t>
            </a:r>
            <a:r>
              <a:rPr lang="en-US" sz="2000" b="1" dirty="0">
                <a:solidFill>
                  <a:schemeClr val="bg1"/>
                </a:solidFill>
              </a:rPr>
              <a:t>service level agreements (SLA)</a:t>
            </a:r>
          </a:p>
        </p:txBody>
      </p:sp>
    </p:spTree>
    <p:extLst>
      <p:ext uri="{BB962C8B-B14F-4D97-AF65-F5344CB8AC3E}">
        <p14:creationId xmlns:p14="http://schemas.microsoft.com/office/powerpoint/2010/main" val="1709219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8</a:t>
            </a:fld>
            <a:endParaRPr lang="en-GB" dirty="0"/>
          </a:p>
        </p:txBody>
      </p:sp>
      <p:sp>
        <p:nvSpPr>
          <p:cNvPr id="8" name="Seta para a direita 7"/>
          <p:cNvSpPr/>
          <p:nvPr/>
        </p:nvSpPr>
        <p:spPr>
          <a:xfrm>
            <a:off x="3010880" y="2109805"/>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Selecting candidate concrete services</a:t>
            </a:r>
            <a:endParaRPr lang="fr-FR" sz="1600" dirty="0"/>
          </a:p>
        </p:txBody>
      </p:sp>
      <p:sp>
        <p:nvSpPr>
          <p:cNvPr id="16" name="Forma livre 15"/>
          <p:cNvSpPr/>
          <p:nvPr/>
        </p:nvSpPr>
        <p:spPr>
          <a:xfrm>
            <a:off x="4304883"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Creating candidate service descriptions (CSD)</a:t>
            </a:r>
            <a:endParaRPr lang="fr-FR" sz="1600" dirty="0"/>
          </a:p>
        </p:txBody>
      </p:sp>
      <p:sp>
        <p:nvSpPr>
          <p:cNvPr id="17" name="Forma livre 16"/>
          <p:cNvSpPr/>
          <p:nvPr/>
        </p:nvSpPr>
        <p:spPr>
          <a:xfrm>
            <a:off x="6139686"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Combinig CSDs</a:t>
            </a:r>
            <a:endParaRPr lang="fr-FR" sz="1600" dirty="0"/>
          </a:p>
        </p:txBody>
      </p:sp>
      <p:sp>
        <p:nvSpPr>
          <p:cNvPr id="18" name="Forma livre 17"/>
          <p:cNvSpPr/>
          <p:nvPr/>
        </p:nvSpPr>
        <p:spPr>
          <a:xfrm>
            <a:off x="7974490"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Producing rewritings</a:t>
            </a:r>
            <a:endParaRPr lang="fr-FR" sz="1600" dirty="0"/>
          </a:p>
        </p:txBody>
      </p:sp>
      <p:sp>
        <p:nvSpPr>
          <p:cNvPr id="15" name="Titre 4"/>
          <p:cNvSpPr txBox="1">
            <a:spLocks/>
          </p:cNvSpPr>
          <p:nvPr/>
        </p:nvSpPr>
        <p:spPr>
          <a:xfrm>
            <a:off x="1066800" y="285752"/>
            <a:ext cx="10058400" cy="1452033"/>
          </a:xfrm>
          <a:prstGeom prst="rect">
            <a:avLst/>
          </a:prstGeom>
        </p:spPr>
        <p:txBody>
          <a:bodyPr vert="horz" lIns="121920" tIns="60960" rIns="121920" bIns="6096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733" dirty="0"/>
          </a:p>
        </p:txBody>
      </p:sp>
      <p:sp>
        <p:nvSpPr>
          <p:cNvPr id="19" name="Espace réservé du contenu 4"/>
          <p:cNvSpPr txBox="1">
            <a:spLocks/>
          </p:cNvSpPr>
          <p:nvPr/>
        </p:nvSpPr>
        <p:spPr>
          <a:xfrm>
            <a:off x="1097280" y="4354286"/>
            <a:ext cx="10058400" cy="2105076"/>
          </a:xfrm>
          <a:prstGeom prst="rect">
            <a:avLst/>
          </a:prstGeom>
        </p:spPr>
        <p:txBody>
          <a:bodyPr>
            <a:normAutofit fontScale="925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r>
              <a:rPr lang="en-US" sz="2400" dirty="0">
                <a:solidFill>
                  <a:schemeClr val="tx1"/>
                </a:solidFill>
              </a:rPr>
              <a:t> </a:t>
            </a:r>
            <a:r>
              <a:rPr lang="en-US" sz="2667" b="1" dirty="0">
                <a:solidFill>
                  <a:schemeClr val="tx1"/>
                </a:solidFill>
              </a:rPr>
              <a:t>A rewriting </a:t>
            </a:r>
            <a:r>
              <a:rPr lang="en-US" sz="2667" b="1" dirty="0">
                <a:solidFill>
                  <a:schemeClr val="tx1"/>
                </a:solidFill>
              </a:rPr>
              <a:t>algorithm </a:t>
            </a:r>
            <a:r>
              <a:rPr lang="en-US" sz="2400" b="1" dirty="0">
                <a:solidFill>
                  <a:schemeClr val="tx1"/>
                </a:solidFill>
              </a:rPr>
              <a:t>customizing </a:t>
            </a:r>
          </a:p>
          <a:p>
            <a:pPr lvl="1" algn="just">
              <a:buFont typeface="Wingdings" charset="2"/>
              <a:buChar char="§"/>
            </a:pPr>
            <a:r>
              <a:rPr lang="en-US" sz="2133" dirty="0">
                <a:solidFill>
                  <a:schemeClr val="tx1"/>
                </a:solidFill>
              </a:rPr>
              <a:t>data providers (services) </a:t>
            </a:r>
            <a:r>
              <a:rPr lang="en-US" sz="2133" b="1" dirty="0">
                <a:solidFill>
                  <a:schemeClr val="tx1"/>
                </a:solidFill>
              </a:rPr>
              <a:t>look up </a:t>
            </a:r>
          </a:p>
          <a:p>
            <a:pPr lvl="1" algn="just">
              <a:buFont typeface="Wingdings" charset="2"/>
              <a:buChar char="§"/>
            </a:pPr>
            <a:r>
              <a:rPr lang="en-US" sz="2133" dirty="0">
                <a:solidFill>
                  <a:schemeClr val="tx1"/>
                </a:solidFill>
              </a:rPr>
              <a:t>data integration considering different data consumers requirements and expectations </a:t>
            </a:r>
          </a:p>
          <a:p>
            <a:pPr lvl="1" algn="just">
              <a:buFont typeface="Wingdings" charset="2"/>
              <a:buChar char="§"/>
            </a:pPr>
            <a:r>
              <a:rPr lang="en-US" sz="2133" dirty="0">
                <a:solidFill>
                  <a:schemeClr val="tx1"/>
                </a:solidFill>
              </a:rPr>
              <a:t>requirements &amp; expectations depend on the context in which they consume data (e.g., mobile devices with few physical capacities, critical decision making</a:t>
            </a:r>
            <a:r>
              <a:rPr lang="en-US" sz="2133" dirty="0">
                <a:solidFill>
                  <a:schemeClr val="tx1"/>
                </a:solidFill>
              </a:rPr>
              <a:t>)</a:t>
            </a:r>
            <a:endParaRPr lang="en-US" sz="2133" dirty="0">
              <a:solidFill>
                <a:schemeClr val="tx1"/>
              </a:solidFill>
            </a:endParaRPr>
          </a:p>
        </p:txBody>
      </p:sp>
    </p:spTree>
    <p:extLst>
      <p:ext uri="{BB962C8B-B14F-4D97-AF65-F5344CB8AC3E}">
        <p14:creationId xmlns:p14="http://schemas.microsoft.com/office/powerpoint/2010/main" val="199782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P spid="18"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9</a:t>
            </a:fld>
            <a:endParaRPr lang="en-GB" dirty="0"/>
          </a:p>
        </p:txBody>
      </p:sp>
      <p:sp>
        <p:nvSpPr>
          <p:cNvPr id="12" name="Titre 4"/>
          <p:cNvSpPr txBox="1">
            <a:spLocks/>
          </p:cNvSpPr>
          <p:nvPr/>
        </p:nvSpPr>
        <p:spPr>
          <a:xfrm>
            <a:off x="1097281" y="1998441"/>
            <a:ext cx="1992745"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Abstract services</a:t>
            </a:r>
            <a:endParaRPr lang="en-GB" sz="2133" b="1" dirty="0">
              <a:solidFill>
                <a:schemeClr val="tx1"/>
              </a:solidFill>
            </a:endParaRPr>
          </a:p>
        </p:txBody>
      </p:sp>
      <p:sp>
        <p:nvSpPr>
          <p:cNvPr id="13" name="Titre 4"/>
          <p:cNvSpPr txBox="1">
            <a:spLocks/>
          </p:cNvSpPr>
          <p:nvPr/>
        </p:nvSpPr>
        <p:spPr>
          <a:xfrm>
            <a:off x="5248005" y="1998442"/>
            <a:ext cx="2128292"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Concrete services</a:t>
            </a:r>
            <a:endParaRPr lang="en-GB" sz="2133" b="1" dirty="0">
              <a:solidFill>
                <a:schemeClr val="tx1"/>
              </a:solidFill>
            </a:endParaRPr>
          </a:p>
        </p:txBody>
      </p:sp>
      <p:sp>
        <p:nvSpPr>
          <p:cNvPr id="14" name="Titre 4"/>
          <p:cNvSpPr txBox="1">
            <a:spLocks/>
          </p:cNvSpPr>
          <p:nvPr/>
        </p:nvSpPr>
        <p:spPr>
          <a:xfrm>
            <a:off x="9945474" y="2009215"/>
            <a:ext cx="903436"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133" b="1" dirty="0">
                <a:solidFill>
                  <a:schemeClr val="tx1"/>
                </a:solidFill>
              </a:rPr>
              <a:t>Query</a:t>
            </a:r>
            <a:endParaRPr lang="en-GB" sz="2133" b="1" dirty="0">
              <a:solidFill>
                <a:schemeClr val="tx1"/>
              </a:solidFill>
            </a:endParaRPr>
          </a:p>
        </p:txBody>
      </p:sp>
      <p:sp>
        <p:nvSpPr>
          <p:cNvPr id="8" name="Seta para a direita 7"/>
          <p:cNvSpPr/>
          <p:nvPr/>
        </p:nvSpPr>
        <p:spPr>
          <a:xfrm>
            <a:off x="3010880" y="2521481"/>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3313960"/>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Selecting candidate concrete services</a:t>
            </a:r>
            <a:endParaRPr lang="fr-FR" sz="1600" dirty="0"/>
          </a:p>
        </p:txBody>
      </p:sp>
      <p:sp>
        <p:nvSpPr>
          <p:cNvPr id="16" name="Forma livre 15"/>
          <p:cNvSpPr/>
          <p:nvPr/>
        </p:nvSpPr>
        <p:spPr>
          <a:xfrm>
            <a:off x="4304883" y="3313960"/>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Creating candidate service descriptions (CSD)</a:t>
            </a:r>
            <a:endParaRPr lang="fr-FR" sz="1600" dirty="0"/>
          </a:p>
        </p:txBody>
      </p:sp>
      <p:sp>
        <p:nvSpPr>
          <p:cNvPr id="17" name="Forma livre 16"/>
          <p:cNvSpPr/>
          <p:nvPr/>
        </p:nvSpPr>
        <p:spPr>
          <a:xfrm>
            <a:off x="6139686" y="3313960"/>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Combinig CSDs</a:t>
            </a:r>
            <a:endParaRPr lang="fr-FR" sz="1600" dirty="0"/>
          </a:p>
        </p:txBody>
      </p:sp>
      <p:sp>
        <p:nvSpPr>
          <p:cNvPr id="18" name="Forma livre 17"/>
          <p:cNvSpPr/>
          <p:nvPr/>
        </p:nvSpPr>
        <p:spPr>
          <a:xfrm>
            <a:off x="7974490" y="3313960"/>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Producing rewritings</a:t>
            </a:r>
            <a:endParaRPr lang="fr-FR" sz="1600" dirty="0"/>
          </a:p>
        </p:txBody>
      </p:sp>
      <p:sp>
        <p:nvSpPr>
          <p:cNvPr id="15" name="Titre 4"/>
          <p:cNvSpPr txBox="1">
            <a:spLocks/>
          </p:cNvSpPr>
          <p:nvPr/>
        </p:nvSpPr>
        <p:spPr>
          <a:xfrm>
            <a:off x="1066800" y="285752"/>
            <a:ext cx="10058400" cy="1452033"/>
          </a:xfrm>
          <a:prstGeom prst="rect">
            <a:avLst/>
          </a:prstGeom>
        </p:spPr>
        <p:txBody>
          <a:bodyPr vert="horz" lIns="121920" tIns="60960" rIns="121920" bIns="6096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733" dirty="0"/>
          </a:p>
        </p:txBody>
      </p:sp>
      <p:sp>
        <p:nvSpPr>
          <p:cNvPr id="19" name="Espace réservé du contenu 4"/>
          <p:cNvSpPr txBox="1">
            <a:spLocks/>
          </p:cNvSpPr>
          <p:nvPr/>
        </p:nvSpPr>
        <p:spPr>
          <a:xfrm>
            <a:off x="1097280" y="5182730"/>
            <a:ext cx="10058400" cy="1047601"/>
          </a:xfrm>
          <a:prstGeom prst="rect">
            <a:avLst/>
          </a:prstGeom>
        </p:spPr>
        <p:txBody>
          <a:bodyPr>
            <a:normAutofit lnSpcReduction="1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sz="2000" dirty="0">
                <a:solidFill>
                  <a:schemeClr val="tx1"/>
                </a:solidFill>
              </a:rPr>
              <a:t> Services are selected considering their characteristics (expressed in the SLAs)</a:t>
            </a:r>
          </a:p>
          <a:p>
            <a:pPr algn="just">
              <a:buFont typeface="Wingdings" panose="05000000000000000000" pitchFamily="2" charset="2"/>
              <a:buChar char="§"/>
            </a:pPr>
            <a:r>
              <a:rPr lang="en-US" sz="2000" dirty="0">
                <a:solidFill>
                  <a:schemeClr val="tx1"/>
                </a:solidFill>
              </a:rPr>
              <a:t> </a:t>
            </a:r>
            <a:r>
              <a:rPr lang="en-US" sz="2000" dirty="0">
                <a:solidFill>
                  <a:schemeClr val="tx1"/>
                </a:solidFill>
              </a:rPr>
              <a:t>Services that can produce results that are useless to the user query are discarded in the first step</a:t>
            </a:r>
          </a:p>
        </p:txBody>
      </p:sp>
      <p:cxnSp>
        <p:nvCxnSpPr>
          <p:cNvPr id="21" name="Conector de seta reta 20"/>
          <p:cNvCxnSpPr/>
          <p:nvPr/>
        </p:nvCxnSpPr>
        <p:spPr>
          <a:xfrm>
            <a:off x="3330497" y="4370601"/>
            <a:ext cx="0" cy="65928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9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9" grpId="0" animBg="1"/>
      <p:bldP spid="16" grpId="0" animBg="1"/>
      <p:bldP spid="17" grpId="0" animBg="1"/>
      <p:bldP spid="18" grpId="0" animBg="1"/>
      <p:bldP spid="1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Vermelh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TM03090434[[fn=Tipo de Madeira]]</Template>
  <TotalTime>3847</TotalTime>
  <Words>1950</Words>
  <Application>Microsoft Macintosh PowerPoint</Application>
  <PresentationFormat>Grand écran</PresentationFormat>
  <Paragraphs>239</Paragraphs>
  <Slides>19</Slides>
  <Notes>7</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19</vt:i4>
      </vt:variant>
    </vt:vector>
  </HeadingPairs>
  <TitlesOfParts>
    <vt:vector size="28" baseType="lpstr">
      <vt:lpstr>Calibri</vt:lpstr>
      <vt:lpstr>Consolas</vt:lpstr>
      <vt:lpstr>Corbel</vt:lpstr>
      <vt:lpstr>Rockwell</vt:lpstr>
      <vt:lpstr>Rockwell Condensed</vt:lpstr>
      <vt:lpstr>Wingdings</vt:lpstr>
      <vt:lpstr>ヒラギノ角ゴ Pro W3</vt:lpstr>
      <vt:lpstr>Arial</vt:lpstr>
      <vt:lpstr>Tipo de Madeira</vt:lpstr>
      <vt:lpstr>Trusted sla-guided data integration on multi-cloud environments</vt:lpstr>
      <vt:lpstr>Data integration: existing work</vt:lpstr>
      <vt:lpstr>Data integration: existing work</vt:lpstr>
      <vt:lpstr>Challenges</vt:lpstr>
      <vt:lpstr>Présentation PowerPoint</vt:lpstr>
      <vt:lpstr>Main contributions</vt:lpstr>
      <vt:lpstr>Approach</vt:lpstr>
      <vt:lpstr>Rhone Service-Based Query Rewriting Algorithm</vt:lpstr>
      <vt:lpstr>Rhone Service-Based Query Rewriting Algorithm</vt:lpstr>
      <vt:lpstr>Rhone Service-Based Query Rewriting Algorithm</vt:lpstr>
      <vt:lpstr>Rhone Service-Based Query Rewriting Algorithm</vt:lpstr>
      <vt:lpstr>Rhone Service-Based Query Rewriting Algorithm</vt:lpstr>
      <vt:lpstr>Experimentation: Lessons learned</vt:lpstr>
      <vt:lpstr>Ongoing work</vt:lpstr>
      <vt:lpstr>Présentation PowerPoint</vt:lpstr>
      <vt:lpstr>Systematic mapping</vt:lpstr>
      <vt:lpstr>Rhone query rewriting algorithm </vt:lpstr>
      <vt:lpstr>Data integration metamodel</vt:lpstr>
      <vt:lpstr>Future work</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Genoveva Vargas-Solar</cp:lastModifiedBy>
  <cp:revision>83</cp:revision>
  <dcterms:created xsi:type="dcterms:W3CDTF">2016-09-25T08:29:40Z</dcterms:created>
  <dcterms:modified xsi:type="dcterms:W3CDTF">2016-11-01T04:09:34Z</dcterms:modified>
</cp:coreProperties>
</file>