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4099" r:id="rId4"/>
  </p:sldMasterIdLst>
  <p:notesMasterIdLst>
    <p:notesMasterId r:id="rId32"/>
  </p:notesMasterIdLst>
  <p:handoutMasterIdLst>
    <p:handoutMasterId r:id="rId33"/>
  </p:handoutMasterIdLst>
  <p:sldIdLst>
    <p:sldId id="256" r:id="rId5"/>
    <p:sldId id="257" r:id="rId6"/>
    <p:sldId id="294" r:id="rId7"/>
    <p:sldId id="295" r:id="rId8"/>
    <p:sldId id="281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8" r:id="rId20"/>
    <p:sldId id="329" r:id="rId21"/>
    <p:sldId id="312" r:id="rId22"/>
    <p:sldId id="314" r:id="rId23"/>
    <p:sldId id="315" r:id="rId24"/>
    <p:sldId id="316" r:id="rId25"/>
    <p:sldId id="330" r:id="rId26"/>
    <p:sldId id="332" r:id="rId27"/>
    <p:sldId id="309" r:id="rId28"/>
    <p:sldId id="331" r:id="rId29"/>
    <p:sldId id="264" r:id="rId30"/>
    <p:sldId id="278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34" autoAdjust="0"/>
    <p:restoredTop sz="88133" autoAdjust="0"/>
  </p:normalViewPr>
  <p:slideViewPr>
    <p:cSldViewPr snapToGrid="0" snapToObjects="1">
      <p:cViewPr>
        <p:scale>
          <a:sx n="68" d="100"/>
          <a:sy n="68" d="100"/>
        </p:scale>
        <p:origin x="2536" y="7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FA383-9D4B-AD42-9BF3-88FCA749BE0E}" type="datetimeFigureOut">
              <a:rPr lang="en-US" smtClean="0"/>
              <a:t>8/31/15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22828-1E86-1441-9A56-10C9EB14358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8862E-4053-6841-80C1-EE02861216A5}" type="datetimeFigureOut">
              <a:rPr lang="en-US" smtClean="0"/>
              <a:t>8/31/15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8DC79-C430-E548-A754-84842F9135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389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Good</a:t>
            </a:r>
            <a:r>
              <a:rPr lang="en-US" baseline="0" noProof="0" dirty="0" smtClean="0"/>
              <a:t> morning, I am 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Sebastien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Dufromentel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INSA Lyon in France and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today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am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presenting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behalf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colleagues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could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conference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motivated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oriented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answer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research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</a:p>
          <a:p>
            <a:endParaRPr lang="es-ES_tradnl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Data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integration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quality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enchanced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multicloud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SLA?</a:t>
            </a:r>
          </a:p>
          <a:p>
            <a:endParaRPr lang="es-ES_tradnl" sz="1200" kern="1200" baseline="0" noProof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Let’s</a:t>
            </a:r>
            <a:r>
              <a:rPr lang="es-ES_tradnl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</a:t>
            </a:r>
            <a:r>
              <a:rPr lang="es-ES_tradnl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</a:t>
            </a:r>
            <a:r>
              <a:rPr lang="es-ES_tradnl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</a:t>
            </a:r>
            <a:r>
              <a:rPr lang="es-ES_tradnl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tried</a:t>
            </a:r>
            <a:r>
              <a:rPr lang="es-ES_tradnl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es-ES_tradnl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answer</a:t>
            </a:r>
            <a:r>
              <a:rPr lang="es-ES_tradnl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s-ES_tradnl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</a:t>
            </a:r>
            <a:r>
              <a:rPr lang="es-ES_tradnl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63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The second </a:t>
            </a:r>
            <a:r>
              <a:rPr lang="fr-FR" dirty="0" err="1" smtClean="0"/>
              <a:t>step</a:t>
            </a:r>
            <a:r>
              <a:rPr lang="fr-FR" dirty="0" smtClean="0"/>
              <a:t> of the SM </a:t>
            </a:r>
            <a:r>
              <a:rPr lang="fr-FR" dirty="0" err="1" smtClean="0"/>
              <a:t>process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how to </a:t>
            </a:r>
            <a:r>
              <a:rPr lang="fr-FR" baseline="0" dirty="0" err="1" smtClean="0"/>
              <a:t>conduct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search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constraints</a:t>
            </a:r>
            <a:r>
              <a:rPr lang="fr-FR" baseline="0" dirty="0" smtClean="0"/>
              <a:t> to </a:t>
            </a:r>
          </a:p>
          <a:p>
            <a:pPr>
              <a:buFontTx/>
              <a:buChar char="-"/>
            </a:pPr>
            <a:r>
              <a:rPr lang="fr-FR" baseline="0" dirty="0" err="1" smtClean="0"/>
              <a:t>define</a:t>
            </a:r>
            <a:r>
              <a:rPr lang="fr-FR" baseline="0" dirty="0" smtClean="0"/>
              <a:t>…</a:t>
            </a:r>
          </a:p>
          <a:p>
            <a:pPr>
              <a:buFontTx/>
              <a:buChar char="-"/>
            </a:pPr>
            <a:r>
              <a:rPr lang="fr-FR" baseline="0" dirty="0" smtClean="0"/>
              <a:t>Have 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588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According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research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questions and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expertise in data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integration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</a:t>
            </a:r>
            <a:endParaRPr lang="fr-F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chose a set of keywords to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define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query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retrieving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papers</a:t>
            </a:r>
            <a:endParaRPr lang="fr-F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four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publication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databases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IEEE  , ACM  , Science Direct   and</a:t>
            </a:r>
          </a:p>
          <a:p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CiteSeerX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following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conjunctive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disjunctive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query</a:t>
            </a:r>
            <a:endParaRPr lang="fr-F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completed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associated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terms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thesaurus and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rewritten</a:t>
            </a:r>
            <a:endParaRPr lang="fr-F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according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the expression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rules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advanced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queries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("Service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agreement" AND ("Data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integration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OR "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</a:t>
            </a:r>
            <a:endParaRPr lang="fr-F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integration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 AND ("Cloud" OR "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Multi-cloud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"))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total of 1832 publications 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found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s-ES_tradnl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612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idea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behind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paper</a:t>
            </a:r>
            <a:r>
              <a:rPr lang="fr-FR" baseline="0" dirty="0" smtClean="0"/>
              <a:t> screening </a:t>
            </a:r>
            <a:r>
              <a:rPr lang="fr-FR" baseline="0" dirty="0" err="1" smtClean="0"/>
              <a:t>step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find</a:t>
            </a:r>
            <a:r>
              <a:rPr lang="fr-FR" baseline="0" dirty="0" smtClean="0"/>
              <a:t> out the set of </a:t>
            </a:r>
            <a:r>
              <a:rPr lang="fr-FR" baseline="0" dirty="0" err="1" smtClean="0"/>
              <a:t>papers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matches the questions of </a:t>
            </a:r>
            <a:r>
              <a:rPr lang="fr-FR" baseline="0" dirty="0" err="1" smtClean="0"/>
              <a:t>our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study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baseline="0" dirty="0" err="1" smtClean="0"/>
              <a:t>Based</a:t>
            </a:r>
            <a:r>
              <a:rPr lang="fr-FR" baseline="0" dirty="0" smtClean="0"/>
              <a:t> on a set of </a:t>
            </a:r>
            <a:r>
              <a:rPr lang="fr-FR" baseline="0" dirty="0" err="1" smtClean="0"/>
              <a:t>chosen</a:t>
            </a:r>
            <a:r>
              <a:rPr lang="fr-FR" baseline="0" dirty="0" smtClean="0"/>
              <a:t> exclusion and inclusion </a:t>
            </a:r>
            <a:r>
              <a:rPr lang="fr-FR" baseline="0" dirty="0" err="1" smtClean="0"/>
              <a:t>criteria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paper</a:t>
            </a:r>
            <a:r>
              <a:rPr lang="fr-FR" baseline="0" dirty="0" smtClean="0"/>
              <a:t> screening </a:t>
            </a:r>
            <a:r>
              <a:rPr lang="fr-FR" baseline="0" dirty="0" err="1" smtClean="0"/>
              <a:t>step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lead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unselect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subsets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works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do not fit the initial questions </a:t>
            </a:r>
          </a:p>
          <a:p>
            <a:r>
              <a:rPr lang="fr-FR" baseline="0" dirty="0" smtClean="0"/>
              <a:t> </a:t>
            </a:r>
          </a:p>
          <a:p>
            <a:r>
              <a:rPr lang="fr-FR" baseline="0" dirty="0" smtClean="0"/>
              <a:t>On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slide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examples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those</a:t>
            </a:r>
            <a:r>
              <a:rPr lang="fr-FR" baseline="0" dirty="0" smtClean="0"/>
              <a:t>  </a:t>
            </a:r>
            <a:r>
              <a:rPr lang="fr-FR" baseline="0" dirty="0" err="1" smtClean="0"/>
              <a:t>criteria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could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duplication, </a:t>
            </a:r>
            <a:r>
              <a:rPr lang="fr-FR" baseline="0" dirty="0" err="1" smtClean="0"/>
              <a:t>year</a:t>
            </a:r>
            <a:r>
              <a:rPr lang="fr-FR" baseline="0" dirty="0" smtClean="0"/>
              <a:t> of publication … </a:t>
            </a:r>
            <a:r>
              <a:rPr lang="fr-FR" baseline="0" dirty="0" err="1" smtClean="0"/>
              <a:t>etc</a:t>
            </a:r>
            <a:endParaRPr lang="fr-FR" baseline="0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009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next</a:t>
            </a:r>
            <a:r>
              <a:rPr lang="fr-FR" dirty="0" smtClean="0"/>
              <a:t> </a:t>
            </a:r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takes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finally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selected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subset</a:t>
            </a:r>
            <a:r>
              <a:rPr lang="fr-FR" baseline="0" dirty="0" smtClean="0"/>
              <a:t>. The </a:t>
            </a:r>
            <a:r>
              <a:rPr lang="fr-FR" baseline="0" dirty="0" err="1" smtClean="0"/>
              <a:t>reviewers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read</a:t>
            </a:r>
            <a:r>
              <a:rPr lang="fr-FR" baseline="0" dirty="0" smtClean="0"/>
              <a:t> abstracts….</a:t>
            </a:r>
            <a:r>
              <a:rPr lang="fr-FR" baseline="0" dirty="0" err="1" smtClean="0"/>
              <a:t>then</a:t>
            </a:r>
            <a:r>
              <a:rPr lang="fr-FR" baseline="0" dirty="0" smtClean="0"/>
              <a:t> look for… </a:t>
            </a:r>
            <a:r>
              <a:rPr lang="fr-FR" baseline="0" dirty="0" err="1" smtClean="0"/>
              <a:t>etc</a:t>
            </a:r>
            <a:endParaRPr lang="fr-FR" baseline="0" dirty="0" smtClean="0"/>
          </a:p>
          <a:p>
            <a:endParaRPr lang="fr-FR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The </a:t>
            </a:r>
            <a:r>
              <a:rPr lang="fr-FR" baseline="0" dirty="0" err="1" smtClean="0"/>
              <a:t>result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paper</a:t>
            </a:r>
            <a:r>
              <a:rPr lang="fr-FR" baseline="0" dirty="0" smtClean="0"/>
              <a:t> screening </a:t>
            </a:r>
            <a:r>
              <a:rPr lang="fr-FR" baseline="0" dirty="0" err="1" smtClean="0"/>
              <a:t>step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our</a:t>
            </a:r>
            <a:r>
              <a:rPr lang="fr-FR" baseline="0" dirty="0" smtClean="0"/>
              <a:t> case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illustrated</a:t>
            </a:r>
            <a:r>
              <a:rPr lang="fr-FR" baseline="0" dirty="0" smtClean="0"/>
              <a:t> by the </a:t>
            </a:r>
            <a:r>
              <a:rPr lang="fr-FR" baseline="0" dirty="0" err="1" smtClean="0"/>
              <a:t>following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slide</a:t>
            </a:r>
            <a:r>
              <a:rPr lang="fr-FR" baseline="0" dirty="0" smtClean="0"/>
              <a:t>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1838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</a:t>
            </a:r>
            <a:r>
              <a:rPr lang="fr-FR" dirty="0" err="1" smtClean="0"/>
              <a:t>his</a:t>
            </a:r>
            <a:r>
              <a:rPr lang="fr-FR" dirty="0" smtClean="0"/>
              <a:t> </a:t>
            </a:r>
            <a:r>
              <a:rPr lang="fr-FR" dirty="0" err="1" smtClean="0"/>
              <a:t>subset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studied</a:t>
            </a:r>
            <a:r>
              <a:rPr lang="fr-FR" dirty="0" smtClean="0"/>
              <a:t> </a:t>
            </a:r>
            <a:r>
              <a:rPr lang="fr-FR" dirty="0" err="1" smtClean="0"/>
              <a:t>deeply</a:t>
            </a: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classify</a:t>
            </a:r>
            <a:r>
              <a:rPr lang="fr-FR" dirty="0" smtClean="0"/>
              <a:t> the </a:t>
            </a:r>
            <a:r>
              <a:rPr lang="fr-FR" dirty="0" err="1" smtClean="0"/>
              <a:t>works</a:t>
            </a:r>
            <a:r>
              <a:rPr lang="fr-FR" dirty="0" smtClean="0"/>
              <a:t> </a:t>
            </a:r>
            <a:r>
              <a:rPr lang="fr-FR" dirty="0" err="1" smtClean="0"/>
              <a:t>according</a:t>
            </a:r>
            <a:r>
              <a:rPr lang="fr-FR" dirty="0" smtClean="0"/>
              <a:t> to a set of </a:t>
            </a:r>
            <a:r>
              <a:rPr lang="fr-FR" dirty="0" err="1" smtClean="0"/>
              <a:t>elements</a:t>
            </a:r>
            <a:r>
              <a:rPr lang="fr-FR" dirty="0" smtClean="0"/>
              <a:t> </a:t>
            </a:r>
            <a:r>
              <a:rPr lang="fr-FR" dirty="0" err="1" smtClean="0"/>
              <a:t>described</a:t>
            </a:r>
            <a:r>
              <a:rPr lang="fr-FR" dirty="0" smtClean="0"/>
              <a:t> in </a:t>
            </a:r>
            <a:r>
              <a:rPr lang="fr-FR" dirty="0" err="1" smtClean="0"/>
              <a:t>next</a:t>
            </a:r>
            <a:r>
              <a:rPr lang="fr-FR" dirty="0" smtClean="0"/>
              <a:t> </a:t>
            </a:r>
            <a:r>
              <a:rPr lang="fr-FR" dirty="0" err="1" smtClean="0"/>
              <a:t>lide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160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</a:t>
            </a:r>
            <a:r>
              <a:rPr lang="fr-FR" dirty="0" err="1" smtClean="0"/>
              <a:t>riefly</a:t>
            </a:r>
            <a:r>
              <a:rPr lang="fr-FR" dirty="0" smtClean="0"/>
              <a:t> the classification </a:t>
            </a:r>
            <a:r>
              <a:rPr lang="fr-FR" dirty="0" err="1" smtClean="0"/>
              <a:t>scheme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an </a:t>
            </a:r>
            <a:r>
              <a:rPr lang="fr-FR" baseline="0" dirty="0" err="1" smtClean="0"/>
              <a:t>iterative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process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consisting</a:t>
            </a:r>
            <a:r>
              <a:rPr lang="fr-FR" baseline="0" dirty="0" smtClean="0"/>
              <a:t> first in </a:t>
            </a:r>
            <a:r>
              <a:rPr lang="fr-FR" baseline="0" dirty="0" err="1" smtClean="0"/>
              <a:t>taking</a:t>
            </a:r>
            <a:r>
              <a:rPr lang="fr-FR" baseline="0" dirty="0" smtClean="0"/>
              <a:t> the abstract and the keywords to propose an initial classification </a:t>
            </a:r>
            <a:r>
              <a:rPr lang="fr-FR" baseline="0" dirty="0" err="1" smtClean="0"/>
              <a:t>scheme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refined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reading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diagonally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papers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en-GB" b="0" dirty="0" smtClean="0"/>
              <a:t>More precisely, it </a:t>
            </a:r>
            <a:r>
              <a:rPr lang="en-GB" b="0" dirty="0" err="1" smtClean="0"/>
              <a:t>consiste</a:t>
            </a:r>
            <a:r>
              <a:rPr lang="en-GB" b="0" dirty="0" smtClean="0"/>
              <a:t> in Putting all keywords together from all found papers </a:t>
            </a:r>
          </a:p>
          <a:p>
            <a:pPr lvl="1"/>
            <a:r>
              <a:rPr lang="en-GB" b="0" dirty="0" smtClean="0"/>
              <a:t>Develop higher level view on the research</a:t>
            </a:r>
          </a:p>
          <a:p>
            <a:pPr lvl="1"/>
            <a:r>
              <a:rPr lang="en-GB" b="0" dirty="0" smtClean="0"/>
              <a:t>Define categories representing the underlying sets of papers</a:t>
            </a:r>
          </a:p>
          <a:p>
            <a:pPr marL="457200" lvl="2" indent="0">
              <a:buNone/>
            </a:pPr>
            <a:r>
              <a:rPr lang="en-GB" sz="1600" b="0" i="1" dirty="0" smtClean="0"/>
              <a:t>When abstracts don’t contain enough information, the introduction and conclusion are reviewed as well</a:t>
            </a:r>
            <a:endParaRPr lang="en-GB" sz="1600" b="0" dirty="0" smtClean="0"/>
          </a:p>
          <a:p>
            <a:r>
              <a:rPr lang="en-GB" b="0" dirty="0" smtClean="0"/>
              <a:t>The final set of keywords is used to cluster and form categories as illustrated in next slide for our case of study</a:t>
            </a:r>
          </a:p>
          <a:p>
            <a:endParaRPr lang="en-GB" b="1" dirty="0" smtClean="0"/>
          </a:p>
          <a:p>
            <a:endParaRPr lang="en-GB" b="1" dirty="0" smtClean="0"/>
          </a:p>
          <a:p>
            <a:endParaRPr lang="fr-FR" baseline="0" dirty="0" smtClean="0"/>
          </a:p>
          <a:p>
            <a:r>
              <a:rPr lang="fr-FR" baseline="0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720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For instance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higher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level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view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allows</a:t>
            </a:r>
            <a:r>
              <a:rPr lang="fr-FR" baseline="0" dirty="0" smtClean="0"/>
              <a:t> us to </a:t>
            </a:r>
            <a:r>
              <a:rPr lang="fr-FR" baseline="0" dirty="0" err="1" smtClean="0"/>
              <a:t>obtain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three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categories</a:t>
            </a:r>
            <a:r>
              <a:rPr lang="fr-FR" baseline="0" dirty="0" smtClean="0"/>
              <a:t> the first one </a:t>
            </a:r>
            <a:r>
              <a:rPr lang="fr-FR" baseline="0" dirty="0" err="1" smtClean="0"/>
              <a:t>concerns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environment</a:t>
            </a:r>
            <a:r>
              <a:rPr lang="fr-FR" baseline="0" dirty="0" smtClean="0"/>
              <a:t> of the data </a:t>
            </a:r>
            <a:r>
              <a:rPr lang="fr-FR" baseline="0" dirty="0" err="1" smtClean="0"/>
              <a:t>integration</a:t>
            </a:r>
            <a:r>
              <a:rPr lang="fr-FR" baseline="0" dirty="0" smtClean="0"/>
              <a:t>, the second more </a:t>
            </a:r>
            <a:r>
              <a:rPr lang="fr-FR" baseline="0" dirty="0" err="1" smtClean="0"/>
              <a:t>oriented</a:t>
            </a:r>
            <a:r>
              <a:rPr lang="fr-FR" baseline="0" dirty="0" smtClean="0"/>
              <a:t> to the data </a:t>
            </a:r>
            <a:r>
              <a:rPr lang="fr-FR" baseline="0" dirty="0" err="1" smtClean="0"/>
              <a:t>integration</a:t>
            </a:r>
            <a:r>
              <a:rPr lang="fr-FR" baseline="0" dirty="0" smtClean="0"/>
              <a:t> description and </a:t>
            </a:r>
            <a:r>
              <a:rPr lang="fr-FR" baseline="0" dirty="0" err="1" smtClean="0"/>
              <a:t>finally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third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concerns</a:t>
            </a:r>
            <a:r>
              <a:rPr lang="fr-FR" baseline="0" dirty="0" smtClean="0"/>
              <a:t> Data </a:t>
            </a:r>
            <a:r>
              <a:rPr lang="fr-FR" baseline="0" dirty="0" err="1" smtClean="0"/>
              <a:t>quality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For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category</a:t>
            </a:r>
            <a:r>
              <a:rPr lang="fr-FR" baseline="0" dirty="0" smtClean="0"/>
              <a:t>, the set of keywords </a:t>
            </a:r>
            <a:r>
              <a:rPr lang="fr-FR" baseline="0" dirty="0" err="1" smtClean="0"/>
              <a:t>caracterizing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works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kept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category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318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The</a:t>
            </a:r>
            <a:r>
              <a:rPr lang="pt-BR" dirty="0" smtClean="0"/>
              <a:t> final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step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consists</a:t>
            </a:r>
            <a:r>
              <a:rPr lang="pt-BR" baseline="0" dirty="0" smtClean="0"/>
              <a:t> in </a:t>
            </a:r>
            <a:r>
              <a:rPr lang="pt-BR" baseline="0" dirty="0" err="1" smtClean="0"/>
              <a:t>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accountability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process</a:t>
            </a:r>
            <a:r>
              <a:rPr lang="pt-BR" baseline="0" dirty="0" smtClean="0"/>
              <a:t>. It </a:t>
            </a:r>
            <a:r>
              <a:rPr lang="pt-BR" baseline="0" dirty="0" err="1" smtClean="0"/>
              <a:t>consists</a:t>
            </a:r>
            <a:r>
              <a:rPr lang="pt-BR" baseline="0" dirty="0" smtClean="0"/>
              <a:t> in </a:t>
            </a:r>
            <a:r>
              <a:rPr lang="pt-BR" baseline="0" dirty="0" err="1" smtClean="0"/>
              <a:t>building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tables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where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each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category</a:t>
            </a:r>
            <a:r>
              <a:rPr lang="pt-BR" baseline="0" dirty="0" smtClean="0"/>
              <a:t> versus </a:t>
            </a:r>
            <a:r>
              <a:rPr lang="pt-BR" baseline="0" dirty="0" err="1" smtClean="0"/>
              <a:t>keyword</a:t>
            </a:r>
            <a:r>
              <a:rPr lang="pt-BR" baseline="0" dirty="0" smtClean="0"/>
              <a:t> is </a:t>
            </a:r>
            <a:r>
              <a:rPr lang="pt-BR" baseline="0" dirty="0" err="1" smtClean="0"/>
              <a:t>counted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Then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obtained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tables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could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refined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classifying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works </a:t>
            </a:r>
            <a:r>
              <a:rPr lang="pt-BR" baseline="0" dirty="0" err="1" smtClean="0"/>
              <a:t>according</a:t>
            </a:r>
            <a:r>
              <a:rPr lang="pt-BR" baseline="0" dirty="0" smtClean="0"/>
              <a:t> to a set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facets</a:t>
            </a:r>
            <a:r>
              <a:rPr lang="pt-BR" baseline="0" dirty="0" smtClean="0"/>
              <a:t>. For </a:t>
            </a:r>
            <a:r>
              <a:rPr lang="pt-BR" baseline="0" dirty="0" err="1" smtClean="0"/>
              <a:t>our</a:t>
            </a:r>
            <a:r>
              <a:rPr lang="pt-BR" baseline="0" dirty="0" smtClean="0"/>
              <a:t> case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chose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context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research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contribution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facet</a:t>
            </a:r>
            <a:r>
              <a:rPr lang="pt-BR" baseline="0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020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One</a:t>
            </a:r>
            <a:r>
              <a:rPr lang="en-US" baseline="0" noProof="0" dirty="0" smtClean="0"/>
              <a:t> performed the collection and cleaning phases of the systematic mapping method, it is possible to perform a qualitative analysis in order to answer the initial research questions based on the numbers. Authors used bubble charts for aggregating the data and generating a views according to the proposed classification scheme.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982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Recall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first</a:t>
            </a:r>
            <a:r>
              <a:rPr lang="es-ES_tradnl" dirty="0" smtClean="0"/>
              <a:t> </a:t>
            </a:r>
            <a:r>
              <a:rPr lang="es-ES_tradnl" dirty="0" err="1" smtClean="0"/>
              <a:t>research</a:t>
            </a:r>
            <a:r>
              <a:rPr lang="es-ES_tradnl" dirty="0" smtClean="0"/>
              <a:t> </a:t>
            </a:r>
            <a:r>
              <a:rPr lang="es-ES_tradnl" dirty="0" err="1" smtClean="0"/>
              <a:t>question</a:t>
            </a:r>
            <a:r>
              <a:rPr lang="es-ES_tradnl" dirty="0" smtClean="0"/>
              <a:t> </a:t>
            </a:r>
            <a:r>
              <a:rPr lang="es-ES_tradnl" dirty="0" err="1" smtClean="0"/>
              <a:t>intended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identify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SLA </a:t>
            </a:r>
            <a:r>
              <a:rPr lang="es-ES_tradnl" baseline="0" dirty="0" err="1" smtClean="0"/>
              <a:t>measures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that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have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been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mostly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applied</a:t>
            </a:r>
            <a:r>
              <a:rPr lang="es-ES_tradnl" baseline="0" dirty="0" smtClean="0"/>
              <a:t> in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cloud</a:t>
            </a:r>
            <a:endParaRPr lang="es-ES_tradnl" baseline="0" dirty="0" smtClean="0"/>
          </a:p>
          <a:p>
            <a:r>
              <a:rPr lang="es-ES_tradnl" baseline="0" dirty="0" err="1" smtClean="0"/>
              <a:t>Therefore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combined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three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categories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our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proposed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classification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scheme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one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concerning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quality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measures</a:t>
            </a:r>
            <a:r>
              <a:rPr lang="es-ES_tradnl" baseline="0" dirty="0" smtClean="0"/>
              <a:t>,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description</a:t>
            </a:r>
            <a:r>
              <a:rPr lang="es-ES_tradnl" baseline="0" dirty="0" smtClean="0"/>
              <a:t> and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environment</a:t>
            </a:r>
            <a:r>
              <a:rPr lang="es-ES_tradnl" baseline="0" dirty="0" smtClean="0"/>
              <a:t>. </a:t>
            </a:r>
            <a:r>
              <a:rPr lang="es-ES_tradnl" baseline="0" dirty="0" err="1" smtClean="0"/>
              <a:t>Aggregating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papers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dealing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with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these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categories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whe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observed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that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click</a:t>
            </a:r>
            <a:endParaRPr lang="es-ES_tradnl" baseline="0" dirty="0" smtClean="0"/>
          </a:p>
          <a:p>
            <a:pPr marL="171450" indent="-171450">
              <a:buFontTx/>
              <a:buChar char="-"/>
            </a:pPr>
            <a:r>
              <a:rPr lang="es-ES_tradnl" baseline="0" dirty="0" err="1" smtClean="0"/>
              <a:t>Privacy</a:t>
            </a:r>
            <a:endParaRPr lang="es-ES_tradnl" baseline="0" dirty="0" smtClean="0"/>
          </a:p>
          <a:p>
            <a:pPr marL="171450" indent="-171450">
              <a:buFontTx/>
              <a:buChar char="-"/>
            </a:pPr>
            <a:r>
              <a:rPr lang="es-ES_tradnl" baseline="0" dirty="0" smtClean="0"/>
              <a:t>SLA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71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The agenda of my </a:t>
            </a:r>
            <a:r>
              <a:rPr lang="en-US" noProof="0"/>
              <a:t>presentation...</a:t>
            </a:r>
            <a:r>
              <a:rPr lang="en-US" dirty="0"/>
              <a:t> </a:t>
            </a:r>
            <a:r>
              <a:rPr lang="en-US"/>
              <a:t>I will begin by introducing our work regarding data integration quality on multi-cloud environments</a:t>
            </a:r>
            <a:endParaRPr lang="en-US" dirty="0"/>
          </a:p>
          <a:p>
            <a:r>
              <a:rPr lang="en-US"/>
              <a:t>then</a:t>
            </a:r>
            <a:r>
              <a:rPr lang="en-US" dirty="0"/>
              <a:t> </a:t>
            </a:r>
            <a:r>
              <a:rPr lang="en-US"/>
              <a:t> i will present the method we followed to identify challenges and open issues</a:t>
            </a:r>
            <a:endParaRPr lang="en-US" dirty="0"/>
          </a:p>
          <a:p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r>
              <a:rPr lang="en-US"/>
              <a:t>then a quantitative analysis and conclusion...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25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objective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second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research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question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was</a:t>
            </a:r>
            <a:r>
              <a:rPr lang="es-ES_tradnl" baseline="0" dirty="0" smtClean="0"/>
              <a:t> to observe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evolution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publication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trends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towards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cloud</a:t>
            </a:r>
            <a:r>
              <a:rPr lang="es-ES_tradnl" baseline="0" dirty="0" smtClean="0"/>
              <a:t>, and </a:t>
            </a:r>
            <a:r>
              <a:rPr lang="es-ES_tradnl" baseline="0" dirty="0" err="1" smtClean="0"/>
              <a:t>how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was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related</a:t>
            </a:r>
            <a:r>
              <a:rPr lang="es-ES_tradnl" baseline="0" dirty="0" smtClean="0"/>
              <a:t> to SLA </a:t>
            </a:r>
            <a:r>
              <a:rPr lang="es-ES_tradnl" baseline="0" dirty="0" err="1" smtClean="0"/>
              <a:t>issues</a:t>
            </a:r>
            <a:r>
              <a:rPr lang="es-ES_tradnl" baseline="0" dirty="0" smtClean="0"/>
              <a:t>. </a:t>
            </a:r>
            <a:r>
              <a:rPr lang="es-ES_tradnl" baseline="0" dirty="0" err="1" smtClean="0"/>
              <a:t>We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observed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that</a:t>
            </a:r>
            <a:endParaRPr lang="es-ES_tradnl" baseline="0" dirty="0" smtClean="0"/>
          </a:p>
          <a:p>
            <a:pPr marL="171450" indent="-171450">
              <a:buFontTx/>
              <a:buChar char="-"/>
            </a:pPr>
            <a:r>
              <a:rPr lang="es-ES_tradnl" baseline="0" dirty="0" smtClean="0"/>
              <a:t>SLA </a:t>
            </a:r>
            <a:r>
              <a:rPr lang="es-ES_tradnl" baseline="0" dirty="0" err="1" smtClean="0"/>
              <a:t>publications</a:t>
            </a:r>
            <a:r>
              <a:rPr lang="es-ES_tradnl" baseline="0" dirty="0" smtClean="0"/>
              <a:t> emerged </a:t>
            </a:r>
            <a:r>
              <a:rPr lang="es-ES_tradnl" baseline="0" dirty="0" err="1" smtClean="0"/>
              <a:t>when</a:t>
            </a:r>
            <a:endParaRPr lang="es-ES_tradnl" baseline="0" dirty="0" smtClean="0"/>
          </a:p>
          <a:p>
            <a:pPr marL="171450" indent="-171450">
              <a:buFontTx/>
              <a:buChar char="-"/>
            </a:pPr>
            <a:r>
              <a:rPr lang="es-ES_tradnl" baseline="0" dirty="0" err="1" smtClean="0"/>
              <a:t>The</a:t>
            </a:r>
            <a:r>
              <a:rPr lang="es-ES_tradnl" baseline="0" dirty="0" smtClean="0"/>
              <a:t> # of </a:t>
            </a:r>
            <a:r>
              <a:rPr lang="es-ES_tradnl" baseline="0" dirty="0" err="1" smtClean="0"/>
              <a:t>publications</a:t>
            </a:r>
            <a:endParaRPr lang="es-ES_tradnl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490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Finally</a:t>
            </a:r>
            <a:r>
              <a:rPr lang="es-ES_tradnl" dirty="0" smtClean="0"/>
              <a:t>, </a:t>
            </a:r>
            <a:r>
              <a:rPr lang="es-ES_tradnl" dirty="0" err="1" smtClean="0"/>
              <a:t>research</a:t>
            </a:r>
            <a:r>
              <a:rPr lang="es-ES_tradnl" dirty="0" smtClean="0"/>
              <a:t> </a:t>
            </a:r>
            <a:r>
              <a:rPr lang="es-ES_tradnl" dirty="0" err="1" smtClean="0"/>
              <a:t>questio</a:t>
            </a:r>
            <a:r>
              <a:rPr lang="es-ES_tradnl" baseline="0" dirty="0" err="1" smtClean="0"/>
              <a:t>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number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three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explored</a:t>
            </a:r>
            <a:r>
              <a:rPr lang="es-ES_tradnl" baseline="0" dirty="0" smtClean="0"/>
              <a:t> in </a:t>
            </a:r>
            <a:r>
              <a:rPr lang="es-ES_tradnl" baseline="0" dirty="0" err="1" smtClean="0"/>
              <a:t>which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way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context</a:t>
            </a:r>
            <a:r>
              <a:rPr lang="es-ES_tradnl" baseline="0" dirty="0" smtClean="0"/>
              <a:t> has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been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used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with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QoS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measures</a:t>
            </a:r>
            <a:endParaRPr lang="es-ES_tradnl" baseline="0" dirty="0" smtClean="0"/>
          </a:p>
          <a:p>
            <a:r>
              <a:rPr lang="es-ES_tradnl" baseline="0" dirty="0" err="1" smtClean="0"/>
              <a:t>Three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categories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were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coupled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again</a:t>
            </a:r>
            <a:r>
              <a:rPr lang="es-ES_tradnl" baseline="0" dirty="0" smtClean="0"/>
              <a:t>: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environment</a:t>
            </a:r>
            <a:r>
              <a:rPr lang="es-ES_tradnl" baseline="0" dirty="0" smtClean="0"/>
              <a:t>,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description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Measures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since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Quality</a:t>
            </a:r>
            <a:r>
              <a:rPr lang="es-ES_tradnl" baseline="0" dirty="0" smtClean="0"/>
              <a:t> can be </a:t>
            </a:r>
            <a:r>
              <a:rPr lang="es-ES_tradnl" baseline="0" dirty="0" err="1" smtClean="0"/>
              <a:t>considered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both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while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describing</a:t>
            </a:r>
            <a:r>
              <a:rPr lang="es-ES_tradnl" baseline="0" dirty="0" smtClean="0"/>
              <a:t>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strategies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within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specific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architectures</a:t>
            </a:r>
            <a:r>
              <a:rPr lang="es-ES_tradnl" baseline="0" dirty="0" smtClean="0"/>
              <a:t>. </a:t>
            </a:r>
            <a:r>
              <a:rPr lang="es-ES_tradnl" baseline="0" dirty="0" err="1" smtClean="0"/>
              <a:t>Concretely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cloud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multi</a:t>
            </a:r>
            <a:r>
              <a:rPr lang="es-ES_tradnl" baseline="0" dirty="0" smtClean="0"/>
              <a:t> – </a:t>
            </a:r>
            <a:r>
              <a:rPr lang="es-ES_tradnl" baseline="0" dirty="0" err="1" smtClean="0"/>
              <a:t>cloud</a:t>
            </a:r>
            <a:r>
              <a:rPr lang="es-ES_tradnl" baseline="0" dirty="0" smtClean="0"/>
              <a:t> are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architectures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that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most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consider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QoS</a:t>
            </a:r>
            <a:r>
              <a:rPr lang="es-ES_tradnl" baseline="0" dirty="0" smtClean="0"/>
              <a:t> … </a:t>
            </a:r>
            <a:r>
              <a:rPr lang="es-ES_tradnl" baseline="0" dirty="0" err="1" smtClean="0"/>
              <a:t>but</a:t>
            </a:r>
            <a:r>
              <a:rPr lang="es-ES_tradnl" baseline="0" dirty="0" smtClean="0"/>
              <a:t> in </a:t>
            </a:r>
            <a:r>
              <a:rPr lang="es-ES_tradnl" baseline="0" dirty="0" err="1" smtClean="0"/>
              <a:t>fact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few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papers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address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both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aspects</a:t>
            </a:r>
            <a:r>
              <a:rPr lang="es-ES_tradnl" baseline="0" dirty="0" smtClean="0"/>
              <a:t>, and </a:t>
            </a:r>
            <a:r>
              <a:rPr lang="es-ES_tradnl" baseline="0" dirty="0" err="1" smtClean="0"/>
              <a:t>some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issues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seem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still</a:t>
            </a:r>
            <a:r>
              <a:rPr lang="es-ES_tradnl" baseline="0" dirty="0" smtClean="0"/>
              <a:t> open.</a:t>
            </a:r>
            <a:endParaRPr lang="es-ES_tradnl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0258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Other</a:t>
            </a:r>
            <a:r>
              <a:rPr lang="es-ES_tradnl" dirty="0" smtClean="0"/>
              <a:t> </a:t>
            </a:r>
            <a:r>
              <a:rPr lang="es-ES_tradnl" dirty="0" err="1" smtClean="0"/>
              <a:t>interesting</a:t>
            </a:r>
            <a:r>
              <a:rPr lang="es-ES_tradnl" dirty="0" smtClean="0"/>
              <a:t> </a:t>
            </a:r>
            <a:r>
              <a:rPr lang="es-ES_tradnl" dirty="0" err="1" smtClean="0"/>
              <a:t>observations</a:t>
            </a:r>
            <a:r>
              <a:rPr lang="es-ES_tradnl" dirty="0" smtClean="0"/>
              <a:t> </a:t>
            </a:r>
            <a:r>
              <a:rPr lang="es-ES_tradnl" dirty="0" err="1" smtClean="0"/>
              <a:t>were</a:t>
            </a:r>
            <a:r>
              <a:rPr lang="es-ES_tradnl" dirty="0" smtClean="0"/>
              <a:t> </a:t>
            </a:r>
            <a:r>
              <a:rPr lang="es-ES_tradnl" dirty="0" err="1" smtClean="0"/>
              <a:t>analyzed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by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combining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Environments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with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type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contributions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research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developed</a:t>
            </a:r>
            <a:r>
              <a:rPr lang="es-ES_tradnl" baseline="0" dirty="0" smtClean="0"/>
              <a:t>.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analysis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shos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that</a:t>
            </a:r>
            <a:r>
              <a:rPr lang="es-ES_tradnl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cloud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is</a:t>
            </a:r>
            <a:r>
              <a:rPr lang="es-ES_tradnl" baseline="0" dirty="0" smtClean="0"/>
              <a:t> …</a:t>
            </a:r>
          </a:p>
          <a:p>
            <a:pPr marL="0" indent="0">
              <a:buFontTx/>
              <a:buNone/>
            </a:pPr>
            <a:r>
              <a:rPr lang="es-ES_tradnl" baseline="0" dirty="0" smtClean="0"/>
              <a:t>Of </a:t>
            </a:r>
            <a:r>
              <a:rPr lang="es-ES_tradnl" baseline="0" dirty="0" err="1" smtClean="0"/>
              <a:t>course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paper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referes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argues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about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other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observations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combinations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categories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that</a:t>
            </a:r>
            <a:r>
              <a:rPr lang="es-ES_tradnl" baseline="0" dirty="0" smtClean="0"/>
              <a:t> lead to </a:t>
            </a:r>
            <a:r>
              <a:rPr lang="es-ES_tradnl" baseline="0" dirty="0" err="1" smtClean="0"/>
              <a:t>have</a:t>
            </a:r>
            <a:r>
              <a:rPr lang="es-ES_tradnl" baseline="0" dirty="0" smtClean="0"/>
              <a:t> a quite </a:t>
            </a:r>
            <a:r>
              <a:rPr lang="es-ES_tradnl" baseline="0" dirty="0" err="1" smtClean="0"/>
              <a:t>interesting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picture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works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addressing</a:t>
            </a:r>
            <a:r>
              <a:rPr lang="es-ES_tradnl" baseline="0" dirty="0" smtClean="0"/>
              <a:t>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, in </a:t>
            </a:r>
            <a:r>
              <a:rPr lang="es-ES_tradnl" baseline="0" dirty="0" err="1" smtClean="0"/>
              <a:t>multi-cloud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conditions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that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integrate</a:t>
            </a:r>
            <a:r>
              <a:rPr lang="es-ES_tradnl" baseline="0" dirty="0" smtClean="0"/>
              <a:t> SLA </a:t>
            </a:r>
            <a:r>
              <a:rPr lang="es-ES_tradnl" baseline="0" dirty="0" err="1" smtClean="0"/>
              <a:t>or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some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QoS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measures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it</a:t>
            </a:r>
            <a:r>
              <a:rPr lang="es-ES_tradnl" baseline="0" dirty="0" smtClean="0"/>
              <a:t>. </a:t>
            </a:r>
            <a:r>
              <a:rPr lang="es-ES_tradnl" baseline="0" dirty="0" err="1" smtClean="0"/>
              <a:t>Due</a:t>
            </a:r>
            <a:r>
              <a:rPr lang="es-ES_tradnl" baseline="0" dirty="0" smtClean="0"/>
              <a:t> to time </a:t>
            </a:r>
            <a:r>
              <a:rPr lang="es-ES_tradnl" baseline="0" dirty="0" err="1" smtClean="0"/>
              <a:t>let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us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rather</a:t>
            </a:r>
            <a:r>
              <a:rPr lang="es-ES_tradnl" baseline="0" dirty="0" smtClean="0"/>
              <a:t> try to </a:t>
            </a:r>
            <a:r>
              <a:rPr lang="es-ES_tradnl" baseline="0" dirty="0" err="1" smtClean="0"/>
              <a:t>give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elements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answer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initial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question</a:t>
            </a:r>
            <a:r>
              <a:rPr lang="es-ES_tradnl" baseline="0" dirty="0" smtClean="0"/>
              <a:t>: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022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Can data …?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440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Trends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....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So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contribution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paper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a data </a:t>
            </a:r>
            <a:r>
              <a:rPr lang="pt-BR" baseline="0" dirty="0" err="1" smtClean="0"/>
              <a:t>integration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classification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scheme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:</a:t>
            </a:r>
          </a:p>
          <a:p>
            <a:r>
              <a:rPr lang="pt-BR" baseline="0" dirty="0" smtClean="0"/>
              <a:t>-</a:t>
            </a:r>
            <a:r>
              <a:rPr lang="pt-BR" baseline="0" dirty="0" err="1" smtClean="0"/>
              <a:t>characterizes</a:t>
            </a:r>
            <a:r>
              <a:rPr lang="pt-BR" baseline="0" dirty="0" smtClean="0"/>
              <a:t> a:</a:t>
            </a:r>
          </a:p>
          <a:p>
            <a:pPr marL="171450" indent="-171450">
              <a:buFontTx/>
              <a:buChar char="-"/>
            </a:pP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supported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by</a:t>
            </a:r>
            <a:r>
              <a:rPr lang="pt-BR" baseline="0" dirty="0" smtClean="0"/>
              <a:t> ...</a:t>
            </a:r>
          </a:p>
          <a:p>
            <a:pPr marL="171450" indent="-171450">
              <a:buFontTx/>
              <a:buChar char="-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130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According</a:t>
            </a:r>
            <a:r>
              <a:rPr lang="es-ES_tradnl" dirty="0" smtClean="0"/>
              <a:t> to </a:t>
            </a:r>
            <a:r>
              <a:rPr lang="es-ES_tradnl" dirty="0" err="1" smtClean="0"/>
              <a:t>our</a:t>
            </a:r>
            <a:r>
              <a:rPr lang="es-ES_tradnl" dirty="0" smtClean="0"/>
              <a:t> </a:t>
            </a:r>
            <a:r>
              <a:rPr lang="es-ES_tradnl" dirty="0" err="1" smtClean="0"/>
              <a:t>study</a:t>
            </a:r>
            <a:r>
              <a:rPr lang="es-ES_tradnl" dirty="0" smtClean="0"/>
              <a:t> </a:t>
            </a:r>
            <a:r>
              <a:rPr lang="es-ES_tradnl" dirty="0" err="1" smtClean="0"/>
              <a:t>they</a:t>
            </a:r>
            <a:r>
              <a:rPr lang="es-ES_tradnl" smtClean="0"/>
              <a:t> are </a:t>
            </a:r>
            <a:r>
              <a:rPr lang="es-ES_tradnl" dirty="0" err="1" smtClean="0"/>
              <a:t>currently</a:t>
            </a:r>
            <a:r>
              <a:rPr lang="es-ES_tradnl" dirty="0" smtClean="0"/>
              <a:t> </a:t>
            </a:r>
            <a:r>
              <a:rPr lang="es-ES_tradnl" dirty="0" err="1" smtClean="0"/>
              <a:t>workin</a:t>
            </a:r>
            <a:r>
              <a:rPr lang="es-ES_tradnl" baseline="0" dirty="0" err="1" smtClean="0"/>
              <a:t>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endParaRPr lang="es-ES_tradnl" baseline="0" dirty="0" smtClean="0"/>
          </a:p>
          <a:p>
            <a:pPr marL="171450" indent="-171450">
              <a:buFontTx/>
              <a:buChar char="-"/>
            </a:pPr>
            <a:r>
              <a:rPr lang="es-ES_tradnl" baseline="0" dirty="0" err="1" smtClean="0"/>
              <a:t>Definition</a:t>
            </a:r>
            <a:endParaRPr lang="es-ES_tradnl" baseline="0" dirty="0" smtClean="0"/>
          </a:p>
          <a:p>
            <a:pPr marL="171450" indent="-171450">
              <a:buFontTx/>
              <a:buChar char="-"/>
            </a:pPr>
            <a:r>
              <a:rPr lang="es-ES_tradnl" baseline="0" dirty="0" smtClean="0"/>
              <a:t>- </a:t>
            </a:r>
            <a:r>
              <a:rPr lang="es-ES_tradnl" baseline="0" dirty="0" err="1" smtClean="0"/>
              <a:t>Development</a:t>
            </a:r>
            <a:endParaRPr lang="es-ES_tradnl" baseline="0" dirty="0" smtClean="0"/>
          </a:p>
          <a:p>
            <a:pPr marL="171450" indent="-171450">
              <a:buFontTx/>
              <a:buChar char="-"/>
            </a:pPr>
            <a:r>
              <a:rPr lang="es-ES_tradnl" baseline="0" dirty="0" err="1" smtClean="0"/>
              <a:t>Definition</a:t>
            </a:r>
            <a:endParaRPr lang="es-ES_tradnl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1527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1121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573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Calibri"/>
              </a:rPr>
              <a:t/>
            </a:r>
            <a:br>
              <a:rPr lang="en-US" b="1" dirty="0">
                <a:latin typeface="Calibri"/>
              </a:rPr>
            </a:br>
            <a:endParaRPr lang="en-US" b="1" dirty="0">
              <a:latin typeface="Calibri"/>
            </a:endParaRPr>
          </a:p>
          <a:p>
            <a:pPr algn="just"/>
            <a:r>
              <a:rPr lang="en-US" dirty="0">
                <a:latin typeface="Calibri"/>
              </a:rPr>
              <a:t>We</a:t>
            </a:r>
            <a:r>
              <a:rPr lang="en-US">
                <a:latin typeface="Calibri"/>
              </a:rPr>
              <a:t> are manly interested in the data integration </a:t>
            </a:r>
            <a:r>
              <a:rPr lang="en-US" dirty="0">
                <a:latin typeface="Calibri"/>
              </a:rPr>
              <a:t>problem</a:t>
            </a:r>
            <a:r>
              <a:rPr lang="en-US">
                <a:latin typeface="Calibri"/>
              </a:rPr>
              <a:t> which</a:t>
            </a:r>
            <a:r>
              <a:rPr lang="en-US" dirty="0">
                <a:latin typeface="Calibri"/>
              </a:rPr>
              <a:t> </a:t>
            </a:r>
            <a:r>
              <a:rPr lang="en-US">
                <a:solidFill>
                  <a:schemeClr val="tx1"/>
                </a:solidFill>
                <a:latin typeface="Calibri"/>
              </a:rPr>
              <a:t>consists </a:t>
            </a:r>
            <a:r>
              <a:rPr lang="en-US" dirty="0">
                <a:solidFill>
                  <a:schemeClr val="tx1"/>
                </a:solidFill>
                <a:latin typeface="Calibri"/>
              </a:rPr>
              <a:t>in merging data from different sources and provide to the user a unified view of these data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Calibri"/>
              </a:rPr>
              <a:t/>
            </a:r>
            <a:br>
              <a:rPr lang="en-US" dirty="0">
                <a:solidFill>
                  <a:schemeClr val="tx1"/>
                </a:solidFill>
                <a:latin typeface="Calibri"/>
              </a:rPr>
            </a:br>
            <a:endParaRPr lang="en-US" dirty="0">
              <a:solidFill>
                <a:schemeClr val="tx1"/>
              </a:solidFill>
              <a:latin typeface="Calibri"/>
            </a:endParaRPr>
          </a:p>
          <a:p>
            <a:pPr algn="just"/>
            <a:r>
              <a:rPr lang="en-US" dirty="0">
                <a:latin typeface="Calibri"/>
              </a:rPr>
              <a:t>Let</a:t>
            </a:r>
            <a:r>
              <a:rPr lang="en-US">
                <a:latin typeface="Calibri"/>
              </a:rPr>
              <a:t> me show you the classical data integration scenario, ... we have different data sources (A, B and C</a:t>
            </a:r>
            <a:r>
              <a:rPr lang="en-US" dirty="0">
                <a:latin typeface="Calibri"/>
              </a:rPr>
              <a:t>),</a:t>
            </a:r>
            <a:r>
              <a:rPr lang="en-US">
                <a:latin typeface="Calibri"/>
              </a:rPr>
              <a:t> and </a:t>
            </a:r>
            <a:r>
              <a:rPr lang="en-US" dirty="0">
                <a:latin typeface="Calibri"/>
              </a:rPr>
              <a:t>a</a:t>
            </a:r>
            <a:r>
              <a:rPr lang="en-US">
                <a:latin typeface="Calibri"/>
              </a:rPr>
              <a:t> query that must be answered. This query is submitted to a mediator which is responsible for rewriting it in accordance with the different databases. Then the results are returned to the mediator which will be responsible for integrating the</a:t>
            </a:r>
            <a:r>
              <a:rPr lang="en-US" dirty="0">
                <a:latin typeface="Calibri"/>
              </a:rPr>
              <a:t> </a:t>
            </a:r>
            <a:r>
              <a:rPr lang="en-US">
                <a:latin typeface="Calibri"/>
              </a:rPr>
              <a:t>data and sending back the integrated result.</a:t>
            </a:r>
            <a:endParaRPr lang="en-US" dirty="0">
              <a:latin typeface="Calibri"/>
            </a:endParaRPr>
          </a:p>
          <a:p>
            <a:pPr algn="just"/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pPr algn="just"/>
            <a:r>
              <a:rPr lang="en-US">
                <a:latin typeface="Calibri"/>
              </a:rPr>
              <a:t>As I mentioned before this is the classical data integration scenario... however the emergency of architectures like cloud open new </a:t>
            </a:r>
            <a:r>
              <a:rPr lang="en-US" smtClean="0">
                <a:latin typeface="Calibri"/>
              </a:rPr>
              <a:t>opportunities </a:t>
            </a:r>
            <a:r>
              <a:rPr lang="en-US">
                <a:latin typeface="Calibri"/>
              </a:rPr>
              <a:t>for data integration considering that now we are not limited to resources availability . </a:t>
            </a:r>
            <a:endParaRPr lang="en-US" dirty="0">
              <a:latin typeface="Calibri"/>
            </a:endParaRPr>
          </a:p>
          <a:p>
            <a:pPr algn="just"/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pPr algn="just"/>
            <a:r>
              <a:rPr lang="en-US">
                <a:latin typeface="Calibri"/>
              </a:rPr>
              <a:t/>
            </a:r>
            <a:br>
              <a:rPr lang="en-US">
                <a:latin typeface="Calibri"/>
              </a:rPr>
            </a:br>
            <a:endParaRPr lang="en-US" dirty="0">
              <a:latin typeface="Calibri"/>
            </a:endParaRPr>
          </a:p>
          <a:p>
            <a:pPr lvl="1" algn="just"/>
            <a:r>
              <a:rPr lang="en-US" b="1" dirty="0">
                <a:solidFill>
                  <a:schemeClr val="tx1"/>
                </a:solidFill>
                <a:latin typeface="Calibri"/>
              </a:rPr>
              <a:t/>
            </a:r>
            <a:br>
              <a:rPr lang="en-US" b="1" dirty="0">
                <a:solidFill>
                  <a:schemeClr val="tx1"/>
                </a:solidFill>
                <a:latin typeface="Calibri"/>
              </a:rPr>
            </a:br>
            <a:endParaRPr lang="en-US" b="1" dirty="0">
              <a:solidFill>
                <a:schemeClr val="tx1"/>
              </a:solidFill>
              <a:latin typeface="Calibri"/>
            </a:endParaRPr>
          </a:p>
          <a:p>
            <a:pPr lvl="1" algn="just"/>
            <a:r>
              <a:rPr lang="en-US" b="1" dirty="0">
                <a:latin typeface="Calibri"/>
              </a:rPr>
              <a:t/>
            </a:r>
            <a:br>
              <a:rPr lang="en-US" b="1" dirty="0">
                <a:latin typeface="Calibri"/>
              </a:rPr>
            </a:br>
            <a:endParaRPr lang="en-US" b="1" dirty="0">
              <a:latin typeface="Calibri"/>
            </a:endParaRPr>
          </a:p>
          <a:p>
            <a:pPr lvl="1" algn="just"/>
            <a:endParaRPr lang="en-US" b="1" dirty="0">
              <a:latin typeface="Calibri"/>
            </a:endParaRPr>
          </a:p>
          <a:p>
            <a:pPr algn="just"/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230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Now</a:t>
            </a:r>
            <a:r>
              <a:rPr lang="en-US">
                <a:latin typeface="Calibri"/>
              </a:rPr>
              <a:t> we can see a new scenario for data integration... where we have different data providers A, B and C geographically disposed on different clouds. In the cloud scenario quality aspects are defined and agreed between the service provider and the service customer through contracts. </a:t>
            </a:r>
            <a:endParaRPr lang="en-US" dirty="0">
              <a:latin typeface="Calibri"/>
            </a:endParaRPr>
          </a:p>
          <a:p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Service level agreements (SLA) is an example of these contracts.</a:t>
            </a:r>
            <a:endParaRPr lang="en-US" dirty="0">
              <a:latin typeface="Calibri"/>
            </a:endParaRPr>
          </a:p>
          <a:p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As in the classical scenario we have a query that must be answered and this query is submitted to a mediator who will rewrtite it in accordance with the different data providers and the result will be integrated to be sent back to the user.</a:t>
            </a:r>
            <a:endParaRPr lang="en-US" dirty="0">
              <a:latin typeface="Calibri"/>
            </a:endParaRPr>
          </a:p>
          <a:p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In this scenario we have some limitations and challenges such as: </a:t>
            </a: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* we have different SLAs schemas exported by the providers</a:t>
            </a: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* we have different level of SLAs... such as SLAs between the user and the data provider, SLA between the data provider and the cloud, and also SLAs between different data providers..</a:t>
            </a: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* we have different measures in different SLAs which have the same meaning</a:t>
            </a:r>
            <a:endParaRPr lang="en-US" dirty="0">
              <a:latin typeface="Calibri"/>
            </a:endParaRPr>
          </a:p>
          <a:p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considering this new scenario, the use of SLA on data integration approaches is an open challenge and we believe that the quality on this approaches can be enhanced</a:t>
            </a:r>
            <a:br>
              <a:rPr lang="en-US">
                <a:latin typeface="Calibri"/>
              </a:rPr>
            </a:br>
            <a:endParaRPr lang="en-US" baseline="0" noProof="0" dirty="0"/>
          </a:p>
          <a:p>
            <a:r>
              <a:rPr lang="en-US">
                <a:latin typeface="Calibri"/>
              </a:rPr>
              <a:t/>
            </a:r>
            <a:br>
              <a:rPr lang="en-US">
                <a:latin typeface="Calibri"/>
              </a:rPr>
            </a:br>
            <a:endParaRPr lang="en-US" baseline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230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40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Calibri"/>
              </a:rPr>
              <a:t/>
            </a:r>
            <a:br>
              <a:rPr lang="fr-FR" dirty="0">
                <a:latin typeface="Calibri"/>
              </a:rPr>
            </a:br>
            <a:r>
              <a:rPr lang="es-ES_tradnl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main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objectives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when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performing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systematic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mapping</a:t>
            </a:r>
            <a:r>
              <a:rPr lang="es-ES_tradnl" baseline="0" dirty="0" smtClean="0"/>
              <a:t> are </a:t>
            </a:r>
            <a:r>
              <a:rPr lang="es-ES_tradnl" baseline="0" dirty="0" err="1" smtClean="0"/>
              <a:t>two</a:t>
            </a:r>
            <a:r>
              <a:rPr lang="es-ES_tradnl" baseline="0" dirty="0" smtClean="0"/>
              <a:t>:</a:t>
            </a:r>
          </a:p>
          <a:p>
            <a:endParaRPr lang="es-ES_tradnl" baseline="0" dirty="0" smtClean="0"/>
          </a:p>
          <a:p>
            <a:r>
              <a:rPr lang="es-ES_tradnl" baseline="0" dirty="0" smtClean="0"/>
              <a:t>1. </a:t>
            </a:r>
            <a:r>
              <a:rPr lang="es-ES_tradnl" baseline="0" dirty="0" err="1" smtClean="0"/>
              <a:t>Build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classificaiton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scheme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structure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field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interest</a:t>
            </a:r>
            <a:r>
              <a:rPr lang="es-ES_tradnl" baseline="0" dirty="0" smtClean="0"/>
              <a:t>, in </a:t>
            </a:r>
            <a:r>
              <a:rPr lang="es-ES_tradnl" baseline="0" dirty="0" err="1" smtClean="0"/>
              <a:t>our</a:t>
            </a:r>
            <a:r>
              <a:rPr lang="es-ES_tradnl" baseline="0" dirty="0" smtClean="0"/>
              <a:t> case </a:t>
            </a:r>
            <a:r>
              <a:rPr lang="es-ES_tradnl" baseline="0" dirty="0" err="1" smtClean="0"/>
              <a:t>quality</a:t>
            </a:r>
            <a:r>
              <a:rPr lang="es-ES_tradnl" baseline="0" dirty="0" smtClean="0"/>
              <a:t> of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multi-cloud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environments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using</a:t>
            </a:r>
            <a:r>
              <a:rPr lang="es-ES_tradnl" baseline="0" dirty="0" smtClean="0"/>
              <a:t> SLA</a:t>
            </a:r>
          </a:p>
          <a:p>
            <a:r>
              <a:rPr lang="es-ES_tradnl" dirty="0" smtClean="0"/>
              <a:t>2. And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thereby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provide</a:t>
            </a:r>
            <a:r>
              <a:rPr lang="es-ES_tradnl" baseline="0" dirty="0" smtClean="0"/>
              <a:t> a Visual </a:t>
            </a:r>
            <a:r>
              <a:rPr lang="es-ES_tradnl" baseline="0" dirty="0" err="1" smtClean="0"/>
              <a:t>summary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current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published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contributions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answer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specific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research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questions</a:t>
            </a:r>
            <a:r>
              <a:rPr lang="es-ES_tradnl" baseline="0" dirty="0" smtClean="0"/>
              <a:t>.</a:t>
            </a:r>
            <a:endParaRPr lang="es-ES_tradnl" dirty="0" smtClean="0"/>
          </a:p>
          <a:p>
            <a:endParaRPr lang="fr-FR" dirty="0">
              <a:latin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250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process</a:t>
            </a:r>
            <a:r>
              <a:rPr lang="fr-FR" dirty="0" smtClean="0"/>
              <a:t> </a:t>
            </a:r>
            <a:r>
              <a:rPr lang="fr-FR" dirty="0" err="1" smtClean="0"/>
              <a:t>consists</a:t>
            </a:r>
            <a:r>
              <a:rPr lang="fr-FR" dirty="0" smtClean="0"/>
              <a:t> in five </a:t>
            </a:r>
            <a:r>
              <a:rPr lang="fr-FR" dirty="0" err="1" smtClean="0"/>
              <a:t>steps</a:t>
            </a:r>
            <a:r>
              <a:rPr lang="fr-FR" dirty="0" smtClean="0"/>
              <a:t>,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definition</a:t>
            </a:r>
            <a:r>
              <a:rPr lang="fr-FR" dirty="0" smtClean="0"/>
              <a:t> of </a:t>
            </a:r>
            <a:r>
              <a:rPr lang="fr-FR" dirty="0" err="1" smtClean="0"/>
              <a:t>resarch</a:t>
            </a:r>
            <a:r>
              <a:rPr lang="fr-FR" dirty="0" smtClean="0"/>
              <a:t> questions to the </a:t>
            </a:r>
            <a:r>
              <a:rPr lang="fr-FR" dirty="0" err="1" smtClean="0"/>
              <a:t>generation</a:t>
            </a:r>
            <a:r>
              <a:rPr lang="fr-FR" dirty="0" smtClean="0"/>
              <a:t> of quantitative vision of the state of the art.  </a:t>
            </a:r>
            <a:r>
              <a:rPr lang="fr-FR" dirty="0" err="1" smtClean="0"/>
              <a:t>Each</a:t>
            </a:r>
            <a:r>
              <a:rPr lang="fr-FR" dirty="0" smtClean="0"/>
              <a:t> phase </a:t>
            </a:r>
            <a:r>
              <a:rPr lang="fr-FR" dirty="0" err="1" smtClean="0"/>
              <a:t>produces</a:t>
            </a:r>
            <a:r>
              <a:rPr lang="fr-FR" dirty="0" smtClean="0"/>
              <a:t> a </a:t>
            </a:r>
            <a:r>
              <a:rPr lang="fr-FR" dirty="0" err="1" smtClean="0"/>
              <a:t>concrete</a:t>
            </a:r>
            <a:r>
              <a:rPr lang="fr-FR" dirty="0" smtClean="0"/>
              <a:t> </a:t>
            </a:r>
            <a:r>
              <a:rPr lang="fr-FR" dirty="0" err="1" smtClean="0"/>
              <a:t>result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eventually</a:t>
            </a:r>
            <a:r>
              <a:rPr lang="fr-FR" dirty="0" smtClean="0"/>
              <a:t> help to </a:t>
            </a:r>
            <a:r>
              <a:rPr lang="fr-FR" dirty="0" err="1" smtClean="0"/>
              <a:t>perform</a:t>
            </a:r>
            <a:r>
              <a:rPr lang="fr-FR" dirty="0" smtClean="0"/>
              <a:t> an </a:t>
            </a:r>
            <a:r>
              <a:rPr lang="fr-FR" dirty="0" err="1" smtClean="0"/>
              <a:t>analytic</a:t>
            </a:r>
            <a:r>
              <a:rPr lang="fr-FR" dirty="0" smtClean="0"/>
              <a:t> </a:t>
            </a:r>
            <a:r>
              <a:rPr lang="fr-FR" dirty="0" err="1" smtClean="0"/>
              <a:t>study</a:t>
            </a:r>
            <a:r>
              <a:rPr lang="fr-FR" dirty="0" smtClean="0"/>
              <a:t> and a state of the art of the </a:t>
            </a:r>
            <a:r>
              <a:rPr lang="fr-FR" dirty="0" err="1" smtClean="0"/>
              <a:t>field</a:t>
            </a:r>
            <a:r>
              <a:rPr lang="fr-FR" dirty="0" smtClean="0"/>
              <a:t>.</a:t>
            </a:r>
          </a:p>
          <a:p>
            <a:r>
              <a:rPr lang="fr-FR" dirty="0" smtClean="0"/>
              <a:t>I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describe</a:t>
            </a:r>
            <a:r>
              <a:rPr lang="fr-FR" dirty="0" smtClean="0"/>
              <a:t> </a:t>
            </a:r>
            <a:r>
              <a:rPr lang="fr-FR" dirty="0" err="1" smtClean="0"/>
              <a:t>briefly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phase and show </a:t>
            </a:r>
            <a:r>
              <a:rPr lang="fr-FR" dirty="0" err="1" smtClean="0"/>
              <a:t>concretely</a:t>
            </a:r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did</a:t>
            </a:r>
            <a:r>
              <a:rPr lang="fr-FR" dirty="0" smtClean="0"/>
              <a:t> in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05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a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research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scope by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defining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research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questions have as objective to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out…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in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study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aim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(i)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categorize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quantify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contributions and the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evolution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the</a:t>
            </a:r>
          </a:p>
          <a:p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research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done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SLA-guided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integration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a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multi-cloud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and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(ii)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discover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open issues and limitations of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existing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research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questions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retained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are: (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slide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suivant)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56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RQ1: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the SLA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measures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have been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mostly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applied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</a:t>
            </a:r>
          </a:p>
          <a:p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cloud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&gt;&gt;  This question identifies the type of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properties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characterizing</a:t>
            </a:r>
            <a:endParaRPr lang="fr-F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evaluating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services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provided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clouds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RQ2:  How have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published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papers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data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integration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evolved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towards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cloud</a:t>
            </a:r>
            <a:endParaRPr lang="fr-F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topics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 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&gt;&gt;&gt; This question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devoted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identify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way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integration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problems</a:t>
            </a:r>
            <a:endParaRPr lang="fr-F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addressed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literature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started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issues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introduced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the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cloud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RQ3:  In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way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in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 data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integration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been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</a:t>
            </a:r>
            <a:endParaRPr lang="fr-F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Quality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Service (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QoS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measures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literature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 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&gt;&gt;&gt; The objective of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question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understand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QoS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measures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have been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evaluating</a:t>
            </a:r>
            <a:endParaRPr lang="fr-F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integration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to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determine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conditions in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measures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</a:t>
            </a:r>
          </a:p>
          <a:p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particularly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992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0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2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81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64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5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7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0"/>
            <a:ext cx="914161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1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8C2560D-EC28-3B41-86E8-18F1CE0113B4}" type="datetimeFigureOut">
              <a:rPr lang="en-US" smtClean="0"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5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22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100" r:id="rId1"/>
    <p:sldLayoutId id="2147494101" r:id="rId2"/>
    <p:sldLayoutId id="2147494102" r:id="rId3"/>
    <p:sldLayoutId id="2147494103" r:id="rId4"/>
    <p:sldLayoutId id="2147494104" r:id="rId5"/>
    <p:sldLayoutId id="2147494105" r:id="rId6"/>
    <p:sldLayoutId id="2147494106" r:id="rId7"/>
    <p:sldLayoutId id="2147494107" r:id="rId8"/>
    <p:sldLayoutId id="2147494108" r:id="rId9"/>
    <p:sldLayoutId id="2147494109" r:id="rId10"/>
    <p:sldLayoutId id="214749411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0738" y="1238249"/>
            <a:ext cx="7772400" cy="2830795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cap="small" dirty="0"/>
              <a:t>Can </a:t>
            </a:r>
            <a:r>
              <a:rPr lang="en-US" sz="4000" b="1" cap="small" dirty="0">
                <a:solidFill>
                  <a:schemeClr val="bg2">
                    <a:lumMod val="50000"/>
                  </a:schemeClr>
                </a:solidFill>
              </a:rPr>
              <a:t>Data Integration Quality </a:t>
            </a:r>
            <a:r>
              <a:rPr lang="en-US" sz="4000" b="1" cap="small" dirty="0"/>
              <a:t>be </a:t>
            </a:r>
            <a:r>
              <a:rPr lang="en-US" sz="4000" b="1" cap="small" dirty="0" smtClean="0"/>
              <a:t>enhanced on </a:t>
            </a:r>
            <a:r>
              <a:rPr lang="en-US" sz="4000" b="1" cap="small" dirty="0" smtClean="0">
                <a:solidFill>
                  <a:schemeClr val="bg2">
                    <a:lumMod val="50000"/>
                  </a:schemeClr>
                </a:solidFill>
              </a:rPr>
              <a:t>multi-cloud</a:t>
            </a:r>
            <a:r>
              <a:rPr lang="en-US" sz="4000" b="1" cap="small" dirty="0" smtClean="0"/>
              <a:t> </a:t>
            </a:r>
            <a:r>
              <a:rPr lang="en-US" sz="4000" b="1" cap="small" dirty="0"/>
              <a:t>using </a:t>
            </a:r>
            <a:r>
              <a:rPr lang="en-US" sz="4000" b="1" cap="small" dirty="0">
                <a:solidFill>
                  <a:schemeClr val="bg2">
                    <a:lumMod val="50000"/>
                  </a:schemeClr>
                </a:solidFill>
              </a:rPr>
              <a:t>SLA</a:t>
            </a:r>
            <a:r>
              <a:rPr lang="en-US" sz="4000" b="1" cap="small" dirty="0"/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526079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algn="l"/>
            <a:r>
              <a:rPr lang="en-US" cap="none" dirty="0">
                <a:solidFill>
                  <a:schemeClr val="tx1"/>
                </a:solidFill>
              </a:rPr>
              <a:t>Daniel Aguiar da Silva Carvalho</a:t>
            </a:r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Magellan, IAE, Univ. J. Moulin Lyon 3, France</a:t>
            </a:r>
          </a:p>
          <a:p>
            <a:pPr algn="l"/>
            <a:r>
              <a:rPr lang="en-US" cap="none" dirty="0" err="1">
                <a:solidFill>
                  <a:schemeClr val="tx1"/>
                </a:solidFill>
              </a:rPr>
              <a:t>Plácido</a:t>
            </a:r>
            <a:r>
              <a:rPr lang="en-US" cap="none" dirty="0">
                <a:solidFill>
                  <a:schemeClr val="tx1"/>
                </a:solidFill>
              </a:rPr>
              <a:t> Antonio de Souza </a:t>
            </a:r>
            <a:r>
              <a:rPr lang="en-US" cap="none" dirty="0" err="1">
                <a:solidFill>
                  <a:schemeClr val="tx1"/>
                </a:solidFill>
              </a:rPr>
              <a:t>Neto</a:t>
            </a:r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DIATINF, IFRN, Brazil</a:t>
            </a:r>
            <a:endParaRPr lang="en-US" cap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cap="none" dirty="0">
                <a:solidFill>
                  <a:schemeClr val="tx1"/>
                </a:solidFill>
              </a:rPr>
              <a:t>Chirine Ghedira-Guegan, </a:t>
            </a:r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Magellan, IAE, Univ. J. Moulin Lyon 3, France</a:t>
            </a:r>
          </a:p>
          <a:p>
            <a:pPr algn="l"/>
            <a:r>
              <a:rPr lang="en-US" cap="none" dirty="0">
                <a:solidFill>
                  <a:schemeClr val="tx1"/>
                </a:solidFill>
              </a:rPr>
              <a:t>Nadia </a:t>
            </a:r>
            <a:r>
              <a:rPr lang="en-US" cap="none" dirty="0" err="1" smtClean="0">
                <a:solidFill>
                  <a:schemeClr val="tx1"/>
                </a:solidFill>
              </a:rPr>
              <a:t>Bennani</a:t>
            </a:r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LIRIS-CNRS, INSA-Lyon, Univ. Lyon, France</a:t>
            </a:r>
          </a:p>
          <a:p>
            <a:pPr algn="l"/>
            <a:r>
              <a:rPr lang="en-US" cap="none" dirty="0">
                <a:solidFill>
                  <a:schemeClr val="tx1"/>
                </a:solidFill>
              </a:rPr>
              <a:t>Genoveva Vargas-Solar</a:t>
            </a:r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CRNS, LIG-LAFMIA, France</a:t>
            </a:r>
          </a:p>
        </p:txBody>
      </p:sp>
    </p:spTree>
    <p:extLst>
      <p:ext uri="{BB962C8B-B14F-4D97-AF65-F5344CB8AC3E}">
        <p14:creationId xmlns:p14="http://schemas.microsoft.com/office/powerpoint/2010/main" val="2159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Conduct search</a:t>
            </a:r>
            <a:endParaRPr lang="en-GB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0180-7C22-9345-A16D-C53871315580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75920" y="2513330"/>
            <a:ext cx="1483360" cy="568960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D9D9D9"/>
                </a:solidFill>
              </a:rPr>
              <a:t>Definition of research question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13280" y="2513330"/>
            <a:ext cx="1483360" cy="56896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2">
                    <a:lumMod val="50000"/>
                  </a:schemeClr>
                </a:solidFill>
              </a:rPr>
              <a:t>Conduct search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0" y="2513330"/>
            <a:ext cx="1483360" cy="5689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</a:rPr>
              <a:t>Papers screening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5537200" y="2513330"/>
            <a:ext cx="1483360" cy="5689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bg1">
                    <a:lumMod val="85000"/>
                  </a:schemeClr>
                </a:solidFill>
              </a:rPr>
              <a:t>Keywording</a:t>
            </a:r>
            <a:r>
              <a:rPr lang="en-GB" sz="1200" dirty="0">
                <a:solidFill>
                  <a:schemeClr val="bg1">
                    <a:lumMod val="85000"/>
                  </a:schemeClr>
                </a:solidFill>
              </a:rPr>
              <a:t> using abstracts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71385" y="2513330"/>
            <a:ext cx="1483360" cy="5689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</a:rPr>
              <a:t>Data extraction and mapping process</a:t>
            </a:r>
          </a:p>
        </p:txBody>
      </p:sp>
      <p:sp>
        <p:nvSpPr>
          <p:cNvPr id="11" name="Carré corné 10"/>
          <p:cNvSpPr/>
          <p:nvPr/>
        </p:nvSpPr>
        <p:spPr>
          <a:xfrm>
            <a:off x="1442720" y="3732530"/>
            <a:ext cx="1239520" cy="497840"/>
          </a:xfrm>
          <a:prstGeom prst="foldedCorner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i="1" dirty="0">
                <a:solidFill>
                  <a:schemeClr val="bg1">
                    <a:lumMod val="85000"/>
                  </a:schemeClr>
                </a:solidFill>
              </a:rPr>
              <a:t>Review scope</a:t>
            </a:r>
          </a:p>
        </p:txBody>
      </p:sp>
      <p:sp>
        <p:nvSpPr>
          <p:cNvPr id="12" name="Carré corné 11"/>
          <p:cNvSpPr/>
          <p:nvPr/>
        </p:nvSpPr>
        <p:spPr>
          <a:xfrm>
            <a:off x="3088640" y="3732530"/>
            <a:ext cx="1239520" cy="497840"/>
          </a:xfrm>
          <a:prstGeom prst="foldedCorner">
            <a:avLst/>
          </a:prstGeom>
          <a:solidFill>
            <a:srgbClr val="FFFFFF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i="1" dirty="0">
                <a:solidFill>
                  <a:schemeClr val="tx2">
                    <a:lumMod val="50000"/>
                  </a:schemeClr>
                </a:solidFill>
              </a:rPr>
              <a:t>All papers</a:t>
            </a:r>
          </a:p>
        </p:txBody>
      </p:sp>
      <p:sp>
        <p:nvSpPr>
          <p:cNvPr id="13" name="Carré corné 12"/>
          <p:cNvSpPr/>
          <p:nvPr/>
        </p:nvSpPr>
        <p:spPr>
          <a:xfrm>
            <a:off x="4815840" y="3732530"/>
            <a:ext cx="1239520" cy="497840"/>
          </a:xfrm>
          <a:prstGeom prst="foldedCorner">
            <a:avLst/>
          </a:prstGeom>
          <a:solidFill>
            <a:srgbClr val="FFFFFF"/>
          </a:solidFill>
          <a:ln>
            <a:solidFill>
              <a:srgbClr val="BFBFB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i="1" dirty="0">
                <a:solidFill>
                  <a:srgbClr val="D9D9D9"/>
                </a:solidFill>
              </a:rPr>
              <a:t>Research papers</a:t>
            </a:r>
          </a:p>
        </p:txBody>
      </p:sp>
      <p:sp>
        <p:nvSpPr>
          <p:cNvPr id="14" name="Carré corné 13"/>
          <p:cNvSpPr/>
          <p:nvPr/>
        </p:nvSpPr>
        <p:spPr>
          <a:xfrm>
            <a:off x="6502400" y="3732530"/>
            <a:ext cx="1239520" cy="497840"/>
          </a:xfrm>
          <a:prstGeom prst="foldedCorner">
            <a:avLst/>
          </a:prstGeom>
          <a:solidFill>
            <a:srgbClr val="FFFFFF"/>
          </a:solidFill>
          <a:ln>
            <a:solidFill>
              <a:srgbClr val="BFBFB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i="1" dirty="0">
                <a:solidFill>
                  <a:srgbClr val="D9D9D9"/>
                </a:solidFill>
              </a:rPr>
              <a:t>Classification scheme</a:t>
            </a:r>
          </a:p>
        </p:txBody>
      </p:sp>
      <p:sp>
        <p:nvSpPr>
          <p:cNvPr id="15" name="Carré corné 14"/>
          <p:cNvSpPr/>
          <p:nvPr/>
        </p:nvSpPr>
        <p:spPr>
          <a:xfrm>
            <a:off x="7668708" y="4342130"/>
            <a:ext cx="1239520" cy="497840"/>
          </a:xfrm>
          <a:prstGeom prst="foldedCorner">
            <a:avLst/>
          </a:prstGeom>
          <a:solidFill>
            <a:srgbClr val="FFFFFF"/>
          </a:solidFill>
          <a:ln w="38100" cmpd="dbl">
            <a:solidFill>
              <a:srgbClr val="BFBFB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i="1" dirty="0">
                <a:solidFill>
                  <a:srgbClr val="D9D9D9"/>
                </a:solidFill>
              </a:rPr>
              <a:t>Systematic map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1859280" y="2797810"/>
            <a:ext cx="254000" cy="0"/>
          </a:xfrm>
          <a:prstGeom prst="straightConnector1">
            <a:avLst/>
          </a:prstGeom>
          <a:ln>
            <a:solidFill>
              <a:srgbClr val="BFBFB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3596640" y="2797810"/>
            <a:ext cx="213360" cy="0"/>
          </a:xfrm>
          <a:prstGeom prst="straightConnector1">
            <a:avLst/>
          </a:prstGeom>
          <a:ln>
            <a:solidFill>
              <a:srgbClr val="BFBFB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5293360" y="2797810"/>
            <a:ext cx="243840" cy="0"/>
          </a:xfrm>
          <a:prstGeom prst="straightConnector1">
            <a:avLst/>
          </a:prstGeom>
          <a:ln>
            <a:solidFill>
              <a:srgbClr val="BFBFB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7020561" y="2797810"/>
            <a:ext cx="250825" cy="0"/>
          </a:xfrm>
          <a:prstGeom prst="straightConnector1">
            <a:avLst/>
          </a:prstGeom>
          <a:ln>
            <a:solidFill>
              <a:srgbClr val="BFBFB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5" idx="2"/>
            <a:endCxn id="11" idx="0"/>
          </p:cNvCxnSpPr>
          <p:nvPr/>
        </p:nvCxnSpPr>
        <p:spPr>
          <a:xfrm>
            <a:off x="1117600" y="3082290"/>
            <a:ext cx="944880" cy="650240"/>
          </a:xfrm>
          <a:prstGeom prst="straightConnector1">
            <a:avLst/>
          </a:prstGeom>
          <a:ln>
            <a:solidFill>
              <a:srgbClr val="BFBFB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1" idx="0"/>
            <a:endCxn id="7" idx="2"/>
          </p:cNvCxnSpPr>
          <p:nvPr/>
        </p:nvCxnSpPr>
        <p:spPr>
          <a:xfrm flipV="1">
            <a:off x="2062480" y="3082290"/>
            <a:ext cx="792480" cy="650240"/>
          </a:xfrm>
          <a:prstGeom prst="straightConnector1">
            <a:avLst/>
          </a:prstGeom>
          <a:ln>
            <a:solidFill>
              <a:srgbClr val="BFBFB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7" idx="2"/>
            <a:endCxn id="12" idx="0"/>
          </p:cNvCxnSpPr>
          <p:nvPr/>
        </p:nvCxnSpPr>
        <p:spPr>
          <a:xfrm>
            <a:off x="2854960" y="3082290"/>
            <a:ext cx="853440" cy="650240"/>
          </a:xfrm>
          <a:prstGeom prst="straightConnector1">
            <a:avLst/>
          </a:prstGeom>
          <a:ln>
            <a:solidFill>
              <a:srgbClr val="BFBFB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2" idx="0"/>
            <a:endCxn id="8" idx="2"/>
          </p:cNvCxnSpPr>
          <p:nvPr/>
        </p:nvCxnSpPr>
        <p:spPr>
          <a:xfrm flipV="1">
            <a:off x="3708400" y="3082290"/>
            <a:ext cx="843280" cy="650240"/>
          </a:xfrm>
          <a:prstGeom prst="straightConnector1">
            <a:avLst/>
          </a:prstGeom>
          <a:ln>
            <a:solidFill>
              <a:srgbClr val="BFBFB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8" idx="2"/>
            <a:endCxn id="13" idx="0"/>
          </p:cNvCxnSpPr>
          <p:nvPr/>
        </p:nvCxnSpPr>
        <p:spPr>
          <a:xfrm>
            <a:off x="4551680" y="3082290"/>
            <a:ext cx="883920" cy="650240"/>
          </a:xfrm>
          <a:prstGeom prst="straightConnector1">
            <a:avLst/>
          </a:prstGeom>
          <a:ln>
            <a:solidFill>
              <a:srgbClr val="BFBFB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13" idx="0"/>
            <a:endCxn id="9" idx="2"/>
          </p:cNvCxnSpPr>
          <p:nvPr/>
        </p:nvCxnSpPr>
        <p:spPr>
          <a:xfrm flipV="1">
            <a:off x="5435600" y="3082290"/>
            <a:ext cx="843280" cy="650240"/>
          </a:xfrm>
          <a:prstGeom prst="straightConnector1">
            <a:avLst/>
          </a:prstGeom>
          <a:ln>
            <a:solidFill>
              <a:srgbClr val="BFBFB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9" idx="2"/>
            <a:endCxn id="14" idx="0"/>
          </p:cNvCxnSpPr>
          <p:nvPr/>
        </p:nvCxnSpPr>
        <p:spPr>
          <a:xfrm>
            <a:off x="6278880" y="3082290"/>
            <a:ext cx="843280" cy="650240"/>
          </a:xfrm>
          <a:prstGeom prst="straightConnector1">
            <a:avLst/>
          </a:prstGeom>
          <a:ln>
            <a:solidFill>
              <a:srgbClr val="BFBFB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14" idx="0"/>
            <a:endCxn id="10" idx="2"/>
          </p:cNvCxnSpPr>
          <p:nvPr/>
        </p:nvCxnSpPr>
        <p:spPr>
          <a:xfrm flipV="1">
            <a:off x="7122161" y="3082290"/>
            <a:ext cx="890905" cy="650240"/>
          </a:xfrm>
          <a:prstGeom prst="straightConnector1">
            <a:avLst/>
          </a:prstGeom>
          <a:ln>
            <a:solidFill>
              <a:srgbClr val="BFBFB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10" idx="2"/>
            <a:endCxn id="15" idx="0"/>
          </p:cNvCxnSpPr>
          <p:nvPr/>
        </p:nvCxnSpPr>
        <p:spPr>
          <a:xfrm>
            <a:off x="8013066" y="3082290"/>
            <a:ext cx="275403" cy="1259840"/>
          </a:xfrm>
          <a:prstGeom prst="straightConnector1">
            <a:avLst/>
          </a:prstGeom>
          <a:ln>
            <a:solidFill>
              <a:srgbClr val="BFBFB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13280" y="4319886"/>
            <a:ext cx="3942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baseline="30000" dirty="0"/>
              <a:t>Query</a:t>
            </a:r>
            <a:r>
              <a:rPr lang="en-GB" i="1" dirty="0"/>
              <a:t> </a:t>
            </a:r>
            <a:r>
              <a:rPr lang="en-GB" i="1" baseline="30000" dirty="0"/>
              <a:t>applied to check keyword, title, and abstract fields within the corresponding databases</a:t>
            </a:r>
            <a:endParaRPr lang="en-GB" i="1" dirty="0"/>
          </a:p>
        </p:txBody>
      </p:sp>
      <p:sp>
        <p:nvSpPr>
          <p:cNvPr id="3" name="Rectangle 2"/>
          <p:cNvSpPr/>
          <p:nvPr/>
        </p:nvSpPr>
        <p:spPr>
          <a:xfrm>
            <a:off x="0" y="3610610"/>
            <a:ext cx="922528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/>
              <a:t>Search for</a:t>
            </a:r>
            <a:r>
              <a:rPr lang="en-GB" sz="2000" b="1" dirty="0"/>
              <a:t> primary studies</a:t>
            </a:r>
          </a:p>
          <a:p>
            <a:pPr marL="457200" indent="-457200">
              <a:buFont typeface="Arial"/>
              <a:buChar char="•"/>
            </a:pPr>
            <a:r>
              <a:rPr lang="en-GB" dirty="0"/>
              <a:t>Define queries in scientific database: terms, research question, aspect (expert)</a:t>
            </a:r>
          </a:p>
          <a:p>
            <a:pPr marL="457200" indent="-457200">
              <a:buFont typeface="Arial"/>
              <a:buChar char="•"/>
            </a:pPr>
            <a:r>
              <a:rPr lang="en-GB" dirty="0"/>
              <a:t>Have several study types to avoid bias</a:t>
            </a:r>
          </a:p>
        </p:txBody>
      </p:sp>
    </p:spTree>
    <p:extLst>
      <p:ext uri="{BB962C8B-B14F-4D97-AF65-F5344CB8AC3E}">
        <p14:creationId xmlns:p14="http://schemas.microsoft.com/office/powerpoint/2010/main" val="354596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Retrieving </a:t>
            </a:r>
            <a:r>
              <a:rPr lang="en-US" dirty="0" smtClean="0"/>
              <a:t>candidate papers</a:t>
            </a:r>
            <a:endParaRPr lang="en-US" sz="8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4852" y="1737361"/>
            <a:ext cx="8229600" cy="1791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 smtClean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algn="ctr">
              <a:buFont typeface="Arial" pitchFamily="34" charset="0"/>
              <a:buNone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(“Service level agreement” AND (“Data integration” AND “Database integration”) AND (“Cloud” AND “Multi-cloud ”)) </a:t>
            </a:r>
          </a:p>
          <a:p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6" name="Table 4"/>
          <p:cNvGraphicFramePr>
            <a:graphicFrameLocks noGrp="1"/>
          </p:cNvGraphicFramePr>
          <p:nvPr>
            <p:extLst/>
          </p:nvPr>
        </p:nvGraphicFramePr>
        <p:xfrm>
          <a:off x="2733536" y="3414341"/>
          <a:ext cx="3722648" cy="2816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324"/>
                <a:gridCol w="1861324"/>
              </a:tblGrid>
              <a:tr h="469498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solidFill>
                            <a:schemeClr val="tx1"/>
                          </a:solidFill>
                        </a:rPr>
                        <a:t>Database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solidFill>
                            <a:schemeClr val="tx1"/>
                          </a:solidFill>
                        </a:rPr>
                        <a:t>Amount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69498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solidFill>
                            <a:schemeClr val="tx1"/>
                          </a:solidFill>
                        </a:rPr>
                        <a:t>IEEE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solidFill>
                            <a:schemeClr val="tx1"/>
                          </a:solidFill>
                        </a:rPr>
                        <a:t>658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69498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solidFill>
                            <a:schemeClr val="tx1"/>
                          </a:solidFill>
                        </a:rPr>
                        <a:t>ACM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solidFill>
                            <a:schemeClr val="tx1"/>
                          </a:solidFill>
                        </a:rPr>
                        <a:t>649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69498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solidFill>
                            <a:schemeClr val="tx1"/>
                          </a:solidFill>
                        </a:rPr>
                        <a:t>Science</a:t>
                      </a:r>
                      <a:r>
                        <a:rPr lang="en-US" baseline="0" noProof="0" dirty="0" smtClean="0">
                          <a:solidFill>
                            <a:schemeClr val="tx1"/>
                          </a:solidFill>
                        </a:rPr>
                        <a:t> Direct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solidFill>
                            <a:schemeClr val="tx1"/>
                          </a:solidFill>
                        </a:rPr>
                        <a:t>106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69498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solidFill>
                            <a:schemeClr val="tx1"/>
                          </a:solidFill>
                        </a:rPr>
                        <a:t>CiteSeerX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solidFill>
                            <a:schemeClr val="tx1"/>
                          </a:solidFill>
                        </a:rPr>
                        <a:t>419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69498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solidFill>
                            <a:schemeClr val="tx1"/>
                          </a:solidFill>
                        </a:rPr>
                        <a:t>Total 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solidFill>
                            <a:schemeClr val="tx1"/>
                          </a:solidFill>
                        </a:rPr>
                        <a:t>1832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28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Papers screening</a:t>
            </a:r>
            <a:endParaRPr lang="en-GB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0180-7C22-9345-A16D-C53871315580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4" name="Image 3" descr="Capture d’écran 2015-02-10 à 00.13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32" y="1839102"/>
            <a:ext cx="4760393" cy="416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6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>
                <a:solidFill>
                  <a:schemeClr val="tx1"/>
                </a:solidFill>
              </a:rPr>
              <a:t>Keywording</a:t>
            </a:r>
            <a:r>
              <a:rPr lang="en-GB" b="1" dirty="0" smtClean="0">
                <a:solidFill>
                  <a:schemeClr val="tx1"/>
                </a:solidFill>
              </a:rPr>
              <a:t> using abstracts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0180-7C22-9345-A16D-C53871315580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75920" y="2513330"/>
            <a:ext cx="1483360" cy="568960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D9D9D9"/>
                </a:solidFill>
              </a:rPr>
              <a:t>Definition of research question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13280" y="2513330"/>
            <a:ext cx="1483360" cy="568960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D9D9D9"/>
                </a:solidFill>
              </a:rPr>
              <a:t>Conduct search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0" y="2513330"/>
            <a:ext cx="1483360" cy="568960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D9D9D9"/>
                </a:solidFill>
              </a:rPr>
              <a:t>Papers screening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5537200" y="2513330"/>
            <a:ext cx="1483360" cy="56896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2">
                    <a:lumMod val="50000"/>
                  </a:schemeClr>
                </a:solidFill>
              </a:rPr>
              <a:t>Keywording</a:t>
            </a:r>
            <a:r>
              <a:rPr lang="en-GB" sz="1200" dirty="0">
                <a:solidFill>
                  <a:schemeClr val="tx2">
                    <a:lumMod val="50000"/>
                  </a:schemeClr>
                </a:solidFill>
              </a:rPr>
              <a:t> using abstracts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71385" y="2513330"/>
            <a:ext cx="1483360" cy="5689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</a:rPr>
              <a:t>Data extraction and mapping process</a:t>
            </a:r>
          </a:p>
        </p:txBody>
      </p:sp>
      <p:sp>
        <p:nvSpPr>
          <p:cNvPr id="11" name="Carré corné 10"/>
          <p:cNvSpPr/>
          <p:nvPr/>
        </p:nvSpPr>
        <p:spPr>
          <a:xfrm>
            <a:off x="1442720" y="3732530"/>
            <a:ext cx="1239520" cy="497840"/>
          </a:xfrm>
          <a:prstGeom prst="foldedCorner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i="1" dirty="0">
                <a:solidFill>
                  <a:schemeClr val="bg1">
                    <a:lumMod val="85000"/>
                  </a:schemeClr>
                </a:solidFill>
              </a:rPr>
              <a:t>Review scope</a:t>
            </a:r>
          </a:p>
        </p:txBody>
      </p:sp>
      <p:sp>
        <p:nvSpPr>
          <p:cNvPr id="12" name="Carré corné 11"/>
          <p:cNvSpPr/>
          <p:nvPr/>
        </p:nvSpPr>
        <p:spPr>
          <a:xfrm>
            <a:off x="3088640" y="3732530"/>
            <a:ext cx="1239520" cy="497840"/>
          </a:xfrm>
          <a:prstGeom prst="foldedCorner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i="1" dirty="0">
                <a:solidFill>
                  <a:schemeClr val="bg1">
                    <a:lumMod val="85000"/>
                  </a:schemeClr>
                </a:solidFill>
              </a:rPr>
              <a:t>All papers</a:t>
            </a:r>
          </a:p>
        </p:txBody>
      </p:sp>
      <p:sp>
        <p:nvSpPr>
          <p:cNvPr id="13" name="Carré corné 12"/>
          <p:cNvSpPr/>
          <p:nvPr/>
        </p:nvSpPr>
        <p:spPr>
          <a:xfrm>
            <a:off x="4815840" y="3732530"/>
            <a:ext cx="1239520" cy="497840"/>
          </a:xfrm>
          <a:prstGeom prst="foldedCorner">
            <a:avLst/>
          </a:prstGeom>
          <a:solidFill>
            <a:srgbClr val="FFFFFF"/>
          </a:solidFill>
          <a:ln>
            <a:solidFill>
              <a:srgbClr val="BFBFB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i="1" dirty="0">
                <a:solidFill>
                  <a:srgbClr val="D9D9D9"/>
                </a:solidFill>
              </a:rPr>
              <a:t>Research papers</a:t>
            </a:r>
          </a:p>
        </p:txBody>
      </p:sp>
      <p:sp>
        <p:nvSpPr>
          <p:cNvPr id="14" name="Carré corné 13"/>
          <p:cNvSpPr/>
          <p:nvPr/>
        </p:nvSpPr>
        <p:spPr>
          <a:xfrm>
            <a:off x="6502400" y="3732530"/>
            <a:ext cx="1239520" cy="497840"/>
          </a:xfrm>
          <a:prstGeom prst="foldedCorner">
            <a:avLst/>
          </a:prstGeom>
          <a:solidFill>
            <a:srgbClr val="FFFFFF"/>
          </a:solidFill>
          <a:ln>
            <a:solidFill>
              <a:srgbClr val="10253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i="1" dirty="0">
                <a:solidFill>
                  <a:srgbClr val="10253F"/>
                </a:solidFill>
              </a:rPr>
              <a:t>Classification scheme</a:t>
            </a:r>
          </a:p>
        </p:txBody>
      </p:sp>
      <p:sp>
        <p:nvSpPr>
          <p:cNvPr id="15" name="Carré corné 14"/>
          <p:cNvSpPr/>
          <p:nvPr/>
        </p:nvSpPr>
        <p:spPr>
          <a:xfrm>
            <a:off x="7668708" y="4342130"/>
            <a:ext cx="1239520" cy="497840"/>
          </a:xfrm>
          <a:prstGeom prst="foldedCorner">
            <a:avLst/>
          </a:prstGeom>
          <a:solidFill>
            <a:srgbClr val="FFFFFF"/>
          </a:solidFill>
          <a:ln w="38100" cmpd="dbl">
            <a:solidFill>
              <a:srgbClr val="BFBFB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i="1" dirty="0">
                <a:solidFill>
                  <a:srgbClr val="D9D9D9"/>
                </a:solidFill>
              </a:rPr>
              <a:t>Systematic map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1859280" y="2797810"/>
            <a:ext cx="254000" cy="0"/>
          </a:xfrm>
          <a:prstGeom prst="straightConnector1">
            <a:avLst/>
          </a:prstGeom>
          <a:ln>
            <a:solidFill>
              <a:srgbClr val="BFBFB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3596640" y="2797810"/>
            <a:ext cx="213360" cy="0"/>
          </a:xfrm>
          <a:prstGeom prst="straightConnector1">
            <a:avLst/>
          </a:prstGeom>
          <a:ln>
            <a:solidFill>
              <a:srgbClr val="BFBFB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5293360" y="2797810"/>
            <a:ext cx="243840" cy="0"/>
          </a:xfrm>
          <a:prstGeom prst="straightConnector1">
            <a:avLst/>
          </a:prstGeom>
          <a:ln>
            <a:solidFill>
              <a:srgbClr val="BFBFB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7020561" y="2797810"/>
            <a:ext cx="250825" cy="0"/>
          </a:xfrm>
          <a:prstGeom prst="straightConnector1">
            <a:avLst/>
          </a:prstGeom>
          <a:ln>
            <a:solidFill>
              <a:srgbClr val="BFBFB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5" idx="2"/>
            <a:endCxn id="11" idx="0"/>
          </p:cNvCxnSpPr>
          <p:nvPr/>
        </p:nvCxnSpPr>
        <p:spPr>
          <a:xfrm>
            <a:off x="1117600" y="3082290"/>
            <a:ext cx="944880" cy="650240"/>
          </a:xfrm>
          <a:prstGeom prst="straightConnector1">
            <a:avLst/>
          </a:prstGeom>
          <a:ln>
            <a:solidFill>
              <a:srgbClr val="BFBFB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1" idx="0"/>
            <a:endCxn id="7" idx="2"/>
          </p:cNvCxnSpPr>
          <p:nvPr/>
        </p:nvCxnSpPr>
        <p:spPr>
          <a:xfrm flipV="1">
            <a:off x="2062480" y="3082290"/>
            <a:ext cx="792480" cy="650240"/>
          </a:xfrm>
          <a:prstGeom prst="straightConnector1">
            <a:avLst/>
          </a:prstGeom>
          <a:ln>
            <a:solidFill>
              <a:srgbClr val="BFBFB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7" idx="2"/>
            <a:endCxn id="12" idx="0"/>
          </p:cNvCxnSpPr>
          <p:nvPr/>
        </p:nvCxnSpPr>
        <p:spPr>
          <a:xfrm>
            <a:off x="2854960" y="3082290"/>
            <a:ext cx="853440" cy="650240"/>
          </a:xfrm>
          <a:prstGeom prst="straightConnector1">
            <a:avLst/>
          </a:prstGeom>
          <a:ln>
            <a:solidFill>
              <a:srgbClr val="BFBFB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2" idx="0"/>
            <a:endCxn id="8" idx="2"/>
          </p:cNvCxnSpPr>
          <p:nvPr/>
        </p:nvCxnSpPr>
        <p:spPr>
          <a:xfrm flipV="1">
            <a:off x="3708400" y="3082290"/>
            <a:ext cx="843280" cy="650240"/>
          </a:xfrm>
          <a:prstGeom prst="straightConnector1">
            <a:avLst/>
          </a:prstGeom>
          <a:ln>
            <a:solidFill>
              <a:srgbClr val="BFBFB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8" idx="2"/>
            <a:endCxn id="13" idx="0"/>
          </p:cNvCxnSpPr>
          <p:nvPr/>
        </p:nvCxnSpPr>
        <p:spPr>
          <a:xfrm>
            <a:off x="4551680" y="3082290"/>
            <a:ext cx="883920" cy="650240"/>
          </a:xfrm>
          <a:prstGeom prst="straightConnector1">
            <a:avLst/>
          </a:prstGeom>
          <a:ln>
            <a:solidFill>
              <a:srgbClr val="BFBFB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13" idx="0"/>
            <a:endCxn id="9" idx="2"/>
          </p:cNvCxnSpPr>
          <p:nvPr/>
        </p:nvCxnSpPr>
        <p:spPr>
          <a:xfrm flipV="1">
            <a:off x="5435600" y="3082290"/>
            <a:ext cx="843280" cy="650240"/>
          </a:xfrm>
          <a:prstGeom prst="straightConnector1">
            <a:avLst/>
          </a:prstGeom>
          <a:ln>
            <a:solidFill>
              <a:srgbClr val="BFBFB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9" idx="2"/>
            <a:endCxn id="14" idx="0"/>
          </p:cNvCxnSpPr>
          <p:nvPr/>
        </p:nvCxnSpPr>
        <p:spPr>
          <a:xfrm>
            <a:off x="6278880" y="3082290"/>
            <a:ext cx="843280" cy="650240"/>
          </a:xfrm>
          <a:prstGeom prst="straightConnector1">
            <a:avLst/>
          </a:prstGeom>
          <a:ln>
            <a:solidFill>
              <a:srgbClr val="BFBFB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14" idx="0"/>
            <a:endCxn id="10" idx="2"/>
          </p:cNvCxnSpPr>
          <p:nvPr/>
        </p:nvCxnSpPr>
        <p:spPr>
          <a:xfrm flipV="1">
            <a:off x="7122161" y="3082290"/>
            <a:ext cx="890905" cy="650240"/>
          </a:xfrm>
          <a:prstGeom prst="straightConnector1">
            <a:avLst/>
          </a:prstGeom>
          <a:ln>
            <a:solidFill>
              <a:srgbClr val="BFBFB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10" idx="2"/>
            <a:endCxn id="15" idx="0"/>
          </p:cNvCxnSpPr>
          <p:nvPr/>
        </p:nvCxnSpPr>
        <p:spPr>
          <a:xfrm>
            <a:off x="8013066" y="3082290"/>
            <a:ext cx="275403" cy="1259840"/>
          </a:xfrm>
          <a:prstGeom prst="straightConnector1">
            <a:avLst/>
          </a:prstGeom>
          <a:ln>
            <a:solidFill>
              <a:srgbClr val="BFBFB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0" y="3359150"/>
            <a:ext cx="922528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/>
              <a:buChar char="•"/>
            </a:pPr>
            <a:r>
              <a:rPr lang="en-GB" dirty="0"/>
              <a:t>Reviewers read abstracts</a:t>
            </a:r>
          </a:p>
          <a:p>
            <a:pPr marL="342900" indent="-342900">
              <a:buFont typeface="Arial"/>
              <a:buChar char="•"/>
            </a:pPr>
            <a:r>
              <a:rPr lang="en-GB" dirty="0"/>
              <a:t>Look for keywords and concepts</a:t>
            </a:r>
          </a:p>
          <a:p>
            <a:pPr marL="342900" indent="-342900">
              <a:buFont typeface="Arial"/>
              <a:buChar char="•"/>
            </a:pPr>
            <a:r>
              <a:rPr lang="en-GB" dirty="0"/>
              <a:t>Reflect the contribution of a paper</a:t>
            </a:r>
          </a:p>
          <a:p>
            <a:pPr marL="342900" indent="-342900">
              <a:buFont typeface="Arial"/>
              <a:buChar char="•"/>
            </a:pPr>
            <a:r>
              <a:rPr lang="en-GB" dirty="0"/>
              <a:t>Identify contexts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5972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Selecting relevant papers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>
              <a:solidFill>
                <a:srgbClr val="000000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The titles and abstracts of the </a:t>
            </a:r>
            <a:r>
              <a:rPr lang="en-US" dirty="0" smtClean="0">
                <a:solidFill>
                  <a:schemeClr val="tx1"/>
                </a:solidFill>
              </a:rPr>
              <a:t>papers were filtered to select paper related to our research scope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314843"/>
              </p:ext>
            </p:extLst>
          </p:nvPr>
        </p:nvGraphicFramePr>
        <p:xfrm>
          <a:off x="872192" y="3446611"/>
          <a:ext cx="7445296" cy="2816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324">
                  <a:extLst>
                    <a:ext uri="{9D8B030D-6E8A-4147-A177-3AD203B41FA5}">
                      <a16:colId xmlns:mc="http://schemas.openxmlformats.org/markup-compatibility/2006" xmlns:mv="urn:schemas-microsoft-com:mac:vml" xmlns="" xmlns:a16="http://schemas.microsoft.com/office/drawing/2014/main" val="20000"/>
                    </a:ext>
                  </a:extLst>
                </a:gridCol>
                <a:gridCol w="1861324">
                  <a:extLst>
                    <a:ext uri="{9D8B030D-6E8A-4147-A177-3AD203B41FA5}">
                      <a16:colId xmlns:mc="http://schemas.openxmlformats.org/markup-compatibility/2006" xmlns:mv="urn:schemas-microsoft-com:mac:vml" xmlns="" xmlns:a16="http://schemas.microsoft.com/office/drawing/2014/main" val="20001"/>
                    </a:ext>
                  </a:extLst>
                </a:gridCol>
                <a:gridCol w="1861324">
                  <a:extLst>
                    <a:ext uri="{9D8B030D-6E8A-4147-A177-3AD203B41FA5}">
                      <a16:colId xmlns:mc="http://schemas.openxmlformats.org/markup-compatibility/2006" xmlns:mv="urn:schemas-microsoft-com:mac:vml" xmlns="" xmlns:a16="http://schemas.microsoft.com/office/drawing/2014/main" val="20002"/>
                    </a:ext>
                  </a:extLst>
                </a:gridCol>
                <a:gridCol w="1861324">
                  <a:extLst>
                    <a:ext uri="{9D8B030D-6E8A-4147-A177-3AD203B41FA5}">
                      <a16:colId xmlns:mc="http://schemas.openxmlformats.org/markup-compatibility/2006" xmlns:mv="urn:schemas-microsoft-com:mac:vml" xmlns="" xmlns:a16="http://schemas.microsoft.com/office/drawing/2014/main" val="20003"/>
                    </a:ext>
                  </a:extLst>
                </a:gridCol>
              </a:tblGrid>
              <a:tr h="469498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solidFill>
                            <a:schemeClr val="tx1"/>
                          </a:solidFill>
                        </a:rPr>
                        <a:t>Database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solidFill>
                            <a:schemeClr val="tx1"/>
                          </a:solidFill>
                        </a:rPr>
                        <a:t>Amount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solidFill>
                            <a:schemeClr val="tx1"/>
                          </a:solidFill>
                        </a:rPr>
                        <a:t>Included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solidFill>
                            <a:schemeClr val="tx1"/>
                          </a:solidFill>
                        </a:rPr>
                        <a:t>Excluded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mc="http://schemas.openxmlformats.org/markup-compatibility/2006" xmlns:mv="urn:schemas-microsoft-com:mac:vml" xmlns="" xmlns:a16="http://schemas.microsoft.com/office/drawing/2014/main" val="10000"/>
                  </a:ext>
                </a:extLst>
              </a:tr>
              <a:tr h="469498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solidFill>
                            <a:schemeClr val="tx1"/>
                          </a:solidFill>
                        </a:rPr>
                        <a:t>IEEE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solidFill>
                            <a:schemeClr val="tx1"/>
                          </a:solidFill>
                        </a:rPr>
                        <a:t>658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solidFill>
                            <a:schemeClr val="tx1"/>
                          </a:solidFill>
                        </a:rPr>
                        <a:t>602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mc="http://schemas.openxmlformats.org/markup-compatibility/2006" xmlns:mv="urn:schemas-microsoft-com:mac:vml" xmlns="" xmlns:a16="http://schemas.microsoft.com/office/drawing/2014/main" val="10001"/>
                  </a:ext>
                </a:extLst>
              </a:tr>
              <a:tr h="469498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solidFill>
                            <a:schemeClr val="tx1"/>
                          </a:solidFill>
                        </a:rPr>
                        <a:t>ACM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solidFill>
                            <a:schemeClr val="tx1"/>
                          </a:solidFill>
                        </a:rPr>
                        <a:t>649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solidFill>
                            <a:schemeClr val="tx1"/>
                          </a:solidFill>
                        </a:rPr>
                        <a:t>618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mc="http://schemas.openxmlformats.org/markup-compatibility/2006" xmlns:mv="urn:schemas-microsoft-com:mac:vml" xmlns="" xmlns:a16="http://schemas.microsoft.com/office/drawing/2014/main" val="10002"/>
                  </a:ext>
                </a:extLst>
              </a:tr>
              <a:tr h="469498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solidFill>
                            <a:schemeClr val="tx1"/>
                          </a:solidFill>
                        </a:rPr>
                        <a:t>Science</a:t>
                      </a:r>
                      <a:r>
                        <a:rPr lang="en-US" baseline="0" noProof="0" dirty="0" smtClean="0">
                          <a:solidFill>
                            <a:schemeClr val="tx1"/>
                          </a:solidFill>
                        </a:rPr>
                        <a:t> Direct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solidFill>
                            <a:schemeClr val="tx1"/>
                          </a:solidFill>
                        </a:rPr>
                        <a:t>106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mc="http://schemas.openxmlformats.org/markup-compatibility/2006" xmlns:mv="urn:schemas-microsoft-com:mac:vml" xmlns="" xmlns:a16="http://schemas.microsoft.com/office/drawing/2014/main" val="10003"/>
                  </a:ext>
                </a:extLst>
              </a:tr>
              <a:tr h="469498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solidFill>
                            <a:schemeClr val="tx1"/>
                          </a:solidFill>
                        </a:rPr>
                        <a:t>CiteSeerX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solidFill>
                            <a:schemeClr val="tx1"/>
                          </a:solidFill>
                        </a:rPr>
                        <a:t>419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solidFill>
                            <a:schemeClr val="tx1"/>
                          </a:solidFill>
                        </a:rPr>
                        <a:t>398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mc="http://schemas.openxmlformats.org/markup-compatibility/2006" xmlns:mv="urn:schemas-microsoft-com:mac:vml" xmlns="" xmlns:a16="http://schemas.microsoft.com/office/drawing/2014/main" val="10004"/>
                  </a:ext>
                </a:extLst>
              </a:tr>
              <a:tr h="469498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solidFill>
                            <a:schemeClr val="tx1"/>
                          </a:solidFill>
                        </a:rPr>
                        <a:t>Total 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solidFill>
                            <a:schemeClr val="tx1"/>
                          </a:solidFill>
                        </a:rPr>
                        <a:t>1832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noProof="0" dirty="0" smtClean="0">
                          <a:solidFill>
                            <a:schemeClr val="tx1"/>
                          </a:solidFill>
                        </a:rPr>
                        <a:t>114</a:t>
                      </a:r>
                      <a:endParaRPr lang="en-US" b="1" u="sng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solidFill>
                            <a:schemeClr val="tx1"/>
                          </a:solidFill>
                        </a:rPr>
                        <a:t>1718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mc="http://schemas.openxmlformats.org/markup-compatibility/2006" xmlns:mv="urn:schemas-microsoft-com:mac:vml"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47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Building a classification scheme</a:t>
            </a:r>
            <a:endParaRPr lang="en-GB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0180-7C22-9345-A16D-C53871315580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6" name="Image 5" descr="Capture d’écran 2015-02-10 à 00.22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0" y="2148877"/>
            <a:ext cx="6725920" cy="336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5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Classification </a:t>
            </a:r>
            <a:r>
              <a:rPr lang="en-US" dirty="0" smtClean="0"/>
              <a:t>scheme</a:t>
            </a:r>
            <a:endParaRPr lang="en-US" sz="8000" dirty="0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763196"/>
              </p:ext>
            </p:extLst>
          </p:nvPr>
        </p:nvGraphicFramePr>
        <p:xfrm>
          <a:off x="987396" y="3010088"/>
          <a:ext cx="2255235" cy="19048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235"/>
              </a:tblGrid>
              <a:tr h="403047"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+mj-lt"/>
                        </a:rPr>
                        <a:t>Cloud</a:t>
                      </a:r>
                      <a:endParaRPr lang="en-US" sz="1800" noProof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3047"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+mj-lt"/>
                        </a:rPr>
                        <a:t>Data</a:t>
                      </a:r>
                      <a:r>
                        <a:rPr lang="en-US" sz="1800" baseline="0" noProof="0" dirty="0" smtClean="0">
                          <a:latin typeface="+mj-lt"/>
                        </a:rPr>
                        <a:t> Warehouse</a:t>
                      </a:r>
                      <a:endParaRPr lang="en-US" sz="1800" noProof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5670"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+mj-lt"/>
                        </a:rPr>
                        <a:t>Federated</a:t>
                      </a:r>
                      <a:r>
                        <a:rPr lang="en-US" sz="1800" baseline="0" noProof="0" dirty="0" smtClean="0">
                          <a:latin typeface="+mj-lt"/>
                        </a:rPr>
                        <a:t> Database</a:t>
                      </a:r>
                      <a:endParaRPr lang="en-US" sz="1800" noProof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3047"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+mj-lt"/>
                        </a:rPr>
                        <a:t>Multi-cloud</a:t>
                      </a:r>
                      <a:endParaRPr lang="en-US" sz="1800" noProof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045066"/>
              </p:ext>
            </p:extLst>
          </p:nvPr>
        </p:nvGraphicFramePr>
        <p:xfrm>
          <a:off x="3858154" y="3187875"/>
          <a:ext cx="186832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83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+mj-lt"/>
                        </a:rPr>
                        <a:t>Schema</a:t>
                      </a:r>
                      <a:endParaRPr lang="en-US" sz="1800" noProof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noProof="0" dirty="0" smtClean="0">
                          <a:latin typeface="+mj-lt"/>
                        </a:rPr>
                        <a:t>Meta-data</a:t>
                      </a:r>
                      <a:endParaRPr lang="en-US" sz="1800" noProof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+mj-lt"/>
                        </a:rPr>
                        <a:t>Knowledge</a:t>
                      </a:r>
                      <a:endParaRPr lang="en-US" sz="1800" noProof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898893"/>
              </p:ext>
            </p:extLst>
          </p:nvPr>
        </p:nvGraphicFramePr>
        <p:xfrm>
          <a:off x="6422493" y="2863778"/>
          <a:ext cx="186832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83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+mj-lt"/>
                        </a:rPr>
                        <a:t>Confidentiality</a:t>
                      </a:r>
                      <a:endParaRPr lang="en-US" sz="1800" noProof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+mj-lt"/>
                        </a:rPr>
                        <a:t>Privacy</a:t>
                      </a:r>
                      <a:endParaRPr lang="en-US" sz="1800" noProof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+mj-lt"/>
                        </a:rPr>
                        <a:t>Security</a:t>
                      </a:r>
                      <a:endParaRPr lang="en-US" sz="1800" noProof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+mj-lt"/>
                        </a:rPr>
                        <a:t>SLA</a:t>
                      </a:r>
                      <a:endParaRPr lang="en-US" sz="1800" noProof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+mj-lt"/>
                        </a:rPr>
                        <a:t>Data protection</a:t>
                      </a:r>
                      <a:endParaRPr lang="en-US" sz="1800" noProof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+mj-lt"/>
                        </a:rPr>
                        <a:t>Data</a:t>
                      </a:r>
                      <a:r>
                        <a:rPr lang="en-US" sz="1800" baseline="0" noProof="0" dirty="0" smtClean="0">
                          <a:latin typeface="+mj-lt"/>
                        </a:rPr>
                        <a:t> provenance</a:t>
                      </a:r>
                      <a:endParaRPr lang="en-US" sz="1800" noProof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+mj-lt"/>
                        </a:rPr>
                        <a:t>Others</a:t>
                      </a:r>
                      <a:endParaRPr lang="en-US" sz="1800" noProof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1165106" y="2256976"/>
            <a:ext cx="18998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j-lt"/>
              </a:rPr>
              <a:t>Data integration </a:t>
            </a:r>
          </a:p>
          <a:p>
            <a:pPr algn="ctr"/>
            <a:r>
              <a:rPr lang="en-US" sz="2000" b="1" dirty="0" smtClean="0">
                <a:latin typeface="+mj-lt"/>
              </a:rPr>
              <a:t>environment</a:t>
            </a:r>
            <a:endParaRPr lang="en-US" sz="2000" b="1" dirty="0">
              <a:latin typeface="+mj-l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42411" y="2256976"/>
            <a:ext cx="18998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j-lt"/>
              </a:rPr>
              <a:t>Data integration </a:t>
            </a:r>
          </a:p>
          <a:p>
            <a:pPr algn="ctr"/>
            <a:r>
              <a:rPr lang="en-US" sz="2000" b="1" dirty="0" smtClean="0">
                <a:latin typeface="+mj-lt"/>
              </a:rPr>
              <a:t>description</a:t>
            </a:r>
            <a:endParaRPr lang="en-US" sz="2000" b="1" dirty="0">
              <a:latin typeface="+mj-l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649316" y="2256976"/>
            <a:ext cx="1414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+mj-lt"/>
              </a:rPr>
              <a:t>Data quality</a:t>
            </a:r>
            <a:endParaRPr lang="en-US" sz="2000" b="1" dirty="0">
              <a:latin typeface="+mj-lt"/>
            </a:endParaRPr>
          </a:p>
        </p:txBody>
      </p:sp>
      <p:sp>
        <p:nvSpPr>
          <p:cNvPr id="14" name="Parenthèses 13"/>
          <p:cNvSpPr/>
          <p:nvPr/>
        </p:nvSpPr>
        <p:spPr>
          <a:xfrm>
            <a:off x="968986" y="2993484"/>
            <a:ext cx="2292054" cy="209286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Parenthèses 14"/>
          <p:cNvSpPr/>
          <p:nvPr/>
        </p:nvSpPr>
        <p:spPr>
          <a:xfrm>
            <a:off x="3858154" y="2940501"/>
            <a:ext cx="1868329" cy="148336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Parenthèses 15"/>
          <p:cNvSpPr/>
          <p:nvPr/>
        </p:nvSpPr>
        <p:spPr>
          <a:xfrm>
            <a:off x="6422493" y="2785220"/>
            <a:ext cx="1868329" cy="267443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286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Data extraction &amp; mapping process</a:t>
            </a:r>
            <a:endParaRPr lang="en-GB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0180-7C22-9345-A16D-C53871315580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75920" y="2513330"/>
            <a:ext cx="1483360" cy="568960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D9D9D9"/>
                </a:solidFill>
              </a:rPr>
              <a:t>Definition of research question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13280" y="2513330"/>
            <a:ext cx="1483360" cy="568960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D9D9D9"/>
                </a:solidFill>
              </a:rPr>
              <a:t>Conduct search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0" y="2513330"/>
            <a:ext cx="1483360" cy="568960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D9D9D9"/>
                </a:solidFill>
              </a:rPr>
              <a:t>Papers screening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5537200" y="2513330"/>
            <a:ext cx="1483360" cy="568960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rgbClr val="BFBFBF"/>
                </a:solidFill>
              </a:rPr>
              <a:t>Keywording</a:t>
            </a:r>
            <a:r>
              <a:rPr lang="en-GB" sz="1200" dirty="0">
                <a:solidFill>
                  <a:srgbClr val="BFBFBF"/>
                </a:solidFill>
              </a:rPr>
              <a:t> using abstracts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71385" y="2513330"/>
            <a:ext cx="1483360" cy="568960"/>
          </a:xfrm>
          <a:prstGeom prst="rect">
            <a:avLst/>
          </a:prstGeom>
          <a:noFill/>
          <a:ln>
            <a:solidFill>
              <a:srgbClr val="10253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10253F"/>
                </a:solidFill>
              </a:rPr>
              <a:t>Data extraction and mapping process</a:t>
            </a:r>
          </a:p>
        </p:txBody>
      </p:sp>
      <p:sp>
        <p:nvSpPr>
          <p:cNvPr id="11" name="Carré corné 10"/>
          <p:cNvSpPr/>
          <p:nvPr/>
        </p:nvSpPr>
        <p:spPr>
          <a:xfrm>
            <a:off x="1442720" y="3732530"/>
            <a:ext cx="1239520" cy="497840"/>
          </a:xfrm>
          <a:prstGeom prst="foldedCorner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i="1" dirty="0">
                <a:solidFill>
                  <a:schemeClr val="bg1">
                    <a:lumMod val="85000"/>
                  </a:schemeClr>
                </a:solidFill>
              </a:rPr>
              <a:t>Review scope</a:t>
            </a:r>
          </a:p>
        </p:txBody>
      </p:sp>
      <p:sp>
        <p:nvSpPr>
          <p:cNvPr id="12" name="Carré corné 11"/>
          <p:cNvSpPr/>
          <p:nvPr/>
        </p:nvSpPr>
        <p:spPr>
          <a:xfrm>
            <a:off x="3088640" y="3732530"/>
            <a:ext cx="1239520" cy="497840"/>
          </a:xfrm>
          <a:prstGeom prst="foldedCorner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i="1" dirty="0">
                <a:solidFill>
                  <a:schemeClr val="bg1">
                    <a:lumMod val="85000"/>
                  </a:schemeClr>
                </a:solidFill>
              </a:rPr>
              <a:t>All papers</a:t>
            </a:r>
          </a:p>
        </p:txBody>
      </p:sp>
      <p:sp>
        <p:nvSpPr>
          <p:cNvPr id="13" name="Carré corné 12"/>
          <p:cNvSpPr/>
          <p:nvPr/>
        </p:nvSpPr>
        <p:spPr>
          <a:xfrm>
            <a:off x="4815840" y="3732530"/>
            <a:ext cx="1239520" cy="497840"/>
          </a:xfrm>
          <a:prstGeom prst="foldedCorner">
            <a:avLst/>
          </a:prstGeom>
          <a:solidFill>
            <a:srgbClr val="FFFFFF"/>
          </a:solidFill>
          <a:ln>
            <a:solidFill>
              <a:srgbClr val="BFBFB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i="1" dirty="0">
                <a:solidFill>
                  <a:srgbClr val="D9D9D9"/>
                </a:solidFill>
              </a:rPr>
              <a:t>Research papers</a:t>
            </a:r>
          </a:p>
        </p:txBody>
      </p:sp>
      <p:sp>
        <p:nvSpPr>
          <p:cNvPr id="14" name="Carré corné 13"/>
          <p:cNvSpPr/>
          <p:nvPr/>
        </p:nvSpPr>
        <p:spPr>
          <a:xfrm>
            <a:off x="6502400" y="3732530"/>
            <a:ext cx="1239520" cy="497840"/>
          </a:xfrm>
          <a:prstGeom prst="foldedCorner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i="1" dirty="0">
                <a:solidFill>
                  <a:schemeClr val="bg1">
                    <a:lumMod val="75000"/>
                  </a:schemeClr>
                </a:solidFill>
              </a:rPr>
              <a:t>Classification scheme</a:t>
            </a:r>
          </a:p>
        </p:txBody>
      </p:sp>
      <p:sp>
        <p:nvSpPr>
          <p:cNvPr id="15" name="Carré corné 14"/>
          <p:cNvSpPr/>
          <p:nvPr/>
        </p:nvSpPr>
        <p:spPr>
          <a:xfrm>
            <a:off x="7668708" y="4342130"/>
            <a:ext cx="1239520" cy="497840"/>
          </a:xfrm>
          <a:prstGeom prst="foldedCorner">
            <a:avLst/>
          </a:prstGeom>
          <a:solidFill>
            <a:srgbClr val="FFFFFF"/>
          </a:solidFill>
          <a:ln w="38100" cmpd="dbl">
            <a:solidFill>
              <a:srgbClr val="10253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i="1" dirty="0">
                <a:solidFill>
                  <a:srgbClr val="10253F"/>
                </a:solidFill>
              </a:rPr>
              <a:t>Systematic map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1859280" y="2797810"/>
            <a:ext cx="254000" cy="0"/>
          </a:xfrm>
          <a:prstGeom prst="straightConnector1">
            <a:avLst/>
          </a:prstGeom>
          <a:ln>
            <a:solidFill>
              <a:srgbClr val="BFBFB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3596640" y="2797810"/>
            <a:ext cx="213360" cy="0"/>
          </a:xfrm>
          <a:prstGeom prst="straightConnector1">
            <a:avLst/>
          </a:prstGeom>
          <a:ln>
            <a:solidFill>
              <a:srgbClr val="BFBFB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5293360" y="2797810"/>
            <a:ext cx="243840" cy="0"/>
          </a:xfrm>
          <a:prstGeom prst="straightConnector1">
            <a:avLst/>
          </a:prstGeom>
          <a:ln>
            <a:solidFill>
              <a:srgbClr val="BFBFB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7020561" y="2797810"/>
            <a:ext cx="250825" cy="0"/>
          </a:xfrm>
          <a:prstGeom prst="straightConnector1">
            <a:avLst/>
          </a:prstGeom>
          <a:ln>
            <a:solidFill>
              <a:srgbClr val="BFBFB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5" idx="2"/>
            <a:endCxn id="11" idx="0"/>
          </p:cNvCxnSpPr>
          <p:nvPr/>
        </p:nvCxnSpPr>
        <p:spPr>
          <a:xfrm>
            <a:off x="1117600" y="3082290"/>
            <a:ext cx="944880" cy="650240"/>
          </a:xfrm>
          <a:prstGeom prst="straightConnector1">
            <a:avLst/>
          </a:prstGeom>
          <a:ln>
            <a:solidFill>
              <a:srgbClr val="BFBFB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1" idx="0"/>
            <a:endCxn id="7" idx="2"/>
          </p:cNvCxnSpPr>
          <p:nvPr/>
        </p:nvCxnSpPr>
        <p:spPr>
          <a:xfrm flipV="1">
            <a:off x="2062480" y="3082290"/>
            <a:ext cx="792480" cy="650240"/>
          </a:xfrm>
          <a:prstGeom prst="straightConnector1">
            <a:avLst/>
          </a:prstGeom>
          <a:ln>
            <a:solidFill>
              <a:srgbClr val="BFBFB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7" idx="2"/>
            <a:endCxn id="12" idx="0"/>
          </p:cNvCxnSpPr>
          <p:nvPr/>
        </p:nvCxnSpPr>
        <p:spPr>
          <a:xfrm>
            <a:off x="2854960" y="3082290"/>
            <a:ext cx="853440" cy="650240"/>
          </a:xfrm>
          <a:prstGeom prst="straightConnector1">
            <a:avLst/>
          </a:prstGeom>
          <a:ln>
            <a:solidFill>
              <a:srgbClr val="BFBFB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2" idx="0"/>
            <a:endCxn id="8" idx="2"/>
          </p:cNvCxnSpPr>
          <p:nvPr/>
        </p:nvCxnSpPr>
        <p:spPr>
          <a:xfrm flipV="1">
            <a:off x="3708400" y="3082290"/>
            <a:ext cx="843280" cy="650240"/>
          </a:xfrm>
          <a:prstGeom prst="straightConnector1">
            <a:avLst/>
          </a:prstGeom>
          <a:ln>
            <a:solidFill>
              <a:srgbClr val="BFBFB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8" idx="2"/>
            <a:endCxn id="13" idx="0"/>
          </p:cNvCxnSpPr>
          <p:nvPr/>
        </p:nvCxnSpPr>
        <p:spPr>
          <a:xfrm>
            <a:off x="4551680" y="3082290"/>
            <a:ext cx="883920" cy="650240"/>
          </a:xfrm>
          <a:prstGeom prst="straightConnector1">
            <a:avLst/>
          </a:prstGeom>
          <a:ln>
            <a:solidFill>
              <a:srgbClr val="BFBFB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13" idx="0"/>
            <a:endCxn id="9" idx="2"/>
          </p:cNvCxnSpPr>
          <p:nvPr/>
        </p:nvCxnSpPr>
        <p:spPr>
          <a:xfrm flipV="1">
            <a:off x="5435600" y="3082290"/>
            <a:ext cx="843280" cy="650240"/>
          </a:xfrm>
          <a:prstGeom prst="straightConnector1">
            <a:avLst/>
          </a:prstGeom>
          <a:ln>
            <a:solidFill>
              <a:srgbClr val="BFBFB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9" idx="2"/>
            <a:endCxn id="14" idx="0"/>
          </p:cNvCxnSpPr>
          <p:nvPr/>
        </p:nvCxnSpPr>
        <p:spPr>
          <a:xfrm>
            <a:off x="6278880" y="3082290"/>
            <a:ext cx="843280" cy="650240"/>
          </a:xfrm>
          <a:prstGeom prst="straightConnector1">
            <a:avLst/>
          </a:prstGeom>
          <a:ln>
            <a:solidFill>
              <a:srgbClr val="BFBFB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14" idx="0"/>
            <a:endCxn id="10" idx="2"/>
          </p:cNvCxnSpPr>
          <p:nvPr/>
        </p:nvCxnSpPr>
        <p:spPr>
          <a:xfrm flipV="1">
            <a:off x="7122161" y="3082290"/>
            <a:ext cx="890905" cy="650240"/>
          </a:xfrm>
          <a:prstGeom prst="straightConnector1">
            <a:avLst/>
          </a:prstGeom>
          <a:ln>
            <a:solidFill>
              <a:srgbClr val="BFBFB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10" idx="2"/>
            <a:endCxn id="15" idx="0"/>
          </p:cNvCxnSpPr>
          <p:nvPr/>
        </p:nvCxnSpPr>
        <p:spPr>
          <a:xfrm>
            <a:off x="8013066" y="3082290"/>
            <a:ext cx="275403" cy="1259840"/>
          </a:xfrm>
          <a:prstGeom prst="straightConnector1">
            <a:avLst/>
          </a:prstGeom>
          <a:ln>
            <a:solidFill>
              <a:srgbClr val="BFBFB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-81280" y="3651250"/>
            <a:ext cx="922528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/>
              <a:buChar char="•"/>
            </a:pPr>
            <a:r>
              <a:rPr lang="en-GB" dirty="0"/>
              <a:t>Frequencies can be derived from a final classification table</a:t>
            </a:r>
          </a:p>
          <a:p>
            <a:pPr marL="342900" indent="-342900">
              <a:buFont typeface="Arial"/>
              <a:buChar char="•"/>
            </a:pPr>
            <a:r>
              <a:rPr lang="en-GB" dirty="0"/>
              <a:t>This shows the latest research focus and possible research for the future</a:t>
            </a:r>
          </a:p>
          <a:p>
            <a:pPr marL="342900" indent="-342900">
              <a:buFont typeface="Arial"/>
              <a:buChar char="•"/>
            </a:pPr>
            <a:r>
              <a:rPr lang="en-GB" dirty="0"/>
              <a:t>Different facet combinations are possible</a:t>
            </a:r>
          </a:p>
          <a:p>
            <a:pPr lvl="2"/>
            <a:r>
              <a:rPr lang="en-GB" dirty="0"/>
              <a:t>→ e.g. Context facet + research facet or contribution facet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4825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charset="2"/>
              <a:buChar char="ü"/>
            </a:pP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smtClean="0">
                <a:solidFill>
                  <a:schemeClr val="bg1">
                    <a:lumMod val="75000"/>
                  </a:schemeClr>
                </a:solidFill>
              </a:rPr>
              <a:t>Data </a:t>
            </a:r>
            <a:r>
              <a:rPr lang="en-US" sz="2300" dirty="0">
                <a:solidFill>
                  <a:schemeClr val="bg1">
                    <a:lumMod val="75000"/>
                  </a:schemeClr>
                </a:solidFill>
              </a:rPr>
              <a:t>integration </a:t>
            </a:r>
            <a:r>
              <a:rPr lang="en-US" sz="2300" dirty="0" smtClean="0">
                <a:solidFill>
                  <a:schemeClr val="bg1">
                    <a:lumMod val="75000"/>
                  </a:schemeClr>
                </a:solidFill>
              </a:rPr>
              <a:t>quality on multi-cloud environments</a:t>
            </a:r>
          </a:p>
          <a:p>
            <a:pPr>
              <a:lnSpc>
                <a:spcPct val="200000"/>
              </a:lnSpc>
              <a:buFont typeface="Wingdings" charset="2"/>
              <a:buChar char="ü"/>
            </a:pPr>
            <a:r>
              <a:rPr lang="en-US" sz="2300" dirty="0" smtClean="0">
                <a:solidFill>
                  <a:schemeClr val="bg1">
                    <a:lumMod val="75000"/>
                  </a:schemeClr>
                </a:solidFill>
              </a:rPr>
              <a:t> Data integration challenges: classification scheme</a:t>
            </a:r>
          </a:p>
          <a:p>
            <a:pPr>
              <a:lnSpc>
                <a:spcPct val="200000"/>
              </a:lnSpc>
              <a:buFont typeface="Wingdings" charset="2"/>
              <a:buChar char="§"/>
            </a:pPr>
            <a:r>
              <a:rPr lang="en-US" sz="2300" dirty="0" smtClean="0">
                <a:solidFill>
                  <a:schemeClr val="tx1"/>
                </a:solidFill>
              </a:rPr>
              <a:t> Quantitative analysis</a:t>
            </a:r>
          </a:p>
          <a:p>
            <a:pPr>
              <a:lnSpc>
                <a:spcPct val="200000"/>
              </a:lnSpc>
              <a:buFont typeface="Wingdings" charset="2"/>
              <a:buChar char="§"/>
            </a:pPr>
            <a:r>
              <a:rPr lang="en-US" sz="2300" dirty="0" smtClean="0">
                <a:solidFill>
                  <a:schemeClr val="tx1"/>
                </a:solidFill>
              </a:rPr>
              <a:t> Contribution and outlook</a:t>
            </a:r>
          </a:p>
          <a:p>
            <a:pPr>
              <a:lnSpc>
                <a:spcPct val="200000"/>
              </a:lnSpc>
              <a:buFont typeface="Wingdings" charset="2"/>
              <a:buChar char="§"/>
            </a:pPr>
            <a:endParaRPr lang="en-US" sz="2300" dirty="0" smtClean="0">
              <a:solidFill>
                <a:schemeClr val="tx1"/>
              </a:solidFill>
            </a:endParaRPr>
          </a:p>
          <a:p>
            <a:pPr algn="r">
              <a:lnSpc>
                <a:spcPct val="200000"/>
              </a:lnSpc>
              <a:buFont typeface="Wingdings" charset="2"/>
              <a:buChar char="§"/>
            </a:pPr>
            <a:endParaRPr lang="en-US" sz="230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 typeface="Wingdings" charset="2"/>
              <a:buChar char="§"/>
            </a:pPr>
            <a:endParaRPr lang="pt-BR" sz="2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2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SLA </a:t>
            </a:r>
            <a:r>
              <a:rPr lang="es-ES_tradnl" dirty="0" err="1" smtClean="0"/>
              <a:t>measures</a:t>
            </a:r>
            <a:r>
              <a:rPr lang="es-ES_tradnl" dirty="0" smtClean="0"/>
              <a:t> and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cloud</a:t>
            </a:r>
            <a:endParaRPr lang="es-ES_tradnl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2960" y="1935057"/>
            <a:ext cx="7543801" cy="878416"/>
          </a:xfrm>
        </p:spPr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RQ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: Which are the SLA measures that have been mostly applied in the cloud? </a:t>
            </a:r>
          </a:p>
          <a:p>
            <a:endParaRPr lang="es-ES_tradnl" sz="1600" dirty="0"/>
          </a:p>
        </p:txBody>
      </p:sp>
      <p:pic>
        <p:nvPicPr>
          <p:cNvPr id="9" name="Picture 6" descr="Data-Quality-D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3"/>
          <a:stretch/>
        </p:blipFill>
        <p:spPr>
          <a:xfrm>
            <a:off x="506342" y="1935057"/>
            <a:ext cx="7860418" cy="4786218"/>
          </a:xfrm>
          <a:prstGeom prst="rect">
            <a:avLst/>
          </a:prstGeom>
        </p:spPr>
      </p:pic>
      <p:sp>
        <p:nvSpPr>
          <p:cNvPr id="10" name="Cadre 9"/>
          <p:cNvSpPr/>
          <p:nvPr/>
        </p:nvSpPr>
        <p:spPr>
          <a:xfrm>
            <a:off x="1537336" y="2575134"/>
            <a:ext cx="5968364" cy="47413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1" name="Cadre 10"/>
          <p:cNvSpPr/>
          <p:nvPr/>
        </p:nvSpPr>
        <p:spPr>
          <a:xfrm>
            <a:off x="1537336" y="3140280"/>
            <a:ext cx="5968364" cy="47413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3" name="Cadre 12"/>
          <p:cNvSpPr/>
          <p:nvPr/>
        </p:nvSpPr>
        <p:spPr>
          <a:xfrm>
            <a:off x="3409950" y="3763020"/>
            <a:ext cx="685800" cy="295825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81280" y="4147657"/>
            <a:ext cx="9225280" cy="71009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/>
              <a:buChar char="•"/>
            </a:pPr>
            <a:r>
              <a:rPr lang="en-GB" b="1" dirty="0" smtClean="0"/>
              <a:t>Privacy</a:t>
            </a:r>
            <a:r>
              <a:rPr lang="en-GB" dirty="0" smtClean="0"/>
              <a:t> and </a:t>
            </a:r>
            <a:r>
              <a:rPr lang="en-GB" b="1" dirty="0"/>
              <a:t>security</a:t>
            </a:r>
            <a:r>
              <a:rPr lang="en-GB" dirty="0"/>
              <a:t> are the most popular SLA </a:t>
            </a:r>
            <a:r>
              <a:rPr lang="en-GB" dirty="0" smtClean="0"/>
              <a:t>measures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SLA is considered mainly in multi-cloud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046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charset="2"/>
              <a:buChar char="§"/>
            </a:pPr>
            <a:r>
              <a:rPr lang="en-US" sz="2300" dirty="0" smtClean="0">
                <a:solidFill>
                  <a:schemeClr val="tx1"/>
                </a:solidFill>
              </a:rPr>
              <a:t> Data </a:t>
            </a:r>
            <a:r>
              <a:rPr lang="en-US" sz="2300" dirty="0">
                <a:solidFill>
                  <a:schemeClr val="tx1"/>
                </a:solidFill>
              </a:rPr>
              <a:t>integration </a:t>
            </a:r>
            <a:r>
              <a:rPr lang="en-US" sz="2300" dirty="0" smtClean="0">
                <a:solidFill>
                  <a:schemeClr val="tx1"/>
                </a:solidFill>
              </a:rPr>
              <a:t>quality on multi-cloud environments</a:t>
            </a:r>
          </a:p>
          <a:p>
            <a:pPr>
              <a:lnSpc>
                <a:spcPct val="200000"/>
              </a:lnSpc>
              <a:buFont typeface="Wingdings" charset="2"/>
              <a:buChar char="§"/>
            </a:pPr>
            <a:r>
              <a:rPr lang="en-US" sz="2300" dirty="0" smtClean="0">
                <a:solidFill>
                  <a:schemeClr val="tx1"/>
                </a:solidFill>
              </a:rPr>
              <a:t> Data integration challenges: classification scheme</a:t>
            </a:r>
          </a:p>
          <a:p>
            <a:pPr>
              <a:lnSpc>
                <a:spcPct val="200000"/>
              </a:lnSpc>
              <a:buFont typeface="Wingdings" charset="2"/>
              <a:buChar char="§"/>
            </a:pPr>
            <a:r>
              <a:rPr lang="en-US" sz="2300" dirty="0" smtClean="0">
                <a:solidFill>
                  <a:schemeClr val="tx1"/>
                </a:solidFill>
              </a:rPr>
              <a:t> Quantitative analysis</a:t>
            </a:r>
          </a:p>
          <a:p>
            <a:pPr>
              <a:lnSpc>
                <a:spcPct val="200000"/>
              </a:lnSpc>
              <a:buFont typeface="Wingdings" charset="2"/>
              <a:buChar char="§"/>
            </a:pPr>
            <a:r>
              <a:rPr lang="en-US" sz="2300" dirty="0" smtClean="0">
                <a:solidFill>
                  <a:schemeClr val="tx1"/>
                </a:solidFill>
              </a:rPr>
              <a:t> Contribution and outlook</a:t>
            </a:r>
          </a:p>
          <a:p>
            <a:pPr>
              <a:lnSpc>
                <a:spcPct val="200000"/>
              </a:lnSpc>
              <a:buFont typeface="Wingdings" charset="2"/>
              <a:buChar char="§"/>
            </a:pPr>
            <a:endParaRPr lang="en-US" sz="2300" dirty="0" smtClean="0">
              <a:solidFill>
                <a:schemeClr val="tx1"/>
              </a:solidFill>
            </a:endParaRPr>
          </a:p>
          <a:p>
            <a:pPr algn="r">
              <a:lnSpc>
                <a:spcPct val="200000"/>
              </a:lnSpc>
              <a:buFont typeface="Wingdings" charset="2"/>
              <a:buChar char="§"/>
            </a:pPr>
            <a:endParaRPr lang="en-US" sz="230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 typeface="Wingdings" charset="2"/>
              <a:buChar char="§"/>
            </a:pPr>
            <a:endParaRPr lang="pt-BR" sz="2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29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Towards</a:t>
            </a:r>
            <a:r>
              <a:rPr lang="es-ES_tradnl" dirty="0" smtClean="0"/>
              <a:t> data </a:t>
            </a:r>
            <a:r>
              <a:rPr lang="es-ES_tradnl" dirty="0" err="1" smtClean="0"/>
              <a:t>integration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cloud</a:t>
            </a:r>
            <a:endParaRPr lang="es-ES_tradnl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2959" y="1859705"/>
            <a:ext cx="7543801" cy="878416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RQ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: How have published papers on data integration evolved towards cloud topics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1238249" y="2038350"/>
            <a:ext cx="6253539" cy="4302554"/>
            <a:chOff x="1108709" y="1801707"/>
            <a:chExt cx="6383079" cy="4539197"/>
          </a:xfrm>
        </p:grpSpPr>
        <p:pic>
          <p:nvPicPr>
            <p:cNvPr id="4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462"/>
            <a:stretch/>
          </p:blipFill>
          <p:spPr>
            <a:xfrm>
              <a:off x="1108709" y="1801707"/>
              <a:ext cx="6383079" cy="2828488"/>
            </a:xfrm>
            <a:prstGeom prst="rect">
              <a:avLst/>
            </a:prstGeom>
          </p:spPr>
        </p:pic>
        <p:pic>
          <p:nvPicPr>
            <p:cNvPr id="5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950"/>
            <a:stretch/>
          </p:blipFill>
          <p:spPr>
            <a:xfrm>
              <a:off x="1108709" y="4552950"/>
              <a:ext cx="6383079" cy="1787954"/>
            </a:xfrm>
            <a:prstGeom prst="rect">
              <a:avLst/>
            </a:prstGeom>
          </p:spPr>
        </p:pic>
      </p:grpSp>
      <p:sp>
        <p:nvSpPr>
          <p:cNvPr id="7" name="Cadre 6"/>
          <p:cNvSpPr/>
          <p:nvPr/>
        </p:nvSpPr>
        <p:spPr>
          <a:xfrm>
            <a:off x="2724150" y="2916765"/>
            <a:ext cx="533400" cy="356089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0" name="Cadre 9"/>
          <p:cNvSpPr/>
          <p:nvPr/>
        </p:nvSpPr>
        <p:spPr>
          <a:xfrm>
            <a:off x="4061458" y="2933404"/>
            <a:ext cx="986791" cy="354359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7781" y="3607301"/>
            <a:ext cx="9225280" cy="102018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/>
              <a:buChar char="•"/>
            </a:pPr>
            <a:r>
              <a:rPr lang="en-GB" dirty="0"/>
              <a:t>SLA has emerged when cloud issues started to be addressed around </a:t>
            </a:r>
            <a:r>
              <a:rPr lang="en-GB" dirty="0" smtClean="0"/>
              <a:t>2009 and 2012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# </a:t>
            </a:r>
            <a:r>
              <a:rPr lang="en-GB" dirty="0"/>
              <a:t>of publications has increased as cloud </a:t>
            </a:r>
            <a:r>
              <a:rPr lang="en-GB" dirty="0" smtClean="0"/>
              <a:t>has become </a:t>
            </a:r>
            <a:r>
              <a:rPr lang="en-GB" dirty="0"/>
              <a:t>more popular and accessible </a:t>
            </a:r>
          </a:p>
          <a:p>
            <a:pPr marL="342900" indent="-342900">
              <a:buFont typeface="Arial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88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Data </a:t>
            </a:r>
            <a:r>
              <a:rPr lang="es-ES_tradnl" dirty="0" err="1" smtClean="0"/>
              <a:t>integration</a:t>
            </a:r>
            <a:r>
              <a:rPr lang="es-ES_tradnl" dirty="0" smtClean="0"/>
              <a:t> and </a:t>
            </a:r>
            <a:r>
              <a:rPr lang="es-ES_tradnl" dirty="0" err="1" smtClean="0"/>
              <a:t>quality</a:t>
            </a:r>
            <a:endParaRPr lang="es-ES_tradnl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2960" y="1737361"/>
            <a:ext cx="7543801" cy="592666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RQ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: In which way and in which context </a:t>
            </a:r>
            <a:r>
              <a:rPr lang="en-US" dirty="0" smtClean="0">
                <a:solidFill>
                  <a:srgbClr val="000000"/>
                </a:solidFill>
              </a:rPr>
              <a:t>has data </a:t>
            </a:r>
            <a:r>
              <a:rPr lang="en-US" dirty="0">
                <a:solidFill>
                  <a:srgbClr val="000000"/>
                </a:solidFill>
              </a:rPr>
              <a:t>integration </a:t>
            </a:r>
            <a:r>
              <a:rPr lang="en-US" dirty="0" smtClean="0">
                <a:solidFill>
                  <a:srgbClr val="000000"/>
                </a:solidFill>
              </a:rPr>
              <a:t>been </a:t>
            </a:r>
            <a:r>
              <a:rPr lang="en-US" dirty="0">
                <a:solidFill>
                  <a:srgbClr val="000000"/>
                </a:solidFill>
              </a:rPr>
              <a:t>used </a:t>
            </a:r>
            <a:r>
              <a:rPr lang="en-US" dirty="0" smtClean="0">
                <a:solidFill>
                  <a:srgbClr val="000000"/>
                </a:solidFill>
              </a:rPr>
              <a:t>with </a:t>
            </a:r>
            <a:r>
              <a:rPr lang="en-US" dirty="0" err="1" smtClean="0">
                <a:solidFill>
                  <a:srgbClr val="000000"/>
                </a:solidFill>
              </a:rPr>
              <a:t>QoS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measures in the literature? </a:t>
            </a:r>
          </a:p>
        </p:txBody>
      </p:sp>
      <p:pic>
        <p:nvPicPr>
          <p:cNvPr id="7" name="Picture 6" descr="Data-Quality-D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3"/>
          <a:stretch/>
        </p:blipFill>
        <p:spPr>
          <a:xfrm>
            <a:off x="822960" y="1947316"/>
            <a:ext cx="7860418" cy="4786218"/>
          </a:xfrm>
          <a:prstGeom prst="rect">
            <a:avLst/>
          </a:prstGeom>
        </p:spPr>
      </p:pic>
      <p:sp>
        <p:nvSpPr>
          <p:cNvPr id="9" name="Cadre 8"/>
          <p:cNvSpPr/>
          <p:nvPr/>
        </p:nvSpPr>
        <p:spPr>
          <a:xfrm>
            <a:off x="1885950" y="2033695"/>
            <a:ext cx="666750" cy="46998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0" name="Cadre 9"/>
          <p:cNvSpPr/>
          <p:nvPr/>
        </p:nvSpPr>
        <p:spPr>
          <a:xfrm>
            <a:off x="3615690" y="2033694"/>
            <a:ext cx="861060" cy="479535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7780" y="3294840"/>
            <a:ext cx="9225280" cy="128854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/>
              <a:buChar char="•"/>
            </a:pPr>
            <a:r>
              <a:rPr lang="en-GB" dirty="0"/>
              <a:t>Data integration and </a:t>
            </a:r>
            <a:r>
              <a:rPr lang="en-GB" dirty="0" err="1"/>
              <a:t>QoS</a:t>
            </a:r>
            <a:r>
              <a:rPr lang="en-GB" dirty="0"/>
              <a:t> measures are associated within </a:t>
            </a:r>
            <a:r>
              <a:rPr lang="en-GB" dirty="0" smtClean="0"/>
              <a:t>cloud </a:t>
            </a:r>
            <a:r>
              <a:rPr lang="en-GB" dirty="0"/>
              <a:t>and </a:t>
            </a:r>
            <a:r>
              <a:rPr lang="en-GB" dirty="0" smtClean="0"/>
              <a:t>multi-cloud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Still an open issue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351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err="1" smtClean="0"/>
              <a:t>Other</a:t>
            </a:r>
            <a:r>
              <a:rPr lang="es-ES_tradnl" b="1" dirty="0" smtClean="0"/>
              <a:t> </a:t>
            </a:r>
            <a:r>
              <a:rPr lang="es-ES_tradnl" b="1" dirty="0" err="1" smtClean="0"/>
              <a:t>observations</a:t>
            </a:r>
            <a:endParaRPr lang="es-ES_tradnl" b="1" dirty="0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8811"/>
            <a:ext cx="8943283" cy="3593282"/>
          </a:xfrm>
          <a:prstGeom prst="rect">
            <a:avLst/>
          </a:prstGeom>
        </p:spPr>
      </p:pic>
      <p:sp>
        <p:nvSpPr>
          <p:cNvPr id="6" name="Cadre 5"/>
          <p:cNvSpPr/>
          <p:nvPr/>
        </p:nvSpPr>
        <p:spPr>
          <a:xfrm>
            <a:off x="609600" y="2343150"/>
            <a:ext cx="8172450" cy="78105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7780" y="5502093"/>
            <a:ext cx="9225280" cy="128854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/>
              <a:buChar char="•"/>
            </a:pPr>
            <a:r>
              <a:rPr lang="en-GB" dirty="0"/>
              <a:t>The </a:t>
            </a:r>
            <a:r>
              <a:rPr lang="en-GB" dirty="0" smtClean="0"/>
              <a:t>cloud is the most popular deployment environment particularly for data integration tools that have been delivered as concrete solutions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35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3350" y="2438400"/>
            <a:ext cx="8839200" cy="16684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</a:rPr>
              <a:t/>
            </a:r>
            <a:br>
              <a:rPr lang="en-US" b="1" i="1" dirty="0" smtClean="0">
                <a:solidFill>
                  <a:schemeClr val="bg1"/>
                </a:solidFill>
              </a:rPr>
            </a:br>
            <a:r>
              <a:rPr lang="en-US" b="1" i="1">
                <a:solidFill>
                  <a:schemeClr val="bg1"/>
                </a:solidFill>
              </a:rPr>
              <a:t/>
            </a:r>
            <a:br>
              <a:rPr lang="en-US" b="1" i="1">
                <a:solidFill>
                  <a:schemeClr val="bg1"/>
                </a:solidFill>
              </a:rPr>
            </a:br>
            <a:r>
              <a:rPr lang="en-US" b="1" i="1">
                <a:solidFill>
                  <a:schemeClr val="bg1"/>
                </a:solidFill>
              </a:rPr>
              <a:t>Can Data Integration Quality be enhanced on multi-cloud using SLA?</a:t>
            </a:r>
            <a:endParaRPr 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57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Lessons &amp; Contribution</a:t>
            </a:r>
            <a:endParaRPr lang="en-GB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231216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 Trends </a:t>
            </a:r>
            <a:r>
              <a:rPr lang="en-US" dirty="0">
                <a:solidFill>
                  <a:schemeClr val="tx1"/>
                </a:solidFill>
              </a:rPr>
              <a:t>and open issues on </a:t>
            </a:r>
            <a:r>
              <a:rPr lang="en-US" b="1" dirty="0">
                <a:solidFill>
                  <a:schemeClr val="tx1"/>
                </a:solidFill>
              </a:rPr>
              <a:t>SLA</a:t>
            </a:r>
            <a:r>
              <a:rPr lang="en-US" dirty="0">
                <a:solidFill>
                  <a:schemeClr val="tx1"/>
                </a:solidFill>
              </a:rPr>
              <a:t> guided </a:t>
            </a:r>
            <a:r>
              <a:rPr lang="en-US" b="1" dirty="0">
                <a:solidFill>
                  <a:schemeClr val="tx1"/>
                </a:solidFill>
              </a:rPr>
              <a:t>multi-cloud data integration </a:t>
            </a:r>
            <a:r>
              <a:rPr lang="en-US" dirty="0">
                <a:solidFill>
                  <a:schemeClr val="tx1"/>
                </a:solidFill>
              </a:rPr>
              <a:t>show that </a:t>
            </a:r>
          </a:p>
          <a:p>
            <a:pPr lvl="1"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Marrying </a:t>
            </a:r>
            <a:r>
              <a:rPr lang="en-US" dirty="0">
                <a:solidFill>
                  <a:schemeClr val="tx1"/>
                </a:solidFill>
              </a:rPr>
              <a:t>both elements better copes with cloud service provision philosophy </a:t>
            </a:r>
          </a:p>
          <a:p>
            <a:pPr lvl="1" algn="just">
              <a:buFont typeface="Wingdings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Quality understood by the user and the cloud provider must be integrated under the same vision, in this case the SLA’s</a:t>
            </a:r>
          </a:p>
          <a:p>
            <a:pPr lvl="1" algn="just">
              <a:buFont typeface="Wingdings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SLA assessment must be integrated within the whole data integration process</a:t>
            </a:r>
          </a:p>
          <a:p>
            <a:pPr algn="just">
              <a:buFont typeface="Wingdings" charset="2"/>
              <a:buChar char="§"/>
            </a:pPr>
            <a:r>
              <a:rPr lang="en-US" b="1" dirty="0" smtClean="0">
                <a:solidFill>
                  <a:schemeClr val="tx1"/>
                </a:solidFill>
              </a:rPr>
              <a:t>  Data integration classification </a:t>
            </a:r>
            <a:r>
              <a:rPr lang="en-US" b="1" dirty="0">
                <a:solidFill>
                  <a:schemeClr val="tx1"/>
                </a:solidFill>
              </a:rPr>
              <a:t>scheme </a:t>
            </a:r>
            <a:r>
              <a:rPr lang="en-US" dirty="0">
                <a:solidFill>
                  <a:schemeClr val="tx1"/>
                </a:solidFill>
              </a:rPr>
              <a:t>that 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characterizes a:</a:t>
            </a:r>
          </a:p>
          <a:p>
            <a:pPr lvl="2"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modern </a:t>
            </a:r>
            <a:r>
              <a:rPr lang="en-US" dirty="0">
                <a:solidFill>
                  <a:schemeClr val="tx1"/>
                </a:solidFill>
              </a:rPr>
              <a:t>vision of data integration </a:t>
            </a:r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dirty="0">
                <a:solidFill>
                  <a:schemeClr val="tx1"/>
                </a:solidFill>
              </a:rPr>
              <a:t>multi-cloud environments </a:t>
            </a:r>
            <a:endParaRPr lang="en-US" dirty="0" smtClean="0">
              <a:solidFill>
                <a:schemeClr val="tx1"/>
              </a:solidFill>
            </a:endParaRPr>
          </a:p>
          <a:p>
            <a:pPr lvl="2"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enhanced </a:t>
            </a:r>
            <a:r>
              <a:rPr lang="en-US" dirty="0">
                <a:solidFill>
                  <a:schemeClr val="tx1"/>
                </a:solidFill>
              </a:rPr>
              <a:t>by including SLAs in its </a:t>
            </a:r>
            <a:r>
              <a:rPr lang="en-US" dirty="0" smtClean="0">
                <a:solidFill>
                  <a:schemeClr val="tx1"/>
                </a:solidFill>
              </a:rPr>
              <a:t>process</a:t>
            </a:r>
          </a:p>
          <a:p>
            <a:pPr lvl="1"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is supported by the analysis of the literature considering the most popular paper databases and applying the SM method</a:t>
            </a:r>
          </a:p>
          <a:p>
            <a:pPr algn="just">
              <a:buFont typeface="Wingdings" charset="2"/>
              <a:buChar char="§"/>
            </a:pPr>
            <a:endParaRPr lang="en-GB" dirty="0"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0180-7C22-9345-A16D-C53871315580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933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Outlook</a:t>
            </a:r>
            <a:endParaRPr lang="es-ES_tradnl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01168" lvl="1" indent="0" algn="just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lvl="1" algn="just">
              <a:buFont typeface="Wingdings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Definition of the </a:t>
            </a:r>
            <a:r>
              <a:rPr lang="en-US" sz="2400" dirty="0">
                <a:solidFill>
                  <a:schemeClr val="tx1"/>
                </a:solidFill>
              </a:rPr>
              <a:t>general lines of an original data integration </a:t>
            </a:r>
            <a:r>
              <a:rPr lang="en-US" sz="2400" dirty="0" smtClean="0">
                <a:solidFill>
                  <a:schemeClr val="tx1"/>
                </a:solidFill>
              </a:rPr>
              <a:t>solution based on an SLA model</a:t>
            </a:r>
          </a:p>
          <a:p>
            <a:pPr lvl="1" algn="just">
              <a:buFont typeface="Wingdings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  <a:p>
            <a:pPr lvl="1" algn="just">
              <a:buFont typeface="Wingdings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Development of strategies </a:t>
            </a:r>
            <a:r>
              <a:rPr lang="en-US" sz="2400" dirty="0">
                <a:solidFill>
                  <a:schemeClr val="tx1"/>
                </a:solidFill>
              </a:rPr>
              <a:t>to better define an SLA extension and data consumers preferences description for guiding data integration in multi-cloud </a:t>
            </a:r>
            <a:r>
              <a:rPr lang="en-US" sz="2400" dirty="0" smtClean="0">
                <a:solidFill>
                  <a:schemeClr val="tx1"/>
                </a:solidFill>
              </a:rPr>
              <a:t>environments</a:t>
            </a:r>
          </a:p>
          <a:p>
            <a:pPr lvl="1" algn="just">
              <a:buFont typeface="Wingdings" charset="2"/>
              <a:buChar char="§"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 algn="just">
              <a:buFont typeface="Wingdings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Definition of a query rewriting model guided by SLA measures</a:t>
            </a:r>
          </a:p>
          <a:p>
            <a:pPr lvl="1" algn="just">
              <a:buFont typeface="Wingdings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buFont typeface="Wingdings" charset="2"/>
              <a:buChar char="§"/>
            </a:pPr>
            <a:endParaRPr lang="en-US" sz="2800" dirty="0">
              <a:solidFill>
                <a:schemeClr val="tx1"/>
              </a:solidFill>
            </a:endParaRPr>
          </a:p>
          <a:p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154947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81100" y="2640013"/>
            <a:ext cx="6877050" cy="1143000"/>
          </a:xfrm>
        </p:spPr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/>
            </a:r>
            <a:br>
              <a:rPr lang="en-US" b="1" i="1" dirty="0" smtClean="0">
                <a:solidFill>
                  <a:schemeClr val="bg1"/>
                </a:solidFill>
              </a:rPr>
            </a:br>
            <a:r>
              <a:rPr lang="en-US" b="1" i="1" dirty="0">
                <a:solidFill>
                  <a:schemeClr val="bg1"/>
                </a:solidFill>
              </a:rPr>
              <a:t/>
            </a:r>
            <a:br>
              <a:rPr lang="en-US" b="1" i="1" dirty="0">
                <a:solidFill>
                  <a:schemeClr val="bg1"/>
                </a:solidFill>
              </a:rPr>
            </a:br>
            <a:r>
              <a:rPr lang="en-US" b="1" i="1" dirty="0" smtClean="0">
                <a:solidFill>
                  <a:schemeClr val="bg1"/>
                </a:solidFill>
              </a:rPr>
              <a:t>Thank you for your attention! </a:t>
            </a:r>
            <a:br>
              <a:rPr lang="en-US" b="1" i="1" dirty="0" smtClean="0">
                <a:solidFill>
                  <a:schemeClr val="bg1"/>
                </a:solidFill>
              </a:rPr>
            </a:b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86100" y="5054988"/>
            <a:ext cx="6400800" cy="1219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Daniel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Aguiar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da Silva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Carvalho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, Magellan, IAE, Univ. J. Moulin Lyon 3, France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Plácido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Antonio de Souza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Neto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, DIATINF, IFRN, Brazil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Chirine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Ghedira-Guegan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, Magellan, IAE, Univ. J. Moulin Lyon 3, France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Nadia </a:t>
            </a:r>
            <a:r>
              <a:rPr lang="en-US" sz="1400" smtClean="0">
                <a:solidFill>
                  <a:schemeClr val="bg1">
                    <a:lumMod val="95000"/>
                  </a:schemeClr>
                </a:solidFill>
              </a:rPr>
              <a:t>Bennani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, LIRIS-CNRS, INSA-Lyon, Univ. Lyon, France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Genoveva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Vargas-Solar, CRNS, LIG-LAFMIA, France</a:t>
            </a:r>
          </a:p>
        </p:txBody>
      </p:sp>
    </p:spTree>
    <p:extLst>
      <p:ext uri="{BB962C8B-B14F-4D97-AF65-F5344CB8AC3E}">
        <p14:creationId xmlns:p14="http://schemas.microsoft.com/office/powerpoint/2010/main" val="270642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9016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Mohamad </a:t>
            </a:r>
            <a:r>
              <a:rPr lang="en-US" dirty="0" err="1">
                <a:solidFill>
                  <a:schemeClr val="tx1"/>
                </a:solidFill>
              </a:rPr>
              <a:t>Hamze</a:t>
            </a:r>
            <a:r>
              <a:rPr lang="en-US" dirty="0">
                <a:solidFill>
                  <a:schemeClr val="tx1"/>
                </a:solidFill>
              </a:rPr>
              <a:t>, Nader </a:t>
            </a:r>
            <a:r>
              <a:rPr lang="en-US" dirty="0" err="1">
                <a:solidFill>
                  <a:schemeClr val="tx1"/>
                </a:solidFill>
              </a:rPr>
              <a:t>Mbarek</a:t>
            </a:r>
            <a:r>
              <a:rPr lang="en-US" dirty="0">
                <a:solidFill>
                  <a:schemeClr val="tx1"/>
                </a:solidFill>
              </a:rPr>
              <a:t>, and Olivier </a:t>
            </a:r>
            <a:r>
              <a:rPr lang="en-US" dirty="0" err="1">
                <a:solidFill>
                  <a:schemeClr val="tx1"/>
                </a:solidFill>
              </a:rPr>
              <a:t>Togni</a:t>
            </a:r>
            <a:r>
              <a:rPr lang="en-US" dirty="0">
                <a:solidFill>
                  <a:schemeClr val="tx1"/>
                </a:solidFill>
              </a:rPr>
              <a:t>. Self-establishing a </a:t>
            </a:r>
            <a:r>
              <a:rPr lang="en-US" dirty="0" smtClean="0">
                <a:solidFill>
                  <a:schemeClr val="tx1"/>
                </a:solidFill>
              </a:rPr>
              <a:t>Service Level </a:t>
            </a:r>
            <a:r>
              <a:rPr lang="en-US" dirty="0">
                <a:solidFill>
                  <a:schemeClr val="tx1"/>
                </a:solidFill>
              </a:rPr>
              <a:t>Agreement within autonomic cloud networking environment. In 2014 </a:t>
            </a:r>
            <a:r>
              <a:rPr lang="en-US" dirty="0" smtClean="0">
                <a:solidFill>
                  <a:schemeClr val="tx1"/>
                </a:solidFill>
              </a:rPr>
              <a:t>IEEE Network </a:t>
            </a:r>
            <a:r>
              <a:rPr lang="en-US" dirty="0">
                <a:solidFill>
                  <a:schemeClr val="tx1"/>
                </a:solidFill>
              </a:rPr>
              <a:t>Operations and Management Symposium (NOMS), pages </a:t>
            </a:r>
            <a:r>
              <a:rPr lang="en-US" dirty="0" smtClean="0">
                <a:solidFill>
                  <a:schemeClr val="tx1"/>
                </a:solidFill>
              </a:rPr>
              <a:t>1-4</a:t>
            </a:r>
            <a:r>
              <a:rPr lang="en-US" dirty="0">
                <a:solidFill>
                  <a:schemeClr val="tx1"/>
                </a:solidFill>
              </a:rPr>
              <a:t>. IEEE, </a:t>
            </a:r>
            <a:r>
              <a:rPr lang="en-US" dirty="0" smtClean="0">
                <a:solidFill>
                  <a:schemeClr val="tx1"/>
                </a:solidFill>
              </a:rPr>
              <a:t>May 2014.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Carlos </a:t>
            </a:r>
            <a:r>
              <a:rPr lang="pt-BR" dirty="0">
                <a:solidFill>
                  <a:schemeClr val="tx1"/>
                </a:solidFill>
              </a:rPr>
              <a:t>Pedrinaci, Jorge Cardoso, and Torsten Leidig. Linked USDL: A </a:t>
            </a:r>
            <a:r>
              <a:rPr lang="pt-BR" dirty="0" smtClean="0">
                <a:solidFill>
                  <a:schemeClr val="tx1"/>
                </a:solidFill>
              </a:rPr>
              <a:t>vocabulary </a:t>
            </a:r>
            <a:r>
              <a:rPr lang="en-US" dirty="0" smtClean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tx1"/>
                </a:solidFill>
              </a:rPr>
              <a:t>web-scale service trading. In The Semantic Web: Trends and Challenges - </a:t>
            </a:r>
            <a:r>
              <a:rPr lang="en-US" dirty="0" smtClean="0">
                <a:solidFill>
                  <a:schemeClr val="tx1"/>
                </a:solidFill>
              </a:rPr>
              <a:t>11</a:t>
            </a:r>
            <a:r>
              <a:rPr lang="en-US" baseline="30000" dirty="0" smtClean="0">
                <a:solidFill>
                  <a:schemeClr val="tx1"/>
                </a:solidFill>
              </a:rPr>
              <a:t>th</a:t>
            </a:r>
            <a:r>
              <a:rPr lang="en-US" dirty="0" smtClean="0">
                <a:solidFill>
                  <a:schemeClr val="tx1"/>
                </a:solidFill>
              </a:rPr>
              <a:t> International </a:t>
            </a:r>
            <a:r>
              <a:rPr lang="en-US" dirty="0">
                <a:solidFill>
                  <a:schemeClr val="tx1"/>
                </a:solidFill>
              </a:rPr>
              <a:t>Conference, ESWC 2014, </a:t>
            </a:r>
            <a:r>
              <a:rPr lang="en-US" dirty="0" err="1">
                <a:solidFill>
                  <a:schemeClr val="tx1"/>
                </a:solidFill>
              </a:rPr>
              <a:t>Anissaras</a:t>
            </a:r>
            <a:r>
              <a:rPr lang="en-US" dirty="0">
                <a:solidFill>
                  <a:schemeClr val="tx1"/>
                </a:solidFill>
              </a:rPr>
              <a:t>, Crete, Greece, May 25-29, </a:t>
            </a:r>
            <a:r>
              <a:rPr lang="en-US" dirty="0" smtClean="0">
                <a:solidFill>
                  <a:schemeClr val="tx1"/>
                </a:solidFill>
              </a:rPr>
              <a:t>2014. Proceedings</a:t>
            </a:r>
            <a:r>
              <a:rPr lang="en-US" dirty="0">
                <a:solidFill>
                  <a:schemeClr val="tx1"/>
                </a:solidFill>
              </a:rPr>
              <a:t>, pages 68{82, 2014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Kai </a:t>
            </a:r>
            <a:r>
              <a:rPr lang="en-US" dirty="0">
                <a:solidFill>
                  <a:schemeClr val="tx1"/>
                </a:solidFill>
              </a:rPr>
              <a:t>Petersen, Robert </a:t>
            </a:r>
            <a:r>
              <a:rPr lang="en-US" dirty="0" err="1">
                <a:solidFill>
                  <a:schemeClr val="tx1"/>
                </a:solidFill>
              </a:rPr>
              <a:t>Feldt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Shahid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Mujtaba</a:t>
            </a:r>
            <a:r>
              <a:rPr lang="en-US" dirty="0">
                <a:solidFill>
                  <a:schemeClr val="tx1"/>
                </a:solidFill>
              </a:rPr>
              <a:t>, and Michael </a:t>
            </a:r>
            <a:r>
              <a:rPr lang="en-US" dirty="0" err="1">
                <a:solidFill>
                  <a:schemeClr val="tx1"/>
                </a:solidFill>
              </a:rPr>
              <a:t>Mattsson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smtClean="0">
                <a:solidFill>
                  <a:schemeClr val="tx1"/>
                </a:solidFill>
              </a:rPr>
              <a:t>Systematic mapping </a:t>
            </a:r>
            <a:r>
              <a:rPr lang="en-US" dirty="0">
                <a:solidFill>
                  <a:schemeClr val="tx1"/>
                </a:solidFill>
              </a:rPr>
              <a:t>studies in software engineering. In Proceedings of the 12th </a:t>
            </a:r>
            <a:r>
              <a:rPr lang="en-US" dirty="0" smtClean="0">
                <a:solidFill>
                  <a:schemeClr val="tx1"/>
                </a:solidFill>
              </a:rPr>
              <a:t>International Conference </a:t>
            </a:r>
            <a:r>
              <a:rPr lang="en-US" dirty="0">
                <a:solidFill>
                  <a:schemeClr val="tx1"/>
                </a:solidFill>
              </a:rPr>
              <a:t>on Evaluation and Assessment in Software Engineering, EASE'08, </a:t>
            </a:r>
            <a:r>
              <a:rPr lang="en-US" dirty="0" smtClean="0">
                <a:solidFill>
                  <a:schemeClr val="tx1"/>
                </a:solidFill>
              </a:rPr>
              <a:t>pages 68-77, </a:t>
            </a:r>
            <a:r>
              <a:rPr lang="en-US" dirty="0">
                <a:solidFill>
                  <a:schemeClr val="tx1"/>
                </a:solidFill>
              </a:rPr>
              <a:t>Swinton, UK, UK, 2008. British Computer Society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Pramod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J </a:t>
            </a:r>
            <a:r>
              <a:rPr lang="en-US" dirty="0" err="1">
                <a:solidFill>
                  <a:schemeClr val="tx1"/>
                </a:solidFill>
              </a:rPr>
              <a:t>Sadalage</a:t>
            </a:r>
            <a:r>
              <a:rPr lang="en-US" dirty="0">
                <a:solidFill>
                  <a:schemeClr val="tx1"/>
                </a:solidFill>
              </a:rPr>
              <a:t> and Martin Fowler. NoSQL distilled: a brief guide to the </a:t>
            </a:r>
            <a:r>
              <a:rPr lang="en-US" dirty="0" smtClean="0">
                <a:solidFill>
                  <a:schemeClr val="tx1"/>
                </a:solidFill>
              </a:rPr>
              <a:t>emerging </a:t>
            </a:r>
            <a:r>
              <a:rPr lang="en-US" dirty="0">
                <a:solidFill>
                  <a:schemeClr val="tx1"/>
                </a:solidFill>
              </a:rPr>
              <a:t>world of polyglot persistence. Pearson Education, 2012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Stephen </a:t>
            </a:r>
            <a:r>
              <a:rPr lang="en-US" dirty="0">
                <a:solidFill>
                  <a:schemeClr val="tx1"/>
                </a:solidFill>
              </a:rPr>
              <a:t>S. </a:t>
            </a:r>
            <a:r>
              <a:rPr lang="en-US" dirty="0" err="1">
                <a:solidFill>
                  <a:schemeClr val="tx1"/>
                </a:solidFill>
              </a:rPr>
              <a:t>Yau</a:t>
            </a:r>
            <a:r>
              <a:rPr lang="en-US" dirty="0">
                <a:solidFill>
                  <a:schemeClr val="tx1"/>
                </a:solidFill>
              </a:rPr>
              <a:t> and Yin </a:t>
            </a:r>
            <a:r>
              <a:rPr lang="en-US" dirty="0" err="1">
                <a:solidFill>
                  <a:schemeClr val="tx1"/>
                </a:solidFill>
              </a:rPr>
              <a:t>Yin</a:t>
            </a:r>
            <a:r>
              <a:rPr lang="en-US" dirty="0">
                <a:solidFill>
                  <a:schemeClr val="tx1"/>
                </a:solidFill>
              </a:rPr>
              <a:t>. A privacy preserving repository for data </a:t>
            </a:r>
            <a:r>
              <a:rPr lang="en-US" dirty="0" smtClean="0">
                <a:solidFill>
                  <a:schemeClr val="tx1"/>
                </a:solidFill>
              </a:rPr>
              <a:t>integration across </a:t>
            </a:r>
            <a:r>
              <a:rPr lang="en-US" dirty="0">
                <a:solidFill>
                  <a:schemeClr val="tx1"/>
                </a:solidFill>
              </a:rPr>
              <a:t>data sharing services. IEEE T. Services Computing, </a:t>
            </a:r>
            <a:r>
              <a:rPr lang="en-US" dirty="0" smtClean="0">
                <a:solidFill>
                  <a:schemeClr val="tx1"/>
                </a:solidFill>
              </a:rPr>
              <a:t>1(3):130-140</a:t>
            </a:r>
            <a:r>
              <a:rPr lang="en-US" dirty="0">
                <a:solidFill>
                  <a:schemeClr val="tx1"/>
                </a:solidFill>
              </a:rPr>
              <a:t>, 2008.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6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integration</a:t>
            </a:r>
            <a:endParaRPr lang="en-US" dirty="0"/>
          </a:p>
        </p:txBody>
      </p:sp>
      <p:grpSp>
        <p:nvGrpSpPr>
          <p:cNvPr id="3" name="Groupe 2"/>
          <p:cNvGrpSpPr/>
          <p:nvPr/>
        </p:nvGrpSpPr>
        <p:grpSpPr>
          <a:xfrm>
            <a:off x="1087168" y="4519613"/>
            <a:ext cx="6781406" cy="1216025"/>
            <a:chOff x="1087168" y="4519613"/>
            <a:chExt cx="6781406" cy="1216025"/>
          </a:xfrm>
        </p:grpSpPr>
        <p:sp>
          <p:nvSpPr>
            <p:cNvPr id="4" name="Cylindre 3"/>
            <p:cNvSpPr/>
            <p:nvPr/>
          </p:nvSpPr>
          <p:spPr>
            <a:xfrm>
              <a:off x="1741338" y="4519613"/>
              <a:ext cx="1445754" cy="12160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Cylindre 48"/>
            <p:cNvSpPr/>
            <p:nvPr/>
          </p:nvSpPr>
          <p:spPr>
            <a:xfrm>
              <a:off x="3743572" y="4519613"/>
              <a:ext cx="1445754" cy="12160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Cylindre 49"/>
            <p:cNvSpPr/>
            <p:nvPr/>
          </p:nvSpPr>
          <p:spPr>
            <a:xfrm>
              <a:off x="5750789" y="4519613"/>
              <a:ext cx="1445754" cy="12160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1087168" y="4943745"/>
              <a:ext cx="2743200" cy="369332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fr-FR" dirty="0"/>
                <a:t>Data source A</a:t>
              </a:r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3132534" y="4943745"/>
              <a:ext cx="2743200" cy="369332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fr-FR"/>
                <a:t>Data source B</a:t>
              </a:r>
              <a:endParaRPr lang="fr-FR" dirty="0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125374" y="4943745"/>
              <a:ext cx="2743200" cy="369332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fr-FR"/>
                <a:t>Data source C</a:t>
              </a:r>
              <a:endParaRPr lang="fr-FR" dirty="0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3188036" y="2713804"/>
            <a:ext cx="2743200" cy="914400"/>
            <a:chOff x="3188036" y="2713804"/>
            <a:chExt cx="2743200" cy="914400"/>
          </a:xfrm>
        </p:grpSpPr>
        <p:sp>
          <p:nvSpPr>
            <p:cNvPr id="34" name="Rectangle à coins arrondis 33"/>
            <p:cNvSpPr/>
            <p:nvPr/>
          </p:nvSpPr>
          <p:spPr>
            <a:xfrm>
              <a:off x="3654386" y="2713804"/>
              <a:ext cx="170309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3188036" y="2986974"/>
              <a:ext cx="2743200" cy="369332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fr-FR" dirty="0"/>
                <a:t>Mediator</a:t>
              </a:r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2370534" y="1928969"/>
            <a:ext cx="2743200" cy="712694"/>
            <a:chOff x="2370534" y="1928969"/>
            <a:chExt cx="2743200" cy="712694"/>
          </a:xfrm>
        </p:grpSpPr>
        <p:cxnSp>
          <p:nvCxnSpPr>
            <p:cNvPr id="35" name="Connecteur droit avec flèche 34"/>
            <p:cNvCxnSpPr/>
            <p:nvPr/>
          </p:nvCxnSpPr>
          <p:spPr>
            <a:xfrm flipH="1">
              <a:off x="4146562" y="1928969"/>
              <a:ext cx="2444" cy="712694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2370534" y="2044216"/>
              <a:ext cx="2743200" cy="369332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dirty="0"/>
                <a:t>Query</a:t>
              </a:r>
              <a:endParaRPr lang="fr-FR" dirty="0"/>
            </a:p>
          </p:txBody>
        </p:sp>
      </p:grpSp>
      <p:cxnSp>
        <p:nvCxnSpPr>
          <p:cNvPr id="63" name="Connecteur droit avec flèche 62"/>
          <p:cNvCxnSpPr/>
          <p:nvPr/>
        </p:nvCxnSpPr>
        <p:spPr>
          <a:xfrm flipH="1">
            <a:off x="4347421" y="3719199"/>
            <a:ext cx="2444" cy="71269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 flipH="1">
            <a:off x="2881596" y="3717761"/>
            <a:ext cx="680908" cy="63934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 flipH="1" flipV="1">
            <a:off x="4652314" y="3732887"/>
            <a:ext cx="2445" cy="69924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" name="Groupe 6"/>
          <p:cNvGrpSpPr/>
          <p:nvPr/>
        </p:nvGrpSpPr>
        <p:grpSpPr>
          <a:xfrm>
            <a:off x="3988411" y="1930436"/>
            <a:ext cx="2743200" cy="699245"/>
            <a:chOff x="3988411" y="1930436"/>
            <a:chExt cx="2743200" cy="699245"/>
          </a:xfrm>
        </p:grpSpPr>
        <p:cxnSp>
          <p:nvCxnSpPr>
            <p:cNvPr id="73" name="Connecteur droit avec flèche 72"/>
            <p:cNvCxnSpPr/>
            <p:nvPr/>
          </p:nvCxnSpPr>
          <p:spPr>
            <a:xfrm flipH="1" flipV="1">
              <a:off x="4863507" y="1930436"/>
              <a:ext cx="2445" cy="699245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ZoneTexte 73"/>
            <p:cNvSpPr txBox="1"/>
            <p:nvPr/>
          </p:nvSpPr>
          <p:spPr>
            <a:xfrm>
              <a:off x="3988411" y="2037027"/>
              <a:ext cx="2743200" cy="369332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dirty="0"/>
                <a:t>Result</a:t>
              </a:r>
              <a:endParaRPr lang="fr-FR" dirty="0"/>
            </a:p>
          </p:txBody>
        </p:sp>
      </p:grpSp>
      <p:cxnSp>
        <p:nvCxnSpPr>
          <p:cNvPr id="22" name="Connecteur droit avec flèche 21"/>
          <p:cNvCxnSpPr/>
          <p:nvPr/>
        </p:nvCxnSpPr>
        <p:spPr>
          <a:xfrm rot="10800000" flipH="1">
            <a:off x="3090330" y="3728368"/>
            <a:ext cx="680908" cy="63934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rot="10800000">
            <a:off x="5294969" y="3736275"/>
            <a:ext cx="680908" cy="63934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5498156" y="3728368"/>
            <a:ext cx="680908" cy="63934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0" y="3492563"/>
            <a:ext cx="91440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This scenario represents the “Classic” data </a:t>
            </a:r>
            <a:r>
              <a:rPr lang="en-GB" sz="2800"/>
              <a:t>integration </a:t>
            </a:r>
            <a:r>
              <a:rPr lang="en-GB" sz="2800" smtClean="0"/>
              <a:t>scenario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274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oriented </a:t>
            </a:r>
            <a:r>
              <a:rPr lang="en-US" smtClean="0"/>
              <a:t>data integration</a:t>
            </a:r>
            <a:endParaRPr lang="en-US" dirty="0"/>
          </a:p>
        </p:txBody>
      </p:sp>
      <p:grpSp>
        <p:nvGrpSpPr>
          <p:cNvPr id="60" name="Groupe 59"/>
          <p:cNvGrpSpPr/>
          <p:nvPr/>
        </p:nvGrpSpPr>
        <p:grpSpPr>
          <a:xfrm>
            <a:off x="1113764" y="4433243"/>
            <a:ext cx="6916473" cy="1767258"/>
            <a:chOff x="1240233" y="4306631"/>
            <a:chExt cx="6916473" cy="1767258"/>
          </a:xfrm>
        </p:grpSpPr>
        <p:grpSp>
          <p:nvGrpSpPr>
            <p:cNvPr id="18" name="Groupe 17"/>
            <p:cNvGrpSpPr/>
            <p:nvPr/>
          </p:nvGrpSpPr>
          <p:grpSpPr>
            <a:xfrm>
              <a:off x="1240233" y="4324787"/>
              <a:ext cx="2754201" cy="1733832"/>
              <a:chOff x="4823642" y="4628314"/>
              <a:chExt cx="2754201" cy="1733832"/>
            </a:xfrm>
          </p:grpSpPr>
          <p:sp>
            <p:nvSpPr>
              <p:cNvPr id="19" name="Nuage 18"/>
              <p:cNvSpPr/>
              <p:nvPr/>
            </p:nvSpPr>
            <p:spPr>
              <a:xfrm>
                <a:off x="4823642" y="4628314"/>
                <a:ext cx="2754201" cy="1733832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e 19"/>
              <p:cNvGrpSpPr/>
              <p:nvPr/>
            </p:nvGrpSpPr>
            <p:grpSpPr>
              <a:xfrm>
                <a:off x="5507273" y="5120693"/>
                <a:ext cx="1145378" cy="767032"/>
                <a:chOff x="4789805" y="4656449"/>
                <a:chExt cx="1145378" cy="767032"/>
              </a:xfrm>
            </p:grpSpPr>
            <p:sp>
              <p:nvSpPr>
                <p:cNvPr id="21" name="Cylindre 20"/>
                <p:cNvSpPr/>
                <p:nvPr/>
              </p:nvSpPr>
              <p:spPr>
                <a:xfrm>
                  <a:off x="5162836" y="4656450"/>
                  <a:ext cx="295422" cy="407963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ylindre 21"/>
                <p:cNvSpPr/>
                <p:nvPr/>
              </p:nvSpPr>
              <p:spPr>
                <a:xfrm>
                  <a:off x="5507499" y="4656449"/>
                  <a:ext cx="295422" cy="407963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Cylindre 22"/>
                <p:cNvSpPr/>
                <p:nvPr/>
              </p:nvSpPr>
              <p:spPr>
                <a:xfrm>
                  <a:off x="5341030" y="4736171"/>
                  <a:ext cx="295422" cy="407963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ZoneTexte 23"/>
                <p:cNvSpPr txBox="1"/>
                <p:nvPr/>
              </p:nvSpPr>
              <p:spPr>
                <a:xfrm>
                  <a:off x="4789805" y="5146482"/>
                  <a:ext cx="114537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+mj-lt"/>
                    </a:rPr>
                    <a:t>Data provider A</a:t>
                  </a:r>
                  <a:endParaRPr lang="en-US" sz="1200" dirty="0">
                    <a:latin typeface="+mj-lt"/>
                  </a:endParaRPr>
                </a:p>
              </p:txBody>
            </p:sp>
          </p:grpSp>
        </p:grpSp>
        <p:grpSp>
          <p:nvGrpSpPr>
            <p:cNvPr id="46" name="Groupe 45"/>
            <p:cNvGrpSpPr/>
            <p:nvPr/>
          </p:nvGrpSpPr>
          <p:grpSpPr>
            <a:xfrm>
              <a:off x="3321369" y="4306631"/>
              <a:ext cx="2754201" cy="1733832"/>
              <a:chOff x="4823642" y="4628314"/>
              <a:chExt cx="2754201" cy="1733832"/>
            </a:xfrm>
          </p:grpSpPr>
          <p:sp>
            <p:nvSpPr>
              <p:cNvPr id="47" name="Nuage 46"/>
              <p:cNvSpPr/>
              <p:nvPr/>
            </p:nvSpPr>
            <p:spPr>
              <a:xfrm>
                <a:off x="4823642" y="4628314"/>
                <a:ext cx="2754201" cy="1733832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" name="Groupe 47"/>
              <p:cNvGrpSpPr/>
              <p:nvPr/>
            </p:nvGrpSpPr>
            <p:grpSpPr>
              <a:xfrm>
                <a:off x="5507273" y="5120693"/>
                <a:ext cx="1140569" cy="767032"/>
                <a:chOff x="4789805" y="4656449"/>
                <a:chExt cx="1140569" cy="767032"/>
              </a:xfrm>
            </p:grpSpPr>
            <p:sp>
              <p:nvSpPr>
                <p:cNvPr id="49" name="Cylindre 48"/>
                <p:cNvSpPr/>
                <p:nvPr/>
              </p:nvSpPr>
              <p:spPr>
                <a:xfrm>
                  <a:off x="5162836" y="4656450"/>
                  <a:ext cx="295422" cy="407963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Cylindre 49"/>
                <p:cNvSpPr/>
                <p:nvPr/>
              </p:nvSpPr>
              <p:spPr>
                <a:xfrm>
                  <a:off x="5507499" y="4656449"/>
                  <a:ext cx="295422" cy="407963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Cylindre 50"/>
                <p:cNvSpPr/>
                <p:nvPr/>
              </p:nvSpPr>
              <p:spPr>
                <a:xfrm>
                  <a:off x="5341030" y="4736171"/>
                  <a:ext cx="295422" cy="407963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ZoneTexte 51"/>
                <p:cNvSpPr txBox="1"/>
                <p:nvPr/>
              </p:nvSpPr>
              <p:spPr>
                <a:xfrm>
                  <a:off x="4789805" y="5146482"/>
                  <a:ext cx="114056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+mj-lt"/>
                    </a:rPr>
                    <a:t>Data provider B</a:t>
                  </a:r>
                  <a:endParaRPr lang="en-US" sz="1200" dirty="0">
                    <a:latin typeface="+mj-lt"/>
                  </a:endParaRPr>
                </a:p>
              </p:txBody>
            </p:sp>
          </p:grpSp>
        </p:grpSp>
        <p:grpSp>
          <p:nvGrpSpPr>
            <p:cNvPr id="53" name="Groupe 52"/>
            <p:cNvGrpSpPr/>
            <p:nvPr/>
          </p:nvGrpSpPr>
          <p:grpSpPr>
            <a:xfrm>
              <a:off x="5402505" y="4340057"/>
              <a:ext cx="2754201" cy="1733832"/>
              <a:chOff x="4823642" y="4628314"/>
              <a:chExt cx="2754201" cy="1733832"/>
            </a:xfrm>
          </p:grpSpPr>
          <p:sp>
            <p:nvSpPr>
              <p:cNvPr id="54" name="Nuage 53"/>
              <p:cNvSpPr/>
              <p:nvPr/>
            </p:nvSpPr>
            <p:spPr>
              <a:xfrm>
                <a:off x="4823642" y="4628314"/>
                <a:ext cx="2754201" cy="1733832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e 54"/>
              <p:cNvGrpSpPr/>
              <p:nvPr/>
            </p:nvGrpSpPr>
            <p:grpSpPr>
              <a:xfrm>
                <a:off x="5507273" y="5120693"/>
                <a:ext cx="1393330" cy="767032"/>
                <a:chOff x="4789805" y="4656449"/>
                <a:chExt cx="1393330" cy="767032"/>
              </a:xfrm>
            </p:grpSpPr>
            <p:sp>
              <p:nvSpPr>
                <p:cNvPr id="56" name="Cylindre 55"/>
                <p:cNvSpPr/>
                <p:nvPr/>
              </p:nvSpPr>
              <p:spPr>
                <a:xfrm>
                  <a:off x="5162836" y="4656450"/>
                  <a:ext cx="295422" cy="407963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Cylindre 56"/>
                <p:cNvSpPr/>
                <p:nvPr/>
              </p:nvSpPr>
              <p:spPr>
                <a:xfrm>
                  <a:off x="5507499" y="4656449"/>
                  <a:ext cx="295422" cy="407963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Cylindre 57"/>
                <p:cNvSpPr/>
                <p:nvPr/>
              </p:nvSpPr>
              <p:spPr>
                <a:xfrm>
                  <a:off x="5341030" y="4736171"/>
                  <a:ext cx="295422" cy="407963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ZoneTexte 58"/>
                <p:cNvSpPr txBox="1"/>
                <p:nvPr/>
              </p:nvSpPr>
              <p:spPr>
                <a:xfrm>
                  <a:off x="4789805" y="5146482"/>
                  <a:ext cx="13933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+mj-lt"/>
                    </a:rPr>
                    <a:t>Data provider C</a:t>
                  </a:r>
                  <a:endParaRPr lang="en-US" sz="1200" dirty="0">
                    <a:latin typeface="+mj-lt"/>
                  </a:endParaRPr>
                </a:p>
              </p:txBody>
            </p:sp>
          </p:grpSp>
        </p:grpSp>
      </p:grpSp>
      <p:grpSp>
        <p:nvGrpSpPr>
          <p:cNvPr id="61" name="Groupe 60"/>
          <p:cNvGrpSpPr/>
          <p:nvPr/>
        </p:nvGrpSpPr>
        <p:grpSpPr>
          <a:xfrm>
            <a:off x="3188036" y="2713804"/>
            <a:ext cx="2743200" cy="914400"/>
            <a:chOff x="3188036" y="2713804"/>
            <a:chExt cx="2743200" cy="914400"/>
          </a:xfrm>
        </p:grpSpPr>
        <p:sp>
          <p:nvSpPr>
            <p:cNvPr id="62" name="Rectangle à coins arrondis 61"/>
            <p:cNvSpPr/>
            <p:nvPr/>
          </p:nvSpPr>
          <p:spPr>
            <a:xfrm>
              <a:off x="3654386" y="2713804"/>
              <a:ext cx="170309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3188036" y="2986974"/>
              <a:ext cx="2743200" cy="369332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fr-FR" dirty="0"/>
                <a:t>Mediator</a:t>
              </a:r>
            </a:p>
          </p:txBody>
        </p:sp>
      </p:grpSp>
      <p:grpSp>
        <p:nvGrpSpPr>
          <p:cNvPr id="64" name="Groupe 63"/>
          <p:cNvGrpSpPr/>
          <p:nvPr/>
        </p:nvGrpSpPr>
        <p:grpSpPr>
          <a:xfrm>
            <a:off x="2370534" y="1928969"/>
            <a:ext cx="2743200" cy="712694"/>
            <a:chOff x="2370534" y="1928969"/>
            <a:chExt cx="2743200" cy="712694"/>
          </a:xfrm>
        </p:grpSpPr>
        <p:cxnSp>
          <p:nvCxnSpPr>
            <p:cNvPr id="65" name="Connecteur droit avec flèche 64"/>
            <p:cNvCxnSpPr/>
            <p:nvPr/>
          </p:nvCxnSpPr>
          <p:spPr>
            <a:xfrm flipH="1">
              <a:off x="4146562" y="1928969"/>
              <a:ext cx="2444" cy="712694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ZoneTexte 65"/>
            <p:cNvSpPr txBox="1"/>
            <p:nvPr/>
          </p:nvSpPr>
          <p:spPr>
            <a:xfrm>
              <a:off x="2370534" y="2044216"/>
              <a:ext cx="2743200" cy="369332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dirty="0"/>
                <a:t>Query</a:t>
              </a:r>
              <a:endParaRPr lang="fr-FR" dirty="0"/>
            </a:p>
          </p:txBody>
        </p:sp>
      </p:grpSp>
      <p:cxnSp>
        <p:nvCxnSpPr>
          <p:cNvPr id="67" name="Connecteur droit avec flèche 66"/>
          <p:cNvCxnSpPr/>
          <p:nvPr/>
        </p:nvCxnSpPr>
        <p:spPr>
          <a:xfrm flipH="1">
            <a:off x="4347421" y="3719199"/>
            <a:ext cx="2444" cy="71269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 flipH="1">
            <a:off x="2881596" y="3717761"/>
            <a:ext cx="680908" cy="63934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 flipH="1" flipV="1">
            <a:off x="4652314" y="3732887"/>
            <a:ext cx="2445" cy="69924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 rot="10800000" flipH="1">
            <a:off x="3090330" y="3728368"/>
            <a:ext cx="680908" cy="63934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rot="10800000">
            <a:off x="5294969" y="3736275"/>
            <a:ext cx="680908" cy="63934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>
            <a:off x="5498156" y="3728368"/>
            <a:ext cx="680908" cy="63934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3" name="Groupe 72"/>
          <p:cNvGrpSpPr/>
          <p:nvPr/>
        </p:nvGrpSpPr>
        <p:grpSpPr>
          <a:xfrm>
            <a:off x="3988411" y="1930436"/>
            <a:ext cx="2743200" cy="699245"/>
            <a:chOff x="3988411" y="1930436"/>
            <a:chExt cx="2743200" cy="699245"/>
          </a:xfrm>
        </p:grpSpPr>
        <p:cxnSp>
          <p:nvCxnSpPr>
            <p:cNvPr id="74" name="Connecteur droit avec flèche 73"/>
            <p:cNvCxnSpPr/>
            <p:nvPr/>
          </p:nvCxnSpPr>
          <p:spPr>
            <a:xfrm flipH="1" flipV="1">
              <a:off x="4863507" y="1930436"/>
              <a:ext cx="2445" cy="699245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ZoneTexte 74"/>
            <p:cNvSpPr txBox="1"/>
            <p:nvPr/>
          </p:nvSpPr>
          <p:spPr>
            <a:xfrm>
              <a:off x="3988411" y="2037027"/>
              <a:ext cx="2743200" cy="369332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dirty="0"/>
                <a:t>Result</a:t>
              </a:r>
              <a:endParaRPr lang="fr-FR" dirty="0"/>
            </a:p>
          </p:txBody>
        </p:sp>
      </p:grpSp>
      <p:sp>
        <p:nvSpPr>
          <p:cNvPr id="76" name="Parchemin vertical 75"/>
          <p:cNvSpPr/>
          <p:nvPr/>
        </p:nvSpPr>
        <p:spPr>
          <a:xfrm>
            <a:off x="7122191" y="5471927"/>
            <a:ext cx="673670" cy="450161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</a:rPr>
              <a:t>SLA</a:t>
            </a:r>
            <a:endParaRPr lang="en-US" sz="7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7" name="Parchemin vertical 76"/>
          <p:cNvSpPr/>
          <p:nvPr/>
        </p:nvSpPr>
        <p:spPr>
          <a:xfrm>
            <a:off x="4978179" y="5449081"/>
            <a:ext cx="673670" cy="450161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</a:rPr>
              <a:t>SLA</a:t>
            </a:r>
            <a:endParaRPr lang="en-US" sz="7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8" name="Parchemin vertical 77"/>
          <p:cNvSpPr/>
          <p:nvPr/>
        </p:nvSpPr>
        <p:spPr>
          <a:xfrm>
            <a:off x="2983075" y="5460391"/>
            <a:ext cx="673670" cy="450161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</a:rPr>
              <a:t>SLA</a:t>
            </a:r>
            <a:endParaRPr lang="en-US" sz="7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975877" y="1869993"/>
            <a:ext cx="3041514" cy="48630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Different SLA schemas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975877" y="2389080"/>
            <a:ext cx="3041514" cy="48630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Different levels of SLA</a:t>
            </a:r>
            <a:endParaRPr lang="en-US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975877" y="2914420"/>
            <a:ext cx="3041514" cy="48630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Different SLA measures that express the same aspect in different SLAs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0" y="3492563"/>
            <a:ext cx="91440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In this new scenario, we believe that the quality on data integration could be enhanced by using SLA contracts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8342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80" grpId="0" animBg="1"/>
      <p:bldP spid="82" grpId="0" animBg="1"/>
      <p:bldP spid="83" grpId="0" animBg="1"/>
      <p:bldP spid="8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dirty="0" smtClean="0"/>
              <a:t>Objectives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just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 algn="just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457200" lvl="1" indent="0" algn="just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b="1" dirty="0" smtClean="0">
                <a:solidFill>
                  <a:schemeClr val="tx1"/>
                </a:solidFill>
              </a:rPr>
              <a:t>Categorize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dirty="0">
                <a:solidFill>
                  <a:schemeClr val="tx1"/>
                </a:solidFill>
              </a:rPr>
              <a:t>quantify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the key contributions</a:t>
            </a:r>
            <a:r>
              <a:rPr lang="en-US" dirty="0">
                <a:solidFill>
                  <a:schemeClr val="tx1"/>
                </a:solidFill>
              </a:rPr>
              <a:t> and the </a:t>
            </a:r>
            <a:r>
              <a:rPr lang="en-US" b="1" dirty="0">
                <a:solidFill>
                  <a:schemeClr val="tx1"/>
                </a:solidFill>
              </a:rPr>
              <a:t>evolution</a:t>
            </a:r>
            <a:r>
              <a:rPr lang="en-US" dirty="0">
                <a:solidFill>
                  <a:schemeClr val="tx1"/>
                </a:solidFill>
              </a:rPr>
              <a:t> of </a:t>
            </a:r>
            <a:r>
              <a:rPr lang="en-US" dirty="0" smtClean="0">
                <a:solidFill>
                  <a:schemeClr val="tx1"/>
                </a:solidFill>
              </a:rPr>
              <a:t>the research </a:t>
            </a:r>
            <a:r>
              <a:rPr lang="en-US" dirty="0">
                <a:solidFill>
                  <a:schemeClr val="tx1"/>
                </a:solidFill>
              </a:rPr>
              <a:t>done on </a:t>
            </a:r>
            <a:r>
              <a:rPr lang="en-US" b="1" dirty="0">
                <a:solidFill>
                  <a:schemeClr val="tx1"/>
                </a:solidFill>
              </a:rPr>
              <a:t>SLA-guided data integration in a multi-cloud </a:t>
            </a:r>
            <a:r>
              <a:rPr lang="en-US" b="1" dirty="0" smtClean="0">
                <a:solidFill>
                  <a:schemeClr val="tx1"/>
                </a:solidFill>
              </a:rPr>
              <a:t>environment</a:t>
            </a:r>
            <a:endParaRPr lang="en-US" b="1" dirty="0">
              <a:solidFill>
                <a:schemeClr val="tx1"/>
              </a:solidFill>
            </a:endParaRPr>
          </a:p>
          <a:p>
            <a:pPr lvl="1" algn="just">
              <a:buFont typeface="Wingdings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buFont typeface="Wingdings" charset="2"/>
              <a:buChar char="§"/>
            </a:pPr>
            <a:r>
              <a:rPr lang="en-US" smtClean="0">
                <a:solidFill>
                  <a:schemeClr val="tx1"/>
                </a:solidFill>
              </a:rPr>
              <a:t>Discover </a:t>
            </a:r>
            <a:r>
              <a:rPr lang="en-US" b="1" dirty="0">
                <a:solidFill>
                  <a:schemeClr val="tx1"/>
                </a:solidFill>
              </a:rPr>
              <a:t>open issu</a:t>
            </a:r>
            <a:r>
              <a:rPr lang="en-US" dirty="0">
                <a:solidFill>
                  <a:schemeClr val="tx1"/>
                </a:solidFill>
              </a:rPr>
              <a:t>es and </a:t>
            </a:r>
            <a:r>
              <a:rPr lang="en-US" b="1" dirty="0">
                <a:solidFill>
                  <a:schemeClr val="tx1"/>
                </a:solidFill>
              </a:rPr>
              <a:t>limitations</a:t>
            </a:r>
            <a:r>
              <a:rPr lang="en-US" dirty="0">
                <a:solidFill>
                  <a:schemeClr val="tx1"/>
                </a:solidFill>
              </a:rPr>
              <a:t> of existing </a:t>
            </a:r>
            <a:r>
              <a:rPr lang="en-US" dirty="0" smtClean="0">
                <a:solidFill>
                  <a:schemeClr val="tx1"/>
                </a:solidFill>
              </a:rPr>
              <a:t>works</a:t>
            </a:r>
          </a:p>
        </p:txBody>
      </p:sp>
    </p:spTree>
    <p:extLst>
      <p:ext uri="{BB962C8B-B14F-4D97-AF65-F5344CB8AC3E}">
        <p14:creationId xmlns:p14="http://schemas.microsoft.com/office/powerpoint/2010/main" val="366686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Method: systematic mapping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(SM</a:t>
            </a:r>
            <a:r>
              <a:rPr lang="en-GB" dirty="0"/>
              <a:t>)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/>
              <a:t>a classification </a:t>
            </a:r>
            <a:r>
              <a:rPr lang="fr-FR" dirty="0" err="1"/>
              <a:t>scheme</a:t>
            </a:r>
            <a:r>
              <a:rPr lang="fr-FR" dirty="0"/>
              <a:t> </a:t>
            </a:r>
            <a:r>
              <a:rPr lang="fr-FR" b="1" dirty="0"/>
              <a:t>and structure a </a:t>
            </a:r>
            <a:r>
              <a:rPr lang="fr-FR" b="1" dirty="0" err="1"/>
              <a:t>field</a:t>
            </a:r>
            <a:r>
              <a:rPr lang="fr-FR" b="1" dirty="0"/>
              <a:t> of </a:t>
            </a:r>
            <a:r>
              <a:rPr lang="fr-FR" b="1" dirty="0" err="1" smtClean="0"/>
              <a:t>interest</a:t>
            </a:r>
            <a:r>
              <a:rPr lang="fr-FR" dirty="0" smtClean="0"/>
              <a:t> </a:t>
            </a:r>
            <a:endParaRPr lang="fr-FR" dirty="0"/>
          </a:p>
          <a:p>
            <a:pPr lvl="1"/>
            <a:r>
              <a:rPr lang="fr-FR" b="1" dirty="0" err="1"/>
              <a:t>C</a:t>
            </a:r>
            <a:r>
              <a:rPr lang="fr-FR" b="1" dirty="0" err="1" smtClean="0"/>
              <a:t>ategorizing</a:t>
            </a:r>
            <a:r>
              <a:rPr lang="fr-FR" dirty="0" smtClean="0"/>
              <a:t> </a:t>
            </a:r>
            <a:r>
              <a:rPr lang="fr-FR" dirty="0"/>
              <a:t>a </a:t>
            </a:r>
            <a:r>
              <a:rPr lang="fr-FR" dirty="0" err="1" smtClean="0"/>
              <a:t>field</a:t>
            </a:r>
            <a:r>
              <a:rPr lang="fr-FR" dirty="0" smtClean="0"/>
              <a:t> </a:t>
            </a:r>
            <a:endParaRPr lang="fr-FR" dirty="0"/>
          </a:p>
          <a:p>
            <a:pPr lvl="1"/>
            <a:r>
              <a:rPr lang="fr-FR" dirty="0" err="1" smtClean="0"/>
              <a:t>Showing</a:t>
            </a:r>
            <a:r>
              <a:rPr lang="fr-FR" dirty="0" smtClean="0"/>
              <a:t> </a:t>
            </a:r>
            <a:r>
              <a:rPr lang="fr-FR" dirty="0" err="1"/>
              <a:t>frequencies</a:t>
            </a:r>
            <a:r>
              <a:rPr lang="fr-FR" dirty="0"/>
              <a:t> of publications for </a:t>
            </a:r>
            <a:r>
              <a:rPr lang="fr-FR" b="1" dirty="0" err="1"/>
              <a:t>categories</a:t>
            </a:r>
            <a:r>
              <a:rPr lang="fr-FR" dirty="0"/>
              <a:t> in the </a:t>
            </a:r>
            <a:r>
              <a:rPr lang="fr-FR" dirty="0" err="1" smtClean="0"/>
              <a:t>scheme</a:t>
            </a:r>
            <a:r>
              <a:rPr lang="fr-FR" dirty="0" smtClean="0"/>
              <a:t> </a:t>
            </a:r>
          </a:p>
          <a:p>
            <a:pPr lvl="1"/>
            <a:r>
              <a:rPr lang="fr-FR" dirty="0" err="1" smtClean="0"/>
              <a:t>Determining</a:t>
            </a:r>
            <a:r>
              <a:rPr lang="fr-FR" dirty="0" smtClean="0"/>
              <a:t> </a:t>
            </a:r>
            <a:r>
              <a:rPr lang="fr-FR" b="1" dirty="0" err="1"/>
              <a:t>coverage</a:t>
            </a:r>
            <a:r>
              <a:rPr lang="fr-FR" dirty="0"/>
              <a:t> in a certain </a:t>
            </a:r>
            <a:r>
              <a:rPr lang="fr-FR" dirty="0" err="1" smtClean="0"/>
              <a:t>field</a:t>
            </a:r>
            <a:endParaRPr lang="fr-FR" dirty="0" smtClean="0"/>
          </a:p>
          <a:p>
            <a:r>
              <a:rPr lang="fr-FR" dirty="0" smtClean="0"/>
              <a:t>Combine </a:t>
            </a:r>
            <a:r>
              <a:rPr lang="fr-FR" dirty="0"/>
              <a:t>the </a:t>
            </a:r>
            <a:r>
              <a:rPr lang="fr-FR" dirty="0" err="1"/>
              <a:t>results</a:t>
            </a:r>
            <a:r>
              <a:rPr lang="fr-FR" dirty="0"/>
              <a:t> to </a:t>
            </a:r>
            <a:r>
              <a:rPr lang="fr-FR" b="1" dirty="0" err="1"/>
              <a:t>answer</a:t>
            </a:r>
            <a:r>
              <a:rPr lang="fr-FR" b="1" dirty="0"/>
              <a:t> </a:t>
            </a:r>
            <a:r>
              <a:rPr lang="fr-FR" b="1" dirty="0" err="1" smtClean="0"/>
              <a:t>specific</a:t>
            </a:r>
            <a:r>
              <a:rPr lang="fr-FR" b="1" dirty="0" smtClean="0"/>
              <a:t> </a:t>
            </a:r>
            <a:r>
              <a:rPr lang="fr-FR" b="1" dirty="0" err="1"/>
              <a:t>research</a:t>
            </a:r>
            <a:r>
              <a:rPr lang="fr-FR" b="1" dirty="0"/>
              <a:t> </a:t>
            </a:r>
            <a:r>
              <a:rPr lang="fr-FR" b="1" dirty="0" smtClean="0"/>
              <a:t>questions</a:t>
            </a:r>
          </a:p>
          <a:p>
            <a:r>
              <a:rPr lang="fr-FR" dirty="0" err="1" smtClean="0"/>
              <a:t>Provide</a:t>
            </a:r>
            <a:r>
              <a:rPr lang="fr-FR" dirty="0" smtClean="0"/>
              <a:t> </a:t>
            </a:r>
            <a:r>
              <a:rPr lang="fr-FR" dirty="0"/>
              <a:t>a </a:t>
            </a:r>
            <a:r>
              <a:rPr lang="fr-FR" b="1" dirty="0" err="1"/>
              <a:t>visual</a:t>
            </a:r>
            <a:r>
              <a:rPr lang="fr-FR" b="1" dirty="0"/>
              <a:t> </a:t>
            </a:r>
            <a:r>
              <a:rPr lang="fr-FR" b="1" dirty="0" err="1"/>
              <a:t>summary</a:t>
            </a:r>
            <a:r>
              <a:rPr lang="fr-FR" b="1" dirty="0"/>
              <a:t> </a:t>
            </a:r>
            <a:r>
              <a:rPr lang="fr-FR" dirty="0"/>
              <a:t>by </a:t>
            </a:r>
            <a:r>
              <a:rPr lang="fr-FR" dirty="0" err="1"/>
              <a:t>mapping</a:t>
            </a:r>
            <a:r>
              <a:rPr lang="fr-FR" dirty="0"/>
              <a:t> the </a:t>
            </a:r>
            <a:r>
              <a:rPr lang="fr-FR" dirty="0" err="1" smtClean="0"/>
              <a:t>results</a:t>
            </a:r>
            <a:r>
              <a:rPr lang="fr-FR" dirty="0" smtClean="0"/>
              <a:t>: </a:t>
            </a:r>
            <a:r>
              <a:rPr lang="fr-FR" dirty="0" err="1" smtClean="0"/>
              <a:t>coarsed</a:t>
            </a:r>
            <a:r>
              <a:rPr lang="fr-FR" dirty="0" smtClean="0"/>
              <a:t> </a:t>
            </a:r>
            <a:r>
              <a:rPr lang="fr-FR" dirty="0" err="1"/>
              <a:t>grained</a:t>
            </a:r>
            <a:r>
              <a:rPr lang="fr-FR" dirty="0"/>
              <a:t> </a:t>
            </a:r>
            <a:r>
              <a:rPr lang="fr-FR" dirty="0" err="1"/>
              <a:t>overview</a:t>
            </a:r>
            <a:r>
              <a:rPr lang="fr-FR" dirty="0"/>
              <a:t> </a:t>
            </a:r>
          </a:p>
          <a:p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0180-7C22-9345-A16D-C53871315580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822325" y="5713244"/>
            <a:ext cx="78073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baseline="30000" dirty="0"/>
              <a:t>Petersen, Kai, et al. ”Systematic mapping studies in software engineering.” 12th International Conference on Evaluation and Assessment in Software Engineering. </a:t>
            </a:r>
            <a:r>
              <a:rPr lang="en-GB" sz="1100" baseline="30000" dirty="0" err="1"/>
              <a:t>Vol</a:t>
            </a:r>
            <a:r>
              <a:rPr lang="en-GB" sz="1100" baseline="30000" dirty="0"/>
              <a:t> 17. 2008.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13879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SM Process</a:t>
            </a:r>
            <a:endParaRPr lang="en-GB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0180-7C22-9345-A16D-C53871315580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75920" y="2513330"/>
            <a:ext cx="1483360" cy="56896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1">
                    <a:lumMod val="50000"/>
                  </a:schemeClr>
                </a:solidFill>
              </a:rPr>
              <a:t>Definition of research question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13280" y="2513330"/>
            <a:ext cx="1483360" cy="56896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1">
                    <a:lumMod val="50000"/>
                  </a:schemeClr>
                </a:solidFill>
              </a:rPr>
              <a:t>Conduct search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0" y="2513330"/>
            <a:ext cx="1483360" cy="56896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1">
                    <a:lumMod val="50000"/>
                  </a:schemeClr>
                </a:solidFill>
              </a:rPr>
              <a:t>Papers screening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5537200" y="2513330"/>
            <a:ext cx="1483360" cy="56896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accent1">
                    <a:lumMod val="50000"/>
                  </a:schemeClr>
                </a:solidFill>
              </a:rPr>
              <a:t>Keywording</a:t>
            </a:r>
            <a:r>
              <a:rPr lang="en-GB" sz="1200" dirty="0">
                <a:solidFill>
                  <a:schemeClr val="accent1">
                    <a:lumMod val="50000"/>
                  </a:schemeClr>
                </a:solidFill>
              </a:rPr>
              <a:t> using abstracts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71385" y="2513330"/>
            <a:ext cx="1483360" cy="56896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1">
                    <a:lumMod val="50000"/>
                  </a:schemeClr>
                </a:solidFill>
              </a:rPr>
              <a:t>Data extraction and mapping process</a:t>
            </a:r>
          </a:p>
        </p:txBody>
      </p:sp>
      <p:sp>
        <p:nvSpPr>
          <p:cNvPr id="11" name="Carré corné 10"/>
          <p:cNvSpPr/>
          <p:nvPr/>
        </p:nvSpPr>
        <p:spPr>
          <a:xfrm>
            <a:off x="1442720" y="3732530"/>
            <a:ext cx="1239520" cy="497840"/>
          </a:xfrm>
          <a:prstGeom prst="foldedCorner">
            <a:avLst/>
          </a:prstGeom>
          <a:solidFill>
            <a:srgbClr val="FFFFFF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i="1" dirty="0">
                <a:solidFill>
                  <a:srgbClr val="254061"/>
                </a:solidFill>
              </a:rPr>
              <a:t>Review scope</a:t>
            </a:r>
          </a:p>
        </p:txBody>
      </p:sp>
      <p:sp>
        <p:nvSpPr>
          <p:cNvPr id="12" name="Carré corné 11"/>
          <p:cNvSpPr/>
          <p:nvPr/>
        </p:nvSpPr>
        <p:spPr>
          <a:xfrm>
            <a:off x="3088640" y="3732530"/>
            <a:ext cx="1239520" cy="497840"/>
          </a:xfrm>
          <a:prstGeom prst="foldedCorner">
            <a:avLst/>
          </a:prstGeom>
          <a:solidFill>
            <a:srgbClr val="FFFFFF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i="1" dirty="0">
                <a:solidFill>
                  <a:srgbClr val="254061"/>
                </a:solidFill>
              </a:rPr>
              <a:t>All papers</a:t>
            </a:r>
          </a:p>
        </p:txBody>
      </p:sp>
      <p:sp>
        <p:nvSpPr>
          <p:cNvPr id="13" name="Carré corné 12"/>
          <p:cNvSpPr/>
          <p:nvPr/>
        </p:nvSpPr>
        <p:spPr>
          <a:xfrm>
            <a:off x="4815840" y="3732530"/>
            <a:ext cx="1239520" cy="497840"/>
          </a:xfrm>
          <a:prstGeom prst="foldedCorner">
            <a:avLst/>
          </a:prstGeom>
          <a:solidFill>
            <a:srgbClr val="FFFFFF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i="1" dirty="0">
                <a:solidFill>
                  <a:srgbClr val="254061"/>
                </a:solidFill>
              </a:rPr>
              <a:t>Research papers</a:t>
            </a:r>
          </a:p>
        </p:txBody>
      </p:sp>
      <p:sp>
        <p:nvSpPr>
          <p:cNvPr id="14" name="Carré corné 13"/>
          <p:cNvSpPr/>
          <p:nvPr/>
        </p:nvSpPr>
        <p:spPr>
          <a:xfrm>
            <a:off x="6502400" y="3732530"/>
            <a:ext cx="1239520" cy="497840"/>
          </a:xfrm>
          <a:prstGeom prst="foldedCorner">
            <a:avLst/>
          </a:prstGeom>
          <a:solidFill>
            <a:srgbClr val="FFFFFF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i="1" dirty="0">
                <a:solidFill>
                  <a:srgbClr val="254061"/>
                </a:solidFill>
              </a:rPr>
              <a:t>Classification scheme</a:t>
            </a:r>
          </a:p>
        </p:txBody>
      </p:sp>
      <p:sp>
        <p:nvSpPr>
          <p:cNvPr id="15" name="Carré corné 14"/>
          <p:cNvSpPr/>
          <p:nvPr/>
        </p:nvSpPr>
        <p:spPr>
          <a:xfrm>
            <a:off x="7668708" y="4342130"/>
            <a:ext cx="1239520" cy="497840"/>
          </a:xfrm>
          <a:prstGeom prst="foldedCorner">
            <a:avLst/>
          </a:prstGeom>
          <a:solidFill>
            <a:srgbClr val="FFFFFF"/>
          </a:solidFill>
          <a:ln w="38100" cmpd="dbl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i="1" dirty="0">
                <a:solidFill>
                  <a:srgbClr val="254061"/>
                </a:solidFill>
              </a:rPr>
              <a:t>Systematic map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1859280" y="2797810"/>
            <a:ext cx="25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3596640" y="2797810"/>
            <a:ext cx="213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5293360" y="2797810"/>
            <a:ext cx="2438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7020561" y="2797810"/>
            <a:ext cx="2508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5" idx="2"/>
            <a:endCxn id="11" idx="0"/>
          </p:cNvCxnSpPr>
          <p:nvPr/>
        </p:nvCxnSpPr>
        <p:spPr>
          <a:xfrm>
            <a:off x="1117600" y="3082290"/>
            <a:ext cx="944880" cy="6502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1" idx="0"/>
            <a:endCxn id="7" idx="2"/>
          </p:cNvCxnSpPr>
          <p:nvPr/>
        </p:nvCxnSpPr>
        <p:spPr>
          <a:xfrm flipV="1">
            <a:off x="2062480" y="3082290"/>
            <a:ext cx="792480" cy="6502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7" idx="2"/>
            <a:endCxn id="12" idx="0"/>
          </p:cNvCxnSpPr>
          <p:nvPr/>
        </p:nvCxnSpPr>
        <p:spPr>
          <a:xfrm>
            <a:off x="2854960" y="3082290"/>
            <a:ext cx="853440" cy="6502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2" idx="0"/>
            <a:endCxn id="8" idx="2"/>
          </p:cNvCxnSpPr>
          <p:nvPr/>
        </p:nvCxnSpPr>
        <p:spPr>
          <a:xfrm flipV="1">
            <a:off x="3708400" y="3082290"/>
            <a:ext cx="843280" cy="6502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8" idx="2"/>
            <a:endCxn id="13" idx="0"/>
          </p:cNvCxnSpPr>
          <p:nvPr/>
        </p:nvCxnSpPr>
        <p:spPr>
          <a:xfrm>
            <a:off x="4551680" y="3082290"/>
            <a:ext cx="883920" cy="6502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13" idx="0"/>
            <a:endCxn id="9" idx="2"/>
          </p:cNvCxnSpPr>
          <p:nvPr/>
        </p:nvCxnSpPr>
        <p:spPr>
          <a:xfrm flipV="1">
            <a:off x="5435600" y="3082290"/>
            <a:ext cx="843280" cy="6502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9" idx="2"/>
            <a:endCxn id="14" idx="0"/>
          </p:cNvCxnSpPr>
          <p:nvPr/>
        </p:nvCxnSpPr>
        <p:spPr>
          <a:xfrm>
            <a:off x="6278880" y="3082290"/>
            <a:ext cx="843280" cy="6502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14" idx="0"/>
            <a:endCxn id="10" idx="2"/>
          </p:cNvCxnSpPr>
          <p:nvPr/>
        </p:nvCxnSpPr>
        <p:spPr>
          <a:xfrm flipV="1">
            <a:off x="7122161" y="3082290"/>
            <a:ext cx="890905" cy="6502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10" idx="2"/>
            <a:endCxn id="15" idx="0"/>
          </p:cNvCxnSpPr>
          <p:nvPr/>
        </p:nvCxnSpPr>
        <p:spPr>
          <a:xfrm>
            <a:off x="8013066" y="3082290"/>
            <a:ext cx="275403" cy="12598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6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Definition of research question</a:t>
            </a:r>
            <a:endParaRPr lang="en-GB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0180-7C22-9345-A16D-C53871315580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75920" y="2513330"/>
            <a:ext cx="1483360" cy="56896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1">
                    <a:lumMod val="50000"/>
                  </a:schemeClr>
                </a:solidFill>
              </a:rPr>
              <a:t>Definition of research question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13280" y="2513330"/>
            <a:ext cx="1483360" cy="5689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</a:rPr>
              <a:t>Conduct search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0" y="2513330"/>
            <a:ext cx="1483360" cy="5689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</a:rPr>
              <a:t>Papers screening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5537200" y="2513330"/>
            <a:ext cx="1483360" cy="5689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bg1">
                    <a:lumMod val="85000"/>
                  </a:schemeClr>
                </a:solidFill>
              </a:rPr>
              <a:t>Keywording</a:t>
            </a:r>
            <a:r>
              <a:rPr lang="en-GB" sz="1200" dirty="0">
                <a:solidFill>
                  <a:schemeClr val="bg1">
                    <a:lumMod val="85000"/>
                  </a:schemeClr>
                </a:solidFill>
              </a:rPr>
              <a:t> using abstracts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71385" y="2513330"/>
            <a:ext cx="1483360" cy="5689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</a:rPr>
              <a:t>Data extraction and mapping process</a:t>
            </a:r>
          </a:p>
        </p:txBody>
      </p:sp>
      <p:sp>
        <p:nvSpPr>
          <p:cNvPr id="11" name="Carré corné 10"/>
          <p:cNvSpPr/>
          <p:nvPr/>
        </p:nvSpPr>
        <p:spPr>
          <a:xfrm>
            <a:off x="1442720" y="3732530"/>
            <a:ext cx="1239520" cy="497840"/>
          </a:xfrm>
          <a:prstGeom prst="foldedCorner">
            <a:avLst/>
          </a:prstGeom>
          <a:solidFill>
            <a:srgbClr val="FFFFFF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i="1" dirty="0">
                <a:solidFill>
                  <a:srgbClr val="254061"/>
                </a:solidFill>
              </a:rPr>
              <a:t>Review scope</a:t>
            </a:r>
          </a:p>
        </p:txBody>
      </p:sp>
      <p:sp>
        <p:nvSpPr>
          <p:cNvPr id="12" name="Carré corné 11"/>
          <p:cNvSpPr/>
          <p:nvPr/>
        </p:nvSpPr>
        <p:spPr>
          <a:xfrm>
            <a:off x="3088640" y="3732530"/>
            <a:ext cx="1239520" cy="497840"/>
          </a:xfrm>
          <a:prstGeom prst="foldedCorner">
            <a:avLst/>
          </a:prstGeom>
          <a:solidFill>
            <a:srgbClr val="FFFFFF"/>
          </a:solidFill>
          <a:ln>
            <a:solidFill>
              <a:srgbClr val="BFBFB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i="1" dirty="0">
                <a:solidFill>
                  <a:srgbClr val="D9D9D9"/>
                </a:solidFill>
              </a:rPr>
              <a:t>All papers</a:t>
            </a:r>
          </a:p>
        </p:txBody>
      </p:sp>
      <p:sp>
        <p:nvSpPr>
          <p:cNvPr id="13" name="Carré corné 12"/>
          <p:cNvSpPr/>
          <p:nvPr/>
        </p:nvSpPr>
        <p:spPr>
          <a:xfrm>
            <a:off x="4815840" y="3732530"/>
            <a:ext cx="1239520" cy="497840"/>
          </a:xfrm>
          <a:prstGeom prst="foldedCorner">
            <a:avLst/>
          </a:prstGeom>
          <a:solidFill>
            <a:srgbClr val="FFFFFF"/>
          </a:solidFill>
          <a:ln>
            <a:solidFill>
              <a:srgbClr val="BFBFB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i="1" dirty="0">
                <a:solidFill>
                  <a:srgbClr val="D9D9D9"/>
                </a:solidFill>
              </a:rPr>
              <a:t>Research papers</a:t>
            </a:r>
          </a:p>
        </p:txBody>
      </p:sp>
      <p:sp>
        <p:nvSpPr>
          <p:cNvPr id="14" name="Carré corné 13"/>
          <p:cNvSpPr/>
          <p:nvPr/>
        </p:nvSpPr>
        <p:spPr>
          <a:xfrm>
            <a:off x="6502400" y="3732530"/>
            <a:ext cx="1239520" cy="497840"/>
          </a:xfrm>
          <a:prstGeom prst="foldedCorner">
            <a:avLst/>
          </a:prstGeom>
          <a:solidFill>
            <a:srgbClr val="FFFFFF"/>
          </a:solidFill>
          <a:ln>
            <a:solidFill>
              <a:srgbClr val="BFBFB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i="1" dirty="0">
                <a:solidFill>
                  <a:srgbClr val="D9D9D9"/>
                </a:solidFill>
              </a:rPr>
              <a:t>Classification scheme</a:t>
            </a:r>
          </a:p>
        </p:txBody>
      </p:sp>
      <p:sp>
        <p:nvSpPr>
          <p:cNvPr id="15" name="Carré corné 14"/>
          <p:cNvSpPr/>
          <p:nvPr/>
        </p:nvSpPr>
        <p:spPr>
          <a:xfrm>
            <a:off x="7668708" y="4342130"/>
            <a:ext cx="1239520" cy="497840"/>
          </a:xfrm>
          <a:prstGeom prst="foldedCorner">
            <a:avLst/>
          </a:prstGeom>
          <a:solidFill>
            <a:srgbClr val="FFFFFF"/>
          </a:solidFill>
          <a:ln w="38100" cmpd="dbl">
            <a:solidFill>
              <a:srgbClr val="BFBFB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i="1" dirty="0">
                <a:solidFill>
                  <a:srgbClr val="D9D9D9"/>
                </a:solidFill>
              </a:rPr>
              <a:t>Systematic map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1859280" y="2797810"/>
            <a:ext cx="254000" cy="0"/>
          </a:xfrm>
          <a:prstGeom prst="straightConnector1">
            <a:avLst/>
          </a:prstGeom>
          <a:ln>
            <a:solidFill>
              <a:srgbClr val="BFBFB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3596640" y="2797810"/>
            <a:ext cx="213360" cy="0"/>
          </a:xfrm>
          <a:prstGeom prst="straightConnector1">
            <a:avLst/>
          </a:prstGeom>
          <a:ln>
            <a:solidFill>
              <a:srgbClr val="BFBFB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5293360" y="2797810"/>
            <a:ext cx="243840" cy="0"/>
          </a:xfrm>
          <a:prstGeom prst="straightConnector1">
            <a:avLst/>
          </a:prstGeom>
          <a:ln>
            <a:solidFill>
              <a:srgbClr val="BFBFB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7020561" y="2797810"/>
            <a:ext cx="250825" cy="0"/>
          </a:xfrm>
          <a:prstGeom prst="straightConnector1">
            <a:avLst/>
          </a:prstGeom>
          <a:ln>
            <a:solidFill>
              <a:srgbClr val="BFBFB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5" idx="2"/>
            <a:endCxn id="11" idx="0"/>
          </p:cNvCxnSpPr>
          <p:nvPr/>
        </p:nvCxnSpPr>
        <p:spPr>
          <a:xfrm>
            <a:off x="1117600" y="3082290"/>
            <a:ext cx="944880" cy="650240"/>
          </a:xfrm>
          <a:prstGeom prst="straightConnector1">
            <a:avLst/>
          </a:prstGeom>
          <a:ln>
            <a:solidFill>
              <a:srgbClr val="BFBFB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1" idx="0"/>
            <a:endCxn id="7" idx="2"/>
          </p:cNvCxnSpPr>
          <p:nvPr/>
        </p:nvCxnSpPr>
        <p:spPr>
          <a:xfrm flipV="1">
            <a:off x="2062480" y="3082290"/>
            <a:ext cx="792480" cy="650240"/>
          </a:xfrm>
          <a:prstGeom prst="straightConnector1">
            <a:avLst/>
          </a:prstGeom>
          <a:ln>
            <a:solidFill>
              <a:srgbClr val="BFBFB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7" idx="2"/>
            <a:endCxn id="12" idx="0"/>
          </p:cNvCxnSpPr>
          <p:nvPr/>
        </p:nvCxnSpPr>
        <p:spPr>
          <a:xfrm>
            <a:off x="2854960" y="3082290"/>
            <a:ext cx="853440" cy="650240"/>
          </a:xfrm>
          <a:prstGeom prst="straightConnector1">
            <a:avLst/>
          </a:prstGeom>
          <a:ln>
            <a:solidFill>
              <a:srgbClr val="BFBFB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2" idx="0"/>
            <a:endCxn id="8" idx="2"/>
          </p:cNvCxnSpPr>
          <p:nvPr/>
        </p:nvCxnSpPr>
        <p:spPr>
          <a:xfrm flipV="1">
            <a:off x="3708400" y="3082290"/>
            <a:ext cx="843280" cy="650240"/>
          </a:xfrm>
          <a:prstGeom prst="straightConnector1">
            <a:avLst/>
          </a:prstGeom>
          <a:ln>
            <a:solidFill>
              <a:srgbClr val="BFBFB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8" idx="2"/>
            <a:endCxn id="13" idx="0"/>
          </p:cNvCxnSpPr>
          <p:nvPr/>
        </p:nvCxnSpPr>
        <p:spPr>
          <a:xfrm>
            <a:off x="4551680" y="3082290"/>
            <a:ext cx="883920" cy="650240"/>
          </a:xfrm>
          <a:prstGeom prst="straightConnector1">
            <a:avLst/>
          </a:prstGeom>
          <a:ln>
            <a:solidFill>
              <a:srgbClr val="BFBFB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13" idx="0"/>
            <a:endCxn id="9" idx="2"/>
          </p:cNvCxnSpPr>
          <p:nvPr/>
        </p:nvCxnSpPr>
        <p:spPr>
          <a:xfrm flipV="1">
            <a:off x="5435600" y="3082290"/>
            <a:ext cx="843280" cy="650240"/>
          </a:xfrm>
          <a:prstGeom prst="straightConnector1">
            <a:avLst/>
          </a:prstGeom>
          <a:ln>
            <a:solidFill>
              <a:srgbClr val="BFBFB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9" idx="2"/>
            <a:endCxn id="14" idx="0"/>
          </p:cNvCxnSpPr>
          <p:nvPr/>
        </p:nvCxnSpPr>
        <p:spPr>
          <a:xfrm>
            <a:off x="6278880" y="3082290"/>
            <a:ext cx="843280" cy="650240"/>
          </a:xfrm>
          <a:prstGeom prst="straightConnector1">
            <a:avLst/>
          </a:prstGeom>
          <a:ln>
            <a:solidFill>
              <a:srgbClr val="BFBFB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14" idx="0"/>
            <a:endCxn id="10" idx="2"/>
          </p:cNvCxnSpPr>
          <p:nvPr/>
        </p:nvCxnSpPr>
        <p:spPr>
          <a:xfrm flipV="1">
            <a:off x="7122161" y="3082290"/>
            <a:ext cx="890905" cy="650240"/>
          </a:xfrm>
          <a:prstGeom prst="straightConnector1">
            <a:avLst/>
          </a:prstGeom>
          <a:ln>
            <a:solidFill>
              <a:srgbClr val="BFBFB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10" idx="2"/>
            <a:endCxn id="15" idx="0"/>
          </p:cNvCxnSpPr>
          <p:nvPr/>
        </p:nvCxnSpPr>
        <p:spPr>
          <a:xfrm>
            <a:off x="8013066" y="3082290"/>
            <a:ext cx="275403" cy="1259840"/>
          </a:xfrm>
          <a:prstGeom prst="straightConnector1">
            <a:avLst/>
          </a:prstGeom>
          <a:ln>
            <a:solidFill>
              <a:srgbClr val="BFBFB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0" y="3661410"/>
            <a:ext cx="922528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/>
              <a:buChar char="•"/>
            </a:pPr>
            <a:r>
              <a:rPr lang="en-GB" sz="2800" baseline="30000" dirty="0"/>
              <a:t>Find out, what you want to accomplish</a:t>
            </a:r>
          </a:p>
          <a:p>
            <a:pPr marL="342900" indent="-342900">
              <a:buFont typeface="Arial"/>
              <a:buChar char="•"/>
            </a:pPr>
            <a:r>
              <a:rPr lang="en-GB" sz="2800" baseline="30000" dirty="0"/>
              <a:t>Find out, where you want to search for your information</a:t>
            </a:r>
          </a:p>
          <a:p>
            <a:r>
              <a:rPr lang="en-GB" sz="2800" baseline="30000" dirty="0"/>
              <a:t>						⇒ Identify forums for research areas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5616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Defining </a:t>
            </a:r>
            <a:r>
              <a:rPr lang="en-US" dirty="0" smtClean="0"/>
              <a:t>research questions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endParaRPr lang="en-US" sz="2800" dirty="0" smtClean="0">
              <a:solidFill>
                <a:srgbClr val="000000"/>
              </a:solidFill>
            </a:endParaRPr>
          </a:p>
          <a:p>
            <a:pPr marL="201168" lvl="1" indent="0" algn="just"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RQ</a:t>
            </a:r>
            <a:r>
              <a:rPr lang="en-US" sz="2400" b="1" baseline="-250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: Which are the SLA measures that have been mostly applied in the cloud? </a:t>
            </a:r>
          </a:p>
          <a:p>
            <a:pPr algn="just"/>
            <a:endParaRPr lang="en-US" sz="2800" dirty="0" smtClean="0">
              <a:solidFill>
                <a:srgbClr val="000000"/>
              </a:solidFill>
            </a:endParaRPr>
          </a:p>
          <a:p>
            <a:pPr marL="201168" lvl="1" indent="0" algn="just"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RQ</a:t>
            </a:r>
            <a:r>
              <a:rPr lang="en-US" sz="2400" b="1" baseline="-250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: How have published papers on data integration evolved towards cloud topics?</a:t>
            </a:r>
          </a:p>
          <a:p>
            <a:pPr lvl="1" algn="just"/>
            <a:endParaRPr lang="en-US" sz="2400" dirty="0" smtClean="0">
              <a:solidFill>
                <a:srgbClr val="000000"/>
              </a:solidFill>
            </a:endParaRPr>
          </a:p>
          <a:p>
            <a:pPr marL="201168" lvl="1" indent="0" algn="just"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RQ</a:t>
            </a:r>
            <a:r>
              <a:rPr lang="en-US" sz="2400" b="1" baseline="-25000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sz="2400" dirty="0" smtClean="0">
                <a:solidFill>
                  <a:srgbClr val="000000"/>
                </a:solidFill>
              </a:rPr>
              <a:t>: In which way and in which context data integration have been used to Quality of Service (QoS) measures in the literature? </a:t>
            </a:r>
          </a:p>
          <a:p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88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on">
  <a:themeElements>
    <a:clrScheme name="Rétrospectio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o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o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3925</TotalTime>
  <Words>2592</Words>
  <Application>Microsoft Macintosh PowerPoint</Application>
  <PresentationFormat>Présentation à l'écran (4:3)</PresentationFormat>
  <Paragraphs>400</Paragraphs>
  <Slides>27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Calibri</vt:lpstr>
      <vt:lpstr>Calibri Light</vt:lpstr>
      <vt:lpstr>Consolas</vt:lpstr>
      <vt:lpstr>Wingdings</vt:lpstr>
      <vt:lpstr>Arial</vt:lpstr>
      <vt:lpstr>Rétrospection</vt:lpstr>
      <vt:lpstr>Can Data Integration Quality be enhanced on multi-cloud using SLA?</vt:lpstr>
      <vt:lpstr>Agenda</vt:lpstr>
      <vt:lpstr>Data integration</vt:lpstr>
      <vt:lpstr>Quality oriented data integration</vt:lpstr>
      <vt:lpstr>Objectives</vt:lpstr>
      <vt:lpstr>Method: systematic mapping  (SM)</vt:lpstr>
      <vt:lpstr>SM Process</vt:lpstr>
      <vt:lpstr>Definition of research question</vt:lpstr>
      <vt:lpstr>Defining research questions</vt:lpstr>
      <vt:lpstr>Conduct search</vt:lpstr>
      <vt:lpstr>Retrieving candidate papers</vt:lpstr>
      <vt:lpstr>Papers screening</vt:lpstr>
      <vt:lpstr>Keywording using abstracts</vt:lpstr>
      <vt:lpstr>Selecting relevant papers</vt:lpstr>
      <vt:lpstr>Building a classification scheme</vt:lpstr>
      <vt:lpstr>Classification scheme</vt:lpstr>
      <vt:lpstr>Data extraction &amp; mapping process</vt:lpstr>
      <vt:lpstr>Agenda</vt:lpstr>
      <vt:lpstr>SLA measures and the cloud</vt:lpstr>
      <vt:lpstr>Towards data integration on the cloud</vt:lpstr>
      <vt:lpstr>Data integration and quality</vt:lpstr>
      <vt:lpstr>Other observations</vt:lpstr>
      <vt:lpstr>  Can Data Integration Quality be enhanced on multi-cloud using SLA?</vt:lpstr>
      <vt:lpstr>Lessons &amp; Contribution</vt:lpstr>
      <vt:lpstr>Outlook</vt:lpstr>
      <vt:lpstr>  Thank you for your attention!  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Genoveva Vargas-Solar</cp:lastModifiedBy>
  <cp:revision>233</cp:revision>
  <dcterms:created xsi:type="dcterms:W3CDTF">2010-04-12T23:12:02Z</dcterms:created>
  <dcterms:modified xsi:type="dcterms:W3CDTF">2015-09-01T00:55:16Z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