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29"/>
  </p:notesMasterIdLst>
  <p:handoutMasterIdLst>
    <p:handoutMasterId r:id="rId30"/>
  </p:handoutMasterIdLst>
  <p:sldIdLst>
    <p:sldId id="256" r:id="rId5"/>
    <p:sldId id="257" r:id="rId6"/>
    <p:sldId id="294" r:id="rId7"/>
    <p:sldId id="369" r:id="rId8"/>
    <p:sldId id="350" r:id="rId9"/>
    <p:sldId id="351" r:id="rId10"/>
    <p:sldId id="353" r:id="rId11"/>
    <p:sldId id="352" r:id="rId12"/>
    <p:sldId id="349" r:id="rId13"/>
    <p:sldId id="368" r:id="rId14"/>
    <p:sldId id="367" r:id="rId15"/>
    <p:sldId id="360" r:id="rId16"/>
    <p:sldId id="361" r:id="rId17"/>
    <p:sldId id="356" r:id="rId18"/>
    <p:sldId id="362" r:id="rId19"/>
    <p:sldId id="363" r:id="rId20"/>
    <p:sldId id="357" r:id="rId21"/>
    <p:sldId id="358" r:id="rId22"/>
    <p:sldId id="346" r:id="rId23"/>
    <p:sldId id="359" r:id="rId24"/>
    <p:sldId id="314" r:id="rId25"/>
    <p:sldId id="364" r:id="rId26"/>
    <p:sldId id="264" r:id="rId27"/>
    <p:sldId id="27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A62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7" autoAdjust="0"/>
    <p:restoredTop sz="54303" autoAdjust="0"/>
  </p:normalViewPr>
  <p:slideViewPr>
    <p:cSldViewPr snapToGrid="0" snapToObjects="1">
      <p:cViewPr varScale="1">
        <p:scale>
          <a:sx n="67" d="100"/>
          <a:sy n="67" d="100"/>
        </p:scale>
        <p:origin x="2584" y="176"/>
      </p:cViewPr>
      <p:guideLst>
        <p:guide orient="horz" pos="1620"/>
        <p:guide pos="2880"/>
      </p:guideLst>
    </p:cSldViewPr>
  </p:slideViewPr>
  <p:outlineViewPr>
    <p:cViewPr>
      <p:scale>
        <a:sx n="33" d="100"/>
        <a:sy n="33" d="100"/>
      </p:scale>
      <p:origin x="0" y="-313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8/24/16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8/24/16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smtClean="0">
                <a:solidFill>
                  <a:schemeClr val="tx1"/>
                </a:solidFill>
                <a:latin typeface="+mn-lt"/>
                <a:ea typeface="+mn-ea"/>
                <a:cs typeface="+mn-cs"/>
              </a:rPr>
              <a:t>Daniel Aguiar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Jean </a:t>
            </a:r>
            <a:r>
              <a:rPr lang="es-ES_tradnl" sz="1200" kern="1200" baseline="0" dirty="0" err="1" smtClean="0">
                <a:solidFill>
                  <a:schemeClr val="tx1"/>
                </a:solidFill>
                <a:latin typeface="+mn-lt"/>
                <a:ea typeface="+mn-ea"/>
                <a:cs typeface="+mn-cs"/>
              </a:rPr>
              <a:t>Moulin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University</a:t>
            </a:r>
            <a:r>
              <a:rPr lang="es-ES_tradnl" sz="1200" kern="1200" baseline="0" dirty="0" smtClean="0">
                <a:solidFill>
                  <a:schemeClr val="tx1"/>
                </a:solidFill>
                <a:latin typeface="+mn-lt"/>
                <a:ea typeface="+mn-ea"/>
                <a:cs typeface="+mn-cs"/>
              </a:rPr>
              <a:t>, Lyon ,France…</a:t>
            </a:r>
          </a:p>
          <a:p>
            <a:endParaRPr lang="es-ES_tradnl" sz="1200" kern="1200" baseline="0" dirty="0" smtClean="0">
              <a:solidFill>
                <a:schemeClr val="tx1"/>
              </a:solidFill>
              <a:latin typeface="+mn-lt"/>
              <a:ea typeface="+mn-ea"/>
              <a:cs typeface="+mn-cs"/>
            </a:endParaRPr>
          </a:p>
          <a:p>
            <a:r>
              <a:rPr lang="es-ES_tradnl" sz="1200" kern="1200" baseline="0" dirty="0" smtClean="0">
                <a:solidFill>
                  <a:schemeClr val="tx1"/>
                </a:solidFill>
                <a:latin typeface="+mn-lt"/>
                <a:ea typeface="+mn-ea"/>
                <a:cs typeface="+mn-cs"/>
              </a:rPr>
              <a:t>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t>
            </a:r>
            <a:r>
              <a:rPr lang="es-ES_tradnl" sz="1200" kern="1200" baseline="0" dirty="0" err="1" smtClean="0">
                <a:solidFill>
                  <a:schemeClr val="tx1"/>
                </a:solidFill>
                <a:latin typeface="+mn-lt"/>
                <a:ea typeface="+mn-ea"/>
                <a:cs typeface="+mn-cs"/>
              </a:rPr>
              <a:t>will</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present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our</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designing</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quality-based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rewriting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algorithm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for</a:t>
            </a:r>
            <a:r>
              <a:rPr lang="es-ES_tradnl" sz="1200" kern="1200" baseline="0" dirty="0" smtClean="0">
                <a:solidFill>
                  <a:schemeClr val="tx1"/>
                </a:solidFill>
                <a:latin typeface="+mn-lt"/>
                <a:ea typeface="+mn-ea"/>
                <a:cs typeface="+mn-cs"/>
              </a:rPr>
              <a:t>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called</a:t>
            </a:r>
            <a:r>
              <a:rPr lang="es-ES_tradnl" sz="1200" kern="1200" baseline="0" dirty="0" smtClean="0">
                <a:solidFill>
                  <a:schemeClr val="tx1"/>
                </a:solidFill>
                <a:latin typeface="+mn-lt"/>
                <a:ea typeface="+mn-ea"/>
                <a:cs typeface="+mn-cs"/>
              </a:rPr>
              <a:t> Rhone.</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Considering this</a:t>
            </a:r>
            <a:r>
              <a:rPr lang="fr-FR" baseline="0" dirty="0" smtClean="0"/>
              <a:t> context, in our vision, </a:t>
            </a:r>
            <a:r>
              <a:rPr lang="fr-FR" baseline="0" smtClean="0"/>
              <a:t>data integration deals</a:t>
            </a:r>
            <a:r>
              <a:rPr lang="fr-FR" u="none" baseline="0" smtClean="0"/>
              <a:t> with a combinatorial problem</a:t>
            </a:r>
            <a:r>
              <a:rPr lang="fr-FR" baseline="0" smtClean="0"/>
              <a:t> </a:t>
            </a:r>
            <a:r>
              <a:rPr lang="fr-FR" baseline="0" dirty="0" smtClean="0"/>
              <a:t>...</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2135786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In </a:t>
            </a:r>
            <a:r>
              <a:rPr lang="fr-FR" baseline="0" dirty="0" err="1" smtClean="0"/>
              <a:t>consequence</a:t>
            </a:r>
            <a:r>
              <a:rPr lang="fr-FR" baseline="0" dirty="0" smtClean="0"/>
              <a:t>, our objective is to....</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204426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In </a:t>
            </a:r>
            <a:r>
              <a:rPr lang="fr-FR" dirty="0" err="1" smtClean="0">
                <a:latin typeface="Calibri"/>
              </a:rPr>
              <a:t>orther</a:t>
            </a:r>
            <a:r>
              <a:rPr lang="fr-FR" dirty="0" smtClean="0">
                <a:latin typeface="Calibri"/>
              </a:rPr>
              <a:t> to </a:t>
            </a:r>
            <a:r>
              <a:rPr lang="fr-FR" dirty="0" err="1" smtClean="0">
                <a:latin typeface="Calibri"/>
              </a:rPr>
              <a:t>achieve</a:t>
            </a:r>
            <a:r>
              <a:rPr lang="fr-FR" dirty="0" smtClean="0">
                <a:latin typeface="Calibri"/>
              </a:rPr>
              <a:t> </a:t>
            </a:r>
            <a:r>
              <a:rPr lang="fr-FR" dirty="0" err="1" smtClean="0">
                <a:latin typeface="Calibri"/>
              </a:rPr>
              <a:t>our</a:t>
            </a:r>
            <a:r>
              <a:rPr lang="fr-FR" baseline="0" dirty="0" smtClean="0">
                <a:latin typeface="Calibri"/>
              </a:rPr>
              <a:t> objective </a:t>
            </a:r>
            <a:r>
              <a:rPr lang="fr-FR" baseline="0" dirty="0" err="1" smtClean="0">
                <a:latin typeface="Calibri"/>
              </a:rPr>
              <a:t>we</a:t>
            </a:r>
            <a:r>
              <a:rPr lang="fr-FR" baseline="0" dirty="0" smtClean="0">
                <a:latin typeface="Calibri"/>
              </a:rPr>
              <a:t> propose to</a:t>
            </a:r>
            <a:r>
              <a:rPr lang="fr-FR" dirty="0" smtClean="0">
                <a:latin typeface="Calibri"/>
              </a:rPr>
              <a:t> adress data integration...</a:t>
            </a:r>
          </a:p>
          <a:p>
            <a:endParaRPr lang="fr-FR" dirty="0" smtClean="0">
              <a:latin typeface="Calibri"/>
            </a:endParaRPr>
          </a:p>
          <a:p>
            <a:r>
              <a:rPr lang="fr-FR" dirty="0" err="1" smtClean="0">
                <a:latin typeface="Calibri"/>
              </a:rPr>
              <a:t>Assuming</a:t>
            </a:r>
            <a:r>
              <a:rPr lang="fr-FR" baseline="0" dirty="0" smtClean="0">
                <a:latin typeface="Calibri"/>
              </a:rPr>
              <a:t> </a:t>
            </a:r>
            <a:r>
              <a:rPr lang="fr-FR" baseline="0" dirty="0" err="1" smtClean="0">
                <a:latin typeface="Calibri"/>
              </a:rPr>
              <a:t>two</a:t>
            </a:r>
            <a:r>
              <a:rPr lang="fr-FR" baseline="0" dirty="0" smtClean="0">
                <a:latin typeface="Calibri"/>
              </a:rPr>
              <a:t> important </a:t>
            </a:r>
            <a:r>
              <a:rPr lang="fr-FR" baseline="0" dirty="0" err="1" smtClean="0">
                <a:latin typeface="Calibri"/>
              </a:rPr>
              <a:t>hypotesis</a:t>
            </a:r>
            <a:r>
              <a:rPr lang="fr-FR" baseline="0" dirty="0" smtClean="0">
                <a:latin typeface="Calibri"/>
              </a:rPr>
              <a:t> </a:t>
            </a:r>
          </a:p>
          <a:p>
            <a:r>
              <a:rPr lang="fr-FR" baseline="0" dirty="0" smtClean="0">
                <a:latin typeface="Calibri"/>
              </a:rPr>
              <a:t>	first, the data integration process...</a:t>
            </a:r>
          </a:p>
          <a:p>
            <a:r>
              <a:rPr lang="fr-FR" baseline="0" dirty="0" smtClean="0">
                <a:latin typeface="Calibri"/>
              </a:rPr>
              <a:t>	second data can be retrieved...</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452875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a:t>
            </a:r>
            <a:r>
              <a:rPr lang="fr-FR" baseline="0" dirty="0" err="1" smtClean="0">
                <a:latin typeface="Calibri"/>
              </a:rPr>
              <a:t>including</a:t>
            </a:r>
            <a:r>
              <a:rPr lang="fr-FR" baseline="0" dirty="0" smtClean="0">
                <a:latin typeface="Calibri"/>
              </a:rPr>
              <a:t> service </a:t>
            </a:r>
            <a:r>
              <a:rPr lang="fr-FR" baseline="0" dirty="0" err="1" smtClean="0">
                <a:latin typeface="Calibri"/>
              </a:rPr>
              <a:t>matching</a:t>
            </a:r>
            <a:r>
              <a:rPr lang="fr-FR" baseline="0" dirty="0" smtClean="0">
                <a:latin typeface="Calibri"/>
              </a:rPr>
              <a:t> and service </a:t>
            </a:r>
            <a:r>
              <a:rPr lang="fr-FR" baseline="0" dirty="0" err="1" smtClean="0">
                <a:latin typeface="Calibri"/>
              </a:rPr>
              <a:t>combination</a:t>
            </a:r>
            <a:r>
              <a:rPr lang="fr-FR" baseline="0" dirty="0" smtClean="0">
                <a:latin typeface="Calibri"/>
              </a:rPr>
              <a:t> </a:t>
            </a:r>
            <a:r>
              <a:rPr lang="fr-FR" baseline="0" dirty="0" err="1" smtClean="0">
                <a:latin typeface="Calibri"/>
              </a:rPr>
              <a:t>ensuring</a:t>
            </a:r>
            <a:r>
              <a:rPr lang="fr-FR" baseline="0" dirty="0" smtClean="0">
                <a:latin typeface="Calibri"/>
              </a:rPr>
              <a:t> </a:t>
            </a:r>
            <a:r>
              <a:rPr lang="fr-FR" baseline="0" dirty="0" err="1" smtClean="0">
                <a:latin typeface="Calibri"/>
              </a:rPr>
              <a:t>that</a:t>
            </a:r>
            <a:r>
              <a:rPr lang="fr-FR" baseline="0" dirty="0" smtClean="0">
                <a:latin typeface="Calibri"/>
              </a:rPr>
              <a:t> </a:t>
            </a:r>
            <a:r>
              <a:rPr lang="fr-FR" baseline="0" dirty="0" err="1" smtClean="0">
                <a:latin typeface="Calibri"/>
              </a:rPr>
              <a:t>they</a:t>
            </a:r>
            <a:r>
              <a:rPr lang="fr-FR" baseline="0" dirty="0" smtClean="0">
                <a:latin typeface="Calibri"/>
              </a:rPr>
              <a:t> </a:t>
            </a:r>
            <a:r>
              <a:rPr lang="fr-FR" baseline="0" dirty="0" err="1" smtClean="0">
                <a:latin typeface="Calibri"/>
              </a:rPr>
              <a:t>fulfill</a:t>
            </a:r>
            <a:r>
              <a:rPr lang="fr-FR" baseline="0" dirty="0" smtClean="0">
                <a:latin typeface="Calibri"/>
              </a:rPr>
              <a:t> </a:t>
            </a:r>
            <a:r>
              <a:rPr lang="fr-FR" baseline="0" dirty="0" err="1" smtClean="0">
                <a:latin typeface="Calibri"/>
              </a:rPr>
              <a:t>quality</a:t>
            </a:r>
            <a:r>
              <a:rPr lang="fr-FR" baseline="0" dirty="0" smtClean="0">
                <a:latin typeface="Calibri"/>
              </a:rPr>
              <a:t> </a:t>
            </a:r>
            <a:r>
              <a:rPr lang="fr-FR" baseline="0" dirty="0" err="1" smtClean="0">
                <a:latin typeface="Calibri"/>
              </a:rPr>
              <a:t>requirements</a:t>
            </a:r>
            <a:r>
              <a:rPr lang="fr-FR" baseline="0" dirty="0" smtClean="0">
                <a:latin typeface="Calibri"/>
              </a:rPr>
              <a:t>.</a:t>
            </a:r>
          </a:p>
          <a:p>
            <a:endParaRPr lang="fr-FR" baseline="0" dirty="0" smtClean="0">
              <a:latin typeface="Calibri"/>
            </a:endParaRPr>
          </a:p>
          <a:p>
            <a:r>
              <a:rPr lang="fr-FR" baseline="0" dirty="0" smtClean="0">
                <a:latin typeface="Calibri"/>
              </a:rPr>
              <a:t>Our </a:t>
            </a:r>
            <a:r>
              <a:rPr lang="fr-FR" baseline="0" dirty="0" err="1" smtClean="0">
                <a:latin typeface="Calibri"/>
              </a:rPr>
              <a:t>algorithm</a:t>
            </a:r>
            <a:r>
              <a:rPr lang="fr-FR" baseline="0" dirty="0" smtClean="0">
                <a:latin typeface="Calibri"/>
              </a:rPr>
              <a:t> customizes the data providers services look up...</a:t>
            </a:r>
          </a:p>
          <a:p>
            <a:r>
              <a:rPr lang="fr-FR" baseline="0" dirty="0" smtClean="0">
                <a:latin typeface="Calibri"/>
              </a:rPr>
              <a:t>Data integration considers...</a:t>
            </a:r>
          </a:p>
          <a:p>
            <a:r>
              <a:rPr lang="fr-FR" baseline="0" dirty="0" smtClean="0">
                <a:latin typeface="Calibri"/>
              </a:rPr>
              <a:t>And the requirements and expectations </a:t>
            </a:r>
            <a:r>
              <a:rPr lang="fr-FR" baseline="0" dirty="0" err="1" smtClean="0">
                <a:latin typeface="Calibri"/>
              </a:rPr>
              <a:t>depends</a:t>
            </a:r>
            <a:r>
              <a:rPr lang="fr-FR" baseline="0" dirty="0" smtClean="0">
                <a:latin typeface="Calibri"/>
              </a:rPr>
              <a:t>...</a:t>
            </a:r>
          </a:p>
          <a:p>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179073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services are selected... ; and</a:t>
            </a:r>
          </a:p>
          <a:p>
            <a:r>
              <a:rPr lang="fr-FR" baseline="0" dirty="0" smtClean="0">
                <a:latin typeface="Calibri"/>
              </a:rPr>
              <a:t>Service that can produce...</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While selecting candidate</a:t>
            </a:r>
            <a:r>
              <a:rPr lang="fr-FR" baseline="0" dirty="0" smtClean="0">
                <a:latin typeface="Calibri"/>
              </a:rPr>
              <a:t> concrete services we deal with a concrete service matching.</a:t>
            </a:r>
          </a:p>
          <a:p>
            <a:endParaRPr lang="fr-FR" dirty="0" smtClean="0">
              <a:latin typeface="Calibri"/>
            </a:endParaRPr>
          </a:p>
          <a:p>
            <a:r>
              <a:rPr lang="fr-FR" dirty="0" smtClean="0">
                <a:latin typeface="Calibri"/>
              </a:rPr>
              <a:t>For</a:t>
            </a:r>
            <a:r>
              <a:rPr lang="fr-FR" baseline="0" dirty="0" smtClean="0">
                <a:latin typeface="Calibri"/>
              </a:rPr>
              <a:t> instance, in this step considering a query...</a:t>
            </a:r>
          </a:p>
          <a:p>
            <a:r>
              <a:rPr lang="fr-FR" baseline="0" dirty="0" smtClean="0">
                <a:latin typeface="Calibri"/>
              </a:rPr>
              <a:t>A set of concrete services... </a:t>
            </a:r>
          </a:p>
          <a:p>
            <a:endParaRPr lang="fr-FR" baseline="0" dirty="0" smtClean="0">
              <a:latin typeface="Calibri"/>
            </a:endParaRPr>
          </a:p>
          <a:p>
            <a:r>
              <a:rPr lang="fr-FR" baseline="0" dirty="0" smtClean="0">
                <a:latin typeface="Calibri"/>
              </a:rPr>
              <a:t>We have to choose those services...</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Consequently, the service S7 is discarded once it can not produce a result to the query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we</a:t>
            </a:r>
            <a:r>
              <a:rPr lang="es-ES_tradnl" dirty="0" smtClean="0"/>
              <a:t> </a:t>
            </a:r>
            <a:r>
              <a:rPr lang="es-ES_tradnl" dirty="0" err="1" smtClean="0"/>
              <a:t>also</a:t>
            </a:r>
            <a:r>
              <a:rPr lang="es-ES_tradnl" dirty="0" smtClean="0"/>
              <a:t> </a:t>
            </a:r>
            <a:r>
              <a:rPr lang="es-ES_tradnl" dirty="0" err="1" smtClean="0"/>
              <a:t>deal</a:t>
            </a:r>
            <a:r>
              <a:rPr lang="es-ES_tradnl" dirty="0" smtClean="0"/>
              <a:t> </a:t>
            </a:r>
            <a:r>
              <a:rPr lang="es-ES_tradnl" dirty="0" err="1" smtClean="0"/>
              <a:t>with</a:t>
            </a:r>
            <a:r>
              <a:rPr lang="es-ES_tradnl" dirty="0" smtClean="0"/>
              <a:t> a </a:t>
            </a:r>
            <a:r>
              <a:rPr lang="es-ES_tradnl" dirty="0" err="1" smtClean="0"/>
              <a:t>matching</a:t>
            </a:r>
            <a:r>
              <a:rPr lang="es-ES_tradnl" dirty="0" smtClean="0"/>
              <a:t> of </a:t>
            </a:r>
            <a:r>
              <a:rPr lang="es-ES_tradnl" dirty="0" err="1" smtClean="0"/>
              <a:t>quality</a:t>
            </a:r>
            <a:r>
              <a:rPr lang="es-ES_tradnl" dirty="0" smtClean="0"/>
              <a:t> </a:t>
            </a:r>
            <a:r>
              <a:rPr lang="es-ES_tradnl" dirty="0" err="1" smtClean="0"/>
              <a:t>features</a:t>
            </a:r>
            <a:r>
              <a:rPr lang="es-ES_tradnl" baseline="0" dirty="0" smtClean="0"/>
              <a:t> </a:t>
            </a:r>
            <a:r>
              <a:rPr lang="es-ES_tradnl" baseline="0" dirty="0" err="1" smtClean="0"/>
              <a:t>according</a:t>
            </a:r>
            <a:r>
              <a:rPr lang="es-ES_tradnl" baseline="0" dirty="0" smtClean="0"/>
              <a:t> to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preferences</a:t>
            </a:r>
            <a:r>
              <a:rPr lang="es-ES_tradnl" baseline="0" dirty="0" smtClean="0"/>
              <a:t> and </a:t>
            </a:r>
            <a:r>
              <a:rPr lang="es-ES_tradnl" baseline="0" dirty="0" err="1" smtClean="0"/>
              <a:t>requirements</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a:t>
            </a:r>
            <a:r>
              <a:rPr lang="es-ES_tradnl" baseline="0" dirty="0" err="1" smtClean="0"/>
              <a:t>that</a:t>
            </a:r>
            <a:r>
              <a:rPr lang="es-ES_tradnl" baseline="0" dirty="0" smtClean="0"/>
              <a:t> </a:t>
            </a:r>
            <a:r>
              <a:rPr lang="es-ES_tradnl" baseline="0" dirty="0" err="1" smtClean="0"/>
              <a:t>also</a:t>
            </a:r>
            <a:r>
              <a:rPr lang="es-ES_tradnl" baseline="0" dirty="0" smtClean="0"/>
              <a:t> are </a:t>
            </a:r>
            <a:r>
              <a:rPr lang="es-ES_tradnl" baseline="0" dirty="0" err="1" smtClean="0"/>
              <a:t>discarded</a:t>
            </a:r>
            <a:endParaRPr lang="es-ES_tradnl" baseline="0" dirty="0" smtClean="0"/>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 </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a:t>
            </a:r>
          </a:p>
          <a:p>
            <a:endParaRPr lang="es-ES_tradnl" baseline="0" dirty="0" smtClean="0"/>
          </a:p>
          <a:p>
            <a:r>
              <a:rPr lang="es-ES_tradnl" baseline="0" dirty="0" err="1" smtClean="0"/>
              <a:t>Differently</a:t>
            </a:r>
            <a:r>
              <a:rPr lang="es-ES_tradnl" baseline="0" dirty="0" smtClean="0"/>
              <a:t> </a:t>
            </a:r>
            <a:r>
              <a:rPr lang="es-ES_tradnl" baseline="0" dirty="0" err="1" smtClean="0"/>
              <a:t>from</a:t>
            </a:r>
            <a:r>
              <a:rPr lang="es-ES_tradnl" baseline="0" dirty="0" smtClean="0"/>
              <a:t> </a:t>
            </a:r>
            <a:r>
              <a:rPr lang="es-ES_tradnl" baseline="0" dirty="0" err="1" smtClean="0"/>
              <a:t>the</a:t>
            </a:r>
            <a:r>
              <a:rPr lang="es-ES_tradnl" baseline="0" dirty="0" smtClean="0"/>
              <a:t> </a:t>
            </a:r>
            <a:r>
              <a:rPr lang="es-ES_tradnl" baseline="0" dirty="0" err="1" smtClean="0"/>
              <a:t>other</a:t>
            </a:r>
            <a:r>
              <a:rPr lang="es-ES_tradnl" baseline="0" dirty="0" smtClean="0"/>
              <a:t>… </a:t>
            </a:r>
            <a:r>
              <a:rPr lang="es-ES_tradnl" baseline="0" dirty="0" err="1" smtClean="0"/>
              <a:t>fact</a:t>
            </a:r>
            <a:r>
              <a:rPr lang="es-ES_tradnl" baseline="0" dirty="0" smtClean="0"/>
              <a:t> </a:t>
            </a:r>
            <a:r>
              <a:rPr lang="es-ES_tradnl" baseline="0" dirty="0" err="1" smtClean="0"/>
              <a:t>the</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it violates a rule for mapping variables. In this case, the variable ‘p’ is a internally used by the service and it is also mapped a variable internally used in the query, in this case the mapping is possible only if the concrete service covers all abstract services that uses this variable.</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a:p>
            <a:endParaRPr lang="fr-FR" baseline="0" dirty="0" smtClean="0">
              <a:latin typeface="Calibri"/>
            </a:endParaRPr>
          </a:p>
          <a:p>
            <a:r>
              <a:rPr lang="fr-FR" baseline="0" dirty="0" smtClean="0">
                <a:latin typeface="Calibri"/>
              </a:rPr>
              <a:t>A valid combination have to be in accordance the 2 rules ‘r1’ and ‘r2’ in which it is not allowed to have repeted abstract services in the query and the abstract services cover exactly what is expect by the query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This</a:t>
            </a:r>
            <a:r>
              <a:rPr lang="en-US" baseline="0" noProof="0" dirty="0" smtClean="0"/>
              <a:t> presentation is organized in three parts.</a:t>
            </a:r>
          </a:p>
          <a:p>
            <a:pPr marL="171450" indent="-171450">
              <a:buFontTx/>
              <a:buChar char="-"/>
            </a:pPr>
            <a:r>
              <a:rPr lang="en-US" dirty="0" smtClean="0"/>
              <a:t>I </a:t>
            </a:r>
            <a:r>
              <a:rPr lang="en-US" dirty="0"/>
              <a:t>will begin by introducing </a:t>
            </a:r>
            <a:r>
              <a:rPr lang="en-US" dirty="0" smtClean="0"/>
              <a:t>the</a:t>
            </a:r>
            <a:r>
              <a:rPr lang="en-US" baseline="0" dirty="0" smtClean="0"/>
              <a:t> context of our work which is data integration from services. I will precise our vision about data integration and the general principles of our approach.</a:t>
            </a:r>
            <a:endParaRPr lang="en-US" baseline="0" dirty="0"/>
          </a:p>
          <a:p>
            <a:pPr marL="171450" indent="-171450">
              <a:buFontTx/>
              <a:buChar char="-"/>
            </a:pPr>
            <a:r>
              <a:rPr lang="en-US" dirty="0" smtClean="0"/>
              <a:t>Then </a:t>
            </a:r>
            <a:r>
              <a:rPr lang="en-US" dirty="0"/>
              <a:t>i will </a:t>
            </a:r>
            <a:r>
              <a:rPr lang="en-US" dirty="0" smtClean="0"/>
              <a:t>introduce</a:t>
            </a:r>
            <a:r>
              <a:rPr lang="en-US" baseline="0" dirty="0" smtClean="0"/>
              <a:t> our algorithm</a:t>
            </a:r>
            <a:r>
              <a:rPr lang="en-US" dirty="0" smtClean="0"/>
              <a:t>  query</a:t>
            </a:r>
            <a:r>
              <a:rPr lang="en-US" baseline="0" dirty="0" smtClean="0"/>
              <a:t> rewriting algorithm named Rhone. </a:t>
            </a:r>
          </a:p>
          <a:p>
            <a:pPr marL="628650" lvl="1" indent="-171450">
              <a:buFontTx/>
              <a:buChar char="-"/>
            </a:pPr>
            <a:r>
              <a:rPr lang="en-US" baseline="0" dirty="0" smtClean="0"/>
              <a:t>I will explain the general principle focusing on the original aspects illustrated with examples.</a:t>
            </a:r>
          </a:p>
          <a:p>
            <a:pPr marL="628650" lvl="1" indent="-171450">
              <a:buFontTx/>
              <a:buChar char="-"/>
            </a:pPr>
            <a:r>
              <a:rPr lang="en-US" baseline="0" dirty="0" smtClean="0"/>
              <a:t>I will also talk about the way we designed its experimental validation and which aspects we measured</a:t>
            </a:r>
            <a:endParaRPr lang="en-US" dirty="0" smtClean="0"/>
          </a:p>
          <a:p>
            <a:r>
              <a:rPr lang="en-US" baseline="0" dirty="0" smtClean="0"/>
              <a:t>	</a:t>
            </a:r>
          </a:p>
          <a:p>
            <a:r>
              <a:rPr lang="en-US" baseline="0" dirty="0" smtClean="0"/>
              <a:t>- Finally I will conclude with </a:t>
            </a:r>
            <a:r>
              <a:rPr lang="en-US" dirty="0" smtClean="0"/>
              <a:t>lessons learned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starts</a:t>
            </a:r>
            <a:r>
              <a:rPr lang="fr-FR" baseline="0" dirty="0" smtClean="0">
                <a:latin typeface="Calibri"/>
              </a:rPr>
              <a:t> when the rules ‘r1’ and ‘r2’ are being applied and moreover differently from the other...</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a:t>
            </a:r>
          </a:p>
          <a:p>
            <a:r>
              <a:rPr lang="en-US" baseline="0" noProof="0" dirty="0" smtClean="0"/>
              <a:t>The idea behind the experiments is to evaluate…</a:t>
            </a:r>
          </a:p>
          <a:p>
            <a:r>
              <a:rPr lang="en-US" baseline="0" noProof="0" dirty="0" smtClean="0"/>
              <a:t>The experiments were executed in a local environment…</a:t>
            </a:r>
          </a:p>
          <a:p>
            <a:r>
              <a:rPr lang="en-US" baseline="0" noProof="0" dirty="0" smtClean="0"/>
              <a:t>And we have compared two approaches… </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a:t>
            </a:r>
          </a:p>
          <a:p>
            <a:r>
              <a:rPr lang="fr-FR" baseline="0" dirty="0" smtClean="0"/>
              <a:t>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The performance increased ... As we can see in the chart on the left</a:t>
            </a:r>
          </a:p>
          <a:p>
            <a:r>
              <a:rPr lang="fr-FR" baseline="0" dirty="0" smtClean="0"/>
              <a:t>Rewritring solutions ... </a:t>
            </a:r>
          </a:p>
          <a:p>
            <a:r>
              <a:rPr lang="fr-FR" baseline="0" dirty="0" smtClean="0"/>
              <a:t>Integration economic cost ... as we can see in the chart on the right</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2168373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t>And that’s the end of my speech. Thank</a:t>
            </a:r>
            <a:r>
              <a:rPr lang="fr-FR" baseline="0" dirty="0" smtClean="0"/>
              <a:t> you for your attention.</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Here</a:t>
            </a:r>
            <a:r>
              <a:rPr lang="pt-BR" baseline="0" dirty="0" smtClean="0"/>
              <a:t> are </a:t>
            </a:r>
            <a:r>
              <a:rPr lang="pt-BR" baseline="0" dirty="0" err="1" smtClean="0"/>
              <a:t>the</a:t>
            </a:r>
            <a:r>
              <a:rPr lang="pt-BR" baseline="0" dirty="0" smtClean="0"/>
              <a:t> </a:t>
            </a:r>
            <a:r>
              <a:rPr lang="pt-BR" baseline="0" dirty="0" err="1" smtClean="0"/>
              <a:t>references</a:t>
            </a:r>
            <a:r>
              <a:rPr lang="pt-BR" baseline="0" dirty="0" smtClean="0"/>
              <a:t> </a:t>
            </a:r>
            <a:r>
              <a:rPr lang="pt-BR" baseline="0" dirty="0" err="1" smtClean="0"/>
              <a:t>we</a:t>
            </a:r>
            <a:r>
              <a:rPr lang="pt-BR" baseline="0" dirty="0" smtClean="0"/>
              <a:t> </a:t>
            </a:r>
            <a:r>
              <a:rPr lang="pt-BR" baseline="0" dirty="0" err="1" smtClean="0"/>
              <a:t>have</a:t>
            </a:r>
            <a:r>
              <a:rPr lang="pt-BR" baseline="0" dirty="0" smtClean="0"/>
              <a:t> </a:t>
            </a:r>
            <a:r>
              <a:rPr lang="pt-BR" baseline="0" dirty="0" err="1" smtClean="0"/>
              <a:t>used</a:t>
            </a:r>
            <a:r>
              <a:rPr lang="pt-BR" baseline="0" dirty="0" smtClean="0"/>
              <a:t>. </a:t>
            </a:r>
          </a:p>
          <a:p>
            <a:endParaRPr lang="pt-BR" baseline="0" dirty="0" smtClean="0"/>
          </a:p>
          <a:p>
            <a:r>
              <a:rPr lang="pt-BR" baseline="0" dirty="0" err="1" smtClean="0"/>
              <a:t>If</a:t>
            </a:r>
            <a:r>
              <a:rPr lang="pt-BR" baseline="0" dirty="0" smtClean="0"/>
              <a:t> </a:t>
            </a:r>
            <a:r>
              <a:rPr lang="pt-BR" baseline="0" dirty="0" err="1" smtClean="0"/>
              <a:t>you</a:t>
            </a:r>
            <a:r>
              <a:rPr lang="pt-BR" baseline="0" dirty="0" smtClean="0"/>
              <a:t> </a:t>
            </a:r>
            <a:r>
              <a:rPr lang="pt-BR" baseline="0" dirty="0" err="1" smtClean="0"/>
              <a:t>have</a:t>
            </a:r>
            <a:r>
              <a:rPr lang="pt-BR" baseline="0" dirty="0" smtClean="0"/>
              <a:t> </a:t>
            </a:r>
            <a:r>
              <a:rPr lang="pt-BR" baseline="0" dirty="0" err="1" smtClean="0"/>
              <a:t>any</a:t>
            </a:r>
            <a:r>
              <a:rPr lang="pt-BR" baseline="0" dirty="0" smtClean="0"/>
              <a:t> </a:t>
            </a:r>
            <a:r>
              <a:rPr lang="pt-BR" baseline="0" dirty="0" err="1" smtClean="0"/>
              <a:t>question</a:t>
            </a:r>
            <a:r>
              <a:rPr lang="pt-BR" baseline="0" dirty="0" smtClean="0"/>
              <a:t> I </a:t>
            </a:r>
            <a:r>
              <a:rPr lang="pt-BR" baseline="0" dirty="0" err="1" smtClean="0"/>
              <a:t>am</a:t>
            </a:r>
            <a:r>
              <a:rPr lang="pt-BR" baseline="0" dirty="0" smtClean="0"/>
              <a:t> </a:t>
            </a:r>
            <a:r>
              <a:rPr lang="pt-BR" baseline="0" dirty="0" err="1" smtClean="0"/>
              <a:t>here</a:t>
            </a:r>
            <a:r>
              <a:rPr lang="pt-BR" baseline="0" dirty="0" smtClean="0"/>
              <a:t> </a:t>
            </a:r>
            <a:r>
              <a:rPr lang="pt-BR" baseline="0" dirty="0" err="1" smtClean="0"/>
              <a:t>to</a:t>
            </a:r>
            <a:r>
              <a:rPr lang="pt-BR" baseline="0" dirty="0" smtClean="0"/>
              <a:t> </a:t>
            </a:r>
            <a:r>
              <a:rPr lang="pt-BR" baseline="0" dirty="0" err="1" smtClean="0"/>
              <a:t>answer</a:t>
            </a:r>
            <a:r>
              <a:rPr lang="pt-BR" baseline="0" dirty="0" smtClean="0"/>
              <a:t> it.</a:t>
            </a: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l"/>
            <a:r>
              <a:rPr lang="en-US" b="1" dirty="0">
                <a:solidFill>
                  <a:schemeClr val="tx1"/>
                </a:solidFill>
                <a:latin typeface="Calibri"/>
              </a:rPr>
              <a:t/>
            </a:r>
            <a:br>
              <a:rPr lang="en-US" b="1" dirty="0">
                <a:solidFill>
                  <a:schemeClr val="tx1"/>
                </a:solidFill>
                <a:latin typeface="Calibri"/>
              </a:rPr>
            </a:br>
            <a:r>
              <a:rPr lang="en-US" b="1" dirty="0" smtClean="0">
                <a:solidFill>
                  <a:schemeClr val="tx1"/>
                </a:solidFill>
                <a:latin typeface="Calibri"/>
              </a:rPr>
              <a:t>The very classic vision</a:t>
            </a:r>
            <a:r>
              <a:rPr lang="en-US" b="1" baseline="0" dirty="0" smtClean="0">
                <a:solidFill>
                  <a:schemeClr val="tx1"/>
                </a:solidFill>
                <a:latin typeface="Calibri"/>
              </a:rPr>
              <a:t> of data integration is defined as fallows: </a:t>
            </a:r>
          </a:p>
          <a:p>
            <a:pPr lvl="1" algn="l"/>
            <a:r>
              <a:rPr lang="en-US" b="1" baseline="0" dirty="0" smtClean="0">
                <a:solidFill>
                  <a:schemeClr val="tx1"/>
                </a:solidFill>
                <a:latin typeface="Calibri"/>
              </a:rPr>
              <a:t>Given a set of heterogeneous data sources known in advance, provide solutions </a:t>
            </a:r>
            <a:r>
              <a:rPr lang="en-US" b="1" baseline="0" dirty="0" smtClean="0">
                <a:solidFill>
                  <a:schemeClr val="tx1"/>
                </a:solidFill>
                <a:latin typeface="Calibri"/>
              </a:rPr>
              <a:t>for retrieving data and </a:t>
            </a:r>
            <a:r>
              <a:rPr lang="en-US" b="1" baseline="0" dirty="0" smtClean="0">
                <a:solidFill>
                  <a:schemeClr val="tx1"/>
                </a:solidFill>
                <a:latin typeface="Calibri"/>
              </a:rPr>
              <a:t>answering queries </a:t>
            </a:r>
            <a:endParaRPr lang="en-US" b="1" baseline="0" dirty="0" smtClean="0">
              <a:solidFill>
                <a:schemeClr val="tx1"/>
              </a:solidFill>
              <a:latin typeface="Calibri"/>
            </a:endParaRPr>
          </a:p>
          <a:p>
            <a:pPr lvl="1" algn="l"/>
            <a:r>
              <a:rPr lang="en-US" b="1" baseline="0" dirty="0" smtClean="0">
                <a:solidFill>
                  <a:schemeClr val="tx1"/>
                </a:solidFill>
                <a:latin typeface="Calibri"/>
              </a:rPr>
              <a:t>This </a:t>
            </a:r>
            <a:r>
              <a:rPr lang="en-US" b="1" baseline="0" dirty="0" smtClean="0">
                <a:solidFill>
                  <a:schemeClr val="tx1"/>
                </a:solidFill>
                <a:latin typeface="Calibri"/>
              </a:rPr>
              <a:t>problem is well known in the database domain It has been declined into many cases and associated results have been proposed. </a:t>
            </a:r>
          </a:p>
          <a:p>
            <a:pPr lvl="1" algn="l"/>
            <a:r>
              <a:rPr lang="en-US" b="1" baseline="0" dirty="0" smtClean="0">
                <a:solidFill>
                  <a:schemeClr val="tx1"/>
                </a:solidFill>
                <a:latin typeface="Calibri"/>
              </a:rPr>
              <a:t>For example, </a:t>
            </a:r>
          </a:p>
          <a:p>
            <a:pPr marL="685800" lvl="1" indent="-228600" algn="l">
              <a:buAutoNum type="arabicPeriod"/>
            </a:pPr>
            <a:r>
              <a:rPr lang="en-US" b="1" baseline="0" dirty="0" smtClean="0">
                <a:solidFill>
                  <a:schemeClr val="tx1"/>
                </a:solidFill>
                <a:latin typeface="Calibri"/>
              </a:rPr>
              <a:t>the case where data sources share or not the same data model leading to works that reasoned about data models equivalence and transformation, </a:t>
            </a:r>
          </a:p>
          <a:p>
            <a:pPr marL="685800" lvl="1" indent="-228600" algn="l">
              <a:buAutoNum type="arabicPeriod"/>
            </a:pPr>
            <a:endParaRPr lang="en-US" b="1" baseline="0" dirty="0" smtClean="0">
              <a:solidFill>
                <a:schemeClr val="tx1"/>
              </a:solidFill>
              <a:latin typeface="Calibri"/>
            </a:endParaRPr>
          </a:p>
          <a:p>
            <a:pPr lvl="1" algn="l"/>
            <a:r>
              <a:rPr lang="en-US" b="1" baseline="0" dirty="0" smtClean="0">
                <a:solidFill>
                  <a:schemeClr val="tx1"/>
                </a:solidFill>
                <a:latin typeface="Calibri"/>
              </a:rPr>
              <a:t>2. The case when they export or not schemata describing their content and whether a global schema is derived </a:t>
            </a:r>
            <a:endParaRPr lang="en-US" b="1" baseline="0" dirty="0" smtClean="0">
              <a:solidFill>
                <a:schemeClr val="tx1"/>
              </a:solidFill>
              <a:latin typeface="Calibri"/>
            </a:endParaRPr>
          </a:p>
          <a:p>
            <a:pPr lvl="1" algn="l"/>
            <a:endParaRPr lang="en-US" b="1" baseline="0" dirty="0" smtClean="0">
              <a:solidFill>
                <a:schemeClr val="tx1"/>
              </a:solidFill>
              <a:latin typeface="Calibri"/>
            </a:endParaRPr>
          </a:p>
          <a:p>
            <a:pPr lvl="1" algn="l"/>
            <a:r>
              <a:rPr lang="en-US" b="1" baseline="0" dirty="0" smtClean="0">
                <a:solidFill>
                  <a:schemeClr val="tx1"/>
                </a:solidFill>
                <a:latin typeface="Calibri"/>
              </a:rPr>
              <a:t> 3. The case where only a pivot model and language exist and queries must explicitly express which data from which sources to retrieve.</a:t>
            </a:r>
          </a:p>
          <a:p>
            <a:pPr lvl="1" algn="l"/>
            <a:endParaRPr lang="en-US" b="1" dirty="0" smtClean="0">
              <a:solidFill>
                <a:schemeClr val="tx1"/>
              </a:solidFill>
              <a:latin typeface="Calibri"/>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b="1" baseline="0" dirty="0" smtClean="0">
                <a:solidFill>
                  <a:schemeClr val="tx1"/>
                </a:solidFill>
                <a:latin typeface="+mn-lt"/>
              </a:rPr>
              <a:t>This cases lead to plenty of important results that I will not detail here for time reasons.</a:t>
            </a:r>
          </a:p>
          <a:p>
            <a:pPr lvl="1" algn="l"/>
            <a:endParaRPr lang="en-US" b="1" dirty="0" smtClean="0">
              <a:solidFill>
                <a:schemeClr val="tx1"/>
              </a:solidFill>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just"/>
            <a:r>
              <a:rPr lang="en-US" b="1" dirty="0">
                <a:solidFill>
                  <a:schemeClr val="tx1"/>
                </a:solidFill>
                <a:latin typeface="Calibri"/>
              </a:rPr>
              <a:t/>
            </a:r>
            <a:br>
              <a:rPr lang="en-US" b="1" dirty="0">
                <a:solidFill>
                  <a:schemeClr val="tx1"/>
                </a:solidFill>
                <a:latin typeface="Calibri"/>
              </a:rPr>
            </a:br>
            <a:r>
              <a:rPr lang="en-US" b="1" dirty="0" smtClean="0">
                <a:solidFill>
                  <a:schemeClr val="tx1"/>
                </a:solidFill>
                <a:latin typeface="Calibri"/>
              </a:rPr>
              <a:t>The</a:t>
            </a:r>
            <a:r>
              <a:rPr lang="en-US" b="1" baseline="0" dirty="0" smtClean="0">
                <a:solidFill>
                  <a:schemeClr val="tx1"/>
                </a:solidFill>
                <a:latin typeface="Calibri"/>
              </a:rPr>
              <a:t> emergence of data services changed the data integration problem. Particularly, the hypothesis that assumed that data sources were known in advance.</a:t>
            </a:r>
          </a:p>
          <a:p>
            <a:pPr lvl="1" algn="just"/>
            <a:r>
              <a:rPr lang="en-US" b="1" baseline="0" dirty="0" smtClean="0">
                <a:solidFill>
                  <a:schemeClr val="tx1"/>
                </a:solidFill>
                <a:latin typeface="Calibri"/>
              </a:rPr>
              <a:t>The data integration problem in the presence of services as data providers redefined the problem as follows: Given a query expressing data requirements, look up data services that can fulfill those requirements. The assumptions were that services exported their API and that they can export data under a pivot model that can be used for integrating results</a:t>
            </a:r>
            <a:r>
              <a:rPr lang="en-US" b="1" baseline="0" dirty="0" smtClean="0">
                <a:solidFill>
                  <a:schemeClr val="tx1"/>
                </a:solidFill>
                <a:latin typeface="Calibri"/>
              </a:rPr>
              <a:t>.</a:t>
            </a:r>
          </a:p>
          <a:p>
            <a:pPr lvl="1" algn="just"/>
            <a:endParaRPr lang="en-US" b="1" baseline="0" dirty="0" smtClean="0">
              <a:solidFill>
                <a:schemeClr val="tx1"/>
              </a:solidFill>
              <a:latin typeface="Calibri"/>
            </a:endParaRPr>
          </a:p>
          <a:p>
            <a:pPr lvl="1" algn="just"/>
            <a:r>
              <a:rPr lang="en-US" b="1" baseline="0" dirty="0" smtClean="0">
                <a:solidFill>
                  <a:schemeClr val="tx1"/>
                </a:solidFill>
                <a:latin typeface="Calibri"/>
              </a:rPr>
              <a:t>Click</a:t>
            </a:r>
            <a:endParaRPr lang="en-US" b="1" baseline="0" dirty="0" smtClean="0">
              <a:solidFill>
                <a:schemeClr val="tx1"/>
              </a:solidFill>
              <a:latin typeface="Calibri"/>
            </a:endParaRPr>
          </a:p>
          <a:p>
            <a:pPr lvl="1" algn="just"/>
            <a:endParaRPr lang="en-US" b="1" baseline="0" dirty="0" smtClean="0">
              <a:solidFill>
                <a:schemeClr val="tx1"/>
              </a:solidFill>
              <a:latin typeface="Calibri"/>
            </a:endParaRPr>
          </a:p>
          <a:p>
            <a:pPr lvl="1" algn="just"/>
            <a:r>
              <a:rPr lang="en-US" b="1" baseline="0" dirty="0" smtClean="0">
                <a:solidFill>
                  <a:schemeClr val="tx1"/>
                </a:solidFill>
                <a:latin typeface="Calibri"/>
              </a:rPr>
              <a:t>The query rewriting problem was redefined as a matching and a service composition </a:t>
            </a:r>
            <a:r>
              <a:rPr lang="en-US" b="1" baseline="0" dirty="0" smtClean="0">
                <a:solidFill>
                  <a:schemeClr val="tx1"/>
                </a:solidFill>
                <a:latin typeface="Calibri"/>
              </a:rPr>
              <a:t>problem and has led to fruitful results on query rewriting and service </a:t>
            </a:r>
            <a:r>
              <a:rPr lang="en-US" b="1" baseline="0" dirty="0" err="1" smtClean="0">
                <a:solidFill>
                  <a:schemeClr val="tx1"/>
                </a:solidFill>
                <a:latin typeface="Calibri"/>
              </a:rPr>
              <a:t>mathcing</a:t>
            </a:r>
            <a:r>
              <a:rPr lang="en-US" b="1" baseline="0" dirty="0" smtClean="0">
                <a:solidFill>
                  <a:schemeClr val="tx1"/>
                </a:solidFill>
                <a:latin typeface="Calibri"/>
              </a:rPr>
              <a:t>.</a:t>
            </a:r>
            <a:endParaRPr lang="en-US" b="1" dirty="0">
              <a:solidFill>
                <a:schemeClr val="tx1"/>
              </a:solidFill>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56499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Consider the following example consisting of services that provide biological</a:t>
            </a:r>
            <a:r>
              <a:rPr lang="en-US" baseline="0" dirty="0" smtClean="0">
                <a:latin typeface="Calibri"/>
              </a:rPr>
              <a:t> data to Health professionals</a:t>
            </a:r>
          </a:p>
          <a:p>
            <a:endParaRPr lang="en-US" baseline="0" dirty="0" smtClean="0">
              <a:latin typeface="Calibri"/>
            </a:endParaRPr>
          </a:p>
          <a:p>
            <a:r>
              <a:rPr lang="is-IS" baseline="0" dirty="0" smtClean="0">
                <a:latin typeface="Calibri"/>
              </a:rPr>
              <a:t>… </a:t>
            </a:r>
            <a:r>
              <a:rPr lang="en-US" baseline="0" dirty="0" smtClean="0">
                <a:latin typeface="Calibri"/>
              </a:rPr>
              <a:t>data 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service…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In this example SLA’s define the availability and the price per call for each service. Thus data provider A is available 97% of the time and the price per call costs 0,15</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Whereas data provider C is 99,9% of the time available and the price per call is 0,5 cents</a:t>
            </a: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A data</a:t>
            </a:r>
            <a:r>
              <a:rPr lang="en-US" baseline="0" dirty="0" smtClean="0">
                <a:latin typeface="Calibri"/>
              </a:rPr>
              <a:t> consumer could define her data requirements with associated restrictions as follows</a:t>
            </a:r>
          </a:p>
          <a:p>
            <a:r>
              <a:rPr lang="en-US" dirty="0">
                <a:latin typeface="Calibri"/>
              </a:rPr>
              <a:t/>
            </a:r>
            <a:br>
              <a:rPr lang="en-US" dirty="0">
                <a:latin typeface="Calibri"/>
              </a:rPr>
            </a:br>
            <a:endParaRPr lang="en-US" baseline="0" noProof="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rPr>
              <a:t>Retrieve personal and DNA information from patients that were infected by flu, </a:t>
            </a:r>
            <a:r>
              <a:rPr lang="en-US" sz="1200" i="1" dirty="0" smtClean="0">
                <a:solidFill>
                  <a:schemeClr val="bg1"/>
                </a:solidFill>
                <a:effectLst>
                  <a:outerShdw blurRad="38100" dist="38100" dir="2700000" algn="tl">
                    <a:srgbClr val="000000">
                      <a:alpha val="43137"/>
                    </a:srgbClr>
                  </a:outerShdw>
                </a:effectLst>
              </a:rPr>
              <a:t>using services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bg1"/>
                </a:solidFill>
                <a:effectLst>
                  <a:outerShdw blurRad="38100" dist="38100" dir="2700000" algn="tl">
                    <a:srgbClr val="000000">
                      <a:alpha val="43137"/>
                    </a:srgbClr>
                  </a:outerShdw>
                </a:effectLst>
              </a:rPr>
              <a:t>with </a:t>
            </a:r>
            <a:r>
              <a:rPr lang="en-US" sz="1200" b="1" i="1" dirty="0" smtClean="0">
                <a:solidFill>
                  <a:schemeClr val="tx2">
                    <a:lumMod val="40000"/>
                    <a:lumOff val="60000"/>
                  </a:schemeClr>
                </a:solidFill>
                <a:effectLst>
                  <a:outerShdw blurRad="38100" dist="38100" dir="2700000" algn="tl">
                    <a:srgbClr val="000000">
                      <a:alpha val="43137"/>
                    </a:srgbClr>
                  </a:outerShdw>
                </a:effectLst>
              </a:rPr>
              <a:t>availability higher than 98%</a:t>
            </a:r>
            <a:r>
              <a:rPr lang="en-US" sz="1200" i="1" dirty="0" smtClean="0">
                <a:solidFill>
                  <a:schemeClr val="bg1"/>
                </a:solidFill>
                <a:effectLst>
                  <a:outerShdw blurRad="38100" dist="38100" dir="2700000" algn="tl">
                    <a:srgbClr val="000000">
                      <a:alpha val="43137"/>
                    </a:srgbClr>
                  </a:outerShdw>
                </a:effectLst>
              </a:rPr>
              <a:t>, </a:t>
            </a:r>
            <a:r>
              <a:rPr lang="en-US" sz="1200" b="1" i="1" dirty="0" smtClean="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1200" i="1" dirty="0" smtClean="0">
                <a:solidFill>
                  <a:schemeClr val="bg1"/>
                </a:solidFill>
                <a:effectLst>
                  <a:outerShdw blurRad="38100" dist="38100" dir="2700000" algn="tl">
                    <a:srgbClr val="000000">
                      <a:alpha val="43137"/>
                    </a:srgbClr>
                  </a:outerShdw>
                </a:effectLst>
              </a:rPr>
              <a:t>&amp; </a:t>
            </a:r>
            <a:r>
              <a:rPr lang="en-US" sz="1200" b="1" i="1" dirty="0" smtClean="0">
                <a:solidFill>
                  <a:schemeClr val="accent5">
                    <a:lumMod val="40000"/>
                    <a:lumOff val="60000"/>
                  </a:schemeClr>
                </a:solidFill>
                <a:effectLst>
                  <a:outerShdw blurRad="38100" dist="38100" dir="2700000" algn="tl">
                    <a:srgbClr val="000000">
                      <a:alpha val="43137"/>
                    </a:srgbClr>
                  </a:outerShdw>
                </a:effectLst>
              </a:rPr>
              <a:t>total cost less than 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1" dirty="0" smtClean="0">
              <a:solidFill>
                <a:schemeClr val="accent5">
                  <a:lumMod val="40000"/>
                  <a:lumOff val="60000"/>
                </a:schemeClr>
              </a:solidFill>
              <a:effectLst>
                <a:outerShdw blurRad="38100" dist="38100" dir="2700000" algn="tl">
                  <a:srgbClr val="000000">
                    <a:alpha val="43137"/>
                  </a:srgbClr>
                </a:outerShdw>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dirty="0" smtClean="0">
                <a:solidFill>
                  <a:schemeClr val="accent5">
                    <a:lumMod val="40000"/>
                    <a:lumOff val="60000"/>
                  </a:schemeClr>
                </a:solidFill>
                <a:effectLst>
                  <a:outerShdw blurRad="38100" dist="38100" dir="2700000" algn="tl">
                    <a:srgbClr val="000000">
                      <a:alpha val="43137"/>
                    </a:srgbClr>
                  </a:outerShdw>
                </a:effectLst>
              </a:rPr>
              <a:t>In order to express</a:t>
            </a: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 the query the consumer has an abstract view of services and this abstract view has associated a list of possible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1" baseline="0" dirty="0" smtClean="0">
                <a:solidFill>
                  <a:schemeClr val="accent5">
                    <a:lumMod val="40000"/>
                    <a:lumOff val="60000"/>
                  </a:schemeClr>
                </a:solidFill>
                <a:effectLst>
                  <a:outerShdw blurRad="38100" dist="38100" dir="2700000" algn="tl">
                    <a:srgbClr val="000000">
                      <a:alpha val="43137"/>
                    </a:srgbClr>
                  </a:outerShdw>
                </a:effectLst>
              </a:rPr>
              <a:t>Concrete services definitions that the consumer does not need to know. Particularly because there can be a lot and it could be painful to manually choose them</a:t>
            </a:r>
            <a:endParaRPr lang="en-US" sz="1200" b="1" i="1" dirty="0" smtClean="0">
              <a:solidFill>
                <a:schemeClr val="accent5">
                  <a:lumMod val="40000"/>
                  <a:lumOff val="60000"/>
                </a:schemeClr>
              </a:solidFill>
            </a:endParaRP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latin typeface="Calibri"/>
              </a:rPr>
              <a:t>We use the following declarative expressions for formally describing this abstract – concrete services association</a:t>
            </a:r>
          </a:p>
          <a:p>
            <a:endParaRPr lang="en-US" baseline="0" noProof="0" dirty="0" smtClean="0">
              <a:latin typeface="Calibri"/>
            </a:endParaRPr>
          </a:p>
          <a:p>
            <a:r>
              <a:rPr lang="en-US" baseline="0" noProof="0" dirty="0" smtClean="0">
                <a:latin typeface="Calibri"/>
              </a:rPr>
              <a:t>In our example, given these 7 concrete services, the abstract service A1 returns infected patients given a disease, A2 returns the DNA information and A3 the patient personal information… between brackets we can also see the quality features associated to each concrete service</a:t>
            </a:r>
            <a:endParaRPr lang="en-US" baseline="0" noProof="0" dirty="0"/>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t>Similarly, the query can be also expressed in terms of abstract services and it user preferences can be associated to them</a:t>
            </a:r>
          </a:p>
          <a:p>
            <a:endParaRPr lang="en-US" baseline="0" noProof="0" dirty="0" smtClean="0"/>
          </a:p>
          <a:p>
            <a:r>
              <a:rPr lang="en-US" baseline="0" noProof="0" dirty="0" smtClean="0"/>
              <a:t>For instance, our previous query example can be expressed in the following </a:t>
            </a:r>
            <a:r>
              <a:rPr lang="en-US" baseline="0" noProof="0" dirty="0" err="1" smtClean="0"/>
              <a:t>datalog</a:t>
            </a:r>
            <a:r>
              <a:rPr lang="en-US" baseline="0" noProof="0" dirty="0" smtClean="0"/>
              <a:t> like manner:</a:t>
            </a:r>
          </a:p>
          <a:p>
            <a:endParaRPr lang="en-US" baseline="0" noProof="0" dirty="0" smtClean="0"/>
          </a:p>
          <a:p>
            <a:r>
              <a:rPr lang="en-US" b="1" baseline="0" noProof="0" dirty="0" smtClean="0"/>
              <a:t>(Here write explanation about the formalism)</a:t>
            </a:r>
          </a:p>
        </p:txBody>
      </p:sp>
      <p:sp>
        <p:nvSpPr>
          <p:cNvPr id="4" name="Slide Number Placeholder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the query</a:t>
            </a:r>
            <a:r>
              <a:rPr lang="fr-FR" baseline="0" dirty="0" smtClean="0">
                <a:latin typeface="Calibri"/>
              </a:rPr>
              <a:t>, the different concrete services can be combined in order to </a:t>
            </a:r>
            <a:r>
              <a:rPr lang="fr-FR" baseline="0" dirty="0" err="1" smtClean="0">
                <a:latin typeface="Calibri"/>
              </a:rPr>
              <a:t>produce</a:t>
            </a:r>
            <a:r>
              <a:rPr lang="fr-FR" baseline="0" dirty="0" smtClean="0">
                <a:latin typeface="Calibri"/>
              </a:rPr>
              <a:t> </a:t>
            </a:r>
            <a:r>
              <a:rPr lang="fr-FR" baseline="0" dirty="0" err="1" smtClean="0">
                <a:latin typeface="Calibri"/>
              </a:rPr>
              <a:t>results</a:t>
            </a:r>
            <a:r>
              <a:rPr lang="fr-FR" baseline="0" dirty="0" smtClean="0">
                <a:latin typeface="Calibri"/>
              </a:rPr>
              <a:t>. </a:t>
            </a:r>
            <a:r>
              <a:rPr lang="fr-FR" baseline="0" dirty="0" err="1" smtClean="0">
                <a:latin typeface="Calibri"/>
              </a:rPr>
              <a:t>Different</a:t>
            </a:r>
            <a:r>
              <a:rPr lang="fr-FR" baseline="0" dirty="0" smtClean="0">
                <a:latin typeface="Calibri"/>
              </a:rPr>
              <a:t> </a:t>
            </a:r>
            <a:r>
              <a:rPr lang="fr-FR" baseline="0" dirty="0" err="1" smtClean="0">
                <a:latin typeface="Calibri"/>
              </a:rPr>
              <a:t>possibilities</a:t>
            </a:r>
            <a:r>
              <a:rPr lang="fr-FR" baseline="0" dirty="0" smtClean="0">
                <a:latin typeface="Calibri"/>
              </a:rPr>
              <a:t> are possible:</a:t>
            </a:r>
          </a:p>
          <a:p>
            <a:endParaRPr lang="fr-FR" baseline="0" dirty="0" smtClean="0">
              <a:latin typeface="Calibri"/>
            </a:endParaRPr>
          </a:p>
          <a:p>
            <a:r>
              <a:rPr lang="fr-FR" b="1" baseline="0" dirty="0" smtClean="0">
                <a:latin typeface="Calibri"/>
              </a:rPr>
              <a:t>(Write </a:t>
            </a:r>
            <a:r>
              <a:rPr lang="fr-FR" b="1" baseline="0" dirty="0" err="1" smtClean="0">
                <a:latin typeface="Calibri"/>
              </a:rPr>
              <a:t>everything</a:t>
            </a:r>
            <a:r>
              <a:rPr lang="fr-FR" b="1" baseline="0" dirty="0" smtClean="0">
                <a:latin typeface="Calibri"/>
              </a:rPr>
              <a:t> </a:t>
            </a:r>
            <a:r>
              <a:rPr lang="fr-FR" b="1" baseline="0" dirty="0" err="1" smtClean="0">
                <a:latin typeface="Calibri"/>
              </a:rPr>
              <a:t>particularly</a:t>
            </a:r>
            <a:r>
              <a:rPr lang="fr-FR" b="1" baseline="0" dirty="0" smtClean="0">
                <a:latin typeface="Calibri"/>
              </a:rPr>
              <a:t> a transition </a:t>
            </a:r>
            <a:r>
              <a:rPr lang="fr-FR" b="1" baseline="0" dirty="0" err="1" smtClean="0">
                <a:latin typeface="Calibri"/>
              </a:rPr>
              <a:t>explaining</a:t>
            </a:r>
            <a:r>
              <a:rPr lang="fr-FR" b="1" baseline="0" dirty="0" smtClean="0">
                <a:latin typeface="Calibri"/>
              </a:rPr>
              <a:t> </a:t>
            </a:r>
            <a:r>
              <a:rPr lang="fr-FR" b="1" baseline="0" dirty="0" err="1" smtClean="0">
                <a:latin typeface="Calibri"/>
              </a:rPr>
              <a:t>that</a:t>
            </a:r>
            <a:r>
              <a:rPr lang="fr-FR" b="1" baseline="0" dirty="0" smtClean="0">
                <a:latin typeface="Calibri"/>
              </a:rPr>
              <a:t> </a:t>
            </a:r>
            <a:r>
              <a:rPr lang="fr-FR" b="1" baseline="0" dirty="0" err="1" smtClean="0">
                <a:latin typeface="Calibri"/>
              </a:rPr>
              <a:t>filtering</a:t>
            </a:r>
            <a:r>
              <a:rPr lang="fr-FR" b="1" baseline="0" dirty="0" smtClean="0">
                <a:latin typeface="Calibri"/>
              </a:rPr>
              <a:t> must </a:t>
            </a:r>
            <a:r>
              <a:rPr lang="fr-FR" b="1" baseline="0" dirty="0" err="1" smtClean="0">
                <a:latin typeface="Calibri"/>
              </a:rPr>
              <a:t>be</a:t>
            </a:r>
            <a:r>
              <a:rPr lang="fr-FR" b="1" baseline="0" dirty="0" smtClean="0">
                <a:latin typeface="Calibri"/>
              </a:rPr>
              <a:t> </a:t>
            </a:r>
            <a:r>
              <a:rPr lang="fr-FR" b="1" baseline="0" dirty="0" err="1" smtClean="0">
                <a:latin typeface="Calibri"/>
              </a:rPr>
              <a:t>considered</a:t>
            </a:r>
            <a:r>
              <a:rPr lang="fr-FR" b="1" baseline="0" dirty="0" smtClean="0">
                <a:latin typeface="Calibri"/>
              </a:rPr>
              <a:t>)</a:t>
            </a:r>
            <a:endParaRPr lang="fr-FR" b="1"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404908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8/24/16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8/24/16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8/24/16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900114" y="3301959"/>
            <a:ext cx="7443786" cy="1339614"/>
          </a:xfrm>
        </p:spPr>
        <p:txBody>
          <a:bodyPr vert="horz" lIns="68580" tIns="34290" rIns="68580" bIns="34290" rtlCol="0" anchor="t">
            <a:noAutofit/>
          </a:bodyPr>
          <a:lstStyle/>
          <a:p>
            <a:pPr algn="l"/>
            <a:r>
              <a:rPr lang="en-US" sz="1400" b="1" cap="none" dirty="0">
                <a:solidFill>
                  <a:schemeClr val="tx1"/>
                </a:solidFill>
              </a:rPr>
              <a:t>Daniel Aguiar da Silva Carvalho</a:t>
            </a:r>
            <a:r>
              <a:rPr lang="en-US" sz="14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a:t>
            </a:r>
            <a:endParaRPr lang="en-GB" dirty="0"/>
          </a:p>
        </p:txBody>
      </p:sp>
      <p:sp>
        <p:nvSpPr>
          <p:cNvPr id="3" name="Rectangle 2"/>
          <p:cNvSpPr/>
          <p:nvPr/>
        </p:nvSpPr>
        <p:spPr>
          <a:xfrm>
            <a:off x="822960" y="2050847"/>
            <a:ext cx="7632271"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052584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822960" y="2049076"/>
            <a:ext cx="75438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8969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3200" dirty="0"/>
              <a:t>A</a:t>
            </a:r>
            <a:r>
              <a:rPr lang="en-GB" sz="3200" dirty="0" smtClean="0"/>
              <a:t>pproach</a:t>
            </a:r>
            <a:endParaRPr lang="en-GB" sz="32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822960" y="149883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S7</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A4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50"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p:txBody>
          <a:bodyPr/>
          <a:lstStyle/>
          <a:p>
            <a:pPr>
              <a:buFont typeface="Wingdings" charset="2"/>
              <a:buChar char="§"/>
            </a:pPr>
            <a:r>
              <a:rPr lang="en-GB" dirty="0" smtClean="0"/>
              <a:t> </a:t>
            </a:r>
            <a:r>
              <a:rPr lang="en-GB" dirty="0"/>
              <a:t>A </a:t>
            </a:r>
            <a:r>
              <a:rPr lang="en-GB" b="1" dirty="0"/>
              <a:t>query with preferences</a:t>
            </a:r>
          </a:p>
          <a:p>
            <a:pPr>
              <a:buFont typeface="Wingdings" charset="2"/>
              <a:buChar char="§"/>
            </a:pPr>
            <a:r>
              <a:rPr lang="en-GB" dirty="0" smtClean="0"/>
              <a:t> A set of </a:t>
            </a:r>
            <a:r>
              <a:rPr lang="en-GB" b="1" dirty="0" smtClean="0"/>
              <a:t>concrete services </a:t>
            </a:r>
            <a:r>
              <a:rPr lang="en-GB" dirty="0" smtClean="0"/>
              <a:t>&amp;</a:t>
            </a:r>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17" name="Retângulo 16"/>
          <p:cNvSpPr/>
          <p:nvPr/>
        </p:nvSpPr>
        <p:spPr>
          <a:xfrm>
            <a:off x="782023" y="4307559"/>
            <a:ext cx="1346036" cy="2034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2">
                  <a:lumMod val="75000"/>
                </a:schemeClr>
              </a:solidFill>
            </a:endParaRPr>
          </a:p>
        </p:txBody>
      </p:sp>
      <p:cxnSp>
        <p:nvCxnSpPr>
          <p:cNvPr id="19" name="Conector em curva 18"/>
          <p:cNvCxnSpPr>
            <a:stCxn id="17" idx="0"/>
            <a:endCxn id="44" idx="1"/>
          </p:cNvCxnSpPr>
          <p:nvPr/>
        </p:nvCxnSpPr>
        <p:spPr>
          <a:xfrm rot="5400000" flipH="1" flipV="1">
            <a:off x="1731517" y="1658805"/>
            <a:ext cx="2372279"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175777" y="2103065"/>
            <a:ext cx="148375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202577" y="4303778"/>
            <a:ext cx="1331966" cy="19493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33" name="Conector em curva 32"/>
          <p:cNvCxnSpPr>
            <a:stCxn id="31" idx="0"/>
            <a:endCxn id="46" idx="1"/>
          </p:cNvCxnSpPr>
          <p:nvPr/>
        </p:nvCxnSpPr>
        <p:spPr>
          <a:xfrm rot="5400000" flipH="1" flipV="1">
            <a:off x="2652330" y="2575836"/>
            <a:ext cx="1944172" cy="1511713"/>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2884428" y="2807934"/>
            <a:ext cx="1479977" cy="1511712"/>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3690555" y="4292492"/>
            <a:ext cx="1413460" cy="18683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45" name="Conector em curva 44"/>
          <p:cNvCxnSpPr>
            <a:endCxn id="49" idx="1"/>
          </p:cNvCxnSpPr>
          <p:nvPr/>
        </p:nvCxnSpPr>
        <p:spPr>
          <a:xfrm rot="16200000" flipV="1">
            <a:off x="4114743" y="3469559"/>
            <a:ext cx="1123262" cy="592206"/>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1543092" y="1470380"/>
            <a:ext cx="274912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2575551" y="2502839"/>
            <a:ext cx="684210" cy="2925230"/>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3284201" y="3207709"/>
            <a:ext cx="680429" cy="1511711"/>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endCxn id="50" idx="1"/>
          </p:cNvCxnSpPr>
          <p:nvPr/>
        </p:nvCxnSpPr>
        <p:spPr>
          <a:xfrm rot="16200000" flipV="1">
            <a:off x="4324402" y="3679218"/>
            <a:ext cx="703944" cy="592206"/>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11">
                                            <p:txEl>
                                              <p:pRg st="1" end="1"/>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1">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grpId="1" nodeType="clickEffect">
                                  <p:stCondLst>
                                    <p:cond delay="0"/>
                                  </p:stCondLst>
                                  <p:iterate type="lt">
                                    <p:tmPct val="0"/>
                                  </p:iterate>
                                  <p:childTnLst>
                                    <p:animClr clrSpc="rgb" dir="cw">
                                      <p:cBhvr override="childStyle">
                                        <p:cTn id="61" dur="2000" fill="hold"/>
                                        <p:tgtEl>
                                          <p:spTgt spid="52"/>
                                        </p:tgtEl>
                                        <p:attrNameLst>
                                          <p:attrName>style.color</p:attrName>
                                        </p:attrNameLst>
                                      </p:cBhvr>
                                      <p:to>
                                        <a:srgbClr val="D6D6D6"/>
                                      </p:to>
                                    </p:animClr>
                                  </p:childTnLst>
                                </p:cTn>
                              </p:par>
                              <p:par>
                                <p:cTn id="62" presetID="41" presetClass="exit" presetSubtype="0" fill="hold" grpId="2" nodeType="withEffect">
                                  <p:stCondLst>
                                    <p:cond delay="0"/>
                                  </p:stCondLst>
                                  <p:iterate type="lt">
                                    <p:tmPct val="10000"/>
                                  </p:iterate>
                                  <p:childTnLst>
                                    <p:anim calcmode="lin" valueType="num">
                                      <p:cBhvr>
                                        <p:cTn id="63" dur="500"/>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64" dur="500"/>
                                        <p:tgtEl>
                                          <p:spTgt spid="52"/>
                                        </p:tgtEl>
                                        <p:attrNameLst>
                                          <p:attrName>ppt_y</p:attrName>
                                        </p:attrNameLst>
                                      </p:cBhvr>
                                      <p:tavLst>
                                        <p:tav tm="0">
                                          <p:val>
                                            <p:strVal val="ppt_y"/>
                                          </p:val>
                                        </p:tav>
                                        <p:tav tm="100000">
                                          <p:val>
                                            <p:strVal val="ppt_y"/>
                                          </p:val>
                                        </p:tav>
                                      </p:tavLst>
                                    </p:anim>
                                    <p:anim calcmode="lin" valueType="num">
                                      <p:cBhvr>
                                        <p:cTn id="65" dur="500"/>
                                        <p:tgtEl>
                                          <p:spTgt spid="52"/>
                                        </p:tgtEl>
                                        <p:attrNameLst>
                                          <p:attrName>ppt_h</p:attrName>
                                        </p:attrNameLst>
                                      </p:cBhvr>
                                      <p:tavLst>
                                        <p:tav tm="0">
                                          <p:val>
                                            <p:strVal val="ppt_h"/>
                                          </p:val>
                                        </p:tav>
                                        <p:tav tm="50000">
                                          <p:val>
                                            <p:strVal val="ppt_h+.01"/>
                                          </p:val>
                                        </p:tav>
                                        <p:tav tm="100000">
                                          <p:val>
                                            <p:strVal val="ppt_h/10"/>
                                          </p:val>
                                        </p:tav>
                                      </p:tavLst>
                                    </p:anim>
                                    <p:anim calcmode="lin" valueType="num">
                                      <p:cBhvr>
                                        <p:cTn id="66" dur="500"/>
                                        <p:tgtEl>
                                          <p:spTgt spid="52"/>
                                        </p:tgtEl>
                                        <p:attrNameLst>
                                          <p:attrName>ppt_w</p:attrName>
                                        </p:attrNameLst>
                                      </p:cBhvr>
                                      <p:tavLst>
                                        <p:tav tm="0">
                                          <p:val>
                                            <p:strVal val="ppt_w"/>
                                          </p:val>
                                        </p:tav>
                                        <p:tav tm="50000">
                                          <p:val>
                                            <p:strVal val="ppt_w+.01"/>
                                          </p:val>
                                        </p:tav>
                                        <p:tav tm="100000">
                                          <p:val>
                                            <p:strVal val="ppt_w/10"/>
                                          </p:val>
                                        </p:tav>
                                      </p:tavLst>
                                    </p:anim>
                                    <p:animEffect transition="out" filter="fade">
                                      <p:cBhvr>
                                        <p:cTn id="67" dur="500" tmFilter="0,0; .5, 0; 1, 1"/>
                                        <p:tgtEl>
                                          <p:spTgt spid="52"/>
                                        </p:tgtEl>
                                      </p:cBhvr>
                                    </p:animEffect>
                                    <p:set>
                                      <p:cBhvr>
                                        <p:cTn id="68"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p:bldP spid="52" grpId="2"/>
      <p:bldP spid="111" grpId="0" build="allAtOnce"/>
      <p:bldP spid="13" grpId="0"/>
      <p:bldP spid="17" grpId="0" animBg="1"/>
      <p:bldP spid="31"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7" name="Retângulo 16"/>
          <p:cNvSpPr/>
          <p:nvPr/>
        </p:nvSpPr>
        <p:spPr>
          <a:xfrm>
            <a:off x="4618736" y="4567892"/>
            <a:ext cx="1648714" cy="151836"/>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4447134" y="1556246"/>
            <a:ext cx="1938918" cy="2135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dirty="0"/>
          </a:p>
        </p:txBody>
      </p:sp>
      <p:sp>
        <p:nvSpPr>
          <p:cNvPr id="37" name="Retângulo 36"/>
          <p:cNvSpPr/>
          <p:nvPr/>
        </p:nvSpPr>
        <p:spPr>
          <a:xfrm>
            <a:off x="6540481" y="3511428"/>
            <a:ext cx="1868881" cy="26692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chemeClr val="bg1">
                    <a:lumMod val="85000"/>
                  </a:schemeClr>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25" name="Rectangle 24"/>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
        <p:nvSpPr>
          <p:cNvPr id="27"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bg1">
                    <a:lumMod val="75000"/>
                  </a:schemeClr>
                </a:solidFill>
                <a:latin typeface="Consolas" charset="0"/>
                <a:ea typeface="Consolas" charset="0"/>
                <a:cs typeface="Consolas" charset="0"/>
              </a:rPr>
              <a:t>S7</a:t>
            </a:r>
            <a:r>
              <a:rPr lang="en-US" sz="1200" dirty="0" smtClean="0">
                <a:solidFill>
                  <a:schemeClr val="bg1">
                    <a:lumMod val="75000"/>
                  </a:schemeClr>
                </a:solidFill>
                <a:latin typeface="Consolas" charset="0"/>
                <a:ea typeface="Consolas" charset="0"/>
                <a:cs typeface="Consolas" charset="0"/>
              </a:rPr>
              <a:t> </a:t>
            </a:r>
            <a:r>
              <a:rPr lang="en-US" sz="1200" dirty="0">
                <a:solidFill>
                  <a:schemeClr val="bg1">
                    <a:lumMod val="75000"/>
                  </a:schemeClr>
                </a:solidFill>
                <a:latin typeface="Consolas" charset="0"/>
                <a:ea typeface="Consolas" charset="0"/>
                <a:cs typeface="Consolas" charset="0"/>
              </a:rPr>
              <a:t>(a?; b!) := </a:t>
            </a:r>
            <a:r>
              <a:rPr lang="en-US" sz="1200" dirty="0" smtClean="0">
                <a:solidFill>
                  <a:schemeClr val="bg1">
                    <a:lumMod val="75000"/>
                  </a:schemeClr>
                </a:solidFill>
                <a:latin typeface="Consolas" charset="0"/>
                <a:ea typeface="Consolas" charset="0"/>
                <a:cs typeface="Consolas" charset="0"/>
              </a:rPr>
              <a:t>A4 </a:t>
            </a:r>
            <a:r>
              <a:rPr lang="en-US" sz="1200" dirty="0">
                <a:solidFill>
                  <a:schemeClr val="bg1">
                    <a:lumMod val="75000"/>
                  </a:schemeClr>
                </a:solidFill>
                <a:latin typeface="Consolas" charset="0"/>
                <a:ea typeface="Consolas" charset="0"/>
                <a:cs typeface="Consolas" charset="0"/>
              </a:rPr>
              <a:t>(a?; b!) [availability &gt; </a:t>
            </a:r>
            <a:r>
              <a:rPr lang="en-US" sz="1200" dirty="0" smtClean="0">
                <a:solidFill>
                  <a:schemeClr val="bg1">
                    <a:lumMod val="75000"/>
                  </a:schemeClr>
                </a:solidFill>
                <a:latin typeface="Consolas" charset="0"/>
                <a:ea typeface="Consolas" charset="0"/>
                <a:cs typeface="Consolas" charset="0"/>
              </a:rPr>
              <a:t>99%, </a:t>
            </a:r>
            <a:r>
              <a:rPr lang="en-US" sz="1200" dirty="0">
                <a:solidFill>
                  <a:schemeClr val="bg1">
                    <a:lumMod val="75000"/>
                  </a:schemeClr>
                </a:solidFill>
                <a:latin typeface="Consolas" charset="0"/>
                <a:ea typeface="Consolas" charset="0"/>
                <a:cs typeface="Consolas" charset="0"/>
              </a:rPr>
              <a:t>price per call = </a:t>
            </a:r>
            <a:r>
              <a:rPr lang="en-US" sz="1200" dirty="0" smtClean="0">
                <a:solidFill>
                  <a:schemeClr val="bg1">
                    <a:lumMod val="75000"/>
                  </a:schemeClr>
                </a:solidFill>
                <a:latin typeface="Consolas" charset="0"/>
                <a:ea typeface="Consolas" charset="0"/>
                <a:cs typeface="Consolas" charset="0"/>
              </a:rPr>
              <a:t>0,2$]</a:t>
            </a: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smtClean="0">
              <a:solidFill>
                <a:schemeClr val="bg1">
                  <a:lumMod val="75000"/>
                </a:schemeClr>
              </a:solidFill>
              <a:latin typeface="Consolas" charset="0"/>
              <a:ea typeface="Consolas" charset="0"/>
              <a:cs typeface="Consolas" charset="0"/>
            </a:endParaRPr>
          </a:p>
        </p:txBody>
      </p:sp>
      <p:sp>
        <p:nvSpPr>
          <p:cNvPr id="32"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822959" y="1384301"/>
            <a:ext cx="3703320" cy="301752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dirty="0" smtClean="0"/>
              <a:t> A </a:t>
            </a:r>
            <a:r>
              <a:rPr lang="en-GB" b="1" dirty="0" smtClean="0"/>
              <a:t>query with preferences</a:t>
            </a:r>
          </a:p>
          <a:p>
            <a:pPr>
              <a:buFont typeface="Wingdings" charset="2"/>
              <a:buChar char="§"/>
            </a:pPr>
            <a:r>
              <a:rPr lang="en-GB" dirty="0" smtClean="0"/>
              <a:t> A set of </a:t>
            </a:r>
            <a:r>
              <a:rPr lang="en-GB" b="1" dirty="0" smtClean="0"/>
              <a:t>concrete services </a:t>
            </a:r>
            <a:r>
              <a:rPr lang="en-GB" dirty="0" smtClean="0"/>
              <a:t>that </a:t>
            </a:r>
            <a:r>
              <a:rPr lang="en-GB" b="1" dirty="0" smtClean="0"/>
              <a:t>match data required with data produced</a:t>
            </a:r>
          </a:p>
          <a:p>
            <a:pPr>
              <a:buFont typeface="Wingdings" charset="2"/>
              <a:buChar char="§"/>
            </a:pPr>
            <a:r>
              <a:rPr lang="en-GB" b="1" dirty="0"/>
              <a:t> </a:t>
            </a:r>
            <a:r>
              <a:rPr lang="en-GB" dirty="0" smtClean="0"/>
              <a:t>Choose services tha</a:t>
            </a:r>
            <a:r>
              <a:rPr lang="en-GB" b="1" dirty="0" smtClean="0"/>
              <a:t>t match preferences</a:t>
            </a:r>
            <a:endParaRPr lang="en-GB" b="1" dirty="0"/>
          </a:p>
        </p:txBody>
      </p: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xit" presetSubtype="0" fill="hold" grpId="0" nodeType="clickEffect">
                                  <p:stCondLst>
                                    <p:cond delay="0"/>
                                  </p:stCondLst>
                                  <p:iterate type="lt">
                                    <p:tmPct val="10000"/>
                                  </p:iterate>
                                  <p:childTnLst>
                                    <p:anim calcmode="lin" valueType="num">
                                      <p:cBhvr>
                                        <p:cTn id="25" dur="500"/>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6" dur="500"/>
                                        <p:tgtEl>
                                          <p:spTgt spid="27"/>
                                        </p:tgtEl>
                                        <p:attrNameLst>
                                          <p:attrName>ppt_y</p:attrName>
                                        </p:attrNameLst>
                                      </p:cBhvr>
                                      <p:tavLst>
                                        <p:tav tm="0">
                                          <p:val>
                                            <p:strVal val="ppt_y"/>
                                          </p:val>
                                        </p:tav>
                                        <p:tav tm="100000">
                                          <p:val>
                                            <p:strVal val="ppt_y"/>
                                          </p:val>
                                        </p:tav>
                                      </p:tavLst>
                                    </p:anim>
                                    <p:anim calcmode="lin" valueType="num">
                                      <p:cBhvr>
                                        <p:cTn id="27" dur="500"/>
                                        <p:tgtEl>
                                          <p:spTgt spid="27"/>
                                        </p:tgtEl>
                                        <p:attrNameLst>
                                          <p:attrName>ppt_h</p:attrName>
                                        </p:attrNameLst>
                                      </p:cBhvr>
                                      <p:tavLst>
                                        <p:tav tm="0">
                                          <p:val>
                                            <p:strVal val="ppt_h"/>
                                          </p:val>
                                        </p:tav>
                                        <p:tav tm="50000">
                                          <p:val>
                                            <p:strVal val="ppt_h+.01"/>
                                          </p:val>
                                        </p:tav>
                                        <p:tav tm="100000">
                                          <p:val>
                                            <p:strVal val="ppt_h/10"/>
                                          </p:val>
                                        </p:tav>
                                      </p:tavLst>
                                    </p:anim>
                                    <p:anim calcmode="lin" valueType="num">
                                      <p:cBhvr>
                                        <p:cTn id="28" dur="500"/>
                                        <p:tgtEl>
                                          <p:spTgt spid="27"/>
                                        </p:tgtEl>
                                        <p:attrNameLst>
                                          <p:attrName>ppt_w</p:attrName>
                                        </p:attrNameLst>
                                      </p:cBhvr>
                                      <p:tavLst>
                                        <p:tav tm="0">
                                          <p:val>
                                            <p:strVal val="ppt_w"/>
                                          </p:val>
                                        </p:tav>
                                        <p:tav tm="50000">
                                          <p:val>
                                            <p:strVal val="ppt_w+.01"/>
                                          </p:val>
                                        </p:tav>
                                        <p:tav tm="100000">
                                          <p:val>
                                            <p:strVal val="ppt_w/10"/>
                                          </p:val>
                                        </p:tav>
                                      </p:tavLst>
                                    </p:anim>
                                    <p:animEffect transition="out" filter="fade">
                                      <p:cBhvr>
                                        <p:cTn id="29" dur="500" tmFilter="0,0; .5, 0; 1, 1"/>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41" presetClass="exit" presetSubtype="0" fill="hold" grpId="0" nodeType="withEffect">
                                  <p:stCondLst>
                                    <p:cond delay="0"/>
                                  </p:stCondLst>
                                  <p:iterate type="lt">
                                    <p:tmPct val="10000"/>
                                  </p:iterate>
                                  <p:childTnLst>
                                    <p:anim calcmode="lin" valueType="num">
                                      <p:cBhvr>
                                        <p:cTn id="32" dur="500"/>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3" dur="500"/>
                                        <p:tgtEl>
                                          <p:spTgt spid="32"/>
                                        </p:tgtEl>
                                        <p:attrNameLst>
                                          <p:attrName>ppt_y</p:attrName>
                                        </p:attrNameLst>
                                      </p:cBhvr>
                                      <p:tavLst>
                                        <p:tav tm="0">
                                          <p:val>
                                            <p:strVal val="ppt_y"/>
                                          </p:val>
                                        </p:tav>
                                        <p:tav tm="100000">
                                          <p:val>
                                            <p:strVal val="ppt_y"/>
                                          </p:val>
                                        </p:tav>
                                      </p:tavLst>
                                    </p:anim>
                                    <p:anim calcmode="lin" valueType="num">
                                      <p:cBhvr>
                                        <p:cTn id="34" dur="500"/>
                                        <p:tgtEl>
                                          <p:spTgt spid="32"/>
                                        </p:tgtEl>
                                        <p:attrNameLst>
                                          <p:attrName>ppt_h</p:attrName>
                                        </p:attrNameLst>
                                      </p:cBhvr>
                                      <p:tavLst>
                                        <p:tav tm="0">
                                          <p:val>
                                            <p:strVal val="ppt_h"/>
                                          </p:val>
                                        </p:tav>
                                        <p:tav tm="50000">
                                          <p:val>
                                            <p:strVal val="ppt_h+.01"/>
                                          </p:val>
                                        </p:tav>
                                        <p:tav tm="100000">
                                          <p:val>
                                            <p:strVal val="ppt_h/10"/>
                                          </p:val>
                                        </p:tav>
                                      </p:tavLst>
                                    </p:anim>
                                    <p:anim calcmode="lin" valueType="num">
                                      <p:cBhvr>
                                        <p:cTn id="35" dur="500"/>
                                        <p:tgtEl>
                                          <p:spTgt spid="32"/>
                                        </p:tgtEl>
                                        <p:attrNameLst>
                                          <p:attrName>ppt_w</p:attrName>
                                        </p:attrNameLst>
                                      </p:cBhvr>
                                      <p:tavLst>
                                        <p:tav tm="0">
                                          <p:val>
                                            <p:strVal val="ppt_w"/>
                                          </p:val>
                                        </p:tav>
                                        <p:tav tm="50000">
                                          <p:val>
                                            <p:strVal val="ppt_w+.01"/>
                                          </p:val>
                                        </p:tav>
                                        <p:tav tm="100000">
                                          <p:val>
                                            <p:strVal val="ppt_w/10"/>
                                          </p:val>
                                        </p:tav>
                                      </p:tavLst>
                                    </p:anim>
                                    <p:animEffect transition="out" filter="fade">
                                      <p:cBhvr>
                                        <p:cTn id="36" dur="500" tmFilter="0,0; .5, 0; 1, 1"/>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41" presetClass="exit" presetSubtype="0" fill="hold" grpId="0" nodeType="withEffect">
                                  <p:stCondLst>
                                    <p:cond delay="0"/>
                                  </p:stCondLst>
                                  <p:iterate type="lt">
                                    <p:tmPct val="10000"/>
                                  </p:iterate>
                                  <p:childTnLst>
                                    <p:anim calcmode="lin" valueType="num">
                                      <p:cBhvr>
                                        <p:cTn id="39" dur="500"/>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0" dur="500"/>
                                        <p:tgtEl>
                                          <p:spTgt spid="41"/>
                                        </p:tgtEl>
                                        <p:attrNameLst>
                                          <p:attrName>ppt_y</p:attrName>
                                        </p:attrNameLst>
                                      </p:cBhvr>
                                      <p:tavLst>
                                        <p:tav tm="0">
                                          <p:val>
                                            <p:strVal val="ppt_y"/>
                                          </p:val>
                                        </p:tav>
                                        <p:tav tm="100000">
                                          <p:val>
                                            <p:strVal val="ppt_y"/>
                                          </p:val>
                                        </p:tav>
                                      </p:tavLst>
                                    </p:anim>
                                    <p:anim calcmode="lin" valueType="num">
                                      <p:cBhvr>
                                        <p:cTn id="41" dur="500"/>
                                        <p:tgtEl>
                                          <p:spTgt spid="41"/>
                                        </p:tgtEl>
                                        <p:attrNameLst>
                                          <p:attrName>ppt_h</p:attrName>
                                        </p:attrNameLst>
                                      </p:cBhvr>
                                      <p:tavLst>
                                        <p:tav tm="0">
                                          <p:val>
                                            <p:strVal val="ppt_h"/>
                                          </p:val>
                                        </p:tav>
                                        <p:tav tm="50000">
                                          <p:val>
                                            <p:strVal val="ppt_h+.01"/>
                                          </p:val>
                                        </p:tav>
                                        <p:tav tm="100000">
                                          <p:val>
                                            <p:strVal val="ppt_h/10"/>
                                          </p:val>
                                        </p:tav>
                                      </p:tavLst>
                                    </p:anim>
                                    <p:anim calcmode="lin" valueType="num">
                                      <p:cBhvr>
                                        <p:cTn id="42" dur="500"/>
                                        <p:tgtEl>
                                          <p:spTgt spid="41"/>
                                        </p:tgtEl>
                                        <p:attrNameLst>
                                          <p:attrName>ppt_w</p:attrName>
                                        </p:attrNameLst>
                                      </p:cBhvr>
                                      <p:tavLst>
                                        <p:tav tm="0">
                                          <p:val>
                                            <p:strVal val="ppt_w"/>
                                          </p:val>
                                        </p:tav>
                                        <p:tav tm="50000">
                                          <p:val>
                                            <p:strVal val="ppt_w+.01"/>
                                          </p:val>
                                        </p:tav>
                                        <p:tav tm="100000">
                                          <p:val>
                                            <p:strVal val="ppt_w/10"/>
                                          </p:val>
                                        </p:tav>
                                      </p:tavLst>
                                    </p:anim>
                                    <p:animEffect transition="out" filter="fade">
                                      <p:cBhvr>
                                        <p:cTn id="43" dur="500" tmFilter="0,0; .5, 0; 1, 1"/>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3" presetClass="emph" presetSubtype="2" fill="hold" grpId="0" nodeType="withEffect">
                                  <p:stCondLst>
                                    <p:cond delay="0"/>
                                  </p:stCondLst>
                                  <p:childTnLst>
                                    <p:animClr clrSpc="rgb" dir="cw">
                                      <p:cBhvr override="childStyle">
                                        <p:cTn id="50" dur="2000" fill="hold"/>
                                        <p:tgtEl>
                                          <p:spTgt spid="42"/>
                                        </p:tgtEl>
                                        <p:attrNameLst>
                                          <p:attrName>style.color</p:attrName>
                                        </p:attrNameLst>
                                      </p:cBhvr>
                                      <p:to>
                                        <a:srgbClr val="0432FF"/>
                                      </p:to>
                                    </p:animClr>
                                  </p:childTnLst>
                                </p:cTn>
                              </p:par>
                              <p:par>
                                <p:cTn id="51" presetID="3" presetClass="emph" presetSubtype="2" fill="hold" grpId="0" nodeType="withEffect">
                                  <p:stCondLst>
                                    <p:cond delay="0"/>
                                  </p:stCondLst>
                                  <p:childTnLst>
                                    <p:animClr clrSpc="rgb" dir="cw">
                                      <p:cBhvr override="childStyle">
                                        <p:cTn id="52" dur="2000" fill="hold"/>
                                        <p:tgtEl>
                                          <p:spTgt spid="43"/>
                                        </p:tgtEl>
                                        <p:attrNameLst>
                                          <p:attrName>style.color</p:attrName>
                                        </p:attrNameLst>
                                      </p:cBhvr>
                                      <p:to>
                                        <a:srgbClr val="0432FF"/>
                                      </p:to>
                                    </p:animClr>
                                  </p:childTnLst>
                                </p:cTn>
                              </p:par>
                              <p:par>
                                <p:cTn id="53" presetID="3" presetClass="emph" presetSubtype="2" fill="hold" grpId="0" nodeType="withEffect">
                                  <p:stCondLst>
                                    <p:cond delay="0"/>
                                  </p:stCondLst>
                                  <p:childTnLst>
                                    <p:animClr clrSpc="rgb" dir="cw">
                                      <p:cBhvr override="childStyle">
                                        <p:cTn id="54" dur="2000" fill="hold"/>
                                        <p:tgtEl>
                                          <p:spTgt spid="44"/>
                                        </p:tgtEl>
                                        <p:attrNameLst>
                                          <p:attrName>style.color</p:attrName>
                                        </p:attrNameLst>
                                      </p:cBhvr>
                                      <p:to>
                                        <a:srgbClr val="0432FF"/>
                                      </p:to>
                                    </p:animClr>
                                  </p:childTnLst>
                                </p:cTn>
                              </p:par>
                              <p:par>
                                <p:cTn id="55" presetID="3" presetClass="emph" presetSubtype="2" fill="hold" grpId="0" nodeType="withEffect">
                                  <p:stCondLst>
                                    <p:cond delay="0"/>
                                  </p:stCondLst>
                                  <p:childTnLst>
                                    <p:animClr clrSpc="rgb" dir="cw">
                                      <p:cBhvr override="childStyle">
                                        <p:cTn id="56" dur="2000" fill="hold"/>
                                        <p:tgtEl>
                                          <p:spTgt spid="45"/>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6" grpId="1" animBg="1"/>
      <p:bldP spid="37" grpId="0" animBg="1"/>
      <p:bldP spid="37" grpId="1" animBg="1"/>
      <p:bldP spid="27" grpId="0"/>
      <p:bldP spid="32" grpId="0"/>
      <p:bldP spid="41" grpId="0"/>
      <p:bldP spid="42" grpId="0"/>
      <p:bldP spid="43" grpId="0"/>
      <p:bldP spid="44" grpId="0"/>
      <p:bldP spid="45" grpId="0"/>
      <p:bldP spid="46"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2" name="Titre 4"/>
          <p:cNvSpPr txBox="1">
            <a:spLocks/>
          </p:cNvSpPr>
          <p:nvPr/>
        </p:nvSpPr>
        <p:spPr>
          <a:xfrm>
            <a:off x="843455" y="150169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023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104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46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905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2814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Espace réservé du contenu 110"/>
          <p:cNvSpPr txBox="1">
            <a:spLocks/>
          </p:cNvSpPr>
          <p:nvPr/>
        </p:nvSpPr>
        <p:spPr>
          <a:xfrm>
            <a:off x="692881" y="1631660"/>
            <a:ext cx="3456061" cy="2789865"/>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400" b="1" dirty="0" smtClean="0">
                <a:solidFill>
                  <a:schemeClr val="tx1"/>
                </a:solidFill>
              </a:rPr>
              <a:t>R</a:t>
            </a:r>
            <a:r>
              <a:rPr lang="en-US" sz="1400" b="1" baseline="-25000" dirty="0" smtClean="0">
                <a:solidFill>
                  <a:schemeClr val="tx1"/>
                </a:solidFill>
              </a:rPr>
              <a:t>1</a:t>
            </a:r>
            <a:r>
              <a:rPr lang="en-US" sz="1400" b="1" dirty="0" smtClean="0">
                <a:solidFill>
                  <a:schemeClr val="tx1"/>
                </a:solidFill>
              </a:rPr>
              <a:t>:</a:t>
            </a:r>
            <a:r>
              <a:rPr lang="en-US" sz="1400" dirty="0" smtClean="0">
                <a:solidFill>
                  <a:schemeClr val="tx1"/>
                </a:solidFill>
              </a:rPr>
              <a:t> The cardinality of the union of </a:t>
            </a:r>
            <a:r>
              <a:rPr lang="en-US" sz="1400" dirty="0">
                <a:solidFill>
                  <a:schemeClr val="tx1"/>
                </a:solidFill>
              </a:rPr>
              <a:t>CSDs in p is equal to </a:t>
            </a:r>
            <a:r>
              <a:rPr lang="en-US" sz="1400" dirty="0" smtClean="0">
                <a:solidFill>
                  <a:schemeClr val="tx1"/>
                </a:solidFill>
              </a:rPr>
              <a:t>the </a:t>
            </a:r>
            <a:r>
              <a:rPr lang="en-US" sz="1400" dirty="0">
                <a:solidFill>
                  <a:schemeClr val="tx1"/>
                </a:solidFill>
              </a:rPr>
              <a:t>number of abstract services in the </a:t>
            </a:r>
            <a:r>
              <a:rPr lang="en-US" sz="1400" dirty="0" smtClean="0">
                <a:solidFill>
                  <a:schemeClr val="tx1"/>
                </a:solidFill>
              </a:rPr>
              <a:t>query</a:t>
            </a:r>
            <a:endParaRPr lang="en-US" sz="1400" b="1" dirty="0">
              <a:solidFill>
                <a:schemeClr val="tx1"/>
              </a:solidFill>
            </a:endParaRPr>
          </a:p>
          <a:p>
            <a:pPr lvl="1" algn="just">
              <a:buFont typeface="Wingdings" charset="2"/>
              <a:buChar char="§"/>
            </a:pPr>
            <a:r>
              <a:rPr lang="en-US" sz="1400" b="1" dirty="0" smtClean="0">
                <a:solidFill>
                  <a:schemeClr val="tx1"/>
                </a:solidFill>
              </a:rPr>
              <a:t>R</a:t>
            </a:r>
            <a:r>
              <a:rPr lang="en-US" sz="1400" b="1" baseline="-25000" dirty="0" smtClean="0">
                <a:solidFill>
                  <a:schemeClr val="tx1"/>
                </a:solidFill>
              </a:rPr>
              <a:t>2</a:t>
            </a:r>
            <a:r>
              <a:rPr lang="en-US" sz="1400" b="1" dirty="0" smtClean="0">
                <a:solidFill>
                  <a:schemeClr val="tx1"/>
                </a:solidFill>
              </a:rPr>
              <a:t>:</a:t>
            </a:r>
            <a:r>
              <a:rPr lang="en-US" sz="1400" i="1" dirty="0" smtClean="0">
                <a:solidFill>
                  <a:schemeClr val="tx1"/>
                </a:solidFill>
              </a:rPr>
              <a:t> </a:t>
            </a:r>
            <a:r>
              <a:rPr lang="en-US" sz="1400" dirty="0">
                <a:solidFill>
                  <a:schemeClr val="tx1"/>
                </a:solidFill>
              </a:rPr>
              <a:t>the intersection of all abstract services in each CSD on </a:t>
            </a:r>
            <a:r>
              <a:rPr lang="en-US" sz="1400" dirty="0" smtClean="0">
                <a:solidFill>
                  <a:schemeClr val="tx1"/>
                </a:solidFill>
              </a:rPr>
              <a:t>p</a:t>
            </a:r>
            <a:r>
              <a:rPr lang="en-US" sz="1400" baseline="-25000" dirty="0" smtClean="0">
                <a:solidFill>
                  <a:schemeClr val="tx1"/>
                </a:solidFill>
              </a:rPr>
              <a:t>i</a:t>
            </a:r>
            <a:r>
              <a:rPr lang="en-US" sz="1400" dirty="0" smtClean="0">
                <a:solidFill>
                  <a:schemeClr val="tx1"/>
                </a:solidFill>
              </a:rPr>
              <a:t> </a:t>
            </a:r>
            <a:r>
              <a:rPr lang="en-US" sz="1400" dirty="0">
                <a:solidFill>
                  <a:schemeClr val="tx1"/>
                </a:solidFill>
              </a:rPr>
              <a:t>is empty. A</a:t>
            </a:r>
            <a:r>
              <a:rPr lang="en-US" sz="1400" dirty="0" smtClean="0">
                <a:solidFill>
                  <a:schemeClr val="tx1"/>
                </a:solidFill>
              </a:rPr>
              <a:t>bstract </a:t>
            </a:r>
            <a:r>
              <a:rPr lang="en-US" sz="1400" dirty="0">
                <a:solidFill>
                  <a:schemeClr val="tx1"/>
                </a:solidFill>
              </a:rPr>
              <a:t>services </a:t>
            </a:r>
            <a:r>
              <a:rPr lang="en-US" sz="1400" dirty="0" smtClean="0">
                <a:solidFill>
                  <a:schemeClr val="tx1"/>
                </a:solidFill>
              </a:rPr>
              <a:t>cannot appear in more than one set pi</a:t>
            </a:r>
            <a:endParaRPr lang="en-US" sz="1400" dirty="0">
              <a:solidFill>
                <a:schemeClr val="tx1"/>
              </a:solidFill>
            </a:endParaRPr>
          </a:p>
        </p:txBody>
      </p:sp>
      <p:sp>
        <p:nvSpPr>
          <p:cNvPr id="2" name="Titre 1"/>
          <p:cNvSpPr>
            <a:spLocks noGrp="1"/>
          </p:cNvSpPr>
          <p:nvPr>
            <p:ph type="title"/>
          </p:nvPr>
        </p:nvSpPr>
        <p:spPr/>
        <p:txBody>
          <a:bodyPr>
            <a:normAutofit fontScale="90000"/>
          </a:bodyPr>
          <a:lstStyle/>
          <a:p>
            <a:r>
              <a:rPr lang="en-GB" sz="4000" dirty="0" smtClean="0"/>
              <a:t>Matching &amp; combining concrete services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24" name="Titre 4"/>
          <p:cNvSpPr txBox="1">
            <a:spLocks/>
          </p:cNvSpPr>
          <p:nvPr/>
        </p:nvSpPr>
        <p:spPr>
          <a:xfrm>
            <a:off x="1080985" y="3687879"/>
            <a:ext cx="2679854"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1 </a:t>
            </a:r>
            <a:r>
              <a:rPr lang="en-GB" sz="1400" b="1" i="1" dirty="0" smtClean="0">
                <a:solidFill>
                  <a:srgbClr val="0A6212"/>
                </a:solidFill>
                <a:latin typeface="Consolas" charset="0"/>
                <a:ea typeface="Consolas" charset="0"/>
                <a:cs typeface="Consolas" charset="0"/>
              </a:rPr>
              <a:t>=  { CSD</a:t>
            </a:r>
            <a:r>
              <a:rPr lang="en-GB" sz="1400" b="1" i="1" baseline="-25000" dirty="0" smtClean="0">
                <a:solidFill>
                  <a:srgbClr val="0A6212"/>
                </a:solidFill>
                <a:latin typeface="Consolas" charset="0"/>
                <a:ea typeface="Consolas" charset="0"/>
                <a:cs typeface="Consolas" charset="0"/>
              </a:rPr>
              <a:t>2</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2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3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 </a:t>
            </a:r>
            <a:r>
              <a:rPr lang="en-GB" sz="1400" b="1" i="1" dirty="0" smtClean="0">
                <a:solidFill>
                  <a:srgbClr val="0A6212"/>
                </a:solidFill>
                <a:latin typeface="Consolas" charset="0"/>
                <a:ea typeface="Consolas" charset="0"/>
                <a:cs typeface="Consolas" charset="0"/>
              </a:rPr>
              <a:t>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5  </a:t>
            </a:r>
            <a:r>
              <a:rPr lang="en-GB" sz="1400" b="1" i="1" dirty="0" smtClean="0">
                <a:solidFill>
                  <a:srgbClr val="0A6212"/>
                </a:solidFill>
                <a:latin typeface="Consolas" charset="0"/>
                <a:ea typeface="Consolas" charset="0"/>
                <a:cs typeface="Consolas" charset="0"/>
              </a:rPr>
              <a:t>} </a:t>
            </a:r>
            <a:endParaRPr lang="en-GB" sz="1400" b="1" dirty="0">
              <a:solidFill>
                <a:srgbClr val="0A6212"/>
              </a:solidFill>
              <a:latin typeface="Consolas" charset="0"/>
              <a:ea typeface="Consolas" charset="0"/>
              <a:cs typeface="Consolas" charset="0"/>
            </a:endParaRPr>
          </a:p>
          <a:p>
            <a:endParaRPr lang="en-GB" sz="1400" b="1" dirty="0">
              <a:solidFill>
                <a:srgbClr val="0A6212"/>
              </a:solidFill>
              <a:latin typeface="Consolas" charset="0"/>
              <a:ea typeface="Consolas" charset="0"/>
              <a:cs typeface="Consolas" charset="0"/>
            </a:endParaRPr>
          </a:p>
        </p:txBody>
      </p:sp>
      <p:sp>
        <p:nvSpPr>
          <p:cNvPr id="25" name="Titre 4"/>
          <p:cNvSpPr txBox="1">
            <a:spLocks/>
          </p:cNvSpPr>
          <p:nvPr/>
        </p:nvSpPr>
        <p:spPr>
          <a:xfrm>
            <a:off x="822959" y="3359239"/>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3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S2</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b!) [availability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S3</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A2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99%,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S4</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a:t>
            </a:r>
            <a:r>
              <a:rPr lang="en-US" sz="1200" dirty="0" smtClean="0">
                <a:solidFill>
                  <a:srgbClr val="0432FF"/>
                </a:solidFill>
                <a:latin typeface="Consolas" charset="0"/>
                <a:ea typeface="Consolas" charset="0"/>
                <a:cs typeface="Consolas" charset="0"/>
              </a:rPr>
              <a:t>p!), A2 (p?; b!) [</a:t>
            </a:r>
            <a:r>
              <a:rPr lang="en-US" sz="1200" dirty="0">
                <a:solidFill>
                  <a:srgbClr val="0432FF"/>
                </a:solidFill>
                <a:latin typeface="Consolas" charset="0"/>
                <a:ea typeface="Consolas" charset="0"/>
                <a:cs typeface="Consolas" charset="0"/>
              </a:rPr>
              <a:t>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S5</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A3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98%,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0,0$]</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mtClean="0"/>
              <a:pPr/>
              <a:t>19</a:t>
            </a:fld>
            <a:endParaRPr lang="en-GB" dirty="0"/>
          </a:p>
        </p:txBody>
      </p:sp>
      <p:sp>
        <p:nvSpPr>
          <p:cNvPr id="57" name="Espace réservé du contenu 4"/>
          <p:cNvSpPr txBox="1">
            <a:spLocks/>
          </p:cNvSpPr>
          <p:nvPr/>
        </p:nvSpPr>
        <p:spPr>
          <a:xfrm>
            <a:off x="4384171" y="3595084"/>
            <a:ext cx="4759829" cy="116852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		price per call &lt; 0,2$, </a:t>
            </a:r>
          </a:p>
          <a:p>
            <a:pPr marL="0" indent="0">
              <a:lnSpc>
                <a:spcPct val="100000"/>
              </a:lnSpc>
              <a:spcBef>
                <a:spcPts val="300"/>
              </a:spcBef>
              <a:buNone/>
            </a:pPr>
            <a:r>
              <a:rPr lang="en-US" sz="1400" dirty="0">
                <a:solidFill>
                  <a:srgbClr val="0070C0"/>
                </a:solidFill>
                <a:latin typeface="Consolas" charset="0"/>
                <a:ea typeface="Consolas" charset="0"/>
                <a:cs typeface="Consolas" charset="0"/>
              </a:rPr>
              <a:t>	</a:t>
            </a:r>
            <a:r>
              <a:rPr lang="en-US" sz="1400" dirty="0" smtClean="0">
                <a:solidFill>
                  <a:srgbClr val="0070C0"/>
                </a:solidFill>
                <a:latin typeface="Consolas" charset="0"/>
                <a:ea typeface="Consolas" charset="0"/>
                <a:cs typeface="Consolas" charset="0"/>
              </a:rPr>
              <a:t>	total cost &lt; 5$]</a:t>
            </a: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58" name="Rectangle 57"/>
          <p:cNvSpPr/>
          <p:nvPr/>
        </p:nvSpPr>
        <p:spPr>
          <a:xfrm>
            <a:off x="4380271" y="3441196"/>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grpSp>
        <p:nvGrpSpPr>
          <p:cNvPr id="6" name="Grouper 5"/>
          <p:cNvGrpSpPr/>
          <p:nvPr/>
        </p:nvGrpSpPr>
        <p:grpSpPr>
          <a:xfrm>
            <a:off x="4326797" y="2147043"/>
            <a:ext cx="4657757" cy="416134"/>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re 4"/>
            <p:cNvSpPr txBox="1">
              <a:spLocks/>
            </p:cNvSpPr>
            <p:nvPr/>
          </p:nvSpPr>
          <p:spPr>
            <a:xfrm>
              <a:off x="4326797" y="211686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3</a:t>
              </a:r>
              <a:endParaRPr lang="en-GB" sz="18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4326793" y="1719278"/>
            <a:ext cx="4657761" cy="459507"/>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re 4"/>
            <p:cNvSpPr txBox="1">
              <a:spLocks/>
            </p:cNvSpPr>
            <p:nvPr/>
          </p:nvSpPr>
          <p:spPr>
            <a:xfrm>
              <a:off x="4326793" y="171927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2</a:t>
              </a:r>
              <a:endParaRPr lang="en-GB" sz="18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4343400" y="2939676"/>
            <a:ext cx="4663276" cy="473590"/>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re 4"/>
            <p:cNvSpPr txBox="1">
              <a:spLocks/>
            </p:cNvSpPr>
            <p:nvPr/>
          </p:nvSpPr>
          <p:spPr>
            <a:xfrm>
              <a:off x="4345970" y="290829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5</a:t>
              </a:r>
              <a:endParaRPr lang="en-GB" sz="18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 presetClass="entr" presetSubtype="0" fill="hold" grpId="1"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2000" fill="hold"/>
                                        <p:tgtEl>
                                          <p:spTgt spid="24">
                                            <p:txEl>
                                              <p:pRg st="0" end="0"/>
                                            </p:txEl>
                                          </p:spTgt>
                                        </p:tgtEl>
                                        <p:attrNameLst>
                                          <p:attrName>style.color</p:attrName>
                                        </p:attrNameLst>
                                      </p:cBhvr>
                                      <p:to>
                                        <a:srgbClr val="D6D6D6"/>
                                      </p:to>
                                    </p:animClr>
                                  </p:childTnLst>
                                </p:cTn>
                              </p:par>
                              <p:par>
                                <p:cTn id="29" presetID="3" presetClass="emph" presetSubtype="2" fill="hold" nodeType="withEffect">
                                  <p:stCondLst>
                                    <p:cond delay="0"/>
                                  </p:stCondLst>
                                  <p:childTnLst>
                                    <p:animClr clrSpc="rgb" dir="cw">
                                      <p:cBhvr override="childStyle">
                                        <p:cTn id="30" dur="2000" fill="hold"/>
                                        <p:tgtEl>
                                          <p:spTgt spid="24">
                                            <p:txEl>
                                              <p:pRg st="2" end="2"/>
                                            </p:txEl>
                                          </p:spTgt>
                                        </p:tgtEl>
                                        <p:attrNameLst>
                                          <p:attrName>style.color</p:attrName>
                                        </p:attrNameLst>
                                      </p:cBhvr>
                                      <p:to>
                                        <a:srgbClr val="D6D6D6"/>
                                      </p:to>
                                    </p:animClr>
                                  </p:childTnLst>
                                </p:cTn>
                              </p:par>
                              <p:par>
                                <p:cTn id="31" presetID="18" presetClass="emph" presetSubtype="0" fill="hold" nodeType="withEffect">
                                  <p:stCondLst>
                                    <p:cond delay="0"/>
                                  </p:stCondLst>
                                  <p:iterate type="lt">
                                    <p:tmPct val="4000"/>
                                  </p:iterate>
                                  <p:childTnLst>
                                    <p:set>
                                      <p:cBhvr override="childStyle">
                                        <p:cTn id="32"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1725" b="1" dirty="0" smtClean="0">
                <a:solidFill>
                  <a:schemeClr val="tx1"/>
                </a:solidFill>
              </a:rPr>
              <a:t>Data integration from services</a:t>
            </a:r>
          </a:p>
          <a:p>
            <a:pPr>
              <a:lnSpc>
                <a:spcPct val="200000"/>
              </a:lnSpc>
              <a:buFont typeface="Wingdings" charset="2"/>
              <a:buChar char="§"/>
            </a:pPr>
            <a:r>
              <a:rPr lang="en-GB" sz="1800" b="1" dirty="0" smtClean="0"/>
              <a:t>Rhone Service-Based Query Rewriting Algorithm</a:t>
            </a:r>
          </a:p>
          <a:p>
            <a:pPr lvl="1">
              <a:lnSpc>
                <a:spcPct val="200000"/>
              </a:lnSpc>
              <a:buFont typeface="Wingdings" charset="2"/>
              <a:buChar char="§"/>
            </a:pPr>
            <a:r>
              <a:rPr lang="en-GB" sz="1575" dirty="0" smtClean="0">
                <a:solidFill>
                  <a:schemeClr val="tx1"/>
                </a:solidFill>
              </a:rPr>
              <a:t>Principle &amp; example</a:t>
            </a:r>
          </a:p>
          <a:p>
            <a:pPr lvl="1">
              <a:lnSpc>
                <a:spcPct val="200000"/>
              </a:lnSpc>
              <a:buFont typeface="Wingdings" charset="2"/>
              <a:buChar char="§"/>
            </a:pPr>
            <a:r>
              <a:rPr lang="en-GB" sz="1575" dirty="0" smtClean="0">
                <a:solidFill>
                  <a:schemeClr val="tx1"/>
                </a:solidFill>
              </a:rPr>
              <a:t>Experimental validation</a:t>
            </a:r>
          </a:p>
          <a:p>
            <a:pPr>
              <a:lnSpc>
                <a:spcPct val="200000"/>
              </a:lnSpc>
              <a:buFont typeface="Wingdings" charset="2"/>
              <a:buChar char="§"/>
            </a:pPr>
            <a:r>
              <a:rPr lang="en-GB" sz="1725" b="1" dirty="0" smtClean="0">
                <a:solidFill>
                  <a:schemeClr val="tx1"/>
                </a:solidFill>
              </a:rPr>
              <a:t>Lessons learned</a:t>
            </a:r>
            <a:endParaRPr lang="en-US" sz="1725" dirty="0" smtClean="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2218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3026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14467"/>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9" name="Espace réservé du contenu 4"/>
          <p:cNvSpPr txBox="1">
            <a:spLocks/>
          </p:cNvSpPr>
          <p:nvPr/>
        </p:nvSpPr>
        <p:spPr>
          <a:xfrm>
            <a:off x="822960" y="3910403"/>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301306"/>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000" dirty="0">
                <a:solidFill>
                  <a:schemeClr val="tx1"/>
                </a:solidFill>
              </a:rPr>
              <a:t> </a:t>
            </a:r>
            <a:r>
              <a:rPr lang="en-GB" sz="2000" dirty="0" smtClean="0">
                <a:solidFill>
                  <a:schemeClr val="tx1"/>
                </a:solidFill>
              </a:rPr>
              <a:t>The </a:t>
            </a:r>
            <a:r>
              <a:rPr lang="en-GB" sz="2000" i="1" dirty="0">
                <a:solidFill>
                  <a:schemeClr val="tx1"/>
                </a:solidFill>
              </a:rPr>
              <a:t>Rhone</a:t>
            </a:r>
            <a:r>
              <a:rPr lang="en-GB" sz="2000" dirty="0">
                <a:solidFill>
                  <a:schemeClr val="tx1"/>
                </a:solidFill>
              </a:rPr>
              <a:t> first version is implemented in </a:t>
            </a:r>
            <a:r>
              <a:rPr lang="en-GB" sz="2000" dirty="0" smtClean="0">
                <a:solidFill>
                  <a:schemeClr val="tx1"/>
                </a:solidFill>
              </a:rPr>
              <a:t>Java</a:t>
            </a:r>
            <a:endParaRPr lang="en-US" sz="2000" dirty="0" smtClean="0">
              <a:solidFill>
                <a:schemeClr val="tx1"/>
              </a:solidFill>
            </a:endParaRPr>
          </a:p>
          <a:p>
            <a:pPr algn="just">
              <a:buFont typeface="Wingdings" charset="2"/>
              <a:buChar char="§"/>
            </a:pPr>
            <a:r>
              <a:rPr lang="en-US" sz="2000" dirty="0" smtClean="0">
                <a:solidFill>
                  <a:schemeClr val="tx1"/>
                </a:solidFill>
              </a:rPr>
              <a:t> Evaluate the algorithm’s behavior</a:t>
            </a:r>
          </a:p>
          <a:p>
            <a:pPr lvl="1" algn="just">
              <a:buFont typeface="Wingdings" charset="2"/>
              <a:buChar char="§"/>
            </a:pPr>
            <a:r>
              <a:rPr lang="en-US" sz="1800" dirty="0" smtClean="0">
                <a:solidFill>
                  <a:schemeClr val="tx1"/>
                </a:solidFill>
              </a:rPr>
              <a:t>performance, quality and cost</a:t>
            </a:r>
          </a:p>
          <a:p>
            <a:pPr algn="just">
              <a:buFont typeface="Wingdings" charset="2"/>
              <a:buChar char="§"/>
            </a:pPr>
            <a:r>
              <a:rPr lang="en-US" sz="2000" dirty="0" smtClean="0">
                <a:solidFill>
                  <a:schemeClr val="tx1"/>
                </a:solidFill>
              </a:rPr>
              <a:t> Local environment simulating a mono-cloud</a:t>
            </a:r>
          </a:p>
          <a:p>
            <a:pPr lvl="1" algn="just">
              <a:buFont typeface="Wingdings" charset="2"/>
              <a:buChar char="§"/>
            </a:pPr>
            <a:r>
              <a:rPr lang="en-US" sz="1800" dirty="0" smtClean="0">
                <a:solidFill>
                  <a:schemeClr val="tx1"/>
                </a:solidFill>
              </a:rPr>
              <a:t>including a registry of 100 services</a:t>
            </a:r>
          </a:p>
          <a:p>
            <a:pPr algn="just">
              <a:buFont typeface="Wingdings" charset="2"/>
              <a:buChar char="§"/>
            </a:pPr>
            <a:r>
              <a:rPr lang="en-GB" sz="2000" dirty="0" smtClean="0">
                <a:solidFill>
                  <a:schemeClr val="tx1"/>
                </a:solidFill>
              </a:rPr>
              <a:t> Two approaches compared </a:t>
            </a:r>
          </a:p>
          <a:p>
            <a:pPr lvl="1" algn="just">
              <a:buFont typeface="Wingdings" charset="2"/>
              <a:buChar char="§"/>
            </a:pPr>
            <a:r>
              <a:rPr lang="en-GB" sz="1800" dirty="0" smtClean="0">
                <a:solidFill>
                  <a:schemeClr val="tx1"/>
                </a:solidFill>
              </a:rPr>
              <a:t>Traditional (without considering preferences and SLA) versus </a:t>
            </a:r>
          </a:p>
          <a:p>
            <a:pPr lvl="1" algn="just">
              <a:buFont typeface="Wingdings" charset="2"/>
              <a:buChar char="§"/>
            </a:pPr>
            <a:r>
              <a:rPr lang="en-GB" sz="1800" dirty="0" smtClean="0">
                <a:solidFill>
                  <a:schemeClr val="tx1"/>
                </a:solidFill>
              </a:rPr>
              <a:t>Preference-guided (i.e., Rhone)</a:t>
            </a:r>
            <a:endParaRPr lang="en-US" sz="1800"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Lessons learned</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1600" b="1" dirty="0" smtClean="0"/>
              <a:t> Rewriting solutions quality </a:t>
            </a:r>
            <a:r>
              <a:rPr lang="en-US" sz="1600" dirty="0" smtClean="0"/>
              <a:t>enhanced</a:t>
            </a:r>
          </a:p>
          <a:p>
            <a:pPr marL="0">
              <a:buFont typeface="Wingdings" charset="2"/>
              <a:buChar char="§"/>
            </a:pPr>
            <a:r>
              <a:rPr lang="en-US" sz="1600" dirty="0" smtClean="0"/>
              <a:t> Integration </a:t>
            </a:r>
            <a:r>
              <a:rPr lang="en-US" sz="1600" b="1" dirty="0" smtClean="0"/>
              <a:t>economic cost </a:t>
            </a:r>
            <a:r>
              <a:rPr lang="en-US" sz="1600" dirty="0" smtClean="0"/>
              <a:t>potentially reduced</a:t>
            </a:r>
          </a:p>
        </p:txBody>
      </p:sp>
      <p:pic>
        <p:nvPicPr>
          <p:cNvPr id="7" name="Imagem 11"/>
          <p:cNvPicPr>
            <a:picLocks noChangeAspect="1"/>
          </p:cNvPicPr>
          <p:nvPr/>
        </p:nvPicPr>
        <p:blipFill>
          <a:blip r:embed="rId3"/>
          <a:stretch>
            <a:fillRect/>
          </a:stretch>
        </p:blipFill>
        <p:spPr>
          <a:xfrm>
            <a:off x="685798" y="2924365"/>
            <a:ext cx="3584920" cy="1892468"/>
          </a:xfrm>
          <a:prstGeom prst="rect">
            <a:avLst/>
          </a:prstGeom>
        </p:spPr>
      </p:pic>
      <p:pic>
        <p:nvPicPr>
          <p:cNvPr id="8" name="Imagem 2"/>
          <p:cNvPicPr>
            <a:picLocks noChangeAspect="1"/>
          </p:cNvPicPr>
          <p:nvPr/>
        </p:nvPicPr>
        <p:blipFill>
          <a:blip r:embed="rId4"/>
          <a:stretch>
            <a:fillRect/>
          </a:stretch>
        </p:blipFill>
        <p:spPr>
          <a:xfrm>
            <a:off x="4754516" y="3026462"/>
            <a:ext cx="3334931" cy="1790371"/>
          </a:xfrm>
          <a:prstGeom prst="rect">
            <a:avLst/>
          </a:prstGeom>
        </p:spPr>
      </p:pic>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629393" y="1979613"/>
            <a:ext cx="7743486" cy="2651764"/>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2000" b="1" dirty="0">
                <a:solidFill>
                  <a:schemeClr val="tx1"/>
                </a:solidFill>
              </a:rPr>
              <a:t>Daniel </a:t>
            </a:r>
            <a:r>
              <a:rPr lang="en-US" sz="2000" b="1" dirty="0" err="1">
                <a:solidFill>
                  <a:schemeClr val="tx1"/>
                </a:solidFill>
              </a:rPr>
              <a:t>Aguiar</a:t>
            </a:r>
            <a:r>
              <a:rPr lang="en-US" sz="2000" b="1" dirty="0">
                <a:solidFill>
                  <a:schemeClr val="tx1"/>
                </a:solidFill>
              </a:rPr>
              <a:t> da Silva </a:t>
            </a:r>
            <a:r>
              <a:rPr lang="en-US" sz="2000" b="1" dirty="0" err="1">
                <a:solidFill>
                  <a:schemeClr val="tx1"/>
                </a:solidFill>
              </a:rPr>
              <a:t>Carvalho</a:t>
            </a:r>
            <a:r>
              <a:rPr lang="en-US" sz="2000" b="1" dirty="0">
                <a:solidFill>
                  <a:schemeClr val="tx1"/>
                </a:solidFill>
              </a:rPr>
              <a:t>, </a:t>
            </a:r>
            <a:endParaRPr lang="en-US" sz="2000" b="1" dirty="0" smtClean="0">
              <a:solidFill>
                <a:schemeClr val="tx1"/>
              </a:solidFill>
            </a:endParaRPr>
          </a:p>
          <a:p>
            <a:pPr marL="0" indent="0" algn="r">
              <a:buNone/>
            </a:pPr>
            <a:r>
              <a:rPr lang="en-US" sz="2000" b="1" dirty="0" smtClean="0">
                <a:solidFill>
                  <a:schemeClr val="tx1"/>
                </a:solidFill>
              </a:rPr>
              <a:t>Magellan</a:t>
            </a:r>
            <a:r>
              <a:rPr lang="en-US" sz="2000" b="1" dirty="0">
                <a:solidFill>
                  <a:schemeClr val="tx1"/>
                </a:solidFill>
              </a:rPr>
              <a:t>, IAE, Univ. J. Moulin Lyon 3, </a:t>
            </a:r>
            <a:r>
              <a:rPr lang="en-US" sz="2000" b="1" dirty="0" smtClean="0">
                <a:solidFill>
                  <a:schemeClr val="tx1"/>
                </a:solidFill>
              </a:rPr>
              <a:t>France</a:t>
            </a:r>
          </a:p>
          <a:p>
            <a:pPr marL="0" indent="0">
              <a:buNone/>
            </a:pPr>
            <a:endParaRPr lang="en-US" sz="2000" b="1" dirty="0" smtClean="0">
              <a:solidFill>
                <a:schemeClr val="tx1"/>
              </a:solidFill>
            </a:endParaRPr>
          </a:p>
          <a:p>
            <a:pPr marL="0" indent="0">
              <a:buNone/>
            </a:pPr>
            <a:endParaRPr lang="en-US" sz="1400" dirty="0">
              <a:solidFill>
                <a:schemeClr val="tx1"/>
              </a:solidFill>
            </a:endParaRPr>
          </a:p>
          <a:p>
            <a:pPr marL="0" indent="0" algn="r">
              <a:buNone/>
            </a:pPr>
            <a:r>
              <a:rPr lang="en-US" sz="1800" dirty="0" err="1">
                <a:solidFill>
                  <a:schemeClr val="tx1"/>
                </a:solidFill>
              </a:rPr>
              <a:t>Plácido</a:t>
            </a:r>
            <a:r>
              <a:rPr lang="en-US" sz="1800" dirty="0">
                <a:solidFill>
                  <a:schemeClr val="tx1"/>
                </a:solidFill>
              </a:rPr>
              <a:t> Antonio de Souza </a:t>
            </a:r>
            <a:r>
              <a:rPr lang="en-US" sz="1800" dirty="0" err="1">
                <a:solidFill>
                  <a:schemeClr val="tx1"/>
                </a:solidFill>
              </a:rPr>
              <a:t>Neto</a:t>
            </a:r>
            <a:r>
              <a:rPr lang="en-US" sz="1800" dirty="0">
                <a:solidFill>
                  <a:schemeClr val="tx1"/>
                </a:solidFill>
              </a:rPr>
              <a:t>, DIATINF, IFRN, Brazil</a:t>
            </a:r>
          </a:p>
          <a:p>
            <a:pPr marL="0" indent="0" algn="r">
              <a:buNone/>
            </a:pPr>
            <a:r>
              <a:rPr lang="en-US" sz="1800" dirty="0" err="1">
                <a:solidFill>
                  <a:schemeClr val="tx1"/>
                </a:solidFill>
              </a:rPr>
              <a:t>Chirine</a:t>
            </a:r>
            <a:r>
              <a:rPr lang="en-US" sz="1800" dirty="0">
                <a:solidFill>
                  <a:schemeClr val="tx1"/>
                </a:solidFill>
              </a:rPr>
              <a:t> </a:t>
            </a:r>
            <a:r>
              <a:rPr lang="en-US" sz="1800" dirty="0" err="1">
                <a:solidFill>
                  <a:schemeClr val="tx1"/>
                </a:solidFill>
              </a:rPr>
              <a:t>Ghedira-Guegan</a:t>
            </a:r>
            <a:r>
              <a:rPr lang="en-US" sz="1800" dirty="0">
                <a:solidFill>
                  <a:schemeClr val="tx1"/>
                </a:solidFill>
              </a:rPr>
              <a:t>, Magellan, IAE, Univ. J. Moulin Lyon 3, France</a:t>
            </a:r>
          </a:p>
          <a:p>
            <a:pPr marL="0" indent="0" algn="r">
              <a:buNone/>
            </a:pPr>
            <a:r>
              <a:rPr lang="en-US" sz="1800" dirty="0">
                <a:solidFill>
                  <a:schemeClr val="tx1"/>
                </a:solidFill>
              </a:rPr>
              <a:t>Nadia </a:t>
            </a:r>
            <a:r>
              <a:rPr lang="en-US" sz="1800" dirty="0" err="1">
                <a:solidFill>
                  <a:schemeClr val="tx1"/>
                </a:solidFill>
              </a:rPr>
              <a:t>Bennani</a:t>
            </a:r>
            <a:r>
              <a:rPr lang="en-US" sz="1800" dirty="0">
                <a:solidFill>
                  <a:schemeClr val="tx1"/>
                </a:solidFill>
              </a:rPr>
              <a:t>, LIRIS-CNRS, INSA-Lyon, Univ. Lyon, France</a:t>
            </a:r>
          </a:p>
          <a:p>
            <a:pPr marL="0" indent="0" algn="r">
              <a:buNone/>
            </a:pPr>
            <a:r>
              <a:rPr lang="en-US" sz="1800" dirty="0" err="1">
                <a:solidFill>
                  <a:schemeClr val="tx1"/>
                </a:solidFill>
              </a:rPr>
              <a:t>Genoveva</a:t>
            </a:r>
            <a:r>
              <a:rPr lang="en-US" sz="18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3" name="Groupe 2"/>
          <p:cNvGrpSpPr/>
          <p:nvPr/>
        </p:nvGrpSpPr>
        <p:grpSpPr>
          <a:xfrm>
            <a:off x="2858934" y="3548183"/>
            <a:ext cx="3308241" cy="651348"/>
            <a:chOff x="1087168" y="4519613"/>
            <a:chExt cx="6781406" cy="1216025"/>
          </a:xfrm>
        </p:grpSpPr>
        <p:sp>
          <p:nvSpPr>
            <p:cNvPr id="4" name="Cylindre 3"/>
            <p:cNvSpPr/>
            <p:nvPr/>
          </p:nvSpPr>
          <p:spPr>
            <a:xfrm>
              <a:off x="1741338"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49" name="Cylindre 48"/>
            <p:cNvSpPr/>
            <p:nvPr/>
          </p:nvSpPr>
          <p:spPr>
            <a:xfrm>
              <a:off x="3743572"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50" name="Cylindre 49"/>
            <p:cNvSpPr/>
            <p:nvPr/>
          </p:nvSpPr>
          <p:spPr>
            <a:xfrm>
              <a:off x="5750789"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33" name="ZoneTexte 32"/>
            <p:cNvSpPr txBox="1"/>
            <p:nvPr/>
          </p:nvSpPr>
          <p:spPr>
            <a:xfrm>
              <a:off x="1087168"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A</a:t>
              </a:r>
            </a:p>
          </p:txBody>
        </p:sp>
        <p:sp>
          <p:nvSpPr>
            <p:cNvPr id="52" name="ZoneTexte 51"/>
            <p:cNvSpPr txBox="1"/>
            <p:nvPr/>
          </p:nvSpPr>
          <p:spPr>
            <a:xfrm>
              <a:off x="313253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B</a:t>
              </a:r>
            </a:p>
          </p:txBody>
        </p:sp>
        <p:sp>
          <p:nvSpPr>
            <p:cNvPr id="55" name="ZoneTexte 54"/>
            <p:cNvSpPr txBox="1"/>
            <p:nvPr/>
          </p:nvSpPr>
          <p:spPr>
            <a:xfrm>
              <a:off x="512537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C</a:t>
              </a:r>
            </a:p>
          </p:txBody>
        </p:sp>
      </p:grpSp>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5989235" y="2687327"/>
            <a:ext cx="2761782" cy="738664"/>
          </a:xfrm>
          <a:prstGeom prst="rect">
            <a:avLst/>
          </a:prstGeom>
          <a:noFill/>
        </p:spPr>
        <p:txBody>
          <a:bodyPr wrap="none" rtlCol="0">
            <a:spAutoFit/>
          </a:bodyPr>
          <a:lstStyle/>
          <a:p>
            <a:r>
              <a:rPr lang="en-GB" sz="1400" i="1" dirty="0" smtClean="0"/>
              <a:t>Pivot data model &amp; query language</a:t>
            </a:r>
          </a:p>
          <a:p>
            <a:r>
              <a:rPr lang="en-GB" sz="1400" i="1" dirty="0" smtClean="0"/>
              <a:t>(</a:t>
            </a:r>
            <a:r>
              <a:rPr lang="en-GB" sz="1400" i="1" dirty="0" err="1" smtClean="0"/>
              <a:t>GaV</a:t>
            </a:r>
            <a:r>
              <a:rPr lang="en-GB" sz="1400" i="1" dirty="0" smtClean="0"/>
              <a:t>, </a:t>
            </a:r>
            <a:r>
              <a:rPr lang="en-GB" sz="1400" i="1" dirty="0" err="1" smtClean="0"/>
              <a:t>LaV</a:t>
            </a:r>
            <a:r>
              <a:rPr lang="en-GB" sz="1400" i="1" dirty="0" smtClean="0"/>
              <a:t>, ontologies)</a:t>
            </a:r>
          </a:p>
          <a:p>
            <a:endParaRPr lang="en-GB" sz="1400" i="1" dirty="0" smtClean="0"/>
          </a:p>
        </p:txBody>
      </p:sp>
      <p:sp>
        <p:nvSpPr>
          <p:cNvPr id="26" name="ZoneTexte 25"/>
          <p:cNvSpPr txBox="1"/>
          <p:nvPr/>
        </p:nvSpPr>
        <p:spPr>
          <a:xfrm>
            <a:off x="5989235" y="3443834"/>
            <a:ext cx="3224472" cy="738664"/>
          </a:xfrm>
          <a:prstGeom prst="rect">
            <a:avLst/>
          </a:prstGeom>
          <a:noFill/>
        </p:spPr>
        <p:txBody>
          <a:bodyPr wrap="non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27" name="ZoneTexte 26"/>
          <p:cNvSpPr txBox="1"/>
          <p:nvPr/>
        </p:nvSpPr>
        <p:spPr>
          <a:xfrm>
            <a:off x="2588528" y="4294951"/>
            <a:ext cx="3837910"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Heterogeneous</a:t>
            </a:r>
            <a:r>
              <a:rPr lang="fr-FR" sz="1200" dirty="0" smtClean="0">
                <a:solidFill>
                  <a:schemeClr val="tx1">
                    <a:lumMod val="65000"/>
                    <a:lumOff val="35000"/>
                  </a:schemeClr>
                </a:solidFill>
                <a:latin typeface="Consolas" charset="0"/>
                <a:ea typeface="Consolas" charset="0"/>
                <a:cs typeface="Consolas" charset="0"/>
              </a:rPr>
              <a:t> data sources </a:t>
            </a:r>
            <a:r>
              <a:rPr lang="en-GB" sz="1200" dirty="0" smtClean="0">
                <a:solidFill>
                  <a:schemeClr val="tx1">
                    <a:lumMod val="65000"/>
                    <a:lumOff val="35000"/>
                  </a:schemeClr>
                </a:solidFill>
                <a:latin typeface="Consolas" charset="0"/>
                <a:ea typeface="Consolas" charset="0"/>
                <a:cs typeface="Consolas" charset="0"/>
              </a:rPr>
              <a:t>known in advance</a:t>
            </a:r>
            <a:endParaRPr lang="fr-FR" sz="1200" dirty="0" smtClean="0">
              <a:solidFill>
                <a:schemeClr val="tx1">
                  <a:lumMod val="65000"/>
                  <a:lumOff val="35000"/>
                </a:schemeClr>
              </a:solidFill>
              <a:latin typeface="Consolas" charset="0"/>
              <a:ea typeface="Consolas" charset="0"/>
              <a:cs typeface="Consolas" charset="0"/>
            </a:endParaRPr>
          </a:p>
        </p:txBody>
      </p:sp>
      <p:sp>
        <p:nvSpPr>
          <p:cNvPr id="9" name="Rectangle 8"/>
          <p:cNvSpPr/>
          <p:nvPr/>
        </p:nvSpPr>
        <p:spPr>
          <a:xfrm>
            <a:off x="830304" y="2275253"/>
            <a:ext cx="136428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29" name="ZoneTexte 28"/>
          <p:cNvSpPr txBox="1"/>
          <p:nvPr/>
        </p:nvSpPr>
        <p:spPr>
          <a:xfrm>
            <a:off x="3696514" y="3267831"/>
            <a:ext cx="1628972"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t>
            </a:r>
            <a:r>
              <a:rPr lang="fr-FR" sz="1200" i="1" dirty="0" err="1" smtClean="0">
                <a:solidFill>
                  <a:schemeClr val="tx1">
                    <a:lumMod val="65000"/>
                    <a:lumOff val="35000"/>
                  </a:schemeClr>
                </a:solidFill>
                <a:latin typeface="Consolas" charset="0"/>
                <a:ea typeface="Consolas" charset="0"/>
                <a:cs typeface="Consolas" charset="0"/>
              </a:rPr>
              <a:t>schemata</a:t>
            </a:r>
            <a:endParaRPr lang="fr-FR" sz="1200" i="1" dirty="0" smtClean="0">
              <a:solidFill>
                <a:schemeClr val="tx1">
                  <a:lumMod val="65000"/>
                  <a:lumOff val="35000"/>
                </a:schemeClr>
              </a:solidFill>
              <a:latin typeface="Consolas" charset="0"/>
              <a:ea typeface="Consolas" charset="0"/>
              <a:cs typeface="Consolas" charset="0"/>
            </a:endParaRPr>
          </a:p>
        </p:txBody>
      </p:sp>
      <p:sp>
        <p:nvSpPr>
          <p:cNvPr id="30" name="ZoneTexte 29"/>
          <p:cNvSpPr txBox="1"/>
          <p:nvPr/>
        </p:nvSpPr>
        <p:spPr>
          <a:xfrm>
            <a:off x="5174188" y="1894431"/>
            <a:ext cx="779381" cy="461665"/>
          </a:xfrm>
          <a:prstGeom prst="rect">
            <a:avLst/>
          </a:prstGeom>
          <a:noFill/>
        </p:spPr>
        <p:txBody>
          <a:bodyPr wrap="none" rtlCol="0">
            <a:spAutoFit/>
          </a:bodyPr>
          <a:lstStyle/>
          <a:p>
            <a:pPr algn="ctr"/>
            <a:r>
              <a:rPr lang="fr-FR" sz="1200" smtClean="0">
                <a:solidFill>
                  <a:schemeClr val="tx1">
                    <a:lumMod val="65000"/>
                    <a:lumOff val="35000"/>
                  </a:schemeClr>
                </a:solidFill>
                <a:latin typeface="Consolas" charset="0"/>
                <a:ea typeface="Consolas" charset="0"/>
                <a:cs typeface="Consolas" charset="0"/>
              </a:rPr>
              <a:t>Global </a:t>
            </a:r>
          </a:p>
          <a:p>
            <a:pPr algn="ctr"/>
            <a:r>
              <a:rPr lang="fr-FR" sz="1200" dirty="0" err="1" smtClean="0">
                <a:solidFill>
                  <a:schemeClr val="tx1">
                    <a:lumMod val="65000"/>
                    <a:lumOff val="35000"/>
                  </a:schemeClr>
                </a:solidFill>
                <a:latin typeface="Consolas" charset="0"/>
                <a:ea typeface="Consolas" charset="0"/>
                <a:cs typeface="Consolas" charset="0"/>
              </a:rPr>
              <a:t>schema</a:t>
            </a:r>
            <a:endParaRPr lang="fr-FR" sz="1200" dirty="0" smtClean="0">
              <a:solidFill>
                <a:schemeClr val="tx1">
                  <a:lumMod val="65000"/>
                  <a:lumOff val="35000"/>
                </a:schemeClr>
              </a:solidFill>
              <a:latin typeface="Consolas" charset="0"/>
              <a:ea typeface="Consolas" charset="0"/>
              <a:cs typeface="Consolas" charset="0"/>
            </a:endParaRPr>
          </a:p>
        </p:txBody>
      </p:sp>
      <p:sp>
        <p:nvSpPr>
          <p:cNvPr id="10" name="Rectangle 9"/>
          <p:cNvSpPr/>
          <p:nvPr/>
        </p:nvSpPr>
        <p:spPr>
          <a:xfrm>
            <a:off x="830304" y="2512653"/>
            <a:ext cx="2979377"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12" name="Rectangle 11"/>
          <p:cNvSpPr/>
          <p:nvPr/>
        </p:nvSpPr>
        <p:spPr>
          <a:xfrm>
            <a:off x="830304" y="1388482"/>
            <a:ext cx="2934825" cy="738664"/>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Data integration: the teenage </a:t>
            </a:r>
            <a:r>
              <a:rPr lang="en-GB" sz="1400" b="1" dirty="0" smtClean="0">
                <a:solidFill>
                  <a:srgbClr val="1A1A1A"/>
                </a:solidFill>
                <a:latin typeface="Calibri" charset="0"/>
                <a:ea typeface="Calibri" charset="0"/>
                <a:cs typeface="Calibri" charset="0"/>
              </a:rPr>
              <a:t>years</a:t>
            </a:r>
            <a:r>
              <a:rPr lang="en-GB" sz="1400" dirty="0" smtClean="0">
                <a:solidFill>
                  <a:srgbClr val="1A1A1A"/>
                </a:solidFill>
                <a:latin typeface="Calibri" charset="0"/>
                <a:ea typeface="Calibri" charset="0"/>
                <a:cs typeface="Calibri" charset="0"/>
              </a:rPr>
              <a:t>.</a:t>
            </a:r>
            <a:r>
              <a:rPr lang="en-GB" sz="1400" dirty="0" smtClean="0">
                <a:latin typeface="Calibri" charset="0"/>
                <a:ea typeface="Calibri" charset="0"/>
                <a:cs typeface="Calibri" charset="0"/>
              </a:rPr>
              <a:t> </a:t>
            </a:r>
            <a:r>
              <a:rPr lang="en-GB" sz="1400" dirty="0" smtClean="0">
                <a:solidFill>
                  <a:srgbClr val="1A1A1A"/>
                </a:solidFill>
                <a:latin typeface="Calibri" charset="0"/>
                <a:ea typeface="Calibri" charset="0"/>
                <a:cs typeface="Calibri" charset="0"/>
              </a:rPr>
              <a:t>Halevy</a:t>
            </a:r>
            <a:r>
              <a:rPr lang="en-GB" sz="1400" dirty="0">
                <a:solidFill>
                  <a:srgbClr val="1A1A1A"/>
                </a:solidFill>
                <a:latin typeface="Calibri" charset="0"/>
                <a:ea typeface="Calibri" charset="0"/>
                <a:cs typeface="Calibri" charset="0"/>
              </a:rPr>
              <a:t>, A., </a:t>
            </a:r>
            <a:r>
              <a:rPr lang="en-GB" sz="1400" dirty="0" err="1">
                <a:solidFill>
                  <a:srgbClr val="1A1A1A"/>
                </a:solidFill>
                <a:latin typeface="Calibri" charset="0"/>
                <a:ea typeface="Calibri" charset="0"/>
                <a:cs typeface="Calibri" charset="0"/>
              </a:rPr>
              <a:t>Rajaraman</a:t>
            </a:r>
            <a:r>
              <a:rPr lang="en-GB" sz="1400" dirty="0">
                <a:solidFill>
                  <a:srgbClr val="1A1A1A"/>
                </a:solidFill>
                <a:latin typeface="Calibri" charset="0"/>
                <a:ea typeface="Calibri" charset="0"/>
                <a:cs typeface="Calibri" charset="0"/>
              </a:rPr>
              <a:t>, A., &amp; </a:t>
            </a:r>
            <a:r>
              <a:rPr lang="en-GB" sz="1400" dirty="0" err="1">
                <a:solidFill>
                  <a:srgbClr val="1A1A1A"/>
                </a:solidFill>
                <a:latin typeface="Calibri" charset="0"/>
                <a:ea typeface="Calibri" charset="0"/>
                <a:cs typeface="Calibri" charset="0"/>
              </a:rPr>
              <a:t>Ordille</a:t>
            </a:r>
            <a:r>
              <a:rPr lang="en-GB" sz="1400" dirty="0">
                <a:solidFill>
                  <a:srgbClr val="1A1A1A"/>
                </a:solidFill>
                <a:latin typeface="Calibri" charset="0"/>
                <a:ea typeface="Calibri" charset="0"/>
                <a:cs typeface="Calibri" charset="0"/>
              </a:rPr>
              <a:t>, J. </a:t>
            </a:r>
            <a:r>
              <a:rPr lang="en-GB" sz="1400" dirty="0" smtClean="0">
                <a:solidFill>
                  <a:srgbClr val="1A1A1A"/>
                </a:solidFill>
                <a:latin typeface="Calibri" charset="0"/>
                <a:ea typeface="Calibri" charset="0"/>
                <a:cs typeface="Calibri" charset="0"/>
              </a:rPr>
              <a:t>(VLDB 2006</a:t>
            </a:r>
            <a:r>
              <a:rPr lang="en-GB" sz="1400" dirty="0">
                <a:solidFill>
                  <a:srgbClr val="1A1A1A"/>
                </a:solidFill>
                <a:latin typeface="Calibri" charset="0"/>
                <a:ea typeface="Calibri" charset="0"/>
                <a:cs typeface="Calibri" charset="0"/>
              </a:rPr>
              <a:t>, September</a:t>
            </a:r>
            <a:r>
              <a:rPr lang="en-GB" sz="1400" dirty="0" smtClean="0">
                <a:solidFill>
                  <a:srgbClr val="1A1A1A"/>
                </a:solidFill>
                <a:latin typeface="Calibri" charset="0"/>
                <a:ea typeface="Calibri" charset="0"/>
                <a:cs typeface="Calibri" charset="0"/>
              </a:rPr>
              <a:t>)</a:t>
            </a:r>
            <a:endParaRPr lang="en-GB" sz="1400" dirty="0">
              <a:latin typeface="Calibri" charset="0"/>
              <a:ea typeface="Calibri" charset="0"/>
              <a:cs typeface="Calibri" charset="0"/>
            </a:endParaRPr>
          </a:p>
        </p:txBody>
      </p:sp>
      <p:sp>
        <p:nvSpPr>
          <p:cNvPr id="13" name="Rectangle 12"/>
          <p:cNvSpPr/>
          <p:nvPr/>
        </p:nvSpPr>
        <p:spPr>
          <a:xfrm>
            <a:off x="5989235" y="2251454"/>
            <a:ext cx="3417871" cy="523220"/>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Schema integration: Past, present, and future</a:t>
            </a:r>
            <a:r>
              <a:rPr lang="en-GB" sz="1400" dirty="0">
                <a:solidFill>
                  <a:srgbClr val="1A1A1A"/>
                </a:solidFill>
                <a:latin typeface="Calibri" charset="0"/>
                <a:ea typeface="Calibri" charset="0"/>
                <a:cs typeface="Calibri" charset="0"/>
              </a:rPr>
              <a:t> </a:t>
            </a:r>
            <a:r>
              <a:rPr lang="en-GB" sz="1400" dirty="0" smtClean="0">
                <a:latin typeface="Calibri" charset="0"/>
                <a:ea typeface="Calibri" charset="0"/>
                <a:cs typeface="Calibri" charset="0"/>
              </a:rPr>
              <a:t>(</a:t>
            </a:r>
            <a:r>
              <a:rPr lang="en-GB" sz="1400" dirty="0" smtClean="0">
                <a:solidFill>
                  <a:srgbClr val="1A1A1A"/>
                </a:solidFill>
                <a:latin typeface="Calibri" charset="0"/>
                <a:ea typeface="Calibri" charset="0"/>
                <a:cs typeface="Calibri" charset="0"/>
              </a:rPr>
              <a:t>Ram</a:t>
            </a:r>
            <a:r>
              <a:rPr lang="en-GB" sz="1400" dirty="0">
                <a:solidFill>
                  <a:srgbClr val="1A1A1A"/>
                </a:solidFill>
                <a:latin typeface="Calibri" charset="0"/>
                <a:ea typeface="Calibri" charset="0"/>
                <a:cs typeface="Calibri" charset="0"/>
              </a:rPr>
              <a:t>, S., &amp; Ramesh, V. </a:t>
            </a:r>
            <a:r>
              <a:rPr lang="en-GB" sz="1400" dirty="0" smtClean="0">
                <a:solidFill>
                  <a:srgbClr val="1A1A1A"/>
                </a:solidFill>
                <a:latin typeface="Calibri" charset="0"/>
                <a:ea typeface="Calibri" charset="0"/>
                <a:cs typeface="Calibri" charset="0"/>
              </a:rPr>
              <a:t>1999)</a:t>
            </a:r>
            <a:endParaRPr lang="en-GB" sz="1400" dirty="0">
              <a:latin typeface="Calibri" charset="0"/>
              <a:ea typeface="Calibri" charset="0"/>
              <a:cs typeface="Calibri" charset="0"/>
            </a:endParaRPr>
          </a:p>
        </p:txBody>
      </p: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11" name="Grouper 10"/>
          <p:cNvGrpSpPr/>
          <p:nvPr/>
        </p:nvGrpSpPr>
        <p:grpSpPr>
          <a:xfrm>
            <a:off x="3089239" y="1431978"/>
            <a:ext cx="3342353" cy="3125223"/>
            <a:chOff x="3000745" y="1446727"/>
            <a:chExt cx="3342353" cy="3125223"/>
          </a:xfrm>
        </p:grpSpPr>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3353164" y="4294951"/>
              <a:ext cx="2308645"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Distributed</a:t>
              </a:r>
              <a:r>
                <a:rPr lang="fr-FR" sz="1200" dirty="0" smtClean="0">
                  <a:solidFill>
                    <a:schemeClr val="tx1">
                      <a:lumMod val="65000"/>
                      <a:lumOff val="35000"/>
                    </a:schemeClr>
                  </a:solidFill>
                  <a:latin typeface="Consolas" charset="0"/>
                  <a:ea typeface="Consolas" charset="0"/>
                  <a:cs typeface="Consolas" charset="0"/>
                </a:rPr>
                <a:t> data services</a:t>
              </a:r>
            </a:p>
          </p:txBody>
        </p:sp>
        <p:sp>
          <p:nvSpPr>
            <p:cNvPr id="29" name="ZoneTexte 28"/>
            <p:cNvSpPr txBox="1"/>
            <p:nvPr/>
          </p:nvSpPr>
          <p:spPr>
            <a:xfrm>
              <a:off x="3908911" y="3267831"/>
              <a:ext cx="1204177"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API</a:t>
              </a:r>
            </a:p>
          </p:txBody>
        </p:sp>
        <p:grpSp>
          <p:nvGrpSpPr>
            <p:cNvPr id="36" name="DATA SERVICES"/>
            <p:cNvGrpSpPr/>
            <p:nvPr/>
          </p:nvGrpSpPr>
          <p:grpSpPr>
            <a:xfrm>
              <a:off x="3000745" y="3535464"/>
              <a:ext cx="3342353" cy="663778"/>
              <a:chOff x="3810000" y="4313310"/>
              <a:chExt cx="3677411" cy="792090"/>
            </a:xfrm>
          </p:grpSpPr>
          <p:pic>
            <p:nvPicPr>
              <p:cNvPr id="3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26" name="Grouper 25"/>
          <p:cNvGrpSpPr/>
          <p:nvPr/>
        </p:nvGrpSpPr>
        <p:grpSpPr>
          <a:xfrm>
            <a:off x="779116" y="2873835"/>
            <a:ext cx="7587644" cy="1671085"/>
            <a:chOff x="779116" y="2873835"/>
            <a:chExt cx="7587644" cy="1671085"/>
          </a:xfrm>
        </p:grpSpPr>
        <p:sp>
          <p:nvSpPr>
            <p:cNvPr id="28" name="Rectangle 27"/>
            <p:cNvSpPr/>
            <p:nvPr/>
          </p:nvSpPr>
          <p:spPr>
            <a:xfrm>
              <a:off x="779116" y="2873835"/>
              <a:ext cx="2651468" cy="954107"/>
            </a:xfrm>
            <a:prstGeom prst="rect">
              <a:avLst/>
            </a:prstGeom>
          </p:spPr>
          <p:txBody>
            <a:bodyPr wrap="square">
              <a:spAutoFit/>
            </a:bodyPr>
            <a:lstStyle/>
            <a:p>
              <a:r>
                <a:rPr lang="fr-FR" sz="1400" dirty="0" err="1">
                  <a:solidFill>
                    <a:srgbClr val="000000"/>
                  </a:solidFill>
                </a:rPr>
                <a:t>Query</a:t>
              </a:r>
              <a:r>
                <a:rPr lang="fr-FR" sz="1400" dirty="0">
                  <a:solidFill>
                    <a:srgbClr val="000000"/>
                  </a:solidFill>
                </a:rPr>
                <a:t> rewriting techniques </a:t>
              </a:r>
              <a:endParaRPr lang="fr-FR" sz="1400" dirty="0" smtClean="0">
                <a:solidFill>
                  <a:srgbClr val="000000"/>
                </a:solidFill>
              </a:endParaRPr>
            </a:p>
            <a:p>
              <a:r>
                <a:rPr lang="fr-FR" sz="1400" b="1" i="1" dirty="0" err="1" smtClean="0">
                  <a:solidFill>
                    <a:srgbClr val="000000"/>
                  </a:solidFill>
                </a:rPr>
                <a:t>adapted</a:t>
              </a:r>
              <a:r>
                <a:rPr lang="fr-FR" sz="1400" dirty="0" smtClean="0">
                  <a:solidFill>
                    <a:srgbClr val="000000"/>
                  </a:solidFill>
                </a:rPr>
                <a:t> </a:t>
              </a:r>
              <a:r>
                <a:rPr lang="fr-FR" sz="1400" dirty="0">
                  <a:solidFill>
                    <a:srgbClr val="000000"/>
                  </a:solidFill>
                </a:rPr>
                <a:t>to </a:t>
              </a:r>
              <a:r>
                <a:rPr lang="fr-FR" sz="1400" b="1" i="1" dirty="0">
                  <a:solidFill>
                    <a:srgbClr val="000000"/>
                  </a:solidFill>
                </a:rPr>
                <a:t>service composition</a:t>
              </a: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30" name="Rectangle 29"/>
            <p:cNvSpPr/>
            <p:nvPr/>
          </p:nvSpPr>
          <p:spPr>
            <a:xfrm>
              <a:off x="779116" y="3436924"/>
              <a:ext cx="7587644" cy="1107996"/>
            </a:xfrm>
            <a:prstGeom prst="rect">
              <a:avLst/>
            </a:prstGeom>
            <a:solidFill>
              <a:schemeClr val="bg1"/>
            </a:solidFill>
          </p:spPr>
          <p:txBody>
            <a:bodyPr wrap="square">
              <a:spAutoFit/>
            </a:bodyPr>
            <a:lstStyle/>
            <a:p>
              <a:r>
                <a:rPr lang="fr-FR" sz="1100" dirty="0" smtClean="0"/>
                <a:t>[2] </a:t>
              </a:r>
              <a:r>
                <a:rPr lang="fr-FR" sz="1100" dirty="0" err="1" smtClean="0"/>
                <a:t>Barhamgi</a:t>
              </a:r>
              <a:r>
                <a:rPr lang="fr-FR" sz="1100" dirty="0"/>
                <a:t>, M., </a:t>
              </a:r>
              <a:r>
                <a:rPr lang="fr-FR" sz="1100" dirty="0" err="1"/>
                <a:t>Benslimane</a:t>
              </a:r>
              <a:r>
                <a:rPr lang="fr-FR" sz="1100" dirty="0"/>
                <a:t>, D., and </a:t>
              </a:r>
              <a:r>
                <a:rPr lang="fr-FR" sz="1100" dirty="0" err="1"/>
                <a:t>Medjahed</a:t>
              </a:r>
              <a:r>
                <a:rPr lang="fr-FR" sz="1100" dirty="0"/>
                <a:t>, B. (2010). A </a:t>
              </a:r>
              <a:r>
                <a:rPr lang="fr-FR" sz="1100" dirty="0" err="1"/>
                <a:t>query</a:t>
              </a:r>
              <a:r>
                <a:rPr lang="fr-FR" sz="1100" dirty="0"/>
                <a:t> rewriting </a:t>
              </a:r>
              <a:r>
                <a:rPr lang="fr-FR" sz="1100" dirty="0" err="1"/>
                <a:t>approach</a:t>
              </a:r>
              <a:r>
                <a:rPr lang="fr-FR" sz="1100" dirty="0"/>
                <a:t> for web service </a:t>
              </a:r>
              <a:r>
                <a:rPr lang="fr-FR" sz="1100" dirty="0" smtClean="0"/>
                <a:t>composition</a:t>
              </a:r>
              <a:r>
                <a:rPr lang="fr-FR" sz="1100" dirty="0"/>
                <a:t>. </a:t>
              </a:r>
              <a:r>
                <a:rPr lang="fr-FR" sz="1100" i="1" dirty="0"/>
                <a:t>IEEE </a:t>
              </a:r>
              <a:r>
                <a:rPr lang="fr-FR" sz="1100" i="1" dirty="0" err="1"/>
                <a:t>T</a:t>
              </a:r>
              <a:r>
                <a:rPr lang="fr-FR" sz="1100" i="1" dirty="0"/>
                <a:t>. Services </a:t>
              </a:r>
              <a:r>
                <a:rPr lang="fr-FR" sz="1100" i="1" dirty="0" err="1"/>
                <a:t>Computing</a:t>
              </a:r>
              <a:r>
                <a:rPr lang="fr-FR" sz="1100" dirty="0"/>
                <a:t>, 3(3):206–222. </a:t>
              </a:r>
              <a:endParaRPr lang="fr-FR" sz="1100" dirty="0" smtClean="0"/>
            </a:p>
            <a:p>
              <a:r>
                <a:rPr lang="fr-FR" sz="1100" dirty="0" smtClean="0"/>
                <a:t>[3] da </a:t>
              </a:r>
              <a:r>
                <a:rPr lang="fr-FR" sz="1100" dirty="0"/>
                <a:t>Costa, U. S., Alves, M. H. F., </a:t>
              </a:r>
              <a:r>
                <a:rPr lang="fr-FR" sz="1100" dirty="0" err="1"/>
                <a:t>Musicante</a:t>
              </a:r>
              <a:r>
                <a:rPr lang="fr-FR" sz="1100" dirty="0"/>
                <a:t>, M. A., and Robert, S. (2013). </a:t>
              </a:r>
              <a:r>
                <a:rPr lang="fr-FR" sz="1100" dirty="0" err="1"/>
                <a:t>Automatic</a:t>
              </a:r>
              <a:r>
                <a:rPr lang="fr-FR" sz="1100" dirty="0"/>
                <a:t> </a:t>
              </a:r>
              <a:r>
                <a:rPr lang="fr-FR" sz="1100" dirty="0" err="1"/>
                <a:t>refinement</a:t>
              </a:r>
              <a:r>
                <a:rPr lang="fr-FR" sz="1100" dirty="0"/>
                <a:t> of service compositions. In Daniel, F., </a:t>
              </a:r>
              <a:r>
                <a:rPr lang="fr-FR" sz="1100" dirty="0" err="1"/>
                <a:t>Dolog</a:t>
              </a:r>
              <a:r>
                <a:rPr lang="fr-FR" sz="1100" dirty="0"/>
                <a:t>, P., and Li, Q., </a:t>
              </a:r>
              <a:r>
                <a:rPr lang="fr-FR" sz="1100" dirty="0" smtClean="0"/>
                <a:t>editors</a:t>
              </a:r>
              <a:r>
                <a:rPr lang="fr-FR" sz="1100" dirty="0"/>
                <a:t>, ICWE, volume 7977 of Lecture Notes in Com- </a:t>
              </a:r>
              <a:r>
                <a:rPr lang="fr-FR" sz="1100" dirty="0" err="1"/>
                <a:t>puter</a:t>
              </a:r>
              <a:r>
                <a:rPr lang="fr-FR" sz="1100" dirty="0"/>
                <a:t> Science, pages 400–407. Springer.</a:t>
              </a:r>
            </a:p>
            <a:p>
              <a:r>
                <a:rPr lang="fr-FR" sz="1100" dirty="0" smtClean="0"/>
                <a:t>[4] Zhao</a:t>
              </a:r>
              <a:r>
                <a:rPr lang="fr-FR" sz="1100" dirty="0"/>
                <a:t>, W., Liu, C., and Chen, J. (2011). </a:t>
              </a:r>
              <a:r>
                <a:rPr lang="fr-FR" sz="1100" dirty="0" err="1"/>
                <a:t>Automatic</a:t>
              </a:r>
              <a:r>
                <a:rPr lang="fr-FR" sz="1100" dirty="0"/>
                <a:t> compo- </a:t>
              </a:r>
              <a:r>
                <a:rPr lang="fr-FR" sz="1100" dirty="0" err="1"/>
                <a:t>sition</a:t>
              </a:r>
              <a:r>
                <a:rPr lang="fr-FR" sz="1100" dirty="0"/>
                <a:t> of information-</a:t>
              </a:r>
              <a:r>
                <a:rPr lang="fr-FR" sz="1100" dirty="0" err="1"/>
                <a:t>providing</a:t>
              </a:r>
              <a:r>
                <a:rPr lang="fr-FR" sz="1100" dirty="0"/>
                <a:t> web services </a:t>
              </a:r>
              <a:r>
                <a:rPr lang="fr-FR" sz="1100" dirty="0" err="1"/>
                <a:t>based</a:t>
              </a:r>
              <a:r>
                <a:rPr lang="fr-FR" sz="1100" dirty="0"/>
                <a:t> on </a:t>
              </a:r>
              <a:r>
                <a:rPr lang="fr-FR" sz="1100" dirty="0" err="1"/>
                <a:t>query</a:t>
              </a:r>
              <a:r>
                <a:rPr lang="fr-FR" sz="1100" dirty="0"/>
                <a:t> rewriting. Science China Information Sciences, pages 1–17.</a:t>
              </a:r>
            </a:p>
          </p:txBody>
        </p:sp>
      </p:grpSp>
      <p:grpSp>
        <p:nvGrpSpPr>
          <p:cNvPr id="31" name="Grouper 30"/>
          <p:cNvGrpSpPr/>
          <p:nvPr/>
        </p:nvGrpSpPr>
        <p:grpSpPr>
          <a:xfrm>
            <a:off x="779117" y="1329857"/>
            <a:ext cx="7587644" cy="1391178"/>
            <a:chOff x="779117" y="1329857"/>
            <a:chExt cx="7587644" cy="1391178"/>
          </a:xfrm>
        </p:grpSpPr>
        <p:sp>
          <p:nvSpPr>
            <p:cNvPr id="32" name="Rectangle 31"/>
            <p:cNvSpPr/>
            <p:nvPr/>
          </p:nvSpPr>
          <p:spPr>
            <a:xfrm>
              <a:off x="779117" y="1329857"/>
              <a:ext cx="2651468" cy="738664"/>
            </a:xfrm>
            <a:prstGeom prst="rect">
              <a:avLst/>
            </a:prstGeom>
          </p:spPr>
          <p:txBody>
            <a:bodyPr wrap="square">
              <a:spAutoFit/>
            </a:bodyPr>
            <a:lstStyle/>
            <a:p>
              <a:r>
                <a:rPr lang="fr-FR" sz="1400" b="1" i="1" dirty="0" smtClean="0">
                  <a:solidFill>
                    <a:srgbClr val="000000"/>
                  </a:solidFill>
                </a:rPr>
                <a:t>Services </a:t>
              </a:r>
              <a:r>
                <a:rPr lang="fr-FR" sz="1400" b="1" i="1" dirty="0" err="1" smtClean="0">
                  <a:solidFill>
                    <a:srgbClr val="000000"/>
                  </a:solidFill>
                </a:rPr>
                <a:t>lookup</a:t>
              </a:r>
              <a:r>
                <a:rPr lang="fr-FR" sz="1400" b="1" i="1" dirty="0" smtClean="0">
                  <a:solidFill>
                    <a:srgbClr val="000000"/>
                  </a:solidFill>
                </a:rPr>
                <a:t> and </a:t>
              </a:r>
              <a:r>
                <a:rPr lang="fr-FR" sz="1400" b="1" i="1" dirty="0" err="1" smtClean="0">
                  <a:solidFill>
                    <a:srgbClr val="000000"/>
                  </a:solidFill>
                </a:rPr>
                <a:t>matching</a:t>
              </a:r>
              <a:endParaRPr lang="fr-FR" sz="1400" b="1" i="1" dirty="0">
                <a:solidFill>
                  <a:srgbClr val="000000"/>
                </a:solidFill>
              </a:endParaRP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33" name="ZoneTexte 32"/>
            <p:cNvSpPr txBox="1"/>
            <p:nvPr/>
          </p:nvSpPr>
          <p:spPr>
            <a:xfrm>
              <a:off x="779117" y="1613039"/>
              <a:ext cx="7587644" cy="1107996"/>
            </a:xfrm>
            <a:prstGeom prst="rect">
              <a:avLst/>
            </a:prstGeom>
            <a:solidFill>
              <a:schemeClr val="bg1"/>
            </a:solidFill>
          </p:spPr>
          <p:txBody>
            <a:bodyPr wrap="square" rtlCol="0">
              <a:spAutoFit/>
            </a:bodyPr>
            <a:lstStyle/>
            <a:p>
              <a:pPr algn="just"/>
              <a:r>
                <a:rPr lang="en-GB" sz="1100" dirty="0" smtClean="0">
                  <a:ea typeface="Calibri" charset="0"/>
                  <a:cs typeface="Calibri" charset="0"/>
                </a:rPr>
                <a:t>[1] </a:t>
              </a:r>
              <a:r>
                <a:rPr lang="en-GB" sz="1100" dirty="0" err="1" smtClean="0">
                  <a:ea typeface="Calibri" charset="0"/>
                  <a:cs typeface="Calibri" charset="0"/>
                </a:rPr>
                <a:t>Paolucci</a:t>
              </a:r>
              <a:r>
                <a:rPr lang="en-GB" sz="1100" dirty="0">
                  <a:ea typeface="Calibri" charset="0"/>
                  <a:cs typeface="Calibri" charset="0"/>
                </a:rPr>
                <a:t>, M., Kawamura, T., Payne, T. R., &amp; </a:t>
              </a:r>
              <a:r>
                <a:rPr lang="en-GB" sz="1100" dirty="0" err="1">
                  <a:ea typeface="Calibri" charset="0"/>
                  <a:cs typeface="Calibri" charset="0"/>
                </a:rPr>
                <a:t>Sycara</a:t>
              </a:r>
              <a:r>
                <a:rPr lang="en-GB" sz="1100" dirty="0">
                  <a:ea typeface="Calibri" charset="0"/>
                  <a:cs typeface="Calibri" charset="0"/>
                </a:rPr>
                <a:t>, K. (2002, June). Semantic matching of web services capabilities. In International Semantic Web Conference (pp. 333-347). Springer Berlin Heidelberg</a:t>
              </a:r>
              <a:r>
                <a:rPr lang="en-GB" sz="1100" dirty="0" smtClean="0">
                  <a:ea typeface="Calibri" charset="0"/>
                  <a:cs typeface="Calibri" charset="0"/>
                </a:rPr>
                <a:t>.</a:t>
              </a:r>
            </a:p>
            <a:p>
              <a:pPr algn="just"/>
              <a:r>
                <a:rPr lang="en-GB" sz="1100" dirty="0" smtClean="0">
                  <a:ea typeface="Calibri" charset="0"/>
                  <a:cs typeface="Calibri" charset="0"/>
                </a:rPr>
                <a:t>[</a:t>
              </a:r>
              <a:r>
                <a:rPr lang="en-GB" sz="1100" dirty="0">
                  <a:ea typeface="Calibri" charset="0"/>
                  <a:cs typeface="Calibri" charset="0"/>
                </a:rPr>
                <a:t>2} </a:t>
              </a:r>
              <a:r>
                <a:rPr lang="en-GB" sz="1100" dirty="0" err="1">
                  <a:ea typeface="Calibri" charset="0"/>
                  <a:cs typeface="Calibri" charset="0"/>
                </a:rPr>
                <a:t>Bramantoro</a:t>
              </a:r>
              <a:r>
                <a:rPr lang="en-GB" sz="1100" dirty="0">
                  <a:ea typeface="Calibri" charset="0"/>
                  <a:cs typeface="Calibri" charset="0"/>
                </a:rPr>
                <a:t>, A., </a:t>
              </a:r>
              <a:r>
                <a:rPr lang="en-GB" sz="1100" dirty="0" err="1">
                  <a:ea typeface="Calibri" charset="0"/>
                  <a:cs typeface="Calibri" charset="0"/>
                </a:rPr>
                <a:t>Krishnaswamy</a:t>
              </a:r>
              <a:r>
                <a:rPr lang="en-GB" sz="1100" dirty="0">
                  <a:ea typeface="Calibri" charset="0"/>
                  <a:cs typeface="Calibri" charset="0"/>
                </a:rPr>
                <a:t>, S., &amp; </a:t>
              </a:r>
              <a:r>
                <a:rPr lang="en-GB" sz="1100" dirty="0" err="1">
                  <a:ea typeface="Calibri" charset="0"/>
                  <a:cs typeface="Calibri" charset="0"/>
                </a:rPr>
                <a:t>Indrawan</a:t>
              </a:r>
              <a:r>
                <a:rPr lang="en-GB" sz="1100" dirty="0">
                  <a:ea typeface="Calibri" charset="0"/>
                  <a:cs typeface="Calibri" charset="0"/>
                </a:rPr>
                <a:t>, M. (2005, November). A semantic distance measure for matching web services. In International Conference on Web Information Systems Engineering (pp. 217-226). Springer Berlin Heidelberg</a:t>
              </a:r>
              <a:r>
                <a:rPr lang="en-GB" sz="1100" dirty="0" smtClean="0">
                  <a:ea typeface="Calibri" charset="0"/>
                  <a:cs typeface="Calibri" charset="0"/>
                </a:rPr>
                <a:t>.</a:t>
              </a:r>
            </a:p>
            <a:p>
              <a:pPr algn="just"/>
              <a:r>
                <a:rPr lang="en-GB" sz="1100" dirty="0">
                  <a:ea typeface="Calibri" charset="0"/>
                  <a:cs typeface="Calibri" charset="0"/>
                </a:rPr>
                <a:t>[3} APA	</a:t>
              </a:r>
              <a:r>
                <a:rPr lang="en-GB" sz="1100" dirty="0" err="1">
                  <a:ea typeface="Calibri" charset="0"/>
                  <a:cs typeface="Calibri" charset="0"/>
                </a:rPr>
                <a:t>Maximilien</a:t>
              </a:r>
              <a:r>
                <a:rPr lang="en-GB" sz="11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46825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127297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901300"/>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304800" y="2260866"/>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86" y="128632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5679" y="191464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272656" y="2274936"/>
            <a:ext cx="8644407" cy="15113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smtClean="0">
                <a:latin typeface="Consolas" charset="0"/>
                <a:ea typeface="Consolas" charset="0"/>
                <a:cs typeface="Consolas" charset="0"/>
              </a:rPr>
              <a:t>S1 </a:t>
            </a:r>
            <a:r>
              <a:rPr lang="en-US" sz="1200" dirty="0">
                <a:latin typeface="Consolas" charset="0"/>
                <a:ea typeface="Consolas" charset="0"/>
                <a:cs typeface="Consolas" charset="0"/>
              </a:rPr>
              <a:t>(a?; b!) := A1 (a?; b!) [availability &gt; 98%, price per call = 0,2$]</a:t>
            </a:r>
          </a:p>
          <a:p>
            <a:pPr algn="just"/>
            <a:r>
              <a:rPr lang="en-US" sz="1200" dirty="0">
                <a:latin typeface="Consolas" charset="0"/>
                <a:ea typeface="Consolas" charset="0"/>
                <a:cs typeface="Consolas" charset="0"/>
              </a:rPr>
              <a:t>S2 (a?; b!) := A1 (a?;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S3 (a?; b!) := A2 (a?; b!) [availability &gt; 99%, price per call = 0,1$]</a:t>
            </a:r>
          </a:p>
          <a:p>
            <a:pPr algn="just"/>
            <a:r>
              <a:rPr lang="en-US" sz="1200" dirty="0">
                <a:latin typeface="Consolas" charset="0"/>
                <a:ea typeface="Consolas" charset="0"/>
                <a:cs typeface="Consolas" charset="0"/>
              </a:rPr>
              <a:t>S4 (a?; b!) := A1 (a?; p!), A2 (p?;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S5 (a?; b!) := A3 (a?; b!) [availability &gt; 98%, price per call = 0,0$]</a:t>
            </a:r>
          </a:p>
          <a:p>
            <a:pPr algn="just"/>
            <a:r>
              <a:rPr lang="en-US" sz="1200" dirty="0">
                <a:latin typeface="Consolas" charset="0"/>
                <a:ea typeface="Consolas" charset="0"/>
                <a:cs typeface="Consolas" charset="0"/>
              </a:rPr>
              <a:t>S6 (a?; b!, c!) := A1 (a?; p!), A2 (p?; b!), A3 (p?; c!) [availability &gt; 99%, </a:t>
            </a:r>
            <a:r>
              <a:rPr lang="en-US" sz="1200" dirty="0" smtClean="0">
                <a:latin typeface="Consolas" charset="0"/>
                <a:ea typeface="Consolas" charset="0"/>
                <a:cs typeface="Consolas" charset="0"/>
              </a:rPr>
              <a:t>price </a:t>
            </a:r>
            <a:r>
              <a:rPr lang="en-US" sz="1200" dirty="0">
                <a:latin typeface="Consolas" charset="0"/>
                <a:ea typeface="Consolas" charset="0"/>
                <a:cs typeface="Consolas" charset="0"/>
              </a:rPr>
              <a:t>per call = 0,2$]</a:t>
            </a:r>
          </a:p>
          <a:p>
            <a:pPr algn="just"/>
            <a:r>
              <a:rPr lang="en-US" sz="1200" dirty="0">
                <a:latin typeface="Consolas" charset="0"/>
                <a:ea typeface="Consolas" charset="0"/>
                <a:cs typeface="Consolas" charset="0"/>
              </a:rPr>
              <a:t>S7 (a?; b!) := A4 (a?; b!) [availability &gt; 99%, price per call = 0,2</a:t>
            </a:r>
            <a:r>
              <a:rPr lang="en-US" sz="12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measures</a:t>
            </a:r>
            <a:endParaRPr lang="en-GB"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06571" y="2900974"/>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05486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884361"/>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1647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134422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272656" y="2296375"/>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44" name="Retângulo 1"/>
          <p:cNvSpPr/>
          <p:nvPr/>
        </p:nvSpPr>
        <p:spPr>
          <a:xfrm>
            <a:off x="272656" y="2303743"/>
            <a:ext cx="8644407" cy="9872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i="1" dirty="0">
                <a:solidFill>
                  <a:schemeClr val="bg1"/>
                </a:solidFill>
                <a:latin typeface="Consolas" charset="0"/>
                <a:ea typeface="Consolas" charset="0"/>
                <a:cs typeface="Consolas" charset="0"/>
              </a:rPr>
              <a:t>Q(dis?;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info!) :=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A1 </a:t>
            </a:r>
            <a:r>
              <a:rPr lang="en-US" sz="1600" i="1" dirty="0">
                <a:solidFill>
                  <a:schemeClr val="bg1"/>
                </a:solidFill>
                <a:latin typeface="Consolas" charset="0"/>
                <a:ea typeface="Consolas" charset="0"/>
                <a:cs typeface="Consolas" charset="0"/>
              </a:rPr>
              <a:t>(dis?; p!), A2 (p?;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A3 (p?; info!),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d</a:t>
            </a:r>
            <a:r>
              <a:rPr lang="en-US" sz="1600" i="1" dirty="0">
                <a:solidFill>
                  <a:schemeClr val="bg1"/>
                </a:solidFill>
                <a:latin typeface="Consolas" charset="0"/>
                <a:ea typeface="Consolas" charset="0"/>
                <a:cs typeface="Consolas" charset="0"/>
              </a:rPr>
              <a:t>= “flu , </a:t>
            </a:r>
            <a:r>
              <a:rPr lang="en-US" sz="1600" b="1" i="1" dirty="0" smtClean="0">
                <a:solidFill>
                  <a:schemeClr val="bg1"/>
                </a:solidFill>
                <a:latin typeface="Consolas" charset="0"/>
                <a:ea typeface="Consolas" charset="0"/>
                <a:cs typeface="Consolas" charset="0"/>
              </a:rPr>
              <a:t>[</a:t>
            </a:r>
            <a:r>
              <a:rPr lang="en-US" sz="1600" b="1" i="1" dirty="0" smtClean="0">
                <a:solidFill>
                  <a:schemeClr val="accent5">
                    <a:lumMod val="40000"/>
                    <a:lumOff val="60000"/>
                  </a:schemeClr>
                </a:solidFill>
                <a:latin typeface="Consolas" charset="0"/>
                <a:ea typeface="Consolas" charset="0"/>
                <a:cs typeface="Consolas" charset="0"/>
              </a:rPr>
              <a:t>availability </a:t>
            </a:r>
            <a:r>
              <a:rPr lang="en-US" sz="1600" b="1" i="1" dirty="0">
                <a:solidFill>
                  <a:schemeClr val="accent5">
                    <a:lumMod val="40000"/>
                    <a:lumOff val="60000"/>
                  </a:schemeClr>
                </a:solidFill>
                <a:latin typeface="Consolas" charset="0"/>
                <a:ea typeface="Consolas" charset="0"/>
                <a:cs typeface="Consolas" charset="0"/>
              </a:rPr>
              <a:t>&gt; 99%</a:t>
            </a:r>
            <a:r>
              <a:rPr lang="en-US" sz="1600" b="1" i="1" dirty="0">
                <a:solidFill>
                  <a:schemeClr val="bg1"/>
                </a:solidFill>
                <a:latin typeface="Consolas" charset="0"/>
                <a:ea typeface="Consolas" charset="0"/>
                <a:cs typeface="Consolas" charset="0"/>
              </a:rPr>
              <a:t>, </a:t>
            </a:r>
            <a:r>
              <a:rPr lang="en-US" sz="1600" b="1" i="1" dirty="0">
                <a:solidFill>
                  <a:schemeClr val="accent3">
                    <a:lumMod val="60000"/>
                    <a:lumOff val="40000"/>
                  </a:schemeClr>
                </a:solidFill>
                <a:latin typeface="Consolas" charset="0"/>
                <a:ea typeface="Consolas" charset="0"/>
                <a:cs typeface="Consolas" charset="0"/>
              </a:rPr>
              <a:t>price per call &lt; 0,2$</a:t>
            </a:r>
            <a:r>
              <a:rPr lang="en-US" sz="1600" b="1" i="1" dirty="0">
                <a:solidFill>
                  <a:schemeClr val="bg1"/>
                </a:solidFill>
                <a:latin typeface="Consolas" charset="0"/>
                <a:ea typeface="Consolas" charset="0"/>
                <a:cs typeface="Consolas" charset="0"/>
              </a:rPr>
              <a:t>, </a:t>
            </a:r>
            <a:r>
              <a:rPr lang="en-US" sz="1600" b="1" i="1" dirty="0">
                <a:solidFill>
                  <a:schemeClr val="accent5">
                    <a:lumMod val="60000"/>
                    <a:lumOff val="40000"/>
                  </a:schemeClr>
                </a:solidFill>
                <a:latin typeface="Consolas" charset="0"/>
                <a:ea typeface="Consolas" charset="0"/>
                <a:cs typeface="Consolas" charset="0"/>
              </a:rPr>
              <a:t>total cost &lt; 5$</a:t>
            </a:r>
            <a:r>
              <a:rPr lang="en-US" sz="1600"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4000" dirty="0" smtClean="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822961" y="1355095"/>
            <a:ext cx="8321040"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smtClean="0">
              <a:solidFill>
                <a:schemeClr val="bg2">
                  <a:lumMod val="50000"/>
                </a:schemeClr>
              </a:solidFill>
            </a:endParaRPr>
          </a:p>
        </p:txBody>
      </p:sp>
      <p:sp>
        <p:nvSpPr>
          <p:cNvPr id="16" name="Espace réservé du contenu 4"/>
          <p:cNvSpPr txBox="1">
            <a:spLocks/>
          </p:cNvSpPr>
          <p:nvPr/>
        </p:nvSpPr>
        <p:spPr>
          <a:xfrm>
            <a:off x="1411761" y="1704089"/>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19766</TotalTime>
  <Words>3992</Words>
  <Application>Microsoft Macintosh PowerPoint</Application>
  <PresentationFormat>Présentation à l'écran (16:9)</PresentationFormat>
  <Paragraphs>456</Paragraphs>
  <Slides>24</Slides>
  <Notes>24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Calibri</vt:lpstr>
      <vt:lpstr>Calibri Light</vt:lpstr>
      <vt:lpstr>Consolas</vt:lpstr>
      <vt:lpstr>Corbel</vt:lpstr>
      <vt:lpstr>Wingdings</vt:lpstr>
      <vt:lpstr>ヒラギノ角ゴ Pro W3</vt:lpstr>
      <vt:lpstr>Arial</vt:lpstr>
      <vt:lpstr>Rétrospection</vt:lpstr>
      <vt:lpstr>Rhone: Quality-Based Query Rewriting Algorithm for Data Integration</vt:lpstr>
      <vt:lpstr>Agenda</vt:lpstr>
      <vt:lpstr>Data integration: existing work</vt:lpstr>
      <vt:lpstr>Data integration: existing work</vt:lpstr>
      <vt:lpstr>Data integration from data services</vt:lpstr>
      <vt:lpstr>Data integration from data services</vt:lpstr>
      <vt:lpstr>Abstract service &amp; quality measures</vt:lpstr>
      <vt:lpstr>Query with associated preferences</vt:lpstr>
      <vt:lpstr>Combining services for answering queries</vt:lpstr>
      <vt:lpstr>Vision</vt:lpstr>
      <vt:lpstr>Objective</vt:lpstr>
      <vt:lpstr>Approach</vt:lpstr>
      <vt:lpstr>Rhone Service-Based Query Rewriting Algorithm</vt:lpstr>
      <vt:lpstr>Rhone Service-Based Query Rewriting Algorithm</vt:lpstr>
      <vt:lpstr>Concrete service matching</vt:lpstr>
      <vt:lpstr>Matching quality features</vt:lpstr>
      <vt:lpstr>Rhone Service-Based Query Rewriting Algorithm</vt:lpstr>
      <vt:lpstr>Rhone Service-Based Query Rewriting Algorithm</vt:lpstr>
      <vt:lpstr>Matching &amp; combining concrete services</vt:lpstr>
      <vt:lpstr>Rhone Service-Based Query Rewriting Algorithm</vt:lpstr>
      <vt:lpstr>Experimental validation</vt:lpstr>
      <vt:lpstr>Lessons learned</vt:lpstr>
      <vt:lpstr>  Thank you for your attention!  </vt:lpstr>
      <vt:lpstr>References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Genoveva Vargas-Solar</cp:lastModifiedBy>
  <cp:revision>449</cp:revision>
  <dcterms:created xsi:type="dcterms:W3CDTF">2010-04-12T23:12:02Z</dcterms:created>
  <dcterms:modified xsi:type="dcterms:W3CDTF">2016-08-24T07:20:11Z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