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4111" r:id="rId4"/>
  </p:sldMasterIdLst>
  <p:notesMasterIdLst>
    <p:notesMasterId r:id="rId34"/>
  </p:notesMasterIdLst>
  <p:handoutMasterIdLst>
    <p:handoutMasterId r:id="rId35"/>
  </p:handoutMasterIdLst>
  <p:sldIdLst>
    <p:sldId id="256" r:id="rId5"/>
    <p:sldId id="257" r:id="rId6"/>
    <p:sldId id="318" r:id="rId7"/>
    <p:sldId id="342" r:id="rId8"/>
    <p:sldId id="319" r:id="rId9"/>
    <p:sldId id="343" r:id="rId10"/>
    <p:sldId id="338" r:id="rId11"/>
    <p:sldId id="369" r:id="rId12"/>
    <p:sldId id="297" r:id="rId13"/>
    <p:sldId id="348" r:id="rId14"/>
    <p:sldId id="349" r:id="rId15"/>
    <p:sldId id="350" r:id="rId16"/>
    <p:sldId id="351" r:id="rId17"/>
    <p:sldId id="301" r:id="rId18"/>
    <p:sldId id="302" r:id="rId19"/>
    <p:sldId id="352" r:id="rId20"/>
    <p:sldId id="353" r:id="rId21"/>
    <p:sldId id="354" r:id="rId22"/>
    <p:sldId id="355" r:id="rId23"/>
    <p:sldId id="356" r:id="rId24"/>
    <p:sldId id="357" r:id="rId25"/>
    <p:sldId id="358" r:id="rId26"/>
    <p:sldId id="311" r:id="rId27"/>
    <p:sldId id="313" r:id="rId28"/>
    <p:sldId id="359" r:id="rId29"/>
    <p:sldId id="314" r:id="rId30"/>
    <p:sldId id="315" r:id="rId31"/>
    <p:sldId id="280" r:id="rId32"/>
    <p:sldId id="26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89807" autoAdjust="0"/>
  </p:normalViewPr>
  <p:slideViewPr>
    <p:cSldViewPr snapToGrid="0" snapToObjects="1">
      <p:cViewPr varScale="1">
        <p:scale>
          <a:sx n="68" d="100"/>
          <a:sy n="68" d="100"/>
        </p:scale>
        <p:origin x="1164" y="7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2/1/2016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2/1/2016</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59061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01977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949604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1991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and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2134017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E4C9345-3578-4DBB-B97F-F994128BE1EC}" type="datetime1">
              <a:rPr lang="en-US" smtClean="0"/>
              <a:t>2/1/2016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2066355A-084C-D24E-9AD2-7E4FC41EA627}" type="slidenum">
              <a:rPr lang="en-US" smtClean="0"/>
              <a:t>‹nº›</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8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B68F7A51-0F04-4BFA-87DF-557D13EA21D6}" type="datetime1">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25138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7C4633DB-A722-4061-BD67-8E29F1E42722}"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48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E86F7D01-64DC-47AD-BB4F-57F8F11D62BA}"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6696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05A4FB2A-25FE-4B1F-B0D4-131DDCF0EEC8}"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3330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pt-BR" smtClean="0"/>
              <a:t>Clique para editar o título mestre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81EA2E54-FE11-4172-96DE-73AB49184C2F}"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234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pt-BR" smtClean="0"/>
              <a:t>Clique para editar o título mestre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0A68B3-1DED-477A-BB8A-513120A25785}"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077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8B86F880-B15D-487F-AAD7-CDFECCEA9981}"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5871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A5BF804-E2EE-4F9A-8109-F1AE8B484EBA}"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10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2535CCDC-915F-4706-972F-5248EF018B52}"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648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FC485314-0398-4409-8B95-7B6425F133EE}" type="datetime1">
              <a:rPr lang="en-US" smtClean="0"/>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02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A191A0E-612E-430E-8259-F3CDF3A53861}" type="datetime1">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26601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DE6FDC2-C90E-413A-B108-85C86FF942BE}" type="datetime1">
              <a:rPr lang="en-US" smtClean="0"/>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F3AA75C3-7574-45D2-82DE-FE13B43E6AE3}" type="datetime1">
              <a:rPr lang="en-US" smtClean="0"/>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405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F531B-E820-4A10-AB87-669A401DA1AB}" type="datetime1">
              <a:rPr lang="en-US" smtClean="0"/>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574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pt-BR" smtClean="0"/>
              <a:t>Clique para editar o título mestre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38492B09-5932-46EC-B89D-9966C7CC0EE6}" type="datetime1">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67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pt-BR" smtClean="0"/>
              <a:t>Clique para editar o título mestre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A5D217D5-4AD2-41B6-ABCD-58F7BD2F8EFC}" type="datetime1">
              <a:rPr lang="en-US" smtClean="0"/>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73271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2BBA4E-0E8C-4EF3-922B-51028448BCC5}" type="datetime1">
              <a:rPr lang="en-US" smtClean="0"/>
              <a:t>2/1/2016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284325332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 id="2147494123" r:id="rId12"/>
    <p:sldLayoutId id="2147494124" r:id="rId13"/>
    <p:sldLayoutId id="2147494125" r:id="rId14"/>
    <p:sldLayoutId id="2147494126" r:id="rId15"/>
    <p:sldLayoutId id="2147494127" r:id="rId16"/>
    <p:sldLayoutId id="2147494128"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852" y="1002897"/>
            <a:ext cx="6386051" cy="1475787"/>
          </a:xfrm>
        </p:spPr>
        <p:txBody>
          <a:bodyPr>
            <a:normAutofit/>
          </a:bodyPr>
          <a:lstStyle/>
          <a:p>
            <a:r>
              <a:rPr lang="en-US" sz="2400" b="1" dirty="0" smtClean="0"/>
              <a:t>Trusted SLA-Guided Data Integration on Multi-cloud Environments</a:t>
            </a:r>
            <a:endParaRPr lang="en-US" sz="2400" b="1" dirty="0"/>
          </a:p>
        </p:txBody>
      </p:sp>
      <p:sp>
        <p:nvSpPr>
          <p:cNvPr id="3" name="Subtitle 2"/>
          <p:cNvSpPr>
            <a:spLocks noGrp="1"/>
          </p:cNvSpPr>
          <p:nvPr>
            <p:ph type="subTitle" idx="1"/>
          </p:nvPr>
        </p:nvSpPr>
        <p:spPr/>
        <p:txBody>
          <a:bodyPr>
            <a:normAutofit fontScale="70000" lnSpcReduction="20000"/>
          </a:bodyPr>
          <a:lstStyle/>
          <a:p>
            <a:pPr algn="l"/>
            <a:r>
              <a:rPr lang="en-US" dirty="0" smtClean="0">
                <a:solidFill>
                  <a:schemeClr val="tx1"/>
                </a:solidFill>
              </a:rPr>
              <a:t>Daniel A S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
        <p:nvSpPr>
          <p:cNvPr id="4" name="Subtitle 2"/>
          <p:cNvSpPr txBox="1">
            <a:spLocks/>
          </p:cNvSpPr>
          <p:nvPr/>
        </p:nvSpPr>
        <p:spPr>
          <a:xfrm>
            <a:off x="1926849" y="2570857"/>
            <a:ext cx="5308866" cy="570549"/>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r>
              <a:rPr lang="en-US" sz="1800" dirty="0" smtClean="0">
                <a:solidFill>
                  <a:schemeClr val="tx1">
                    <a:lumMod val="50000"/>
                    <a:lumOff val="50000"/>
                  </a:schemeClr>
                </a:solidFill>
              </a:rPr>
              <a:t>Project funded by ARC 6</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Originality:</a:t>
            </a:r>
          </a:p>
          <a:p>
            <a:r>
              <a:rPr lang="en-GB" dirty="0" smtClean="0"/>
              <a:t>The user can express her quality preferences and associate them to her queries</a:t>
            </a:r>
          </a:p>
          <a:p>
            <a:endParaRPr lang="en-GB" dirty="0" smtClean="0"/>
          </a:p>
          <a:p>
            <a:r>
              <a:rPr lang="en-GB" dirty="0" smtClean="0"/>
              <a:t>Service’s quality aspects are defined on Service Level Agreements (SLA) guide service selection and the whole rewriting process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213534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algorithm</a:t>
            </a:r>
          </a:p>
        </p:txBody>
      </p:sp>
      <p:sp>
        <p:nvSpPr>
          <p:cNvPr id="3" name="Espace réservé du contenu 2"/>
          <p:cNvSpPr>
            <a:spLocks noGrp="1"/>
          </p:cNvSpPr>
          <p:nvPr>
            <p:ph sz="quarter" idx="1"/>
          </p:nvPr>
        </p:nvSpPr>
        <p:spPr/>
        <p:txBody>
          <a:bodyPr/>
          <a:lstStyle/>
          <a:p>
            <a:pPr marL="0" indent="0">
              <a:buNone/>
            </a:pPr>
            <a:r>
              <a:rPr lang="en-GB" dirty="0" smtClean="0"/>
              <a:t>Steps:</a:t>
            </a:r>
          </a:p>
          <a:p>
            <a:pPr marL="457200" indent="-457200">
              <a:buFont typeface="+mj-lt"/>
              <a:buAutoNum type="arabicPeriod"/>
            </a:pPr>
            <a:r>
              <a:rPr lang="en-GB" dirty="0" smtClean="0"/>
              <a:t>Select candidate concrete services</a:t>
            </a:r>
          </a:p>
          <a:p>
            <a:pPr marL="457200" indent="-457200">
              <a:buFont typeface="+mj-lt"/>
              <a:buAutoNum type="arabicPeriod"/>
            </a:pPr>
            <a:r>
              <a:rPr lang="en-GB" dirty="0" smtClean="0"/>
              <a:t>Create mappings from concrete services to the query (Concrete service description - CSD)</a:t>
            </a:r>
          </a:p>
          <a:p>
            <a:pPr marL="457200" indent="-457200">
              <a:buFont typeface="+mj-lt"/>
              <a:buAutoNum type="arabicPeriod"/>
            </a:pPr>
            <a:r>
              <a:rPr lang="en-GB" dirty="0" smtClean="0"/>
              <a:t>Combine CSDs</a:t>
            </a:r>
          </a:p>
          <a:p>
            <a:pPr marL="457200" indent="-457200">
              <a:buFont typeface="+mj-lt"/>
              <a:buAutoNum type="arabicPeriod"/>
            </a:pPr>
            <a:r>
              <a:rPr lang="en-GB" dirty="0" smtClean="0"/>
              <a:t>Produce rewritings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11</a:t>
            </a:fld>
            <a:endParaRPr lang="en-US"/>
          </a:p>
        </p:txBody>
      </p:sp>
    </p:spTree>
    <p:extLst>
      <p:ext uri="{BB962C8B-B14F-4D97-AF65-F5344CB8AC3E}">
        <p14:creationId xmlns:p14="http://schemas.microsoft.com/office/powerpoint/2010/main" val="1709376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Input data: (1) a </a:t>
            </a:r>
            <a:r>
              <a:rPr lang="en-GB" i="1" dirty="0" smtClean="0"/>
              <a:t>query</a:t>
            </a:r>
            <a:r>
              <a:rPr lang="en-GB" dirty="0" smtClean="0"/>
              <a:t>; and (2) a list of </a:t>
            </a:r>
            <a:r>
              <a:rPr lang="en-GB" i="1" dirty="0" smtClean="0"/>
              <a:t>concrete services</a:t>
            </a:r>
          </a:p>
          <a:p>
            <a:pPr marL="0" indent="0">
              <a:buNone/>
            </a:pPr>
            <a:r>
              <a:rPr lang="en-GB" b="1" dirty="0" smtClean="0"/>
              <a:t>Definition 1 (Query):</a:t>
            </a:r>
            <a:endParaRPr lang="en-GB" b="1" dirty="0"/>
          </a:p>
          <a:p>
            <a:pPr marL="0" indent="0" algn="ctr">
              <a:buNone/>
            </a:pPr>
            <a:r>
              <a:rPr lang="pt-BR" sz="1800" i="1" dirty="0"/>
              <a:t>Q</a:t>
            </a:r>
            <a:r>
              <a:rPr lang="pt-BR" sz="1800" dirty="0"/>
              <a:t>(</a:t>
            </a:r>
            <a:r>
              <a:rPr lang="pt-BR" sz="1800" i="1" dirty="0"/>
              <a:t>I, O</a:t>
            </a:r>
            <a:r>
              <a:rPr lang="pt-BR" sz="1800" dirty="0"/>
              <a:t>) </a:t>
            </a:r>
            <a:r>
              <a:rPr lang="pt-BR" sz="1800" dirty="0" smtClean="0"/>
              <a:t>:= </a:t>
            </a:r>
            <a:r>
              <a:rPr lang="pt-BR" sz="1800" i="1" dirty="0" smtClean="0"/>
              <a:t>A</a:t>
            </a:r>
            <a:r>
              <a:rPr lang="pt-BR" sz="1800" baseline="-25000" dirty="0" smtClean="0"/>
              <a:t>1</a:t>
            </a:r>
            <a:r>
              <a:rPr lang="pt-BR" sz="1800" dirty="0" smtClean="0"/>
              <a:t>(</a:t>
            </a:r>
            <a:r>
              <a:rPr lang="pt-BR" sz="1800" i="1" dirty="0" smtClean="0"/>
              <a:t>I</a:t>
            </a:r>
            <a:r>
              <a:rPr lang="pt-BR" sz="1800" i="1" dirty="0"/>
              <a:t>, O</a:t>
            </a:r>
            <a:r>
              <a:rPr lang="pt-BR" sz="1800" dirty="0"/>
              <a:t>)</a:t>
            </a:r>
            <a:r>
              <a:rPr lang="pt-BR" sz="1800" i="1" dirty="0"/>
              <a:t>, A</a:t>
            </a:r>
            <a:r>
              <a:rPr lang="pt-BR" sz="1800" baseline="-25000" dirty="0"/>
              <a:t>2</a:t>
            </a:r>
            <a:r>
              <a:rPr lang="pt-BR" sz="1800" dirty="0"/>
              <a:t>(</a:t>
            </a:r>
            <a:r>
              <a:rPr lang="pt-BR" sz="1800" i="1" dirty="0"/>
              <a:t>I, O</a:t>
            </a:r>
            <a:r>
              <a:rPr lang="pt-BR" sz="1800" dirty="0"/>
              <a:t>)</a:t>
            </a:r>
            <a:r>
              <a:rPr lang="pt-BR" sz="1800" i="1" dirty="0"/>
              <a:t>, .., </a:t>
            </a:r>
            <a:r>
              <a:rPr lang="pt-BR" sz="1800" i="1" dirty="0" smtClean="0"/>
              <a:t>A</a:t>
            </a:r>
            <a:r>
              <a:rPr lang="pt-BR" sz="1800" i="1" baseline="-25000" dirty="0" smtClean="0"/>
              <a:t>n</a:t>
            </a:r>
            <a:r>
              <a:rPr lang="pt-BR" sz="1800" dirty="0" smtClean="0"/>
              <a:t>(</a:t>
            </a:r>
            <a:r>
              <a:rPr lang="pt-BR" sz="1800" i="1" dirty="0" smtClean="0"/>
              <a:t>I</a:t>
            </a:r>
            <a:r>
              <a:rPr lang="pt-BR" sz="1800" i="1" dirty="0"/>
              <a:t>, O</a:t>
            </a:r>
            <a:r>
              <a:rPr lang="pt-BR" sz="1800" dirty="0"/>
              <a:t>)</a:t>
            </a:r>
            <a:r>
              <a:rPr lang="pt-BR" sz="1800" i="1" dirty="0"/>
              <a:t>, C</a:t>
            </a:r>
            <a:r>
              <a:rPr lang="pt-BR" sz="1800" baseline="-25000" dirty="0"/>
              <a:t>1</a:t>
            </a:r>
            <a:r>
              <a:rPr lang="pt-BR" sz="1800" i="1" dirty="0"/>
              <a:t>, C</a:t>
            </a:r>
            <a:r>
              <a:rPr lang="pt-BR" sz="1800" baseline="-25000" dirty="0"/>
              <a:t>2</a:t>
            </a:r>
            <a:r>
              <a:rPr lang="pt-BR" sz="1800" i="1" dirty="0"/>
              <a:t>, .., </a:t>
            </a:r>
            <a:r>
              <a:rPr lang="pt-BR" sz="1800" i="1" dirty="0" smtClean="0"/>
              <a:t>C</a:t>
            </a:r>
            <a:r>
              <a:rPr lang="pt-BR" sz="1800" i="1" baseline="-25000" dirty="0" smtClean="0"/>
              <a:t>m</a:t>
            </a:r>
            <a:r>
              <a:rPr lang="pt-BR" sz="1800" dirty="0" smtClean="0"/>
              <a:t>[</a:t>
            </a:r>
            <a:r>
              <a:rPr lang="pt-BR" sz="1800" i="1" dirty="0" smtClean="0"/>
              <a:t>P</a:t>
            </a:r>
            <a:r>
              <a:rPr lang="pt-BR" sz="1800" baseline="-25000" dirty="0" smtClean="0"/>
              <a:t>1</a:t>
            </a:r>
            <a:r>
              <a:rPr lang="pt-BR" sz="1800" i="1" dirty="0"/>
              <a:t>, P</a:t>
            </a:r>
            <a:r>
              <a:rPr lang="pt-BR" sz="1800" baseline="-25000" dirty="0"/>
              <a:t>2</a:t>
            </a:r>
            <a:r>
              <a:rPr lang="pt-BR" sz="1800" i="1" dirty="0"/>
              <a:t>, .., </a:t>
            </a:r>
            <a:r>
              <a:rPr lang="pt-BR" sz="1800" i="1" dirty="0" smtClean="0"/>
              <a:t>P</a:t>
            </a:r>
            <a:r>
              <a:rPr lang="pt-BR" sz="1800" baseline="-25000" dirty="0" smtClean="0"/>
              <a:t>k</a:t>
            </a:r>
            <a:r>
              <a:rPr lang="pt-BR" sz="1800" dirty="0" smtClean="0"/>
              <a:t>]</a:t>
            </a:r>
          </a:p>
          <a:p>
            <a:pPr marL="0" indent="0">
              <a:buNone/>
            </a:pPr>
            <a:endParaRPr lang="pt-BR" sz="1800" dirty="0"/>
          </a:p>
          <a:p>
            <a:pPr marL="0" indent="0">
              <a:buNone/>
            </a:pPr>
            <a:r>
              <a:rPr lang="pt-BR" i="1" dirty="0" smtClean="0"/>
              <a:t>C </a:t>
            </a:r>
            <a:r>
              <a:rPr lang="pt-BR" dirty="0" smtClean="0"/>
              <a:t>and </a:t>
            </a:r>
            <a:r>
              <a:rPr lang="pt-BR" i="1" dirty="0" smtClean="0"/>
              <a:t>P</a:t>
            </a:r>
            <a:r>
              <a:rPr lang="pt-BR" dirty="0" smtClean="0"/>
              <a:t> </a:t>
            </a:r>
            <a:r>
              <a:rPr lang="en-GB" dirty="0" smtClean="0"/>
              <a:t>are in the form: </a:t>
            </a:r>
            <a:r>
              <a:rPr lang="en-GB" i="1" dirty="0" smtClean="0"/>
              <a:t>name</a:t>
            </a:r>
            <a:r>
              <a:rPr lang="en-GB" dirty="0" smtClean="0"/>
              <a:t> operation </a:t>
            </a:r>
            <a:r>
              <a:rPr lang="en-GB" i="1" dirty="0" smtClean="0"/>
              <a:t>value</a:t>
            </a:r>
            <a:endParaRPr lang="en-GB" i="1" dirty="0"/>
          </a:p>
          <a:p>
            <a:pPr marL="0" indent="0">
              <a:buNone/>
            </a:pPr>
            <a:r>
              <a:rPr lang="pt-BR" dirty="0"/>
              <a:t/>
            </a:r>
            <a:br>
              <a:rPr lang="pt-BR" dirty="0"/>
            </a:br>
            <a:endParaRPr lang="en-GB" i="1" dirty="0"/>
          </a:p>
        </p:txBody>
      </p:sp>
      <p:sp>
        <p:nvSpPr>
          <p:cNvPr id="4" name="CaixaDeTexto 3"/>
          <p:cNvSpPr txBox="1"/>
          <p:nvPr/>
        </p:nvSpPr>
        <p:spPr>
          <a:xfrm>
            <a:off x="4409767" y="5191432"/>
            <a:ext cx="1986441" cy="369332"/>
          </a:xfrm>
          <a:prstGeom prst="rect">
            <a:avLst/>
          </a:prstGeom>
          <a:noFill/>
          <a:ln>
            <a:solidFill>
              <a:schemeClr val="tx1"/>
            </a:solidFill>
          </a:ln>
        </p:spPr>
        <p:txBody>
          <a:bodyPr wrap="none" rtlCol="0">
            <a:spAutoFit/>
          </a:bodyPr>
          <a:lstStyle/>
          <a:p>
            <a:r>
              <a:rPr lang="fr-FR" dirty="0" smtClean="0"/>
              <a:t>&lt;, &gt;, ≤, ≥, ≠ and =</a:t>
            </a:r>
            <a:endParaRPr lang="fr-FR" dirty="0"/>
          </a:p>
        </p:txBody>
      </p:sp>
      <p:cxnSp>
        <p:nvCxnSpPr>
          <p:cNvPr id="6" name="Conector de seta reta 5"/>
          <p:cNvCxnSpPr/>
          <p:nvPr/>
        </p:nvCxnSpPr>
        <p:spPr>
          <a:xfrm>
            <a:off x="5402987" y="4748981"/>
            <a:ext cx="0" cy="442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12</a:t>
            </a:fld>
            <a:endParaRPr lang="en-US"/>
          </a:p>
        </p:txBody>
      </p:sp>
    </p:spTree>
    <p:extLst>
      <p:ext uri="{BB962C8B-B14F-4D97-AF65-F5344CB8AC3E}">
        <p14:creationId xmlns:p14="http://schemas.microsoft.com/office/powerpoint/2010/main" val="36947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lstStyle/>
          <a:p>
            <a:pPr marL="0" indent="0">
              <a:buNone/>
            </a:pPr>
            <a:r>
              <a:rPr lang="en-GB" dirty="0" smtClean="0"/>
              <a:t>Quality Preferences </a:t>
            </a:r>
            <a:r>
              <a:rPr lang="en-GB" i="1" dirty="0" smtClean="0"/>
              <a:t>P </a:t>
            </a:r>
            <a:r>
              <a:rPr lang="en-GB" dirty="0" smtClean="0"/>
              <a:t>(or </a:t>
            </a:r>
            <a:r>
              <a:rPr lang="en-GB" i="1" dirty="0" smtClean="0"/>
              <a:t>measures</a:t>
            </a:r>
            <a:r>
              <a:rPr lang="en-GB" dirty="0" smtClean="0"/>
              <a:t>) can be:</a:t>
            </a:r>
          </a:p>
          <a:p>
            <a:r>
              <a:rPr lang="en-GB" i="1" dirty="0" smtClean="0"/>
              <a:t>Single measure</a:t>
            </a:r>
            <a:r>
              <a:rPr lang="en-GB" dirty="0" smtClean="0"/>
              <a:t>: static measure associated to the service</a:t>
            </a:r>
          </a:p>
          <a:p>
            <a:endParaRPr lang="en-GB" dirty="0" smtClean="0"/>
          </a:p>
          <a:p>
            <a:r>
              <a:rPr lang="en-GB" i="1" dirty="0" smtClean="0"/>
              <a:t>Composed measure</a:t>
            </a:r>
            <a:r>
              <a:rPr lang="en-GB" dirty="0" smtClean="0"/>
              <a:t>: dynamically computed measures associated to a rewriting. It is based on aggregations of </a:t>
            </a:r>
            <a:r>
              <a:rPr lang="en-GB" i="1" dirty="0" smtClean="0"/>
              <a:t>single measures</a:t>
            </a:r>
            <a:r>
              <a:rPr lang="pt-BR" dirty="0"/>
              <a:t/>
            </a:r>
            <a:br>
              <a:rPr lang="pt-BR" dirty="0"/>
            </a:br>
            <a:endParaRPr lang="en-GB" i="1" dirty="0"/>
          </a:p>
        </p:txBody>
      </p:sp>
      <p:sp>
        <p:nvSpPr>
          <p:cNvPr id="7" name="Rectangle 3"/>
          <p:cNvSpPr/>
          <p:nvPr/>
        </p:nvSpPr>
        <p:spPr>
          <a:xfrm>
            <a:off x="707922" y="2490135"/>
            <a:ext cx="7698659" cy="2716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u="sng" dirty="0" smtClean="0"/>
              <a:t>Example:</a:t>
            </a:r>
          </a:p>
          <a:p>
            <a:pPr algn="just"/>
            <a:endParaRPr lang="en-US" dirty="0" smtClean="0"/>
          </a:p>
          <a:p>
            <a:pPr algn="just"/>
            <a:r>
              <a:rPr lang="en-US" b="1" dirty="0" smtClean="0"/>
              <a:t>Single measure</a:t>
            </a:r>
            <a:r>
              <a:rPr lang="en-US" dirty="0" smtClean="0"/>
              <a:t>: availability, price per call, price per request, response time, location, provenance, etc.</a:t>
            </a:r>
          </a:p>
          <a:p>
            <a:pPr algn="just"/>
            <a:endParaRPr lang="en-US" dirty="0" smtClean="0"/>
          </a:p>
          <a:p>
            <a:pPr algn="just"/>
            <a:r>
              <a:rPr lang="en-US" b="1" dirty="0" smtClean="0"/>
              <a:t>Composite measure</a:t>
            </a:r>
            <a:r>
              <a:rPr lang="en-US" dirty="0" smtClean="0"/>
              <a:t>: </a:t>
            </a:r>
            <a:r>
              <a:rPr lang="en-US" i="1" dirty="0" smtClean="0"/>
              <a:t>total price </a:t>
            </a:r>
            <a:r>
              <a:rPr lang="en-US" dirty="0" smtClean="0"/>
              <a:t>or </a:t>
            </a:r>
            <a:r>
              <a:rPr lang="en-US" i="1" dirty="0" smtClean="0"/>
              <a:t>cost</a:t>
            </a:r>
            <a:r>
              <a:rPr lang="en-US" dirty="0" smtClean="0"/>
              <a:t> which are computed by adding price per call and price per request values of all services included in the service composition</a:t>
            </a:r>
            <a:r>
              <a:rPr lang="en-US" i="1" dirty="0" smtClean="0"/>
              <a:t>. Total response time </a:t>
            </a:r>
            <a:r>
              <a:rPr lang="en-US" dirty="0" smtClean="0"/>
              <a:t>is computed by adding the response time </a:t>
            </a:r>
            <a:r>
              <a:rPr lang="en-US" dirty="0"/>
              <a:t>of all services included in the service </a:t>
            </a:r>
            <a:r>
              <a:rPr lang="en-US" dirty="0" smtClean="0"/>
              <a:t>composition.</a:t>
            </a:r>
            <a:endParaRPr lang="en-US"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18178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buNone/>
            </a:pPr>
            <a:r>
              <a:rPr lang="en-US" dirty="0" smtClean="0"/>
              <a:t>Considering that we have the following pre-defined abstract services:</a:t>
            </a:r>
            <a:endParaRPr lang="en-US" dirty="0"/>
          </a:p>
        </p:txBody>
      </p:sp>
      <p:graphicFrame>
        <p:nvGraphicFramePr>
          <p:cNvPr id="4" name="Tableau 3"/>
          <p:cNvGraphicFramePr>
            <a:graphicFrameLocks noGrp="1"/>
          </p:cNvGraphicFramePr>
          <p:nvPr>
            <p:extLst/>
          </p:nvPr>
        </p:nvGraphicFramePr>
        <p:xfrm>
          <a:off x="1103784" y="2369530"/>
          <a:ext cx="6936432" cy="3840480"/>
        </p:xfrm>
        <a:graphic>
          <a:graphicData uri="http://schemas.openxmlformats.org/drawingml/2006/table">
            <a:tbl>
              <a:tblPr firstRow="1" bandRow="1">
                <a:tableStyleId>{5C22544A-7EE6-4342-B048-85BDC9FD1C3A}</a:tableStyleId>
              </a:tblPr>
              <a:tblGrid>
                <a:gridCol w="3468216"/>
                <a:gridCol w="3468216"/>
              </a:tblGrid>
              <a:tr h="334171">
                <a:tc gridSpan="2">
                  <a:txBody>
                    <a:bodyPr/>
                    <a:lstStyle/>
                    <a:p>
                      <a:pPr algn="ctr"/>
                      <a:r>
                        <a:rPr lang="en-US" noProof="0" dirty="0" smtClean="0"/>
                        <a:t>Abstract Services Available</a:t>
                      </a:r>
                      <a:endParaRPr lang="en-US" noProof="0" dirty="0"/>
                    </a:p>
                  </a:txBody>
                  <a:tcPr/>
                </a:tc>
                <a:tc hMerge="1">
                  <a:txBody>
                    <a:bodyPr/>
                    <a:lstStyle/>
                    <a:p>
                      <a:endParaRPr lang="en-US" noProof="0" dirty="0"/>
                    </a:p>
                  </a:txBody>
                  <a:tcPr/>
                </a:tc>
              </a:tr>
              <a:tr h="334171">
                <a:tc>
                  <a:txBody>
                    <a:bodyPr/>
                    <a:lstStyle/>
                    <a:p>
                      <a:pPr algn="ctr"/>
                      <a:r>
                        <a:rPr lang="en-US" b="1" noProof="0" dirty="0" smtClean="0"/>
                        <a:t>Abstract Service</a:t>
                      </a:r>
                      <a:endParaRPr lang="en-US" b="1" noProof="0" dirty="0"/>
                    </a:p>
                  </a:txBody>
                  <a:tcPr/>
                </a:tc>
                <a:tc>
                  <a:txBody>
                    <a:bodyPr/>
                    <a:lstStyle/>
                    <a:p>
                      <a:pPr algn="ctr"/>
                      <a:r>
                        <a:rPr lang="en-US" b="1" noProof="0" dirty="0" smtClean="0"/>
                        <a:t>Description</a:t>
                      </a:r>
                      <a:endParaRPr lang="en-US" b="1" noProof="0" dirty="0"/>
                    </a:p>
                  </a:txBody>
                  <a:tcPr/>
                </a:tc>
              </a:tr>
              <a:tr h="334171">
                <a:tc>
                  <a:txBody>
                    <a:bodyPr/>
                    <a:lstStyle/>
                    <a:p>
                      <a:r>
                        <a:rPr lang="en-US" noProof="0" dirty="0" smtClean="0"/>
                        <a:t>DiseaseInfectedPatient</a:t>
                      </a:r>
                      <a:r>
                        <a:rPr lang="en-US" baseline="0" noProof="0" dirty="0" smtClean="0"/>
                        <a:t> (d?, p!)</a:t>
                      </a:r>
                      <a:endParaRPr lang="en-US" noProof="0" dirty="0"/>
                    </a:p>
                  </a:txBody>
                  <a:tcPr/>
                </a:tc>
                <a:tc>
                  <a:txBody>
                    <a:bodyPr/>
                    <a:lstStyle/>
                    <a:p>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endParaRPr lang="en-US" i="1" noProof="0" dirty="0"/>
                    </a:p>
                  </a:txBody>
                  <a:tcPr/>
                </a:tc>
              </a:tr>
              <a:tr h="3341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DiseaseInfectedPatient</a:t>
                      </a:r>
                      <a:r>
                        <a:rPr lang="en-US" baseline="0" noProof="0" dirty="0" smtClean="0"/>
                        <a:t> (d?, p!, op!)</a:t>
                      </a:r>
                      <a:endParaRPr lang="en-US" noProof="0" dirty="0" smtClean="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noProof="0" dirty="0" smtClean="0"/>
                        <a:t>Given a disease </a:t>
                      </a:r>
                      <a:r>
                        <a:rPr lang="en-US" i="1" noProof="0" dirty="0" smtClean="0"/>
                        <a:t>d</a:t>
                      </a:r>
                      <a:r>
                        <a:rPr lang="en-US" noProof="0" dirty="0" smtClean="0"/>
                        <a:t>,</a:t>
                      </a:r>
                      <a:r>
                        <a:rPr lang="en-US" baseline="0" noProof="0" dirty="0" smtClean="0"/>
                        <a:t> it retrieves patients </a:t>
                      </a:r>
                      <a:r>
                        <a:rPr lang="en-US" i="1" baseline="0" noProof="0" dirty="0" smtClean="0"/>
                        <a:t>p</a:t>
                      </a:r>
                      <a:r>
                        <a:rPr lang="en-US" i="0" baseline="0" noProof="0" dirty="0" smtClean="0"/>
                        <a:t>, and </a:t>
                      </a:r>
                      <a:r>
                        <a:rPr lang="en-US" i="1" baseline="0" noProof="0" dirty="0" smtClean="0"/>
                        <a:t>op </a:t>
                      </a:r>
                      <a:r>
                        <a:rPr lang="en-US" i="0" baseline="0" noProof="0" dirty="0" smtClean="0"/>
                        <a:t>is an optional boolean output indicating if the operation proceeded well or not.</a:t>
                      </a:r>
                      <a:endParaRPr lang="en-US" i="1" noProof="0" dirty="0" smtClean="0"/>
                    </a:p>
                  </a:txBody>
                  <a:tcPr/>
                </a:tc>
              </a:tr>
              <a:tr h="437646">
                <a:tc>
                  <a:txBody>
                    <a:bodyPr/>
                    <a:lstStyle/>
                    <a:p>
                      <a:r>
                        <a:rPr lang="en-US" noProof="0" dirty="0" smtClean="0"/>
                        <a:t>PatientDNA (p?, dna!)</a:t>
                      </a:r>
                      <a:endParaRPr lang="en-US"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Given a patient </a:t>
                      </a:r>
                      <a:r>
                        <a:rPr lang="en-US" i="1" noProof="0" dirty="0" smtClean="0"/>
                        <a:t>p</a:t>
                      </a:r>
                      <a:r>
                        <a:rPr lang="en-US" noProof="0" dirty="0" smtClean="0"/>
                        <a:t>,</a:t>
                      </a:r>
                      <a:r>
                        <a:rPr lang="en-US" baseline="0" noProof="0" dirty="0" smtClean="0"/>
                        <a:t> it retrieves DNA </a:t>
                      </a:r>
                      <a:r>
                        <a:rPr lang="en-US" i="1" baseline="0" noProof="0" dirty="0" err="1" smtClean="0"/>
                        <a:t>dna</a:t>
                      </a:r>
                      <a:endParaRPr lang="en-US" i="1" noProof="0" dirty="0" smtClean="0"/>
                    </a:p>
                  </a:txBody>
                  <a:tcPr/>
                </a:tc>
              </a:tr>
              <a:tr h="437646">
                <a:tc>
                  <a:txBody>
                    <a:bodyPr/>
                    <a:lstStyle/>
                    <a:p>
                      <a:r>
                        <a:rPr lang="en-US" noProof="0" dirty="0" smtClean="0"/>
                        <a:t>PatientPersonalInformation</a:t>
                      </a:r>
                      <a:r>
                        <a:rPr lang="en-US" baseline="0" noProof="0" dirty="0" smtClean="0"/>
                        <a:t> (p?, info!)</a:t>
                      </a:r>
                      <a:endParaRPr lang="en-US" noProof="0" dirty="0"/>
                    </a:p>
                  </a:txBody>
                  <a:tcPr/>
                </a:tc>
                <a:tc>
                  <a:txBody>
                    <a:bodyPr/>
                    <a:lstStyle/>
                    <a:p>
                      <a:r>
                        <a:rPr lang="en-US" noProof="0" dirty="0" smtClean="0"/>
                        <a:t>Given a patient </a:t>
                      </a:r>
                      <a:r>
                        <a:rPr lang="en-US" i="1" noProof="0" dirty="0" smtClean="0"/>
                        <a:t>p</a:t>
                      </a:r>
                      <a:r>
                        <a:rPr lang="en-US" noProof="0" dirty="0" smtClean="0"/>
                        <a:t>,</a:t>
                      </a:r>
                      <a:r>
                        <a:rPr lang="en-US" baseline="0" noProof="0" dirty="0" smtClean="0"/>
                        <a:t> it retrieves patient’s personal information </a:t>
                      </a:r>
                      <a:r>
                        <a:rPr lang="en-US" i="1" baseline="0" noProof="0" dirty="0" smtClean="0"/>
                        <a:t>info</a:t>
                      </a:r>
                      <a:endParaRPr lang="en-US" noProof="0" dirty="0"/>
                    </a:p>
                  </a:txBody>
                  <a:tcPr/>
                </a:tc>
              </a:tr>
            </a:tbl>
          </a:graphicData>
        </a:graphic>
      </p:graphicFrame>
      <p:sp>
        <p:nvSpPr>
          <p:cNvPr id="6"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dirty="0" smtClean="0"/>
              <a:t>Rhone service-based query rewriting algorithm</a:t>
            </a:r>
            <a:br>
              <a:rPr lang="en-GB" sz="3200" i="1" dirty="0" smtClean="0"/>
            </a:br>
            <a:r>
              <a:rPr lang="en-GB" sz="3200" dirty="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22014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algn="just"/>
            <a:r>
              <a:rPr lang="en-US" dirty="0" smtClean="0"/>
              <a:t>The user wants to retrieve patient’s personal and DNA information who were infected by a disease «K» using services that have availability higher than 98%, price per call less than 0.2 dollars, and total cost less then 1 dollar.</a:t>
            </a:r>
            <a:endParaRPr lang="en-US" dirty="0"/>
          </a:p>
          <a:p>
            <a:pPr algn="just"/>
            <a:endParaRPr lang="en-US" dirty="0"/>
          </a:p>
          <a:p>
            <a:pPr algn="just"/>
            <a:endParaRPr lang="en-US" dirty="0"/>
          </a:p>
        </p:txBody>
      </p:sp>
      <p:sp>
        <p:nvSpPr>
          <p:cNvPr id="5" name="Espace réservé du contenu 2"/>
          <p:cNvSpPr txBox="1">
            <a:spLocks/>
          </p:cNvSpPr>
          <p:nvPr/>
        </p:nvSpPr>
        <p:spPr>
          <a:xfrm>
            <a:off x="524804" y="4750353"/>
            <a:ext cx="8117750" cy="75557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Font typeface="Wingdings 2"/>
              <a:buNone/>
            </a:pPr>
            <a:r>
              <a:rPr lang="fr-FR" sz="1600" dirty="0" smtClean="0"/>
              <a:t>Q(</a:t>
            </a:r>
            <a:r>
              <a:rPr lang="fr-FR" sz="1600" dirty="0" err="1" smtClean="0"/>
              <a:t>disease</a:t>
            </a:r>
            <a:r>
              <a:rPr lang="fr-FR" sz="1600" dirty="0" smtClean="0"/>
              <a:t>?, </a:t>
            </a:r>
            <a:r>
              <a:rPr lang="fr-FR" sz="1600" dirty="0" err="1" smtClean="0"/>
              <a:t>patientInfo</a:t>
            </a:r>
            <a:r>
              <a:rPr lang="fr-FR" sz="1600" dirty="0" smtClean="0"/>
              <a:t>!, dna!) := </a:t>
            </a:r>
            <a:r>
              <a:rPr lang="en-US" sz="1600" dirty="0" smtClean="0"/>
              <a:t>DiseaseInfectedPatient (d?, p!),  PatientPersonalInformation (p?, info!),  PatientDNA (p?, dna!) [availability &gt; 98, price per call &lt; 0.2, total cost &lt; 1]</a:t>
            </a:r>
          </a:p>
          <a:p>
            <a:pPr algn="just"/>
            <a:endParaRPr lang="en-US" sz="2800" dirty="0" smtClean="0"/>
          </a:p>
          <a:p>
            <a:pPr algn="just"/>
            <a:endParaRPr lang="en-US" sz="2800" dirty="0" smtClean="0"/>
          </a:p>
          <a:p>
            <a:pPr algn="just"/>
            <a:endParaRPr lang="en-US" sz="2800" dirty="0"/>
          </a:p>
        </p:txBody>
      </p:sp>
      <p:sp>
        <p:nvSpPr>
          <p:cNvPr id="7" name="Titre 1"/>
          <p:cNvSpPr txBox="1">
            <a:spLocks/>
          </p:cNvSpPr>
          <p:nvPr/>
        </p:nvSpPr>
        <p:spPr>
          <a:xfrm>
            <a:off x="1329266" y="1067737"/>
            <a:ext cx="6798734"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i="1" smtClean="0"/>
              <a:t>Rhone service-based query rewriting algorithm</a:t>
            </a:r>
            <a:br>
              <a:rPr lang="en-GB" sz="3200" i="1" smtClean="0"/>
            </a:br>
            <a:r>
              <a:rPr lang="en-GB" sz="3200" smtClean="0"/>
              <a:t>(Formalization)</a:t>
            </a:r>
            <a:endParaRPr lang="en-GB" sz="3200"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15</a:t>
            </a:fld>
            <a:endParaRPr lang="en-US"/>
          </a:p>
        </p:txBody>
      </p:sp>
    </p:spTree>
    <p:extLst>
      <p:ext uri="{BB962C8B-B14F-4D97-AF65-F5344CB8AC3E}">
        <p14:creationId xmlns:p14="http://schemas.microsoft.com/office/powerpoint/2010/main" val="150757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2 (Concrete services):</a:t>
            </a:r>
            <a:endParaRPr lang="en-GB" b="1" dirty="0"/>
          </a:p>
          <a:p>
            <a:pPr marL="0" indent="0" algn="ctr">
              <a:buNone/>
            </a:pPr>
            <a:r>
              <a:rPr lang="pt-BR" sz="1800" i="1" dirty="0" smtClean="0"/>
              <a:t>S</a:t>
            </a:r>
            <a:r>
              <a:rPr lang="pt-BR" sz="1800" dirty="0" smtClean="0"/>
              <a:t>(</a:t>
            </a:r>
            <a:r>
              <a:rPr lang="pt-BR" sz="1800" i="1" dirty="0" smtClean="0"/>
              <a:t>I</a:t>
            </a:r>
            <a:r>
              <a:rPr lang="pt-BR" sz="1800" i="1" dirty="0"/>
              <a:t>, O</a:t>
            </a:r>
            <a:r>
              <a:rPr lang="pt-BR" sz="1800" dirty="0"/>
              <a:t>) </a:t>
            </a:r>
            <a:r>
              <a:rPr lang="pt-BR" sz="1800" dirty="0" smtClean="0"/>
              <a:t>:= </a:t>
            </a:r>
            <a:r>
              <a:rPr lang="pt-BR" sz="1800" i="1" dirty="0" smtClean="0"/>
              <a:t>A</a:t>
            </a:r>
            <a:r>
              <a:rPr lang="pt-BR" sz="1800" baseline="-25000" dirty="0" smtClean="0"/>
              <a:t>1</a:t>
            </a:r>
            <a:r>
              <a:rPr lang="pt-BR" sz="1800" dirty="0" smtClean="0"/>
              <a:t>(</a:t>
            </a:r>
            <a:r>
              <a:rPr lang="pt-BR" sz="1800" i="1" dirty="0" smtClean="0"/>
              <a:t>I</a:t>
            </a:r>
            <a:r>
              <a:rPr lang="pt-BR" sz="1800" i="1" dirty="0"/>
              <a:t>, O</a:t>
            </a:r>
            <a:r>
              <a:rPr lang="pt-BR" sz="1800" dirty="0"/>
              <a:t>)</a:t>
            </a:r>
            <a:r>
              <a:rPr lang="pt-BR" sz="1800" i="1" dirty="0"/>
              <a:t>, A</a:t>
            </a:r>
            <a:r>
              <a:rPr lang="pt-BR" sz="1800" baseline="-25000" dirty="0"/>
              <a:t>2</a:t>
            </a:r>
            <a:r>
              <a:rPr lang="pt-BR" sz="1800" dirty="0"/>
              <a:t>(</a:t>
            </a:r>
            <a:r>
              <a:rPr lang="pt-BR" sz="1800" i="1" dirty="0"/>
              <a:t>I, O</a:t>
            </a:r>
            <a:r>
              <a:rPr lang="pt-BR" sz="1800" dirty="0"/>
              <a:t>)</a:t>
            </a:r>
            <a:r>
              <a:rPr lang="pt-BR" sz="1800" i="1" dirty="0"/>
              <a:t>, .., </a:t>
            </a:r>
            <a:r>
              <a:rPr lang="pt-BR" sz="1800" i="1" dirty="0" smtClean="0"/>
              <a:t>A</a:t>
            </a:r>
            <a:r>
              <a:rPr lang="pt-BR" sz="1800" i="1" baseline="-25000" dirty="0" smtClean="0"/>
              <a:t>n</a:t>
            </a:r>
            <a:r>
              <a:rPr lang="pt-BR" sz="1800" dirty="0" smtClean="0"/>
              <a:t>(</a:t>
            </a:r>
            <a:r>
              <a:rPr lang="pt-BR" sz="1800" i="1" dirty="0" smtClean="0"/>
              <a:t>I</a:t>
            </a:r>
            <a:r>
              <a:rPr lang="pt-BR" sz="1800" i="1" dirty="0"/>
              <a:t>, O</a:t>
            </a:r>
            <a:r>
              <a:rPr lang="pt-BR" sz="1800" dirty="0" smtClean="0"/>
              <a:t>)</a:t>
            </a:r>
            <a:r>
              <a:rPr lang="pt-BR" sz="1800" i="1" dirty="0" smtClean="0"/>
              <a:t> </a:t>
            </a:r>
            <a:r>
              <a:rPr lang="pt-BR" sz="1800" dirty="0" smtClean="0"/>
              <a:t>[</a:t>
            </a:r>
            <a:r>
              <a:rPr lang="pt-BR" sz="1800" i="1" dirty="0" smtClean="0"/>
              <a:t>P</a:t>
            </a:r>
            <a:r>
              <a:rPr lang="pt-BR" sz="1800" baseline="-25000" dirty="0" smtClean="0"/>
              <a:t>1</a:t>
            </a:r>
            <a:r>
              <a:rPr lang="pt-BR" sz="1800" i="1" dirty="0"/>
              <a:t>, P</a:t>
            </a:r>
            <a:r>
              <a:rPr lang="pt-BR" sz="1800" baseline="-25000" dirty="0"/>
              <a:t>2</a:t>
            </a:r>
            <a:r>
              <a:rPr lang="pt-BR" sz="1800" i="1" dirty="0"/>
              <a:t>, .., </a:t>
            </a:r>
            <a:r>
              <a:rPr lang="pt-BR" sz="1800" i="1" dirty="0" smtClean="0"/>
              <a:t>P</a:t>
            </a:r>
            <a:r>
              <a:rPr lang="pt-BR" sz="1800" baseline="-25000" dirty="0" smtClean="0"/>
              <a:t>k</a:t>
            </a:r>
            <a:r>
              <a:rPr lang="pt-BR" sz="1800" dirty="0" smtClean="0"/>
              <a:t>]</a:t>
            </a:r>
            <a:endParaRPr lang="pt-BR" sz="1800" dirty="0"/>
          </a:p>
          <a:p>
            <a:pPr marL="0" indent="0">
              <a:buNone/>
            </a:pPr>
            <a:endParaRPr lang="pt-BR" i="1" dirty="0" smtClean="0"/>
          </a:p>
          <a:p>
            <a:pPr marL="0" indent="0">
              <a:buNone/>
            </a:pPr>
            <a:r>
              <a:rPr lang="pt-BR" i="1" dirty="0" smtClean="0"/>
              <a:t>P</a:t>
            </a:r>
            <a:r>
              <a:rPr lang="pt-BR" dirty="0" smtClean="0"/>
              <a:t> </a:t>
            </a:r>
            <a:r>
              <a:rPr lang="en-GB" dirty="0" smtClean="0"/>
              <a:t>are in the form: </a:t>
            </a:r>
            <a:r>
              <a:rPr lang="en-GB" i="1" dirty="0" smtClean="0"/>
              <a:t>name</a:t>
            </a:r>
            <a:r>
              <a:rPr lang="en-GB" dirty="0" smtClean="0"/>
              <a:t> operation </a:t>
            </a:r>
            <a:r>
              <a:rPr lang="en-GB" i="1" dirty="0" smtClean="0"/>
              <a:t>value</a:t>
            </a:r>
          </a:p>
          <a:p>
            <a:pPr marL="0" indent="0">
              <a:buNone/>
            </a:pPr>
            <a:r>
              <a:rPr lang="en-GB" i="1" dirty="0" smtClean="0"/>
              <a:t>P </a:t>
            </a:r>
            <a:r>
              <a:rPr lang="en-GB" dirty="0" smtClean="0"/>
              <a:t>represents the SLA exported by the concrete service</a:t>
            </a:r>
          </a:p>
          <a:p>
            <a:pPr marL="0" indent="0">
              <a:buNone/>
            </a:pPr>
            <a:r>
              <a:rPr lang="en-GB" i="1" dirty="0" smtClean="0"/>
              <a:t>S </a:t>
            </a:r>
            <a:r>
              <a:rPr lang="en-GB" dirty="0" smtClean="0"/>
              <a:t>do not have composed measures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16</a:t>
            </a:fld>
            <a:endParaRPr lang="en-US"/>
          </a:p>
        </p:txBody>
      </p:sp>
    </p:spTree>
    <p:extLst>
      <p:ext uri="{BB962C8B-B14F-4D97-AF65-F5344CB8AC3E}">
        <p14:creationId xmlns:p14="http://schemas.microsoft.com/office/powerpoint/2010/main" val="27180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dirty="0" smtClean="0"/>
              <a:t>According to the example, let us suppose the following concrete services:</a:t>
            </a:r>
            <a:endParaRPr lang="en-GB" dirty="0"/>
          </a:p>
        </p:txBody>
      </p:sp>
      <p:sp>
        <p:nvSpPr>
          <p:cNvPr id="4" name="Rectangle 3"/>
          <p:cNvSpPr/>
          <p:nvPr/>
        </p:nvSpPr>
        <p:spPr>
          <a:xfrm>
            <a:off x="560438" y="2150192"/>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t>
            </a:r>
            <a:r>
              <a:rPr lang="en-US" dirty="0" err="1" smtClean="0"/>
              <a:t>a?,b</a:t>
            </a:r>
            <a:r>
              <a:rPr lang="en-US" dirty="0" smtClean="0"/>
              <a:t>!)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0.1]</a:t>
            </a:r>
          </a:p>
          <a:p>
            <a:pPr algn="just"/>
            <a:endParaRPr lang="en-US" dirty="0"/>
          </a:p>
          <a:p>
            <a:pPr algn="just"/>
            <a:endParaRPr lang="en-US" dirty="0"/>
          </a:p>
          <a:p>
            <a:pPr algn="just"/>
            <a:endParaRPr lang="en-US" dirty="0"/>
          </a:p>
          <a:p>
            <a:pPr algn="just"/>
            <a:endParaRPr lang="en-US"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17</a:t>
            </a:fld>
            <a:endParaRPr lang="en-US"/>
          </a:p>
        </p:txBody>
      </p:sp>
    </p:spTree>
    <p:extLst>
      <p:ext uri="{BB962C8B-B14F-4D97-AF65-F5344CB8AC3E}">
        <p14:creationId xmlns:p14="http://schemas.microsoft.com/office/powerpoint/2010/main" val="418969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92500" lnSpcReduction="20000"/>
          </a:bodyPr>
          <a:lstStyle/>
          <a:p>
            <a:pPr marL="0" indent="0">
              <a:buNone/>
            </a:pPr>
            <a:r>
              <a:rPr lang="en-GB" b="1" dirty="0" smtClean="0"/>
              <a:t>Definition 3 (measures matching): </a:t>
            </a:r>
          </a:p>
          <a:p>
            <a:pPr marL="0" indent="0" algn="just">
              <a:buNone/>
            </a:pPr>
            <a:r>
              <a:rPr lang="en-US" dirty="0" smtClean="0"/>
              <a:t>All </a:t>
            </a:r>
            <a:r>
              <a:rPr lang="en-US" i="1" dirty="0"/>
              <a:t>single measures </a:t>
            </a:r>
            <a:r>
              <a:rPr lang="en-US" dirty="0"/>
              <a:t>in </a:t>
            </a:r>
            <a:r>
              <a:rPr lang="en-US" dirty="0" smtClean="0"/>
              <a:t>the query </a:t>
            </a:r>
            <a:r>
              <a:rPr lang="en-US" dirty="0"/>
              <a:t>must exist in the concrete service, and all of them </a:t>
            </a:r>
            <a:r>
              <a:rPr lang="en-US" dirty="0" smtClean="0"/>
              <a:t>can not </a:t>
            </a:r>
            <a:r>
              <a:rPr lang="en-US" dirty="0"/>
              <a:t>violate the measures in the </a:t>
            </a:r>
            <a:r>
              <a:rPr lang="en-US" dirty="0" smtClean="0"/>
              <a:t>query.</a:t>
            </a:r>
            <a:endParaRPr lang="en-GB" dirty="0"/>
          </a:p>
          <a:p>
            <a:pPr marL="0" indent="0">
              <a:buNone/>
            </a:pPr>
            <a:r>
              <a:rPr lang="en-GB" b="1" dirty="0"/>
              <a:t>Definition </a:t>
            </a:r>
            <a:r>
              <a:rPr lang="en-GB" b="1" dirty="0" smtClean="0"/>
              <a:t>4 (abstract service </a:t>
            </a:r>
            <a:r>
              <a:rPr lang="en-GB" b="1" dirty="0"/>
              <a:t>matching): </a:t>
            </a:r>
            <a:endParaRPr lang="en-GB" b="1" dirty="0" smtClean="0"/>
          </a:p>
          <a:p>
            <a:pPr marL="0" indent="0" algn="just">
              <a:buNone/>
            </a:pPr>
            <a:r>
              <a:rPr lang="en-US" dirty="0" smtClean="0"/>
              <a:t>An </a:t>
            </a:r>
            <a:r>
              <a:rPr lang="en-US" i="1" dirty="0"/>
              <a:t>abstract service A</a:t>
            </a:r>
            <a:r>
              <a:rPr lang="en-US" dirty="0"/>
              <a:t> can </a:t>
            </a:r>
            <a:r>
              <a:rPr lang="en-US" dirty="0" smtClean="0"/>
              <a:t>be matched </a:t>
            </a:r>
            <a:r>
              <a:rPr lang="en-US" dirty="0"/>
              <a:t>with an </a:t>
            </a:r>
            <a:r>
              <a:rPr lang="en-US" i="1" dirty="0"/>
              <a:t>abstract service B </a:t>
            </a:r>
            <a:r>
              <a:rPr lang="en-US" dirty="0"/>
              <a:t>only if </a:t>
            </a:r>
            <a:endParaRPr lang="en-US" dirty="0" smtClean="0"/>
          </a:p>
          <a:p>
            <a:pPr algn="just"/>
            <a:r>
              <a:rPr lang="en-US" dirty="0" smtClean="0"/>
              <a:t>(</a:t>
            </a:r>
            <a:r>
              <a:rPr lang="en-US" dirty="0"/>
              <a:t>a) they </a:t>
            </a:r>
            <a:r>
              <a:rPr lang="en-US" dirty="0" smtClean="0"/>
              <a:t>have the </a:t>
            </a:r>
            <a:r>
              <a:rPr lang="en-US" dirty="0"/>
              <a:t>same </a:t>
            </a:r>
            <a:r>
              <a:rPr lang="en-US" dirty="0" smtClean="0"/>
              <a:t>name; and </a:t>
            </a:r>
          </a:p>
          <a:p>
            <a:pPr algn="just"/>
            <a:r>
              <a:rPr lang="en-US" dirty="0" smtClean="0"/>
              <a:t>(</a:t>
            </a:r>
            <a:r>
              <a:rPr lang="en-US" dirty="0"/>
              <a:t>b) they have a compatible </a:t>
            </a:r>
            <a:r>
              <a:rPr lang="en-US" dirty="0" smtClean="0"/>
              <a:t>number and type of variables </a:t>
            </a:r>
            <a:endParaRPr lang="en-GB" dirty="0"/>
          </a:p>
          <a:p>
            <a:pPr marL="0" indent="0">
              <a:buNone/>
            </a:pPr>
            <a:endParaRPr lang="pt-BR" i="1"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18</a:t>
            </a:fld>
            <a:endParaRPr lang="en-US"/>
          </a:p>
        </p:txBody>
      </p:sp>
    </p:spTree>
    <p:extLst>
      <p:ext uri="{BB962C8B-B14F-4D97-AF65-F5344CB8AC3E}">
        <p14:creationId xmlns:p14="http://schemas.microsoft.com/office/powerpoint/2010/main" val="197341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en-GB" b="1" dirty="0" smtClean="0"/>
              <a:t>Definition 5 (concrete service matching): </a:t>
            </a:r>
          </a:p>
          <a:p>
            <a:pPr marL="0" indent="0" algn="just">
              <a:buNone/>
            </a:pPr>
            <a:r>
              <a:rPr lang="en-US" dirty="0"/>
              <a:t>A </a:t>
            </a:r>
            <a:r>
              <a:rPr lang="en-US" i="1" dirty="0"/>
              <a:t>concrete service </a:t>
            </a:r>
            <a:r>
              <a:rPr lang="en-US" dirty="0"/>
              <a:t>can be matched with the query if all its </a:t>
            </a:r>
            <a:r>
              <a:rPr lang="en-US" i="1" dirty="0"/>
              <a:t>abstract services </a:t>
            </a:r>
            <a:r>
              <a:rPr lang="en-US" dirty="0"/>
              <a:t>satisfy the abstract service matching problem and all the </a:t>
            </a:r>
            <a:r>
              <a:rPr lang="en-US" i="1" dirty="0"/>
              <a:t>single measures </a:t>
            </a:r>
            <a:r>
              <a:rPr lang="en-US" dirty="0"/>
              <a:t>satisfy the measures matching problem</a:t>
            </a:r>
            <a:r>
              <a:rPr lang="en-US" dirty="0" smtClean="0"/>
              <a:t>.</a:t>
            </a:r>
            <a:endParaRPr lang="pt-BR" dirty="0"/>
          </a:p>
        </p:txBody>
      </p:sp>
      <p:sp>
        <p:nvSpPr>
          <p:cNvPr id="5" name="Espaço Reservado para Número de Slide 4"/>
          <p:cNvSpPr>
            <a:spLocks noGrp="1"/>
          </p:cNvSpPr>
          <p:nvPr>
            <p:ph type="sldNum" sz="quarter" idx="12"/>
          </p:nvPr>
        </p:nvSpPr>
        <p:spPr/>
        <p:txBody>
          <a:bodyPr/>
          <a:lstStyle/>
          <a:p>
            <a:fld id="{2066355A-084C-D24E-9AD2-7E4FC41EA627}" type="slidenum">
              <a:rPr lang="en-US" smtClean="0"/>
              <a:t>19</a:t>
            </a:fld>
            <a:endParaRPr lang="en-US"/>
          </a:p>
        </p:txBody>
      </p:sp>
    </p:spTree>
    <p:extLst>
      <p:ext uri="{BB962C8B-B14F-4D97-AF65-F5344CB8AC3E}">
        <p14:creationId xmlns:p14="http://schemas.microsoft.com/office/powerpoint/2010/main" val="254742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fontScale="92500" lnSpcReduction="20000"/>
          </a:bodyPr>
          <a:lstStyle/>
          <a:p>
            <a:endParaRPr lang="en-US" sz="2300" dirty="0" smtClean="0">
              <a:solidFill>
                <a:schemeClr val="tx1"/>
              </a:solidFill>
            </a:endParaRPr>
          </a:p>
          <a:p>
            <a:r>
              <a:rPr lang="en-US" sz="2300" dirty="0" smtClean="0">
                <a:solidFill>
                  <a:schemeClr val="tx1"/>
                </a:solidFill>
              </a:rPr>
              <a:t>Context and Challenges</a:t>
            </a:r>
          </a:p>
          <a:p>
            <a:endParaRPr lang="en-US" sz="2300" dirty="0" smtClean="0">
              <a:solidFill>
                <a:schemeClr val="tx1"/>
              </a:solidFill>
            </a:endParaRPr>
          </a:p>
          <a:p>
            <a:r>
              <a:rPr lang="en-US" sz="2300" dirty="0" smtClean="0">
                <a:solidFill>
                  <a:schemeClr val="tx1"/>
                </a:solidFill>
              </a:rPr>
              <a:t>Work done in the 1</a:t>
            </a:r>
            <a:r>
              <a:rPr lang="en-US" sz="2300" baseline="30000" dirty="0" smtClean="0">
                <a:solidFill>
                  <a:schemeClr val="tx1"/>
                </a:solidFill>
              </a:rPr>
              <a:t>st</a:t>
            </a:r>
            <a:r>
              <a:rPr lang="en-US" sz="2300" dirty="0" smtClean="0">
                <a:solidFill>
                  <a:schemeClr val="tx1"/>
                </a:solidFill>
              </a:rPr>
              <a:t> year: systematic mapping</a:t>
            </a:r>
          </a:p>
          <a:p>
            <a:endParaRPr lang="en-US" sz="2300" dirty="0" smtClean="0">
              <a:solidFill>
                <a:schemeClr val="tx1"/>
              </a:solidFill>
            </a:endParaRPr>
          </a:p>
          <a:p>
            <a:r>
              <a:rPr lang="en-US" sz="2300" dirty="0" smtClean="0">
                <a:solidFill>
                  <a:schemeClr val="tx1"/>
                </a:solidFill>
              </a:rPr>
              <a:t>Ongoing work: query rewriting algorithm</a:t>
            </a:r>
          </a:p>
          <a:p>
            <a:endParaRPr lang="en-US" sz="2300" dirty="0" smtClean="0">
              <a:solidFill>
                <a:schemeClr val="tx1"/>
              </a:solidFill>
            </a:endParaRPr>
          </a:p>
          <a:p>
            <a:r>
              <a:rPr lang="en-US" sz="2300" dirty="0" smtClean="0">
                <a:solidFill>
                  <a:schemeClr val="tx1"/>
                </a:solidFill>
              </a:rPr>
              <a:t>Conclusions and Future works</a:t>
            </a:r>
          </a:p>
          <a:p>
            <a:pPr marL="0" indent="0">
              <a:buNone/>
            </a:pPr>
            <a:endParaRPr lang="en-US" sz="2300" dirty="0" smtClean="0">
              <a:solidFill>
                <a:schemeClr val="tx1"/>
              </a:solidFill>
            </a:endParaRPr>
          </a:p>
          <a:p>
            <a:pPr algn="r"/>
            <a:endParaRPr lang="en-US" sz="2300" dirty="0" smtClean="0">
              <a:solidFill>
                <a:schemeClr val="tx1"/>
              </a:solidFill>
            </a:endParaRPr>
          </a:p>
          <a:p>
            <a:endParaRPr lang="pt-BR" sz="2300"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a:t>
            </a:fld>
            <a:endParaRPr lang="en-US"/>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a:bodyPr>
          <a:lstStyle/>
          <a:p>
            <a:pPr marL="0" indent="0">
              <a:buNone/>
            </a:pPr>
            <a:r>
              <a:rPr lang="fr-FR" dirty="0" smtClean="0"/>
              <a:t>Considering our concrete services in the example;</a:t>
            </a:r>
            <a:endParaRPr lang="pt-BR" dirty="0"/>
          </a:p>
        </p:txBody>
      </p:sp>
      <p:sp>
        <p:nvSpPr>
          <p:cNvPr id="4" name="Rectangle 3"/>
          <p:cNvSpPr/>
          <p:nvPr/>
        </p:nvSpPr>
        <p:spPr>
          <a:xfrm>
            <a:off x="560438" y="2150192"/>
            <a:ext cx="8023123"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S1(</a:t>
            </a:r>
            <a:r>
              <a:rPr lang="en-US" dirty="0" err="1" smtClean="0"/>
              <a:t>a?,b</a:t>
            </a:r>
            <a:r>
              <a:rPr lang="en-US" dirty="0" smtClean="0"/>
              <a:t>!) </a:t>
            </a:r>
            <a:r>
              <a:rPr lang="en-US" dirty="0"/>
              <a:t>= DiseaseInfectedPatient (</a:t>
            </a:r>
            <a:r>
              <a:rPr lang="en-US" dirty="0" err="1" smtClean="0"/>
              <a:t>a?,b</a:t>
            </a:r>
            <a:r>
              <a:rPr lang="en-US" dirty="0" smtClean="0"/>
              <a:t>!) [</a:t>
            </a:r>
            <a:r>
              <a:rPr lang="en-US" dirty="0"/>
              <a:t>availability &gt; </a:t>
            </a:r>
            <a:r>
              <a:rPr lang="en-US" dirty="0" smtClean="0"/>
              <a:t>98]</a:t>
            </a:r>
          </a:p>
          <a:p>
            <a:pPr algn="just"/>
            <a:endParaRPr lang="fr-FR" dirty="0"/>
          </a:p>
          <a:p>
            <a:pPr algn="just"/>
            <a:r>
              <a:rPr lang="en-US" dirty="0" smtClean="0"/>
              <a:t>S2(</a:t>
            </a:r>
            <a:r>
              <a:rPr lang="en-US" dirty="0" err="1" smtClean="0"/>
              <a:t>a</a:t>
            </a:r>
            <a:r>
              <a:rPr lang="en-US" dirty="0" err="1"/>
              <a:t>?,b</a:t>
            </a:r>
            <a:r>
              <a:rPr lang="en-US" dirty="0"/>
              <a:t>!) = DiseaseInfectedPatient (</a:t>
            </a:r>
            <a:r>
              <a:rPr lang="en-US" dirty="0" err="1"/>
              <a:t>a?,b</a:t>
            </a:r>
            <a:r>
              <a:rPr lang="en-US" dirty="0"/>
              <a:t>!) [availability &gt; </a:t>
            </a:r>
            <a:r>
              <a:rPr lang="en-US" dirty="0" smtClean="0"/>
              <a:t>98, price </a:t>
            </a:r>
            <a:r>
              <a:rPr lang="en-US" dirty="0"/>
              <a:t>per call </a:t>
            </a:r>
            <a:r>
              <a:rPr lang="en-US" dirty="0" smtClean="0"/>
              <a:t>= </a:t>
            </a:r>
            <a:r>
              <a:rPr lang="en-US" dirty="0"/>
              <a:t>0.2</a:t>
            </a:r>
            <a:r>
              <a:rPr lang="en-US" dirty="0" smtClean="0"/>
              <a:t>]</a:t>
            </a:r>
          </a:p>
          <a:p>
            <a:pPr algn="just"/>
            <a:endParaRPr lang="fr-FR" dirty="0"/>
          </a:p>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6" name="Connecteur droit 8"/>
          <p:cNvCxnSpPr/>
          <p:nvPr/>
        </p:nvCxnSpPr>
        <p:spPr>
          <a:xfrm>
            <a:off x="657454" y="2334452"/>
            <a:ext cx="5359888"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8" name="Connecteur droit 8"/>
          <p:cNvCxnSpPr/>
          <p:nvPr/>
        </p:nvCxnSpPr>
        <p:spPr>
          <a:xfrm>
            <a:off x="662370" y="2870304"/>
            <a:ext cx="702154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p:cNvSpPr>
            <a:spLocks noGrp="1"/>
          </p:cNvSpPr>
          <p:nvPr>
            <p:ph type="sldNum" sz="quarter" idx="12"/>
          </p:nvPr>
        </p:nvSpPr>
        <p:spPr/>
        <p:txBody>
          <a:bodyPr/>
          <a:lstStyle/>
          <a:p>
            <a:fld id="{2066355A-084C-D24E-9AD2-7E4FC41EA627}" type="slidenum">
              <a:rPr lang="en-US" smtClean="0"/>
              <a:t>20</a:t>
            </a:fld>
            <a:endParaRPr lang="en-US"/>
          </a:p>
        </p:txBody>
      </p:sp>
    </p:spTree>
    <p:extLst>
      <p:ext uri="{BB962C8B-B14F-4D97-AF65-F5344CB8AC3E}">
        <p14:creationId xmlns:p14="http://schemas.microsoft.com/office/powerpoint/2010/main" val="2350579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85000" lnSpcReduction="20000"/>
          </a:bodyPr>
          <a:lstStyle/>
          <a:p>
            <a:pPr marL="0" indent="0">
              <a:buNone/>
            </a:pPr>
            <a:r>
              <a:rPr lang="en-GB" b="1" dirty="0" smtClean="0"/>
              <a:t>Definition 6 (concrete service description): </a:t>
            </a:r>
          </a:p>
          <a:p>
            <a:pPr marL="0" indent="0" algn="just">
              <a:buNone/>
            </a:pPr>
            <a:r>
              <a:rPr lang="en-US" dirty="0" smtClean="0"/>
              <a:t>Describes </a:t>
            </a:r>
            <a:r>
              <a:rPr lang="en-US" dirty="0"/>
              <a:t>how a </a:t>
            </a:r>
            <a:r>
              <a:rPr lang="en-US" i="1" dirty="0"/>
              <a:t>candidate concrete service </a:t>
            </a:r>
            <a:r>
              <a:rPr lang="en-US" dirty="0"/>
              <a:t>can </a:t>
            </a:r>
            <a:r>
              <a:rPr lang="en-US" dirty="0" smtClean="0"/>
              <a:t>be used </a:t>
            </a:r>
            <a:r>
              <a:rPr lang="en-US" dirty="0"/>
              <a:t>in the query rewriting process. </a:t>
            </a:r>
            <a:endParaRPr lang="en-US" dirty="0" smtClean="0"/>
          </a:p>
          <a:p>
            <a:pPr marL="0" indent="0" algn="just">
              <a:buNone/>
            </a:pPr>
            <a:r>
              <a:rPr lang="en-US" dirty="0" smtClean="0"/>
              <a:t>It includes</a:t>
            </a:r>
            <a:r>
              <a:rPr lang="en-US" dirty="0"/>
              <a:t>: </a:t>
            </a:r>
            <a:endParaRPr lang="en-US" dirty="0" smtClean="0"/>
          </a:p>
          <a:p>
            <a:pPr lvl="1" algn="just"/>
            <a:r>
              <a:rPr lang="en-US" dirty="0"/>
              <a:t>M</a:t>
            </a:r>
            <a:r>
              <a:rPr lang="en-US" dirty="0" smtClean="0"/>
              <a:t>appings from </a:t>
            </a:r>
            <a:r>
              <a:rPr lang="en-US" dirty="0"/>
              <a:t>variables in a concrete service to variables in the </a:t>
            </a:r>
            <a:r>
              <a:rPr lang="en-US" dirty="0" smtClean="0"/>
              <a:t>query</a:t>
            </a:r>
          </a:p>
          <a:p>
            <a:pPr lvl="1" algn="just"/>
            <a:r>
              <a:rPr lang="en-US" dirty="0" smtClean="0"/>
              <a:t>Mappings </a:t>
            </a:r>
            <a:r>
              <a:rPr lang="en-US" dirty="0"/>
              <a:t>from variables on </a:t>
            </a:r>
            <a:r>
              <a:rPr lang="en-US" dirty="0" smtClean="0"/>
              <a:t>the head </a:t>
            </a:r>
            <a:r>
              <a:rPr lang="en-US" dirty="0"/>
              <a:t>of a concrete service to variables on its </a:t>
            </a:r>
            <a:r>
              <a:rPr lang="en-US" dirty="0" smtClean="0"/>
              <a:t>body</a:t>
            </a:r>
          </a:p>
          <a:p>
            <a:pPr lvl="1" algn="just"/>
            <a:r>
              <a:rPr lang="en-US" dirty="0" smtClean="0"/>
              <a:t>A </a:t>
            </a:r>
            <a:r>
              <a:rPr lang="en-US" dirty="0"/>
              <a:t>set of abstract services that </a:t>
            </a:r>
            <a:r>
              <a:rPr lang="en-US" dirty="0" smtClean="0"/>
              <a:t>represents partially </a:t>
            </a:r>
            <a:r>
              <a:rPr lang="en-US" dirty="0"/>
              <a:t>or fully the abstract services in the </a:t>
            </a:r>
            <a:r>
              <a:rPr lang="en-US" dirty="0" smtClean="0"/>
              <a:t>query</a:t>
            </a:r>
          </a:p>
          <a:p>
            <a:pPr lvl="1" algn="just"/>
            <a:r>
              <a:rPr lang="en-US" dirty="0" smtClean="0"/>
              <a:t>A </a:t>
            </a:r>
            <a:r>
              <a:rPr lang="en-US" dirty="0"/>
              <a:t>set of quality constrains </a:t>
            </a:r>
            <a:r>
              <a:rPr lang="en-US" dirty="0" smtClean="0"/>
              <a:t>associated to </a:t>
            </a:r>
            <a:r>
              <a:rPr lang="en-US" dirty="0"/>
              <a:t>the concrete service. </a:t>
            </a:r>
            <a:endParaRPr lang="pt-B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21</a:t>
            </a:fld>
            <a:endParaRPr lang="en-US"/>
          </a:p>
        </p:txBody>
      </p:sp>
    </p:spTree>
    <p:extLst>
      <p:ext uri="{BB962C8B-B14F-4D97-AF65-F5344CB8AC3E}">
        <p14:creationId xmlns:p14="http://schemas.microsoft.com/office/powerpoint/2010/main" val="119461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3" name="Espace réservé du contenu 2"/>
          <p:cNvSpPr>
            <a:spLocks noGrp="1"/>
          </p:cNvSpPr>
          <p:nvPr>
            <p:ph sz="quarter" idx="1"/>
          </p:nvPr>
        </p:nvSpPr>
        <p:spPr/>
        <p:txBody>
          <a:bodyPr>
            <a:normAutofit fontScale="77500" lnSpcReduction="20000"/>
          </a:bodyPr>
          <a:lstStyle/>
          <a:p>
            <a:pPr marL="0" indent="0">
              <a:buNone/>
            </a:pPr>
            <a:r>
              <a:rPr lang="en-GB" b="1" dirty="0" smtClean="0"/>
              <a:t>Definition 6 (concrete service description):</a:t>
            </a:r>
          </a:p>
          <a:p>
            <a:pPr marL="0" indent="0">
              <a:buNone/>
            </a:pPr>
            <a:r>
              <a:rPr lang="en-US" dirty="0"/>
              <a:t>A CSD is represented by an </a:t>
            </a:r>
            <a:r>
              <a:rPr lang="en-US" i="1" dirty="0" smtClean="0"/>
              <a:t>n</a:t>
            </a:r>
            <a:r>
              <a:rPr lang="en-US" dirty="0" smtClean="0"/>
              <a:t>-tuple: </a:t>
            </a:r>
          </a:p>
          <a:p>
            <a:pPr marL="0" indent="0" algn="ctr">
              <a:buNone/>
            </a:pPr>
            <a:r>
              <a:rPr lang="en-US" dirty="0" smtClean="0"/>
              <a:t>‹</a:t>
            </a:r>
            <a:r>
              <a:rPr lang="en-US" i="1" dirty="0" smtClean="0"/>
              <a:t>S</a:t>
            </a:r>
            <a:r>
              <a:rPr lang="en-US" dirty="0"/>
              <a:t>, </a:t>
            </a:r>
            <a:r>
              <a:rPr lang="en-US" i="1" dirty="0"/>
              <a:t>h</a:t>
            </a:r>
            <a:r>
              <a:rPr lang="en-US" dirty="0"/>
              <a:t>, ϕ, </a:t>
            </a:r>
            <a:r>
              <a:rPr lang="en-US" i="1" dirty="0"/>
              <a:t>G</a:t>
            </a:r>
            <a:r>
              <a:rPr lang="en-US" dirty="0"/>
              <a:t>, </a:t>
            </a:r>
            <a:r>
              <a:rPr lang="en-US" i="1" dirty="0" smtClean="0"/>
              <a:t>P</a:t>
            </a:r>
            <a:r>
              <a:rPr lang="en-US" dirty="0"/>
              <a:t>›</a:t>
            </a:r>
          </a:p>
          <a:p>
            <a:pPr marL="0" indent="0">
              <a:buNone/>
            </a:pPr>
            <a:r>
              <a:rPr lang="en-US" b="1" dirty="0" smtClean="0"/>
              <a:t>S</a:t>
            </a:r>
            <a:r>
              <a:rPr lang="en-US" dirty="0" smtClean="0"/>
              <a:t> </a:t>
            </a:r>
            <a:r>
              <a:rPr lang="en-US" dirty="0"/>
              <a:t>is a concrete service. </a:t>
            </a:r>
            <a:endParaRPr lang="en-US" dirty="0" smtClean="0"/>
          </a:p>
          <a:p>
            <a:pPr marL="0" indent="0">
              <a:buNone/>
            </a:pPr>
            <a:r>
              <a:rPr lang="en-US" b="1" i="1" dirty="0" smtClean="0"/>
              <a:t>h</a:t>
            </a:r>
            <a:r>
              <a:rPr lang="en-US" dirty="0" smtClean="0"/>
              <a:t> </a:t>
            </a:r>
            <a:r>
              <a:rPr lang="en-US" dirty="0"/>
              <a:t>are mappings between variables in the head of </a:t>
            </a:r>
            <a:r>
              <a:rPr lang="en-US" i="1" dirty="0"/>
              <a:t>S</a:t>
            </a:r>
            <a:r>
              <a:rPr lang="en-US" dirty="0"/>
              <a:t> to </a:t>
            </a:r>
            <a:r>
              <a:rPr lang="en-US" dirty="0" smtClean="0"/>
              <a:t>variables in </a:t>
            </a:r>
            <a:r>
              <a:rPr lang="en-US" dirty="0"/>
              <a:t>the body of </a:t>
            </a:r>
            <a:r>
              <a:rPr lang="en-US" i="1" dirty="0"/>
              <a:t>S</a:t>
            </a:r>
            <a:r>
              <a:rPr lang="en-US" dirty="0"/>
              <a:t>. </a:t>
            </a:r>
            <a:endParaRPr lang="en-US" dirty="0" smtClean="0"/>
          </a:p>
          <a:p>
            <a:pPr marL="0" indent="0">
              <a:buNone/>
            </a:pPr>
            <a:r>
              <a:rPr lang="en-US" b="1" dirty="0" smtClean="0"/>
              <a:t>ϕ</a:t>
            </a:r>
            <a:r>
              <a:rPr lang="en-US" dirty="0" smtClean="0"/>
              <a:t> </a:t>
            </a:r>
            <a:r>
              <a:rPr lang="en-US" dirty="0"/>
              <a:t>are mapping between variables in the concrete service to variables in </a:t>
            </a:r>
            <a:r>
              <a:rPr lang="en-US" dirty="0" smtClean="0"/>
              <a:t>the query</a:t>
            </a:r>
            <a:r>
              <a:rPr lang="en-US" dirty="0"/>
              <a:t>. </a:t>
            </a:r>
            <a:endParaRPr lang="en-US" dirty="0" smtClean="0"/>
          </a:p>
          <a:p>
            <a:pPr marL="0" indent="0">
              <a:buNone/>
            </a:pPr>
            <a:r>
              <a:rPr lang="en-US" b="1" i="1" dirty="0" smtClean="0"/>
              <a:t>G</a:t>
            </a:r>
            <a:r>
              <a:rPr lang="en-US" dirty="0" smtClean="0"/>
              <a:t> </a:t>
            </a:r>
            <a:r>
              <a:rPr lang="en-US" dirty="0"/>
              <a:t>is a set of abstract services covered by </a:t>
            </a:r>
            <a:r>
              <a:rPr lang="en-US" i="1" dirty="0"/>
              <a:t>S</a:t>
            </a:r>
            <a:r>
              <a:rPr lang="en-US" dirty="0"/>
              <a:t>. </a:t>
            </a:r>
            <a:endParaRPr lang="en-US" dirty="0" smtClean="0"/>
          </a:p>
          <a:p>
            <a:pPr marL="0" indent="0">
              <a:buNone/>
            </a:pPr>
            <a:r>
              <a:rPr lang="en-US" b="1" i="1" dirty="0" smtClean="0"/>
              <a:t>P</a:t>
            </a:r>
            <a:r>
              <a:rPr lang="en-US" dirty="0" smtClean="0"/>
              <a:t> </a:t>
            </a:r>
            <a:r>
              <a:rPr lang="en-US" dirty="0"/>
              <a:t>is a set quality constraints associated </a:t>
            </a:r>
            <a:r>
              <a:rPr lang="en-US" dirty="0" smtClean="0"/>
              <a:t>to the </a:t>
            </a:r>
            <a:r>
              <a:rPr lang="en-US" dirty="0"/>
              <a:t>service </a:t>
            </a:r>
            <a:r>
              <a:rPr lang="en-US" i="1" dirty="0"/>
              <a:t>S</a:t>
            </a:r>
            <a:r>
              <a:rPr lang="en-US" dirty="0"/>
              <a:t>.</a:t>
            </a:r>
            <a:endParaRPr lang="en-GB" dirty="0" smtClean="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22</a:t>
            </a:fld>
            <a:endParaRPr lang="en-US"/>
          </a:p>
        </p:txBody>
      </p:sp>
    </p:spTree>
    <p:extLst>
      <p:ext uri="{BB962C8B-B14F-4D97-AF65-F5344CB8AC3E}">
        <p14:creationId xmlns:p14="http://schemas.microsoft.com/office/powerpoint/2010/main" val="45907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fontScale="92500" lnSpcReduction="10000"/>
          </a:bodyPr>
          <a:lstStyle/>
          <a:p>
            <a:pPr marL="0" indent="0">
              <a:buNone/>
            </a:pPr>
            <a:r>
              <a:rPr lang="en-GB" b="1" dirty="0"/>
              <a:t>Definition 6 (concrete service description):</a:t>
            </a:r>
          </a:p>
          <a:p>
            <a:pPr algn="just"/>
            <a:r>
              <a:rPr lang="en-GB" i="1" dirty="0" smtClean="0"/>
              <a:t>Rule 1</a:t>
            </a:r>
            <a:r>
              <a:rPr lang="en-GB" dirty="0" smtClean="0"/>
              <a:t>: </a:t>
            </a:r>
            <a:r>
              <a:rPr lang="en-GB" i="1" dirty="0" smtClean="0"/>
              <a:t>head</a:t>
            </a:r>
            <a:r>
              <a:rPr lang="en-GB" dirty="0" smtClean="0"/>
              <a:t> and </a:t>
            </a:r>
            <a:r>
              <a:rPr lang="en-GB" i="1" dirty="0" smtClean="0"/>
              <a:t>local</a:t>
            </a:r>
            <a:r>
              <a:rPr lang="en-GB" dirty="0" smtClean="0"/>
              <a:t> variables in the concrete service can be mapped to </a:t>
            </a:r>
            <a:r>
              <a:rPr lang="en-GB" i="1" dirty="0" smtClean="0"/>
              <a:t>head</a:t>
            </a:r>
            <a:r>
              <a:rPr lang="en-GB" dirty="0" smtClean="0"/>
              <a:t> variables in the query if they are from the same type</a:t>
            </a:r>
          </a:p>
          <a:p>
            <a:pPr algn="just"/>
            <a:r>
              <a:rPr lang="en-GB" i="1" dirty="0" smtClean="0"/>
              <a:t>Rule 2</a:t>
            </a:r>
            <a:r>
              <a:rPr lang="en-GB" dirty="0" smtClean="0"/>
              <a:t>: </a:t>
            </a:r>
            <a:r>
              <a:rPr lang="en-GB" i="1" dirty="0" smtClean="0"/>
              <a:t>local</a:t>
            </a:r>
            <a:r>
              <a:rPr lang="en-GB" dirty="0" smtClean="0"/>
              <a:t> variable in the concrete service can be mapped to a </a:t>
            </a:r>
            <a:r>
              <a:rPr lang="en-GB" i="1" dirty="0" smtClean="0"/>
              <a:t>local</a:t>
            </a:r>
            <a:r>
              <a:rPr lang="en-GB" dirty="0" smtClean="0"/>
              <a:t> variable in the query if: (i) </a:t>
            </a:r>
            <a:r>
              <a:rPr lang="en-GB" dirty="0"/>
              <a:t>t</a:t>
            </a:r>
            <a:r>
              <a:rPr lang="en-GB" dirty="0" smtClean="0"/>
              <a:t>hey are from the same type; and (ii) the concrete service cover all abstract service in the query that depends on this variable. “Depends” here means that this local variable is used as input in another abstract service.</a:t>
            </a:r>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7" name="Rectangle 6"/>
          <p:cNvSpPr/>
          <p:nvPr/>
        </p:nvSpPr>
        <p:spPr>
          <a:xfrm>
            <a:off x="619431" y="4005064"/>
            <a:ext cx="7905137" cy="57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r>
              <a:rPr lang="en-US" dirty="0" err="1" smtClean="0"/>
              <a:t>a?,b!,c</a:t>
            </a:r>
            <a:r>
              <a:rPr lang="en-US" dirty="0" smtClean="0"/>
              <a:t>!) := S1(</a:t>
            </a:r>
            <a:r>
              <a:rPr lang="en-US" dirty="0" err="1" smtClean="0"/>
              <a:t>a?,b</a:t>
            </a:r>
            <a:r>
              <a:rPr lang="en-US" dirty="0" smtClean="0"/>
              <a:t>!) S2(</a:t>
            </a:r>
            <a:r>
              <a:rPr lang="en-US" dirty="0" err="1" smtClean="0"/>
              <a:t>p?,c</a:t>
            </a:r>
            <a:r>
              <a:rPr lang="en-US" dirty="0" smtClean="0"/>
              <a:t>!)</a:t>
            </a:r>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23</a:t>
            </a:fld>
            <a:endParaRPr lang="en-US"/>
          </a:p>
        </p:txBody>
      </p:sp>
    </p:spTree>
    <p:extLst>
      <p:ext uri="{BB962C8B-B14F-4D97-AF65-F5344CB8AC3E}">
        <p14:creationId xmlns:p14="http://schemas.microsoft.com/office/powerpoint/2010/main" val="2716510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US" dirty="0" smtClean="0"/>
              <a:t>Considering our example:</a:t>
            </a:r>
            <a:endParaRPr lang="en-US" dirty="0"/>
          </a:p>
        </p:txBody>
      </p:sp>
      <p:sp>
        <p:nvSpPr>
          <p:cNvPr id="8"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9" name="Rectangle 3"/>
          <p:cNvSpPr/>
          <p:nvPr/>
        </p:nvSpPr>
        <p:spPr>
          <a:xfrm>
            <a:off x="560438" y="2150192"/>
            <a:ext cx="8023123" cy="32772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fr-FR" dirty="0"/>
          </a:p>
          <a:p>
            <a:pPr algn="just"/>
            <a:r>
              <a:rPr lang="en-US" dirty="0" smtClean="0"/>
              <a:t>S5(</a:t>
            </a:r>
            <a:r>
              <a:rPr lang="en-US" dirty="0" err="1" smtClean="0"/>
              <a:t>a</a:t>
            </a:r>
            <a:r>
              <a:rPr lang="en-US" dirty="0" err="1"/>
              <a:t>?,b</a:t>
            </a:r>
            <a:r>
              <a:rPr lang="en-US" dirty="0"/>
              <a:t>!) = DiseaseInfectedPatient (</a:t>
            </a:r>
            <a:r>
              <a:rPr lang="en-US" dirty="0" err="1"/>
              <a:t>a?,c</a:t>
            </a:r>
            <a:r>
              <a:rPr lang="en-US" dirty="0"/>
              <a:t>!), PatientPersonalInformation </a:t>
            </a:r>
            <a:r>
              <a:rPr lang="en-US" dirty="0" smtClean="0"/>
              <a:t>(</a:t>
            </a:r>
            <a:r>
              <a:rPr lang="en-US" dirty="0" err="1" smtClean="0"/>
              <a:t>c</a:t>
            </a:r>
            <a:r>
              <a:rPr lang="en-US" dirty="0" err="1"/>
              <a:t>?,b</a:t>
            </a:r>
            <a:r>
              <a:rPr lang="en-US" dirty="0"/>
              <a:t>!) [availability &gt; 99, price per call = </a:t>
            </a:r>
            <a:r>
              <a:rPr lang="en-US" dirty="0" smtClean="0"/>
              <a:t>0.1]</a:t>
            </a:r>
          </a:p>
          <a:p>
            <a:pPr algn="just"/>
            <a:endParaRPr lang="en-US" dirty="0"/>
          </a:p>
          <a:p>
            <a:pPr algn="just"/>
            <a:r>
              <a:rPr lang="en-US" dirty="0"/>
              <a:t>S5(</a:t>
            </a:r>
            <a:r>
              <a:rPr lang="en-US" dirty="0" err="1"/>
              <a:t>a?,b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a:t>
            </a:r>
            <a:r>
              <a:rPr lang="en-US" dirty="0" err="1" smtClean="0"/>
              <a:t>p?,</a:t>
            </a:r>
            <a:r>
              <a:rPr lang="en-US" dirty="0" err="1"/>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cxnSp>
        <p:nvCxnSpPr>
          <p:cNvPr id="10" name="Connecteur droit 8"/>
          <p:cNvCxnSpPr/>
          <p:nvPr/>
        </p:nvCxnSpPr>
        <p:spPr>
          <a:xfrm>
            <a:off x="662370" y="3976434"/>
            <a:ext cx="792119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cxnSp>
        <p:nvCxnSpPr>
          <p:cNvPr id="11" name="Connecteur droit 8"/>
          <p:cNvCxnSpPr/>
          <p:nvPr/>
        </p:nvCxnSpPr>
        <p:spPr>
          <a:xfrm>
            <a:off x="682038" y="4246818"/>
            <a:ext cx="2356130"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24</a:t>
            </a:fld>
            <a:endParaRPr lang="en-US"/>
          </a:p>
        </p:txBody>
      </p:sp>
    </p:spTree>
    <p:extLst>
      <p:ext uri="{BB962C8B-B14F-4D97-AF65-F5344CB8AC3E}">
        <p14:creationId xmlns:p14="http://schemas.microsoft.com/office/powerpoint/2010/main" val="413525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normAutofit/>
          </a:bodyPr>
          <a:lstStyle/>
          <a:p>
            <a:pPr marL="0" indent="0">
              <a:buNone/>
            </a:pPr>
            <a:r>
              <a:rPr lang="en-GB" b="1" dirty="0"/>
              <a:t>Definition </a:t>
            </a:r>
            <a:r>
              <a:rPr lang="en-GB" b="1" dirty="0" smtClean="0"/>
              <a:t>7 (valid rewriting):</a:t>
            </a:r>
          </a:p>
          <a:p>
            <a:pPr marL="0" indent="0">
              <a:buNone/>
            </a:pPr>
            <a:r>
              <a:rPr lang="en-GB" dirty="0" smtClean="0"/>
              <a:t>A valid rewriting is a set of CSDs that:</a:t>
            </a:r>
          </a:p>
          <a:p>
            <a:r>
              <a:rPr lang="en-GB" dirty="0" smtClean="0"/>
              <a:t>Entirely covers the query</a:t>
            </a:r>
          </a:p>
          <a:p>
            <a:r>
              <a:rPr lang="en-GB" dirty="0" smtClean="0"/>
              <a:t>There is no CSD in duplicity</a:t>
            </a:r>
          </a:p>
          <a:p>
            <a:r>
              <a:rPr lang="en-GB" dirty="0" smtClean="0"/>
              <a:t>There are mappings for all variables </a:t>
            </a:r>
            <a:endParaRPr lang="en-GB" dirty="0"/>
          </a:p>
        </p:txBody>
      </p:sp>
      <p:sp>
        <p:nvSpPr>
          <p:cNvPr id="4" name="ZoneTexte 3"/>
          <p:cNvSpPr txBox="1"/>
          <p:nvPr/>
        </p:nvSpPr>
        <p:spPr>
          <a:xfrm>
            <a:off x="4688732" y="2315183"/>
            <a:ext cx="184731" cy="369332"/>
          </a:xfrm>
          <a:prstGeom prst="rect">
            <a:avLst/>
          </a:prstGeom>
          <a:noFill/>
        </p:spPr>
        <p:txBody>
          <a:bodyPr wrap="none" rtlCol="0">
            <a:spAutoFit/>
          </a:bodyPr>
          <a:lstStyle/>
          <a:p>
            <a:endParaRPr lang="en-GB" dirty="0"/>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br>
              <a:rPr lang="en-GB" sz="3200" i="1" dirty="0" smtClean="0"/>
            </a:br>
            <a:r>
              <a:rPr lang="en-GB" sz="3200" dirty="0" smtClean="0"/>
              <a:t>(Formalization)</a:t>
            </a:r>
            <a:endParaRPr lang="en-GB" sz="3200" dirty="0"/>
          </a:p>
        </p:txBody>
      </p:sp>
      <p:sp>
        <p:nvSpPr>
          <p:cNvPr id="8" name="Rectangle 3"/>
          <p:cNvSpPr/>
          <p:nvPr/>
        </p:nvSpPr>
        <p:spPr>
          <a:xfrm>
            <a:off x="560438" y="2150192"/>
            <a:ext cx="8023123" cy="2333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t>S3(</a:t>
            </a:r>
            <a:r>
              <a:rPr lang="en-US" dirty="0" err="1" smtClean="0"/>
              <a:t>a</a:t>
            </a:r>
            <a:r>
              <a:rPr lang="en-US" dirty="0" err="1"/>
              <a:t>?,b</a:t>
            </a:r>
            <a:r>
              <a:rPr lang="en-US" dirty="0"/>
              <a:t>!) = DiseaseInfectedPatient (</a:t>
            </a:r>
            <a:r>
              <a:rPr lang="en-US" dirty="0" err="1"/>
              <a:t>a</a:t>
            </a:r>
            <a:r>
              <a:rPr lang="en-US" dirty="0" err="1" smtClean="0"/>
              <a:t>?,b</a:t>
            </a:r>
            <a:r>
              <a:rPr lang="en-US" dirty="0" smtClean="0"/>
              <a:t>!) [</a:t>
            </a:r>
            <a:r>
              <a:rPr lang="en-US" dirty="0"/>
              <a:t>availability &gt; 98, price per call = </a:t>
            </a:r>
            <a:r>
              <a:rPr lang="en-US" dirty="0" smtClean="0"/>
              <a:t>0.1]</a:t>
            </a:r>
          </a:p>
          <a:p>
            <a:pPr algn="just"/>
            <a:endParaRPr lang="fr-FR" dirty="0"/>
          </a:p>
          <a:p>
            <a:pPr algn="just"/>
            <a:r>
              <a:rPr lang="en-US" dirty="0" smtClean="0"/>
              <a:t>S4(</a:t>
            </a:r>
            <a:r>
              <a:rPr lang="en-US" dirty="0" err="1" smtClean="0"/>
              <a:t>a</a:t>
            </a:r>
            <a:r>
              <a:rPr lang="en-US" dirty="0" err="1"/>
              <a:t>?,b</a:t>
            </a:r>
            <a:r>
              <a:rPr lang="en-US" dirty="0"/>
              <a:t>!) = PatientPersonalInformation (</a:t>
            </a:r>
            <a:r>
              <a:rPr lang="en-US" dirty="0" err="1"/>
              <a:t>a?,b</a:t>
            </a:r>
            <a:r>
              <a:rPr lang="en-US" dirty="0"/>
              <a:t>!) [availability &gt; 98, price per call = </a:t>
            </a:r>
            <a:r>
              <a:rPr lang="en-US" dirty="0" smtClean="0"/>
              <a:t>0.1]</a:t>
            </a:r>
          </a:p>
          <a:p>
            <a:pPr algn="just"/>
            <a:endParaRPr lang="fr-FR" dirty="0"/>
          </a:p>
          <a:p>
            <a:pPr algn="just"/>
            <a:r>
              <a:rPr lang="en-US" dirty="0" smtClean="0"/>
              <a:t>S5(</a:t>
            </a:r>
            <a:r>
              <a:rPr lang="en-US" dirty="0" err="1" smtClean="0"/>
              <a:t>a</a:t>
            </a:r>
            <a:r>
              <a:rPr lang="en-US" dirty="0" err="1"/>
              <a:t>?,b</a:t>
            </a:r>
            <a:r>
              <a:rPr lang="en-US" dirty="0"/>
              <a:t>!) = PatientDNA (</a:t>
            </a:r>
            <a:r>
              <a:rPr lang="en-US" dirty="0" err="1"/>
              <a:t>a</a:t>
            </a:r>
            <a:r>
              <a:rPr lang="en-US" dirty="0" err="1" smtClean="0"/>
              <a:t>?,b</a:t>
            </a:r>
            <a:r>
              <a:rPr lang="en-US" dirty="0" smtClean="0"/>
              <a:t>!) </a:t>
            </a:r>
            <a:r>
              <a:rPr lang="en-US" dirty="0"/>
              <a:t>[availability &gt; </a:t>
            </a:r>
            <a:r>
              <a:rPr lang="en-US" dirty="0" smtClean="0"/>
              <a:t>99, </a:t>
            </a:r>
            <a:r>
              <a:rPr lang="en-US" dirty="0"/>
              <a:t>price per call = 0.1, </a:t>
            </a:r>
            <a:r>
              <a:rPr lang="en-US" dirty="0" smtClean="0"/>
              <a:t>location </a:t>
            </a:r>
            <a:r>
              <a:rPr lang="en-US" dirty="0"/>
              <a:t>= “close”]</a:t>
            </a:r>
            <a:endParaRPr lang="en-US" dirty="0" smtClean="0"/>
          </a:p>
          <a:p>
            <a:pPr algn="just"/>
            <a:endParaRPr lang="en-US" dirty="0"/>
          </a:p>
          <a:p>
            <a:pPr algn="just"/>
            <a:r>
              <a:rPr lang="en-US" dirty="0" smtClean="0"/>
              <a:t>S6(</a:t>
            </a:r>
            <a:r>
              <a:rPr lang="en-US" dirty="0" err="1" smtClean="0"/>
              <a:t>a</a:t>
            </a:r>
            <a:r>
              <a:rPr lang="en-US" dirty="0" err="1"/>
              <a:t>?,b</a:t>
            </a:r>
            <a:r>
              <a:rPr lang="en-US" dirty="0" err="1" smtClean="0"/>
              <a:t>!,c</a:t>
            </a:r>
            <a:r>
              <a:rPr lang="en-US" dirty="0" smtClean="0"/>
              <a:t>!) </a:t>
            </a:r>
            <a:r>
              <a:rPr lang="en-US" dirty="0"/>
              <a:t>= DiseaseInfectedPatient (</a:t>
            </a:r>
            <a:r>
              <a:rPr lang="en-US" dirty="0" err="1"/>
              <a:t>a</a:t>
            </a:r>
            <a:r>
              <a:rPr lang="en-US" dirty="0" err="1" smtClean="0"/>
              <a:t>?,p</a:t>
            </a:r>
            <a:r>
              <a:rPr lang="en-US" dirty="0" smtClean="0"/>
              <a:t>!), </a:t>
            </a:r>
            <a:r>
              <a:rPr lang="en-US" dirty="0"/>
              <a:t>PatientPersonalInformation </a:t>
            </a:r>
            <a:r>
              <a:rPr lang="en-US" dirty="0" smtClean="0"/>
              <a:t>(p?,</a:t>
            </a:r>
            <a:r>
              <a:rPr lang="en-US" dirty="0"/>
              <a:t>b</a:t>
            </a:r>
            <a:r>
              <a:rPr lang="en-US" dirty="0" smtClean="0"/>
              <a:t>!), PatientDNA</a:t>
            </a:r>
            <a:r>
              <a:rPr lang="en-US" dirty="0"/>
              <a:t> </a:t>
            </a:r>
            <a:r>
              <a:rPr lang="en-US" dirty="0" smtClean="0"/>
              <a:t>(</a:t>
            </a:r>
            <a:r>
              <a:rPr lang="en-US" dirty="0" err="1" smtClean="0"/>
              <a:t>p?,c</a:t>
            </a:r>
            <a:r>
              <a:rPr lang="en-US" dirty="0" smtClean="0"/>
              <a:t>!) [</a:t>
            </a:r>
            <a:r>
              <a:rPr lang="en-US" dirty="0"/>
              <a:t>availability &gt; 99, price per call = </a:t>
            </a:r>
            <a:r>
              <a:rPr lang="en-US" dirty="0" smtClean="0"/>
              <a:t>0.7]</a:t>
            </a:r>
            <a:endParaRPr lang="en-US" dirty="0"/>
          </a:p>
          <a:p>
            <a:pPr algn="just"/>
            <a:endParaRPr lang="en-US" dirty="0"/>
          </a:p>
          <a:p>
            <a:pPr algn="just"/>
            <a:endParaRPr lang="en-US" dirty="0"/>
          </a:p>
          <a:p>
            <a:pPr algn="just"/>
            <a:endParaRPr lang="en-US" dirty="0"/>
          </a:p>
          <a:p>
            <a:pPr algn="just"/>
            <a:endParaRPr lang="en-US" dirty="0"/>
          </a:p>
        </p:txBody>
      </p:sp>
      <p:sp>
        <p:nvSpPr>
          <p:cNvPr id="9" name="Rectangle 3"/>
          <p:cNvSpPr/>
          <p:nvPr/>
        </p:nvSpPr>
        <p:spPr>
          <a:xfrm>
            <a:off x="580106" y="4706576"/>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(disease?,</a:t>
            </a:r>
            <a:r>
              <a:rPr lang="fr-FR" dirty="0"/>
              <a:t> patientInfo!, dna</a:t>
            </a:r>
            <a:r>
              <a:rPr lang="en-US" dirty="0" smtClean="0"/>
              <a:t>!)</a:t>
            </a:r>
            <a:endParaRPr lang="en-US" dirty="0"/>
          </a:p>
          <a:p>
            <a:pPr algn="just"/>
            <a:endParaRPr lang="en-US" dirty="0"/>
          </a:p>
          <a:p>
            <a:pPr algn="just"/>
            <a:endParaRPr lang="en-US" dirty="0"/>
          </a:p>
        </p:txBody>
      </p:sp>
      <p:sp>
        <p:nvSpPr>
          <p:cNvPr id="2" name="Espaço Reservado para Número de Slide 1"/>
          <p:cNvSpPr>
            <a:spLocks noGrp="1"/>
          </p:cNvSpPr>
          <p:nvPr>
            <p:ph type="sldNum" sz="quarter" idx="12"/>
          </p:nvPr>
        </p:nvSpPr>
        <p:spPr/>
        <p:txBody>
          <a:bodyPr/>
          <a:lstStyle/>
          <a:p>
            <a:fld id="{2066355A-084C-D24E-9AD2-7E4FC41EA627}" type="slidenum">
              <a:rPr lang="en-US" smtClean="0"/>
              <a:t>25</a:t>
            </a:fld>
            <a:endParaRPr lang="en-US"/>
          </a:p>
        </p:txBody>
      </p:sp>
    </p:spTree>
    <p:extLst>
      <p:ext uri="{BB962C8B-B14F-4D97-AF65-F5344CB8AC3E}">
        <p14:creationId xmlns:p14="http://schemas.microsoft.com/office/powerpoint/2010/main" val="53139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76866" y="915337"/>
            <a:ext cx="6798734" cy="1303867"/>
          </a:xfrm>
        </p:spPr>
        <p:txBody>
          <a:bodyPr>
            <a:normAutofit/>
          </a:bodyPr>
          <a:lstStyle/>
          <a:p>
            <a:r>
              <a:rPr lang="en-GB" sz="3200" i="1" dirty="0"/>
              <a:t>Rhone service-based query rewriting </a:t>
            </a:r>
            <a:r>
              <a:rPr lang="en-GB" sz="3200" i="1" dirty="0" smtClean="0"/>
              <a:t>algorithm</a:t>
            </a:r>
            <a:endParaRPr lang="en-GB" sz="3200" dirty="0"/>
          </a:p>
        </p:txBody>
      </p:sp>
      <p:pic>
        <p:nvPicPr>
          <p:cNvPr id="6" name="Imagem 5"/>
          <p:cNvPicPr>
            <a:picLocks noChangeAspect="1"/>
          </p:cNvPicPr>
          <p:nvPr/>
        </p:nvPicPr>
        <p:blipFill>
          <a:blip r:embed="rId2"/>
          <a:stretch>
            <a:fillRect/>
          </a:stretch>
        </p:blipFill>
        <p:spPr>
          <a:xfrm>
            <a:off x="1651819" y="2446329"/>
            <a:ext cx="5848828" cy="3794130"/>
          </a:xfrm>
          <a:prstGeom prst="rect">
            <a:avLst/>
          </a:prstGeom>
        </p:spPr>
      </p:pic>
      <p:sp>
        <p:nvSpPr>
          <p:cNvPr id="7" name="Rectangle 3"/>
          <p:cNvSpPr/>
          <p:nvPr/>
        </p:nvSpPr>
        <p:spPr>
          <a:xfrm>
            <a:off x="580106" y="3629938"/>
            <a:ext cx="8023123" cy="140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fr-FR" b="1" u="sng" dirty="0" smtClean="0"/>
              <a:t>Rewritings:</a:t>
            </a:r>
          </a:p>
          <a:p>
            <a:pPr algn="just"/>
            <a:r>
              <a:rPr lang="fr-FR" dirty="0" smtClean="0"/>
              <a:t>Q(disease</a:t>
            </a:r>
            <a:r>
              <a:rPr lang="fr-FR" dirty="0"/>
              <a:t>?, patientInfo!, dna!) </a:t>
            </a:r>
            <a:r>
              <a:rPr lang="en-US" dirty="0" smtClean="0"/>
              <a:t>= S3 (disease?,p!) S4 (p?,</a:t>
            </a:r>
            <a:r>
              <a:rPr lang="fr-FR" dirty="0"/>
              <a:t> </a:t>
            </a:r>
            <a:r>
              <a:rPr lang="fr-FR" dirty="0" smtClean="0"/>
              <a:t>patientInfo!</a:t>
            </a:r>
            <a:r>
              <a:rPr lang="en-US" dirty="0" smtClean="0"/>
              <a:t>) S5 (p?,dna!)</a:t>
            </a:r>
          </a:p>
          <a:p>
            <a:pPr algn="just"/>
            <a:endParaRPr lang="fr-FR" dirty="0"/>
          </a:p>
          <a:p>
            <a:pPr algn="just"/>
            <a:r>
              <a:rPr lang="fr-FR" dirty="0"/>
              <a:t>Q(disease?, patientInfo!, dna!) </a:t>
            </a:r>
            <a:r>
              <a:rPr lang="en-US" dirty="0"/>
              <a:t>= </a:t>
            </a:r>
            <a:r>
              <a:rPr lang="en-US" dirty="0" smtClean="0"/>
              <a:t>S6 </a:t>
            </a:r>
            <a:r>
              <a:rPr lang="en-US" dirty="0"/>
              <a:t>(disease</a:t>
            </a:r>
            <a:r>
              <a:rPr lang="en-US" dirty="0" smtClean="0"/>
              <a:t>?,</a:t>
            </a:r>
            <a:r>
              <a:rPr lang="fr-FR" dirty="0"/>
              <a:t> patientInfo!, dna</a:t>
            </a:r>
            <a:r>
              <a:rPr lang="en-US" dirty="0" smtClean="0"/>
              <a:t>!)</a:t>
            </a:r>
            <a:endParaRPr lang="en-US" dirty="0"/>
          </a:p>
          <a:p>
            <a:pPr algn="just"/>
            <a:endParaRPr lang="en-US" dirty="0"/>
          </a:p>
          <a:p>
            <a:pPr algn="just"/>
            <a:endParaRPr lang="en-US" dirty="0"/>
          </a:p>
        </p:txBody>
      </p:sp>
      <p:cxnSp>
        <p:nvCxnSpPr>
          <p:cNvPr id="8" name="Connecteur droit 8"/>
          <p:cNvCxnSpPr/>
          <p:nvPr/>
        </p:nvCxnSpPr>
        <p:spPr>
          <a:xfrm>
            <a:off x="632874" y="4640110"/>
            <a:ext cx="5900661" cy="0"/>
          </a:xfrm>
          <a:prstGeom prst="line">
            <a:avLst/>
          </a:prstGeom>
          <a:ln w="38100">
            <a:solidFill>
              <a:srgbClr val="FFFF00"/>
            </a:solidFill>
            <a:prstDash val="sysDash"/>
          </a:ln>
        </p:spPr>
        <p:style>
          <a:lnRef idx="1">
            <a:schemeClr val="accent1"/>
          </a:lnRef>
          <a:fillRef idx="0">
            <a:schemeClr val="accent1"/>
          </a:fillRef>
          <a:effectRef idx="0">
            <a:schemeClr val="accent1"/>
          </a:effectRef>
          <a:fontRef idx="minor">
            <a:schemeClr val="tx1"/>
          </a:fontRef>
        </p:style>
      </p:cxnSp>
      <p:sp>
        <p:nvSpPr>
          <p:cNvPr id="2" name="Espaço Reservado para Número de Slide 1"/>
          <p:cNvSpPr>
            <a:spLocks noGrp="1"/>
          </p:cNvSpPr>
          <p:nvPr>
            <p:ph type="sldNum" sz="quarter" idx="12"/>
          </p:nvPr>
        </p:nvSpPr>
        <p:spPr/>
        <p:txBody>
          <a:bodyPr/>
          <a:lstStyle/>
          <a:p>
            <a:fld id="{2066355A-084C-D24E-9AD2-7E4FC41EA627}" type="slidenum">
              <a:rPr lang="en-US" smtClean="0"/>
              <a:t>26</a:t>
            </a:fld>
            <a:endParaRPr lang="en-US"/>
          </a:p>
        </p:txBody>
      </p:sp>
    </p:spTree>
    <p:extLst>
      <p:ext uri="{BB962C8B-B14F-4D97-AF65-F5344CB8AC3E}">
        <p14:creationId xmlns:p14="http://schemas.microsoft.com/office/powerpoint/2010/main" val="35512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Preliminary results</a:t>
            </a:r>
            <a:endParaRPr lang="en-US" dirty="0"/>
          </a:p>
        </p:txBody>
      </p:sp>
      <p:pic>
        <p:nvPicPr>
          <p:cNvPr id="5" name="Imagem 4"/>
          <p:cNvPicPr>
            <a:picLocks noChangeAspect="1"/>
          </p:cNvPicPr>
          <p:nvPr/>
        </p:nvPicPr>
        <p:blipFill>
          <a:blip r:embed="rId2"/>
          <a:stretch>
            <a:fillRect/>
          </a:stretch>
        </p:blipFill>
        <p:spPr>
          <a:xfrm>
            <a:off x="776287" y="1982426"/>
            <a:ext cx="7591425" cy="4191000"/>
          </a:xfrm>
          <a:prstGeom prst="rect">
            <a:avLst/>
          </a:prstGeom>
        </p:spPr>
      </p:pic>
      <p:pic>
        <p:nvPicPr>
          <p:cNvPr id="6" name="Imagem 5"/>
          <p:cNvPicPr>
            <a:picLocks noChangeAspect="1"/>
          </p:cNvPicPr>
          <p:nvPr/>
        </p:nvPicPr>
        <p:blipFill>
          <a:blip r:embed="rId3"/>
          <a:stretch>
            <a:fillRect/>
          </a:stretch>
        </p:blipFill>
        <p:spPr>
          <a:xfrm>
            <a:off x="785812" y="1938182"/>
            <a:ext cx="7572375" cy="4191000"/>
          </a:xfrm>
          <a:prstGeom prst="rect">
            <a:avLst/>
          </a:prstGeom>
        </p:spPr>
      </p:pic>
      <p:sp>
        <p:nvSpPr>
          <p:cNvPr id="3" name="Espaço Reservado para Número de Slide 2"/>
          <p:cNvSpPr>
            <a:spLocks noGrp="1"/>
          </p:cNvSpPr>
          <p:nvPr>
            <p:ph type="sldNum" sz="quarter" idx="12"/>
          </p:nvPr>
        </p:nvSpPr>
        <p:spPr/>
        <p:txBody>
          <a:bodyPr/>
          <a:lstStyle/>
          <a:p>
            <a:fld id="{2066355A-084C-D24E-9AD2-7E4FC41EA627}" type="slidenum">
              <a:rPr lang="en-US" smtClean="0"/>
              <a:t>27</a:t>
            </a:fld>
            <a:endParaRPr lang="en-US"/>
          </a:p>
        </p:txBody>
      </p:sp>
    </p:spTree>
    <p:extLst>
      <p:ext uri="{BB962C8B-B14F-4D97-AF65-F5344CB8AC3E}">
        <p14:creationId xmlns:p14="http://schemas.microsoft.com/office/powerpoint/2010/main" val="35297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Conclusions and Future works</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The idea regarding my thesis project</a:t>
            </a:r>
          </a:p>
          <a:p>
            <a:pPr lvl="1" algn="just"/>
            <a:r>
              <a:rPr lang="en-US" dirty="0" smtClean="0">
                <a:solidFill>
                  <a:schemeClr val="tx1"/>
                </a:solidFill>
              </a:rPr>
              <a:t>Context and challenges</a:t>
            </a:r>
          </a:p>
          <a:p>
            <a:pPr algn="just"/>
            <a:r>
              <a:rPr lang="en-US" dirty="0" smtClean="0">
                <a:solidFill>
                  <a:schemeClr val="tx1"/>
                </a:solidFill>
              </a:rPr>
              <a:t>The work done during the 1</a:t>
            </a:r>
            <a:r>
              <a:rPr lang="en-US" baseline="30000" dirty="0" smtClean="0">
                <a:solidFill>
                  <a:schemeClr val="tx1"/>
                </a:solidFill>
              </a:rPr>
              <a:t>st</a:t>
            </a:r>
            <a:r>
              <a:rPr lang="en-US" dirty="0" smtClean="0">
                <a:solidFill>
                  <a:schemeClr val="tx1"/>
                </a:solidFill>
              </a:rPr>
              <a:t> year</a:t>
            </a:r>
          </a:p>
          <a:p>
            <a:pPr lvl="1" algn="just"/>
            <a:r>
              <a:rPr lang="en-US" dirty="0" smtClean="0">
                <a:solidFill>
                  <a:schemeClr val="tx1"/>
                </a:solidFill>
              </a:rPr>
              <a:t>Systematic mapping and Article</a:t>
            </a:r>
          </a:p>
          <a:p>
            <a:pPr algn="just"/>
            <a:r>
              <a:rPr lang="en-US" dirty="0" smtClean="0">
                <a:solidFill>
                  <a:schemeClr val="tx1"/>
                </a:solidFill>
              </a:rPr>
              <a:t>The ongoing work concerning the algorithm</a:t>
            </a:r>
          </a:p>
          <a:p>
            <a:pPr lvl="1" algn="just"/>
            <a:r>
              <a:rPr lang="en-US" dirty="0" smtClean="0">
                <a:solidFill>
                  <a:schemeClr val="tx1"/>
                </a:solidFill>
              </a:rPr>
              <a:t>Improving the algorithm and producing experiments</a:t>
            </a:r>
          </a:p>
          <a:p>
            <a:pPr lvl="1" algn="just"/>
            <a:r>
              <a:rPr lang="en-US" dirty="0" smtClean="0">
                <a:solidFill>
                  <a:schemeClr val="tx1"/>
                </a:solidFill>
              </a:rPr>
              <a:t>Cost model for query rewriting</a:t>
            </a:r>
            <a:endParaRPr lang="en-US" dirty="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28</a:t>
            </a:fld>
            <a:endParaRPr lang="en-US"/>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8807"/>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5" name="Title 1"/>
          <p:cNvSpPr txBox="1">
            <a:spLocks/>
          </p:cNvSpPr>
          <p:nvPr/>
        </p:nvSpPr>
        <p:spPr>
          <a:xfrm>
            <a:off x="535860" y="2921516"/>
            <a:ext cx="8229600" cy="114300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i="1" dirty="0" smtClean="0"/>
              <a:t/>
            </a:r>
            <a:br>
              <a:rPr lang="en-US" sz="2800" b="1" i="1" dirty="0" smtClean="0"/>
            </a:br>
            <a:r>
              <a:rPr lang="en-US" sz="2800" b="1" i="1" dirty="0" smtClean="0"/>
              <a:t>Questions? Opinions? </a:t>
            </a:r>
          </a:p>
          <a:p>
            <a:r>
              <a:rPr lang="en-US" sz="2800" i="1" dirty="0" smtClean="0"/>
              <a:t>They are welcome! </a:t>
            </a:r>
            <a:r>
              <a:rPr lang="en-US" sz="2800" i="1" dirty="0" smtClean="0">
                <a:sym typeface="Wingdings" panose="05000000000000000000" pitchFamily="2" charset="2"/>
              </a:rPr>
              <a:t></a:t>
            </a:r>
            <a:endParaRPr lang="en-US" sz="2800" i="1"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29</a:t>
            </a:fld>
            <a:endParaRPr lang="en-US"/>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40958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nodeType="with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500"/>
                                        <p:tgtEl>
                                          <p:spTgt spid="67"/>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6" grpId="0" animBg="1"/>
      <p:bldP spid="77" grpId="0" animBg="1"/>
      <p:bldP spid="78" grpId="0" animBg="1"/>
      <p:bldP spid="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oriented </a:t>
            </a:r>
            <a:r>
              <a:rPr lang="en-US" smtClean="0"/>
              <a:t>data integration</a:t>
            </a:r>
            <a:endParaRPr lang="en-US" dirty="0"/>
          </a:p>
        </p:txBody>
      </p:sp>
      <p:grpSp>
        <p:nvGrpSpPr>
          <p:cNvPr id="4" name="Grupo 3"/>
          <p:cNvGrpSpPr/>
          <p:nvPr/>
        </p:nvGrpSpPr>
        <p:grpSpPr>
          <a:xfrm>
            <a:off x="1348140" y="2398168"/>
            <a:ext cx="6447722" cy="3875179"/>
            <a:chOff x="1348140" y="2398168"/>
            <a:chExt cx="6447722" cy="3875179"/>
          </a:xfrm>
        </p:grpSpPr>
        <p:grpSp>
          <p:nvGrpSpPr>
            <p:cNvPr id="60" name="Groupe 59"/>
            <p:cNvGrpSpPr/>
            <p:nvPr/>
          </p:nvGrpSpPr>
          <p:grpSpPr>
            <a:xfrm>
              <a:off x="1348140" y="4625861"/>
              <a:ext cx="6447722" cy="1647486"/>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e 19"/>
                <p:cNvGrpSpPr/>
                <p:nvPr/>
              </p:nvGrpSpPr>
              <p:grpSpPr>
                <a:xfrm>
                  <a:off x="5507273" y="5120693"/>
                  <a:ext cx="1145378" cy="767032"/>
                  <a:chOff x="4789805" y="4656449"/>
                  <a:chExt cx="1145378" cy="767032"/>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789805" y="5146482"/>
                    <a:ext cx="1145378" cy="276999"/>
                  </a:xfrm>
                  <a:prstGeom prst="rect">
                    <a:avLst/>
                  </a:prstGeom>
                  <a:noFill/>
                </p:spPr>
                <p:txBody>
                  <a:bodyPr wrap="none" rtlCol="0">
                    <a:spAutoFit/>
                  </a:bodyPr>
                  <a:lstStyle/>
                  <a:p>
                    <a:r>
                      <a:rPr lang="fr-FR" sz="1200" dirty="0" smtClean="0">
                        <a:latin typeface="+mj-lt"/>
                      </a:rPr>
                      <a:t>Data provider A</a:t>
                    </a:r>
                    <a:endParaRPr lang="en-US" sz="12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47"/>
                <p:cNvGrpSpPr/>
                <p:nvPr/>
              </p:nvGrpSpPr>
              <p:grpSpPr>
                <a:xfrm>
                  <a:off x="5507273" y="5120693"/>
                  <a:ext cx="1140569" cy="767032"/>
                  <a:chOff x="4789805" y="4656449"/>
                  <a:chExt cx="1140569" cy="767032"/>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ZoneTexte 51"/>
                  <p:cNvSpPr txBox="1"/>
                  <p:nvPr/>
                </p:nvSpPr>
                <p:spPr>
                  <a:xfrm>
                    <a:off x="4789805" y="5146482"/>
                    <a:ext cx="1140569" cy="276999"/>
                  </a:xfrm>
                  <a:prstGeom prst="rect">
                    <a:avLst/>
                  </a:prstGeom>
                  <a:noFill/>
                </p:spPr>
                <p:txBody>
                  <a:bodyPr wrap="none" rtlCol="0">
                    <a:spAutoFit/>
                  </a:bodyPr>
                  <a:lstStyle/>
                  <a:p>
                    <a:r>
                      <a:rPr lang="fr-FR" sz="1200" dirty="0" smtClean="0">
                        <a:latin typeface="+mj-lt"/>
                      </a:rPr>
                      <a:t>Data provider B</a:t>
                    </a:r>
                    <a:endParaRPr lang="en-US" sz="12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e 54"/>
                <p:cNvGrpSpPr/>
                <p:nvPr/>
              </p:nvGrpSpPr>
              <p:grpSpPr>
                <a:xfrm>
                  <a:off x="5507273" y="5120693"/>
                  <a:ext cx="1393330" cy="767032"/>
                  <a:chOff x="4789805" y="4656449"/>
                  <a:chExt cx="1393330" cy="767032"/>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ZoneTexte 58"/>
                  <p:cNvSpPr txBox="1"/>
                  <p:nvPr/>
                </p:nvSpPr>
                <p:spPr>
                  <a:xfrm>
                    <a:off x="4789805" y="5146482"/>
                    <a:ext cx="1393330" cy="276999"/>
                  </a:xfrm>
                  <a:prstGeom prst="rect">
                    <a:avLst/>
                  </a:prstGeom>
                  <a:noFill/>
                </p:spPr>
                <p:txBody>
                  <a:bodyPr wrap="none" rtlCol="0">
                    <a:spAutoFit/>
                  </a:bodyPr>
                  <a:lstStyle/>
                  <a:p>
                    <a:r>
                      <a:rPr lang="fr-FR" sz="1200" dirty="0" smtClean="0">
                        <a:latin typeface="+mj-lt"/>
                      </a:rPr>
                      <a:t>Data provider C</a:t>
                    </a:r>
                    <a:endParaRPr lang="en-US" sz="1200" dirty="0">
                      <a:latin typeface="+mj-lt"/>
                    </a:endParaRPr>
                  </a:p>
                </p:txBody>
              </p:sp>
            </p:grpSp>
          </p:grpSp>
        </p:grpSp>
        <p:grpSp>
          <p:nvGrpSpPr>
            <p:cNvPr id="61" name="Groupe 60"/>
            <p:cNvGrpSpPr/>
            <p:nvPr/>
          </p:nvGrpSpPr>
          <p:grpSpPr>
            <a:xfrm>
              <a:off x="3621116" y="3172805"/>
              <a:ext cx="1877040" cy="62568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ZoneTexte 62"/>
              <p:cNvSpPr txBox="1"/>
              <p:nvPr/>
            </p:nvSpPr>
            <p:spPr>
              <a:xfrm>
                <a:off x="3188036" y="2922313"/>
                <a:ext cx="2743200" cy="369332"/>
              </a:xfrm>
              <a:prstGeom prst="rect">
                <a:avLst/>
              </a:prstGeom>
            </p:spPr>
            <p:txBody>
              <a:bodyPr rtlCol="0">
                <a:spAutoFit/>
              </a:bodyPr>
              <a:lstStyle/>
              <a:p>
                <a:pPr algn="ctr"/>
                <a:r>
                  <a:rPr lang="fr-FR" dirty="0"/>
                  <a:t>Mediator</a:t>
                </a:r>
              </a:p>
            </p:txBody>
          </p:sp>
        </p:grpSp>
        <p:cxnSp>
          <p:nvCxnSpPr>
            <p:cNvPr id="65" name="Connecteur droit avec flèche 64"/>
            <p:cNvCxnSpPr/>
            <p:nvPr/>
          </p:nvCxnSpPr>
          <p:spPr>
            <a:xfrm flipH="1">
              <a:off x="4146562" y="2430401"/>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1839594" y="2398168"/>
              <a:ext cx="2743200" cy="369332"/>
            </a:xfrm>
            <a:prstGeom prst="rect">
              <a:avLst/>
            </a:prstGeom>
          </p:spPr>
          <p:txBody>
            <a:bodyPr rtlCol="0">
              <a:spAutoFit/>
            </a:bodyPr>
            <a:lstStyle/>
            <a:p>
              <a:pPr algn="ctr"/>
              <a:r>
                <a:rPr lang="en-US" dirty="0" smtClean="0"/>
                <a:t>Query</a:t>
              </a:r>
            </a:p>
          </p:txBody>
        </p:sp>
        <p:cxnSp>
          <p:nvCxnSpPr>
            <p:cNvPr id="67" name="Connecteur droit avec flèche 66"/>
            <p:cNvCxnSpPr/>
            <p:nvPr/>
          </p:nvCxnSpPr>
          <p:spPr>
            <a:xfrm flipH="1">
              <a:off x="4347421" y="3896183"/>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2881596" y="3894745"/>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52314" y="389511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090330" y="3890597"/>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294969" y="3898504"/>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498156" y="3905352"/>
              <a:ext cx="680908" cy="639346"/>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3988411" y="2417126"/>
              <a:ext cx="2743200" cy="699245"/>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369332"/>
              </a:xfrm>
              <a:prstGeom prst="rect">
                <a:avLst/>
              </a:prstGeom>
            </p:spPr>
            <p:txBody>
              <a:bodyPr rtlCol="0">
                <a:spAutoFit/>
              </a:bodyPr>
              <a:lstStyle/>
              <a:p>
                <a:pPr algn="ctr"/>
                <a:r>
                  <a:rPr lang="en-US" dirty="0"/>
                  <a:t>Result</a:t>
                </a:r>
                <a:endParaRPr lang="fr-FR" dirty="0"/>
              </a:p>
            </p:txBody>
          </p:sp>
        </p:grpSp>
        <p:sp>
          <p:nvSpPr>
            <p:cNvPr id="76" name="Parchemin vertical 75"/>
            <p:cNvSpPr/>
            <p:nvPr/>
          </p:nvSpPr>
          <p:spPr>
            <a:xfrm>
              <a:off x="6945215" y="5471927"/>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7" name="Parchemin vertical 76"/>
            <p:cNvSpPr/>
            <p:nvPr/>
          </p:nvSpPr>
          <p:spPr>
            <a:xfrm>
              <a:off x="4963431" y="544908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8" name="Parchemin vertical 77"/>
            <p:cNvSpPr/>
            <p:nvPr/>
          </p:nvSpPr>
          <p:spPr>
            <a:xfrm>
              <a:off x="2983075" y="5460391"/>
              <a:ext cx="673670" cy="45016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rPr>
                <a:t>SLA</a:t>
              </a:r>
              <a:endParaRPr lang="en-US" sz="7200" dirty="0">
                <a:solidFill>
                  <a:schemeClr val="tx1"/>
                </a:solidFill>
                <a:latin typeface="+mj-lt"/>
              </a:endParaRPr>
            </a:p>
          </p:txBody>
        </p:sp>
        <p:sp>
          <p:nvSpPr>
            <p:cNvPr id="79" name="ZoneTexte 74"/>
            <p:cNvSpPr txBox="1"/>
            <p:nvPr/>
          </p:nvSpPr>
          <p:spPr>
            <a:xfrm>
              <a:off x="1780601" y="2660466"/>
              <a:ext cx="2743200" cy="369332"/>
            </a:xfrm>
            <a:prstGeom prst="rect">
              <a:avLst/>
            </a:prstGeom>
          </p:spPr>
          <p:txBody>
            <a:bodyPr rtlCol="0">
              <a:spAutoFit/>
            </a:bodyPr>
            <a:lstStyle/>
            <a:p>
              <a:pPr algn="ctr"/>
              <a:r>
                <a:rPr lang="en-US" dirty="0" smtClean="0"/>
                <a:t>(Quality preferences)</a:t>
              </a:r>
              <a:endParaRPr lang="fr-FR" dirty="0"/>
            </a:p>
          </p:txBody>
        </p:sp>
      </p:grpSp>
      <p:sp>
        <p:nvSpPr>
          <p:cNvPr id="81" name="Rectangle 79"/>
          <p:cNvSpPr/>
          <p:nvPr/>
        </p:nvSpPr>
        <p:spPr>
          <a:xfrm>
            <a:off x="979224" y="253421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Which services should I select? Are the requirements being respected?</a:t>
            </a:r>
            <a:endParaRPr lang="en-US" dirty="0">
              <a:solidFill>
                <a:schemeClr val="bg1">
                  <a:lumMod val="95000"/>
                </a:schemeClr>
              </a:solidFill>
              <a:latin typeface="+mj-lt"/>
            </a:endParaRPr>
          </a:p>
        </p:txBody>
      </p:sp>
      <p:sp>
        <p:nvSpPr>
          <p:cNvPr id="82" name="Rectangle 79"/>
          <p:cNvSpPr/>
          <p:nvPr/>
        </p:nvSpPr>
        <p:spPr>
          <a:xfrm>
            <a:off x="979224" y="3084825"/>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be sure that all SLAs are being respected?</a:t>
            </a:r>
            <a:endParaRPr lang="en-US" dirty="0">
              <a:solidFill>
                <a:schemeClr val="bg1">
                  <a:lumMod val="95000"/>
                </a:schemeClr>
              </a:solidFill>
              <a:latin typeface="+mj-lt"/>
            </a:endParaRPr>
          </a:p>
        </p:txBody>
      </p:sp>
      <p:sp>
        <p:nvSpPr>
          <p:cNvPr id="83" name="Rectangle 79"/>
          <p:cNvSpPr/>
          <p:nvPr/>
        </p:nvSpPr>
        <p:spPr>
          <a:xfrm>
            <a:off x="979224" y="3635426"/>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to integrate different SLAs associated to services with user’s preferences?</a:t>
            </a:r>
            <a:endParaRPr lang="en-US" dirty="0">
              <a:solidFill>
                <a:schemeClr val="bg1">
                  <a:lumMod val="95000"/>
                </a:schemeClr>
              </a:solidFill>
              <a:latin typeface="+mj-lt"/>
            </a:endParaRPr>
          </a:p>
        </p:txBody>
      </p:sp>
      <p:sp>
        <p:nvSpPr>
          <p:cNvPr id="84" name="Rectangle 79"/>
          <p:cNvSpPr/>
          <p:nvPr/>
        </p:nvSpPr>
        <p:spPr>
          <a:xfrm>
            <a:off x="979224" y="4186032"/>
            <a:ext cx="7230529" cy="486304"/>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latin typeface="+mj-lt"/>
              </a:rPr>
              <a:t>How results can be reused for a next query?</a:t>
            </a:r>
            <a:endParaRPr lang="en-US" dirty="0">
              <a:solidFill>
                <a:schemeClr val="bg1">
                  <a:lumMod val="95000"/>
                </a:schemeClr>
              </a:solidFill>
              <a:latin typeface="+mj-lt"/>
            </a:endParaRPr>
          </a:p>
        </p:txBody>
      </p:sp>
      <p:sp>
        <p:nvSpPr>
          <p:cNvPr id="85" name="Rectangle 83"/>
          <p:cNvSpPr/>
          <p:nvPr/>
        </p:nvSpPr>
        <p:spPr>
          <a:xfrm>
            <a:off x="0" y="4746167"/>
            <a:ext cx="9144000" cy="121920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smtClean="0"/>
              <a:t>In this new scenario, we believe that the quality on data integration could be enhanced by using SLA contracts</a:t>
            </a:r>
            <a:endParaRPr lang="en-GB" sz="2800" dirty="0"/>
          </a:p>
        </p:txBody>
      </p:sp>
      <p:sp>
        <p:nvSpPr>
          <p:cNvPr id="3" name="Espaço Reservado para Número de Slide 2"/>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127106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500"/>
                                        <p:tgtEl>
                                          <p:spTgt spid="8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randombar(horizontal)">
                                      <p:cBhvr>
                                        <p:cTn id="2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P spid="83" grpId="0" animBg="1"/>
      <p:bldP spid="84" grpId="0" animBg="1"/>
      <p:bldP spid="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a:t>
            </a:r>
            <a:endParaRPr lang="en-US" sz="4800" dirty="0"/>
          </a:p>
        </p:txBody>
      </p:sp>
      <p:sp>
        <p:nvSpPr>
          <p:cNvPr id="3" name="Content Placeholder 2"/>
          <p:cNvSpPr>
            <a:spLocks noGrp="1"/>
          </p:cNvSpPr>
          <p:nvPr>
            <p:ph idx="1"/>
          </p:nvPr>
        </p:nvSpPr>
        <p:spPr>
          <a:xfrm>
            <a:off x="1029381" y="2431143"/>
            <a:ext cx="7111729" cy="3444997"/>
          </a:xfrm>
        </p:spPr>
        <p:txBody>
          <a:bodyPr anchor="t">
            <a:normAutofit/>
          </a:bodyPr>
          <a:lstStyle/>
          <a:p>
            <a:pPr marL="0" indent="0" algn="just">
              <a:buNone/>
            </a:pPr>
            <a:r>
              <a:rPr lang="en-US" dirty="0">
                <a:solidFill>
                  <a:schemeClr val="tx1"/>
                </a:solidFill>
              </a:rPr>
              <a:t>The objective is to propose a data integration solution in a multi-cloud environment guided </a:t>
            </a:r>
            <a:r>
              <a:rPr lang="en-US" dirty="0" smtClean="0">
                <a:solidFill>
                  <a:schemeClr val="tx1"/>
                </a:solidFill>
              </a:rPr>
              <a:t>by user </a:t>
            </a:r>
            <a:r>
              <a:rPr lang="en-US" dirty="0">
                <a:solidFill>
                  <a:schemeClr val="tx1"/>
                </a:solidFill>
              </a:rPr>
              <a:t>preferences and SLA exported by different clouds.</a:t>
            </a:r>
            <a:endParaRPr lang="en-US" dirty="0" smtClean="0">
              <a:solidFill>
                <a:schemeClr val="tx1"/>
              </a:solidFill>
            </a:endParaRP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5</a:t>
            </a:fld>
            <a:endParaRPr lang="en-US"/>
          </a:p>
        </p:txBody>
      </p:sp>
    </p:spTree>
    <p:extLst>
      <p:ext uri="{BB962C8B-B14F-4D97-AF65-F5344CB8AC3E}">
        <p14:creationId xmlns:p14="http://schemas.microsoft.com/office/powerpoint/2010/main" val="2750816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tx1"/>
                </a:solidFill>
              </a:rPr>
              <a:t>Previous work</a:t>
            </a:r>
            <a:endParaRPr lang="en-US" sz="4800" dirty="0">
              <a:solidFill>
                <a:schemeClr val="tx1"/>
              </a:solidFill>
            </a:endParaRPr>
          </a:p>
        </p:txBody>
      </p:sp>
      <p:sp>
        <p:nvSpPr>
          <p:cNvPr id="3" name="Content Placeholder 2"/>
          <p:cNvSpPr>
            <a:spLocks noGrp="1"/>
          </p:cNvSpPr>
          <p:nvPr>
            <p:ph idx="1"/>
          </p:nvPr>
        </p:nvSpPr>
        <p:spPr/>
        <p:txBody>
          <a:bodyPr>
            <a:normAutofit/>
          </a:bodyPr>
          <a:lstStyle/>
          <a:p>
            <a:pPr algn="just">
              <a:buFont typeface="Wingdings" charset="2"/>
              <a:buChar char="§"/>
            </a:pPr>
            <a:r>
              <a:rPr lang="en-US" b="1" dirty="0" smtClean="0">
                <a:solidFill>
                  <a:schemeClr val="tx1"/>
                </a:solidFill>
              </a:rPr>
              <a:t>Categorize</a:t>
            </a:r>
            <a:r>
              <a:rPr lang="en-US" dirty="0" smtClean="0">
                <a:solidFill>
                  <a:schemeClr val="tx1"/>
                </a:solidFill>
              </a:rPr>
              <a:t> </a:t>
            </a:r>
            <a:r>
              <a:rPr lang="en-US" dirty="0">
                <a:solidFill>
                  <a:schemeClr val="tx1"/>
                </a:solidFill>
              </a:rPr>
              <a:t>and </a:t>
            </a:r>
            <a:r>
              <a:rPr lang="en-US" b="1" dirty="0">
                <a:solidFill>
                  <a:schemeClr val="tx1"/>
                </a:solidFill>
              </a:rPr>
              <a:t>quantify</a:t>
            </a:r>
            <a:r>
              <a:rPr lang="en-US" dirty="0">
                <a:solidFill>
                  <a:schemeClr val="tx1"/>
                </a:solidFill>
              </a:rPr>
              <a:t> </a:t>
            </a:r>
            <a:r>
              <a:rPr lang="en-US" b="1" dirty="0">
                <a:solidFill>
                  <a:schemeClr val="tx1"/>
                </a:solidFill>
              </a:rPr>
              <a:t>the key contributions</a:t>
            </a:r>
            <a:r>
              <a:rPr lang="en-US" dirty="0">
                <a:solidFill>
                  <a:schemeClr val="tx1"/>
                </a:solidFill>
              </a:rPr>
              <a:t> and the </a:t>
            </a:r>
            <a:r>
              <a:rPr lang="en-US" b="1" dirty="0">
                <a:solidFill>
                  <a:schemeClr val="tx1"/>
                </a:solidFill>
              </a:rPr>
              <a:t>evolution</a:t>
            </a:r>
            <a:r>
              <a:rPr lang="en-US" dirty="0">
                <a:solidFill>
                  <a:schemeClr val="tx1"/>
                </a:solidFill>
              </a:rPr>
              <a:t> of </a:t>
            </a:r>
            <a:r>
              <a:rPr lang="en-US" dirty="0" smtClean="0">
                <a:solidFill>
                  <a:schemeClr val="tx1"/>
                </a:solidFill>
              </a:rPr>
              <a:t>the research </a:t>
            </a:r>
            <a:r>
              <a:rPr lang="en-US" dirty="0">
                <a:solidFill>
                  <a:schemeClr val="tx1"/>
                </a:solidFill>
              </a:rPr>
              <a:t>done on </a:t>
            </a:r>
            <a:r>
              <a:rPr lang="en-US" b="1" dirty="0">
                <a:solidFill>
                  <a:schemeClr val="tx1"/>
                </a:solidFill>
              </a:rPr>
              <a:t>SLA-guided data integration in a multi-cloud </a:t>
            </a:r>
            <a:r>
              <a:rPr lang="en-US" b="1" dirty="0" smtClean="0">
                <a:solidFill>
                  <a:schemeClr val="tx1"/>
                </a:solidFill>
              </a:rPr>
              <a:t>environment</a:t>
            </a:r>
            <a:endParaRPr lang="en-US" b="1" dirty="0">
              <a:solidFill>
                <a:schemeClr val="tx1"/>
              </a:solidFill>
            </a:endParaRP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Discover </a:t>
            </a:r>
            <a:r>
              <a:rPr lang="en-US" b="1" dirty="0">
                <a:solidFill>
                  <a:schemeClr val="tx1"/>
                </a:solidFill>
              </a:rPr>
              <a:t>open issues</a:t>
            </a:r>
            <a:r>
              <a:rPr lang="en-US" dirty="0">
                <a:solidFill>
                  <a:schemeClr val="tx1"/>
                </a:solidFill>
              </a:rPr>
              <a:t> and </a:t>
            </a:r>
            <a:r>
              <a:rPr lang="en-US" b="1" dirty="0">
                <a:solidFill>
                  <a:schemeClr val="tx1"/>
                </a:solidFill>
              </a:rPr>
              <a:t>limitations</a:t>
            </a:r>
            <a:r>
              <a:rPr lang="en-US" dirty="0">
                <a:solidFill>
                  <a:schemeClr val="tx1"/>
                </a:solidFill>
              </a:rPr>
              <a:t> of existing </a:t>
            </a:r>
            <a:r>
              <a:rPr lang="en-US" dirty="0" smtClean="0">
                <a:solidFill>
                  <a:schemeClr val="tx1"/>
                </a:solidFill>
              </a:rPr>
              <a:t>works</a:t>
            </a:r>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6</a:t>
            </a:fld>
            <a:endParaRPr lang="en-US"/>
          </a:p>
        </p:txBody>
      </p:sp>
    </p:spTree>
    <p:extLst>
      <p:ext uri="{BB962C8B-B14F-4D97-AF65-F5344CB8AC3E}">
        <p14:creationId xmlns:p14="http://schemas.microsoft.com/office/powerpoint/2010/main" val="2543885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Lessons &amp; Contribution</a:t>
            </a:r>
            <a:endParaRPr lang="en-GB" dirty="0"/>
          </a:p>
        </p:txBody>
      </p:sp>
      <p:sp>
        <p:nvSpPr>
          <p:cNvPr id="5" name="Espace réservé du contenu 4"/>
          <p:cNvSpPr>
            <a:spLocks noGrp="1"/>
          </p:cNvSpPr>
          <p:nvPr>
            <p:ph idx="1"/>
          </p:nvPr>
        </p:nvSpPr>
        <p:spPr>
          <a:xfrm>
            <a:off x="822959" y="2037458"/>
            <a:ext cx="7543801" cy="4231216"/>
          </a:xfrm>
        </p:spPr>
        <p:txBody>
          <a:bodyPr>
            <a:normAutofit fontScale="85000" lnSpcReduction="10000"/>
          </a:bodyPr>
          <a:lstStyle/>
          <a:p>
            <a:pPr marL="0" indent="0" algn="just">
              <a:buNone/>
            </a:pPr>
            <a:endParaRPr lang="en-US" dirty="0" smtClean="0">
              <a:solidFill>
                <a:schemeClr val="tx1"/>
              </a:solidFill>
            </a:endParaRPr>
          </a:p>
          <a:p>
            <a:pPr algn="just">
              <a:buFont typeface="Wingdings" charset="2"/>
              <a:buChar char="§"/>
            </a:pPr>
            <a:r>
              <a:rPr lang="en-US" dirty="0" smtClean="0">
                <a:solidFill>
                  <a:schemeClr val="tx1"/>
                </a:solidFill>
              </a:rPr>
              <a:t> Trends </a:t>
            </a:r>
            <a:r>
              <a:rPr lang="en-US" dirty="0">
                <a:solidFill>
                  <a:schemeClr val="tx1"/>
                </a:solidFill>
              </a:rPr>
              <a:t>and open issues on </a:t>
            </a:r>
            <a:r>
              <a:rPr lang="en-US" b="1" dirty="0">
                <a:solidFill>
                  <a:schemeClr val="tx1"/>
                </a:solidFill>
              </a:rPr>
              <a:t>SLA</a:t>
            </a:r>
            <a:r>
              <a:rPr lang="en-US" dirty="0">
                <a:solidFill>
                  <a:schemeClr val="tx1"/>
                </a:solidFill>
              </a:rPr>
              <a:t> guided </a:t>
            </a:r>
            <a:r>
              <a:rPr lang="en-US" b="1" dirty="0">
                <a:solidFill>
                  <a:schemeClr val="tx1"/>
                </a:solidFill>
              </a:rPr>
              <a:t>multi-cloud data integration </a:t>
            </a:r>
            <a:r>
              <a:rPr lang="en-US" dirty="0">
                <a:solidFill>
                  <a:schemeClr val="tx1"/>
                </a:solidFill>
              </a:rPr>
              <a:t>show that </a:t>
            </a:r>
            <a:endParaRPr lang="en-US" dirty="0" smtClean="0">
              <a:solidFill>
                <a:schemeClr val="tx1"/>
              </a:solidFill>
            </a:endParaRPr>
          </a:p>
          <a:p>
            <a:pPr lvl="1" algn="just">
              <a:buFont typeface="Wingdings" charset="2"/>
              <a:buChar char="§"/>
            </a:pPr>
            <a:r>
              <a:rPr lang="en-US" dirty="0" smtClean="0">
                <a:solidFill>
                  <a:schemeClr val="tx1"/>
                </a:solidFill>
              </a:rPr>
              <a:t>Quality </a:t>
            </a:r>
            <a:r>
              <a:rPr lang="en-US" dirty="0">
                <a:solidFill>
                  <a:schemeClr val="tx1"/>
                </a:solidFill>
              </a:rPr>
              <a:t>understood by the user and the cloud provider must be integrated under the same vision, in this case the SLA’s</a:t>
            </a:r>
          </a:p>
          <a:p>
            <a:pPr lvl="1" algn="just">
              <a:buFont typeface="Wingdings" charset="2"/>
              <a:buChar char="§"/>
            </a:pPr>
            <a:r>
              <a:rPr lang="en-US" dirty="0">
                <a:solidFill>
                  <a:schemeClr val="tx1"/>
                </a:solidFill>
              </a:rPr>
              <a:t>SLA assessment must be integrated within the whole data integration process</a:t>
            </a:r>
          </a:p>
          <a:p>
            <a:pPr algn="just">
              <a:buFont typeface="Wingdings" charset="2"/>
              <a:buChar char="§"/>
            </a:pPr>
            <a:r>
              <a:rPr lang="en-US" b="1" dirty="0" smtClean="0">
                <a:solidFill>
                  <a:schemeClr val="tx1"/>
                </a:solidFill>
              </a:rPr>
              <a:t>  Data integration classification </a:t>
            </a:r>
            <a:r>
              <a:rPr lang="en-US" b="1" dirty="0">
                <a:solidFill>
                  <a:schemeClr val="tx1"/>
                </a:solidFill>
              </a:rPr>
              <a:t>scheme </a:t>
            </a:r>
            <a:r>
              <a:rPr lang="en-US" dirty="0">
                <a:solidFill>
                  <a:schemeClr val="tx1"/>
                </a:solidFill>
              </a:rPr>
              <a:t>that </a:t>
            </a:r>
            <a:endParaRPr lang="en-US" dirty="0" smtClean="0">
              <a:solidFill>
                <a:schemeClr val="tx1"/>
              </a:solidFill>
            </a:endParaRPr>
          </a:p>
          <a:p>
            <a:pPr lvl="1" algn="just">
              <a:buFont typeface="Wingdings" charset="2"/>
              <a:buChar char="§"/>
            </a:pPr>
            <a:r>
              <a:rPr lang="en-US" dirty="0" smtClean="0">
                <a:solidFill>
                  <a:schemeClr val="tx1"/>
                </a:solidFill>
              </a:rPr>
              <a:t>characterizes a:</a:t>
            </a:r>
          </a:p>
          <a:p>
            <a:pPr lvl="2" algn="just">
              <a:buFont typeface="Wingdings" charset="2"/>
              <a:buChar char="§"/>
            </a:pPr>
            <a:r>
              <a:rPr lang="en-US" dirty="0" smtClean="0">
                <a:solidFill>
                  <a:schemeClr val="tx1"/>
                </a:solidFill>
              </a:rPr>
              <a:t>modern </a:t>
            </a:r>
            <a:r>
              <a:rPr lang="en-US" dirty="0">
                <a:solidFill>
                  <a:schemeClr val="tx1"/>
                </a:solidFill>
              </a:rPr>
              <a:t>vision of data integration </a:t>
            </a:r>
            <a:r>
              <a:rPr lang="en-US" dirty="0" smtClean="0">
                <a:solidFill>
                  <a:schemeClr val="tx1"/>
                </a:solidFill>
              </a:rPr>
              <a:t>in </a:t>
            </a:r>
            <a:r>
              <a:rPr lang="en-US" dirty="0">
                <a:solidFill>
                  <a:schemeClr val="tx1"/>
                </a:solidFill>
              </a:rPr>
              <a:t>multi-cloud environments </a:t>
            </a:r>
            <a:endParaRPr lang="en-US" dirty="0" smtClean="0">
              <a:solidFill>
                <a:schemeClr val="tx1"/>
              </a:solidFill>
            </a:endParaRPr>
          </a:p>
          <a:p>
            <a:pPr lvl="2" algn="just">
              <a:buFont typeface="Wingdings" charset="2"/>
              <a:buChar char="§"/>
            </a:pPr>
            <a:r>
              <a:rPr lang="en-US" dirty="0" smtClean="0">
                <a:solidFill>
                  <a:schemeClr val="tx1"/>
                </a:solidFill>
              </a:rPr>
              <a:t>enhanced </a:t>
            </a:r>
            <a:r>
              <a:rPr lang="en-US" dirty="0">
                <a:solidFill>
                  <a:schemeClr val="tx1"/>
                </a:solidFill>
              </a:rPr>
              <a:t>by including SLAs in its </a:t>
            </a:r>
            <a:r>
              <a:rPr lang="en-US" dirty="0" smtClean="0">
                <a:solidFill>
                  <a:schemeClr val="tx1"/>
                </a:solidFill>
              </a:rPr>
              <a:t>process</a:t>
            </a:r>
          </a:p>
          <a:p>
            <a:pPr lvl="1" algn="just">
              <a:buFont typeface="Wingdings" charset="2"/>
              <a:buChar char="§"/>
            </a:pPr>
            <a:r>
              <a:rPr lang="en-US" dirty="0" smtClean="0">
                <a:solidFill>
                  <a:schemeClr val="tx1"/>
                </a:solidFill>
              </a:rPr>
              <a:t>is supported by the analysis of the literature considering the most popular paper databases and applying the SM method</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Tree>
    <p:extLst>
      <p:ext uri="{BB962C8B-B14F-4D97-AF65-F5344CB8AC3E}">
        <p14:creationId xmlns:p14="http://schemas.microsoft.com/office/powerpoint/2010/main" val="1378593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fr-FR" dirty="0" smtClean="0"/>
              <a:t>Work in progress </a:t>
            </a:r>
            <a:endParaRPr lang="fr-FR" dirty="0"/>
          </a:p>
        </p:txBody>
      </p:sp>
      <p:sp>
        <p:nvSpPr>
          <p:cNvPr id="3" name="Espaço Reservado para Conteúdo 2"/>
          <p:cNvSpPr>
            <a:spLocks noGrp="1"/>
          </p:cNvSpPr>
          <p:nvPr>
            <p:ph idx="1"/>
          </p:nvPr>
        </p:nvSpPr>
        <p:spPr/>
        <p:txBody>
          <a:bodyPr/>
          <a:lstStyle/>
          <a:p>
            <a:r>
              <a:rPr lang="fr-FR" dirty="0" smtClean="0"/>
              <a:t>Query rewriting is the core of data integration solutions</a:t>
            </a:r>
          </a:p>
          <a:p>
            <a:pPr lvl="1"/>
            <a:r>
              <a:rPr lang="fr-FR" dirty="0" smtClean="0"/>
              <a:t>Different algorithms proposed to different domains</a:t>
            </a:r>
          </a:p>
          <a:p>
            <a:pPr lvl="1"/>
            <a:r>
              <a:rPr lang="fr-FR" dirty="0" smtClean="0"/>
              <a:t>Early steps on developing our algorithm</a:t>
            </a:r>
          </a:p>
          <a:p>
            <a:r>
              <a:rPr lang="fr-FR" dirty="0" smtClean="0"/>
              <a:t>Our solution is now working on a single cloud</a:t>
            </a:r>
          </a:p>
          <a:p>
            <a:pPr lvl="1"/>
            <a:r>
              <a:rPr lang="fr-FR" dirty="0" smtClean="0"/>
              <a:t>Configuring a multi-cloud infrastructure to test our algorithm</a:t>
            </a:r>
            <a:endParaRPr lang="fr-FR"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8</a:t>
            </a:fld>
            <a:endParaRPr lang="en-US"/>
          </a:p>
        </p:txBody>
      </p:sp>
    </p:spTree>
    <p:extLst>
      <p:ext uri="{BB962C8B-B14F-4D97-AF65-F5344CB8AC3E}">
        <p14:creationId xmlns:p14="http://schemas.microsoft.com/office/powerpoint/2010/main" val="1551690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p:txBody>
          <a:bodyPr/>
          <a:lstStyle/>
          <a:p>
            <a:pPr marL="0" indent="0" algn="just">
              <a:buNone/>
            </a:pPr>
            <a:r>
              <a:rPr lang="en-GB" dirty="0" smtClean="0"/>
              <a:t>Problem addressed: given a set of </a:t>
            </a:r>
            <a:r>
              <a:rPr lang="en-GB" b="1" dirty="0" smtClean="0"/>
              <a:t>abstract services</a:t>
            </a:r>
            <a:r>
              <a:rPr lang="en-GB" dirty="0" smtClean="0"/>
              <a:t>, a set of </a:t>
            </a:r>
            <a:r>
              <a:rPr lang="en-GB" b="1" dirty="0" smtClean="0"/>
              <a:t>concrete services</a:t>
            </a:r>
            <a:r>
              <a:rPr lang="en-GB" dirty="0" smtClean="0"/>
              <a:t>, a user </a:t>
            </a:r>
            <a:r>
              <a:rPr lang="en-GB" b="1" i="1" dirty="0" smtClean="0"/>
              <a:t>query</a:t>
            </a:r>
            <a:r>
              <a:rPr lang="en-GB" dirty="0" smtClean="0"/>
              <a:t> and a set of </a:t>
            </a:r>
            <a:r>
              <a:rPr lang="en-GB" b="1" dirty="0" smtClean="0"/>
              <a:t>quality preferences</a:t>
            </a:r>
          </a:p>
          <a:p>
            <a:pPr marL="0" indent="0" algn="just">
              <a:buNone/>
            </a:pPr>
            <a:endParaRPr lang="en-GB" dirty="0" smtClean="0"/>
          </a:p>
          <a:p>
            <a:pPr marL="0" indent="0" algn="just">
              <a:buNone/>
            </a:pPr>
            <a:r>
              <a:rPr lang="en-GB" dirty="0" smtClean="0"/>
              <a:t>Derive a  set of service compositions that answer the query and fulfil the quality requirements.</a:t>
            </a:r>
            <a:endParaRPr lang="en-GB" dirty="0"/>
          </a:p>
        </p:txBody>
      </p:sp>
      <p:sp>
        <p:nvSpPr>
          <p:cNvPr id="4" name="Espaço Reservado para Número de Slide 3"/>
          <p:cNvSpPr>
            <a:spLocks noGrp="1"/>
          </p:cNvSpPr>
          <p:nvPr>
            <p:ph type="sldNum" sz="quarter" idx="12"/>
          </p:nvPr>
        </p:nvSpPr>
        <p:spPr/>
        <p:txBody>
          <a:bodyPr/>
          <a:lstStyle/>
          <a:p>
            <a:fld id="{2066355A-084C-D24E-9AD2-7E4FC41EA627}" type="slidenum">
              <a:rPr lang="en-US" smtClean="0"/>
              <a:t>9</a:t>
            </a:fld>
            <a:endParaRPr lang="en-US"/>
          </a:p>
        </p:txBody>
      </p:sp>
      <p:sp>
        <p:nvSpPr>
          <p:cNvPr id="6" name="Titre 1"/>
          <p:cNvSpPr>
            <a:spLocks noGrp="1"/>
          </p:cNvSpPr>
          <p:nvPr>
            <p:ph type="title"/>
          </p:nvPr>
        </p:nvSpPr>
        <p:spPr>
          <a:xfrm>
            <a:off x="1176866" y="915337"/>
            <a:ext cx="6798734" cy="1303867"/>
          </a:xfrm>
        </p:spPr>
        <p:txBody>
          <a:bodyPr>
            <a:normAutofit/>
          </a:bodyPr>
          <a:lstStyle/>
          <a:p>
            <a:r>
              <a:rPr lang="en-GB" sz="3200" i="1" dirty="0"/>
              <a:t>Rhone service-based query rewriting algorithm</a:t>
            </a:r>
          </a:p>
        </p:txBody>
      </p:sp>
    </p:spTree>
    <p:extLst>
      <p:ext uri="{BB962C8B-B14F-4D97-AF65-F5344CB8AC3E}">
        <p14:creationId xmlns:p14="http://schemas.microsoft.com/office/powerpoint/2010/main" val="26602163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http://schemas.microsoft.com/sharepoint/v3/field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Organic</Template>
  <TotalTime>4836</TotalTime>
  <Words>2337</Words>
  <Application>Microsoft Office PowerPoint</Application>
  <PresentationFormat>Apresentação na tela (4:3)</PresentationFormat>
  <Paragraphs>304</Paragraphs>
  <Slides>29</Slides>
  <Notes>7</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Arial</vt:lpstr>
      <vt:lpstr>Calibri</vt:lpstr>
      <vt:lpstr>Garamond</vt:lpstr>
      <vt:lpstr>Wingdings</vt:lpstr>
      <vt:lpstr>Wingdings 2</vt:lpstr>
      <vt:lpstr>Orgânico</vt:lpstr>
      <vt:lpstr>Trusted SLA-Guided Data Integration on Multi-cloud Environments</vt:lpstr>
      <vt:lpstr>Agenda</vt:lpstr>
      <vt:lpstr>Quality oriented data integration</vt:lpstr>
      <vt:lpstr>Quality oriented data integration</vt:lpstr>
      <vt:lpstr>Objective</vt:lpstr>
      <vt:lpstr>Previous work</vt:lpstr>
      <vt:lpstr>Lessons &amp; Contribution</vt:lpstr>
      <vt:lpstr>Work in progress </vt:lpstr>
      <vt:lpstr>Rhone service-based query rewriting algorithm</vt:lpstr>
      <vt:lpstr>Rhone service-based query rewriting algorithm</vt:lpstr>
      <vt:lpstr>Rhone service-based query rewriting algorithm</vt:lpstr>
      <vt:lpstr>Rhone service-based query rewriting algorithm (Formalization)</vt:lpstr>
      <vt:lpstr>Rhone service-based query rewriting algorithm (Formalization)</vt:lpstr>
      <vt:lpstr>Apresentação do PowerPoint</vt:lpstr>
      <vt:lpstr>Apresentação do PowerPoint</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 (Formalization)</vt:lpstr>
      <vt:lpstr>Rhone service-based query rewriting algorithm</vt:lpstr>
      <vt:lpstr>Preliminary results</vt:lpstr>
      <vt:lpstr>Conclusions and Future works</vt:lpstr>
      <vt:lpstr>  Thank you for your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209</cp:revision>
  <dcterms:created xsi:type="dcterms:W3CDTF">2010-04-12T23:12:02Z</dcterms:created>
  <dcterms:modified xsi:type="dcterms:W3CDTF">2016-02-01T13:44:55Z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