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4087" r:id="rId4"/>
  </p:sldMasterIdLst>
  <p:notesMasterIdLst>
    <p:notesMasterId r:id="rId31"/>
  </p:notesMasterIdLst>
  <p:handoutMasterIdLst>
    <p:handoutMasterId r:id="rId32"/>
  </p:handoutMasterIdLst>
  <p:sldIdLst>
    <p:sldId id="256" r:id="rId5"/>
    <p:sldId id="257" r:id="rId6"/>
    <p:sldId id="258" r:id="rId7"/>
    <p:sldId id="259" r:id="rId8"/>
    <p:sldId id="262" r:id="rId9"/>
    <p:sldId id="281" r:id="rId10"/>
    <p:sldId id="283" r:id="rId11"/>
    <p:sldId id="284" r:id="rId12"/>
    <p:sldId id="267" r:id="rId13"/>
    <p:sldId id="285" r:id="rId14"/>
    <p:sldId id="286" r:id="rId15"/>
    <p:sldId id="287" r:id="rId16"/>
    <p:sldId id="271" r:id="rId17"/>
    <p:sldId id="288" r:id="rId18"/>
    <p:sldId id="289" r:id="rId19"/>
    <p:sldId id="276" r:id="rId20"/>
    <p:sldId id="290" r:id="rId21"/>
    <p:sldId id="275" r:id="rId22"/>
    <p:sldId id="291" r:id="rId23"/>
    <p:sldId id="292" r:id="rId24"/>
    <p:sldId id="274" r:id="rId25"/>
    <p:sldId id="293" r:id="rId26"/>
    <p:sldId id="279" r:id="rId27"/>
    <p:sldId id="280" r:id="rId28"/>
    <p:sldId id="278" r:id="rId29"/>
    <p:sldId id="26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88099" autoAdjust="0"/>
  </p:normalViewPr>
  <p:slideViewPr>
    <p:cSldViewPr snapToGrid="0" snapToObjects="1">
      <p:cViewPr>
        <p:scale>
          <a:sx n="68" d="100"/>
          <a:sy n="68" d="100"/>
        </p:scale>
        <p:origin x="-1212" y="24"/>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FA383-9D4B-AD42-9BF3-88FCA749BE0E}" type="datetimeFigureOut">
              <a:rPr lang="en-US" smtClean="0"/>
              <a:t>8/20/2015</a:t>
            </a:fld>
            <a:endParaRPr lang="pt-B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622828-1E86-1441-9A56-10C9EB14358D}" type="slidenum">
              <a:rPr lang="pt-BR" smtClean="0"/>
              <a:t>‹N°›</a:t>
            </a:fld>
            <a:endParaRPr lang="pt-BR"/>
          </a:p>
        </p:txBody>
      </p:sp>
    </p:spTree>
    <p:extLst>
      <p:ext uri="{BB962C8B-B14F-4D97-AF65-F5344CB8AC3E}">
        <p14:creationId xmlns:p14="http://schemas.microsoft.com/office/powerpoint/2010/main" val="1443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8862E-4053-6841-80C1-EE02861216A5}" type="datetimeFigureOut">
              <a:rPr lang="en-US" smtClean="0"/>
              <a:t>8/20/2015</a:t>
            </a:fld>
            <a:endParaRPr lang="pt-B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8DC79-C430-E548-A754-84842F9135C3}" type="slidenum">
              <a:rPr lang="pt-BR" smtClean="0"/>
              <a:t>‹N°›</a:t>
            </a:fld>
            <a:endParaRPr lang="pt-BR"/>
          </a:p>
        </p:txBody>
      </p:sp>
    </p:spTree>
    <p:extLst>
      <p:ext uri="{BB962C8B-B14F-4D97-AF65-F5344CB8AC3E}">
        <p14:creationId xmlns:p14="http://schemas.microsoft.com/office/powerpoint/2010/main" val="36823897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Good</a:t>
            </a:r>
            <a:r>
              <a:rPr lang="en-US" baseline="0" noProof="0" dirty="0" smtClean="0"/>
              <a:t> afternoon, my name is Daniel. I am supervised by Chirine and I made a presentation to show you my thesis objective and what I’ve been doing until now in this first year. So, my thesis subject is an SLA-guided Data Integration on Multi-cloud environments. This project is financed by the ARC 6 project and our lab collaborates with two others. … So let’s start.</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a:t>
            </a:fld>
            <a:endParaRPr lang="pt-BR"/>
          </a:p>
        </p:txBody>
      </p:sp>
    </p:spTree>
    <p:extLst>
      <p:ext uri="{BB962C8B-B14F-4D97-AF65-F5344CB8AC3E}">
        <p14:creationId xmlns:p14="http://schemas.microsoft.com/office/powerpoint/2010/main" val="375263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In the</a:t>
            </a:r>
            <a:r>
              <a:rPr lang="en-US" baseline="0" noProof="0" dirty="0" smtClean="0"/>
              <a:t> second figure, we combined the facet contribution with the facets SLA and Data integration description.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16</a:t>
            </a:fld>
            <a:endParaRPr lang="pt-BR"/>
          </a:p>
        </p:txBody>
      </p:sp>
    </p:spTree>
    <p:extLst>
      <p:ext uri="{BB962C8B-B14F-4D97-AF65-F5344CB8AC3E}">
        <p14:creationId xmlns:p14="http://schemas.microsoft.com/office/powerpoint/2010/main" val="1175537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In the</a:t>
            </a:r>
            <a:r>
              <a:rPr lang="en-US" baseline="0" noProof="0" dirty="0" smtClean="0"/>
              <a:t> second figure, we combined the facet contribution with the facets SLA and Data integration description.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17</a:t>
            </a:fld>
            <a:endParaRPr lang="pt-BR"/>
          </a:p>
        </p:txBody>
      </p:sp>
    </p:spTree>
    <p:extLst>
      <p:ext uri="{BB962C8B-B14F-4D97-AF65-F5344CB8AC3E}">
        <p14:creationId xmlns:p14="http://schemas.microsoft.com/office/powerpoint/2010/main" val="1175537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The agenda of my presentation...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a:t>
            </a:fld>
            <a:endParaRPr lang="pt-BR"/>
          </a:p>
        </p:txBody>
      </p:sp>
    </p:spTree>
    <p:extLst>
      <p:ext uri="{BB962C8B-B14F-4D97-AF65-F5344CB8AC3E}">
        <p14:creationId xmlns:p14="http://schemas.microsoft.com/office/powerpoint/2010/main" val="338425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Let’s begin by the context of our research. We are interested in the data integration</a:t>
            </a:r>
            <a:r>
              <a:rPr lang="en-US" baseline="0" noProof="0" dirty="0" smtClean="0"/>
              <a:t> problem. This problem deals with combining the data from different data sources (with different schemas and structures) show to the user the integrated result of these data.</a:t>
            </a:r>
          </a:p>
          <a:p>
            <a:endParaRPr lang="en-US" baseline="0" noProof="0" dirty="0" smtClean="0"/>
          </a:p>
          <a:p>
            <a:r>
              <a:rPr lang="en-US" baseline="0" noProof="0" dirty="0" smtClean="0"/>
              <a:t>And the cloud computing architecture opens new challenges and opportunities to data processing. This, naturally, happens because of the unlimited access to resources provided by the cloud and the “pay as u go” model. Inside this model, the user requirements should be specified and agreed between the parts and, for this, we use contracts.</a:t>
            </a:r>
          </a:p>
          <a:p>
            <a:endParaRPr lang="en-US" baseline="0" noProof="0" dirty="0" smtClean="0"/>
          </a:p>
          <a:p>
            <a:r>
              <a:rPr lang="en-US" baseline="0" noProof="0" dirty="0" smtClean="0"/>
              <a:t>An SLA is an example of this contract. It contains the conditions under which the service will be delivered and also the penalties for violating any clause.</a:t>
            </a:r>
          </a:p>
          <a:p>
            <a:endParaRPr lang="en-US" baseline="0" noProof="0" dirty="0" smtClean="0"/>
          </a:p>
          <a:p>
            <a:r>
              <a:rPr lang="en-US" baseline="0" noProof="0" dirty="0" smtClean="0"/>
              <a:t>And naturally it is too difficult for one single cloud to attend all user requirements, sometimes it can be out of resources for that. So …  </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3</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5</a:t>
            </a:fld>
            <a:endParaRPr lang="pt-BR"/>
          </a:p>
        </p:txBody>
      </p:sp>
    </p:spTree>
    <p:extLst>
      <p:ext uri="{BB962C8B-B14F-4D97-AF65-F5344CB8AC3E}">
        <p14:creationId xmlns:p14="http://schemas.microsoft.com/office/powerpoint/2010/main" val="55940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6</a:t>
            </a:fld>
            <a:endParaRPr lang="pt-BR"/>
          </a:p>
        </p:txBody>
      </p:sp>
    </p:spTree>
    <p:extLst>
      <p:ext uri="{BB962C8B-B14F-4D97-AF65-F5344CB8AC3E}">
        <p14:creationId xmlns:p14="http://schemas.microsoft.com/office/powerpoint/2010/main" val="55940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7</a:t>
            </a:fld>
            <a:endParaRPr lang="pt-BR"/>
          </a:p>
        </p:txBody>
      </p:sp>
    </p:spTree>
    <p:extLst>
      <p:ext uri="{BB962C8B-B14F-4D97-AF65-F5344CB8AC3E}">
        <p14:creationId xmlns:p14="http://schemas.microsoft.com/office/powerpoint/2010/main" val="55940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Our results are in the form of bubble charts. And we combined the different facets</a:t>
            </a:r>
            <a:r>
              <a:rPr lang="en-US" baseline="0" noProof="0" dirty="0" smtClean="0"/>
              <a:t> in order to answer our research questions. In this first figure you can see in a timeline the evolution of publications according to our three main facets: data quality, data integration description and data integration environment. Here you can see the emergency of data integration approaches in the cloud environment and only three approaches in the multi-cloud. We can also notice that between the integration strategies the most applied is schema integration. But we also need to revisit them to adapt to our hybrid context. And concerning data quality, privacy and security are the most popular measures proposed in the models, but you can also see that SLA has been widely used.</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13</a:t>
            </a:fld>
            <a:endParaRPr lang="pt-BR"/>
          </a:p>
        </p:txBody>
      </p:sp>
    </p:spTree>
    <p:extLst>
      <p:ext uri="{BB962C8B-B14F-4D97-AF65-F5344CB8AC3E}">
        <p14:creationId xmlns:p14="http://schemas.microsoft.com/office/powerpoint/2010/main" val="3759479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Our results are in the form of bubble charts. And we combined the different facets</a:t>
            </a:r>
            <a:r>
              <a:rPr lang="en-US" baseline="0" noProof="0" dirty="0" smtClean="0"/>
              <a:t> in order to answer our research questions. In this first figure you can see in a timeline the evolution of publications according to our three main facets: data quality, data integration description and data integration environment. Here you can see the emergency of data integration approaches in the cloud environment and only three approaches in the multi-cloud. We can also notice that between the integration strategies the most applied is schema integration. But we also need to revisit them to adapt to our hybrid context. And concerning data quality, privacy and security are the most popular measures proposed in the models, but you can also see that SLA has been widely used.</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14</a:t>
            </a:fld>
            <a:endParaRPr lang="pt-BR"/>
          </a:p>
        </p:txBody>
      </p:sp>
    </p:spTree>
    <p:extLst>
      <p:ext uri="{BB962C8B-B14F-4D97-AF65-F5344CB8AC3E}">
        <p14:creationId xmlns:p14="http://schemas.microsoft.com/office/powerpoint/2010/main" val="3759479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Our results are in the form of bubble charts. And we combined the different facets</a:t>
            </a:r>
            <a:r>
              <a:rPr lang="en-US" baseline="0" noProof="0" dirty="0" smtClean="0"/>
              <a:t> in order to answer our research questions. In this first figure you can see in a timeline the evolution of publications according to our three main facets: data quality, data integration description and data integration environment. Here you can see the emergency of data integration approaches in the cloud environment and only three approaches in the multi-cloud. We can also notice that between the integration strategies the most applied is schema integration. But we also need to revisit them to adapt to our hybrid context. And concerning data quality, privacy and security are the most popular measures proposed in the models, but you can also see that SLA has been widely used.</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15</a:t>
            </a:fld>
            <a:endParaRPr lang="pt-BR"/>
          </a:p>
        </p:txBody>
      </p:sp>
    </p:spTree>
    <p:extLst>
      <p:ext uri="{BB962C8B-B14F-4D97-AF65-F5344CB8AC3E}">
        <p14:creationId xmlns:p14="http://schemas.microsoft.com/office/powerpoint/2010/main" val="3759479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x-none"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dirty="0"/>
          </a:p>
        </p:txBody>
      </p:sp>
      <p:sp>
        <p:nvSpPr>
          <p:cNvPr id="7" name="Date Placeholder 6"/>
          <p:cNvSpPr>
            <a:spLocks noGrp="1"/>
          </p:cNvSpPr>
          <p:nvPr>
            <p:ph type="dt" sz="half" idx="10"/>
          </p:nvPr>
        </p:nvSpPr>
        <p:spPr/>
        <p:txBody>
          <a:bodyPr/>
          <a:lstStyle/>
          <a:p>
            <a:fld id="{8ACDB3CC-F982-40F9-8DD6-BCC9AFBF44BD}" type="datetime1">
              <a:rPr lang="en-US" smtClean="0"/>
              <a:pPr/>
              <a:t>8/20/2015</a:t>
            </a:fld>
            <a:endParaRPr lang="en-US" dirty="0"/>
          </a:p>
        </p:txBody>
      </p:sp>
      <p:sp>
        <p:nvSpPr>
          <p:cNvPr id="8" name="Slide Number Placeholder 7"/>
          <p:cNvSpPr>
            <a:spLocks noGrp="1"/>
          </p:cNvSpPr>
          <p:nvPr>
            <p:ph type="sldNum" sz="quarter" idx="11"/>
          </p:nvPr>
        </p:nvSpPr>
        <p:spPr/>
        <p:txBody>
          <a:bodyPr/>
          <a:lstStyle/>
          <a:p>
            <a:fld id="{57AF16DE-A0D5-4438-950F-5B1E159C2C28}" type="slidenum">
              <a:rPr lang="en-US" smtClean="0"/>
              <a:t>‹N°›</a:t>
            </a:fld>
            <a:endParaRPr lang="en-US"/>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smtClean="0"/>
          </a:p>
        </p:txBody>
      </p:sp>
      <p:sp>
        <p:nvSpPr>
          <p:cNvPr id="4" name="Date Placeholder 3"/>
          <p:cNvSpPr>
            <a:spLocks noGrp="1"/>
          </p:cNvSpPr>
          <p:nvPr>
            <p:ph type="dt" sz="half" idx="10"/>
          </p:nvPr>
        </p:nvSpPr>
        <p:spPr/>
        <p:txBody>
          <a:bodyPr/>
          <a:lstStyle/>
          <a:p>
            <a:fld id="{68C2560D-EC28-3B41-86E8-18F1CE0113B4}" type="datetimeFigureOut">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x-none"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‹N°›</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smtClean="0"/>
          </a:p>
        </p:txBody>
      </p:sp>
      <p:sp>
        <p:nvSpPr>
          <p:cNvPr id="5" name="Date Placeholder 4"/>
          <p:cNvSpPr>
            <a:spLocks noGrp="1"/>
          </p:cNvSpPr>
          <p:nvPr>
            <p:ph type="dt" sz="half" idx="10"/>
          </p:nvPr>
        </p:nvSpPr>
        <p:spPr/>
        <p:txBody>
          <a:bodyPr/>
          <a:lstStyle/>
          <a:p>
            <a:fld id="{68C2560D-EC28-3B41-86E8-18F1CE0113B4}" type="datetimeFigureOut">
              <a:rPr lang="en-US" smtClean="0"/>
              <a:t>8/20/2015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7" name="Date Placeholder 6"/>
          <p:cNvSpPr>
            <a:spLocks noGrp="1"/>
          </p:cNvSpPr>
          <p:nvPr>
            <p:ph type="dt" sz="half" idx="10"/>
          </p:nvPr>
        </p:nvSpPr>
        <p:spPr/>
        <p:txBody>
          <a:bodyPr/>
          <a:lstStyle/>
          <a:p>
            <a:fld id="{68C2560D-EC28-3B41-86E8-18F1CE0113B4}" type="datetimeFigureOut">
              <a:rPr lang="en-US" smtClean="0"/>
              <a:t>8/20/2015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dirty="0"/>
          </a:p>
        </p:txBody>
      </p:sp>
      <p:sp>
        <p:nvSpPr>
          <p:cNvPr id="3" name="Date Placeholder 2"/>
          <p:cNvSpPr>
            <a:spLocks noGrp="1"/>
          </p:cNvSpPr>
          <p:nvPr>
            <p:ph type="dt" sz="half" idx="10"/>
          </p:nvPr>
        </p:nvSpPr>
        <p:spPr/>
        <p:txBody>
          <a:bodyPr/>
          <a:lstStyle/>
          <a:p>
            <a:fld id="{68C2560D-EC28-3B41-86E8-18F1CE0113B4}" type="datetimeFigureOut">
              <a:rPr lang="en-US" smtClean="0"/>
              <a:t>8/20/2015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8/20/2015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x-none"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8/20/2015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x-none"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8/20/2015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x-none"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8C2560D-EC28-3B41-86E8-18F1CE0113B4}" type="datetimeFigureOut">
              <a:rPr lang="en-US" smtClean="0"/>
              <a:t>8/20/2015</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2066355A-084C-D24E-9AD2-7E4FC41EA627}" type="slidenum">
              <a:rPr lang="en-US" smtClean="0"/>
              <a:t>‹N°›</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94088" r:id="rId1"/>
    <p:sldLayoutId id="2147494089" r:id="rId2"/>
    <p:sldLayoutId id="2147494090" r:id="rId3"/>
    <p:sldLayoutId id="2147494091" r:id="rId4"/>
    <p:sldLayoutId id="2147494092" r:id="rId5"/>
    <p:sldLayoutId id="2147494093" r:id="rId6"/>
    <p:sldLayoutId id="2147494094" r:id="rId7"/>
    <p:sldLayoutId id="2147494095" r:id="rId8"/>
    <p:sldLayoutId id="2147494096" r:id="rId9"/>
    <p:sldLayoutId id="2147494097" r:id="rId10"/>
    <p:sldLayoutId id="214749409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36355"/>
            <a:ext cx="7772400" cy="4267200"/>
          </a:xfrm>
        </p:spPr>
        <p:txBody>
          <a:bodyPr>
            <a:normAutofit/>
          </a:bodyPr>
          <a:lstStyle/>
          <a:p>
            <a:r>
              <a:rPr lang="en-US" sz="2800" dirty="0"/>
              <a:t>Can Data Integration Quality be Enhanced on</a:t>
            </a:r>
            <a:br>
              <a:rPr lang="en-US" sz="2800" dirty="0"/>
            </a:br>
            <a:r>
              <a:rPr lang="en-US" sz="2800" dirty="0"/>
              <a:t>Multi-cloud using SLA?</a:t>
            </a:r>
          </a:p>
        </p:txBody>
      </p:sp>
      <p:sp>
        <p:nvSpPr>
          <p:cNvPr id="3" name="Subtitle 2"/>
          <p:cNvSpPr>
            <a:spLocks noGrp="1"/>
          </p:cNvSpPr>
          <p:nvPr>
            <p:ph type="subTitle" idx="1"/>
          </p:nvPr>
        </p:nvSpPr>
        <p:spPr/>
        <p:txBody>
          <a:bodyPr>
            <a:normAutofit fontScale="55000" lnSpcReduction="20000"/>
          </a:bodyPr>
          <a:lstStyle/>
          <a:p>
            <a:pPr algn="l"/>
            <a:r>
              <a:rPr lang="en-US" dirty="0" smtClean="0">
                <a:solidFill>
                  <a:schemeClr val="tx1"/>
                </a:solidFill>
              </a:rPr>
              <a:t>Daniel Aguiar da Silva Carvalho</a:t>
            </a:r>
            <a:r>
              <a:rPr lang="en-US" dirty="0" smtClean="0">
                <a:solidFill>
                  <a:schemeClr val="tx1">
                    <a:lumMod val="50000"/>
                    <a:lumOff val="50000"/>
                  </a:schemeClr>
                </a:solidFill>
              </a:rPr>
              <a:t>, </a:t>
            </a:r>
            <a:r>
              <a:rPr lang="en-US" dirty="0">
                <a:solidFill>
                  <a:schemeClr val="tx1">
                    <a:lumMod val="50000"/>
                    <a:lumOff val="50000"/>
                  </a:schemeClr>
                </a:solidFill>
              </a:rPr>
              <a:t>Magellan, IAE, Univ. J. Moulin Lyon 3, </a:t>
            </a:r>
            <a:r>
              <a:rPr lang="en-US" dirty="0" smtClean="0">
                <a:solidFill>
                  <a:schemeClr val="tx1">
                    <a:lumMod val="50000"/>
                    <a:lumOff val="50000"/>
                  </a:schemeClr>
                </a:solidFill>
              </a:rPr>
              <a:t>France</a:t>
            </a:r>
          </a:p>
          <a:p>
            <a:pPr algn="l"/>
            <a:r>
              <a:rPr lang="en-US" dirty="0" err="1" smtClean="0">
                <a:solidFill>
                  <a:schemeClr val="tx1"/>
                </a:solidFill>
              </a:rPr>
              <a:t>Placido</a:t>
            </a:r>
            <a:r>
              <a:rPr lang="en-US" dirty="0" smtClean="0">
                <a:solidFill>
                  <a:schemeClr val="tx1"/>
                </a:solidFill>
              </a:rPr>
              <a:t> Antonio de Souza </a:t>
            </a:r>
            <a:r>
              <a:rPr lang="en-US" dirty="0" err="1" smtClean="0">
                <a:solidFill>
                  <a:schemeClr val="tx1"/>
                </a:solidFill>
              </a:rPr>
              <a:t>Neto</a:t>
            </a:r>
            <a:r>
              <a:rPr lang="en-US" dirty="0" smtClean="0">
                <a:solidFill>
                  <a:schemeClr val="tx1">
                    <a:lumMod val="50000"/>
                    <a:lumOff val="50000"/>
                  </a:schemeClr>
                </a:solidFill>
              </a:rPr>
              <a:t>, DIATINF, IFRN, Brazil</a:t>
            </a:r>
            <a:endParaRPr lang="en-US" dirty="0" smtClean="0">
              <a:solidFill>
                <a:schemeClr val="tx1">
                  <a:lumMod val="75000"/>
                  <a:lumOff val="25000"/>
                </a:schemeClr>
              </a:solidFill>
            </a:endParaRPr>
          </a:p>
          <a:p>
            <a:pPr algn="l"/>
            <a:r>
              <a:rPr lang="en-US" dirty="0" smtClean="0">
                <a:solidFill>
                  <a:schemeClr val="tx1"/>
                </a:solidFill>
              </a:rPr>
              <a:t>Chirine Ghedira-Guegan, </a:t>
            </a:r>
            <a:r>
              <a:rPr lang="en-US" dirty="0" smtClean="0">
                <a:solidFill>
                  <a:schemeClr val="tx1">
                    <a:lumMod val="50000"/>
                    <a:lumOff val="50000"/>
                  </a:schemeClr>
                </a:solidFill>
              </a:rPr>
              <a:t>Magellan, IAE, Univ. J. Moulin Lyon 3, France</a:t>
            </a:r>
          </a:p>
          <a:p>
            <a:pPr algn="l"/>
            <a:r>
              <a:rPr lang="en-US" dirty="0" smtClean="0">
                <a:solidFill>
                  <a:schemeClr val="tx1"/>
                </a:solidFill>
              </a:rPr>
              <a:t>Nadia Benani</a:t>
            </a:r>
            <a:r>
              <a:rPr lang="en-US" dirty="0" smtClean="0">
                <a:solidFill>
                  <a:schemeClr val="tx1">
                    <a:lumMod val="50000"/>
                    <a:lumOff val="50000"/>
                  </a:schemeClr>
                </a:solidFill>
              </a:rPr>
              <a:t>, LIRIS-CNRS, INSA-Lyon, Univ. Lyon, France</a:t>
            </a:r>
          </a:p>
          <a:p>
            <a:pPr algn="l"/>
            <a:r>
              <a:rPr lang="en-US" dirty="0" smtClean="0">
                <a:solidFill>
                  <a:schemeClr val="tx1"/>
                </a:solidFill>
              </a:rPr>
              <a:t>Genoveva Vargas-Solar</a:t>
            </a:r>
            <a:r>
              <a:rPr lang="en-US" dirty="0" smtClean="0">
                <a:solidFill>
                  <a:schemeClr val="tx1">
                    <a:lumMod val="50000"/>
                    <a:lumOff val="50000"/>
                  </a:schemeClr>
                </a:solidFill>
              </a:rPr>
              <a:t>, CRNS, LIG-LAFMIA, France</a:t>
            </a:r>
            <a:endParaRPr lang="en-US" dirty="0">
              <a:solidFill>
                <a:schemeClr val="tx1">
                  <a:lumMod val="50000"/>
                  <a:lumOff val="50000"/>
                </a:schemeClr>
              </a:solidFill>
            </a:endParaRPr>
          </a:p>
        </p:txBody>
      </p:sp>
    </p:spTree>
    <p:extLst>
      <p:ext uri="{BB962C8B-B14F-4D97-AF65-F5344CB8AC3E}">
        <p14:creationId xmlns:p14="http://schemas.microsoft.com/office/powerpoint/2010/main" val="215955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Approach</a:t>
            </a:r>
            <a:br>
              <a:rPr lang="en-US" sz="4800" dirty="0" smtClean="0"/>
            </a:br>
            <a:r>
              <a:rPr lang="en-US" sz="2800" dirty="0" smtClean="0"/>
              <a:t>Selecting relevant papers</a:t>
            </a:r>
            <a:endParaRPr lang="en-US" sz="4800" dirty="0"/>
          </a:p>
        </p:txBody>
      </p:sp>
      <p:sp>
        <p:nvSpPr>
          <p:cNvPr id="3" name="Content Placeholder 2"/>
          <p:cNvSpPr>
            <a:spLocks noGrp="1"/>
          </p:cNvSpPr>
          <p:nvPr>
            <p:ph idx="1"/>
          </p:nvPr>
        </p:nvSpPr>
        <p:spPr/>
        <p:txBody>
          <a:bodyPr>
            <a:normAutofit/>
          </a:bodyPr>
          <a:lstStyle/>
          <a:p>
            <a:pPr algn="just"/>
            <a:endParaRPr lang="en-US" dirty="0" smtClean="0">
              <a:solidFill>
                <a:srgbClr val="000000"/>
              </a:solidFill>
            </a:endParaRPr>
          </a:p>
          <a:p>
            <a:pPr algn="just"/>
            <a:r>
              <a:rPr lang="en-US" dirty="0">
                <a:solidFill>
                  <a:schemeClr val="tx1"/>
                </a:solidFill>
              </a:rPr>
              <a:t>The titles and abstracts of the </a:t>
            </a:r>
            <a:r>
              <a:rPr lang="en-US" dirty="0" smtClean="0">
                <a:solidFill>
                  <a:schemeClr val="tx1"/>
                </a:solidFill>
              </a:rPr>
              <a:t>papers were filtered to select paper related to our research scope</a:t>
            </a:r>
            <a:endParaRPr lang="en-US" dirty="0">
              <a:solidFill>
                <a:schemeClr val="tx1"/>
              </a:solidFill>
            </a:endParaRPr>
          </a:p>
          <a:p>
            <a:endParaRPr lang="en-US" dirty="0">
              <a:solidFill>
                <a:srgbClr val="000000"/>
              </a:solidFill>
            </a:endParaRPr>
          </a:p>
        </p:txBody>
      </p:sp>
      <p:graphicFrame>
        <p:nvGraphicFramePr>
          <p:cNvPr id="4" name="Table 4"/>
          <p:cNvGraphicFramePr>
            <a:graphicFrameLocks noGrp="1"/>
          </p:cNvGraphicFramePr>
          <p:nvPr>
            <p:extLst>
              <p:ext uri="{D42A27DB-BD31-4B8C-83A1-F6EECF244321}">
                <p14:modId xmlns:p14="http://schemas.microsoft.com/office/powerpoint/2010/main" val="3655854619"/>
              </p:ext>
            </p:extLst>
          </p:nvPr>
        </p:nvGraphicFramePr>
        <p:xfrm>
          <a:off x="872192" y="3446611"/>
          <a:ext cx="7445296" cy="2816988"/>
        </p:xfrm>
        <a:graphic>
          <a:graphicData uri="http://schemas.openxmlformats.org/drawingml/2006/table">
            <a:tbl>
              <a:tblPr firstRow="1" bandRow="1">
                <a:tableStyleId>{5C22544A-7EE6-4342-B048-85BDC9FD1C3A}</a:tableStyleId>
              </a:tblPr>
              <a:tblGrid>
                <a:gridCol w="1861324"/>
                <a:gridCol w="1861324"/>
                <a:gridCol w="1861324"/>
                <a:gridCol w="1861324"/>
              </a:tblGrid>
              <a:tr h="469498">
                <a:tc>
                  <a:txBody>
                    <a:bodyPr/>
                    <a:lstStyle/>
                    <a:p>
                      <a:pPr algn="ctr"/>
                      <a:r>
                        <a:rPr lang="en-US" noProof="0" dirty="0" smtClean="0">
                          <a:solidFill>
                            <a:schemeClr val="tx1"/>
                          </a:solidFill>
                        </a:rPr>
                        <a:t>Database</a:t>
                      </a:r>
                      <a:endParaRPr lang="en-US" noProof="0" dirty="0">
                        <a:solidFill>
                          <a:schemeClr val="tx1"/>
                        </a:solidFill>
                      </a:endParaRPr>
                    </a:p>
                  </a:txBody>
                  <a:tcPr anchor="ctr"/>
                </a:tc>
                <a:tc>
                  <a:txBody>
                    <a:bodyPr/>
                    <a:lstStyle/>
                    <a:p>
                      <a:pPr algn="ctr"/>
                      <a:r>
                        <a:rPr lang="en-US" noProof="0" dirty="0" smtClean="0">
                          <a:solidFill>
                            <a:schemeClr val="tx1"/>
                          </a:solidFill>
                        </a:rPr>
                        <a:t>Amount</a:t>
                      </a:r>
                      <a:endParaRPr lang="en-US" noProof="0" dirty="0">
                        <a:solidFill>
                          <a:schemeClr val="tx1"/>
                        </a:solidFill>
                      </a:endParaRPr>
                    </a:p>
                  </a:txBody>
                  <a:tcPr anchor="ctr"/>
                </a:tc>
                <a:tc>
                  <a:txBody>
                    <a:bodyPr/>
                    <a:lstStyle/>
                    <a:p>
                      <a:pPr algn="ctr"/>
                      <a:r>
                        <a:rPr lang="en-US" noProof="0" dirty="0" smtClean="0">
                          <a:solidFill>
                            <a:schemeClr val="tx1"/>
                          </a:solidFill>
                        </a:rPr>
                        <a:t>Included</a:t>
                      </a:r>
                      <a:endParaRPr lang="en-US" noProof="0" dirty="0">
                        <a:solidFill>
                          <a:schemeClr val="tx1"/>
                        </a:solidFill>
                      </a:endParaRPr>
                    </a:p>
                  </a:txBody>
                  <a:tcPr anchor="ctr"/>
                </a:tc>
                <a:tc>
                  <a:txBody>
                    <a:bodyPr/>
                    <a:lstStyle/>
                    <a:p>
                      <a:pPr algn="ctr"/>
                      <a:r>
                        <a:rPr lang="en-US" noProof="0" dirty="0" smtClean="0">
                          <a:solidFill>
                            <a:schemeClr val="tx1"/>
                          </a:solidFill>
                        </a:rPr>
                        <a:t>Excluded</a:t>
                      </a:r>
                      <a:endParaRPr lang="en-US" noProof="0" dirty="0">
                        <a:solidFill>
                          <a:schemeClr val="tx1"/>
                        </a:solidFill>
                      </a:endParaRPr>
                    </a:p>
                  </a:txBody>
                  <a:tcPr anchor="ctr"/>
                </a:tc>
              </a:tr>
              <a:tr h="469498">
                <a:tc>
                  <a:txBody>
                    <a:bodyPr/>
                    <a:lstStyle/>
                    <a:p>
                      <a:pPr algn="ctr"/>
                      <a:r>
                        <a:rPr lang="en-US" noProof="0" dirty="0" smtClean="0">
                          <a:solidFill>
                            <a:schemeClr val="tx1"/>
                          </a:solidFill>
                        </a:rPr>
                        <a:t>IEEE</a:t>
                      </a:r>
                      <a:endParaRPr lang="en-US" noProof="0" dirty="0">
                        <a:solidFill>
                          <a:schemeClr val="tx1"/>
                        </a:solidFill>
                      </a:endParaRPr>
                    </a:p>
                  </a:txBody>
                  <a:tcPr anchor="ctr"/>
                </a:tc>
                <a:tc>
                  <a:txBody>
                    <a:bodyPr/>
                    <a:lstStyle/>
                    <a:p>
                      <a:pPr algn="ctr"/>
                      <a:r>
                        <a:rPr lang="en-US" noProof="0" dirty="0" smtClean="0">
                          <a:solidFill>
                            <a:schemeClr val="tx1"/>
                          </a:solidFill>
                        </a:rPr>
                        <a:t>658</a:t>
                      </a:r>
                      <a:endParaRPr lang="en-US" noProof="0" dirty="0">
                        <a:solidFill>
                          <a:schemeClr val="tx1"/>
                        </a:solidFill>
                      </a:endParaRPr>
                    </a:p>
                  </a:txBody>
                  <a:tcPr anchor="ctr"/>
                </a:tc>
                <a:tc>
                  <a:txBody>
                    <a:bodyPr/>
                    <a:lstStyle/>
                    <a:p>
                      <a:pPr algn="ctr"/>
                      <a:r>
                        <a:rPr lang="en-US" noProof="0" dirty="0" smtClean="0">
                          <a:solidFill>
                            <a:schemeClr val="tx1"/>
                          </a:solidFill>
                        </a:rPr>
                        <a:t>56</a:t>
                      </a:r>
                      <a:endParaRPr lang="en-US" noProof="0" dirty="0">
                        <a:solidFill>
                          <a:schemeClr val="tx1"/>
                        </a:solidFill>
                      </a:endParaRPr>
                    </a:p>
                  </a:txBody>
                  <a:tcPr anchor="ctr"/>
                </a:tc>
                <a:tc>
                  <a:txBody>
                    <a:bodyPr/>
                    <a:lstStyle/>
                    <a:p>
                      <a:pPr algn="ctr"/>
                      <a:r>
                        <a:rPr lang="en-US" noProof="0" dirty="0" smtClean="0">
                          <a:solidFill>
                            <a:schemeClr val="tx1"/>
                          </a:solidFill>
                        </a:rPr>
                        <a:t>602</a:t>
                      </a:r>
                      <a:endParaRPr lang="en-US" noProof="0" dirty="0">
                        <a:solidFill>
                          <a:schemeClr val="tx1"/>
                        </a:solidFill>
                      </a:endParaRPr>
                    </a:p>
                  </a:txBody>
                  <a:tcPr anchor="ctr"/>
                </a:tc>
              </a:tr>
              <a:tr h="469498">
                <a:tc>
                  <a:txBody>
                    <a:bodyPr/>
                    <a:lstStyle/>
                    <a:p>
                      <a:pPr algn="ctr"/>
                      <a:r>
                        <a:rPr lang="en-US" noProof="0" dirty="0" smtClean="0">
                          <a:solidFill>
                            <a:schemeClr val="tx1"/>
                          </a:solidFill>
                        </a:rPr>
                        <a:t>ACM</a:t>
                      </a:r>
                      <a:endParaRPr lang="en-US" noProof="0" dirty="0">
                        <a:solidFill>
                          <a:schemeClr val="tx1"/>
                        </a:solidFill>
                      </a:endParaRPr>
                    </a:p>
                  </a:txBody>
                  <a:tcPr anchor="ctr"/>
                </a:tc>
                <a:tc>
                  <a:txBody>
                    <a:bodyPr/>
                    <a:lstStyle/>
                    <a:p>
                      <a:pPr algn="ctr"/>
                      <a:r>
                        <a:rPr lang="en-US" noProof="0" dirty="0" smtClean="0">
                          <a:solidFill>
                            <a:schemeClr val="tx1"/>
                          </a:solidFill>
                        </a:rPr>
                        <a:t>649</a:t>
                      </a:r>
                      <a:endParaRPr lang="en-US" noProof="0" dirty="0">
                        <a:solidFill>
                          <a:schemeClr val="tx1"/>
                        </a:solidFill>
                      </a:endParaRPr>
                    </a:p>
                  </a:txBody>
                  <a:tcPr anchor="ctr"/>
                </a:tc>
                <a:tc>
                  <a:txBody>
                    <a:bodyPr/>
                    <a:lstStyle/>
                    <a:p>
                      <a:pPr algn="ctr"/>
                      <a:r>
                        <a:rPr lang="en-US" noProof="0" dirty="0" smtClean="0">
                          <a:solidFill>
                            <a:schemeClr val="tx1"/>
                          </a:solidFill>
                        </a:rPr>
                        <a:t>31</a:t>
                      </a:r>
                      <a:endParaRPr lang="en-US" noProof="0" dirty="0">
                        <a:solidFill>
                          <a:schemeClr val="tx1"/>
                        </a:solidFill>
                      </a:endParaRPr>
                    </a:p>
                  </a:txBody>
                  <a:tcPr anchor="ctr"/>
                </a:tc>
                <a:tc>
                  <a:txBody>
                    <a:bodyPr/>
                    <a:lstStyle/>
                    <a:p>
                      <a:pPr algn="ctr"/>
                      <a:r>
                        <a:rPr lang="en-US" noProof="0" dirty="0" smtClean="0">
                          <a:solidFill>
                            <a:schemeClr val="tx1"/>
                          </a:solidFill>
                        </a:rPr>
                        <a:t>618</a:t>
                      </a:r>
                      <a:endParaRPr lang="en-US" noProof="0" dirty="0">
                        <a:solidFill>
                          <a:schemeClr val="tx1"/>
                        </a:solidFill>
                      </a:endParaRPr>
                    </a:p>
                  </a:txBody>
                  <a:tcPr anchor="ctr"/>
                </a:tc>
              </a:tr>
              <a:tr h="469498">
                <a:tc>
                  <a:txBody>
                    <a:bodyPr/>
                    <a:lstStyle/>
                    <a:p>
                      <a:pPr algn="ctr"/>
                      <a:r>
                        <a:rPr lang="en-US" noProof="0" dirty="0" smtClean="0">
                          <a:solidFill>
                            <a:schemeClr val="tx1"/>
                          </a:solidFill>
                        </a:rPr>
                        <a:t>Science</a:t>
                      </a:r>
                      <a:r>
                        <a:rPr lang="en-US" baseline="0" noProof="0" dirty="0" smtClean="0">
                          <a:solidFill>
                            <a:schemeClr val="tx1"/>
                          </a:solidFill>
                        </a:rPr>
                        <a:t> Direct</a:t>
                      </a:r>
                      <a:endParaRPr lang="en-US" noProof="0" dirty="0">
                        <a:solidFill>
                          <a:schemeClr val="tx1"/>
                        </a:solidFill>
                      </a:endParaRPr>
                    </a:p>
                  </a:txBody>
                  <a:tcPr anchor="ctr"/>
                </a:tc>
                <a:tc>
                  <a:txBody>
                    <a:bodyPr/>
                    <a:lstStyle/>
                    <a:p>
                      <a:pPr algn="ctr"/>
                      <a:r>
                        <a:rPr lang="en-US" noProof="0" dirty="0" smtClean="0">
                          <a:solidFill>
                            <a:schemeClr val="tx1"/>
                          </a:solidFill>
                        </a:rPr>
                        <a:t>106</a:t>
                      </a:r>
                      <a:endParaRPr lang="en-US" noProof="0" dirty="0">
                        <a:solidFill>
                          <a:schemeClr val="tx1"/>
                        </a:solidFill>
                      </a:endParaRPr>
                    </a:p>
                  </a:txBody>
                  <a:tcPr anchor="ctr"/>
                </a:tc>
                <a:tc>
                  <a:txBody>
                    <a:bodyPr/>
                    <a:lstStyle/>
                    <a:p>
                      <a:pPr algn="ctr"/>
                      <a:r>
                        <a:rPr lang="en-US" noProof="0" dirty="0" smtClean="0">
                          <a:solidFill>
                            <a:schemeClr val="tx1"/>
                          </a:solidFill>
                        </a:rPr>
                        <a:t>6</a:t>
                      </a:r>
                      <a:endParaRPr lang="en-US" noProof="0" dirty="0">
                        <a:solidFill>
                          <a:schemeClr val="tx1"/>
                        </a:solidFill>
                      </a:endParaRPr>
                    </a:p>
                  </a:txBody>
                  <a:tcPr anchor="ctr"/>
                </a:tc>
                <a:tc>
                  <a:txBody>
                    <a:bodyPr/>
                    <a:lstStyle/>
                    <a:p>
                      <a:pPr algn="ctr"/>
                      <a:r>
                        <a:rPr lang="en-US" noProof="0" dirty="0" smtClean="0">
                          <a:solidFill>
                            <a:schemeClr val="tx1"/>
                          </a:solidFill>
                        </a:rPr>
                        <a:t>100</a:t>
                      </a:r>
                      <a:endParaRPr lang="en-US" noProof="0" dirty="0">
                        <a:solidFill>
                          <a:schemeClr val="tx1"/>
                        </a:solidFill>
                      </a:endParaRPr>
                    </a:p>
                  </a:txBody>
                  <a:tcPr anchor="ctr"/>
                </a:tc>
              </a:tr>
              <a:tr h="469498">
                <a:tc>
                  <a:txBody>
                    <a:bodyPr/>
                    <a:lstStyle/>
                    <a:p>
                      <a:pPr algn="ctr"/>
                      <a:r>
                        <a:rPr lang="en-US" noProof="0" dirty="0" smtClean="0">
                          <a:solidFill>
                            <a:schemeClr val="tx1"/>
                          </a:solidFill>
                        </a:rPr>
                        <a:t>CiteSeerX</a:t>
                      </a:r>
                      <a:endParaRPr lang="en-US" noProof="0" dirty="0">
                        <a:solidFill>
                          <a:schemeClr val="tx1"/>
                        </a:solidFill>
                      </a:endParaRPr>
                    </a:p>
                  </a:txBody>
                  <a:tcPr anchor="ctr"/>
                </a:tc>
                <a:tc>
                  <a:txBody>
                    <a:bodyPr/>
                    <a:lstStyle/>
                    <a:p>
                      <a:pPr algn="ctr"/>
                      <a:r>
                        <a:rPr lang="en-US" noProof="0" dirty="0" smtClean="0">
                          <a:solidFill>
                            <a:schemeClr val="tx1"/>
                          </a:solidFill>
                        </a:rPr>
                        <a:t>419</a:t>
                      </a:r>
                      <a:endParaRPr lang="en-US" noProof="0" dirty="0">
                        <a:solidFill>
                          <a:schemeClr val="tx1"/>
                        </a:solidFill>
                      </a:endParaRPr>
                    </a:p>
                  </a:txBody>
                  <a:tcPr anchor="ctr"/>
                </a:tc>
                <a:tc>
                  <a:txBody>
                    <a:bodyPr/>
                    <a:lstStyle/>
                    <a:p>
                      <a:pPr algn="ctr"/>
                      <a:r>
                        <a:rPr lang="en-US" noProof="0" dirty="0" smtClean="0">
                          <a:solidFill>
                            <a:schemeClr val="tx1"/>
                          </a:solidFill>
                        </a:rPr>
                        <a:t>21</a:t>
                      </a:r>
                      <a:endParaRPr lang="en-US" noProof="0" dirty="0">
                        <a:solidFill>
                          <a:schemeClr val="tx1"/>
                        </a:solidFill>
                      </a:endParaRPr>
                    </a:p>
                  </a:txBody>
                  <a:tcPr anchor="ctr"/>
                </a:tc>
                <a:tc>
                  <a:txBody>
                    <a:bodyPr/>
                    <a:lstStyle/>
                    <a:p>
                      <a:pPr algn="ctr"/>
                      <a:r>
                        <a:rPr lang="en-US" noProof="0" dirty="0" smtClean="0">
                          <a:solidFill>
                            <a:schemeClr val="tx1"/>
                          </a:solidFill>
                        </a:rPr>
                        <a:t>398</a:t>
                      </a:r>
                      <a:endParaRPr lang="en-US" noProof="0" dirty="0">
                        <a:solidFill>
                          <a:schemeClr val="tx1"/>
                        </a:solidFill>
                      </a:endParaRPr>
                    </a:p>
                  </a:txBody>
                  <a:tcPr anchor="ctr"/>
                </a:tc>
              </a:tr>
              <a:tr h="469498">
                <a:tc>
                  <a:txBody>
                    <a:bodyPr/>
                    <a:lstStyle/>
                    <a:p>
                      <a:pPr algn="ctr"/>
                      <a:r>
                        <a:rPr lang="en-US" noProof="0" dirty="0" smtClean="0">
                          <a:solidFill>
                            <a:schemeClr val="tx1"/>
                          </a:solidFill>
                        </a:rPr>
                        <a:t>Total </a:t>
                      </a:r>
                      <a:endParaRPr lang="en-US" noProof="0" dirty="0">
                        <a:solidFill>
                          <a:schemeClr val="tx1"/>
                        </a:solidFill>
                      </a:endParaRPr>
                    </a:p>
                  </a:txBody>
                  <a:tcPr anchor="ctr"/>
                </a:tc>
                <a:tc>
                  <a:txBody>
                    <a:bodyPr/>
                    <a:lstStyle/>
                    <a:p>
                      <a:pPr algn="ctr"/>
                      <a:r>
                        <a:rPr lang="en-US" noProof="0" dirty="0" smtClean="0">
                          <a:solidFill>
                            <a:schemeClr val="tx1"/>
                          </a:solidFill>
                        </a:rPr>
                        <a:t>1832</a:t>
                      </a:r>
                      <a:endParaRPr lang="en-US" noProof="0" dirty="0">
                        <a:solidFill>
                          <a:schemeClr val="tx1"/>
                        </a:solidFill>
                      </a:endParaRPr>
                    </a:p>
                  </a:txBody>
                  <a:tcPr anchor="ctr"/>
                </a:tc>
                <a:tc>
                  <a:txBody>
                    <a:bodyPr/>
                    <a:lstStyle/>
                    <a:p>
                      <a:pPr algn="ctr"/>
                      <a:r>
                        <a:rPr lang="en-US" b="1" u="sng" noProof="0" dirty="0" smtClean="0">
                          <a:solidFill>
                            <a:schemeClr val="tx1"/>
                          </a:solidFill>
                        </a:rPr>
                        <a:t>114</a:t>
                      </a:r>
                      <a:endParaRPr lang="en-US" b="1" u="sng" noProof="0" dirty="0">
                        <a:solidFill>
                          <a:schemeClr val="tx1"/>
                        </a:solidFill>
                      </a:endParaRPr>
                    </a:p>
                  </a:txBody>
                  <a:tcPr anchor="ctr">
                    <a:solidFill>
                      <a:srgbClr val="FF6600"/>
                    </a:solidFill>
                  </a:tcPr>
                </a:tc>
                <a:tc>
                  <a:txBody>
                    <a:bodyPr/>
                    <a:lstStyle/>
                    <a:p>
                      <a:pPr algn="ctr"/>
                      <a:r>
                        <a:rPr lang="en-US" noProof="0" dirty="0" smtClean="0">
                          <a:solidFill>
                            <a:schemeClr val="tx1"/>
                          </a:solidFill>
                        </a:rPr>
                        <a:t>1718</a:t>
                      </a:r>
                      <a:endParaRPr lang="en-US" noProof="0" dirty="0">
                        <a:solidFill>
                          <a:schemeClr val="tx1"/>
                        </a:solidFill>
                      </a:endParaRPr>
                    </a:p>
                  </a:txBody>
                  <a:tcPr anchor="ctr"/>
                </a:tc>
              </a:tr>
            </a:tbl>
          </a:graphicData>
        </a:graphic>
      </p:graphicFrame>
    </p:spTree>
    <p:extLst>
      <p:ext uri="{BB962C8B-B14F-4D97-AF65-F5344CB8AC3E}">
        <p14:creationId xmlns:p14="http://schemas.microsoft.com/office/powerpoint/2010/main" val="3141142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Approach</a:t>
            </a:r>
            <a:br>
              <a:rPr lang="en-US" sz="4800" dirty="0" smtClean="0"/>
            </a:br>
            <a:r>
              <a:rPr lang="en-US" sz="2800" dirty="0" smtClean="0"/>
              <a:t>Defining the classification scheme</a:t>
            </a:r>
            <a:endParaRPr lang="en-US" sz="4800" dirty="0"/>
          </a:p>
        </p:txBody>
      </p:sp>
      <p:graphicFrame>
        <p:nvGraphicFramePr>
          <p:cNvPr id="8" name="Tableau 7"/>
          <p:cNvGraphicFramePr>
            <a:graphicFrameLocks noGrp="1"/>
          </p:cNvGraphicFramePr>
          <p:nvPr>
            <p:extLst>
              <p:ext uri="{D42A27DB-BD31-4B8C-83A1-F6EECF244321}">
                <p14:modId xmlns:p14="http://schemas.microsoft.com/office/powerpoint/2010/main" val="327559428"/>
              </p:ext>
            </p:extLst>
          </p:nvPr>
        </p:nvGraphicFramePr>
        <p:xfrm>
          <a:off x="511786" y="2552889"/>
          <a:ext cx="1868329" cy="1483360"/>
        </p:xfrm>
        <a:graphic>
          <a:graphicData uri="http://schemas.openxmlformats.org/drawingml/2006/table">
            <a:tbl>
              <a:tblPr firstRow="1" bandRow="1">
                <a:tableStyleId>{5940675A-B579-460E-94D1-54222C63F5DA}</a:tableStyleId>
              </a:tblPr>
              <a:tblGrid>
                <a:gridCol w="1868329"/>
              </a:tblGrid>
              <a:tr h="370840">
                <a:tc>
                  <a:txBody>
                    <a:bodyPr/>
                    <a:lstStyle/>
                    <a:p>
                      <a:pPr algn="ctr"/>
                      <a:r>
                        <a:rPr lang="en-US" sz="1050" noProof="0" dirty="0" smtClean="0">
                          <a:latin typeface="+mj-lt"/>
                        </a:rPr>
                        <a:t>Cloud</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Data</a:t>
                      </a:r>
                      <a:r>
                        <a:rPr lang="en-US" sz="1050" baseline="0" noProof="0" dirty="0" smtClean="0">
                          <a:latin typeface="+mj-lt"/>
                        </a:rPr>
                        <a:t> Warehouse</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Federated</a:t>
                      </a:r>
                      <a:r>
                        <a:rPr lang="en-US" sz="1050" baseline="0" noProof="0" dirty="0" smtClean="0">
                          <a:latin typeface="+mj-lt"/>
                        </a:rPr>
                        <a:t> Database</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Multi-cloud</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9" name="Tableau 8"/>
          <p:cNvGraphicFramePr>
            <a:graphicFrameLocks noGrp="1"/>
          </p:cNvGraphicFramePr>
          <p:nvPr>
            <p:extLst>
              <p:ext uri="{D42A27DB-BD31-4B8C-83A1-F6EECF244321}">
                <p14:modId xmlns:p14="http://schemas.microsoft.com/office/powerpoint/2010/main" val="1292650395"/>
              </p:ext>
            </p:extLst>
          </p:nvPr>
        </p:nvGraphicFramePr>
        <p:xfrm>
          <a:off x="3626440" y="2768389"/>
          <a:ext cx="1868329" cy="1112520"/>
        </p:xfrm>
        <a:graphic>
          <a:graphicData uri="http://schemas.openxmlformats.org/drawingml/2006/table">
            <a:tbl>
              <a:tblPr firstRow="1" bandRow="1">
                <a:tableStyleId>{5940675A-B579-460E-94D1-54222C63F5DA}</a:tableStyleId>
              </a:tblPr>
              <a:tblGrid>
                <a:gridCol w="1868329"/>
              </a:tblGrid>
              <a:tr h="370840">
                <a:tc>
                  <a:txBody>
                    <a:bodyPr/>
                    <a:lstStyle/>
                    <a:p>
                      <a:pPr algn="ctr"/>
                      <a:r>
                        <a:rPr lang="en-US" sz="1050" noProof="0" dirty="0" smtClean="0">
                          <a:latin typeface="+mj-lt"/>
                        </a:rPr>
                        <a:t>Schema</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fr-FR" sz="1050" noProof="0" dirty="0" smtClean="0">
                          <a:latin typeface="+mj-lt"/>
                        </a:rPr>
                        <a:t>Meta-data</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Knowledge</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0" name="Tableau 9"/>
          <p:cNvGraphicFramePr>
            <a:graphicFrameLocks noGrp="1"/>
          </p:cNvGraphicFramePr>
          <p:nvPr>
            <p:extLst>
              <p:ext uri="{D42A27DB-BD31-4B8C-83A1-F6EECF244321}">
                <p14:modId xmlns:p14="http://schemas.microsoft.com/office/powerpoint/2010/main" val="4166452038"/>
              </p:ext>
            </p:extLst>
          </p:nvPr>
        </p:nvGraphicFramePr>
        <p:xfrm>
          <a:off x="6459315" y="2458905"/>
          <a:ext cx="1868328" cy="2595880"/>
        </p:xfrm>
        <a:graphic>
          <a:graphicData uri="http://schemas.openxmlformats.org/drawingml/2006/table">
            <a:tbl>
              <a:tblPr firstRow="1" bandRow="1">
                <a:tableStyleId>{5940675A-B579-460E-94D1-54222C63F5DA}</a:tableStyleId>
              </a:tblPr>
              <a:tblGrid>
                <a:gridCol w="1868328"/>
              </a:tblGrid>
              <a:tr h="370840">
                <a:tc>
                  <a:txBody>
                    <a:bodyPr/>
                    <a:lstStyle/>
                    <a:p>
                      <a:pPr algn="ctr"/>
                      <a:r>
                        <a:rPr lang="en-US" sz="1050" noProof="0" dirty="0" smtClean="0">
                          <a:latin typeface="+mj-lt"/>
                        </a:rPr>
                        <a:t>Confidentiality</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Privacy</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Security</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SLA</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Data protection</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Data</a:t>
                      </a:r>
                      <a:r>
                        <a:rPr lang="en-US" sz="1050" baseline="0" noProof="0" dirty="0" smtClean="0">
                          <a:latin typeface="+mj-lt"/>
                        </a:rPr>
                        <a:t> provenance</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gn="ctr"/>
                      <a:r>
                        <a:rPr lang="en-US" sz="1050" noProof="0" dirty="0" smtClean="0">
                          <a:latin typeface="+mj-lt"/>
                        </a:rPr>
                        <a:t>Others</a:t>
                      </a:r>
                      <a:endParaRPr lang="en-US" sz="1050" noProof="0" dirty="0">
                        <a:latin typeface="+mj-lt"/>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1" name="ZoneTexte 10"/>
          <p:cNvSpPr txBox="1"/>
          <p:nvPr/>
        </p:nvSpPr>
        <p:spPr>
          <a:xfrm>
            <a:off x="642332" y="1856926"/>
            <a:ext cx="1667444" cy="523220"/>
          </a:xfrm>
          <a:prstGeom prst="rect">
            <a:avLst/>
          </a:prstGeom>
          <a:noFill/>
        </p:spPr>
        <p:txBody>
          <a:bodyPr wrap="none" rtlCol="0">
            <a:spAutoFit/>
          </a:bodyPr>
          <a:lstStyle/>
          <a:p>
            <a:pPr algn="ctr"/>
            <a:r>
              <a:rPr lang="en-US" sz="1400" b="1" dirty="0" smtClean="0">
                <a:latin typeface="+mj-lt"/>
              </a:rPr>
              <a:t>Data integration </a:t>
            </a:r>
          </a:p>
          <a:p>
            <a:pPr algn="ctr"/>
            <a:r>
              <a:rPr lang="en-US" sz="1400" b="1" dirty="0" smtClean="0">
                <a:latin typeface="+mj-lt"/>
              </a:rPr>
              <a:t>environment</a:t>
            </a:r>
            <a:endParaRPr lang="en-US" sz="1400" b="1" dirty="0">
              <a:latin typeface="+mj-lt"/>
            </a:endParaRPr>
          </a:p>
        </p:txBody>
      </p:sp>
      <p:sp>
        <p:nvSpPr>
          <p:cNvPr id="12" name="ZoneTexte 11"/>
          <p:cNvSpPr txBox="1"/>
          <p:nvPr/>
        </p:nvSpPr>
        <p:spPr>
          <a:xfrm>
            <a:off x="3779445" y="1856926"/>
            <a:ext cx="1667444" cy="523220"/>
          </a:xfrm>
          <a:prstGeom prst="rect">
            <a:avLst/>
          </a:prstGeom>
          <a:noFill/>
        </p:spPr>
        <p:txBody>
          <a:bodyPr wrap="none" rtlCol="0">
            <a:spAutoFit/>
          </a:bodyPr>
          <a:lstStyle/>
          <a:p>
            <a:pPr algn="ctr"/>
            <a:r>
              <a:rPr lang="en-US" sz="1400" b="1" dirty="0" smtClean="0">
                <a:latin typeface="+mj-lt"/>
              </a:rPr>
              <a:t>Data integration </a:t>
            </a:r>
          </a:p>
          <a:p>
            <a:pPr algn="ctr"/>
            <a:r>
              <a:rPr lang="en-US" sz="1400" b="1" dirty="0" smtClean="0">
                <a:latin typeface="+mj-lt"/>
              </a:rPr>
              <a:t>description</a:t>
            </a:r>
            <a:endParaRPr lang="en-US" sz="1400" b="1" dirty="0">
              <a:latin typeface="+mj-lt"/>
            </a:endParaRPr>
          </a:p>
        </p:txBody>
      </p:sp>
      <p:sp>
        <p:nvSpPr>
          <p:cNvPr id="13" name="ZoneTexte 12"/>
          <p:cNvSpPr txBox="1"/>
          <p:nvPr/>
        </p:nvSpPr>
        <p:spPr>
          <a:xfrm>
            <a:off x="6823834" y="1852103"/>
            <a:ext cx="1241045" cy="307777"/>
          </a:xfrm>
          <a:prstGeom prst="rect">
            <a:avLst/>
          </a:prstGeom>
          <a:noFill/>
        </p:spPr>
        <p:txBody>
          <a:bodyPr wrap="none" rtlCol="0">
            <a:spAutoFit/>
          </a:bodyPr>
          <a:lstStyle/>
          <a:p>
            <a:pPr algn="ctr"/>
            <a:r>
              <a:rPr lang="en-US" sz="1400" b="1" dirty="0" smtClean="0">
                <a:latin typeface="+mj-lt"/>
              </a:rPr>
              <a:t>Data quality</a:t>
            </a:r>
            <a:endParaRPr lang="en-US" sz="1400" b="1" dirty="0">
              <a:latin typeface="+mj-lt"/>
            </a:endParaRPr>
          </a:p>
        </p:txBody>
      </p:sp>
      <p:sp>
        <p:nvSpPr>
          <p:cNvPr id="14" name="Parenthèses 13"/>
          <p:cNvSpPr/>
          <p:nvPr/>
        </p:nvSpPr>
        <p:spPr>
          <a:xfrm>
            <a:off x="511787" y="2536285"/>
            <a:ext cx="1868329" cy="148336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Parenthèses 14"/>
          <p:cNvSpPr/>
          <p:nvPr/>
        </p:nvSpPr>
        <p:spPr>
          <a:xfrm>
            <a:off x="3626440" y="2521015"/>
            <a:ext cx="1868329" cy="148336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Parenthèses 15"/>
          <p:cNvSpPr/>
          <p:nvPr/>
        </p:nvSpPr>
        <p:spPr>
          <a:xfrm>
            <a:off x="6459314" y="2380347"/>
            <a:ext cx="1868329" cy="267443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ZoneTexte 16"/>
          <p:cNvSpPr txBox="1"/>
          <p:nvPr/>
        </p:nvSpPr>
        <p:spPr>
          <a:xfrm>
            <a:off x="3158281" y="5527107"/>
            <a:ext cx="2909772" cy="307777"/>
          </a:xfrm>
          <a:prstGeom prst="rect">
            <a:avLst/>
          </a:prstGeom>
          <a:noFill/>
        </p:spPr>
        <p:txBody>
          <a:bodyPr wrap="none" rtlCol="0">
            <a:spAutoFit/>
          </a:bodyPr>
          <a:lstStyle/>
          <a:p>
            <a:pPr algn="ctr"/>
            <a:r>
              <a:rPr lang="en-US" sz="1400" b="1" dirty="0" smtClean="0">
                <a:latin typeface="+mj-lt"/>
              </a:rPr>
              <a:t>SLA, Contribution and Research</a:t>
            </a:r>
            <a:endParaRPr lang="en-US" sz="1400" b="1" dirty="0">
              <a:latin typeface="+mj-lt"/>
            </a:endParaRPr>
          </a:p>
        </p:txBody>
      </p:sp>
    </p:spTree>
    <p:extLst>
      <p:ext uri="{BB962C8B-B14F-4D97-AF65-F5344CB8AC3E}">
        <p14:creationId xmlns:p14="http://schemas.microsoft.com/office/powerpoint/2010/main" val="3335946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animBg="1"/>
      <p:bldP spid="15" grpId="0" animBg="1"/>
      <p:bldP spid="16"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Approach</a:t>
            </a:r>
            <a:br>
              <a:rPr lang="en-US" sz="4800" dirty="0" smtClean="0"/>
            </a:br>
            <a:r>
              <a:rPr lang="en-US" sz="2800" dirty="0" smtClean="0"/>
              <a:t>Producing the mapping </a:t>
            </a:r>
            <a:endParaRPr lang="en-US" sz="4800" dirty="0"/>
          </a:p>
        </p:txBody>
      </p:sp>
      <p:sp>
        <p:nvSpPr>
          <p:cNvPr id="3" name="Content Placeholder 2"/>
          <p:cNvSpPr>
            <a:spLocks noGrp="1"/>
          </p:cNvSpPr>
          <p:nvPr>
            <p:ph idx="1"/>
          </p:nvPr>
        </p:nvSpPr>
        <p:spPr/>
        <p:txBody>
          <a:bodyPr>
            <a:normAutofit/>
          </a:bodyPr>
          <a:lstStyle/>
          <a:p>
            <a:pPr algn="just"/>
            <a:endParaRPr lang="en-US" dirty="0" smtClean="0">
              <a:solidFill>
                <a:srgbClr val="000000"/>
              </a:solidFill>
            </a:endParaRPr>
          </a:p>
          <a:p>
            <a:pPr algn="just"/>
            <a:r>
              <a:rPr lang="en-US" dirty="0" smtClean="0">
                <a:solidFill>
                  <a:schemeClr val="tx1"/>
                </a:solidFill>
              </a:rPr>
              <a:t>We sorted the papers according to different classification schemes</a:t>
            </a:r>
          </a:p>
          <a:p>
            <a:pPr algn="just"/>
            <a:endParaRPr lang="en-US" dirty="0" smtClean="0">
              <a:solidFill>
                <a:schemeClr val="tx1"/>
              </a:solidFill>
            </a:endParaRPr>
          </a:p>
          <a:p>
            <a:pPr algn="just"/>
            <a:r>
              <a:rPr lang="en-US" dirty="0" smtClean="0">
                <a:solidFill>
                  <a:schemeClr val="tx1"/>
                </a:solidFill>
              </a:rPr>
              <a:t>The mapping results were expressed using bubble charts</a:t>
            </a:r>
            <a:endParaRPr lang="en-US" dirty="0">
              <a:solidFill>
                <a:schemeClr val="tx1"/>
              </a:solidFill>
            </a:endParaRPr>
          </a:p>
        </p:txBody>
      </p:sp>
    </p:spTree>
    <p:extLst>
      <p:ext uri="{BB962C8B-B14F-4D97-AF65-F5344CB8AC3E}">
        <p14:creationId xmlns:p14="http://schemas.microsoft.com/office/powerpoint/2010/main" val="3081549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smtClean="0"/>
              <a:t>Quantitative Analysis</a:t>
            </a:r>
            <a:endParaRPr lang="en-US" sz="4400" dirty="0"/>
          </a:p>
        </p:txBody>
      </p:sp>
      <p:sp>
        <p:nvSpPr>
          <p:cNvPr id="5" name="Content Placeholder 2"/>
          <p:cNvSpPr>
            <a:spLocks noGrp="1"/>
          </p:cNvSpPr>
          <p:nvPr>
            <p:ph idx="1"/>
          </p:nvPr>
        </p:nvSpPr>
        <p:spPr>
          <a:xfrm>
            <a:off x="457200" y="1600200"/>
            <a:ext cx="8229600" cy="4525963"/>
          </a:xfrm>
        </p:spPr>
        <p:txBody>
          <a:bodyPr>
            <a:normAutofit/>
          </a:bodyPr>
          <a:lstStyle/>
          <a:p>
            <a:pPr algn="just"/>
            <a:r>
              <a:rPr lang="en-US" dirty="0" smtClean="0">
                <a:solidFill>
                  <a:schemeClr val="tx1"/>
                </a:solidFill>
              </a:rPr>
              <a:t>The purpose of the first chart is: </a:t>
            </a:r>
          </a:p>
          <a:p>
            <a:pPr algn="just"/>
            <a:endParaRPr lang="en-US" dirty="0">
              <a:solidFill>
                <a:schemeClr val="tx1"/>
              </a:solidFill>
            </a:endParaRPr>
          </a:p>
          <a:p>
            <a:pPr lvl="1" algn="just"/>
            <a:r>
              <a:rPr lang="en-US" dirty="0">
                <a:solidFill>
                  <a:schemeClr val="tx1"/>
                </a:solidFill>
              </a:rPr>
              <a:t>T</a:t>
            </a:r>
            <a:r>
              <a:rPr lang="en-US" dirty="0" smtClean="0">
                <a:solidFill>
                  <a:schemeClr val="tx1"/>
                </a:solidFill>
              </a:rPr>
              <a:t>o observe the evolution of the publications trend </a:t>
            </a:r>
          </a:p>
          <a:p>
            <a:pPr algn="just"/>
            <a:endParaRPr lang="en-US" dirty="0" smtClean="0">
              <a:solidFill>
                <a:schemeClr val="tx1"/>
              </a:solidFill>
            </a:endParaRPr>
          </a:p>
          <a:p>
            <a:pPr lvl="1" algn="just"/>
            <a:r>
              <a:rPr lang="en-US" dirty="0" smtClean="0">
                <a:solidFill>
                  <a:schemeClr val="tx1"/>
                </a:solidFill>
              </a:rPr>
              <a:t>To help us analyzing the second research question, answering when the publications started to include issues introduced by the cloud</a:t>
            </a:r>
            <a:endParaRPr lang="en-US" dirty="0">
              <a:solidFill>
                <a:schemeClr val="tx1"/>
              </a:solidFill>
            </a:endParaRPr>
          </a:p>
        </p:txBody>
      </p:sp>
    </p:spTree>
    <p:extLst>
      <p:ext uri="{BB962C8B-B14F-4D97-AF65-F5344CB8AC3E}">
        <p14:creationId xmlns:p14="http://schemas.microsoft.com/office/powerpoint/2010/main" val="1384353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smtClean="0"/>
              <a:t>Quantitative Analysis</a:t>
            </a:r>
            <a:endParaRPr lang="en-US" sz="4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0460" y="810062"/>
            <a:ext cx="6383079" cy="5949942"/>
          </a:xfrm>
          <a:prstGeom prst="rect">
            <a:avLst/>
          </a:prstGeom>
        </p:spPr>
      </p:pic>
      <p:sp>
        <p:nvSpPr>
          <p:cNvPr id="3" name="ZoneTexte 2"/>
          <p:cNvSpPr txBox="1"/>
          <p:nvPr/>
        </p:nvSpPr>
        <p:spPr>
          <a:xfrm>
            <a:off x="337627" y="2630646"/>
            <a:ext cx="8435323" cy="923330"/>
          </a:xfrm>
          <a:prstGeom prst="rect">
            <a:avLst/>
          </a:prstGeom>
          <a:solidFill>
            <a:schemeClr val="accent3">
              <a:lumMod val="40000"/>
              <a:lumOff val="60000"/>
            </a:schemeClr>
          </a:solidFill>
          <a:ln>
            <a:solidFill>
              <a:schemeClr val="accent2">
                <a:lumMod val="75000"/>
              </a:schemeClr>
            </a:solidFill>
          </a:ln>
        </p:spPr>
        <p:txBody>
          <a:bodyPr wrap="none" rtlCol="0">
            <a:spAutoFit/>
          </a:bodyPr>
          <a:lstStyle/>
          <a:p>
            <a:endParaRPr lang="en-US" dirty="0" smtClean="0">
              <a:latin typeface="+mj-lt"/>
            </a:endParaRPr>
          </a:p>
          <a:p>
            <a:r>
              <a:rPr lang="en-US" dirty="0" smtClean="0">
                <a:latin typeface="+mj-lt"/>
              </a:rPr>
              <a:t>SLA has emerged when cloud issues started to be addressed around 2009</a:t>
            </a:r>
          </a:p>
          <a:p>
            <a:endParaRPr lang="en-US" dirty="0">
              <a:latin typeface="+mj-lt"/>
            </a:endParaRPr>
          </a:p>
        </p:txBody>
      </p:sp>
      <p:sp>
        <p:nvSpPr>
          <p:cNvPr id="5" name="ZoneTexte 4"/>
          <p:cNvSpPr txBox="1"/>
          <p:nvPr/>
        </p:nvSpPr>
        <p:spPr>
          <a:xfrm>
            <a:off x="436102" y="3698880"/>
            <a:ext cx="8186857" cy="1200329"/>
          </a:xfrm>
          <a:prstGeom prst="rect">
            <a:avLst/>
          </a:prstGeom>
          <a:solidFill>
            <a:schemeClr val="accent3">
              <a:lumMod val="40000"/>
              <a:lumOff val="60000"/>
            </a:schemeClr>
          </a:solidFill>
          <a:ln>
            <a:solidFill>
              <a:schemeClr val="accent2">
                <a:lumMod val="75000"/>
              </a:schemeClr>
            </a:solidFill>
          </a:ln>
        </p:spPr>
        <p:txBody>
          <a:bodyPr wrap="none" rtlCol="0">
            <a:spAutoFit/>
          </a:bodyPr>
          <a:lstStyle/>
          <a:p>
            <a:pPr algn="ctr"/>
            <a:endParaRPr lang="en-US" dirty="0" smtClean="0">
              <a:latin typeface="+mj-lt"/>
            </a:endParaRPr>
          </a:p>
          <a:p>
            <a:pPr algn="ctr"/>
            <a:r>
              <a:rPr lang="en-US" dirty="0" smtClean="0">
                <a:latin typeface="+mj-lt"/>
              </a:rPr>
              <a:t>The number of publications has increased as cloud infrastructures have </a:t>
            </a:r>
          </a:p>
          <a:p>
            <a:pPr algn="ctr"/>
            <a:r>
              <a:rPr lang="en-US" dirty="0">
                <a:latin typeface="+mj-lt"/>
              </a:rPr>
              <a:t>b</a:t>
            </a:r>
            <a:r>
              <a:rPr lang="en-US" dirty="0" smtClean="0">
                <a:latin typeface="+mj-lt"/>
              </a:rPr>
              <a:t>ecome more popular and accessible </a:t>
            </a:r>
          </a:p>
          <a:p>
            <a:endParaRPr lang="en-US" dirty="0">
              <a:latin typeface="+mj-lt"/>
            </a:endParaRPr>
          </a:p>
        </p:txBody>
      </p:sp>
    </p:spTree>
    <p:extLst>
      <p:ext uri="{BB962C8B-B14F-4D97-AF65-F5344CB8AC3E}">
        <p14:creationId xmlns:p14="http://schemas.microsoft.com/office/powerpoint/2010/main" val="69555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smtClean="0"/>
              <a:t>Quantitative Analysis</a:t>
            </a:r>
            <a:endParaRPr lang="en-US" sz="4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0460" y="810062"/>
            <a:ext cx="6383079" cy="5949942"/>
          </a:xfrm>
          <a:prstGeom prst="rect">
            <a:avLst/>
          </a:prstGeom>
        </p:spPr>
      </p:pic>
      <p:sp>
        <p:nvSpPr>
          <p:cNvPr id="6" name="ZoneTexte 5"/>
          <p:cNvSpPr txBox="1"/>
          <p:nvPr/>
        </p:nvSpPr>
        <p:spPr>
          <a:xfrm>
            <a:off x="209273" y="2360949"/>
            <a:ext cx="8722260" cy="1200329"/>
          </a:xfrm>
          <a:prstGeom prst="rect">
            <a:avLst/>
          </a:prstGeom>
          <a:solidFill>
            <a:schemeClr val="accent3">
              <a:lumMod val="40000"/>
              <a:lumOff val="60000"/>
            </a:schemeClr>
          </a:solidFill>
          <a:ln>
            <a:solidFill>
              <a:schemeClr val="accent2">
                <a:lumMod val="75000"/>
              </a:schemeClr>
            </a:solidFill>
          </a:ln>
        </p:spPr>
        <p:txBody>
          <a:bodyPr wrap="none" rtlCol="0">
            <a:spAutoFit/>
          </a:bodyPr>
          <a:lstStyle/>
          <a:p>
            <a:endParaRPr lang="en-US" dirty="0" smtClean="0">
              <a:latin typeface="+mj-lt"/>
            </a:endParaRPr>
          </a:p>
          <a:p>
            <a:pPr algn="ctr"/>
            <a:r>
              <a:rPr lang="en-US" dirty="0" smtClean="0">
                <a:latin typeface="+mj-lt"/>
              </a:rPr>
              <a:t>It seems that data integration is an  open issue when it is combined with SLA </a:t>
            </a:r>
          </a:p>
          <a:p>
            <a:pPr algn="ctr"/>
            <a:r>
              <a:rPr lang="fr-FR" dirty="0">
                <a:latin typeface="+mj-lt"/>
              </a:rPr>
              <a:t>a</a:t>
            </a:r>
            <a:r>
              <a:rPr lang="fr-FR" dirty="0" smtClean="0">
                <a:latin typeface="+mj-lt"/>
              </a:rPr>
              <a:t>nd cloud trends</a:t>
            </a:r>
            <a:endParaRPr lang="en-US" dirty="0" smtClean="0">
              <a:latin typeface="+mj-lt"/>
            </a:endParaRPr>
          </a:p>
          <a:p>
            <a:endParaRPr lang="en-US" dirty="0">
              <a:latin typeface="+mj-lt"/>
            </a:endParaRPr>
          </a:p>
        </p:txBody>
      </p:sp>
    </p:spTree>
    <p:extLst>
      <p:ext uri="{BB962C8B-B14F-4D97-AF65-F5344CB8AC3E}">
        <p14:creationId xmlns:p14="http://schemas.microsoft.com/office/powerpoint/2010/main" val="3648658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a:t>Quantitative Analysis</a:t>
            </a:r>
          </a:p>
        </p:txBody>
      </p:sp>
      <p:sp>
        <p:nvSpPr>
          <p:cNvPr id="4" name="Content Placeholder 2"/>
          <p:cNvSpPr>
            <a:spLocks noGrp="1"/>
          </p:cNvSpPr>
          <p:nvPr>
            <p:ph idx="1"/>
          </p:nvPr>
        </p:nvSpPr>
        <p:spPr>
          <a:xfrm>
            <a:off x="457200" y="1600200"/>
            <a:ext cx="8229600" cy="4525963"/>
          </a:xfrm>
        </p:spPr>
        <p:txBody>
          <a:bodyPr>
            <a:normAutofit/>
          </a:bodyPr>
          <a:lstStyle/>
          <a:p>
            <a:pPr algn="just"/>
            <a:r>
              <a:rPr lang="en-US" dirty="0" smtClean="0">
                <a:solidFill>
                  <a:schemeClr val="tx1"/>
                </a:solidFill>
              </a:rPr>
              <a:t>The purpose of the second chart is: </a:t>
            </a:r>
          </a:p>
          <a:p>
            <a:pPr algn="just"/>
            <a:endParaRPr lang="en-US" dirty="0">
              <a:solidFill>
                <a:schemeClr val="tx1"/>
              </a:solidFill>
            </a:endParaRPr>
          </a:p>
          <a:p>
            <a:pPr lvl="1" algn="just"/>
            <a:r>
              <a:rPr lang="en-US" dirty="0">
                <a:solidFill>
                  <a:schemeClr val="tx1"/>
                </a:solidFill>
              </a:rPr>
              <a:t>T</a:t>
            </a:r>
            <a:r>
              <a:rPr lang="en-US" dirty="0" smtClean="0">
                <a:solidFill>
                  <a:schemeClr val="tx1"/>
                </a:solidFill>
              </a:rPr>
              <a:t>o observe which SLA measures have been most applied to the cloud, answering our first research question</a:t>
            </a:r>
            <a:endParaRPr lang="en-US" dirty="0">
              <a:solidFill>
                <a:schemeClr val="tx1"/>
              </a:solidFill>
            </a:endParaRPr>
          </a:p>
        </p:txBody>
      </p:sp>
    </p:spTree>
    <p:extLst>
      <p:ext uri="{BB962C8B-B14F-4D97-AF65-F5344CB8AC3E}">
        <p14:creationId xmlns:p14="http://schemas.microsoft.com/office/powerpoint/2010/main" val="3344272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a:t>Quantitative Analysis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006" y="817544"/>
            <a:ext cx="7181988" cy="4556314"/>
          </a:xfrm>
          <a:prstGeom prst="rect">
            <a:avLst/>
          </a:prstGeom>
        </p:spPr>
      </p:pic>
      <p:sp>
        <p:nvSpPr>
          <p:cNvPr id="4" name="ZoneTexte 3"/>
          <p:cNvSpPr txBox="1"/>
          <p:nvPr/>
        </p:nvSpPr>
        <p:spPr>
          <a:xfrm>
            <a:off x="354360" y="5540317"/>
            <a:ext cx="8432116" cy="646331"/>
          </a:xfrm>
          <a:prstGeom prst="rect">
            <a:avLst/>
          </a:prstGeom>
          <a:solidFill>
            <a:schemeClr val="accent3">
              <a:lumMod val="40000"/>
              <a:lumOff val="60000"/>
            </a:schemeClr>
          </a:solidFill>
          <a:ln>
            <a:solidFill>
              <a:schemeClr val="accent2">
                <a:lumMod val="75000"/>
              </a:schemeClr>
            </a:solidFill>
          </a:ln>
        </p:spPr>
        <p:txBody>
          <a:bodyPr wrap="none" rtlCol="0">
            <a:spAutoFit/>
          </a:bodyPr>
          <a:lstStyle/>
          <a:p>
            <a:pPr algn="ctr"/>
            <a:r>
              <a:rPr lang="en-US" dirty="0" smtClean="0">
                <a:latin typeface="+mj-lt"/>
              </a:rPr>
              <a:t>The results show that most contributions propose SLA models, and privacy </a:t>
            </a:r>
          </a:p>
          <a:p>
            <a:pPr algn="ctr"/>
            <a:r>
              <a:rPr lang="en-US" dirty="0" smtClean="0">
                <a:latin typeface="+mj-lt"/>
              </a:rPr>
              <a:t>and security are the most popular SLA measures considered in SLAs</a:t>
            </a:r>
          </a:p>
        </p:txBody>
      </p:sp>
    </p:spTree>
    <p:extLst>
      <p:ext uri="{BB962C8B-B14F-4D97-AF65-F5344CB8AC3E}">
        <p14:creationId xmlns:p14="http://schemas.microsoft.com/office/powerpoint/2010/main" val="910942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a:t>Quantitative Analysis</a:t>
            </a:r>
          </a:p>
        </p:txBody>
      </p:sp>
      <p:sp>
        <p:nvSpPr>
          <p:cNvPr id="5" name="Content Placeholder 2"/>
          <p:cNvSpPr>
            <a:spLocks noGrp="1"/>
          </p:cNvSpPr>
          <p:nvPr>
            <p:ph idx="1"/>
          </p:nvPr>
        </p:nvSpPr>
        <p:spPr>
          <a:xfrm>
            <a:off x="457200" y="1600200"/>
            <a:ext cx="8229600" cy="4525963"/>
          </a:xfrm>
        </p:spPr>
        <p:txBody>
          <a:bodyPr>
            <a:normAutofit/>
          </a:bodyPr>
          <a:lstStyle/>
          <a:p>
            <a:pPr algn="just"/>
            <a:r>
              <a:rPr lang="en-US" dirty="0" smtClean="0">
                <a:solidFill>
                  <a:schemeClr val="tx1"/>
                </a:solidFill>
              </a:rPr>
              <a:t>The purpose of the third chart is: </a:t>
            </a:r>
          </a:p>
          <a:p>
            <a:pPr algn="just"/>
            <a:endParaRPr lang="en-US" dirty="0">
              <a:solidFill>
                <a:schemeClr val="tx1"/>
              </a:solidFill>
            </a:endParaRPr>
          </a:p>
          <a:p>
            <a:pPr lvl="1" algn="just"/>
            <a:r>
              <a:rPr lang="en-US" dirty="0">
                <a:solidFill>
                  <a:schemeClr val="tx1"/>
                </a:solidFill>
              </a:rPr>
              <a:t>T</a:t>
            </a:r>
            <a:r>
              <a:rPr lang="en-US" dirty="0" smtClean="0">
                <a:solidFill>
                  <a:schemeClr val="tx1"/>
                </a:solidFill>
              </a:rPr>
              <a:t>o complement the first one, observing  the evolution of publications on data integration towards the cloud, answering our second research question</a:t>
            </a:r>
            <a:endParaRPr lang="en-US" dirty="0">
              <a:solidFill>
                <a:schemeClr val="tx1"/>
              </a:solidFill>
            </a:endParaRPr>
          </a:p>
        </p:txBody>
      </p:sp>
    </p:spTree>
    <p:extLst>
      <p:ext uri="{BB962C8B-B14F-4D97-AF65-F5344CB8AC3E}">
        <p14:creationId xmlns:p14="http://schemas.microsoft.com/office/powerpoint/2010/main" val="3768743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a:t>Quantitative Analysis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64" y="1305702"/>
            <a:ext cx="8943283" cy="3593282"/>
          </a:xfrm>
          <a:prstGeom prst="rect">
            <a:avLst/>
          </a:prstGeom>
        </p:spPr>
      </p:pic>
      <p:sp>
        <p:nvSpPr>
          <p:cNvPr id="4" name="ZoneTexte 3"/>
          <p:cNvSpPr txBox="1"/>
          <p:nvPr/>
        </p:nvSpPr>
        <p:spPr>
          <a:xfrm>
            <a:off x="382429" y="4963529"/>
            <a:ext cx="8376011" cy="369332"/>
          </a:xfrm>
          <a:prstGeom prst="rect">
            <a:avLst/>
          </a:prstGeom>
          <a:solidFill>
            <a:schemeClr val="accent3">
              <a:lumMod val="40000"/>
              <a:lumOff val="60000"/>
            </a:schemeClr>
          </a:solidFill>
          <a:ln>
            <a:solidFill>
              <a:schemeClr val="accent2">
                <a:lumMod val="75000"/>
              </a:schemeClr>
            </a:solidFill>
          </a:ln>
        </p:spPr>
        <p:txBody>
          <a:bodyPr wrap="none" rtlCol="0">
            <a:spAutoFit/>
          </a:bodyPr>
          <a:lstStyle/>
          <a:p>
            <a:pPr algn="ctr"/>
            <a:r>
              <a:rPr lang="en-US" dirty="0" smtClean="0">
                <a:latin typeface="+mj-lt"/>
              </a:rPr>
              <a:t>The most popular deployment environment of recent papers is the cloud </a:t>
            </a:r>
          </a:p>
        </p:txBody>
      </p:sp>
      <p:sp>
        <p:nvSpPr>
          <p:cNvPr id="5" name="ZoneTexte 4"/>
          <p:cNvSpPr txBox="1"/>
          <p:nvPr/>
        </p:nvSpPr>
        <p:spPr>
          <a:xfrm>
            <a:off x="773631" y="5481697"/>
            <a:ext cx="7588936" cy="646331"/>
          </a:xfrm>
          <a:prstGeom prst="rect">
            <a:avLst/>
          </a:prstGeom>
          <a:solidFill>
            <a:schemeClr val="accent3">
              <a:lumMod val="40000"/>
              <a:lumOff val="60000"/>
            </a:schemeClr>
          </a:solidFill>
          <a:ln>
            <a:solidFill>
              <a:schemeClr val="accent2">
                <a:lumMod val="75000"/>
              </a:schemeClr>
            </a:solidFill>
          </a:ln>
        </p:spPr>
        <p:txBody>
          <a:bodyPr wrap="none" rtlCol="0">
            <a:spAutoFit/>
          </a:bodyPr>
          <a:lstStyle/>
          <a:p>
            <a:pPr algn="ctr"/>
            <a:r>
              <a:rPr lang="en-US" dirty="0" smtClean="0">
                <a:latin typeface="+mj-lt"/>
              </a:rPr>
              <a:t>The proposals are delivered as models and tools for facilitating the</a:t>
            </a:r>
          </a:p>
          <a:p>
            <a:pPr algn="ctr"/>
            <a:r>
              <a:rPr lang="en-US" dirty="0" smtClean="0">
                <a:latin typeface="+mj-lt"/>
              </a:rPr>
              <a:t>data integration</a:t>
            </a:r>
          </a:p>
        </p:txBody>
      </p:sp>
    </p:spTree>
    <p:extLst>
      <p:ext uri="{BB962C8B-B14F-4D97-AF65-F5344CB8AC3E}">
        <p14:creationId xmlns:p14="http://schemas.microsoft.com/office/powerpoint/2010/main" val="307992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Agenda</a:t>
            </a:r>
            <a:endParaRPr lang="pt-BR" dirty="0"/>
          </a:p>
        </p:txBody>
      </p:sp>
      <p:sp>
        <p:nvSpPr>
          <p:cNvPr id="3" name="Content Placeholder 2"/>
          <p:cNvSpPr>
            <a:spLocks noGrp="1"/>
          </p:cNvSpPr>
          <p:nvPr>
            <p:ph idx="1"/>
          </p:nvPr>
        </p:nvSpPr>
        <p:spPr/>
        <p:txBody>
          <a:bodyPr>
            <a:normAutofit/>
          </a:bodyPr>
          <a:lstStyle/>
          <a:p>
            <a:endParaRPr lang="en-US" dirty="0" smtClean="0">
              <a:solidFill>
                <a:schemeClr val="tx1"/>
              </a:solidFill>
            </a:endParaRPr>
          </a:p>
          <a:p>
            <a:r>
              <a:rPr lang="en-US" dirty="0" smtClean="0">
                <a:solidFill>
                  <a:schemeClr val="tx1"/>
                </a:solidFill>
              </a:rPr>
              <a:t>Introduction</a:t>
            </a:r>
          </a:p>
          <a:p>
            <a:endParaRPr lang="en-US" dirty="0" smtClean="0">
              <a:solidFill>
                <a:schemeClr val="tx1"/>
              </a:solidFill>
            </a:endParaRPr>
          </a:p>
          <a:p>
            <a:r>
              <a:rPr lang="en-US" dirty="0" smtClean="0">
                <a:solidFill>
                  <a:schemeClr val="tx1"/>
                </a:solidFill>
              </a:rPr>
              <a:t>Data integration challenges: classification scheme</a:t>
            </a:r>
          </a:p>
          <a:p>
            <a:endParaRPr lang="en-US" dirty="0" smtClean="0">
              <a:solidFill>
                <a:schemeClr val="tx1"/>
              </a:solidFill>
            </a:endParaRPr>
          </a:p>
          <a:p>
            <a:r>
              <a:rPr lang="en-US" dirty="0" smtClean="0">
                <a:solidFill>
                  <a:schemeClr val="tx1"/>
                </a:solidFill>
              </a:rPr>
              <a:t>Quantitative analysis</a:t>
            </a:r>
          </a:p>
          <a:p>
            <a:endParaRPr lang="en-US" dirty="0" smtClean="0">
              <a:solidFill>
                <a:schemeClr val="tx1"/>
              </a:solidFill>
            </a:endParaRPr>
          </a:p>
          <a:p>
            <a:r>
              <a:rPr lang="en-US" dirty="0" smtClean="0">
                <a:solidFill>
                  <a:schemeClr val="tx1"/>
                </a:solidFill>
              </a:rPr>
              <a:t>Conclusion and final remarks</a:t>
            </a:r>
          </a:p>
          <a:p>
            <a:endParaRPr lang="en-US" dirty="0" smtClean="0">
              <a:solidFill>
                <a:schemeClr val="tx1"/>
              </a:solidFill>
            </a:endParaRPr>
          </a:p>
          <a:p>
            <a:r>
              <a:rPr lang="en-US" dirty="0" smtClean="0">
                <a:solidFill>
                  <a:schemeClr val="tx1"/>
                </a:solidFill>
              </a:rPr>
              <a:t>References</a:t>
            </a:r>
          </a:p>
          <a:p>
            <a:pPr algn="r"/>
            <a:endParaRPr lang="en-US" dirty="0" smtClean="0">
              <a:solidFill>
                <a:schemeClr val="tx1"/>
              </a:solidFill>
            </a:endParaRPr>
          </a:p>
          <a:p>
            <a:endParaRPr lang="pt-BR" dirty="0">
              <a:solidFill>
                <a:schemeClr val="tx1"/>
              </a:solidFill>
            </a:endParaRPr>
          </a:p>
        </p:txBody>
      </p:sp>
    </p:spTree>
    <p:extLst>
      <p:ext uri="{BB962C8B-B14F-4D97-AF65-F5344CB8AC3E}">
        <p14:creationId xmlns:p14="http://schemas.microsoft.com/office/powerpoint/2010/main" val="555290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a:t>Quantitative Analysis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64" y="1305702"/>
            <a:ext cx="8943283" cy="3593282"/>
          </a:xfrm>
          <a:prstGeom prst="rect">
            <a:avLst/>
          </a:prstGeom>
        </p:spPr>
      </p:pic>
      <p:sp>
        <p:nvSpPr>
          <p:cNvPr id="4" name="ZoneTexte 3"/>
          <p:cNvSpPr txBox="1"/>
          <p:nvPr/>
        </p:nvSpPr>
        <p:spPr>
          <a:xfrm>
            <a:off x="419303" y="5160481"/>
            <a:ext cx="8302273" cy="646331"/>
          </a:xfrm>
          <a:prstGeom prst="rect">
            <a:avLst/>
          </a:prstGeom>
          <a:solidFill>
            <a:schemeClr val="accent3">
              <a:lumMod val="40000"/>
              <a:lumOff val="60000"/>
            </a:schemeClr>
          </a:solidFill>
          <a:ln>
            <a:solidFill>
              <a:schemeClr val="accent2">
                <a:lumMod val="75000"/>
              </a:schemeClr>
            </a:solidFill>
          </a:ln>
        </p:spPr>
        <p:txBody>
          <a:bodyPr wrap="none" rtlCol="0">
            <a:spAutoFit/>
          </a:bodyPr>
          <a:lstStyle/>
          <a:p>
            <a:pPr algn="ctr"/>
            <a:r>
              <a:rPr lang="en-US" dirty="0" smtClean="0">
                <a:latin typeface="+mj-lt"/>
              </a:rPr>
              <a:t>Given the importance and crucial need of data integration most papers</a:t>
            </a:r>
          </a:p>
          <a:p>
            <a:pPr algn="ctr"/>
            <a:r>
              <a:rPr lang="en-US" dirty="0">
                <a:latin typeface="+mj-lt"/>
              </a:rPr>
              <a:t>p</a:t>
            </a:r>
            <a:r>
              <a:rPr lang="en-US" dirty="0" smtClean="0">
                <a:latin typeface="+mj-lt"/>
              </a:rPr>
              <a:t>resent concrete solutions as methods, algorithms and systems </a:t>
            </a:r>
          </a:p>
        </p:txBody>
      </p:sp>
    </p:spTree>
    <p:extLst>
      <p:ext uri="{BB962C8B-B14F-4D97-AF65-F5344CB8AC3E}">
        <p14:creationId xmlns:p14="http://schemas.microsoft.com/office/powerpoint/2010/main" val="1176693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a:t>Quantitative Analysis</a:t>
            </a:r>
          </a:p>
        </p:txBody>
      </p:sp>
      <p:sp>
        <p:nvSpPr>
          <p:cNvPr id="4" name="Content Placeholder 2"/>
          <p:cNvSpPr>
            <a:spLocks noGrp="1"/>
          </p:cNvSpPr>
          <p:nvPr>
            <p:ph idx="1"/>
          </p:nvPr>
        </p:nvSpPr>
        <p:spPr>
          <a:xfrm>
            <a:off x="457200" y="1600200"/>
            <a:ext cx="8229600" cy="4525963"/>
          </a:xfrm>
        </p:spPr>
        <p:txBody>
          <a:bodyPr>
            <a:normAutofit/>
          </a:bodyPr>
          <a:lstStyle/>
          <a:p>
            <a:pPr algn="just"/>
            <a:r>
              <a:rPr lang="en-US" dirty="0" smtClean="0">
                <a:solidFill>
                  <a:schemeClr val="tx1"/>
                </a:solidFill>
              </a:rPr>
              <a:t>The purpose of the fourth and last chart is: </a:t>
            </a:r>
          </a:p>
          <a:p>
            <a:pPr algn="just"/>
            <a:endParaRPr lang="en-US" dirty="0">
              <a:solidFill>
                <a:schemeClr val="tx1"/>
              </a:solidFill>
            </a:endParaRPr>
          </a:p>
          <a:p>
            <a:pPr lvl="1" algn="just"/>
            <a:r>
              <a:rPr lang="en-US" dirty="0">
                <a:solidFill>
                  <a:schemeClr val="tx1"/>
                </a:solidFill>
              </a:rPr>
              <a:t>T</a:t>
            </a:r>
            <a:r>
              <a:rPr lang="en-US" dirty="0" smtClean="0">
                <a:solidFill>
                  <a:schemeClr val="tx1"/>
                </a:solidFill>
              </a:rPr>
              <a:t>o observe which QoS measures have been used for evaluating data integration</a:t>
            </a:r>
          </a:p>
          <a:p>
            <a:pPr lvl="1" algn="just"/>
            <a:endParaRPr lang="en-US" dirty="0" smtClean="0">
              <a:solidFill>
                <a:schemeClr val="tx1"/>
              </a:solidFill>
            </a:endParaRPr>
          </a:p>
          <a:p>
            <a:pPr lvl="1" algn="just"/>
            <a:r>
              <a:rPr lang="en-US" dirty="0" smtClean="0">
                <a:solidFill>
                  <a:schemeClr val="tx1"/>
                </a:solidFill>
              </a:rPr>
              <a:t>To determine the conditions in which specific measures are particularly used</a:t>
            </a:r>
            <a:endParaRPr lang="en-US" dirty="0">
              <a:solidFill>
                <a:schemeClr val="tx1"/>
              </a:solidFill>
            </a:endParaRPr>
          </a:p>
        </p:txBody>
      </p:sp>
    </p:spTree>
    <p:extLst>
      <p:ext uri="{BB962C8B-B14F-4D97-AF65-F5344CB8AC3E}">
        <p14:creationId xmlns:p14="http://schemas.microsoft.com/office/powerpoint/2010/main" val="1001845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a:t>Quantitative Analysis</a:t>
            </a:r>
          </a:p>
        </p:txBody>
      </p:sp>
      <p:pic>
        <p:nvPicPr>
          <p:cNvPr id="7" name="Picture 6" descr="Data-Quality-DI.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791" y="703371"/>
            <a:ext cx="7860418" cy="5114724"/>
          </a:xfrm>
          <a:prstGeom prst="rect">
            <a:avLst/>
          </a:prstGeom>
        </p:spPr>
      </p:pic>
      <p:sp>
        <p:nvSpPr>
          <p:cNvPr id="4" name="ZoneTexte 3"/>
          <p:cNvSpPr txBox="1"/>
          <p:nvPr/>
        </p:nvSpPr>
        <p:spPr>
          <a:xfrm>
            <a:off x="121953" y="5892017"/>
            <a:ext cx="8896986" cy="646331"/>
          </a:xfrm>
          <a:prstGeom prst="rect">
            <a:avLst/>
          </a:prstGeom>
          <a:solidFill>
            <a:schemeClr val="accent3">
              <a:lumMod val="40000"/>
              <a:lumOff val="60000"/>
            </a:schemeClr>
          </a:solidFill>
          <a:ln>
            <a:solidFill>
              <a:schemeClr val="accent2">
                <a:lumMod val="75000"/>
              </a:schemeClr>
            </a:solidFill>
          </a:ln>
        </p:spPr>
        <p:txBody>
          <a:bodyPr wrap="none" rtlCol="0">
            <a:spAutoFit/>
          </a:bodyPr>
          <a:lstStyle/>
          <a:p>
            <a:pPr algn="ctr"/>
            <a:r>
              <a:rPr lang="en-US" dirty="0" smtClean="0">
                <a:latin typeface="+mj-lt"/>
              </a:rPr>
              <a:t>Data integration and QoS measures are associated within environments like</a:t>
            </a:r>
          </a:p>
          <a:p>
            <a:pPr algn="ctr"/>
            <a:r>
              <a:rPr lang="en-US" dirty="0" smtClean="0">
                <a:latin typeface="+mj-lt"/>
              </a:rPr>
              <a:t>cloud and multi-cloud, but yet there is a lack of works concerning this</a:t>
            </a:r>
          </a:p>
        </p:txBody>
      </p:sp>
    </p:spTree>
    <p:extLst>
      <p:ext uri="{BB962C8B-B14F-4D97-AF65-F5344CB8AC3E}">
        <p14:creationId xmlns:p14="http://schemas.microsoft.com/office/powerpoint/2010/main" val="1850242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 and final remarks</a:t>
            </a:r>
            <a:endParaRPr lang="en-US" dirty="0"/>
          </a:p>
        </p:txBody>
      </p:sp>
      <p:sp>
        <p:nvSpPr>
          <p:cNvPr id="3" name="Content Placeholder 2"/>
          <p:cNvSpPr>
            <a:spLocks noGrp="1"/>
          </p:cNvSpPr>
          <p:nvPr>
            <p:ph idx="1"/>
          </p:nvPr>
        </p:nvSpPr>
        <p:spPr/>
        <p:txBody>
          <a:bodyPr>
            <a:normAutofit fontScale="92500" lnSpcReduction="20000"/>
          </a:bodyPr>
          <a:lstStyle/>
          <a:p>
            <a:pPr algn="just"/>
            <a:endParaRPr lang="en-US" dirty="0" smtClean="0">
              <a:solidFill>
                <a:schemeClr val="tx1"/>
              </a:solidFill>
            </a:endParaRPr>
          </a:p>
          <a:p>
            <a:pPr algn="just"/>
            <a:r>
              <a:rPr lang="en-US" dirty="0" smtClean="0">
                <a:solidFill>
                  <a:schemeClr val="tx1"/>
                </a:solidFill>
              </a:rPr>
              <a:t>The </a:t>
            </a:r>
            <a:r>
              <a:rPr lang="en-US" dirty="0">
                <a:solidFill>
                  <a:schemeClr val="tx1"/>
                </a:solidFill>
              </a:rPr>
              <a:t>challenge of integrating data from distributed </a:t>
            </a:r>
            <a:r>
              <a:rPr lang="en-US" dirty="0" smtClean="0">
                <a:solidFill>
                  <a:schemeClr val="tx1"/>
                </a:solidFill>
              </a:rPr>
              <a:t>data services </a:t>
            </a:r>
            <a:r>
              <a:rPr lang="en-US" dirty="0">
                <a:solidFill>
                  <a:schemeClr val="tx1"/>
                </a:solidFill>
              </a:rPr>
              <a:t>deployed on </a:t>
            </a:r>
            <a:r>
              <a:rPr lang="en-US" dirty="0" smtClean="0">
                <a:solidFill>
                  <a:schemeClr val="tx1"/>
                </a:solidFill>
              </a:rPr>
              <a:t>different </a:t>
            </a:r>
            <a:r>
              <a:rPr lang="en-US" dirty="0">
                <a:solidFill>
                  <a:schemeClr val="tx1"/>
                </a:solidFill>
              </a:rPr>
              <a:t>cloud providers guided by SLAs and user </a:t>
            </a:r>
            <a:r>
              <a:rPr lang="en-US" dirty="0" smtClean="0">
                <a:solidFill>
                  <a:schemeClr val="tx1"/>
                </a:solidFill>
              </a:rPr>
              <a:t>preferences </a:t>
            </a:r>
            <a:r>
              <a:rPr lang="en-US" dirty="0">
                <a:solidFill>
                  <a:schemeClr val="tx1"/>
                </a:solidFill>
              </a:rPr>
              <a:t>statement. </a:t>
            </a:r>
            <a:endParaRPr lang="en-US" dirty="0" smtClean="0">
              <a:solidFill>
                <a:schemeClr val="tx1"/>
              </a:solidFill>
            </a:endParaRPr>
          </a:p>
          <a:p>
            <a:pPr algn="just"/>
            <a:endParaRPr lang="en-US" dirty="0" smtClean="0">
              <a:solidFill>
                <a:schemeClr val="tx1"/>
              </a:solidFill>
            </a:endParaRPr>
          </a:p>
          <a:p>
            <a:pPr algn="just"/>
            <a:r>
              <a:rPr lang="en-US" dirty="0" smtClean="0">
                <a:solidFill>
                  <a:schemeClr val="tx1"/>
                </a:solidFill>
              </a:rPr>
              <a:t>The </a:t>
            </a:r>
            <a:r>
              <a:rPr lang="en-US" dirty="0">
                <a:solidFill>
                  <a:schemeClr val="tx1"/>
                </a:solidFill>
              </a:rPr>
              <a:t>problem statement was derived from a </a:t>
            </a:r>
            <a:r>
              <a:rPr lang="en-US" dirty="0" smtClean="0">
                <a:solidFill>
                  <a:schemeClr val="tx1"/>
                </a:solidFill>
              </a:rPr>
              <a:t>classification </a:t>
            </a:r>
            <a:r>
              <a:rPr lang="en-US" dirty="0">
                <a:solidFill>
                  <a:schemeClr val="tx1"/>
                </a:solidFill>
              </a:rPr>
              <a:t>scheme that </a:t>
            </a:r>
            <a:r>
              <a:rPr lang="en-US" dirty="0" smtClean="0">
                <a:solidFill>
                  <a:schemeClr val="tx1"/>
                </a:solidFill>
              </a:rPr>
              <a:t>resulted from </a:t>
            </a:r>
            <a:r>
              <a:rPr lang="en-US" dirty="0">
                <a:solidFill>
                  <a:schemeClr val="tx1"/>
                </a:solidFill>
              </a:rPr>
              <a:t>a study of existing publications </a:t>
            </a:r>
            <a:r>
              <a:rPr lang="en-US" dirty="0" smtClean="0">
                <a:solidFill>
                  <a:schemeClr val="tx1"/>
                </a:solidFill>
              </a:rPr>
              <a:t>identified </a:t>
            </a:r>
            <a:r>
              <a:rPr lang="en-US" dirty="0">
                <a:solidFill>
                  <a:schemeClr val="tx1"/>
                </a:solidFill>
              </a:rPr>
              <a:t>by applying the systematic </a:t>
            </a:r>
            <a:r>
              <a:rPr lang="en-US" dirty="0" smtClean="0">
                <a:solidFill>
                  <a:schemeClr val="tx1"/>
                </a:solidFill>
              </a:rPr>
              <a:t>mapping </a:t>
            </a:r>
            <a:r>
              <a:rPr lang="en-US" dirty="0">
                <a:solidFill>
                  <a:schemeClr val="tx1"/>
                </a:solidFill>
              </a:rPr>
              <a:t>method. </a:t>
            </a:r>
            <a:endParaRPr lang="en-US" dirty="0" smtClean="0">
              <a:solidFill>
                <a:schemeClr val="tx1"/>
              </a:solidFill>
            </a:endParaRPr>
          </a:p>
          <a:p>
            <a:pPr algn="just"/>
            <a:endParaRPr lang="en-US" dirty="0">
              <a:solidFill>
                <a:schemeClr val="tx1"/>
              </a:solidFill>
            </a:endParaRPr>
          </a:p>
          <a:p>
            <a:pPr algn="just"/>
            <a:r>
              <a:rPr lang="en-US" dirty="0" smtClean="0">
                <a:solidFill>
                  <a:schemeClr val="tx1"/>
                </a:solidFill>
              </a:rPr>
              <a:t>Our </a:t>
            </a:r>
            <a:r>
              <a:rPr lang="en-US" dirty="0">
                <a:solidFill>
                  <a:schemeClr val="tx1"/>
                </a:solidFill>
              </a:rPr>
              <a:t>contribution is the </a:t>
            </a:r>
            <a:r>
              <a:rPr lang="en-US" dirty="0" smtClean="0">
                <a:solidFill>
                  <a:schemeClr val="tx1"/>
                </a:solidFill>
              </a:rPr>
              <a:t>definition </a:t>
            </a:r>
            <a:r>
              <a:rPr lang="en-US" dirty="0">
                <a:solidFill>
                  <a:schemeClr val="tx1"/>
                </a:solidFill>
              </a:rPr>
              <a:t>of a </a:t>
            </a:r>
            <a:r>
              <a:rPr lang="en-US" dirty="0" smtClean="0">
                <a:solidFill>
                  <a:schemeClr val="tx1"/>
                </a:solidFill>
              </a:rPr>
              <a:t>classification </a:t>
            </a:r>
            <a:r>
              <a:rPr lang="en-US" dirty="0">
                <a:solidFill>
                  <a:schemeClr val="tx1"/>
                </a:solidFill>
              </a:rPr>
              <a:t>scheme </a:t>
            </a:r>
            <a:r>
              <a:rPr lang="en-US" dirty="0" smtClean="0">
                <a:solidFill>
                  <a:schemeClr val="tx1"/>
                </a:solidFill>
              </a:rPr>
              <a:t>that shows </a:t>
            </a:r>
            <a:r>
              <a:rPr lang="en-US" dirty="0">
                <a:solidFill>
                  <a:schemeClr val="tx1"/>
                </a:solidFill>
              </a:rPr>
              <a:t>the aspects that characterize a modern vision of data integration done </a:t>
            </a:r>
            <a:r>
              <a:rPr lang="en-US" dirty="0" smtClean="0">
                <a:solidFill>
                  <a:schemeClr val="tx1"/>
                </a:solidFill>
              </a:rPr>
              <a:t>in </a:t>
            </a:r>
            <a:r>
              <a:rPr lang="en-US" dirty="0">
                <a:solidFill>
                  <a:schemeClr val="tx1"/>
                </a:solidFill>
              </a:rPr>
              <a:t>multi-cloud environments and that can be enhanced by including SLAs in </a:t>
            </a:r>
            <a:r>
              <a:rPr lang="en-US" dirty="0" smtClean="0">
                <a:solidFill>
                  <a:schemeClr val="tx1"/>
                </a:solidFill>
              </a:rPr>
              <a:t>its process</a:t>
            </a:r>
            <a:r>
              <a:rPr lang="en-US" dirty="0">
                <a:solidFill>
                  <a:schemeClr val="tx1"/>
                </a:solidFill>
              </a:rPr>
              <a:t>.</a:t>
            </a:r>
          </a:p>
          <a:p>
            <a:pPr algn="just"/>
            <a:endParaRPr lang="en-US" dirty="0">
              <a:solidFill>
                <a:schemeClr val="tx1"/>
              </a:solidFill>
            </a:endParaRPr>
          </a:p>
        </p:txBody>
      </p:sp>
    </p:spTree>
    <p:extLst>
      <p:ext uri="{BB962C8B-B14F-4D97-AF65-F5344CB8AC3E}">
        <p14:creationId xmlns:p14="http://schemas.microsoft.com/office/powerpoint/2010/main" val="1865980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 and final remarks</a:t>
            </a:r>
            <a:endParaRPr lang="en-US" dirty="0"/>
          </a:p>
        </p:txBody>
      </p:sp>
      <p:sp>
        <p:nvSpPr>
          <p:cNvPr id="3" name="Content Placeholder 2"/>
          <p:cNvSpPr>
            <a:spLocks noGrp="1"/>
          </p:cNvSpPr>
          <p:nvPr>
            <p:ph idx="1"/>
          </p:nvPr>
        </p:nvSpPr>
        <p:spPr/>
        <p:txBody>
          <a:bodyPr>
            <a:normAutofit/>
          </a:bodyPr>
          <a:lstStyle/>
          <a:p>
            <a:pPr algn="just"/>
            <a:endParaRPr lang="en-US" dirty="0" smtClean="0">
              <a:solidFill>
                <a:schemeClr val="tx1"/>
              </a:solidFill>
            </a:endParaRPr>
          </a:p>
          <a:p>
            <a:pPr algn="just"/>
            <a:r>
              <a:rPr lang="en-US" dirty="0">
                <a:solidFill>
                  <a:schemeClr val="tx1"/>
                </a:solidFill>
              </a:rPr>
              <a:t>W</a:t>
            </a:r>
            <a:r>
              <a:rPr lang="en-US" dirty="0" smtClean="0">
                <a:solidFill>
                  <a:schemeClr val="tx1"/>
                </a:solidFill>
              </a:rPr>
              <a:t>e identified </a:t>
            </a:r>
            <a:r>
              <a:rPr lang="en-US" dirty="0">
                <a:solidFill>
                  <a:schemeClr val="tx1"/>
                </a:solidFill>
              </a:rPr>
              <a:t>trends and </a:t>
            </a:r>
            <a:r>
              <a:rPr lang="en-US" dirty="0" smtClean="0">
                <a:solidFill>
                  <a:schemeClr val="tx1"/>
                </a:solidFill>
              </a:rPr>
              <a:t>open issues </a:t>
            </a:r>
            <a:r>
              <a:rPr lang="en-US" dirty="0">
                <a:solidFill>
                  <a:schemeClr val="tx1"/>
                </a:solidFill>
              </a:rPr>
              <a:t>in our research topic and proposed the general lines of an original </a:t>
            </a:r>
            <a:r>
              <a:rPr lang="en-US" dirty="0" smtClean="0">
                <a:solidFill>
                  <a:schemeClr val="tx1"/>
                </a:solidFill>
              </a:rPr>
              <a:t>data integration </a:t>
            </a:r>
            <a:r>
              <a:rPr lang="en-US" dirty="0">
                <a:solidFill>
                  <a:schemeClr val="tx1"/>
                </a:solidFill>
              </a:rPr>
              <a:t>solution. </a:t>
            </a:r>
            <a:endParaRPr lang="en-US" dirty="0" smtClean="0">
              <a:solidFill>
                <a:schemeClr val="tx1"/>
              </a:solidFill>
            </a:endParaRPr>
          </a:p>
          <a:p>
            <a:pPr algn="just"/>
            <a:endParaRPr lang="en-US" dirty="0">
              <a:solidFill>
                <a:schemeClr val="tx1"/>
              </a:solidFill>
            </a:endParaRPr>
          </a:p>
          <a:p>
            <a:pPr algn="just"/>
            <a:r>
              <a:rPr lang="en-US" dirty="0" smtClean="0">
                <a:solidFill>
                  <a:schemeClr val="tx1"/>
                </a:solidFill>
              </a:rPr>
              <a:t>We </a:t>
            </a:r>
            <a:r>
              <a:rPr lang="en-US" dirty="0">
                <a:solidFill>
                  <a:schemeClr val="tx1"/>
                </a:solidFill>
              </a:rPr>
              <a:t>are also developing the strategies to better </a:t>
            </a:r>
            <a:r>
              <a:rPr lang="en-US" dirty="0" smtClean="0">
                <a:solidFill>
                  <a:schemeClr val="tx1"/>
                </a:solidFill>
              </a:rPr>
              <a:t>define </a:t>
            </a:r>
            <a:r>
              <a:rPr lang="en-US" dirty="0">
                <a:solidFill>
                  <a:schemeClr val="tx1"/>
                </a:solidFill>
              </a:rPr>
              <a:t>a </a:t>
            </a:r>
            <a:r>
              <a:rPr lang="en-US" dirty="0" smtClean="0">
                <a:solidFill>
                  <a:schemeClr val="tx1"/>
                </a:solidFill>
              </a:rPr>
              <a:t>SLA extension </a:t>
            </a:r>
            <a:r>
              <a:rPr lang="en-US" dirty="0">
                <a:solidFill>
                  <a:schemeClr val="tx1"/>
                </a:solidFill>
              </a:rPr>
              <a:t>and data consumers preferences description for guiding data </a:t>
            </a:r>
            <a:r>
              <a:rPr lang="en-US" dirty="0" smtClean="0">
                <a:solidFill>
                  <a:schemeClr val="tx1"/>
                </a:solidFill>
              </a:rPr>
              <a:t>integration </a:t>
            </a:r>
            <a:r>
              <a:rPr lang="en-US" dirty="0">
                <a:solidFill>
                  <a:schemeClr val="tx1"/>
                </a:solidFill>
              </a:rPr>
              <a:t>in multi-cloud environments.</a:t>
            </a:r>
          </a:p>
        </p:txBody>
      </p:sp>
    </p:spTree>
    <p:extLst>
      <p:ext uri="{BB962C8B-B14F-4D97-AF65-F5344CB8AC3E}">
        <p14:creationId xmlns:p14="http://schemas.microsoft.com/office/powerpoint/2010/main" val="1663560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3" name="Content Placeholder 2"/>
          <p:cNvSpPr>
            <a:spLocks noGrp="1"/>
          </p:cNvSpPr>
          <p:nvPr>
            <p:ph idx="1"/>
          </p:nvPr>
        </p:nvSpPr>
        <p:spPr>
          <a:xfrm>
            <a:off x="457200" y="1769016"/>
            <a:ext cx="8229600" cy="4525963"/>
          </a:xfrm>
        </p:spPr>
        <p:txBody>
          <a:bodyPr>
            <a:normAutofit fontScale="62500" lnSpcReduction="20000"/>
          </a:bodyPr>
          <a:lstStyle/>
          <a:p>
            <a:pPr marL="457200" indent="-457200" algn="just">
              <a:buFont typeface="+mj-lt"/>
              <a:buAutoNum type="arabicPeriod"/>
            </a:pPr>
            <a:r>
              <a:rPr lang="en-US" dirty="0" smtClean="0">
                <a:solidFill>
                  <a:schemeClr val="tx1"/>
                </a:solidFill>
              </a:rPr>
              <a:t>Mohamad </a:t>
            </a:r>
            <a:r>
              <a:rPr lang="en-US" dirty="0" err="1">
                <a:solidFill>
                  <a:schemeClr val="tx1"/>
                </a:solidFill>
              </a:rPr>
              <a:t>Hamze</a:t>
            </a:r>
            <a:r>
              <a:rPr lang="en-US" dirty="0">
                <a:solidFill>
                  <a:schemeClr val="tx1"/>
                </a:solidFill>
              </a:rPr>
              <a:t>, Nader </a:t>
            </a:r>
            <a:r>
              <a:rPr lang="en-US" dirty="0" err="1">
                <a:solidFill>
                  <a:schemeClr val="tx1"/>
                </a:solidFill>
              </a:rPr>
              <a:t>Mbarek</a:t>
            </a:r>
            <a:r>
              <a:rPr lang="en-US" dirty="0">
                <a:solidFill>
                  <a:schemeClr val="tx1"/>
                </a:solidFill>
              </a:rPr>
              <a:t>, and Olivier </a:t>
            </a:r>
            <a:r>
              <a:rPr lang="en-US" dirty="0" err="1">
                <a:solidFill>
                  <a:schemeClr val="tx1"/>
                </a:solidFill>
              </a:rPr>
              <a:t>Togni</a:t>
            </a:r>
            <a:r>
              <a:rPr lang="en-US" dirty="0">
                <a:solidFill>
                  <a:schemeClr val="tx1"/>
                </a:solidFill>
              </a:rPr>
              <a:t>. Self-establishing a </a:t>
            </a:r>
            <a:r>
              <a:rPr lang="en-US" dirty="0" smtClean="0">
                <a:solidFill>
                  <a:schemeClr val="tx1"/>
                </a:solidFill>
              </a:rPr>
              <a:t>Service Level </a:t>
            </a:r>
            <a:r>
              <a:rPr lang="en-US" dirty="0">
                <a:solidFill>
                  <a:schemeClr val="tx1"/>
                </a:solidFill>
              </a:rPr>
              <a:t>Agreement within autonomic cloud networking environment. In 2014 </a:t>
            </a:r>
            <a:r>
              <a:rPr lang="en-US" dirty="0" smtClean="0">
                <a:solidFill>
                  <a:schemeClr val="tx1"/>
                </a:solidFill>
              </a:rPr>
              <a:t>IEEE Network </a:t>
            </a:r>
            <a:r>
              <a:rPr lang="en-US" dirty="0">
                <a:solidFill>
                  <a:schemeClr val="tx1"/>
                </a:solidFill>
              </a:rPr>
              <a:t>Operations and Management Symposium (NOMS), pages </a:t>
            </a:r>
            <a:r>
              <a:rPr lang="en-US" dirty="0" smtClean="0">
                <a:solidFill>
                  <a:schemeClr val="tx1"/>
                </a:solidFill>
              </a:rPr>
              <a:t>1-4</a:t>
            </a:r>
            <a:r>
              <a:rPr lang="en-US" dirty="0">
                <a:solidFill>
                  <a:schemeClr val="tx1"/>
                </a:solidFill>
              </a:rPr>
              <a:t>. IEEE, </a:t>
            </a:r>
            <a:r>
              <a:rPr lang="en-US" dirty="0" smtClean="0">
                <a:solidFill>
                  <a:schemeClr val="tx1"/>
                </a:solidFill>
              </a:rPr>
              <a:t>May 2014.</a:t>
            </a:r>
          </a:p>
          <a:p>
            <a:pPr marL="457200" indent="-457200" algn="just">
              <a:buFont typeface="+mj-lt"/>
              <a:buAutoNum type="arabicPeriod"/>
            </a:pPr>
            <a:endParaRPr lang="en-US" dirty="0">
              <a:solidFill>
                <a:schemeClr val="tx1"/>
              </a:solidFill>
            </a:endParaRPr>
          </a:p>
          <a:p>
            <a:pPr marL="457200" indent="-457200" algn="just">
              <a:buFont typeface="+mj-lt"/>
              <a:buAutoNum type="arabicPeriod"/>
            </a:pPr>
            <a:r>
              <a:rPr lang="pt-BR" dirty="0" smtClean="0">
                <a:solidFill>
                  <a:schemeClr val="tx1"/>
                </a:solidFill>
              </a:rPr>
              <a:t>Carlos </a:t>
            </a:r>
            <a:r>
              <a:rPr lang="pt-BR" dirty="0">
                <a:solidFill>
                  <a:schemeClr val="tx1"/>
                </a:solidFill>
              </a:rPr>
              <a:t>Pedrinaci, Jorge Cardoso, and Torsten Leidig. Linked USDL: A </a:t>
            </a:r>
            <a:r>
              <a:rPr lang="pt-BR" dirty="0" smtClean="0">
                <a:solidFill>
                  <a:schemeClr val="tx1"/>
                </a:solidFill>
              </a:rPr>
              <a:t>vocabulary </a:t>
            </a:r>
            <a:r>
              <a:rPr lang="en-US" dirty="0" smtClean="0">
                <a:solidFill>
                  <a:schemeClr val="tx1"/>
                </a:solidFill>
              </a:rPr>
              <a:t>for </a:t>
            </a:r>
            <a:r>
              <a:rPr lang="en-US" dirty="0">
                <a:solidFill>
                  <a:schemeClr val="tx1"/>
                </a:solidFill>
              </a:rPr>
              <a:t>web-scale service trading. In The Semantic Web: Trends and Challenges - </a:t>
            </a:r>
            <a:r>
              <a:rPr lang="en-US" dirty="0" smtClean="0">
                <a:solidFill>
                  <a:schemeClr val="tx1"/>
                </a:solidFill>
              </a:rPr>
              <a:t>11</a:t>
            </a:r>
            <a:r>
              <a:rPr lang="en-US" baseline="30000" dirty="0" smtClean="0">
                <a:solidFill>
                  <a:schemeClr val="tx1"/>
                </a:solidFill>
              </a:rPr>
              <a:t>th</a:t>
            </a:r>
            <a:r>
              <a:rPr lang="en-US" dirty="0" smtClean="0">
                <a:solidFill>
                  <a:schemeClr val="tx1"/>
                </a:solidFill>
              </a:rPr>
              <a:t> International </a:t>
            </a:r>
            <a:r>
              <a:rPr lang="en-US" dirty="0">
                <a:solidFill>
                  <a:schemeClr val="tx1"/>
                </a:solidFill>
              </a:rPr>
              <a:t>Conference, ESWC 2014, </a:t>
            </a:r>
            <a:r>
              <a:rPr lang="en-US" dirty="0" err="1">
                <a:solidFill>
                  <a:schemeClr val="tx1"/>
                </a:solidFill>
              </a:rPr>
              <a:t>Anissaras</a:t>
            </a:r>
            <a:r>
              <a:rPr lang="en-US" dirty="0">
                <a:solidFill>
                  <a:schemeClr val="tx1"/>
                </a:solidFill>
              </a:rPr>
              <a:t>, Crete, Greece, May 25-29, </a:t>
            </a:r>
            <a:r>
              <a:rPr lang="en-US" dirty="0" smtClean="0">
                <a:solidFill>
                  <a:schemeClr val="tx1"/>
                </a:solidFill>
              </a:rPr>
              <a:t>2014. Proceedings</a:t>
            </a:r>
            <a:r>
              <a:rPr lang="en-US" dirty="0">
                <a:solidFill>
                  <a:schemeClr val="tx1"/>
                </a:solidFill>
              </a:rPr>
              <a:t>, pages 68{82, 2014</a:t>
            </a:r>
            <a:r>
              <a:rPr lang="en-US" dirty="0" smtClean="0">
                <a:solidFill>
                  <a:schemeClr val="tx1"/>
                </a:solidFill>
              </a:rPr>
              <a:t>.</a:t>
            </a:r>
          </a:p>
          <a:p>
            <a:pPr marL="457200" indent="-457200" algn="just">
              <a:buFont typeface="+mj-lt"/>
              <a:buAutoNum type="arabicPeriod"/>
            </a:pPr>
            <a:endParaRPr lang="en-US" dirty="0">
              <a:solidFill>
                <a:schemeClr val="tx1"/>
              </a:solidFill>
            </a:endParaRPr>
          </a:p>
          <a:p>
            <a:pPr marL="457200" indent="-457200" algn="just">
              <a:buFont typeface="+mj-lt"/>
              <a:buAutoNum type="arabicPeriod"/>
            </a:pPr>
            <a:r>
              <a:rPr lang="en-US" dirty="0" smtClean="0">
                <a:solidFill>
                  <a:schemeClr val="tx1"/>
                </a:solidFill>
              </a:rPr>
              <a:t>Kai </a:t>
            </a:r>
            <a:r>
              <a:rPr lang="en-US" dirty="0">
                <a:solidFill>
                  <a:schemeClr val="tx1"/>
                </a:solidFill>
              </a:rPr>
              <a:t>Petersen, Robert </a:t>
            </a:r>
            <a:r>
              <a:rPr lang="en-US" dirty="0" err="1">
                <a:solidFill>
                  <a:schemeClr val="tx1"/>
                </a:solidFill>
              </a:rPr>
              <a:t>Feldt</a:t>
            </a:r>
            <a:r>
              <a:rPr lang="en-US" dirty="0">
                <a:solidFill>
                  <a:schemeClr val="tx1"/>
                </a:solidFill>
              </a:rPr>
              <a:t>, </a:t>
            </a:r>
            <a:r>
              <a:rPr lang="en-US" dirty="0" err="1">
                <a:solidFill>
                  <a:schemeClr val="tx1"/>
                </a:solidFill>
              </a:rPr>
              <a:t>Shahid</a:t>
            </a:r>
            <a:r>
              <a:rPr lang="en-US" dirty="0">
                <a:solidFill>
                  <a:schemeClr val="tx1"/>
                </a:solidFill>
              </a:rPr>
              <a:t> </a:t>
            </a:r>
            <a:r>
              <a:rPr lang="en-US" dirty="0" err="1">
                <a:solidFill>
                  <a:schemeClr val="tx1"/>
                </a:solidFill>
              </a:rPr>
              <a:t>Mujtaba</a:t>
            </a:r>
            <a:r>
              <a:rPr lang="en-US" dirty="0">
                <a:solidFill>
                  <a:schemeClr val="tx1"/>
                </a:solidFill>
              </a:rPr>
              <a:t>, and Michael </a:t>
            </a:r>
            <a:r>
              <a:rPr lang="en-US" dirty="0" err="1">
                <a:solidFill>
                  <a:schemeClr val="tx1"/>
                </a:solidFill>
              </a:rPr>
              <a:t>Mattsson</a:t>
            </a:r>
            <a:r>
              <a:rPr lang="en-US" dirty="0">
                <a:solidFill>
                  <a:schemeClr val="tx1"/>
                </a:solidFill>
              </a:rPr>
              <a:t>. </a:t>
            </a:r>
            <a:r>
              <a:rPr lang="en-US" dirty="0" smtClean="0">
                <a:solidFill>
                  <a:schemeClr val="tx1"/>
                </a:solidFill>
              </a:rPr>
              <a:t>Systematic mapping </a:t>
            </a:r>
            <a:r>
              <a:rPr lang="en-US" dirty="0">
                <a:solidFill>
                  <a:schemeClr val="tx1"/>
                </a:solidFill>
              </a:rPr>
              <a:t>studies in software engineering. In Proceedings of the 12th </a:t>
            </a:r>
            <a:r>
              <a:rPr lang="en-US" dirty="0" smtClean="0">
                <a:solidFill>
                  <a:schemeClr val="tx1"/>
                </a:solidFill>
              </a:rPr>
              <a:t>International Conference </a:t>
            </a:r>
            <a:r>
              <a:rPr lang="en-US" dirty="0">
                <a:solidFill>
                  <a:schemeClr val="tx1"/>
                </a:solidFill>
              </a:rPr>
              <a:t>on Evaluation and Assessment in Software Engineering, EASE'08, </a:t>
            </a:r>
            <a:r>
              <a:rPr lang="en-US" dirty="0" smtClean="0">
                <a:solidFill>
                  <a:schemeClr val="tx1"/>
                </a:solidFill>
              </a:rPr>
              <a:t>pages 68-77, </a:t>
            </a:r>
            <a:r>
              <a:rPr lang="en-US" dirty="0">
                <a:solidFill>
                  <a:schemeClr val="tx1"/>
                </a:solidFill>
              </a:rPr>
              <a:t>Swinton, UK, UK, 2008. British Computer Society</a:t>
            </a:r>
            <a:r>
              <a:rPr lang="en-US" dirty="0" smtClean="0">
                <a:solidFill>
                  <a:schemeClr val="tx1"/>
                </a:solidFill>
              </a:rPr>
              <a:t>.</a:t>
            </a:r>
          </a:p>
          <a:p>
            <a:pPr marL="457200" indent="-457200" algn="just">
              <a:buFont typeface="+mj-lt"/>
              <a:buAutoNum type="arabicPeriod"/>
            </a:pPr>
            <a:endParaRPr lang="en-US" dirty="0">
              <a:solidFill>
                <a:schemeClr val="tx1"/>
              </a:solidFill>
            </a:endParaRPr>
          </a:p>
          <a:p>
            <a:pPr marL="457200" indent="-457200" algn="just">
              <a:buFont typeface="+mj-lt"/>
              <a:buAutoNum type="arabicPeriod"/>
            </a:pPr>
            <a:r>
              <a:rPr lang="en-US" dirty="0" err="1" smtClean="0">
                <a:solidFill>
                  <a:schemeClr val="tx1"/>
                </a:solidFill>
              </a:rPr>
              <a:t>Pramod</a:t>
            </a:r>
            <a:r>
              <a:rPr lang="en-US" dirty="0" smtClean="0">
                <a:solidFill>
                  <a:schemeClr val="tx1"/>
                </a:solidFill>
              </a:rPr>
              <a:t> </a:t>
            </a:r>
            <a:r>
              <a:rPr lang="en-US" dirty="0">
                <a:solidFill>
                  <a:schemeClr val="tx1"/>
                </a:solidFill>
              </a:rPr>
              <a:t>J </a:t>
            </a:r>
            <a:r>
              <a:rPr lang="en-US" dirty="0" err="1">
                <a:solidFill>
                  <a:schemeClr val="tx1"/>
                </a:solidFill>
              </a:rPr>
              <a:t>Sadalage</a:t>
            </a:r>
            <a:r>
              <a:rPr lang="en-US" dirty="0">
                <a:solidFill>
                  <a:schemeClr val="tx1"/>
                </a:solidFill>
              </a:rPr>
              <a:t> and Martin Fowler. NoSQL distilled: a brief guide to the </a:t>
            </a:r>
            <a:r>
              <a:rPr lang="en-US" dirty="0" smtClean="0">
                <a:solidFill>
                  <a:schemeClr val="tx1"/>
                </a:solidFill>
              </a:rPr>
              <a:t>emerging </a:t>
            </a:r>
            <a:r>
              <a:rPr lang="en-US" dirty="0">
                <a:solidFill>
                  <a:schemeClr val="tx1"/>
                </a:solidFill>
              </a:rPr>
              <a:t>world of polyglot persistence. Pearson Education, 2012</a:t>
            </a:r>
            <a:r>
              <a:rPr lang="en-US" dirty="0" smtClean="0">
                <a:solidFill>
                  <a:schemeClr val="tx1"/>
                </a:solidFill>
              </a:rPr>
              <a:t>.</a:t>
            </a:r>
          </a:p>
          <a:p>
            <a:pPr marL="457200" indent="-457200" algn="just">
              <a:buFont typeface="+mj-lt"/>
              <a:buAutoNum type="arabicPeriod"/>
            </a:pPr>
            <a:endParaRPr lang="en-US" dirty="0">
              <a:solidFill>
                <a:schemeClr val="tx1"/>
              </a:solidFill>
            </a:endParaRPr>
          </a:p>
          <a:p>
            <a:pPr marL="457200" indent="-457200" algn="just">
              <a:buFont typeface="+mj-lt"/>
              <a:buAutoNum type="arabicPeriod"/>
            </a:pPr>
            <a:r>
              <a:rPr lang="en-US" dirty="0" smtClean="0">
                <a:solidFill>
                  <a:schemeClr val="tx1"/>
                </a:solidFill>
              </a:rPr>
              <a:t>Stephen </a:t>
            </a:r>
            <a:r>
              <a:rPr lang="en-US" dirty="0">
                <a:solidFill>
                  <a:schemeClr val="tx1"/>
                </a:solidFill>
              </a:rPr>
              <a:t>S. </a:t>
            </a:r>
            <a:r>
              <a:rPr lang="en-US" dirty="0" err="1">
                <a:solidFill>
                  <a:schemeClr val="tx1"/>
                </a:solidFill>
              </a:rPr>
              <a:t>Yau</a:t>
            </a:r>
            <a:r>
              <a:rPr lang="en-US" dirty="0">
                <a:solidFill>
                  <a:schemeClr val="tx1"/>
                </a:solidFill>
              </a:rPr>
              <a:t> and Yin </a:t>
            </a:r>
            <a:r>
              <a:rPr lang="en-US" dirty="0" err="1">
                <a:solidFill>
                  <a:schemeClr val="tx1"/>
                </a:solidFill>
              </a:rPr>
              <a:t>Yin</a:t>
            </a:r>
            <a:r>
              <a:rPr lang="en-US" dirty="0">
                <a:solidFill>
                  <a:schemeClr val="tx1"/>
                </a:solidFill>
              </a:rPr>
              <a:t>. A privacy preserving repository for data </a:t>
            </a:r>
            <a:r>
              <a:rPr lang="en-US" dirty="0" smtClean="0">
                <a:solidFill>
                  <a:schemeClr val="tx1"/>
                </a:solidFill>
              </a:rPr>
              <a:t>integration across </a:t>
            </a:r>
            <a:r>
              <a:rPr lang="en-US" dirty="0">
                <a:solidFill>
                  <a:schemeClr val="tx1"/>
                </a:solidFill>
              </a:rPr>
              <a:t>data sharing services. IEEE T. Services Computing, </a:t>
            </a:r>
            <a:r>
              <a:rPr lang="en-US" dirty="0" smtClean="0">
                <a:solidFill>
                  <a:schemeClr val="tx1"/>
                </a:solidFill>
              </a:rPr>
              <a:t>1(3):130-140</a:t>
            </a:r>
            <a:r>
              <a:rPr lang="en-US" dirty="0">
                <a:solidFill>
                  <a:schemeClr val="tx1"/>
                </a:solidFill>
              </a:rPr>
              <a:t>, 2008.</a:t>
            </a:r>
            <a:endParaRPr lang="en-US" dirty="0" smtClean="0">
              <a:solidFill>
                <a:schemeClr val="tx1"/>
              </a:solidFill>
            </a:endParaRPr>
          </a:p>
        </p:txBody>
      </p:sp>
    </p:spTree>
    <p:extLst>
      <p:ext uri="{BB962C8B-B14F-4D97-AF65-F5344CB8AC3E}">
        <p14:creationId xmlns:p14="http://schemas.microsoft.com/office/powerpoint/2010/main" val="38786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78838"/>
            <a:ext cx="8229600" cy="1143000"/>
          </a:xfrm>
        </p:spPr>
        <p:txBody>
          <a:bodyPr>
            <a:normAutofit fontScale="90000"/>
          </a:bodyPr>
          <a:lstStyle/>
          <a:p>
            <a:r>
              <a:rPr lang="en-US" dirty="0" smtClean="0"/>
              <a:t/>
            </a:r>
            <a:br>
              <a:rPr lang="en-US" dirty="0" smtClean="0"/>
            </a:br>
            <a:r>
              <a:rPr lang="en-US" dirty="0"/>
              <a:t/>
            </a:r>
            <a:br>
              <a:rPr lang="en-US" dirty="0"/>
            </a:br>
            <a:r>
              <a:rPr lang="en-US" dirty="0" smtClean="0"/>
              <a:t>Thank you for your attention! </a:t>
            </a:r>
            <a:br>
              <a:rPr lang="en-US" dirty="0" smtClean="0"/>
            </a:br>
            <a:endParaRPr lang="en-US" dirty="0"/>
          </a:p>
        </p:txBody>
      </p:sp>
      <p:sp>
        <p:nvSpPr>
          <p:cNvPr id="4" name="Subtitle 2"/>
          <p:cNvSpPr txBox="1">
            <a:spLocks/>
          </p:cNvSpPr>
          <p:nvPr/>
        </p:nvSpPr>
        <p:spPr>
          <a:xfrm>
            <a:off x="1371600" y="4826388"/>
            <a:ext cx="6400800" cy="121920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en-US" dirty="0" smtClean="0">
                <a:solidFill>
                  <a:schemeClr val="tx1"/>
                </a:solidFill>
              </a:rPr>
              <a:t>Daniel </a:t>
            </a:r>
            <a:r>
              <a:rPr lang="en-US" dirty="0" err="1" smtClean="0">
                <a:solidFill>
                  <a:schemeClr val="tx1"/>
                </a:solidFill>
              </a:rPr>
              <a:t>Aguiar</a:t>
            </a:r>
            <a:r>
              <a:rPr lang="en-US" dirty="0" smtClean="0">
                <a:solidFill>
                  <a:schemeClr val="tx1"/>
                </a:solidFill>
              </a:rPr>
              <a:t> da Silva </a:t>
            </a:r>
            <a:r>
              <a:rPr lang="en-US" dirty="0" err="1" smtClean="0">
                <a:solidFill>
                  <a:schemeClr val="tx1"/>
                </a:solidFill>
              </a:rPr>
              <a:t>Carvalho</a:t>
            </a:r>
            <a:r>
              <a:rPr lang="en-US" dirty="0" smtClean="0"/>
              <a:t>, Magellan, IAE, Univ. J. Moulin Lyon 3, France</a:t>
            </a:r>
          </a:p>
          <a:p>
            <a:pPr marL="0" indent="0">
              <a:buNone/>
            </a:pPr>
            <a:r>
              <a:rPr lang="en-US" dirty="0" err="1" smtClean="0">
                <a:solidFill>
                  <a:schemeClr val="tx1"/>
                </a:solidFill>
              </a:rPr>
              <a:t>Placido</a:t>
            </a:r>
            <a:r>
              <a:rPr lang="en-US" dirty="0" smtClean="0">
                <a:solidFill>
                  <a:schemeClr val="tx1"/>
                </a:solidFill>
              </a:rPr>
              <a:t> Antonio de Souza </a:t>
            </a:r>
            <a:r>
              <a:rPr lang="en-US" dirty="0" err="1" smtClean="0">
                <a:solidFill>
                  <a:schemeClr val="tx1"/>
                </a:solidFill>
              </a:rPr>
              <a:t>Neto</a:t>
            </a:r>
            <a:r>
              <a:rPr lang="en-US" dirty="0" smtClean="0"/>
              <a:t>, DIATINF, IFRN, Brazil</a:t>
            </a:r>
            <a:endParaRPr lang="en-US" dirty="0" smtClean="0">
              <a:solidFill>
                <a:schemeClr val="tx1">
                  <a:lumMod val="75000"/>
                  <a:lumOff val="25000"/>
                </a:schemeClr>
              </a:solidFill>
            </a:endParaRPr>
          </a:p>
          <a:p>
            <a:pPr marL="0" indent="0">
              <a:buNone/>
            </a:pPr>
            <a:r>
              <a:rPr lang="en-US" dirty="0" err="1" smtClean="0">
                <a:solidFill>
                  <a:schemeClr val="tx1"/>
                </a:solidFill>
              </a:rPr>
              <a:t>Chirine</a:t>
            </a:r>
            <a:r>
              <a:rPr lang="en-US" dirty="0" smtClean="0">
                <a:solidFill>
                  <a:schemeClr val="tx1"/>
                </a:solidFill>
              </a:rPr>
              <a:t> </a:t>
            </a:r>
            <a:r>
              <a:rPr lang="en-US" dirty="0" err="1" smtClean="0">
                <a:solidFill>
                  <a:schemeClr val="tx1"/>
                </a:solidFill>
              </a:rPr>
              <a:t>Ghedira-Guegan</a:t>
            </a:r>
            <a:r>
              <a:rPr lang="en-US" dirty="0" smtClean="0">
                <a:solidFill>
                  <a:schemeClr val="tx1"/>
                </a:solidFill>
              </a:rPr>
              <a:t>, </a:t>
            </a:r>
            <a:r>
              <a:rPr lang="en-US" dirty="0" smtClean="0"/>
              <a:t>Magellan, IAE, Univ. J. Moulin Lyon 3, France</a:t>
            </a:r>
          </a:p>
          <a:p>
            <a:pPr marL="0" indent="0">
              <a:buNone/>
            </a:pPr>
            <a:r>
              <a:rPr lang="en-US" dirty="0" smtClean="0">
                <a:solidFill>
                  <a:schemeClr val="tx1"/>
                </a:solidFill>
              </a:rPr>
              <a:t>Nadia </a:t>
            </a:r>
            <a:r>
              <a:rPr lang="en-US" dirty="0" err="1" smtClean="0">
                <a:solidFill>
                  <a:schemeClr val="tx1"/>
                </a:solidFill>
              </a:rPr>
              <a:t>Benani</a:t>
            </a:r>
            <a:r>
              <a:rPr lang="en-US" dirty="0" smtClean="0"/>
              <a:t>, LIRIS-CNRS, INSA-Lyon, Univ. Lyon, France</a:t>
            </a:r>
          </a:p>
          <a:p>
            <a:pPr marL="0" indent="0">
              <a:buNone/>
            </a:pPr>
            <a:r>
              <a:rPr lang="en-US" dirty="0" err="1" smtClean="0">
                <a:solidFill>
                  <a:schemeClr val="tx1"/>
                </a:solidFill>
              </a:rPr>
              <a:t>Genoveva</a:t>
            </a:r>
            <a:r>
              <a:rPr lang="en-US" dirty="0" smtClean="0">
                <a:solidFill>
                  <a:schemeClr val="tx1"/>
                </a:solidFill>
              </a:rPr>
              <a:t> Vargas-Solar</a:t>
            </a:r>
            <a:r>
              <a:rPr lang="en-US" dirty="0" smtClean="0"/>
              <a:t>, CRNS, LIG-LAFMIA, France</a:t>
            </a:r>
            <a:endParaRPr lang="en-US" dirty="0"/>
          </a:p>
        </p:txBody>
      </p:sp>
    </p:spTree>
    <p:extLst>
      <p:ext uri="{BB962C8B-B14F-4D97-AF65-F5344CB8AC3E}">
        <p14:creationId xmlns:p14="http://schemas.microsoft.com/office/powerpoint/2010/main" val="2706423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lgn="just"/>
            <a:endParaRPr lang="en-US" b="1" dirty="0" smtClean="0">
              <a:solidFill>
                <a:schemeClr val="tx1"/>
              </a:solidFill>
            </a:endParaRPr>
          </a:p>
          <a:p>
            <a:pPr algn="just"/>
            <a:r>
              <a:rPr lang="en-US" b="1" dirty="0" smtClean="0">
                <a:solidFill>
                  <a:schemeClr val="tx1"/>
                </a:solidFill>
              </a:rPr>
              <a:t>Data integration </a:t>
            </a:r>
            <a:r>
              <a:rPr lang="en-US" dirty="0" smtClean="0">
                <a:solidFill>
                  <a:schemeClr val="tx1"/>
                </a:solidFill>
              </a:rPr>
              <a:t>consists in merging data from different sources and provide to the user a unified view of these data</a:t>
            </a:r>
          </a:p>
          <a:p>
            <a:pPr algn="just"/>
            <a:endParaRPr lang="en-US" dirty="0">
              <a:solidFill>
                <a:schemeClr val="tx1"/>
              </a:solidFill>
            </a:endParaRPr>
          </a:p>
          <a:p>
            <a:pPr algn="just"/>
            <a:r>
              <a:rPr lang="en-US" dirty="0" smtClean="0">
                <a:solidFill>
                  <a:schemeClr val="tx1"/>
                </a:solidFill>
              </a:rPr>
              <a:t>The emergency of new architectures like the cloud opens new opportunities for data integration</a:t>
            </a:r>
          </a:p>
          <a:p>
            <a:pPr lvl="1" algn="just"/>
            <a:endParaRPr lang="en-US" dirty="0" smtClean="0">
              <a:solidFill>
                <a:schemeClr val="tx1"/>
              </a:solidFill>
            </a:endParaRPr>
          </a:p>
          <a:p>
            <a:pPr lvl="1" algn="just"/>
            <a:r>
              <a:rPr lang="en-US" dirty="0" smtClean="0">
                <a:solidFill>
                  <a:schemeClr val="tx1"/>
                </a:solidFill>
              </a:rPr>
              <a:t>The </a:t>
            </a:r>
            <a:r>
              <a:rPr lang="en-US" dirty="0">
                <a:solidFill>
                  <a:schemeClr val="tx1"/>
                </a:solidFill>
              </a:rPr>
              <a:t>possibility of having unlimited access to cloud </a:t>
            </a:r>
            <a:r>
              <a:rPr lang="en-US" dirty="0" smtClean="0">
                <a:solidFill>
                  <a:schemeClr val="tx1"/>
                </a:solidFill>
              </a:rPr>
              <a:t>resources and </a:t>
            </a:r>
            <a:r>
              <a:rPr lang="en-US" dirty="0">
                <a:solidFill>
                  <a:schemeClr val="tx1"/>
                </a:solidFill>
              </a:rPr>
              <a:t>the </a:t>
            </a:r>
            <a:r>
              <a:rPr lang="en-US" dirty="0" smtClean="0">
                <a:solidFill>
                  <a:schemeClr val="tx1"/>
                </a:solidFill>
              </a:rPr>
              <a:t>“pay </a:t>
            </a:r>
            <a:r>
              <a:rPr lang="en-US" dirty="0">
                <a:solidFill>
                  <a:schemeClr val="tx1"/>
                </a:solidFill>
              </a:rPr>
              <a:t>as U </a:t>
            </a:r>
            <a:r>
              <a:rPr lang="en-US" dirty="0" smtClean="0">
                <a:solidFill>
                  <a:schemeClr val="tx1"/>
                </a:solidFill>
              </a:rPr>
              <a:t>go” </a:t>
            </a:r>
            <a:r>
              <a:rPr lang="en-US" dirty="0">
                <a:solidFill>
                  <a:schemeClr val="tx1"/>
                </a:solidFill>
              </a:rPr>
              <a:t>model make it possible to change the hypothesis </a:t>
            </a:r>
            <a:r>
              <a:rPr lang="en-US" dirty="0" smtClean="0">
                <a:solidFill>
                  <a:schemeClr val="tx1"/>
                </a:solidFill>
              </a:rPr>
              <a:t>for processing </a:t>
            </a:r>
            <a:r>
              <a:rPr lang="en-US" dirty="0">
                <a:solidFill>
                  <a:schemeClr val="tx1"/>
                </a:solidFill>
              </a:rPr>
              <a:t>big data collections</a:t>
            </a:r>
            <a:endParaRPr lang="en-US" b="1" dirty="0">
              <a:solidFill>
                <a:schemeClr val="tx1"/>
              </a:solidFill>
            </a:endParaRPr>
          </a:p>
        </p:txBody>
      </p:sp>
    </p:spTree>
    <p:extLst>
      <p:ext uri="{BB962C8B-B14F-4D97-AF65-F5344CB8AC3E}">
        <p14:creationId xmlns:p14="http://schemas.microsoft.com/office/powerpoint/2010/main" val="3415149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800" noProof="1" smtClean="0"/>
              <a:t>Introduction</a:t>
            </a:r>
            <a:endParaRPr lang="en-GB" noProof="1"/>
          </a:p>
        </p:txBody>
      </p:sp>
      <p:sp>
        <p:nvSpPr>
          <p:cNvPr id="3" name="Content Placeholder 2"/>
          <p:cNvSpPr>
            <a:spLocks noGrp="1"/>
          </p:cNvSpPr>
          <p:nvPr>
            <p:ph idx="1"/>
          </p:nvPr>
        </p:nvSpPr>
        <p:spPr/>
        <p:txBody>
          <a:bodyPr>
            <a:normAutofit/>
          </a:bodyPr>
          <a:lstStyle/>
          <a:p>
            <a:pPr algn="just"/>
            <a:endParaRPr lang="en-GB" noProof="1" smtClean="0">
              <a:solidFill>
                <a:schemeClr val="tx1"/>
              </a:solidFill>
            </a:endParaRPr>
          </a:p>
          <a:p>
            <a:pPr algn="just"/>
            <a:r>
              <a:rPr lang="en-US" dirty="0" smtClean="0">
                <a:solidFill>
                  <a:schemeClr val="tx1"/>
                </a:solidFill>
              </a:rPr>
              <a:t>Existing </a:t>
            </a:r>
            <a:r>
              <a:rPr lang="en-US" dirty="0">
                <a:solidFill>
                  <a:schemeClr val="tx1"/>
                </a:solidFill>
              </a:rPr>
              <a:t>data integration techniques must be revisited considering weakly </a:t>
            </a:r>
            <a:r>
              <a:rPr lang="en-US" dirty="0" smtClean="0">
                <a:solidFill>
                  <a:schemeClr val="tx1"/>
                </a:solidFill>
              </a:rPr>
              <a:t>curated </a:t>
            </a:r>
            <a:r>
              <a:rPr lang="en-US" dirty="0">
                <a:solidFill>
                  <a:schemeClr val="tx1"/>
                </a:solidFill>
              </a:rPr>
              <a:t>and modeled data sets provided by </a:t>
            </a:r>
            <a:r>
              <a:rPr lang="en-US" dirty="0" smtClean="0">
                <a:solidFill>
                  <a:schemeClr val="tx1"/>
                </a:solidFill>
              </a:rPr>
              <a:t>different </a:t>
            </a:r>
            <a:r>
              <a:rPr lang="en-US" dirty="0">
                <a:solidFill>
                  <a:schemeClr val="tx1"/>
                </a:solidFill>
              </a:rPr>
              <a:t>services under </a:t>
            </a:r>
            <a:r>
              <a:rPr lang="en-US" dirty="0" smtClean="0">
                <a:solidFill>
                  <a:schemeClr val="tx1"/>
                </a:solidFill>
              </a:rPr>
              <a:t>different quality conditions</a:t>
            </a:r>
          </a:p>
          <a:p>
            <a:pPr marL="0" indent="0" algn="just">
              <a:buNone/>
            </a:pPr>
            <a:endParaRPr lang="en-US" dirty="0" smtClean="0">
              <a:solidFill>
                <a:schemeClr val="tx1"/>
              </a:solidFill>
            </a:endParaRPr>
          </a:p>
          <a:p>
            <a:pPr algn="just"/>
            <a:r>
              <a:rPr lang="en-US" dirty="0" smtClean="0">
                <a:solidFill>
                  <a:schemeClr val="tx1"/>
                </a:solidFill>
              </a:rPr>
              <a:t>We believe that data </a:t>
            </a:r>
            <a:r>
              <a:rPr lang="en-US" dirty="0">
                <a:solidFill>
                  <a:schemeClr val="tx1"/>
                </a:solidFill>
              </a:rPr>
              <a:t>integration can be done according </a:t>
            </a:r>
            <a:r>
              <a:rPr lang="en-US" dirty="0" smtClean="0">
                <a:solidFill>
                  <a:schemeClr val="tx1"/>
                </a:solidFill>
              </a:rPr>
              <a:t>to:</a:t>
            </a:r>
          </a:p>
          <a:p>
            <a:pPr lvl="1" algn="just"/>
            <a:r>
              <a:rPr lang="en-US" dirty="0" smtClean="0">
                <a:solidFill>
                  <a:schemeClr val="tx1"/>
                </a:solidFill>
              </a:rPr>
              <a:t>Quality </a:t>
            </a:r>
            <a:r>
              <a:rPr lang="en-US" dirty="0">
                <a:solidFill>
                  <a:schemeClr val="tx1"/>
                </a:solidFill>
              </a:rPr>
              <a:t>of </a:t>
            </a:r>
            <a:r>
              <a:rPr lang="en-US" dirty="0" smtClean="0">
                <a:solidFill>
                  <a:schemeClr val="tx1"/>
                </a:solidFill>
              </a:rPr>
              <a:t>service(</a:t>
            </a:r>
            <a:r>
              <a:rPr lang="en-US" dirty="0" err="1" smtClean="0">
                <a:solidFill>
                  <a:schemeClr val="tx1"/>
                </a:solidFill>
              </a:rPr>
              <a:t>QoS</a:t>
            </a:r>
            <a:r>
              <a:rPr lang="en-US" dirty="0">
                <a:solidFill>
                  <a:schemeClr val="tx1"/>
                </a:solidFill>
              </a:rPr>
              <a:t>) requirements expressed by their </a:t>
            </a:r>
            <a:r>
              <a:rPr lang="en-US" dirty="0" smtClean="0">
                <a:solidFill>
                  <a:schemeClr val="tx1"/>
                </a:solidFill>
              </a:rPr>
              <a:t>consumers; and</a:t>
            </a:r>
          </a:p>
          <a:p>
            <a:pPr lvl="1" algn="just"/>
            <a:r>
              <a:rPr lang="en-US" dirty="0" smtClean="0">
                <a:solidFill>
                  <a:schemeClr val="tx1"/>
                </a:solidFill>
              </a:rPr>
              <a:t>Service </a:t>
            </a:r>
            <a:r>
              <a:rPr lang="en-US" dirty="0">
                <a:solidFill>
                  <a:schemeClr val="tx1"/>
                </a:solidFill>
              </a:rPr>
              <a:t>Level </a:t>
            </a:r>
            <a:r>
              <a:rPr lang="en-US" dirty="0" smtClean="0">
                <a:solidFill>
                  <a:schemeClr val="tx1"/>
                </a:solidFill>
              </a:rPr>
              <a:t>Agreements </a:t>
            </a:r>
            <a:r>
              <a:rPr lang="en-US" dirty="0">
                <a:solidFill>
                  <a:schemeClr val="tx1"/>
                </a:solidFill>
              </a:rPr>
              <a:t>(SLA) exported by the cloud providers that host huge data </a:t>
            </a:r>
            <a:r>
              <a:rPr lang="en-US" dirty="0" smtClean="0">
                <a:solidFill>
                  <a:schemeClr val="tx1"/>
                </a:solidFill>
              </a:rPr>
              <a:t>collections and </a:t>
            </a:r>
            <a:r>
              <a:rPr lang="en-US" dirty="0">
                <a:solidFill>
                  <a:schemeClr val="tx1"/>
                </a:solidFill>
              </a:rPr>
              <a:t>deliver resources for executing the associated management processes.</a:t>
            </a:r>
            <a:endParaRPr lang="en-GB" noProof="1">
              <a:solidFill>
                <a:schemeClr val="tx1"/>
              </a:solidFill>
            </a:endParaRPr>
          </a:p>
        </p:txBody>
      </p:sp>
    </p:spTree>
    <p:extLst>
      <p:ext uri="{BB962C8B-B14F-4D97-AF65-F5344CB8AC3E}">
        <p14:creationId xmlns:p14="http://schemas.microsoft.com/office/powerpoint/2010/main" val="3492234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Introduction</a:t>
            </a:r>
            <a:endParaRPr lang="en-US" sz="4800" dirty="0"/>
          </a:p>
        </p:txBody>
      </p:sp>
      <p:sp>
        <p:nvSpPr>
          <p:cNvPr id="3" name="Content Placeholder 2"/>
          <p:cNvSpPr>
            <a:spLocks noGrp="1"/>
          </p:cNvSpPr>
          <p:nvPr>
            <p:ph idx="1"/>
          </p:nvPr>
        </p:nvSpPr>
        <p:spPr/>
        <p:txBody>
          <a:bodyPr>
            <a:normAutofit fontScale="85000" lnSpcReduction="20000"/>
          </a:bodyPr>
          <a:lstStyle/>
          <a:p>
            <a:pPr algn="just"/>
            <a:endParaRPr lang="en-US" dirty="0" smtClean="0">
              <a:solidFill>
                <a:srgbClr val="000000"/>
              </a:solidFill>
            </a:endParaRPr>
          </a:p>
          <a:p>
            <a:pPr algn="just"/>
            <a:r>
              <a:rPr lang="en-US" dirty="0" smtClean="0">
                <a:solidFill>
                  <a:schemeClr val="tx1"/>
                </a:solidFill>
              </a:rPr>
              <a:t>The main </a:t>
            </a:r>
            <a:r>
              <a:rPr lang="en-US" dirty="0">
                <a:solidFill>
                  <a:schemeClr val="tx1"/>
                </a:solidFill>
              </a:rPr>
              <a:t>contribution of our work is a </a:t>
            </a:r>
            <a:r>
              <a:rPr lang="en-US" dirty="0" smtClean="0">
                <a:solidFill>
                  <a:schemeClr val="tx1"/>
                </a:solidFill>
              </a:rPr>
              <a:t>classification scheme of </a:t>
            </a:r>
            <a:r>
              <a:rPr lang="en-US" dirty="0">
                <a:solidFill>
                  <a:schemeClr val="tx1"/>
                </a:solidFill>
              </a:rPr>
              <a:t>existing works fully or partially addressing the problem of integrating data </a:t>
            </a:r>
            <a:r>
              <a:rPr lang="en-US" dirty="0" smtClean="0">
                <a:solidFill>
                  <a:schemeClr val="tx1"/>
                </a:solidFill>
              </a:rPr>
              <a:t>in multi-cloud </a:t>
            </a:r>
            <a:r>
              <a:rPr lang="en-US" dirty="0">
                <a:solidFill>
                  <a:schemeClr val="tx1"/>
                </a:solidFill>
              </a:rPr>
              <a:t>environments taking into consideration an extended form of SLA</a:t>
            </a:r>
            <a:r>
              <a:rPr lang="en-US" dirty="0" smtClean="0">
                <a:solidFill>
                  <a:schemeClr val="tx1"/>
                </a:solidFill>
              </a:rPr>
              <a:t>.</a:t>
            </a:r>
          </a:p>
          <a:p>
            <a:pPr algn="just"/>
            <a:endParaRPr lang="en-US" dirty="0">
              <a:solidFill>
                <a:schemeClr val="tx1"/>
              </a:solidFill>
            </a:endParaRPr>
          </a:p>
          <a:p>
            <a:pPr algn="just"/>
            <a:r>
              <a:rPr lang="en-US" dirty="0">
                <a:solidFill>
                  <a:schemeClr val="tx1"/>
                </a:solidFill>
              </a:rPr>
              <a:t>The </a:t>
            </a:r>
            <a:r>
              <a:rPr lang="en-US" dirty="0" smtClean="0">
                <a:solidFill>
                  <a:schemeClr val="tx1"/>
                </a:solidFill>
              </a:rPr>
              <a:t>classification </a:t>
            </a:r>
            <a:r>
              <a:rPr lang="en-US" dirty="0">
                <a:solidFill>
                  <a:schemeClr val="tx1"/>
                </a:solidFill>
              </a:rPr>
              <a:t>scheme results from applying the methodology </a:t>
            </a:r>
            <a:r>
              <a:rPr lang="en-US" dirty="0" smtClean="0">
                <a:solidFill>
                  <a:schemeClr val="tx1"/>
                </a:solidFill>
              </a:rPr>
              <a:t>defined </a:t>
            </a:r>
            <a:r>
              <a:rPr lang="en-US" dirty="0">
                <a:solidFill>
                  <a:schemeClr val="tx1"/>
                </a:solidFill>
              </a:rPr>
              <a:t>in [3</a:t>
            </a:r>
            <a:r>
              <a:rPr lang="en-US" dirty="0" smtClean="0">
                <a:solidFill>
                  <a:schemeClr val="tx1"/>
                </a:solidFill>
              </a:rPr>
              <a:t>]:</a:t>
            </a:r>
          </a:p>
          <a:p>
            <a:pPr marL="457200" lvl="1" indent="0" algn="just">
              <a:buNone/>
            </a:pPr>
            <a:endParaRPr lang="en-US" dirty="0" smtClean="0">
              <a:solidFill>
                <a:srgbClr val="000000"/>
              </a:solidFill>
            </a:endParaRPr>
          </a:p>
          <a:p>
            <a:pPr lvl="1" algn="just"/>
            <a:r>
              <a:rPr lang="en-US" dirty="0" smtClean="0">
                <a:solidFill>
                  <a:srgbClr val="000000"/>
                </a:solidFill>
              </a:rPr>
              <a:t>Definition of the research questions (Scope)</a:t>
            </a:r>
          </a:p>
          <a:p>
            <a:pPr lvl="1" algn="just"/>
            <a:endParaRPr lang="en-US" dirty="0" smtClean="0">
              <a:solidFill>
                <a:srgbClr val="000000"/>
              </a:solidFill>
            </a:endParaRPr>
          </a:p>
          <a:p>
            <a:pPr lvl="1" algn="just"/>
            <a:r>
              <a:rPr lang="en-US" dirty="0" smtClean="0">
                <a:solidFill>
                  <a:srgbClr val="000000"/>
                </a:solidFill>
              </a:rPr>
              <a:t>Retrieving candidate papers</a:t>
            </a:r>
          </a:p>
          <a:p>
            <a:pPr lvl="1" algn="just"/>
            <a:endParaRPr lang="en-US" dirty="0" smtClean="0">
              <a:solidFill>
                <a:srgbClr val="000000"/>
              </a:solidFill>
            </a:endParaRPr>
          </a:p>
          <a:p>
            <a:pPr lvl="1" algn="just"/>
            <a:r>
              <a:rPr lang="en-US" dirty="0" smtClean="0">
                <a:solidFill>
                  <a:srgbClr val="000000"/>
                </a:solidFill>
              </a:rPr>
              <a:t>Selecting relevant papers using an inclusion and exclusion criteria</a:t>
            </a:r>
          </a:p>
          <a:p>
            <a:pPr lvl="1" algn="just"/>
            <a:endParaRPr lang="en-US" dirty="0" smtClean="0">
              <a:solidFill>
                <a:srgbClr val="000000"/>
              </a:solidFill>
            </a:endParaRPr>
          </a:p>
          <a:p>
            <a:pPr lvl="1" algn="just"/>
            <a:r>
              <a:rPr lang="en-US" dirty="0" smtClean="0">
                <a:solidFill>
                  <a:srgbClr val="000000"/>
                </a:solidFill>
              </a:rPr>
              <a:t>Defining the classification scheme</a:t>
            </a:r>
          </a:p>
          <a:p>
            <a:pPr lvl="1" algn="just"/>
            <a:endParaRPr lang="en-US" dirty="0" smtClean="0">
              <a:solidFill>
                <a:srgbClr val="000000"/>
              </a:solidFill>
            </a:endParaRPr>
          </a:p>
          <a:p>
            <a:pPr lvl="1" algn="just"/>
            <a:r>
              <a:rPr lang="en-US" dirty="0" smtClean="0">
                <a:solidFill>
                  <a:srgbClr val="000000"/>
                </a:solidFill>
              </a:rPr>
              <a:t>Producing the mapping by sorting papers in the scheme</a:t>
            </a:r>
          </a:p>
          <a:p>
            <a:pPr lvl="1" algn="just"/>
            <a:endParaRPr lang="en-US" dirty="0">
              <a:solidFill>
                <a:srgbClr val="000000"/>
              </a:solidFill>
            </a:endParaRPr>
          </a:p>
        </p:txBody>
      </p:sp>
    </p:spTree>
    <p:extLst>
      <p:ext uri="{BB962C8B-B14F-4D97-AF65-F5344CB8AC3E}">
        <p14:creationId xmlns:p14="http://schemas.microsoft.com/office/powerpoint/2010/main" val="2945733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4800" dirty="0" smtClean="0"/>
              <a:t>Objectives</a:t>
            </a:r>
            <a:endParaRPr lang="en-US" sz="4800" dirty="0"/>
          </a:p>
        </p:txBody>
      </p:sp>
      <p:sp>
        <p:nvSpPr>
          <p:cNvPr id="3" name="Content Placeholder 2"/>
          <p:cNvSpPr>
            <a:spLocks noGrp="1"/>
          </p:cNvSpPr>
          <p:nvPr>
            <p:ph idx="1"/>
          </p:nvPr>
        </p:nvSpPr>
        <p:spPr/>
        <p:txBody>
          <a:bodyPr/>
          <a:lstStyle/>
          <a:p>
            <a:pPr marL="457200" lvl="1" indent="0" algn="just">
              <a:buNone/>
            </a:pPr>
            <a:endParaRPr lang="en-US" dirty="0" smtClean="0">
              <a:solidFill>
                <a:schemeClr val="tx1"/>
              </a:solidFill>
            </a:endParaRPr>
          </a:p>
          <a:p>
            <a:pPr algn="just"/>
            <a:r>
              <a:rPr lang="en-US" dirty="0" smtClean="0">
                <a:solidFill>
                  <a:schemeClr val="tx1"/>
                </a:solidFill>
              </a:rPr>
              <a:t>To </a:t>
            </a:r>
            <a:r>
              <a:rPr lang="en-US" dirty="0">
                <a:solidFill>
                  <a:schemeClr val="tx1"/>
                </a:solidFill>
              </a:rPr>
              <a:t>categorize and quantify the key contributions and the evolution of </a:t>
            </a:r>
            <a:r>
              <a:rPr lang="en-US" dirty="0" smtClean="0">
                <a:solidFill>
                  <a:schemeClr val="tx1"/>
                </a:solidFill>
              </a:rPr>
              <a:t>the research </a:t>
            </a:r>
            <a:r>
              <a:rPr lang="en-US" dirty="0">
                <a:solidFill>
                  <a:schemeClr val="tx1"/>
                </a:solidFill>
              </a:rPr>
              <a:t>done on SLA-guided data integration in a multi-cloud </a:t>
            </a:r>
            <a:r>
              <a:rPr lang="en-US" dirty="0" smtClean="0">
                <a:solidFill>
                  <a:schemeClr val="tx1"/>
                </a:solidFill>
              </a:rPr>
              <a:t>environment</a:t>
            </a:r>
            <a:endParaRPr lang="en-US" dirty="0">
              <a:solidFill>
                <a:schemeClr val="tx1"/>
              </a:solidFill>
            </a:endParaRPr>
          </a:p>
          <a:p>
            <a:pPr lvl="1" algn="just"/>
            <a:endParaRPr lang="en-US" dirty="0" smtClean="0">
              <a:solidFill>
                <a:schemeClr val="tx1"/>
              </a:solidFill>
            </a:endParaRPr>
          </a:p>
          <a:p>
            <a:pPr algn="just"/>
            <a:r>
              <a:rPr lang="en-US" dirty="0" smtClean="0">
                <a:solidFill>
                  <a:schemeClr val="tx1"/>
                </a:solidFill>
              </a:rPr>
              <a:t>To discover </a:t>
            </a:r>
            <a:r>
              <a:rPr lang="en-US" dirty="0">
                <a:solidFill>
                  <a:schemeClr val="tx1"/>
                </a:solidFill>
              </a:rPr>
              <a:t>open issues and limitations of existing </a:t>
            </a:r>
            <a:r>
              <a:rPr lang="en-US" dirty="0" smtClean="0">
                <a:solidFill>
                  <a:schemeClr val="tx1"/>
                </a:solidFill>
              </a:rPr>
              <a:t>works</a:t>
            </a:r>
          </a:p>
        </p:txBody>
      </p:sp>
    </p:spTree>
    <p:extLst>
      <p:ext uri="{BB962C8B-B14F-4D97-AF65-F5344CB8AC3E}">
        <p14:creationId xmlns:p14="http://schemas.microsoft.com/office/powerpoint/2010/main" val="366686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Approach</a:t>
            </a:r>
            <a:endParaRPr lang="en-US" sz="4800" dirty="0"/>
          </a:p>
        </p:txBody>
      </p:sp>
      <p:sp>
        <p:nvSpPr>
          <p:cNvPr id="3" name="Content Placeholder 2"/>
          <p:cNvSpPr>
            <a:spLocks noGrp="1"/>
          </p:cNvSpPr>
          <p:nvPr>
            <p:ph idx="1"/>
          </p:nvPr>
        </p:nvSpPr>
        <p:spPr/>
        <p:txBody>
          <a:bodyPr/>
          <a:lstStyle/>
          <a:p>
            <a:pPr marL="457200" lvl="1" indent="0" algn="just">
              <a:buNone/>
            </a:pPr>
            <a:endParaRPr lang="en-US" dirty="0" smtClean="0">
              <a:solidFill>
                <a:schemeClr val="tx1"/>
              </a:solidFill>
            </a:endParaRPr>
          </a:p>
          <a:p>
            <a:pPr algn="just"/>
            <a:r>
              <a:rPr lang="en-US" dirty="0" smtClean="0">
                <a:solidFill>
                  <a:schemeClr val="tx1"/>
                </a:solidFill>
              </a:rPr>
              <a:t>To reach our objective we applied the Systematic Mapping methodology</a:t>
            </a:r>
            <a:endParaRPr lang="en-US" dirty="0">
              <a:solidFill>
                <a:schemeClr val="tx1"/>
              </a:solidFill>
            </a:endParaRPr>
          </a:p>
        </p:txBody>
      </p:sp>
      <p:sp>
        <p:nvSpPr>
          <p:cNvPr id="4" name="ZoneTexte 3"/>
          <p:cNvSpPr txBox="1"/>
          <p:nvPr/>
        </p:nvSpPr>
        <p:spPr>
          <a:xfrm>
            <a:off x="1097280" y="2884267"/>
            <a:ext cx="2321170" cy="523220"/>
          </a:xfrm>
          <a:prstGeom prst="rect">
            <a:avLst/>
          </a:prstGeom>
          <a:noFill/>
          <a:ln>
            <a:solidFill>
              <a:srgbClr val="FF0000"/>
            </a:solidFill>
          </a:ln>
        </p:spPr>
        <p:txBody>
          <a:bodyPr wrap="square" rtlCol="0">
            <a:spAutoFit/>
          </a:bodyPr>
          <a:lstStyle/>
          <a:p>
            <a:pPr algn="ctr"/>
            <a:r>
              <a:rPr lang="en-US" sz="1400" dirty="0" smtClean="0">
                <a:latin typeface="+mj-lt"/>
              </a:rPr>
              <a:t>Defining the research questions</a:t>
            </a:r>
            <a:endParaRPr lang="en-US" sz="1400" dirty="0">
              <a:latin typeface="+mj-lt"/>
            </a:endParaRPr>
          </a:p>
        </p:txBody>
      </p:sp>
      <p:sp>
        <p:nvSpPr>
          <p:cNvPr id="5" name="ZoneTexte 4"/>
          <p:cNvSpPr txBox="1"/>
          <p:nvPr/>
        </p:nvSpPr>
        <p:spPr>
          <a:xfrm>
            <a:off x="2257865" y="3570848"/>
            <a:ext cx="2321170" cy="523220"/>
          </a:xfrm>
          <a:prstGeom prst="rect">
            <a:avLst/>
          </a:prstGeom>
          <a:noFill/>
          <a:ln>
            <a:solidFill>
              <a:srgbClr val="FF0000"/>
            </a:solidFill>
          </a:ln>
        </p:spPr>
        <p:txBody>
          <a:bodyPr wrap="square" rtlCol="0">
            <a:spAutoFit/>
          </a:bodyPr>
          <a:lstStyle/>
          <a:p>
            <a:pPr algn="ctr"/>
            <a:r>
              <a:rPr lang="en-US" sz="1400" dirty="0" smtClean="0">
                <a:latin typeface="+mj-lt"/>
              </a:rPr>
              <a:t>Retrieving candidate papers</a:t>
            </a:r>
            <a:endParaRPr lang="en-US" sz="1400" dirty="0">
              <a:latin typeface="+mj-lt"/>
            </a:endParaRPr>
          </a:p>
        </p:txBody>
      </p:sp>
      <p:sp>
        <p:nvSpPr>
          <p:cNvPr id="6" name="ZoneTexte 5"/>
          <p:cNvSpPr txBox="1"/>
          <p:nvPr/>
        </p:nvSpPr>
        <p:spPr>
          <a:xfrm>
            <a:off x="3418450" y="4290065"/>
            <a:ext cx="2321170" cy="523220"/>
          </a:xfrm>
          <a:prstGeom prst="rect">
            <a:avLst/>
          </a:prstGeom>
          <a:noFill/>
          <a:ln>
            <a:solidFill>
              <a:srgbClr val="FF0000"/>
            </a:solidFill>
          </a:ln>
        </p:spPr>
        <p:txBody>
          <a:bodyPr wrap="square" rtlCol="0">
            <a:spAutoFit/>
          </a:bodyPr>
          <a:lstStyle/>
          <a:p>
            <a:pPr algn="ctr"/>
            <a:r>
              <a:rPr lang="en-US" sz="1400" dirty="0" smtClean="0">
                <a:latin typeface="+mj-lt"/>
              </a:rPr>
              <a:t>Selecting relevant papers</a:t>
            </a:r>
            <a:endParaRPr lang="en-US" sz="1400" dirty="0">
              <a:latin typeface="+mj-lt"/>
            </a:endParaRPr>
          </a:p>
        </p:txBody>
      </p:sp>
      <p:sp>
        <p:nvSpPr>
          <p:cNvPr id="7" name="ZoneTexte 6"/>
          <p:cNvSpPr txBox="1"/>
          <p:nvPr/>
        </p:nvSpPr>
        <p:spPr>
          <a:xfrm>
            <a:off x="4579035" y="5002194"/>
            <a:ext cx="2618934" cy="523220"/>
          </a:xfrm>
          <a:prstGeom prst="rect">
            <a:avLst/>
          </a:prstGeom>
          <a:noFill/>
          <a:ln>
            <a:solidFill>
              <a:srgbClr val="FF0000"/>
            </a:solidFill>
          </a:ln>
        </p:spPr>
        <p:txBody>
          <a:bodyPr wrap="square" rtlCol="0">
            <a:spAutoFit/>
          </a:bodyPr>
          <a:lstStyle/>
          <a:p>
            <a:pPr algn="ctr"/>
            <a:r>
              <a:rPr lang="en-US" sz="1400" dirty="0" smtClean="0">
                <a:latin typeface="+mj-lt"/>
              </a:rPr>
              <a:t>Defining the classification scheme</a:t>
            </a:r>
            <a:endParaRPr lang="en-US" sz="1400" dirty="0">
              <a:latin typeface="+mj-lt"/>
            </a:endParaRPr>
          </a:p>
        </p:txBody>
      </p:sp>
      <p:sp>
        <p:nvSpPr>
          <p:cNvPr id="8" name="ZoneTexte 7"/>
          <p:cNvSpPr txBox="1"/>
          <p:nvPr/>
        </p:nvSpPr>
        <p:spPr>
          <a:xfrm>
            <a:off x="5739620" y="5800726"/>
            <a:ext cx="2618934" cy="307777"/>
          </a:xfrm>
          <a:prstGeom prst="rect">
            <a:avLst/>
          </a:prstGeom>
          <a:noFill/>
          <a:ln>
            <a:solidFill>
              <a:srgbClr val="FF0000"/>
            </a:solidFill>
          </a:ln>
        </p:spPr>
        <p:txBody>
          <a:bodyPr wrap="square" rtlCol="0">
            <a:spAutoFit/>
          </a:bodyPr>
          <a:lstStyle/>
          <a:p>
            <a:pPr algn="ctr"/>
            <a:r>
              <a:rPr lang="en-US" sz="1400" dirty="0" smtClean="0">
                <a:latin typeface="+mj-lt"/>
              </a:rPr>
              <a:t>Producing the mapping</a:t>
            </a:r>
            <a:endParaRPr lang="en-US" sz="1400" dirty="0">
              <a:latin typeface="+mj-lt"/>
            </a:endParaRPr>
          </a:p>
        </p:txBody>
      </p:sp>
      <p:cxnSp>
        <p:nvCxnSpPr>
          <p:cNvPr id="10" name="Connecteur en arc 9"/>
          <p:cNvCxnSpPr/>
          <p:nvPr/>
        </p:nvCxnSpPr>
        <p:spPr>
          <a:xfrm>
            <a:off x="1547445" y="3456330"/>
            <a:ext cx="562708" cy="368106"/>
          </a:xfrm>
          <a:prstGeom prst="curvedConnector3">
            <a:avLst>
              <a:gd name="adj1" fmla="val -5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Connecteur en arc 11"/>
          <p:cNvCxnSpPr/>
          <p:nvPr/>
        </p:nvCxnSpPr>
        <p:spPr>
          <a:xfrm>
            <a:off x="2712718" y="4181224"/>
            <a:ext cx="562708" cy="368106"/>
          </a:xfrm>
          <a:prstGeom prst="curvedConnector3">
            <a:avLst>
              <a:gd name="adj1" fmla="val -5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Connecteur en arc 12"/>
          <p:cNvCxnSpPr/>
          <p:nvPr/>
        </p:nvCxnSpPr>
        <p:spPr>
          <a:xfrm>
            <a:off x="3896750" y="4895698"/>
            <a:ext cx="562708" cy="368106"/>
          </a:xfrm>
          <a:prstGeom prst="curvedConnector3">
            <a:avLst>
              <a:gd name="adj1" fmla="val -5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cteur en arc 13"/>
          <p:cNvCxnSpPr/>
          <p:nvPr/>
        </p:nvCxnSpPr>
        <p:spPr>
          <a:xfrm>
            <a:off x="5019821" y="5612310"/>
            <a:ext cx="562708" cy="368106"/>
          </a:xfrm>
          <a:prstGeom prst="curvedConnector3">
            <a:avLst>
              <a:gd name="adj1" fmla="val -5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227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Approach</a:t>
            </a:r>
            <a:br>
              <a:rPr lang="en-US" sz="4800" dirty="0" smtClean="0"/>
            </a:br>
            <a:r>
              <a:rPr lang="en-US" sz="2800" dirty="0" smtClean="0"/>
              <a:t>Defining research questions</a:t>
            </a:r>
            <a:endParaRPr lang="en-US" sz="4800" dirty="0"/>
          </a:p>
        </p:txBody>
      </p:sp>
      <p:sp>
        <p:nvSpPr>
          <p:cNvPr id="3" name="Content Placeholder 2"/>
          <p:cNvSpPr>
            <a:spLocks noGrp="1"/>
          </p:cNvSpPr>
          <p:nvPr>
            <p:ph idx="1"/>
          </p:nvPr>
        </p:nvSpPr>
        <p:spPr/>
        <p:txBody>
          <a:bodyPr>
            <a:normAutofit/>
          </a:bodyPr>
          <a:lstStyle/>
          <a:p>
            <a:pPr algn="just"/>
            <a:endParaRPr lang="en-US" dirty="0" smtClean="0">
              <a:solidFill>
                <a:srgbClr val="000000"/>
              </a:solidFill>
            </a:endParaRPr>
          </a:p>
          <a:p>
            <a:pPr algn="just"/>
            <a:r>
              <a:rPr lang="en-US" dirty="0" smtClean="0">
                <a:solidFill>
                  <a:srgbClr val="000000"/>
                </a:solidFill>
              </a:rPr>
              <a:t>Our study is guided by three research </a:t>
            </a:r>
            <a:r>
              <a:rPr lang="en-US" dirty="0">
                <a:solidFill>
                  <a:srgbClr val="000000"/>
                </a:solidFill>
              </a:rPr>
              <a:t>q</a:t>
            </a:r>
            <a:r>
              <a:rPr lang="en-US" dirty="0" smtClean="0">
                <a:solidFill>
                  <a:srgbClr val="000000"/>
                </a:solidFill>
              </a:rPr>
              <a:t>uestions:</a:t>
            </a:r>
          </a:p>
          <a:p>
            <a:pPr lvl="1" algn="just"/>
            <a:endParaRPr lang="en-US" dirty="0" smtClean="0">
              <a:solidFill>
                <a:srgbClr val="000000"/>
              </a:solidFill>
            </a:endParaRPr>
          </a:p>
          <a:p>
            <a:pPr lvl="1" algn="just"/>
            <a:r>
              <a:rPr lang="en-US" dirty="0" smtClean="0">
                <a:solidFill>
                  <a:srgbClr val="000000"/>
                </a:solidFill>
              </a:rPr>
              <a:t>Which are the SLA measures that have been mostly applied in the cloud? </a:t>
            </a:r>
          </a:p>
          <a:p>
            <a:pPr algn="just"/>
            <a:endParaRPr lang="en-US" dirty="0" smtClean="0">
              <a:solidFill>
                <a:srgbClr val="000000"/>
              </a:solidFill>
            </a:endParaRPr>
          </a:p>
          <a:p>
            <a:pPr lvl="1" algn="just"/>
            <a:r>
              <a:rPr lang="en-US" dirty="0" smtClean="0">
                <a:solidFill>
                  <a:srgbClr val="000000"/>
                </a:solidFill>
              </a:rPr>
              <a:t>How have published papers on data integration evolved towards cloud topics?</a:t>
            </a:r>
          </a:p>
          <a:p>
            <a:pPr lvl="1" algn="just"/>
            <a:endParaRPr lang="en-US" dirty="0" smtClean="0">
              <a:solidFill>
                <a:srgbClr val="000000"/>
              </a:solidFill>
            </a:endParaRPr>
          </a:p>
          <a:p>
            <a:pPr lvl="1" algn="just"/>
            <a:r>
              <a:rPr lang="en-US" dirty="0" smtClean="0">
                <a:solidFill>
                  <a:srgbClr val="000000"/>
                </a:solidFill>
              </a:rPr>
              <a:t>In which way and in which context data integration have been used to Quality of Service (QoS) measures in the literature? </a:t>
            </a:r>
          </a:p>
          <a:p>
            <a:endParaRPr lang="en-US" dirty="0">
              <a:solidFill>
                <a:srgbClr val="000000"/>
              </a:solidFill>
            </a:endParaRPr>
          </a:p>
        </p:txBody>
      </p:sp>
    </p:spTree>
    <p:extLst>
      <p:ext uri="{BB962C8B-B14F-4D97-AF65-F5344CB8AC3E}">
        <p14:creationId xmlns:p14="http://schemas.microsoft.com/office/powerpoint/2010/main" val="1587318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Approach</a:t>
            </a:r>
            <a:br>
              <a:rPr lang="en-US" sz="4800" dirty="0" smtClean="0"/>
            </a:br>
            <a:r>
              <a:rPr lang="en-US" sz="2800" dirty="0" smtClean="0"/>
              <a:t>Retrieving candidate papers</a:t>
            </a:r>
            <a:endParaRPr lang="en-US" sz="4800" dirty="0"/>
          </a:p>
        </p:txBody>
      </p:sp>
      <p:sp>
        <p:nvSpPr>
          <p:cNvPr id="5" name="Content Placeholder 2"/>
          <p:cNvSpPr txBox="1">
            <a:spLocks/>
          </p:cNvSpPr>
          <p:nvPr/>
        </p:nvSpPr>
        <p:spPr>
          <a:xfrm>
            <a:off x="454852" y="1499376"/>
            <a:ext cx="8229600" cy="20292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ctr">
              <a:buFont typeface="Arial" pitchFamily="34" charset="0"/>
              <a:buNone/>
            </a:pPr>
            <a:endParaRPr lang="en-US" dirty="0" smtClean="0">
              <a:solidFill>
                <a:schemeClr val="tx1"/>
              </a:solidFill>
            </a:endParaRPr>
          </a:p>
          <a:p>
            <a:pPr marL="0" indent="0" algn="ctr">
              <a:buFont typeface="Arial" pitchFamily="34" charset="0"/>
              <a:buNone/>
            </a:pPr>
            <a:r>
              <a:rPr lang="en-US" dirty="0" smtClean="0">
                <a:solidFill>
                  <a:schemeClr val="tx1"/>
                </a:solidFill>
              </a:rPr>
              <a:t>(“Service level agreement” AND (“Data integration” AND “Database integration”) AND (“Cloud” AND “Multi-cloud ”)) </a:t>
            </a:r>
          </a:p>
          <a:p>
            <a:endParaRPr lang="en-US" dirty="0">
              <a:solidFill>
                <a:schemeClr val="tx1"/>
              </a:solidFill>
            </a:endParaRPr>
          </a:p>
        </p:txBody>
      </p:sp>
      <p:sp>
        <p:nvSpPr>
          <p:cNvPr id="7" name="Content Placeholder 2"/>
          <p:cNvSpPr txBox="1">
            <a:spLocks/>
          </p:cNvSpPr>
          <p:nvPr/>
        </p:nvSpPr>
        <p:spPr>
          <a:xfrm>
            <a:off x="452504" y="3227392"/>
            <a:ext cx="8229600" cy="202926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en-US" dirty="0" smtClean="0">
              <a:solidFill>
                <a:srgbClr val="000000"/>
              </a:solidFill>
            </a:endParaRPr>
          </a:p>
          <a:p>
            <a:pPr algn="just"/>
            <a:r>
              <a:rPr lang="en-US" dirty="0" smtClean="0">
                <a:solidFill>
                  <a:srgbClr val="000000"/>
                </a:solidFill>
              </a:rPr>
              <a:t>Scientific databases used: IEEE, ACM, Science Direct, and </a:t>
            </a:r>
            <a:r>
              <a:rPr lang="en-US" dirty="0" err="1" smtClean="0">
                <a:solidFill>
                  <a:srgbClr val="000000"/>
                </a:solidFill>
              </a:rPr>
              <a:t>CiteSeerX</a:t>
            </a:r>
            <a:endParaRPr lang="en-US" dirty="0" smtClean="0">
              <a:solidFill>
                <a:srgbClr val="000000"/>
              </a:solidFill>
            </a:endParaRPr>
          </a:p>
          <a:p>
            <a:pPr algn="just"/>
            <a:endParaRPr lang="en-US" dirty="0" smtClean="0">
              <a:solidFill>
                <a:srgbClr val="000000"/>
              </a:solidFill>
            </a:endParaRPr>
          </a:p>
          <a:p>
            <a:pPr algn="just"/>
            <a:r>
              <a:rPr lang="en-US" dirty="0" smtClean="0">
                <a:solidFill>
                  <a:srgbClr val="000000"/>
                </a:solidFill>
              </a:rPr>
              <a:t>The same query was applied to all databases</a:t>
            </a:r>
          </a:p>
          <a:p>
            <a:endParaRPr lang="en-US" dirty="0">
              <a:solidFill>
                <a:srgbClr val="000000"/>
              </a:solidFill>
            </a:endParaRPr>
          </a:p>
        </p:txBody>
      </p:sp>
    </p:spTree>
    <p:extLst>
      <p:ext uri="{BB962C8B-B14F-4D97-AF65-F5344CB8AC3E}">
        <p14:creationId xmlns:p14="http://schemas.microsoft.com/office/powerpoint/2010/main" val="2647851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Executive.thmx</Template>
  <TotalTime>3451</TotalTime>
  <Words>1965</Words>
  <Application>Microsoft Office PowerPoint</Application>
  <PresentationFormat>Affichage à l'écran (4:3)</PresentationFormat>
  <Paragraphs>224</Paragraphs>
  <Slides>26</Slides>
  <Notes>11</Notes>
  <HiddenSlides>0</HiddenSlides>
  <MMClips>0</MMClips>
  <ScaleCrop>false</ScaleCrop>
  <HeadingPairs>
    <vt:vector size="4" baseType="variant">
      <vt:variant>
        <vt:lpstr>Thème</vt:lpstr>
      </vt:variant>
      <vt:variant>
        <vt:i4>1</vt:i4>
      </vt:variant>
      <vt:variant>
        <vt:lpstr>Titres des diapositives</vt:lpstr>
      </vt:variant>
      <vt:variant>
        <vt:i4>26</vt:i4>
      </vt:variant>
    </vt:vector>
  </HeadingPairs>
  <TitlesOfParts>
    <vt:vector size="27" baseType="lpstr">
      <vt:lpstr>Executive</vt:lpstr>
      <vt:lpstr>Can Data Integration Quality be Enhanced on Multi-cloud using SLA?</vt:lpstr>
      <vt:lpstr>Agenda</vt:lpstr>
      <vt:lpstr>Introduction</vt:lpstr>
      <vt:lpstr>Introduction</vt:lpstr>
      <vt:lpstr>Introduction</vt:lpstr>
      <vt:lpstr>Objectives</vt:lpstr>
      <vt:lpstr>Approach</vt:lpstr>
      <vt:lpstr>Approach Defining research questions</vt:lpstr>
      <vt:lpstr>Approach Retrieving candidate papers</vt:lpstr>
      <vt:lpstr>Approach Selecting relevant papers</vt:lpstr>
      <vt:lpstr>Approach Defining the classification scheme</vt:lpstr>
      <vt:lpstr>Approach Producing the mapping </vt:lpstr>
      <vt:lpstr>Quantitative Analysis</vt:lpstr>
      <vt:lpstr>Quantitative Analysis</vt:lpstr>
      <vt:lpstr>Quantitative Analysis</vt:lpstr>
      <vt:lpstr>Quantitative Analysis</vt:lpstr>
      <vt:lpstr>Quantitative Analysis</vt:lpstr>
      <vt:lpstr>Quantitative Analysis</vt:lpstr>
      <vt:lpstr>Quantitative Analysis</vt:lpstr>
      <vt:lpstr>Quantitative Analysis</vt:lpstr>
      <vt:lpstr>Quantitative Analysis</vt:lpstr>
      <vt:lpstr>Quantitative Analysis</vt:lpstr>
      <vt:lpstr>Conclusion and final remarks</vt:lpstr>
      <vt:lpstr>Conclusion and final remarks</vt:lpstr>
      <vt:lpstr>References</vt:lpstr>
      <vt:lpstr>  Thank you for your attention!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admin</cp:lastModifiedBy>
  <cp:revision>129</cp:revision>
  <dcterms:created xsi:type="dcterms:W3CDTF">2010-04-12T23:12:02Z</dcterms:created>
  <dcterms:modified xsi:type="dcterms:W3CDTF">2015-08-20T17:03:54Z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