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087" r:id="rId4"/>
  </p:sldMasterIdLst>
  <p:notesMasterIdLst>
    <p:notesMasterId r:id="rId31"/>
  </p:notesMasterIdLst>
  <p:handoutMasterIdLst>
    <p:handoutMasterId r:id="rId32"/>
  </p:handoutMasterIdLst>
  <p:sldIdLst>
    <p:sldId id="256" r:id="rId5"/>
    <p:sldId id="257" r:id="rId6"/>
    <p:sldId id="258" r:id="rId7"/>
    <p:sldId id="295" r:id="rId8"/>
    <p:sldId id="294" r:id="rId9"/>
    <p:sldId id="281" r:id="rId10"/>
    <p:sldId id="283" r:id="rId11"/>
    <p:sldId id="284" r:id="rId12"/>
    <p:sldId id="267" r:id="rId13"/>
    <p:sldId id="285" r:id="rId14"/>
    <p:sldId id="286" r:id="rId15"/>
    <p:sldId id="287" r:id="rId16"/>
    <p:sldId id="271" r:id="rId17"/>
    <p:sldId id="288" r:id="rId18"/>
    <p:sldId id="289" r:id="rId19"/>
    <p:sldId id="276" r:id="rId20"/>
    <p:sldId id="290" r:id="rId21"/>
    <p:sldId id="275" r:id="rId22"/>
    <p:sldId id="291" r:id="rId23"/>
    <p:sldId id="292" r:id="rId24"/>
    <p:sldId id="274" r:id="rId25"/>
    <p:sldId id="293" r:id="rId26"/>
    <p:sldId id="279" r:id="rId27"/>
    <p:sldId id="280" r:id="rId28"/>
    <p:sldId id="278"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88099" autoAdjust="0"/>
  </p:normalViewPr>
  <p:slideViewPr>
    <p:cSldViewPr snapToGrid="0" snapToObjects="1">
      <p:cViewPr>
        <p:scale>
          <a:sx n="68" d="100"/>
          <a:sy n="68" d="100"/>
        </p:scale>
        <p:origin x="-1212" y="2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8/24/2015</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8/24/2015</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Good</a:t>
            </a:r>
            <a:r>
              <a:rPr lang="en-US" baseline="0" noProof="0" dirty="0" smtClean="0"/>
              <a:t> afternoon, my name is Daniel. I am supervised by Chirine and I made a presentation to show you my thesis objective and what I’ve been doing until now in this first year. So, my thesis subject is an SLA-guided Data Integration on Multi-cloud environments. This project is financed by the ARC 6 project and our lab collaborates with two others. … So let’s start.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3759479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In the</a:t>
            </a:r>
            <a:r>
              <a:rPr lang="en-US" baseline="0" noProof="0" dirty="0" smtClean="0"/>
              <a:t> second figure, we combined the facet contribution with the facets SLA and Data integration description.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117553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In the</a:t>
            </a:r>
            <a:r>
              <a:rPr lang="en-US" baseline="0" noProof="0" dirty="0" smtClean="0"/>
              <a:t> second figure, we combined the facet contribution with the facets SLA and Data integration description.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117553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begin by the context of our research. We are interested in the data integration</a:t>
            </a:r>
            <a:r>
              <a:rPr lang="en-US" baseline="0" noProof="0" dirty="0" smtClean="0"/>
              <a:t> problem. This problem deals with combining the data from different data sources (with different schemas and structures) show to the user the integrated result of these data.</a:t>
            </a:r>
          </a:p>
          <a:p>
            <a:endParaRPr lang="en-US" baseline="0" noProof="0" dirty="0" smtClean="0"/>
          </a:p>
          <a:p>
            <a:r>
              <a:rPr lang="en-US" baseline="0" noProof="0" dirty="0" smtClean="0"/>
              <a:t>And the cloud computing architecture opens new challenges and opportunities to data processing. This, naturally, happens because of the unlimited access to resources provided by the cloud and the “pay as u go” model. Inside this model, the user requirements should be specified and agreed between the parts and, for this, we use contracts.</a:t>
            </a:r>
          </a:p>
          <a:p>
            <a:endParaRPr lang="en-US" baseline="0" noProof="0" dirty="0" smtClean="0"/>
          </a:p>
          <a:p>
            <a:r>
              <a:rPr lang="en-US" baseline="0" noProof="0" dirty="0" smtClean="0"/>
              <a:t>An SLA is an example of this contract. It contains the conditions under which the service will be delivered and also the penalties for violating any clause.</a:t>
            </a:r>
          </a:p>
          <a:p>
            <a:endParaRPr lang="en-US" baseline="0" noProof="0" dirty="0" smtClean="0"/>
          </a:p>
          <a:p>
            <a:r>
              <a:rPr lang="en-US" baseline="0" noProof="0" dirty="0" smtClean="0"/>
              <a:t>And naturally it is too difficult for one single cloud to attend all user requirements, sometimes it can be out of resources for that. So …  </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begin by the context of our research. We are interested in the data integration</a:t>
            </a:r>
            <a:r>
              <a:rPr lang="en-US" baseline="0" noProof="0" dirty="0" smtClean="0"/>
              <a:t> problem. This problem deals with combining the data from different data sources (with different schemas and structures) show to the user the integrated result of these data.</a:t>
            </a:r>
          </a:p>
          <a:p>
            <a:endParaRPr lang="en-US" baseline="0" noProof="0" dirty="0" smtClean="0"/>
          </a:p>
          <a:p>
            <a:r>
              <a:rPr lang="en-US" baseline="0" noProof="0" dirty="0" smtClean="0"/>
              <a:t>And the cloud computing architecture opens new challenges and opportunities to data processing. This, naturally, happens because of the unlimited access to resources provided by the cloud and the “pay as u go” model. Inside this model, the user requirements should be specified and agreed between the parts and, for this, we use contracts.</a:t>
            </a:r>
          </a:p>
          <a:p>
            <a:endParaRPr lang="en-US" baseline="0" noProof="0" dirty="0" smtClean="0"/>
          </a:p>
          <a:p>
            <a:r>
              <a:rPr lang="en-US" baseline="0" noProof="0" dirty="0" smtClean="0"/>
              <a:t>An SLA is an example of this contract. It contains the conditions under which the service will be delivered and also the penalties for violating any clause.</a:t>
            </a:r>
          </a:p>
          <a:p>
            <a:endParaRPr lang="en-US" baseline="0" noProof="0" dirty="0" smtClean="0"/>
          </a:p>
          <a:p>
            <a:r>
              <a:rPr lang="en-US" baseline="0" noProof="0" dirty="0" smtClean="0"/>
              <a:t>And naturally it is too difficult for one single cloud to attend all user requirements, sometimes it can be out of resources for that. So …  </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3759479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3759479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x-none"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7" name="Date Placeholder 6"/>
          <p:cNvSpPr>
            <a:spLocks noGrp="1"/>
          </p:cNvSpPr>
          <p:nvPr>
            <p:ph type="dt" sz="half" idx="10"/>
          </p:nvPr>
        </p:nvSpPr>
        <p:spPr/>
        <p:txBody>
          <a:bodyPr/>
          <a:lstStyle/>
          <a:p>
            <a:fld id="{8ACDB3CC-F982-40F9-8DD6-BCC9AFBF44BD}" type="datetime1">
              <a:rPr lang="en-US" smtClean="0"/>
              <a:pPr/>
              <a:t>8/24/2015</a:t>
            </a:fld>
            <a:endParaRPr lang="en-US" dirty="0"/>
          </a:p>
        </p:txBody>
      </p:sp>
      <p:sp>
        <p:nvSpPr>
          <p:cNvPr id="8" name="Slide Number Placeholder 7"/>
          <p:cNvSpPr>
            <a:spLocks noGrp="1"/>
          </p:cNvSpPr>
          <p:nvPr>
            <p:ph type="sldNum" sz="quarter" idx="11"/>
          </p:nvPr>
        </p:nvSpPr>
        <p:spPr/>
        <p:txBody>
          <a:bodyPr/>
          <a:lstStyle/>
          <a:p>
            <a:fld id="{57AF16DE-A0D5-4438-950F-5B1E159C2C28}" type="slidenum">
              <a:rPr lang="en-US" smtClean="0"/>
              <a:t>‹N°›</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10"/>
          </p:nvPr>
        </p:nvSpPr>
        <p:spPr/>
        <p:txBody>
          <a:bodyPr/>
          <a:lstStyle/>
          <a:p>
            <a:fld id="{68C2560D-EC28-3B41-86E8-18F1CE0113B4}"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x-none"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‹N°›</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5" name="Date Placeholder 4"/>
          <p:cNvSpPr>
            <a:spLocks noGrp="1"/>
          </p:cNvSpPr>
          <p:nvPr>
            <p:ph type="dt" sz="half" idx="10"/>
          </p:nvPr>
        </p:nvSpPr>
        <p:spPr/>
        <p:txBody>
          <a:bodyPr/>
          <a:lstStyle/>
          <a:p>
            <a:fld id="{68C2560D-EC28-3B41-86E8-18F1CE0113B4}"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7" name="Date Placeholder 6"/>
          <p:cNvSpPr>
            <a:spLocks noGrp="1"/>
          </p:cNvSpPr>
          <p:nvPr>
            <p:ph type="dt" sz="half" idx="10"/>
          </p:nvPr>
        </p:nvSpPr>
        <p:spPr/>
        <p:txBody>
          <a:bodyPr/>
          <a:lstStyle/>
          <a:p>
            <a:fld id="{68C2560D-EC28-3B41-86E8-18F1CE0113B4}"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x-none"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x-none"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C2560D-EC28-3B41-86E8-18F1CE0113B4}" type="datetimeFigureOut">
              <a:rPr lang="en-US" smtClean="0"/>
              <a:t>8/24/2015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066355A-084C-D24E-9AD2-7E4FC41EA627}" type="slidenum">
              <a:rPr lang="en-US" smtClean="0"/>
              <a:t>‹N°›</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94088" r:id="rId1"/>
    <p:sldLayoutId id="2147494089" r:id="rId2"/>
    <p:sldLayoutId id="2147494090" r:id="rId3"/>
    <p:sldLayoutId id="2147494091" r:id="rId4"/>
    <p:sldLayoutId id="2147494092" r:id="rId5"/>
    <p:sldLayoutId id="2147494093" r:id="rId6"/>
    <p:sldLayoutId id="2147494094" r:id="rId7"/>
    <p:sldLayoutId id="2147494095" r:id="rId8"/>
    <p:sldLayoutId id="2147494096" r:id="rId9"/>
    <p:sldLayoutId id="2147494097" r:id="rId10"/>
    <p:sldLayoutId id="214749409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36355"/>
            <a:ext cx="7772400" cy="4267200"/>
          </a:xfrm>
        </p:spPr>
        <p:txBody>
          <a:bodyPr>
            <a:normAutofit/>
          </a:bodyPr>
          <a:lstStyle/>
          <a:p>
            <a:r>
              <a:rPr lang="en-US" sz="2800" dirty="0"/>
              <a:t>Can Data Integration Quality be Enhanced on</a:t>
            </a:r>
            <a:br>
              <a:rPr lang="en-US" sz="2800" dirty="0"/>
            </a:br>
            <a:r>
              <a:rPr lang="en-US" sz="2800" dirty="0"/>
              <a:t>Multi-cloud using SLA?</a:t>
            </a:r>
          </a:p>
        </p:txBody>
      </p:sp>
      <p:sp>
        <p:nvSpPr>
          <p:cNvPr id="3" name="Subtitle 2"/>
          <p:cNvSpPr>
            <a:spLocks noGrp="1"/>
          </p:cNvSpPr>
          <p:nvPr>
            <p:ph type="subTitle" idx="1"/>
          </p:nvPr>
        </p:nvSpPr>
        <p:spPr/>
        <p:txBody>
          <a:bodyPr>
            <a:normAutofit fontScale="55000" lnSpcReduction="20000"/>
          </a:bodyPr>
          <a:lstStyle/>
          <a:p>
            <a:pPr algn="l"/>
            <a:r>
              <a:rPr lang="en-US" dirty="0" smtClean="0">
                <a:solidFill>
                  <a:schemeClr val="tx1"/>
                </a:solidFill>
              </a:rPr>
              <a:t>Daniel Aguiar da Silva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err="1" smtClean="0">
                <a:solidFill>
                  <a:schemeClr val="tx1"/>
                </a:solidFill>
              </a:rPr>
              <a:t>Placido</a:t>
            </a:r>
            <a:r>
              <a:rPr lang="en-US" dirty="0" smtClean="0">
                <a:solidFill>
                  <a:schemeClr val="tx1"/>
                </a:solidFill>
              </a:rPr>
              <a:t> Antonio de Souza </a:t>
            </a:r>
            <a:r>
              <a:rPr lang="en-US" dirty="0" err="1" smtClean="0">
                <a:solidFill>
                  <a:schemeClr val="tx1"/>
                </a:solidFill>
              </a:rPr>
              <a:t>Neto</a:t>
            </a:r>
            <a:r>
              <a:rPr lang="en-US" dirty="0" smtClean="0">
                <a:solidFill>
                  <a:schemeClr val="tx1">
                    <a:lumMod val="50000"/>
                    <a:lumOff val="50000"/>
                  </a:schemeClr>
                </a:solidFill>
              </a:rPr>
              <a:t>, DIATINF, IFRN, Brazil</a:t>
            </a:r>
            <a:endParaRPr lang="en-US" dirty="0" smtClean="0">
              <a:solidFill>
                <a:schemeClr val="tx1">
                  <a:lumMod val="75000"/>
                  <a:lumOff val="25000"/>
                </a:schemeClr>
              </a:solidFill>
            </a:endParaRP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Selecting relevant papers</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a:solidFill>
                  <a:schemeClr val="tx1"/>
                </a:solidFill>
              </a:rPr>
              <a:t>The titles and abstracts of the </a:t>
            </a:r>
            <a:r>
              <a:rPr lang="en-US" dirty="0" smtClean="0">
                <a:solidFill>
                  <a:schemeClr val="tx1"/>
                </a:solidFill>
              </a:rPr>
              <a:t>papers were filtered to select paper related to our research scope</a:t>
            </a:r>
            <a:endParaRPr lang="en-US" dirty="0">
              <a:solidFill>
                <a:schemeClr val="tx1"/>
              </a:solidFill>
            </a:endParaRPr>
          </a:p>
          <a:p>
            <a:endParaRPr lang="en-US" dirty="0">
              <a:solidFill>
                <a:srgbClr val="000000"/>
              </a:solidFill>
            </a:endParaRPr>
          </a:p>
        </p:txBody>
      </p:sp>
      <p:graphicFrame>
        <p:nvGraphicFramePr>
          <p:cNvPr id="4" name="Table 4"/>
          <p:cNvGraphicFramePr>
            <a:graphicFrameLocks noGrp="1"/>
          </p:cNvGraphicFramePr>
          <p:nvPr>
            <p:extLst>
              <p:ext uri="{D42A27DB-BD31-4B8C-83A1-F6EECF244321}">
                <p14:modId xmlns:p14="http://schemas.microsoft.com/office/powerpoint/2010/main" val="3655854619"/>
              </p:ext>
            </p:extLst>
          </p:nvPr>
        </p:nvGraphicFramePr>
        <p:xfrm>
          <a:off x="872192" y="3446611"/>
          <a:ext cx="7445296" cy="2816988"/>
        </p:xfrm>
        <a:graphic>
          <a:graphicData uri="http://schemas.openxmlformats.org/drawingml/2006/table">
            <a:tbl>
              <a:tblPr firstRow="1" bandRow="1">
                <a:tableStyleId>{5C22544A-7EE6-4342-B048-85BDC9FD1C3A}</a:tableStyleId>
              </a:tblPr>
              <a:tblGrid>
                <a:gridCol w="1861324"/>
                <a:gridCol w="1861324"/>
                <a:gridCol w="1861324"/>
                <a:gridCol w="1861324"/>
              </a:tblGrid>
              <a:tr h="469498">
                <a:tc>
                  <a:txBody>
                    <a:bodyPr/>
                    <a:lstStyle/>
                    <a:p>
                      <a:pPr algn="ctr"/>
                      <a:r>
                        <a:rPr lang="en-US" noProof="0" dirty="0" smtClean="0">
                          <a:solidFill>
                            <a:schemeClr val="tx1"/>
                          </a:solidFill>
                        </a:rPr>
                        <a:t>Database</a:t>
                      </a:r>
                      <a:endParaRPr lang="en-US" noProof="0" dirty="0">
                        <a:solidFill>
                          <a:schemeClr val="tx1"/>
                        </a:solidFill>
                      </a:endParaRPr>
                    </a:p>
                  </a:txBody>
                  <a:tcPr anchor="ctr"/>
                </a:tc>
                <a:tc>
                  <a:txBody>
                    <a:bodyPr/>
                    <a:lstStyle/>
                    <a:p>
                      <a:pPr algn="ctr"/>
                      <a:r>
                        <a:rPr lang="en-US" noProof="0" dirty="0" smtClean="0">
                          <a:solidFill>
                            <a:schemeClr val="tx1"/>
                          </a:solidFill>
                        </a:rPr>
                        <a:t>Amount</a:t>
                      </a:r>
                      <a:endParaRPr lang="en-US" noProof="0" dirty="0">
                        <a:solidFill>
                          <a:schemeClr val="tx1"/>
                        </a:solidFill>
                      </a:endParaRPr>
                    </a:p>
                  </a:txBody>
                  <a:tcPr anchor="ctr"/>
                </a:tc>
                <a:tc>
                  <a:txBody>
                    <a:bodyPr/>
                    <a:lstStyle/>
                    <a:p>
                      <a:pPr algn="ctr"/>
                      <a:r>
                        <a:rPr lang="en-US" noProof="0" dirty="0" smtClean="0">
                          <a:solidFill>
                            <a:schemeClr val="tx1"/>
                          </a:solidFill>
                        </a:rPr>
                        <a:t>Included</a:t>
                      </a:r>
                      <a:endParaRPr lang="en-US" noProof="0" dirty="0">
                        <a:solidFill>
                          <a:schemeClr val="tx1"/>
                        </a:solidFill>
                      </a:endParaRPr>
                    </a:p>
                  </a:txBody>
                  <a:tcPr anchor="ctr"/>
                </a:tc>
                <a:tc>
                  <a:txBody>
                    <a:bodyPr/>
                    <a:lstStyle/>
                    <a:p>
                      <a:pPr algn="ctr"/>
                      <a:r>
                        <a:rPr lang="en-US" noProof="0" dirty="0" smtClean="0">
                          <a:solidFill>
                            <a:schemeClr val="tx1"/>
                          </a:solidFill>
                        </a:rPr>
                        <a:t>Excluded</a:t>
                      </a:r>
                      <a:endParaRPr lang="en-US" noProof="0" dirty="0">
                        <a:solidFill>
                          <a:schemeClr val="tx1"/>
                        </a:solidFill>
                      </a:endParaRPr>
                    </a:p>
                  </a:txBody>
                  <a:tcPr anchor="ctr"/>
                </a:tc>
              </a:tr>
              <a:tr h="469498">
                <a:tc>
                  <a:txBody>
                    <a:bodyPr/>
                    <a:lstStyle/>
                    <a:p>
                      <a:pPr algn="ctr"/>
                      <a:r>
                        <a:rPr lang="en-US" noProof="0" dirty="0" smtClean="0">
                          <a:solidFill>
                            <a:schemeClr val="tx1"/>
                          </a:solidFill>
                        </a:rPr>
                        <a:t>IEEE</a:t>
                      </a:r>
                      <a:endParaRPr lang="en-US" noProof="0" dirty="0">
                        <a:solidFill>
                          <a:schemeClr val="tx1"/>
                        </a:solidFill>
                      </a:endParaRPr>
                    </a:p>
                  </a:txBody>
                  <a:tcPr anchor="ctr"/>
                </a:tc>
                <a:tc>
                  <a:txBody>
                    <a:bodyPr/>
                    <a:lstStyle/>
                    <a:p>
                      <a:pPr algn="ctr"/>
                      <a:r>
                        <a:rPr lang="en-US" noProof="0" dirty="0" smtClean="0">
                          <a:solidFill>
                            <a:schemeClr val="tx1"/>
                          </a:solidFill>
                        </a:rPr>
                        <a:t>658</a:t>
                      </a:r>
                      <a:endParaRPr lang="en-US" noProof="0" dirty="0">
                        <a:solidFill>
                          <a:schemeClr val="tx1"/>
                        </a:solidFill>
                      </a:endParaRPr>
                    </a:p>
                  </a:txBody>
                  <a:tcPr anchor="ctr"/>
                </a:tc>
                <a:tc>
                  <a:txBody>
                    <a:bodyPr/>
                    <a:lstStyle/>
                    <a:p>
                      <a:pPr algn="ctr"/>
                      <a:r>
                        <a:rPr lang="en-US" noProof="0" dirty="0" smtClean="0">
                          <a:solidFill>
                            <a:schemeClr val="tx1"/>
                          </a:solidFill>
                        </a:rPr>
                        <a:t>56</a:t>
                      </a:r>
                      <a:endParaRPr lang="en-US" noProof="0" dirty="0">
                        <a:solidFill>
                          <a:schemeClr val="tx1"/>
                        </a:solidFill>
                      </a:endParaRPr>
                    </a:p>
                  </a:txBody>
                  <a:tcPr anchor="ctr"/>
                </a:tc>
                <a:tc>
                  <a:txBody>
                    <a:bodyPr/>
                    <a:lstStyle/>
                    <a:p>
                      <a:pPr algn="ctr"/>
                      <a:r>
                        <a:rPr lang="en-US" noProof="0" dirty="0" smtClean="0">
                          <a:solidFill>
                            <a:schemeClr val="tx1"/>
                          </a:solidFill>
                        </a:rPr>
                        <a:t>602</a:t>
                      </a:r>
                      <a:endParaRPr lang="en-US" noProof="0" dirty="0">
                        <a:solidFill>
                          <a:schemeClr val="tx1"/>
                        </a:solidFill>
                      </a:endParaRPr>
                    </a:p>
                  </a:txBody>
                  <a:tcPr anchor="ctr"/>
                </a:tc>
              </a:tr>
              <a:tr h="469498">
                <a:tc>
                  <a:txBody>
                    <a:bodyPr/>
                    <a:lstStyle/>
                    <a:p>
                      <a:pPr algn="ctr"/>
                      <a:r>
                        <a:rPr lang="en-US" noProof="0" dirty="0" smtClean="0">
                          <a:solidFill>
                            <a:schemeClr val="tx1"/>
                          </a:solidFill>
                        </a:rPr>
                        <a:t>ACM</a:t>
                      </a:r>
                      <a:endParaRPr lang="en-US" noProof="0" dirty="0">
                        <a:solidFill>
                          <a:schemeClr val="tx1"/>
                        </a:solidFill>
                      </a:endParaRPr>
                    </a:p>
                  </a:txBody>
                  <a:tcPr anchor="ctr"/>
                </a:tc>
                <a:tc>
                  <a:txBody>
                    <a:bodyPr/>
                    <a:lstStyle/>
                    <a:p>
                      <a:pPr algn="ctr"/>
                      <a:r>
                        <a:rPr lang="en-US" noProof="0" dirty="0" smtClean="0">
                          <a:solidFill>
                            <a:schemeClr val="tx1"/>
                          </a:solidFill>
                        </a:rPr>
                        <a:t>649</a:t>
                      </a:r>
                      <a:endParaRPr lang="en-US" noProof="0" dirty="0">
                        <a:solidFill>
                          <a:schemeClr val="tx1"/>
                        </a:solidFill>
                      </a:endParaRPr>
                    </a:p>
                  </a:txBody>
                  <a:tcPr anchor="ctr"/>
                </a:tc>
                <a:tc>
                  <a:txBody>
                    <a:bodyPr/>
                    <a:lstStyle/>
                    <a:p>
                      <a:pPr algn="ctr"/>
                      <a:r>
                        <a:rPr lang="en-US" noProof="0" dirty="0" smtClean="0">
                          <a:solidFill>
                            <a:schemeClr val="tx1"/>
                          </a:solidFill>
                        </a:rPr>
                        <a:t>31</a:t>
                      </a:r>
                      <a:endParaRPr lang="en-US" noProof="0" dirty="0">
                        <a:solidFill>
                          <a:schemeClr val="tx1"/>
                        </a:solidFill>
                      </a:endParaRPr>
                    </a:p>
                  </a:txBody>
                  <a:tcPr anchor="ctr"/>
                </a:tc>
                <a:tc>
                  <a:txBody>
                    <a:bodyPr/>
                    <a:lstStyle/>
                    <a:p>
                      <a:pPr algn="ctr"/>
                      <a:r>
                        <a:rPr lang="en-US" noProof="0" dirty="0" smtClean="0">
                          <a:solidFill>
                            <a:schemeClr val="tx1"/>
                          </a:solidFill>
                        </a:rPr>
                        <a:t>618</a:t>
                      </a:r>
                      <a:endParaRPr lang="en-US" noProof="0" dirty="0">
                        <a:solidFill>
                          <a:schemeClr val="tx1"/>
                        </a:solidFill>
                      </a:endParaRPr>
                    </a:p>
                  </a:txBody>
                  <a:tcPr anchor="ctr"/>
                </a:tc>
              </a:tr>
              <a:tr h="469498">
                <a:tc>
                  <a:txBody>
                    <a:bodyPr/>
                    <a:lstStyle/>
                    <a:p>
                      <a:pPr algn="ctr"/>
                      <a:r>
                        <a:rPr lang="en-US" noProof="0" dirty="0" smtClean="0">
                          <a:solidFill>
                            <a:schemeClr val="tx1"/>
                          </a:solidFill>
                        </a:rPr>
                        <a:t>Science</a:t>
                      </a:r>
                      <a:r>
                        <a:rPr lang="en-US" baseline="0" noProof="0" dirty="0" smtClean="0">
                          <a:solidFill>
                            <a:schemeClr val="tx1"/>
                          </a:solidFill>
                        </a:rPr>
                        <a:t> Direct</a:t>
                      </a:r>
                      <a:endParaRPr lang="en-US" noProof="0" dirty="0">
                        <a:solidFill>
                          <a:schemeClr val="tx1"/>
                        </a:solidFill>
                      </a:endParaRPr>
                    </a:p>
                  </a:txBody>
                  <a:tcPr anchor="ctr"/>
                </a:tc>
                <a:tc>
                  <a:txBody>
                    <a:bodyPr/>
                    <a:lstStyle/>
                    <a:p>
                      <a:pPr algn="ctr"/>
                      <a:r>
                        <a:rPr lang="en-US" noProof="0" dirty="0" smtClean="0">
                          <a:solidFill>
                            <a:schemeClr val="tx1"/>
                          </a:solidFill>
                        </a:rPr>
                        <a:t>106</a:t>
                      </a:r>
                      <a:endParaRPr lang="en-US" noProof="0" dirty="0">
                        <a:solidFill>
                          <a:schemeClr val="tx1"/>
                        </a:solidFill>
                      </a:endParaRPr>
                    </a:p>
                  </a:txBody>
                  <a:tcPr anchor="ctr"/>
                </a:tc>
                <a:tc>
                  <a:txBody>
                    <a:bodyPr/>
                    <a:lstStyle/>
                    <a:p>
                      <a:pPr algn="ctr"/>
                      <a:r>
                        <a:rPr lang="en-US" noProof="0" dirty="0" smtClean="0">
                          <a:solidFill>
                            <a:schemeClr val="tx1"/>
                          </a:solidFill>
                        </a:rPr>
                        <a:t>6</a:t>
                      </a:r>
                      <a:endParaRPr lang="en-US" noProof="0" dirty="0">
                        <a:solidFill>
                          <a:schemeClr val="tx1"/>
                        </a:solidFill>
                      </a:endParaRPr>
                    </a:p>
                  </a:txBody>
                  <a:tcPr anchor="ctr"/>
                </a:tc>
                <a:tc>
                  <a:txBody>
                    <a:bodyPr/>
                    <a:lstStyle/>
                    <a:p>
                      <a:pPr algn="ctr"/>
                      <a:r>
                        <a:rPr lang="en-US" noProof="0" dirty="0" smtClean="0">
                          <a:solidFill>
                            <a:schemeClr val="tx1"/>
                          </a:solidFill>
                        </a:rPr>
                        <a:t>100</a:t>
                      </a:r>
                      <a:endParaRPr lang="en-US" noProof="0" dirty="0">
                        <a:solidFill>
                          <a:schemeClr val="tx1"/>
                        </a:solidFill>
                      </a:endParaRPr>
                    </a:p>
                  </a:txBody>
                  <a:tcPr anchor="ctr"/>
                </a:tc>
              </a:tr>
              <a:tr h="469498">
                <a:tc>
                  <a:txBody>
                    <a:bodyPr/>
                    <a:lstStyle/>
                    <a:p>
                      <a:pPr algn="ctr"/>
                      <a:r>
                        <a:rPr lang="en-US" noProof="0" dirty="0" smtClean="0">
                          <a:solidFill>
                            <a:schemeClr val="tx1"/>
                          </a:solidFill>
                        </a:rPr>
                        <a:t>CiteSeerX</a:t>
                      </a:r>
                      <a:endParaRPr lang="en-US" noProof="0" dirty="0">
                        <a:solidFill>
                          <a:schemeClr val="tx1"/>
                        </a:solidFill>
                      </a:endParaRPr>
                    </a:p>
                  </a:txBody>
                  <a:tcPr anchor="ctr"/>
                </a:tc>
                <a:tc>
                  <a:txBody>
                    <a:bodyPr/>
                    <a:lstStyle/>
                    <a:p>
                      <a:pPr algn="ctr"/>
                      <a:r>
                        <a:rPr lang="en-US" noProof="0" dirty="0" smtClean="0">
                          <a:solidFill>
                            <a:schemeClr val="tx1"/>
                          </a:solidFill>
                        </a:rPr>
                        <a:t>419</a:t>
                      </a:r>
                      <a:endParaRPr lang="en-US" noProof="0" dirty="0">
                        <a:solidFill>
                          <a:schemeClr val="tx1"/>
                        </a:solidFill>
                      </a:endParaRPr>
                    </a:p>
                  </a:txBody>
                  <a:tcPr anchor="ctr"/>
                </a:tc>
                <a:tc>
                  <a:txBody>
                    <a:bodyPr/>
                    <a:lstStyle/>
                    <a:p>
                      <a:pPr algn="ctr"/>
                      <a:r>
                        <a:rPr lang="en-US" noProof="0" dirty="0" smtClean="0">
                          <a:solidFill>
                            <a:schemeClr val="tx1"/>
                          </a:solidFill>
                        </a:rPr>
                        <a:t>21</a:t>
                      </a:r>
                      <a:endParaRPr lang="en-US" noProof="0" dirty="0">
                        <a:solidFill>
                          <a:schemeClr val="tx1"/>
                        </a:solidFill>
                      </a:endParaRPr>
                    </a:p>
                  </a:txBody>
                  <a:tcPr anchor="ctr"/>
                </a:tc>
                <a:tc>
                  <a:txBody>
                    <a:bodyPr/>
                    <a:lstStyle/>
                    <a:p>
                      <a:pPr algn="ctr"/>
                      <a:r>
                        <a:rPr lang="en-US" noProof="0" dirty="0" smtClean="0">
                          <a:solidFill>
                            <a:schemeClr val="tx1"/>
                          </a:solidFill>
                        </a:rPr>
                        <a:t>398</a:t>
                      </a:r>
                      <a:endParaRPr lang="en-US" noProof="0" dirty="0">
                        <a:solidFill>
                          <a:schemeClr val="tx1"/>
                        </a:solidFill>
                      </a:endParaRPr>
                    </a:p>
                  </a:txBody>
                  <a:tcPr anchor="ctr"/>
                </a:tc>
              </a:tr>
              <a:tr h="469498">
                <a:tc>
                  <a:txBody>
                    <a:bodyPr/>
                    <a:lstStyle/>
                    <a:p>
                      <a:pPr algn="ctr"/>
                      <a:r>
                        <a:rPr lang="en-US" noProof="0" dirty="0" smtClean="0">
                          <a:solidFill>
                            <a:schemeClr val="tx1"/>
                          </a:solidFill>
                        </a:rPr>
                        <a:t>Total </a:t>
                      </a:r>
                      <a:endParaRPr lang="en-US" noProof="0" dirty="0">
                        <a:solidFill>
                          <a:schemeClr val="tx1"/>
                        </a:solidFill>
                      </a:endParaRPr>
                    </a:p>
                  </a:txBody>
                  <a:tcPr anchor="ctr"/>
                </a:tc>
                <a:tc>
                  <a:txBody>
                    <a:bodyPr/>
                    <a:lstStyle/>
                    <a:p>
                      <a:pPr algn="ctr"/>
                      <a:r>
                        <a:rPr lang="en-US" noProof="0" dirty="0" smtClean="0">
                          <a:solidFill>
                            <a:schemeClr val="tx1"/>
                          </a:solidFill>
                        </a:rPr>
                        <a:t>1832</a:t>
                      </a:r>
                      <a:endParaRPr lang="en-US" noProof="0" dirty="0">
                        <a:solidFill>
                          <a:schemeClr val="tx1"/>
                        </a:solidFill>
                      </a:endParaRPr>
                    </a:p>
                  </a:txBody>
                  <a:tcPr anchor="ctr"/>
                </a:tc>
                <a:tc>
                  <a:txBody>
                    <a:bodyPr/>
                    <a:lstStyle/>
                    <a:p>
                      <a:pPr algn="ctr"/>
                      <a:r>
                        <a:rPr lang="en-US" b="1" u="sng" noProof="0" dirty="0" smtClean="0">
                          <a:solidFill>
                            <a:schemeClr val="tx1"/>
                          </a:solidFill>
                        </a:rPr>
                        <a:t>114</a:t>
                      </a:r>
                      <a:endParaRPr lang="en-US" b="1" u="sng" noProof="0" dirty="0">
                        <a:solidFill>
                          <a:schemeClr val="tx1"/>
                        </a:solidFill>
                      </a:endParaRPr>
                    </a:p>
                  </a:txBody>
                  <a:tcPr anchor="ctr">
                    <a:solidFill>
                      <a:srgbClr val="FF6600"/>
                    </a:solidFill>
                  </a:tcPr>
                </a:tc>
                <a:tc>
                  <a:txBody>
                    <a:bodyPr/>
                    <a:lstStyle/>
                    <a:p>
                      <a:pPr algn="ctr"/>
                      <a:r>
                        <a:rPr lang="en-US" noProof="0" dirty="0" smtClean="0">
                          <a:solidFill>
                            <a:schemeClr val="tx1"/>
                          </a:solidFill>
                        </a:rPr>
                        <a:t>1718</a:t>
                      </a:r>
                      <a:endParaRPr lang="en-US" noProof="0" dirty="0">
                        <a:solidFill>
                          <a:schemeClr val="tx1"/>
                        </a:solidFill>
                      </a:endParaRPr>
                    </a:p>
                  </a:txBody>
                  <a:tcPr anchor="ctr"/>
                </a:tc>
              </a:tr>
            </a:tbl>
          </a:graphicData>
        </a:graphic>
      </p:graphicFrame>
    </p:spTree>
    <p:extLst>
      <p:ext uri="{BB962C8B-B14F-4D97-AF65-F5344CB8AC3E}">
        <p14:creationId xmlns:p14="http://schemas.microsoft.com/office/powerpoint/2010/main" val="314114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Defining the classification scheme</a:t>
            </a:r>
            <a:endParaRPr lang="en-US" sz="4800" dirty="0"/>
          </a:p>
        </p:txBody>
      </p:sp>
      <p:graphicFrame>
        <p:nvGraphicFramePr>
          <p:cNvPr id="8" name="Tableau 7"/>
          <p:cNvGraphicFramePr>
            <a:graphicFrameLocks noGrp="1"/>
          </p:cNvGraphicFramePr>
          <p:nvPr>
            <p:extLst>
              <p:ext uri="{D42A27DB-BD31-4B8C-83A1-F6EECF244321}">
                <p14:modId xmlns:p14="http://schemas.microsoft.com/office/powerpoint/2010/main" val="327559428"/>
              </p:ext>
            </p:extLst>
          </p:nvPr>
        </p:nvGraphicFramePr>
        <p:xfrm>
          <a:off x="511786" y="2552889"/>
          <a:ext cx="1868329" cy="1483360"/>
        </p:xfrm>
        <a:graphic>
          <a:graphicData uri="http://schemas.openxmlformats.org/drawingml/2006/table">
            <a:tbl>
              <a:tblPr firstRow="1" bandRow="1">
                <a:tableStyleId>{5940675A-B579-460E-94D1-54222C63F5DA}</a:tableStyleId>
              </a:tblPr>
              <a:tblGrid>
                <a:gridCol w="1868329"/>
              </a:tblGrid>
              <a:tr h="370840">
                <a:tc>
                  <a:txBody>
                    <a:bodyPr/>
                    <a:lstStyle/>
                    <a:p>
                      <a:pPr algn="ctr"/>
                      <a:r>
                        <a:rPr lang="en-US" sz="1050" noProof="0" dirty="0" smtClean="0">
                          <a:latin typeface="+mj-lt"/>
                        </a:rPr>
                        <a:t>Cloud</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a:t>
                      </a:r>
                      <a:r>
                        <a:rPr lang="en-US" sz="1050" baseline="0" noProof="0" dirty="0" smtClean="0">
                          <a:latin typeface="+mj-lt"/>
                        </a:rPr>
                        <a:t> Warehouse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Federated</a:t>
                      </a:r>
                      <a:r>
                        <a:rPr lang="en-US" sz="1050" baseline="0" noProof="0" dirty="0" smtClean="0">
                          <a:latin typeface="+mj-lt"/>
                        </a:rPr>
                        <a:t> Database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Multi-cloud</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1292650395"/>
              </p:ext>
            </p:extLst>
          </p:nvPr>
        </p:nvGraphicFramePr>
        <p:xfrm>
          <a:off x="3626440" y="2768389"/>
          <a:ext cx="1868329" cy="1112520"/>
        </p:xfrm>
        <a:graphic>
          <a:graphicData uri="http://schemas.openxmlformats.org/drawingml/2006/table">
            <a:tbl>
              <a:tblPr firstRow="1" bandRow="1">
                <a:tableStyleId>{5940675A-B579-460E-94D1-54222C63F5DA}</a:tableStyleId>
              </a:tblPr>
              <a:tblGrid>
                <a:gridCol w="1868329"/>
              </a:tblGrid>
              <a:tr h="370840">
                <a:tc>
                  <a:txBody>
                    <a:bodyPr/>
                    <a:lstStyle/>
                    <a:p>
                      <a:pPr algn="ctr"/>
                      <a:r>
                        <a:rPr lang="en-US" sz="1050" noProof="0" dirty="0" smtClean="0">
                          <a:latin typeface="+mj-lt"/>
                        </a:rPr>
                        <a:t>Schema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fr-FR" sz="1050" noProof="0" dirty="0" smtClean="0">
                          <a:latin typeface="+mj-lt"/>
                        </a:rPr>
                        <a:t>Meta-data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Knowledge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4166452038"/>
              </p:ext>
            </p:extLst>
          </p:nvPr>
        </p:nvGraphicFramePr>
        <p:xfrm>
          <a:off x="6459315" y="2458905"/>
          <a:ext cx="1868328" cy="2595880"/>
        </p:xfrm>
        <a:graphic>
          <a:graphicData uri="http://schemas.openxmlformats.org/drawingml/2006/table">
            <a:tbl>
              <a:tblPr firstRow="1" bandRow="1">
                <a:tableStyleId>{5940675A-B579-460E-94D1-54222C63F5DA}</a:tableStyleId>
              </a:tblPr>
              <a:tblGrid>
                <a:gridCol w="1868328"/>
              </a:tblGrid>
              <a:tr h="370840">
                <a:tc>
                  <a:txBody>
                    <a:bodyPr/>
                    <a:lstStyle/>
                    <a:p>
                      <a:pPr algn="ctr"/>
                      <a:r>
                        <a:rPr lang="en-US" sz="1050" noProof="0" dirty="0" smtClean="0">
                          <a:latin typeface="+mj-lt"/>
                        </a:rPr>
                        <a:t>Confidentiality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Privacy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Security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SLA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 protection</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a:t>
                      </a:r>
                      <a:r>
                        <a:rPr lang="en-US" sz="1050" baseline="0" noProof="0" dirty="0" smtClean="0">
                          <a:latin typeface="+mj-lt"/>
                        </a:rPr>
                        <a:t> provenance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Others</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ZoneTexte 10"/>
          <p:cNvSpPr txBox="1"/>
          <p:nvPr/>
        </p:nvSpPr>
        <p:spPr>
          <a:xfrm>
            <a:off x="642332" y="1856926"/>
            <a:ext cx="1667444" cy="523220"/>
          </a:xfrm>
          <a:prstGeom prst="rect">
            <a:avLst/>
          </a:prstGeom>
          <a:noFill/>
        </p:spPr>
        <p:txBody>
          <a:bodyPr wrap="none" rtlCol="0">
            <a:spAutoFit/>
          </a:bodyPr>
          <a:lstStyle/>
          <a:p>
            <a:pPr algn="ctr"/>
            <a:r>
              <a:rPr lang="en-US" sz="1400" b="1" dirty="0" smtClean="0">
                <a:latin typeface="+mj-lt"/>
              </a:rPr>
              <a:t>Data integration </a:t>
            </a:r>
          </a:p>
          <a:p>
            <a:pPr algn="ctr"/>
            <a:r>
              <a:rPr lang="en-US" sz="1400" b="1" dirty="0" smtClean="0">
                <a:latin typeface="+mj-lt"/>
              </a:rPr>
              <a:t>environment</a:t>
            </a:r>
            <a:endParaRPr lang="en-US" sz="1400" b="1" dirty="0">
              <a:latin typeface="+mj-lt"/>
            </a:endParaRPr>
          </a:p>
        </p:txBody>
      </p:sp>
      <p:sp>
        <p:nvSpPr>
          <p:cNvPr id="12" name="ZoneTexte 11"/>
          <p:cNvSpPr txBox="1"/>
          <p:nvPr/>
        </p:nvSpPr>
        <p:spPr>
          <a:xfrm>
            <a:off x="3779445" y="1856926"/>
            <a:ext cx="1667444" cy="523220"/>
          </a:xfrm>
          <a:prstGeom prst="rect">
            <a:avLst/>
          </a:prstGeom>
          <a:noFill/>
        </p:spPr>
        <p:txBody>
          <a:bodyPr wrap="none" rtlCol="0">
            <a:spAutoFit/>
          </a:bodyPr>
          <a:lstStyle/>
          <a:p>
            <a:pPr algn="ctr"/>
            <a:r>
              <a:rPr lang="en-US" sz="1400" b="1" dirty="0" smtClean="0">
                <a:latin typeface="+mj-lt"/>
              </a:rPr>
              <a:t>Data integration </a:t>
            </a:r>
          </a:p>
          <a:p>
            <a:pPr algn="ctr"/>
            <a:r>
              <a:rPr lang="en-US" sz="1400" b="1" dirty="0" smtClean="0">
                <a:latin typeface="+mj-lt"/>
              </a:rPr>
              <a:t>description</a:t>
            </a:r>
            <a:endParaRPr lang="en-US" sz="1400" b="1" dirty="0">
              <a:latin typeface="+mj-lt"/>
            </a:endParaRPr>
          </a:p>
        </p:txBody>
      </p:sp>
      <p:sp>
        <p:nvSpPr>
          <p:cNvPr id="13" name="ZoneTexte 12"/>
          <p:cNvSpPr txBox="1"/>
          <p:nvPr/>
        </p:nvSpPr>
        <p:spPr>
          <a:xfrm>
            <a:off x="6823834" y="1852103"/>
            <a:ext cx="1241045" cy="307777"/>
          </a:xfrm>
          <a:prstGeom prst="rect">
            <a:avLst/>
          </a:prstGeom>
          <a:noFill/>
        </p:spPr>
        <p:txBody>
          <a:bodyPr wrap="none" rtlCol="0">
            <a:spAutoFit/>
          </a:bodyPr>
          <a:lstStyle/>
          <a:p>
            <a:pPr algn="ctr"/>
            <a:r>
              <a:rPr lang="en-US" sz="1400" b="1" dirty="0" smtClean="0">
                <a:latin typeface="+mj-lt"/>
              </a:rPr>
              <a:t>Data quality</a:t>
            </a:r>
            <a:endParaRPr lang="en-US" sz="1400" b="1" dirty="0">
              <a:latin typeface="+mj-lt"/>
            </a:endParaRPr>
          </a:p>
        </p:txBody>
      </p:sp>
      <p:sp>
        <p:nvSpPr>
          <p:cNvPr id="14" name="Parenthèses 13"/>
          <p:cNvSpPr/>
          <p:nvPr/>
        </p:nvSpPr>
        <p:spPr>
          <a:xfrm>
            <a:off x="511787" y="2536285"/>
            <a:ext cx="1868329" cy="14833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Parenthèses 14"/>
          <p:cNvSpPr/>
          <p:nvPr/>
        </p:nvSpPr>
        <p:spPr>
          <a:xfrm>
            <a:off x="3626440" y="2521015"/>
            <a:ext cx="1868329" cy="14833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Parenthèses 15"/>
          <p:cNvSpPr/>
          <p:nvPr/>
        </p:nvSpPr>
        <p:spPr>
          <a:xfrm>
            <a:off x="6459314" y="2380347"/>
            <a:ext cx="1868329" cy="267443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ZoneTexte 16"/>
          <p:cNvSpPr txBox="1"/>
          <p:nvPr/>
        </p:nvSpPr>
        <p:spPr>
          <a:xfrm>
            <a:off x="3158281" y="5527107"/>
            <a:ext cx="2909772" cy="307777"/>
          </a:xfrm>
          <a:prstGeom prst="rect">
            <a:avLst/>
          </a:prstGeom>
          <a:noFill/>
        </p:spPr>
        <p:txBody>
          <a:bodyPr wrap="none" rtlCol="0">
            <a:spAutoFit/>
          </a:bodyPr>
          <a:lstStyle/>
          <a:p>
            <a:pPr algn="ctr"/>
            <a:r>
              <a:rPr lang="en-US" sz="1400" b="1" dirty="0" smtClean="0">
                <a:latin typeface="+mj-lt"/>
              </a:rPr>
              <a:t>SLA, Contribution and Research</a:t>
            </a:r>
            <a:endParaRPr lang="en-US" sz="1400" b="1" dirty="0">
              <a:latin typeface="+mj-lt"/>
            </a:endParaRPr>
          </a:p>
        </p:txBody>
      </p:sp>
    </p:spTree>
    <p:extLst>
      <p:ext uri="{BB962C8B-B14F-4D97-AF65-F5344CB8AC3E}">
        <p14:creationId xmlns:p14="http://schemas.microsoft.com/office/powerpoint/2010/main" val="3335946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15"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Producing the mapping </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chemeClr val="tx1"/>
                </a:solidFill>
              </a:rPr>
              <a:t>We sorted the papers according to different classification schemes</a:t>
            </a:r>
          </a:p>
          <a:p>
            <a:pPr algn="just"/>
            <a:endParaRPr lang="en-US" dirty="0" smtClean="0">
              <a:solidFill>
                <a:schemeClr val="tx1"/>
              </a:solidFill>
            </a:endParaRPr>
          </a:p>
          <a:p>
            <a:pPr algn="just"/>
            <a:r>
              <a:rPr lang="en-US" dirty="0" smtClean="0">
                <a:solidFill>
                  <a:schemeClr val="tx1"/>
                </a:solidFill>
              </a:rPr>
              <a:t>The mapping results were expressed using bubble charts</a:t>
            </a:r>
            <a:endParaRPr lang="en-US" dirty="0">
              <a:solidFill>
                <a:schemeClr val="tx1"/>
              </a:solidFill>
            </a:endParaRPr>
          </a:p>
        </p:txBody>
      </p:sp>
    </p:spTree>
    <p:extLst>
      <p:ext uri="{BB962C8B-B14F-4D97-AF65-F5344CB8AC3E}">
        <p14:creationId xmlns:p14="http://schemas.microsoft.com/office/powerpoint/2010/main" val="308154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first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observe the evolution of the publications trend </a:t>
            </a:r>
          </a:p>
          <a:p>
            <a:pPr algn="just"/>
            <a:endParaRPr lang="en-US" dirty="0" smtClean="0">
              <a:solidFill>
                <a:schemeClr val="tx1"/>
              </a:solidFill>
            </a:endParaRPr>
          </a:p>
          <a:p>
            <a:pPr lvl="1" algn="just"/>
            <a:r>
              <a:rPr lang="en-US" dirty="0" smtClean="0">
                <a:solidFill>
                  <a:schemeClr val="tx1"/>
                </a:solidFill>
              </a:rPr>
              <a:t>To help us analyzing the second research question, answering when the publications started to include issues introduced by the cloud</a:t>
            </a:r>
            <a:endParaRPr lang="en-US" dirty="0">
              <a:solidFill>
                <a:schemeClr val="tx1"/>
              </a:solidFill>
            </a:endParaRPr>
          </a:p>
        </p:txBody>
      </p:sp>
    </p:spTree>
    <p:extLst>
      <p:ext uri="{BB962C8B-B14F-4D97-AF65-F5344CB8AC3E}">
        <p14:creationId xmlns:p14="http://schemas.microsoft.com/office/powerpoint/2010/main" val="138435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60" y="810062"/>
            <a:ext cx="6383079" cy="5949942"/>
          </a:xfrm>
          <a:prstGeom prst="rect">
            <a:avLst/>
          </a:prstGeom>
        </p:spPr>
      </p:pic>
      <p:sp>
        <p:nvSpPr>
          <p:cNvPr id="3" name="ZoneTexte 2"/>
          <p:cNvSpPr txBox="1"/>
          <p:nvPr/>
        </p:nvSpPr>
        <p:spPr>
          <a:xfrm>
            <a:off x="337627" y="2630646"/>
            <a:ext cx="8435323" cy="923330"/>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endParaRPr lang="en-US" dirty="0" smtClean="0">
              <a:latin typeface="+mj-lt"/>
            </a:endParaRPr>
          </a:p>
          <a:p>
            <a:r>
              <a:rPr lang="en-US" dirty="0" smtClean="0">
                <a:latin typeface="+mj-lt"/>
              </a:rPr>
              <a:t>SLA has emerged when cloud issues started to be addressed around 2009</a:t>
            </a:r>
          </a:p>
          <a:p>
            <a:endParaRPr lang="en-US" dirty="0">
              <a:latin typeface="+mj-lt"/>
            </a:endParaRPr>
          </a:p>
        </p:txBody>
      </p:sp>
      <p:sp>
        <p:nvSpPr>
          <p:cNvPr id="5" name="ZoneTexte 4"/>
          <p:cNvSpPr txBox="1"/>
          <p:nvPr/>
        </p:nvSpPr>
        <p:spPr>
          <a:xfrm>
            <a:off x="436102" y="3698880"/>
            <a:ext cx="8186857" cy="1200329"/>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endParaRPr lang="en-US" dirty="0" smtClean="0">
              <a:latin typeface="+mj-lt"/>
            </a:endParaRPr>
          </a:p>
          <a:p>
            <a:pPr algn="ctr"/>
            <a:r>
              <a:rPr lang="en-US" dirty="0" smtClean="0">
                <a:latin typeface="+mj-lt"/>
              </a:rPr>
              <a:t>The number of publications has increased as cloud infrastructures have </a:t>
            </a:r>
          </a:p>
          <a:p>
            <a:pPr algn="ctr"/>
            <a:r>
              <a:rPr lang="en-US" dirty="0">
                <a:latin typeface="+mj-lt"/>
              </a:rPr>
              <a:t>b</a:t>
            </a:r>
            <a:r>
              <a:rPr lang="en-US" dirty="0" smtClean="0">
                <a:latin typeface="+mj-lt"/>
              </a:rPr>
              <a:t>ecome more popular and accessible </a:t>
            </a:r>
          </a:p>
          <a:p>
            <a:endParaRPr lang="en-US" dirty="0">
              <a:latin typeface="+mj-lt"/>
            </a:endParaRPr>
          </a:p>
        </p:txBody>
      </p:sp>
    </p:spTree>
    <p:extLst>
      <p:ext uri="{BB962C8B-B14F-4D97-AF65-F5344CB8AC3E}">
        <p14:creationId xmlns:p14="http://schemas.microsoft.com/office/powerpoint/2010/main" val="69555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60" y="810062"/>
            <a:ext cx="6383079" cy="5949942"/>
          </a:xfrm>
          <a:prstGeom prst="rect">
            <a:avLst/>
          </a:prstGeom>
        </p:spPr>
      </p:pic>
      <p:sp>
        <p:nvSpPr>
          <p:cNvPr id="6" name="ZoneTexte 5"/>
          <p:cNvSpPr txBox="1"/>
          <p:nvPr/>
        </p:nvSpPr>
        <p:spPr>
          <a:xfrm>
            <a:off x="209273" y="2360949"/>
            <a:ext cx="8722260" cy="1200329"/>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endParaRPr lang="en-US" dirty="0" smtClean="0">
              <a:latin typeface="+mj-lt"/>
            </a:endParaRPr>
          </a:p>
          <a:p>
            <a:pPr algn="ctr"/>
            <a:r>
              <a:rPr lang="en-US" dirty="0" smtClean="0">
                <a:latin typeface="+mj-lt"/>
              </a:rPr>
              <a:t>It seems that data integration is an  open issue when it is combined with SLA </a:t>
            </a:r>
          </a:p>
          <a:p>
            <a:pPr algn="ctr"/>
            <a:r>
              <a:rPr lang="fr-FR" dirty="0">
                <a:latin typeface="+mj-lt"/>
              </a:rPr>
              <a:t>a</a:t>
            </a:r>
            <a:r>
              <a:rPr lang="fr-FR" dirty="0" smtClean="0">
                <a:latin typeface="+mj-lt"/>
              </a:rPr>
              <a:t>nd cloud trends</a:t>
            </a:r>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364865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second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observe which SLA measures have been most applied to the cloud, answering our first research question</a:t>
            </a:r>
            <a:endParaRPr lang="en-US" dirty="0">
              <a:solidFill>
                <a:schemeClr val="tx1"/>
              </a:solidFill>
            </a:endParaRPr>
          </a:p>
        </p:txBody>
      </p:sp>
    </p:spTree>
    <p:extLst>
      <p:ext uri="{BB962C8B-B14F-4D97-AF65-F5344CB8AC3E}">
        <p14:creationId xmlns:p14="http://schemas.microsoft.com/office/powerpoint/2010/main" val="3344272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06" y="817544"/>
            <a:ext cx="7181988" cy="4556314"/>
          </a:xfrm>
          <a:prstGeom prst="rect">
            <a:avLst/>
          </a:prstGeom>
        </p:spPr>
      </p:pic>
      <p:sp>
        <p:nvSpPr>
          <p:cNvPr id="4" name="ZoneTexte 3"/>
          <p:cNvSpPr txBox="1"/>
          <p:nvPr/>
        </p:nvSpPr>
        <p:spPr>
          <a:xfrm>
            <a:off x="354360" y="5540317"/>
            <a:ext cx="8432116"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The results show that most contributions propose SLA models, and privacy </a:t>
            </a:r>
          </a:p>
          <a:p>
            <a:pPr algn="ctr"/>
            <a:r>
              <a:rPr lang="en-US" dirty="0" smtClean="0">
                <a:latin typeface="+mj-lt"/>
              </a:rPr>
              <a:t>and security are the most popular SLA measures considered in SLAs</a:t>
            </a:r>
          </a:p>
        </p:txBody>
      </p:sp>
    </p:spTree>
    <p:extLst>
      <p:ext uri="{BB962C8B-B14F-4D97-AF65-F5344CB8AC3E}">
        <p14:creationId xmlns:p14="http://schemas.microsoft.com/office/powerpoint/2010/main" val="910942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third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complement the first one, observing  the evolution of publications on data integration towards the cloud, answering our second research question</a:t>
            </a:r>
            <a:endParaRPr lang="en-US" dirty="0">
              <a:solidFill>
                <a:schemeClr val="tx1"/>
              </a:solidFill>
            </a:endParaRPr>
          </a:p>
        </p:txBody>
      </p:sp>
    </p:spTree>
    <p:extLst>
      <p:ext uri="{BB962C8B-B14F-4D97-AF65-F5344CB8AC3E}">
        <p14:creationId xmlns:p14="http://schemas.microsoft.com/office/powerpoint/2010/main" val="376874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4" y="1305702"/>
            <a:ext cx="8943283" cy="3593282"/>
          </a:xfrm>
          <a:prstGeom prst="rect">
            <a:avLst/>
          </a:prstGeom>
        </p:spPr>
      </p:pic>
      <p:sp>
        <p:nvSpPr>
          <p:cNvPr id="4" name="ZoneTexte 3"/>
          <p:cNvSpPr txBox="1"/>
          <p:nvPr/>
        </p:nvSpPr>
        <p:spPr>
          <a:xfrm>
            <a:off x="382429" y="4963529"/>
            <a:ext cx="8376011" cy="369332"/>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The most popular deployment environment of recent papers is the cloud </a:t>
            </a:r>
          </a:p>
        </p:txBody>
      </p:sp>
      <p:sp>
        <p:nvSpPr>
          <p:cNvPr id="5" name="ZoneTexte 4"/>
          <p:cNvSpPr txBox="1"/>
          <p:nvPr/>
        </p:nvSpPr>
        <p:spPr>
          <a:xfrm>
            <a:off x="773631" y="5481697"/>
            <a:ext cx="7588936"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The proposals are delivered as models and tools for facilitating the</a:t>
            </a:r>
          </a:p>
          <a:p>
            <a:pPr algn="ctr"/>
            <a:r>
              <a:rPr lang="en-US" dirty="0" smtClean="0">
                <a:latin typeface="+mj-lt"/>
              </a:rPr>
              <a:t>data integration</a:t>
            </a:r>
          </a:p>
        </p:txBody>
      </p:sp>
    </p:spTree>
    <p:extLst>
      <p:ext uri="{BB962C8B-B14F-4D97-AF65-F5344CB8AC3E}">
        <p14:creationId xmlns:p14="http://schemas.microsoft.com/office/powerpoint/2010/main" val="30799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a:bodyPr>
          <a:lstStyle/>
          <a:p>
            <a:endParaRPr lang="en-US" sz="2300" dirty="0" smtClean="0">
              <a:solidFill>
                <a:schemeClr val="tx1"/>
              </a:solidFill>
            </a:endParaRPr>
          </a:p>
          <a:p>
            <a:r>
              <a:rPr lang="en-US" sz="2300" dirty="0" smtClean="0">
                <a:solidFill>
                  <a:schemeClr val="tx1"/>
                </a:solidFill>
              </a:rPr>
              <a:t>Data </a:t>
            </a:r>
            <a:r>
              <a:rPr lang="en-US" sz="2300" dirty="0">
                <a:solidFill>
                  <a:schemeClr val="tx1"/>
                </a:solidFill>
              </a:rPr>
              <a:t>integration </a:t>
            </a:r>
            <a:r>
              <a:rPr lang="en-US" sz="2300" dirty="0" smtClean="0">
                <a:solidFill>
                  <a:schemeClr val="tx1"/>
                </a:solidFill>
              </a:rPr>
              <a:t>quality on multi-cloud environments</a:t>
            </a:r>
            <a:endParaRPr lang="en-US" sz="2300" dirty="0" smtClean="0">
              <a:solidFill>
                <a:schemeClr val="tx1"/>
              </a:solidFill>
            </a:endParaRPr>
          </a:p>
          <a:p>
            <a:endParaRPr lang="en-US" sz="2300" dirty="0" smtClean="0">
              <a:solidFill>
                <a:schemeClr val="tx1"/>
              </a:solidFill>
            </a:endParaRPr>
          </a:p>
          <a:p>
            <a:r>
              <a:rPr lang="en-US" sz="2300" dirty="0" smtClean="0">
                <a:solidFill>
                  <a:schemeClr val="tx1"/>
                </a:solidFill>
              </a:rPr>
              <a:t>Data integration challenges: classification scheme</a:t>
            </a:r>
          </a:p>
          <a:p>
            <a:endParaRPr lang="en-US" sz="2300" dirty="0" smtClean="0">
              <a:solidFill>
                <a:schemeClr val="tx1"/>
              </a:solidFill>
            </a:endParaRPr>
          </a:p>
          <a:p>
            <a:r>
              <a:rPr lang="en-US" sz="2300" dirty="0" smtClean="0">
                <a:solidFill>
                  <a:schemeClr val="tx1"/>
                </a:solidFill>
              </a:rPr>
              <a:t>Quantitative analysis</a:t>
            </a:r>
          </a:p>
          <a:p>
            <a:endParaRPr lang="en-US" sz="2300" dirty="0" smtClean="0">
              <a:solidFill>
                <a:schemeClr val="tx1"/>
              </a:solidFill>
            </a:endParaRPr>
          </a:p>
          <a:p>
            <a:r>
              <a:rPr lang="en-US" sz="2300" dirty="0" smtClean="0">
                <a:solidFill>
                  <a:schemeClr val="tx1"/>
                </a:solidFill>
              </a:rPr>
              <a:t>Conclusion and final remarks</a:t>
            </a:r>
          </a:p>
          <a:p>
            <a:pPr marL="0" indent="0">
              <a:buNone/>
            </a:pPr>
            <a:endParaRPr lang="en-US" sz="2300" dirty="0" smtClean="0">
              <a:solidFill>
                <a:schemeClr val="tx1"/>
              </a:solidFill>
            </a:endParaRPr>
          </a:p>
          <a:p>
            <a:pPr algn="r"/>
            <a:endParaRPr lang="en-US" sz="2300" dirty="0" smtClean="0">
              <a:solidFill>
                <a:schemeClr val="tx1"/>
              </a:solidFill>
            </a:endParaRPr>
          </a:p>
          <a:p>
            <a:endParaRPr lang="pt-BR" sz="2300"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4" y="1305702"/>
            <a:ext cx="8943283" cy="3593282"/>
          </a:xfrm>
          <a:prstGeom prst="rect">
            <a:avLst/>
          </a:prstGeom>
        </p:spPr>
      </p:pic>
      <p:sp>
        <p:nvSpPr>
          <p:cNvPr id="4" name="ZoneTexte 3"/>
          <p:cNvSpPr txBox="1"/>
          <p:nvPr/>
        </p:nvSpPr>
        <p:spPr>
          <a:xfrm>
            <a:off x="419303" y="5160481"/>
            <a:ext cx="8302273"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Given the importance and crucial need of data integration most papers</a:t>
            </a:r>
          </a:p>
          <a:p>
            <a:pPr algn="ctr"/>
            <a:r>
              <a:rPr lang="en-US" dirty="0">
                <a:latin typeface="+mj-lt"/>
              </a:rPr>
              <a:t>p</a:t>
            </a:r>
            <a:r>
              <a:rPr lang="en-US" dirty="0" smtClean="0">
                <a:latin typeface="+mj-lt"/>
              </a:rPr>
              <a:t>resent concrete solutions as methods, algorithms and systems </a:t>
            </a:r>
          </a:p>
        </p:txBody>
      </p:sp>
    </p:spTree>
    <p:extLst>
      <p:ext uri="{BB962C8B-B14F-4D97-AF65-F5344CB8AC3E}">
        <p14:creationId xmlns:p14="http://schemas.microsoft.com/office/powerpoint/2010/main" val="1176693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fourth and last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observe which QoS measures have been used for evaluating data integration</a:t>
            </a:r>
          </a:p>
          <a:p>
            <a:pPr lvl="1" algn="just"/>
            <a:endParaRPr lang="en-US" dirty="0" smtClean="0">
              <a:solidFill>
                <a:schemeClr val="tx1"/>
              </a:solidFill>
            </a:endParaRPr>
          </a:p>
          <a:p>
            <a:pPr lvl="1" algn="just"/>
            <a:r>
              <a:rPr lang="en-US" dirty="0" smtClean="0">
                <a:solidFill>
                  <a:schemeClr val="tx1"/>
                </a:solidFill>
              </a:rPr>
              <a:t>To determine the conditions in which specific measures are particularly used</a:t>
            </a:r>
            <a:endParaRPr lang="en-US" dirty="0">
              <a:solidFill>
                <a:schemeClr val="tx1"/>
              </a:solidFill>
            </a:endParaRPr>
          </a:p>
        </p:txBody>
      </p:sp>
    </p:spTree>
    <p:extLst>
      <p:ext uri="{BB962C8B-B14F-4D97-AF65-F5344CB8AC3E}">
        <p14:creationId xmlns:p14="http://schemas.microsoft.com/office/powerpoint/2010/main" val="1001845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descr="Data-Quality-DI.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91" y="703371"/>
            <a:ext cx="7860418" cy="5114724"/>
          </a:xfrm>
          <a:prstGeom prst="rect">
            <a:avLst/>
          </a:prstGeom>
        </p:spPr>
      </p:pic>
      <p:sp>
        <p:nvSpPr>
          <p:cNvPr id="4" name="ZoneTexte 3"/>
          <p:cNvSpPr txBox="1"/>
          <p:nvPr/>
        </p:nvSpPr>
        <p:spPr>
          <a:xfrm>
            <a:off x="121953" y="5892017"/>
            <a:ext cx="8896986"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Data integration and QoS measures are associated within environments like</a:t>
            </a:r>
          </a:p>
          <a:p>
            <a:pPr algn="ctr"/>
            <a:r>
              <a:rPr lang="en-US" dirty="0" smtClean="0">
                <a:latin typeface="+mj-lt"/>
              </a:rPr>
              <a:t>cloud and multi-cloud, but yet there is a lack of works concerning this</a:t>
            </a:r>
          </a:p>
        </p:txBody>
      </p:sp>
    </p:spTree>
    <p:extLst>
      <p:ext uri="{BB962C8B-B14F-4D97-AF65-F5344CB8AC3E}">
        <p14:creationId xmlns:p14="http://schemas.microsoft.com/office/powerpoint/2010/main" val="1850242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fontScale="92500" lnSpcReduction="20000"/>
          </a:bodyPr>
          <a:lstStyle/>
          <a:p>
            <a:pPr algn="just"/>
            <a:endParaRPr lang="en-US" dirty="0" smtClean="0">
              <a:solidFill>
                <a:schemeClr val="tx1"/>
              </a:solidFill>
            </a:endParaRPr>
          </a:p>
          <a:p>
            <a:pPr algn="just"/>
            <a:r>
              <a:rPr lang="en-US" dirty="0" smtClean="0">
                <a:solidFill>
                  <a:schemeClr val="tx1"/>
                </a:solidFill>
              </a:rPr>
              <a:t>The </a:t>
            </a:r>
            <a:r>
              <a:rPr lang="en-US" dirty="0">
                <a:solidFill>
                  <a:schemeClr val="tx1"/>
                </a:solidFill>
              </a:rPr>
              <a:t>challenge of integrating data from distributed </a:t>
            </a:r>
            <a:r>
              <a:rPr lang="en-US" dirty="0" smtClean="0">
                <a:solidFill>
                  <a:schemeClr val="tx1"/>
                </a:solidFill>
              </a:rPr>
              <a:t>data services </a:t>
            </a:r>
            <a:r>
              <a:rPr lang="en-US" dirty="0">
                <a:solidFill>
                  <a:schemeClr val="tx1"/>
                </a:solidFill>
              </a:rPr>
              <a:t>deployed on </a:t>
            </a:r>
            <a:r>
              <a:rPr lang="en-US" dirty="0" smtClean="0">
                <a:solidFill>
                  <a:schemeClr val="tx1"/>
                </a:solidFill>
              </a:rPr>
              <a:t>different </a:t>
            </a:r>
            <a:r>
              <a:rPr lang="en-US" dirty="0">
                <a:solidFill>
                  <a:schemeClr val="tx1"/>
                </a:solidFill>
              </a:rPr>
              <a:t>cloud providers guided by SLAs and user </a:t>
            </a:r>
            <a:r>
              <a:rPr lang="en-US" dirty="0" smtClean="0">
                <a:solidFill>
                  <a:schemeClr val="tx1"/>
                </a:solidFill>
              </a:rPr>
              <a:t>preferences </a:t>
            </a:r>
            <a:r>
              <a:rPr lang="en-US" dirty="0">
                <a:solidFill>
                  <a:schemeClr val="tx1"/>
                </a:solidFill>
              </a:rPr>
              <a:t>statement.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The </a:t>
            </a:r>
            <a:r>
              <a:rPr lang="en-US" dirty="0">
                <a:solidFill>
                  <a:schemeClr val="tx1"/>
                </a:solidFill>
              </a:rPr>
              <a:t>problem statement was derived from a </a:t>
            </a:r>
            <a:r>
              <a:rPr lang="en-US" dirty="0" smtClean="0">
                <a:solidFill>
                  <a:schemeClr val="tx1"/>
                </a:solidFill>
              </a:rPr>
              <a:t>classification </a:t>
            </a:r>
            <a:r>
              <a:rPr lang="en-US" dirty="0">
                <a:solidFill>
                  <a:schemeClr val="tx1"/>
                </a:solidFill>
              </a:rPr>
              <a:t>scheme that </a:t>
            </a:r>
            <a:r>
              <a:rPr lang="en-US" dirty="0" smtClean="0">
                <a:solidFill>
                  <a:schemeClr val="tx1"/>
                </a:solidFill>
              </a:rPr>
              <a:t>resulted from </a:t>
            </a:r>
            <a:r>
              <a:rPr lang="en-US" dirty="0">
                <a:solidFill>
                  <a:schemeClr val="tx1"/>
                </a:solidFill>
              </a:rPr>
              <a:t>a study of existing publications </a:t>
            </a:r>
            <a:r>
              <a:rPr lang="en-US" dirty="0" smtClean="0">
                <a:solidFill>
                  <a:schemeClr val="tx1"/>
                </a:solidFill>
              </a:rPr>
              <a:t>identified </a:t>
            </a:r>
            <a:r>
              <a:rPr lang="en-US" dirty="0">
                <a:solidFill>
                  <a:schemeClr val="tx1"/>
                </a:solidFill>
              </a:rPr>
              <a:t>by applying the systematic </a:t>
            </a:r>
            <a:r>
              <a:rPr lang="en-US" dirty="0" smtClean="0">
                <a:solidFill>
                  <a:schemeClr val="tx1"/>
                </a:solidFill>
              </a:rPr>
              <a:t>mapping </a:t>
            </a:r>
            <a:r>
              <a:rPr lang="en-US" dirty="0">
                <a:solidFill>
                  <a:schemeClr val="tx1"/>
                </a:solidFill>
              </a:rPr>
              <a:t>method.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Our </a:t>
            </a:r>
            <a:r>
              <a:rPr lang="en-US" dirty="0">
                <a:solidFill>
                  <a:schemeClr val="tx1"/>
                </a:solidFill>
              </a:rPr>
              <a:t>contribution is the </a:t>
            </a:r>
            <a:r>
              <a:rPr lang="en-US" dirty="0" smtClean="0">
                <a:solidFill>
                  <a:schemeClr val="tx1"/>
                </a:solidFill>
              </a:rPr>
              <a:t>definition </a:t>
            </a:r>
            <a:r>
              <a:rPr lang="en-US" dirty="0">
                <a:solidFill>
                  <a:schemeClr val="tx1"/>
                </a:solidFill>
              </a:rPr>
              <a:t>of a </a:t>
            </a:r>
            <a:r>
              <a:rPr lang="en-US" dirty="0" smtClean="0">
                <a:solidFill>
                  <a:schemeClr val="tx1"/>
                </a:solidFill>
              </a:rPr>
              <a:t>classification </a:t>
            </a:r>
            <a:r>
              <a:rPr lang="en-US" dirty="0">
                <a:solidFill>
                  <a:schemeClr val="tx1"/>
                </a:solidFill>
              </a:rPr>
              <a:t>scheme </a:t>
            </a:r>
            <a:r>
              <a:rPr lang="en-US" dirty="0" smtClean="0">
                <a:solidFill>
                  <a:schemeClr val="tx1"/>
                </a:solidFill>
              </a:rPr>
              <a:t>that shows </a:t>
            </a:r>
            <a:r>
              <a:rPr lang="en-US" dirty="0">
                <a:solidFill>
                  <a:schemeClr val="tx1"/>
                </a:solidFill>
              </a:rPr>
              <a:t>the aspects that characterize a modern vision of data integration done </a:t>
            </a:r>
            <a:r>
              <a:rPr lang="en-US" dirty="0" smtClean="0">
                <a:solidFill>
                  <a:schemeClr val="tx1"/>
                </a:solidFill>
              </a:rPr>
              <a:t>in </a:t>
            </a:r>
            <a:r>
              <a:rPr lang="en-US" dirty="0">
                <a:solidFill>
                  <a:schemeClr val="tx1"/>
                </a:solidFill>
              </a:rPr>
              <a:t>multi-cloud environments and that can be enhanced by including SLAs in </a:t>
            </a:r>
            <a:r>
              <a:rPr lang="en-US" dirty="0" smtClean="0">
                <a:solidFill>
                  <a:schemeClr val="tx1"/>
                </a:solidFill>
              </a:rPr>
              <a:t>its process</a:t>
            </a:r>
            <a:r>
              <a:rPr lang="en-US" dirty="0">
                <a:solidFill>
                  <a:schemeClr val="tx1"/>
                </a:solidFill>
              </a:rPr>
              <a:t>.</a:t>
            </a:r>
          </a:p>
          <a:p>
            <a:pPr algn="just"/>
            <a:endParaRPr lang="en-US" dirty="0">
              <a:solidFill>
                <a:schemeClr val="tx1"/>
              </a:solidFill>
            </a:endParaRPr>
          </a:p>
        </p:txBody>
      </p:sp>
    </p:spTree>
    <p:extLst>
      <p:ext uri="{BB962C8B-B14F-4D97-AF65-F5344CB8AC3E}">
        <p14:creationId xmlns:p14="http://schemas.microsoft.com/office/powerpoint/2010/main" val="186598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a:bodyPr>
          <a:lstStyle/>
          <a:p>
            <a:pPr algn="just"/>
            <a:endParaRPr lang="en-US" dirty="0" smtClean="0">
              <a:solidFill>
                <a:schemeClr val="tx1"/>
              </a:solidFill>
            </a:endParaRPr>
          </a:p>
          <a:p>
            <a:pPr algn="just"/>
            <a:r>
              <a:rPr lang="en-US" dirty="0">
                <a:solidFill>
                  <a:schemeClr val="tx1"/>
                </a:solidFill>
              </a:rPr>
              <a:t>W</a:t>
            </a:r>
            <a:r>
              <a:rPr lang="en-US" dirty="0" smtClean="0">
                <a:solidFill>
                  <a:schemeClr val="tx1"/>
                </a:solidFill>
              </a:rPr>
              <a:t>e identified </a:t>
            </a:r>
            <a:r>
              <a:rPr lang="en-US" dirty="0">
                <a:solidFill>
                  <a:schemeClr val="tx1"/>
                </a:solidFill>
              </a:rPr>
              <a:t>trends and </a:t>
            </a:r>
            <a:r>
              <a:rPr lang="en-US" dirty="0" smtClean="0">
                <a:solidFill>
                  <a:schemeClr val="tx1"/>
                </a:solidFill>
              </a:rPr>
              <a:t>open issues </a:t>
            </a:r>
            <a:r>
              <a:rPr lang="en-US" dirty="0">
                <a:solidFill>
                  <a:schemeClr val="tx1"/>
                </a:solidFill>
              </a:rPr>
              <a:t>in our research topic and proposed the general lines of an original </a:t>
            </a:r>
            <a:r>
              <a:rPr lang="en-US" dirty="0" smtClean="0">
                <a:solidFill>
                  <a:schemeClr val="tx1"/>
                </a:solidFill>
              </a:rPr>
              <a:t>data integration </a:t>
            </a:r>
            <a:r>
              <a:rPr lang="en-US" dirty="0">
                <a:solidFill>
                  <a:schemeClr val="tx1"/>
                </a:solidFill>
              </a:rPr>
              <a:t>solution.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We </a:t>
            </a:r>
            <a:r>
              <a:rPr lang="en-US" dirty="0">
                <a:solidFill>
                  <a:schemeClr val="tx1"/>
                </a:solidFill>
              </a:rPr>
              <a:t>are also developing the strategies to better </a:t>
            </a:r>
            <a:r>
              <a:rPr lang="en-US" dirty="0" smtClean="0">
                <a:solidFill>
                  <a:schemeClr val="tx1"/>
                </a:solidFill>
              </a:rPr>
              <a:t>define </a:t>
            </a:r>
            <a:r>
              <a:rPr lang="en-US" dirty="0">
                <a:solidFill>
                  <a:schemeClr val="tx1"/>
                </a:solidFill>
              </a:rPr>
              <a:t>a </a:t>
            </a:r>
            <a:r>
              <a:rPr lang="en-US" dirty="0" smtClean="0">
                <a:solidFill>
                  <a:schemeClr val="tx1"/>
                </a:solidFill>
              </a:rPr>
              <a:t>SLA extension </a:t>
            </a:r>
            <a:r>
              <a:rPr lang="en-US" dirty="0">
                <a:solidFill>
                  <a:schemeClr val="tx1"/>
                </a:solidFill>
              </a:rPr>
              <a:t>and data consumers preferences description for guiding data </a:t>
            </a:r>
            <a:r>
              <a:rPr lang="en-US" dirty="0" smtClean="0">
                <a:solidFill>
                  <a:schemeClr val="tx1"/>
                </a:solidFill>
              </a:rPr>
              <a:t>integration </a:t>
            </a:r>
            <a:r>
              <a:rPr lang="en-US" dirty="0">
                <a:solidFill>
                  <a:schemeClr val="tx1"/>
                </a:solidFill>
              </a:rPr>
              <a:t>in multi-cloud environments.</a:t>
            </a:r>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457200" y="1769016"/>
            <a:ext cx="8229600" cy="4525963"/>
          </a:xfrm>
        </p:spPr>
        <p:txBody>
          <a:bodyPr>
            <a:normAutofit fontScale="62500" lnSpcReduction="20000"/>
          </a:bodyPr>
          <a:lstStyle/>
          <a:p>
            <a:pPr marL="457200" indent="-457200" algn="just">
              <a:buFont typeface="+mj-lt"/>
              <a:buAutoNum type="arabicPeriod"/>
            </a:pPr>
            <a:r>
              <a:rPr lang="en-US" dirty="0" smtClean="0">
                <a:solidFill>
                  <a:schemeClr val="tx1"/>
                </a:solidFill>
              </a:rPr>
              <a:t>Mohamad </a:t>
            </a:r>
            <a:r>
              <a:rPr lang="en-US" dirty="0" err="1">
                <a:solidFill>
                  <a:schemeClr val="tx1"/>
                </a:solidFill>
              </a:rPr>
              <a:t>Hamze</a:t>
            </a:r>
            <a:r>
              <a:rPr lang="en-US" dirty="0">
                <a:solidFill>
                  <a:schemeClr val="tx1"/>
                </a:solidFill>
              </a:rPr>
              <a:t>, Nader </a:t>
            </a:r>
            <a:r>
              <a:rPr lang="en-US" dirty="0" err="1">
                <a:solidFill>
                  <a:schemeClr val="tx1"/>
                </a:solidFill>
              </a:rPr>
              <a:t>Mbarek</a:t>
            </a:r>
            <a:r>
              <a:rPr lang="en-US" dirty="0">
                <a:solidFill>
                  <a:schemeClr val="tx1"/>
                </a:solidFill>
              </a:rPr>
              <a:t>, and Olivier </a:t>
            </a:r>
            <a:r>
              <a:rPr lang="en-US" dirty="0" err="1">
                <a:solidFill>
                  <a:schemeClr val="tx1"/>
                </a:solidFill>
              </a:rPr>
              <a:t>Togni</a:t>
            </a:r>
            <a:r>
              <a:rPr lang="en-US" dirty="0">
                <a:solidFill>
                  <a:schemeClr val="tx1"/>
                </a:solidFill>
              </a:rPr>
              <a:t>. Self-establishing a </a:t>
            </a:r>
            <a:r>
              <a:rPr lang="en-US" dirty="0" smtClean="0">
                <a:solidFill>
                  <a:schemeClr val="tx1"/>
                </a:solidFill>
              </a:rPr>
              <a:t>Service Level </a:t>
            </a:r>
            <a:r>
              <a:rPr lang="en-US" dirty="0">
                <a:solidFill>
                  <a:schemeClr val="tx1"/>
                </a:solidFill>
              </a:rPr>
              <a:t>Agreement within autonomic cloud networking environment. In 2014 </a:t>
            </a:r>
            <a:r>
              <a:rPr lang="en-US" dirty="0" smtClean="0">
                <a:solidFill>
                  <a:schemeClr val="tx1"/>
                </a:solidFill>
              </a:rPr>
              <a:t>IEEE Network </a:t>
            </a:r>
            <a:r>
              <a:rPr lang="en-US" dirty="0">
                <a:solidFill>
                  <a:schemeClr val="tx1"/>
                </a:solidFill>
              </a:rPr>
              <a:t>Operations and Management Symposium (NOMS), pages </a:t>
            </a:r>
            <a:r>
              <a:rPr lang="en-US" dirty="0" smtClean="0">
                <a:solidFill>
                  <a:schemeClr val="tx1"/>
                </a:solidFill>
              </a:rPr>
              <a:t>1-4</a:t>
            </a:r>
            <a:r>
              <a:rPr lang="en-US" dirty="0">
                <a:solidFill>
                  <a:schemeClr val="tx1"/>
                </a:solidFill>
              </a:rPr>
              <a:t>. IEEE, </a:t>
            </a:r>
            <a:r>
              <a:rPr lang="en-US" dirty="0" smtClean="0">
                <a:solidFill>
                  <a:schemeClr val="tx1"/>
                </a:solidFill>
              </a:rPr>
              <a:t>May 2014.</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pt-BR" dirty="0" smtClean="0">
                <a:solidFill>
                  <a:schemeClr val="tx1"/>
                </a:solidFill>
              </a:rPr>
              <a:t>Carlos </a:t>
            </a:r>
            <a:r>
              <a:rPr lang="pt-BR" dirty="0">
                <a:solidFill>
                  <a:schemeClr val="tx1"/>
                </a:solidFill>
              </a:rPr>
              <a:t>Pedrinaci, Jorge Cardoso, and Torsten Leidig. Linked USDL: A </a:t>
            </a:r>
            <a:r>
              <a:rPr lang="pt-BR" dirty="0" smtClean="0">
                <a:solidFill>
                  <a:schemeClr val="tx1"/>
                </a:solidFill>
              </a:rPr>
              <a:t>vocabulary </a:t>
            </a:r>
            <a:r>
              <a:rPr lang="en-US" dirty="0" smtClean="0">
                <a:solidFill>
                  <a:schemeClr val="tx1"/>
                </a:solidFill>
              </a:rPr>
              <a:t>for </a:t>
            </a:r>
            <a:r>
              <a:rPr lang="en-US" dirty="0">
                <a:solidFill>
                  <a:schemeClr val="tx1"/>
                </a:solidFill>
              </a:rPr>
              <a:t>web-scale service trading. In The Semantic Web: Trends and Challenges - </a:t>
            </a:r>
            <a:r>
              <a:rPr lang="en-US" dirty="0" smtClean="0">
                <a:solidFill>
                  <a:schemeClr val="tx1"/>
                </a:solidFill>
              </a:rPr>
              <a:t>11</a:t>
            </a:r>
            <a:r>
              <a:rPr lang="en-US" baseline="30000" dirty="0" smtClean="0">
                <a:solidFill>
                  <a:schemeClr val="tx1"/>
                </a:solidFill>
              </a:rPr>
              <a:t>th</a:t>
            </a:r>
            <a:r>
              <a:rPr lang="en-US" dirty="0" smtClean="0">
                <a:solidFill>
                  <a:schemeClr val="tx1"/>
                </a:solidFill>
              </a:rPr>
              <a:t> International </a:t>
            </a:r>
            <a:r>
              <a:rPr lang="en-US" dirty="0">
                <a:solidFill>
                  <a:schemeClr val="tx1"/>
                </a:solidFill>
              </a:rPr>
              <a:t>Conference, ESWC 2014, </a:t>
            </a:r>
            <a:r>
              <a:rPr lang="en-US" dirty="0" err="1">
                <a:solidFill>
                  <a:schemeClr val="tx1"/>
                </a:solidFill>
              </a:rPr>
              <a:t>Anissaras</a:t>
            </a:r>
            <a:r>
              <a:rPr lang="en-US" dirty="0">
                <a:solidFill>
                  <a:schemeClr val="tx1"/>
                </a:solidFill>
              </a:rPr>
              <a:t>, Crete, Greece, May 25-29, </a:t>
            </a:r>
            <a:r>
              <a:rPr lang="en-US" dirty="0" smtClean="0">
                <a:solidFill>
                  <a:schemeClr val="tx1"/>
                </a:solidFill>
              </a:rPr>
              <a:t>2014. Proceedings</a:t>
            </a:r>
            <a:r>
              <a:rPr lang="en-US" dirty="0">
                <a:solidFill>
                  <a:schemeClr val="tx1"/>
                </a:solidFill>
              </a:rPr>
              <a:t>, pages 68{82, 2014</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smtClean="0">
                <a:solidFill>
                  <a:schemeClr val="tx1"/>
                </a:solidFill>
              </a:rPr>
              <a:t>Kai </a:t>
            </a:r>
            <a:r>
              <a:rPr lang="en-US" dirty="0">
                <a:solidFill>
                  <a:schemeClr val="tx1"/>
                </a:solidFill>
              </a:rPr>
              <a:t>Petersen, Robert </a:t>
            </a:r>
            <a:r>
              <a:rPr lang="en-US" dirty="0" err="1">
                <a:solidFill>
                  <a:schemeClr val="tx1"/>
                </a:solidFill>
              </a:rPr>
              <a:t>Feldt</a:t>
            </a:r>
            <a:r>
              <a:rPr lang="en-US" dirty="0">
                <a:solidFill>
                  <a:schemeClr val="tx1"/>
                </a:solidFill>
              </a:rPr>
              <a:t>, </a:t>
            </a:r>
            <a:r>
              <a:rPr lang="en-US" dirty="0" err="1">
                <a:solidFill>
                  <a:schemeClr val="tx1"/>
                </a:solidFill>
              </a:rPr>
              <a:t>Shahid</a:t>
            </a:r>
            <a:r>
              <a:rPr lang="en-US" dirty="0">
                <a:solidFill>
                  <a:schemeClr val="tx1"/>
                </a:solidFill>
              </a:rPr>
              <a:t> </a:t>
            </a:r>
            <a:r>
              <a:rPr lang="en-US" dirty="0" err="1">
                <a:solidFill>
                  <a:schemeClr val="tx1"/>
                </a:solidFill>
              </a:rPr>
              <a:t>Mujtaba</a:t>
            </a:r>
            <a:r>
              <a:rPr lang="en-US" dirty="0">
                <a:solidFill>
                  <a:schemeClr val="tx1"/>
                </a:solidFill>
              </a:rPr>
              <a:t>, and Michael </a:t>
            </a:r>
            <a:r>
              <a:rPr lang="en-US" dirty="0" err="1">
                <a:solidFill>
                  <a:schemeClr val="tx1"/>
                </a:solidFill>
              </a:rPr>
              <a:t>Mattsson</a:t>
            </a:r>
            <a:r>
              <a:rPr lang="en-US" dirty="0">
                <a:solidFill>
                  <a:schemeClr val="tx1"/>
                </a:solidFill>
              </a:rPr>
              <a:t>. </a:t>
            </a:r>
            <a:r>
              <a:rPr lang="en-US" dirty="0" smtClean="0">
                <a:solidFill>
                  <a:schemeClr val="tx1"/>
                </a:solidFill>
              </a:rPr>
              <a:t>Systematic mapping </a:t>
            </a:r>
            <a:r>
              <a:rPr lang="en-US" dirty="0">
                <a:solidFill>
                  <a:schemeClr val="tx1"/>
                </a:solidFill>
              </a:rPr>
              <a:t>studies in software engineering. In Proceedings of the 12th </a:t>
            </a:r>
            <a:r>
              <a:rPr lang="en-US" dirty="0" smtClean="0">
                <a:solidFill>
                  <a:schemeClr val="tx1"/>
                </a:solidFill>
              </a:rPr>
              <a:t>International Conference </a:t>
            </a:r>
            <a:r>
              <a:rPr lang="en-US" dirty="0">
                <a:solidFill>
                  <a:schemeClr val="tx1"/>
                </a:solidFill>
              </a:rPr>
              <a:t>on Evaluation and Assessment in Software Engineering, EASE'08, </a:t>
            </a:r>
            <a:r>
              <a:rPr lang="en-US" dirty="0" smtClean="0">
                <a:solidFill>
                  <a:schemeClr val="tx1"/>
                </a:solidFill>
              </a:rPr>
              <a:t>pages 68-77, </a:t>
            </a:r>
            <a:r>
              <a:rPr lang="en-US" dirty="0">
                <a:solidFill>
                  <a:schemeClr val="tx1"/>
                </a:solidFill>
              </a:rPr>
              <a:t>Swinton, UK, UK, 2008. British Computer Society</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err="1" smtClean="0">
                <a:solidFill>
                  <a:schemeClr val="tx1"/>
                </a:solidFill>
              </a:rPr>
              <a:t>Pramod</a:t>
            </a:r>
            <a:r>
              <a:rPr lang="en-US" dirty="0" smtClean="0">
                <a:solidFill>
                  <a:schemeClr val="tx1"/>
                </a:solidFill>
              </a:rPr>
              <a:t> </a:t>
            </a:r>
            <a:r>
              <a:rPr lang="en-US" dirty="0">
                <a:solidFill>
                  <a:schemeClr val="tx1"/>
                </a:solidFill>
              </a:rPr>
              <a:t>J </a:t>
            </a:r>
            <a:r>
              <a:rPr lang="en-US" dirty="0" err="1">
                <a:solidFill>
                  <a:schemeClr val="tx1"/>
                </a:solidFill>
              </a:rPr>
              <a:t>Sadalage</a:t>
            </a:r>
            <a:r>
              <a:rPr lang="en-US" dirty="0">
                <a:solidFill>
                  <a:schemeClr val="tx1"/>
                </a:solidFill>
              </a:rPr>
              <a:t> and Martin Fowler. NoSQL distilled: a brief guide to the </a:t>
            </a:r>
            <a:r>
              <a:rPr lang="en-US" dirty="0" smtClean="0">
                <a:solidFill>
                  <a:schemeClr val="tx1"/>
                </a:solidFill>
              </a:rPr>
              <a:t>emerging </a:t>
            </a:r>
            <a:r>
              <a:rPr lang="en-US" dirty="0">
                <a:solidFill>
                  <a:schemeClr val="tx1"/>
                </a:solidFill>
              </a:rPr>
              <a:t>world of polyglot persistence. Pearson Education, 2012</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smtClean="0">
                <a:solidFill>
                  <a:schemeClr val="tx1"/>
                </a:solidFill>
              </a:rPr>
              <a:t>Stephen </a:t>
            </a:r>
            <a:r>
              <a:rPr lang="en-US" dirty="0">
                <a:solidFill>
                  <a:schemeClr val="tx1"/>
                </a:solidFill>
              </a:rPr>
              <a:t>S. </a:t>
            </a:r>
            <a:r>
              <a:rPr lang="en-US" dirty="0" err="1">
                <a:solidFill>
                  <a:schemeClr val="tx1"/>
                </a:solidFill>
              </a:rPr>
              <a:t>Yau</a:t>
            </a:r>
            <a:r>
              <a:rPr lang="en-US" dirty="0">
                <a:solidFill>
                  <a:schemeClr val="tx1"/>
                </a:solidFill>
              </a:rPr>
              <a:t> and Yin </a:t>
            </a:r>
            <a:r>
              <a:rPr lang="en-US" dirty="0" err="1">
                <a:solidFill>
                  <a:schemeClr val="tx1"/>
                </a:solidFill>
              </a:rPr>
              <a:t>Yin</a:t>
            </a:r>
            <a:r>
              <a:rPr lang="en-US" dirty="0">
                <a:solidFill>
                  <a:schemeClr val="tx1"/>
                </a:solidFill>
              </a:rPr>
              <a:t>. A privacy preserving repository for data </a:t>
            </a:r>
            <a:r>
              <a:rPr lang="en-US" dirty="0" smtClean="0">
                <a:solidFill>
                  <a:schemeClr val="tx1"/>
                </a:solidFill>
              </a:rPr>
              <a:t>integration across </a:t>
            </a:r>
            <a:r>
              <a:rPr lang="en-US" dirty="0">
                <a:solidFill>
                  <a:schemeClr val="tx1"/>
                </a:solidFill>
              </a:rPr>
              <a:t>data sharing services. IEEE T. Services Computing, </a:t>
            </a:r>
            <a:r>
              <a:rPr lang="en-US" dirty="0" smtClean="0">
                <a:solidFill>
                  <a:schemeClr val="tx1"/>
                </a:solidFill>
              </a:rPr>
              <a:t>1(3):130-140</a:t>
            </a:r>
            <a:r>
              <a:rPr lang="en-US" dirty="0">
                <a:solidFill>
                  <a:schemeClr val="tx1"/>
                </a:solidFill>
              </a:rPr>
              <a:t>, 2008.</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8838"/>
            <a:ext cx="8229600" cy="1143000"/>
          </a:xfrm>
        </p:spPr>
        <p:txBody>
          <a:bodyPr>
            <a:normAutofit fontScale="90000"/>
          </a:bodyPr>
          <a:lstStyle/>
          <a:p>
            <a:r>
              <a:rPr lang="en-US" dirty="0" smtClean="0"/>
              <a:t/>
            </a:r>
            <a:br>
              <a:rPr lang="en-US" dirty="0" smtClean="0"/>
            </a:br>
            <a:r>
              <a:rPr lang="en-US" dirty="0"/>
              <a:t/>
            </a:r>
            <a:br>
              <a:rPr lang="en-US" dirty="0"/>
            </a:br>
            <a:r>
              <a:rPr lang="en-US" dirty="0" smtClean="0"/>
              <a:t>Thank you for your attention! </a:t>
            </a:r>
            <a:br>
              <a:rPr lang="en-US" dirty="0" smtClean="0"/>
            </a:br>
            <a:endParaRPr lang="en-US" dirty="0"/>
          </a:p>
        </p:txBody>
      </p:sp>
      <p:sp>
        <p:nvSpPr>
          <p:cNvPr id="4" name="Subtitle 2"/>
          <p:cNvSpPr txBox="1">
            <a:spLocks/>
          </p:cNvSpPr>
          <p:nvPr/>
        </p:nvSpPr>
        <p:spPr>
          <a:xfrm>
            <a:off x="1371600" y="4826388"/>
            <a:ext cx="6400800" cy="12192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dirty="0" smtClean="0">
                <a:solidFill>
                  <a:schemeClr val="tx1"/>
                </a:solidFill>
              </a:rPr>
              <a:t>Daniel </a:t>
            </a:r>
            <a:r>
              <a:rPr lang="en-US" dirty="0" err="1" smtClean="0">
                <a:solidFill>
                  <a:schemeClr val="tx1"/>
                </a:solidFill>
              </a:rPr>
              <a:t>Aguiar</a:t>
            </a:r>
            <a:r>
              <a:rPr lang="en-US" dirty="0" smtClean="0">
                <a:solidFill>
                  <a:schemeClr val="tx1"/>
                </a:solidFill>
              </a:rPr>
              <a:t> da Silva </a:t>
            </a:r>
            <a:r>
              <a:rPr lang="en-US" dirty="0" err="1" smtClean="0">
                <a:solidFill>
                  <a:schemeClr val="tx1"/>
                </a:solidFill>
              </a:rPr>
              <a:t>Carvalho</a:t>
            </a:r>
            <a:r>
              <a:rPr lang="en-US" dirty="0" smtClean="0"/>
              <a:t>, Magellan, IAE, Univ. J. Moulin Lyon 3, France</a:t>
            </a:r>
          </a:p>
          <a:p>
            <a:pPr marL="0" indent="0">
              <a:buNone/>
            </a:pPr>
            <a:r>
              <a:rPr lang="en-US" dirty="0" err="1" smtClean="0">
                <a:solidFill>
                  <a:schemeClr val="tx1"/>
                </a:solidFill>
              </a:rPr>
              <a:t>Placido</a:t>
            </a:r>
            <a:r>
              <a:rPr lang="en-US" dirty="0" smtClean="0">
                <a:solidFill>
                  <a:schemeClr val="tx1"/>
                </a:solidFill>
              </a:rPr>
              <a:t> Antonio de Souza </a:t>
            </a:r>
            <a:r>
              <a:rPr lang="en-US" dirty="0" err="1" smtClean="0">
                <a:solidFill>
                  <a:schemeClr val="tx1"/>
                </a:solidFill>
              </a:rPr>
              <a:t>Neto</a:t>
            </a:r>
            <a:r>
              <a:rPr lang="en-US" dirty="0" smtClean="0"/>
              <a:t>, DIATINF, IFRN, Brazil</a:t>
            </a:r>
            <a:endParaRPr lang="en-US" dirty="0" smtClean="0">
              <a:solidFill>
                <a:schemeClr val="tx1">
                  <a:lumMod val="75000"/>
                  <a:lumOff val="25000"/>
                </a:schemeClr>
              </a:solidFill>
            </a:endParaRPr>
          </a:p>
          <a:p>
            <a:pPr marL="0" indent="0">
              <a:buNone/>
            </a:pPr>
            <a:r>
              <a:rPr lang="en-US" dirty="0" err="1" smtClean="0">
                <a:solidFill>
                  <a:schemeClr val="tx1"/>
                </a:solidFill>
              </a:rPr>
              <a:t>Chirine</a:t>
            </a:r>
            <a:r>
              <a:rPr lang="en-US" dirty="0" smtClean="0">
                <a:solidFill>
                  <a:schemeClr val="tx1"/>
                </a:solidFill>
              </a:rPr>
              <a:t> </a:t>
            </a:r>
            <a:r>
              <a:rPr lang="en-US" dirty="0" err="1" smtClean="0">
                <a:solidFill>
                  <a:schemeClr val="tx1"/>
                </a:solidFill>
              </a:rPr>
              <a:t>Ghedira-Guegan</a:t>
            </a:r>
            <a:r>
              <a:rPr lang="en-US" dirty="0" smtClean="0">
                <a:solidFill>
                  <a:schemeClr val="tx1"/>
                </a:solidFill>
              </a:rPr>
              <a:t>, </a:t>
            </a:r>
            <a:r>
              <a:rPr lang="en-US" dirty="0" smtClean="0"/>
              <a:t>Magellan, IAE, Univ. J. Moulin Lyon 3, France</a:t>
            </a:r>
          </a:p>
          <a:p>
            <a:pPr marL="0" indent="0">
              <a:buNone/>
            </a:pPr>
            <a:r>
              <a:rPr lang="en-US" dirty="0" smtClean="0">
                <a:solidFill>
                  <a:schemeClr val="tx1"/>
                </a:solidFill>
              </a:rPr>
              <a:t>Nadia </a:t>
            </a:r>
            <a:r>
              <a:rPr lang="en-US" dirty="0" err="1" smtClean="0">
                <a:solidFill>
                  <a:schemeClr val="tx1"/>
                </a:solidFill>
              </a:rPr>
              <a:t>Benani</a:t>
            </a:r>
            <a:r>
              <a:rPr lang="en-US" dirty="0" smtClean="0"/>
              <a:t>, LIRIS-CNRS, INSA-Lyon, Univ. Lyon, France</a:t>
            </a:r>
          </a:p>
          <a:p>
            <a:pPr marL="0" indent="0">
              <a:buNone/>
            </a:pPr>
            <a:r>
              <a:rPr lang="en-US" dirty="0" err="1" smtClean="0">
                <a:solidFill>
                  <a:schemeClr val="tx1"/>
                </a:solidFill>
              </a:rPr>
              <a:t>Genoveva</a:t>
            </a:r>
            <a:r>
              <a:rPr lang="en-US" dirty="0" smtClean="0">
                <a:solidFill>
                  <a:schemeClr val="tx1"/>
                </a:solidFill>
              </a:rPr>
              <a:t> Vargas-Solar</a:t>
            </a:r>
            <a:r>
              <a:rPr lang="en-US" dirty="0" smtClean="0"/>
              <a:t>, CRNS, LIG-LAFMIA, France</a:t>
            </a:r>
            <a:endParaRPr lang="en-US" dirty="0"/>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endParaRPr lang="en-US" b="1" dirty="0" smtClean="0">
              <a:solidFill>
                <a:schemeClr val="tx1"/>
              </a:solidFill>
            </a:endParaRPr>
          </a:p>
          <a:p>
            <a:pPr algn="just"/>
            <a:r>
              <a:rPr lang="en-US" b="1" dirty="0" smtClean="0">
                <a:solidFill>
                  <a:schemeClr val="tx1"/>
                </a:solidFill>
              </a:rPr>
              <a:t>Data integration </a:t>
            </a:r>
            <a:r>
              <a:rPr lang="en-US" dirty="0" smtClean="0">
                <a:solidFill>
                  <a:schemeClr val="tx1"/>
                </a:solidFill>
              </a:rPr>
              <a:t>consists in merging data from different sources and provide to the user a unified view of these data</a:t>
            </a:r>
          </a:p>
          <a:p>
            <a:pPr algn="just"/>
            <a:endParaRPr lang="en-US" dirty="0">
              <a:solidFill>
                <a:schemeClr val="tx1"/>
              </a:solidFill>
            </a:endParaRPr>
          </a:p>
          <a:p>
            <a:pPr algn="just"/>
            <a:r>
              <a:rPr lang="en-US" dirty="0" smtClean="0">
                <a:solidFill>
                  <a:schemeClr val="tx1"/>
                </a:solidFill>
              </a:rPr>
              <a:t>The emergency of new architectures like the cloud opens new opportunities for data integration</a:t>
            </a:r>
          </a:p>
          <a:p>
            <a:pPr lvl="1" algn="just"/>
            <a:endParaRPr lang="en-US" dirty="0" smtClean="0">
              <a:solidFill>
                <a:schemeClr val="tx1"/>
              </a:solidFill>
            </a:endParaRPr>
          </a:p>
          <a:p>
            <a:pPr lvl="1" algn="just"/>
            <a:r>
              <a:rPr lang="en-US" dirty="0" smtClean="0">
                <a:solidFill>
                  <a:schemeClr val="tx1"/>
                </a:solidFill>
              </a:rPr>
              <a:t>The </a:t>
            </a:r>
            <a:r>
              <a:rPr lang="en-US" dirty="0">
                <a:solidFill>
                  <a:schemeClr val="tx1"/>
                </a:solidFill>
              </a:rPr>
              <a:t>possibility of having unlimited access to cloud </a:t>
            </a:r>
            <a:r>
              <a:rPr lang="en-US" dirty="0" smtClean="0">
                <a:solidFill>
                  <a:schemeClr val="tx1"/>
                </a:solidFill>
              </a:rPr>
              <a:t>resources and </a:t>
            </a:r>
            <a:r>
              <a:rPr lang="en-US" dirty="0">
                <a:solidFill>
                  <a:schemeClr val="tx1"/>
                </a:solidFill>
              </a:rPr>
              <a:t>the </a:t>
            </a:r>
            <a:r>
              <a:rPr lang="en-US" dirty="0" smtClean="0">
                <a:solidFill>
                  <a:schemeClr val="tx1"/>
                </a:solidFill>
              </a:rPr>
              <a:t>“pay </a:t>
            </a:r>
            <a:r>
              <a:rPr lang="en-US" dirty="0">
                <a:solidFill>
                  <a:schemeClr val="tx1"/>
                </a:solidFill>
              </a:rPr>
              <a:t>as U </a:t>
            </a:r>
            <a:r>
              <a:rPr lang="en-US" dirty="0" smtClean="0">
                <a:solidFill>
                  <a:schemeClr val="tx1"/>
                </a:solidFill>
              </a:rPr>
              <a:t>go” </a:t>
            </a:r>
            <a:r>
              <a:rPr lang="en-US" dirty="0">
                <a:solidFill>
                  <a:schemeClr val="tx1"/>
                </a:solidFill>
              </a:rPr>
              <a:t>model make it possible to change the hypothesis </a:t>
            </a:r>
            <a:r>
              <a:rPr lang="en-US" dirty="0" smtClean="0">
                <a:solidFill>
                  <a:schemeClr val="tx1"/>
                </a:solidFill>
              </a:rPr>
              <a:t>for processing </a:t>
            </a:r>
            <a:r>
              <a:rPr lang="en-US" dirty="0">
                <a:solidFill>
                  <a:schemeClr val="tx1"/>
                </a:solidFill>
              </a:rPr>
              <a:t>big data collections</a:t>
            </a:r>
            <a:endParaRPr lang="en-US" b="1" dirty="0">
              <a:solidFill>
                <a:schemeClr val="tx1"/>
              </a:solidFill>
            </a:endParaRPr>
          </a:p>
        </p:txBody>
      </p:sp>
    </p:spTree>
    <p:extLst>
      <p:ext uri="{BB962C8B-B14F-4D97-AF65-F5344CB8AC3E}">
        <p14:creationId xmlns:p14="http://schemas.microsoft.com/office/powerpoint/2010/main" val="3415149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endParaRPr lang="en-US" b="1" dirty="0" smtClean="0">
              <a:solidFill>
                <a:schemeClr val="tx1"/>
              </a:solidFill>
            </a:endParaRPr>
          </a:p>
          <a:p>
            <a:pPr algn="just"/>
            <a:r>
              <a:rPr lang="en-US" dirty="0" smtClean="0">
                <a:solidFill>
                  <a:schemeClr val="tx1"/>
                </a:solidFill>
              </a:rPr>
              <a:t>In cloud scenario, quality aspects defined and agreed between service providers and service customers through cont</a:t>
            </a:r>
            <a:r>
              <a:rPr lang="en-US" dirty="0" smtClean="0">
                <a:solidFill>
                  <a:schemeClr val="tx1"/>
                </a:solidFill>
              </a:rPr>
              <a:t>racts</a:t>
            </a:r>
          </a:p>
          <a:p>
            <a:pPr lvl="1" algn="just"/>
            <a:endParaRPr lang="en-US" dirty="0" smtClean="0">
              <a:solidFill>
                <a:schemeClr val="tx1"/>
              </a:solidFill>
            </a:endParaRPr>
          </a:p>
          <a:p>
            <a:pPr lvl="1" algn="just"/>
            <a:r>
              <a:rPr lang="en-US" dirty="0" smtClean="0">
                <a:solidFill>
                  <a:schemeClr val="tx1"/>
                </a:solidFill>
              </a:rPr>
              <a:t>i.e.: Service Level Agreements (SLA)</a:t>
            </a:r>
          </a:p>
          <a:p>
            <a:pPr lvl="1" algn="just"/>
            <a:endParaRPr lang="en-US" dirty="0">
              <a:solidFill>
                <a:schemeClr val="tx1"/>
              </a:solidFill>
            </a:endParaRPr>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pSp>
        <p:nvGrpSpPr>
          <p:cNvPr id="23" name="Groupe 22"/>
          <p:cNvGrpSpPr/>
          <p:nvPr/>
        </p:nvGrpSpPr>
        <p:grpSpPr>
          <a:xfrm>
            <a:off x="4475029" y="1793648"/>
            <a:ext cx="3515429" cy="2651738"/>
            <a:chOff x="4475029" y="1793648"/>
            <a:chExt cx="3515429" cy="2651738"/>
          </a:xfrm>
        </p:grpSpPr>
        <p:sp>
          <p:nvSpPr>
            <p:cNvPr id="20" name="Nuage 19"/>
            <p:cNvSpPr/>
            <p:nvPr/>
          </p:nvSpPr>
          <p:spPr>
            <a:xfrm>
              <a:off x="4475029" y="1793648"/>
              <a:ext cx="3515429" cy="265173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e 16"/>
            <p:cNvGrpSpPr/>
            <p:nvPr/>
          </p:nvGrpSpPr>
          <p:grpSpPr>
            <a:xfrm>
              <a:off x="4778085" y="2325857"/>
              <a:ext cx="1382110" cy="792820"/>
              <a:chOff x="4778085" y="2325857"/>
              <a:chExt cx="1382110" cy="792820"/>
            </a:xfrm>
          </p:grpSpPr>
          <p:sp>
            <p:nvSpPr>
              <p:cNvPr id="6" name="Cylindre 5"/>
              <p:cNvSpPr/>
              <p:nvPr/>
            </p:nvSpPr>
            <p:spPr>
              <a:xfrm>
                <a:off x="5139396" y="2325858"/>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Cylindre 6"/>
              <p:cNvSpPr/>
              <p:nvPr/>
            </p:nvSpPr>
            <p:spPr>
              <a:xfrm>
                <a:off x="5484059" y="2325857"/>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Cylindre 4"/>
              <p:cNvSpPr/>
              <p:nvPr/>
            </p:nvSpPr>
            <p:spPr>
              <a:xfrm>
                <a:off x="5317590" y="240557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ZoneTexte 13"/>
              <p:cNvSpPr txBox="1"/>
              <p:nvPr/>
            </p:nvSpPr>
            <p:spPr>
              <a:xfrm>
                <a:off x="4778085" y="2841678"/>
                <a:ext cx="1382110"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nvGrpSpPr>
            <p:cNvPr id="18" name="Groupe 17"/>
            <p:cNvGrpSpPr/>
            <p:nvPr/>
          </p:nvGrpSpPr>
          <p:grpSpPr>
            <a:xfrm>
              <a:off x="6084061" y="3139453"/>
              <a:ext cx="1356462" cy="750616"/>
              <a:chOff x="4817941" y="3463017"/>
              <a:chExt cx="1356462" cy="750616"/>
            </a:xfrm>
          </p:grpSpPr>
          <p:sp>
            <p:nvSpPr>
              <p:cNvPr id="8" name="Cylindre 7"/>
              <p:cNvSpPr/>
              <p:nvPr/>
            </p:nvSpPr>
            <p:spPr>
              <a:xfrm>
                <a:off x="5165184" y="3463018"/>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ylindre 8"/>
              <p:cNvSpPr/>
              <p:nvPr/>
            </p:nvSpPr>
            <p:spPr>
              <a:xfrm>
                <a:off x="5509847" y="3463017"/>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re 9"/>
              <p:cNvSpPr/>
              <p:nvPr/>
            </p:nvSpPr>
            <p:spPr>
              <a:xfrm>
                <a:off x="5343378" y="354273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ZoneTexte 14"/>
              <p:cNvSpPr txBox="1"/>
              <p:nvPr/>
            </p:nvSpPr>
            <p:spPr>
              <a:xfrm>
                <a:off x="4817941" y="3936634"/>
                <a:ext cx="1356462"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22" name="Groupe 21"/>
          <p:cNvGrpSpPr/>
          <p:nvPr/>
        </p:nvGrpSpPr>
        <p:grpSpPr>
          <a:xfrm>
            <a:off x="4823642" y="4628314"/>
            <a:ext cx="2754201" cy="1733832"/>
            <a:chOff x="4823642" y="4628314"/>
            <a:chExt cx="2754201" cy="1733832"/>
          </a:xfrm>
        </p:grpSpPr>
        <p:sp>
          <p:nvSpPr>
            <p:cNvPr id="21" name="Nuage 20"/>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e 18"/>
            <p:cNvGrpSpPr/>
            <p:nvPr/>
          </p:nvGrpSpPr>
          <p:grpSpPr>
            <a:xfrm>
              <a:off x="5507273" y="5120693"/>
              <a:ext cx="1393330" cy="767032"/>
              <a:chOff x="4789805" y="4656449"/>
              <a:chExt cx="1393330" cy="767032"/>
            </a:xfrm>
          </p:grpSpPr>
          <p:sp>
            <p:nvSpPr>
              <p:cNvPr id="11" name="Cylindre 1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re 1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re 1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ZoneTexte 15"/>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sp>
        <p:nvSpPr>
          <p:cNvPr id="24" name="Parchemin vertical 23"/>
          <p:cNvSpPr/>
          <p:nvPr/>
        </p:nvSpPr>
        <p:spPr>
          <a:xfrm>
            <a:off x="4385690" y="2283653"/>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User SLA</a:t>
            </a:r>
            <a:endParaRPr lang="en-US" sz="7200" dirty="0">
              <a:solidFill>
                <a:schemeClr val="tx1"/>
              </a:solidFill>
              <a:latin typeface="+mj-lt"/>
            </a:endParaRPr>
          </a:p>
        </p:txBody>
      </p:sp>
      <p:sp>
        <p:nvSpPr>
          <p:cNvPr id="25" name="Parchemin vertical 24"/>
          <p:cNvSpPr/>
          <p:nvPr/>
        </p:nvSpPr>
        <p:spPr>
          <a:xfrm>
            <a:off x="7103688" y="3097252"/>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latin typeface="+mj-lt"/>
              </a:rPr>
              <a:t>Cloud  SLA</a:t>
            </a:r>
            <a:endParaRPr lang="en-US" sz="5400" dirty="0">
              <a:solidFill>
                <a:schemeClr val="tx1"/>
              </a:solidFill>
              <a:latin typeface="+mj-lt"/>
            </a:endParaRPr>
          </a:p>
        </p:txBody>
      </p:sp>
      <p:sp>
        <p:nvSpPr>
          <p:cNvPr id="26" name="Parchemin vertical 25"/>
          <p:cNvSpPr/>
          <p:nvPr/>
        </p:nvSpPr>
        <p:spPr>
          <a:xfrm>
            <a:off x="5880304" y="2283659"/>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latin typeface="+mj-lt"/>
              </a:rPr>
              <a:t>Cloud  SLA</a:t>
            </a:r>
            <a:endParaRPr lang="en-US" sz="5400" dirty="0">
              <a:solidFill>
                <a:schemeClr val="tx1"/>
              </a:solidFill>
              <a:latin typeface="+mj-lt"/>
            </a:endParaRPr>
          </a:p>
        </p:txBody>
      </p:sp>
      <p:sp>
        <p:nvSpPr>
          <p:cNvPr id="27" name="Parchemin vertical 26"/>
          <p:cNvSpPr/>
          <p:nvPr/>
        </p:nvSpPr>
        <p:spPr>
          <a:xfrm>
            <a:off x="6609498" y="5099594"/>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latin typeface="+mj-lt"/>
              </a:rPr>
              <a:t>Cloud  SLA</a:t>
            </a:r>
            <a:endParaRPr lang="en-US" sz="5400" dirty="0">
              <a:solidFill>
                <a:schemeClr val="tx1"/>
              </a:solidFill>
              <a:latin typeface="+mj-lt"/>
            </a:endParaRPr>
          </a:p>
        </p:txBody>
      </p:sp>
      <p:sp>
        <p:nvSpPr>
          <p:cNvPr id="28" name="Parchemin vertical 27"/>
          <p:cNvSpPr/>
          <p:nvPr/>
        </p:nvSpPr>
        <p:spPr>
          <a:xfrm>
            <a:off x="5679930" y="3104285"/>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User SLA</a:t>
            </a:r>
            <a:endParaRPr lang="en-US" sz="7200" dirty="0">
              <a:solidFill>
                <a:schemeClr val="tx1"/>
              </a:solidFill>
              <a:latin typeface="+mj-lt"/>
            </a:endParaRPr>
          </a:p>
        </p:txBody>
      </p:sp>
      <p:sp>
        <p:nvSpPr>
          <p:cNvPr id="29" name="Parchemin vertical 28"/>
          <p:cNvSpPr/>
          <p:nvPr/>
        </p:nvSpPr>
        <p:spPr>
          <a:xfrm>
            <a:off x="5129731" y="5120698"/>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User SLA</a:t>
            </a:r>
            <a:endParaRPr lang="en-US" sz="7200" dirty="0">
              <a:solidFill>
                <a:schemeClr val="tx1"/>
              </a:solidFill>
              <a:latin typeface="+mj-lt"/>
            </a:endParaRPr>
          </a:p>
        </p:txBody>
      </p:sp>
      <p:pic>
        <p:nvPicPr>
          <p:cNvPr id="30" name="Imag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58" y="2980177"/>
            <a:ext cx="760826" cy="1220758"/>
          </a:xfrm>
          <a:prstGeom prst="rect">
            <a:avLst/>
          </a:prstGeom>
        </p:spPr>
      </p:pic>
      <p:sp>
        <p:nvSpPr>
          <p:cNvPr id="31" name="Carré corné 30"/>
          <p:cNvSpPr/>
          <p:nvPr/>
        </p:nvSpPr>
        <p:spPr>
          <a:xfrm>
            <a:off x="210999" y="4256618"/>
            <a:ext cx="1997610" cy="619122"/>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Requirements and Query</a:t>
            </a:r>
            <a:endParaRPr lang="en-US" dirty="0">
              <a:solidFill>
                <a:schemeClr val="tx1"/>
              </a:solidFill>
              <a:latin typeface="+mj-lt"/>
            </a:endParaRPr>
          </a:p>
        </p:txBody>
      </p:sp>
      <p:cxnSp>
        <p:nvCxnSpPr>
          <p:cNvPr id="48" name="Connecteur droit avec flèche 47"/>
          <p:cNvCxnSpPr/>
          <p:nvPr/>
        </p:nvCxnSpPr>
        <p:spPr>
          <a:xfrm flipH="1" flipV="1">
            <a:off x="3348111" y="2325858"/>
            <a:ext cx="1374414" cy="501753"/>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H="1" flipV="1">
            <a:off x="3249637" y="2405579"/>
            <a:ext cx="2257636" cy="937856"/>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p:nvPr/>
        </p:nvCxnSpPr>
        <p:spPr>
          <a:xfrm flipH="1" flipV="1">
            <a:off x="3249637" y="2529839"/>
            <a:ext cx="2037470" cy="234590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54" name="Rectangle à coins arrondis 53"/>
          <p:cNvSpPr/>
          <p:nvPr/>
        </p:nvSpPr>
        <p:spPr>
          <a:xfrm>
            <a:off x="2110732" y="2082020"/>
            <a:ext cx="1082637" cy="4829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Result</a:t>
            </a:r>
            <a:endParaRPr lang="en-US" dirty="0">
              <a:solidFill>
                <a:schemeClr val="tx1"/>
              </a:solidFill>
              <a:latin typeface="+mj-lt"/>
            </a:endParaRPr>
          </a:p>
        </p:txBody>
      </p:sp>
      <p:sp>
        <p:nvSpPr>
          <p:cNvPr id="59" name="Rectangle 58"/>
          <p:cNvSpPr/>
          <p:nvPr/>
        </p:nvSpPr>
        <p:spPr>
          <a:xfrm>
            <a:off x="6635291" y="1931968"/>
            <a:ext cx="2325829" cy="104820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mj-lt"/>
              </a:rPr>
              <a:t>Different levels of SLAs involved with different structures </a:t>
            </a:r>
            <a:endParaRPr lang="en-US" dirty="0">
              <a:solidFill>
                <a:schemeClr val="tx1"/>
              </a:solidFill>
              <a:latin typeface="+mj-lt"/>
            </a:endParaRPr>
          </a:p>
        </p:txBody>
      </p:sp>
      <p:sp>
        <p:nvSpPr>
          <p:cNvPr id="60" name="Rectangle 59"/>
          <p:cNvSpPr/>
          <p:nvPr/>
        </p:nvSpPr>
        <p:spPr>
          <a:xfrm>
            <a:off x="5287107" y="4027736"/>
            <a:ext cx="3402008" cy="77902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mj-lt"/>
              </a:rPr>
              <a:t>Different database schemas and models</a:t>
            </a:r>
            <a:endParaRPr lang="en-US" dirty="0">
              <a:solidFill>
                <a:schemeClr val="tx1"/>
              </a:solidFill>
              <a:latin typeface="+mj-lt"/>
            </a:endParaRPr>
          </a:p>
        </p:txBody>
      </p:sp>
      <p:sp>
        <p:nvSpPr>
          <p:cNvPr id="61" name="Rectangle 60"/>
          <p:cNvSpPr/>
          <p:nvPr/>
        </p:nvSpPr>
        <p:spPr>
          <a:xfrm>
            <a:off x="590835" y="5134767"/>
            <a:ext cx="3884194" cy="87213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mj-lt"/>
              </a:rPr>
              <a:t>The user preferences must be guaranteed in the integration process</a:t>
            </a:r>
            <a:endParaRPr lang="en-US" dirty="0">
              <a:solidFill>
                <a:schemeClr val="tx1"/>
              </a:solidFill>
              <a:latin typeface="+mj-lt"/>
            </a:endParaRPr>
          </a:p>
        </p:txBody>
      </p:sp>
      <p:sp>
        <p:nvSpPr>
          <p:cNvPr id="62" name="Rectangle à coins arrondis 61"/>
          <p:cNvSpPr/>
          <p:nvPr/>
        </p:nvSpPr>
        <p:spPr>
          <a:xfrm>
            <a:off x="2167000" y="3423156"/>
            <a:ext cx="1279585" cy="4829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Query rewriting</a:t>
            </a:r>
            <a:endParaRPr lang="en-US" dirty="0">
              <a:solidFill>
                <a:schemeClr val="tx1"/>
              </a:solidFill>
              <a:latin typeface="+mj-lt"/>
            </a:endParaRPr>
          </a:p>
        </p:txBody>
      </p:sp>
      <p:cxnSp>
        <p:nvCxnSpPr>
          <p:cNvPr id="64" name="Connecteur droit avec flèche 63"/>
          <p:cNvCxnSpPr>
            <a:endCxn id="62" idx="1"/>
          </p:cNvCxnSpPr>
          <p:nvPr/>
        </p:nvCxnSpPr>
        <p:spPr>
          <a:xfrm>
            <a:off x="1793914" y="3664648"/>
            <a:ext cx="37308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p:nvPr/>
        </p:nvCxnSpPr>
        <p:spPr>
          <a:xfrm flipV="1">
            <a:off x="3446585" y="2827611"/>
            <a:ext cx="1331500" cy="822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a:stCxn id="62" idx="3"/>
          </p:cNvCxnSpPr>
          <p:nvPr/>
        </p:nvCxnSpPr>
        <p:spPr>
          <a:xfrm flipV="1">
            <a:off x="3446585" y="3423156"/>
            <a:ext cx="2166427" cy="241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a:stCxn id="62" idx="3"/>
          </p:cNvCxnSpPr>
          <p:nvPr/>
        </p:nvCxnSpPr>
        <p:spPr>
          <a:xfrm>
            <a:off x="3446585" y="3664649"/>
            <a:ext cx="1871005" cy="1315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a:stCxn id="54" idx="1"/>
            <a:endCxn id="30" idx="0"/>
          </p:cNvCxnSpPr>
          <p:nvPr/>
        </p:nvCxnSpPr>
        <p:spPr>
          <a:xfrm rot="10800000" flipV="1">
            <a:off x="1223872" y="2323513"/>
            <a:ext cx="886861" cy="6566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fade">
                                      <p:cBhvr>
                                        <p:cTn id="48" dur="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par>
                                <p:cTn id="54" presetID="10" presetClass="entr" presetSubtype="0" fill="hold"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par>
                                <p:cTn id="57" presetID="10" presetClass="entr" presetSubtype="0"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fade">
                                      <p:cBhvr>
                                        <p:cTn id="76" dur="500"/>
                                        <p:tgtEl>
                                          <p:spTgt spid="7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500"/>
                                        <p:tgtEl>
                                          <p:spTgt spid="6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1" grpId="0" animBg="1"/>
      <p:bldP spid="54"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Objectives</a:t>
            </a:r>
            <a:endParaRPr lang="en-US" sz="4800" dirty="0"/>
          </a:p>
        </p:txBody>
      </p:sp>
      <p:sp>
        <p:nvSpPr>
          <p:cNvPr id="3" name="Content Placeholder 2"/>
          <p:cNvSpPr>
            <a:spLocks noGrp="1"/>
          </p:cNvSpPr>
          <p:nvPr>
            <p:ph idx="1"/>
          </p:nvPr>
        </p:nvSpPr>
        <p:spPr/>
        <p:txBody>
          <a:bodyPr/>
          <a:lstStyle/>
          <a:p>
            <a:pPr marL="457200" lvl="1" indent="0" algn="just">
              <a:buNone/>
            </a:pPr>
            <a:endParaRPr lang="en-US" dirty="0" smtClean="0">
              <a:solidFill>
                <a:schemeClr val="tx1"/>
              </a:solidFill>
            </a:endParaRPr>
          </a:p>
          <a:p>
            <a:pPr algn="just"/>
            <a:r>
              <a:rPr lang="en-US" dirty="0" smtClean="0">
                <a:solidFill>
                  <a:schemeClr val="tx1"/>
                </a:solidFill>
              </a:rPr>
              <a:t>To </a:t>
            </a:r>
            <a:r>
              <a:rPr lang="en-US" dirty="0">
                <a:solidFill>
                  <a:schemeClr val="tx1"/>
                </a:solidFill>
              </a:rPr>
              <a:t>categorize and quantify the key contributions and the evolution of </a:t>
            </a:r>
            <a:r>
              <a:rPr lang="en-US" dirty="0" smtClean="0">
                <a:solidFill>
                  <a:schemeClr val="tx1"/>
                </a:solidFill>
              </a:rPr>
              <a:t>the research </a:t>
            </a:r>
            <a:r>
              <a:rPr lang="en-US" dirty="0">
                <a:solidFill>
                  <a:schemeClr val="tx1"/>
                </a:solidFill>
              </a:rPr>
              <a:t>done on SLA-guided data integration in a multi-cloud </a:t>
            </a:r>
            <a:r>
              <a:rPr lang="en-US" dirty="0" smtClean="0">
                <a:solidFill>
                  <a:schemeClr val="tx1"/>
                </a:solidFill>
              </a:rPr>
              <a:t>environment</a:t>
            </a:r>
            <a:endParaRPr lang="en-US" dirty="0">
              <a:solidFill>
                <a:schemeClr val="tx1"/>
              </a:solidFill>
            </a:endParaRPr>
          </a:p>
          <a:p>
            <a:pPr lvl="1" algn="just"/>
            <a:endParaRPr lang="en-US" dirty="0" smtClean="0">
              <a:solidFill>
                <a:schemeClr val="tx1"/>
              </a:solidFill>
            </a:endParaRPr>
          </a:p>
          <a:p>
            <a:pPr algn="just"/>
            <a:r>
              <a:rPr lang="en-US" dirty="0" smtClean="0">
                <a:solidFill>
                  <a:schemeClr val="tx1"/>
                </a:solidFill>
              </a:rPr>
              <a:t>To discover </a:t>
            </a:r>
            <a:r>
              <a:rPr lang="en-US" dirty="0">
                <a:solidFill>
                  <a:schemeClr val="tx1"/>
                </a:solidFill>
              </a:rPr>
              <a:t>open issues and limitations of existing </a:t>
            </a:r>
            <a:r>
              <a:rPr lang="en-US" dirty="0" smtClean="0">
                <a:solidFill>
                  <a:schemeClr val="tx1"/>
                </a:solidFill>
              </a:rPr>
              <a:t>works</a:t>
            </a: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Approach</a:t>
            </a:r>
            <a:endParaRPr lang="en-US" sz="4800" dirty="0"/>
          </a:p>
        </p:txBody>
      </p:sp>
      <p:sp>
        <p:nvSpPr>
          <p:cNvPr id="3" name="Content Placeholder 2"/>
          <p:cNvSpPr>
            <a:spLocks noGrp="1"/>
          </p:cNvSpPr>
          <p:nvPr>
            <p:ph idx="1"/>
          </p:nvPr>
        </p:nvSpPr>
        <p:spPr/>
        <p:txBody>
          <a:bodyPr/>
          <a:lstStyle/>
          <a:p>
            <a:pPr marL="457200" lvl="1" indent="0" algn="just">
              <a:buNone/>
            </a:pPr>
            <a:endParaRPr lang="en-US" dirty="0" smtClean="0">
              <a:solidFill>
                <a:schemeClr val="tx1"/>
              </a:solidFill>
            </a:endParaRPr>
          </a:p>
          <a:p>
            <a:pPr algn="just"/>
            <a:r>
              <a:rPr lang="en-US" dirty="0" smtClean="0">
                <a:solidFill>
                  <a:schemeClr val="tx1"/>
                </a:solidFill>
              </a:rPr>
              <a:t>To reach our objective we applied the Systematic Mapping methodology</a:t>
            </a:r>
            <a:endParaRPr lang="en-US" dirty="0">
              <a:solidFill>
                <a:schemeClr val="tx1"/>
              </a:solidFill>
            </a:endParaRPr>
          </a:p>
        </p:txBody>
      </p:sp>
      <p:sp>
        <p:nvSpPr>
          <p:cNvPr id="4" name="ZoneTexte 3"/>
          <p:cNvSpPr txBox="1"/>
          <p:nvPr/>
        </p:nvSpPr>
        <p:spPr>
          <a:xfrm>
            <a:off x="1097280" y="2884267"/>
            <a:ext cx="2321170" cy="523220"/>
          </a:xfrm>
          <a:prstGeom prst="rect">
            <a:avLst/>
          </a:prstGeom>
          <a:noFill/>
          <a:ln>
            <a:solidFill>
              <a:srgbClr val="FF0000"/>
            </a:solidFill>
          </a:ln>
        </p:spPr>
        <p:txBody>
          <a:bodyPr wrap="square" rtlCol="0">
            <a:spAutoFit/>
          </a:bodyPr>
          <a:lstStyle/>
          <a:p>
            <a:pPr algn="ctr"/>
            <a:r>
              <a:rPr lang="en-US" sz="1400" dirty="0" smtClean="0">
                <a:latin typeface="+mj-lt"/>
              </a:rPr>
              <a:t>Defining the research questions</a:t>
            </a:r>
            <a:endParaRPr lang="en-US" sz="1400" dirty="0">
              <a:latin typeface="+mj-lt"/>
            </a:endParaRPr>
          </a:p>
        </p:txBody>
      </p:sp>
      <p:sp>
        <p:nvSpPr>
          <p:cNvPr id="5" name="ZoneTexte 4"/>
          <p:cNvSpPr txBox="1"/>
          <p:nvPr/>
        </p:nvSpPr>
        <p:spPr>
          <a:xfrm>
            <a:off x="2257865" y="3570848"/>
            <a:ext cx="2321170" cy="523220"/>
          </a:xfrm>
          <a:prstGeom prst="rect">
            <a:avLst/>
          </a:prstGeom>
          <a:noFill/>
          <a:ln>
            <a:solidFill>
              <a:srgbClr val="FF0000"/>
            </a:solidFill>
          </a:ln>
        </p:spPr>
        <p:txBody>
          <a:bodyPr wrap="square" rtlCol="0">
            <a:spAutoFit/>
          </a:bodyPr>
          <a:lstStyle/>
          <a:p>
            <a:pPr algn="ctr"/>
            <a:r>
              <a:rPr lang="en-US" sz="1400" dirty="0" smtClean="0">
                <a:latin typeface="+mj-lt"/>
              </a:rPr>
              <a:t>Retrieving candidate papers</a:t>
            </a:r>
            <a:endParaRPr lang="en-US" sz="1400" dirty="0">
              <a:latin typeface="+mj-lt"/>
            </a:endParaRPr>
          </a:p>
        </p:txBody>
      </p:sp>
      <p:sp>
        <p:nvSpPr>
          <p:cNvPr id="6" name="ZoneTexte 5"/>
          <p:cNvSpPr txBox="1"/>
          <p:nvPr/>
        </p:nvSpPr>
        <p:spPr>
          <a:xfrm>
            <a:off x="3418450" y="4290065"/>
            <a:ext cx="2321170" cy="523220"/>
          </a:xfrm>
          <a:prstGeom prst="rect">
            <a:avLst/>
          </a:prstGeom>
          <a:noFill/>
          <a:ln>
            <a:solidFill>
              <a:srgbClr val="FF0000"/>
            </a:solidFill>
          </a:ln>
        </p:spPr>
        <p:txBody>
          <a:bodyPr wrap="square" rtlCol="0">
            <a:spAutoFit/>
          </a:bodyPr>
          <a:lstStyle/>
          <a:p>
            <a:pPr algn="ctr"/>
            <a:r>
              <a:rPr lang="en-US" sz="1400" dirty="0" smtClean="0">
                <a:latin typeface="+mj-lt"/>
              </a:rPr>
              <a:t>Selecting relevant papers</a:t>
            </a:r>
            <a:endParaRPr lang="en-US" sz="1400" dirty="0">
              <a:latin typeface="+mj-lt"/>
            </a:endParaRPr>
          </a:p>
        </p:txBody>
      </p:sp>
      <p:sp>
        <p:nvSpPr>
          <p:cNvPr id="7" name="ZoneTexte 6"/>
          <p:cNvSpPr txBox="1"/>
          <p:nvPr/>
        </p:nvSpPr>
        <p:spPr>
          <a:xfrm>
            <a:off x="4579035" y="5002194"/>
            <a:ext cx="2618934" cy="523220"/>
          </a:xfrm>
          <a:prstGeom prst="rect">
            <a:avLst/>
          </a:prstGeom>
          <a:noFill/>
          <a:ln>
            <a:solidFill>
              <a:srgbClr val="FF0000"/>
            </a:solidFill>
          </a:ln>
        </p:spPr>
        <p:txBody>
          <a:bodyPr wrap="square" rtlCol="0">
            <a:spAutoFit/>
          </a:bodyPr>
          <a:lstStyle/>
          <a:p>
            <a:pPr algn="ctr"/>
            <a:r>
              <a:rPr lang="en-US" sz="1400" dirty="0" smtClean="0">
                <a:latin typeface="+mj-lt"/>
              </a:rPr>
              <a:t>Defining the classification scheme</a:t>
            </a:r>
            <a:endParaRPr lang="en-US" sz="1400" dirty="0">
              <a:latin typeface="+mj-lt"/>
            </a:endParaRPr>
          </a:p>
        </p:txBody>
      </p:sp>
      <p:sp>
        <p:nvSpPr>
          <p:cNvPr id="8" name="ZoneTexte 7"/>
          <p:cNvSpPr txBox="1"/>
          <p:nvPr/>
        </p:nvSpPr>
        <p:spPr>
          <a:xfrm>
            <a:off x="5739620" y="5800726"/>
            <a:ext cx="2618934" cy="307777"/>
          </a:xfrm>
          <a:prstGeom prst="rect">
            <a:avLst/>
          </a:prstGeom>
          <a:noFill/>
          <a:ln>
            <a:solidFill>
              <a:srgbClr val="FF0000"/>
            </a:solidFill>
          </a:ln>
        </p:spPr>
        <p:txBody>
          <a:bodyPr wrap="square" rtlCol="0">
            <a:spAutoFit/>
          </a:bodyPr>
          <a:lstStyle/>
          <a:p>
            <a:pPr algn="ctr"/>
            <a:r>
              <a:rPr lang="en-US" sz="1400" dirty="0" smtClean="0">
                <a:latin typeface="+mj-lt"/>
              </a:rPr>
              <a:t>Producing the mapping</a:t>
            </a:r>
            <a:endParaRPr lang="en-US" sz="1400" dirty="0">
              <a:latin typeface="+mj-lt"/>
            </a:endParaRPr>
          </a:p>
        </p:txBody>
      </p:sp>
      <p:cxnSp>
        <p:nvCxnSpPr>
          <p:cNvPr id="10" name="Connecteur en arc 9"/>
          <p:cNvCxnSpPr/>
          <p:nvPr/>
        </p:nvCxnSpPr>
        <p:spPr>
          <a:xfrm>
            <a:off x="1547445" y="3456330"/>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en arc 11"/>
          <p:cNvCxnSpPr/>
          <p:nvPr/>
        </p:nvCxnSpPr>
        <p:spPr>
          <a:xfrm>
            <a:off x="2712718" y="4181224"/>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en arc 12"/>
          <p:cNvCxnSpPr/>
          <p:nvPr/>
        </p:nvCxnSpPr>
        <p:spPr>
          <a:xfrm>
            <a:off x="3896750" y="4895698"/>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en arc 13"/>
          <p:cNvCxnSpPr/>
          <p:nvPr/>
        </p:nvCxnSpPr>
        <p:spPr>
          <a:xfrm>
            <a:off x="5019821" y="5612310"/>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22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Defining research questions</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rgbClr val="000000"/>
                </a:solidFill>
              </a:rPr>
              <a:t>Our study is guided by three research </a:t>
            </a:r>
            <a:r>
              <a:rPr lang="en-US" dirty="0">
                <a:solidFill>
                  <a:srgbClr val="000000"/>
                </a:solidFill>
              </a:rPr>
              <a:t>q</a:t>
            </a:r>
            <a:r>
              <a:rPr lang="en-US" dirty="0" smtClean="0">
                <a:solidFill>
                  <a:srgbClr val="000000"/>
                </a:solidFill>
              </a:rPr>
              <a:t>uestions:</a:t>
            </a:r>
          </a:p>
          <a:p>
            <a:pPr lvl="1" algn="just"/>
            <a:endParaRPr lang="en-US" dirty="0" smtClean="0">
              <a:solidFill>
                <a:srgbClr val="000000"/>
              </a:solidFill>
            </a:endParaRPr>
          </a:p>
          <a:p>
            <a:pPr lvl="1" algn="just"/>
            <a:r>
              <a:rPr lang="en-US" dirty="0" smtClean="0">
                <a:solidFill>
                  <a:srgbClr val="000000"/>
                </a:solidFill>
              </a:rPr>
              <a:t>Which are the SLA measures that have been mostly applied in the cloud? </a:t>
            </a:r>
          </a:p>
          <a:p>
            <a:pPr algn="just"/>
            <a:endParaRPr lang="en-US" dirty="0" smtClean="0">
              <a:solidFill>
                <a:srgbClr val="000000"/>
              </a:solidFill>
            </a:endParaRPr>
          </a:p>
          <a:p>
            <a:pPr lvl="1" algn="just"/>
            <a:r>
              <a:rPr lang="en-US" dirty="0" smtClean="0">
                <a:solidFill>
                  <a:srgbClr val="000000"/>
                </a:solidFill>
              </a:rPr>
              <a:t>How have published papers on data integration evolved towards cloud topics?</a:t>
            </a:r>
          </a:p>
          <a:p>
            <a:pPr lvl="1" algn="just"/>
            <a:endParaRPr lang="en-US" dirty="0" smtClean="0">
              <a:solidFill>
                <a:srgbClr val="000000"/>
              </a:solidFill>
            </a:endParaRPr>
          </a:p>
          <a:p>
            <a:pPr lvl="1" algn="just"/>
            <a:r>
              <a:rPr lang="en-US" dirty="0" smtClean="0">
                <a:solidFill>
                  <a:srgbClr val="000000"/>
                </a:solidFill>
              </a:rPr>
              <a:t>In which way and in which context data integration have been used to Quality of Service (QoS) measures in the literature? </a:t>
            </a:r>
          </a:p>
          <a:p>
            <a:endParaRPr lang="en-US" dirty="0">
              <a:solidFill>
                <a:srgbClr val="000000"/>
              </a:solidFill>
            </a:endParaRPr>
          </a:p>
        </p:txBody>
      </p:sp>
    </p:spTree>
    <p:extLst>
      <p:ext uri="{BB962C8B-B14F-4D97-AF65-F5344CB8AC3E}">
        <p14:creationId xmlns:p14="http://schemas.microsoft.com/office/powerpoint/2010/main" val="1587318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Retrieving candidate papers</a:t>
            </a:r>
            <a:endParaRPr lang="en-US" sz="4800" dirty="0"/>
          </a:p>
        </p:txBody>
      </p:sp>
      <p:sp>
        <p:nvSpPr>
          <p:cNvPr id="5" name="Content Placeholder 2"/>
          <p:cNvSpPr txBox="1">
            <a:spLocks/>
          </p:cNvSpPr>
          <p:nvPr/>
        </p:nvSpPr>
        <p:spPr>
          <a:xfrm>
            <a:off x="454852" y="1499376"/>
            <a:ext cx="8229600" cy="20292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Font typeface="Arial" pitchFamily="34" charset="0"/>
              <a:buNone/>
            </a:pPr>
            <a:endParaRPr lang="en-US" dirty="0" smtClean="0">
              <a:solidFill>
                <a:schemeClr val="tx1"/>
              </a:solidFill>
            </a:endParaRPr>
          </a:p>
          <a:p>
            <a:pPr marL="0" indent="0" algn="ctr">
              <a:buFont typeface="Arial" pitchFamily="34" charset="0"/>
              <a:buNone/>
            </a:pPr>
            <a:r>
              <a:rPr lang="en-US" dirty="0" smtClean="0">
                <a:solidFill>
                  <a:schemeClr val="tx1"/>
                </a:solidFill>
              </a:rPr>
              <a:t>(“Service level agreement” AND (“Data integration” AND “Database integration”) AND (“Cloud” AND “Multi-cloud ”)) </a:t>
            </a:r>
          </a:p>
          <a:p>
            <a:endParaRPr lang="en-US" dirty="0">
              <a:solidFill>
                <a:schemeClr val="tx1"/>
              </a:solidFill>
            </a:endParaRPr>
          </a:p>
        </p:txBody>
      </p:sp>
      <p:sp>
        <p:nvSpPr>
          <p:cNvPr id="7" name="Content Placeholder 2"/>
          <p:cNvSpPr txBox="1">
            <a:spLocks/>
          </p:cNvSpPr>
          <p:nvPr/>
        </p:nvSpPr>
        <p:spPr>
          <a:xfrm>
            <a:off x="452504" y="3227392"/>
            <a:ext cx="8229600" cy="202926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smtClean="0">
              <a:solidFill>
                <a:srgbClr val="000000"/>
              </a:solidFill>
            </a:endParaRPr>
          </a:p>
          <a:p>
            <a:pPr algn="just"/>
            <a:r>
              <a:rPr lang="en-US" dirty="0" smtClean="0">
                <a:solidFill>
                  <a:srgbClr val="000000"/>
                </a:solidFill>
              </a:rPr>
              <a:t>Scientific databases used: IEEE, ACM, Science Direct, and </a:t>
            </a:r>
            <a:r>
              <a:rPr lang="en-US" dirty="0" err="1" smtClean="0">
                <a:solidFill>
                  <a:srgbClr val="000000"/>
                </a:solidFill>
              </a:rPr>
              <a:t>CiteSeerX</a:t>
            </a:r>
            <a:endParaRPr lang="en-US" dirty="0" smtClean="0">
              <a:solidFill>
                <a:srgbClr val="000000"/>
              </a:solidFill>
            </a:endParaRPr>
          </a:p>
          <a:p>
            <a:pPr algn="just"/>
            <a:endParaRPr lang="en-US" dirty="0" smtClean="0">
              <a:solidFill>
                <a:srgbClr val="000000"/>
              </a:solidFill>
            </a:endParaRPr>
          </a:p>
          <a:p>
            <a:pPr algn="just"/>
            <a:r>
              <a:rPr lang="en-US" dirty="0" smtClean="0">
                <a:solidFill>
                  <a:srgbClr val="000000"/>
                </a:solidFill>
              </a:rPr>
              <a:t>The same query was applied to all databases</a:t>
            </a:r>
          </a:p>
          <a:p>
            <a:endParaRPr lang="en-US" dirty="0">
              <a:solidFill>
                <a:srgbClr val="000000"/>
              </a:solidFill>
            </a:endParaRPr>
          </a:p>
        </p:txBody>
      </p:sp>
    </p:spTree>
    <p:extLst>
      <p:ext uri="{BB962C8B-B14F-4D97-AF65-F5344CB8AC3E}">
        <p14:creationId xmlns:p14="http://schemas.microsoft.com/office/powerpoint/2010/main" val="2647851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Executive.thmx</Template>
  <TotalTime>3607</TotalTime>
  <Words>2063</Words>
  <Application>Microsoft Office PowerPoint</Application>
  <PresentationFormat>Affichage à l'écran (4:3)</PresentationFormat>
  <Paragraphs>230</Paragraphs>
  <Slides>26</Slides>
  <Notes>12</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Executive</vt:lpstr>
      <vt:lpstr>Can Data Integration Quality be Enhanced on Multi-cloud using SLA?</vt:lpstr>
      <vt:lpstr>Agenda</vt:lpstr>
      <vt:lpstr>Introduction</vt:lpstr>
      <vt:lpstr>Introduction</vt:lpstr>
      <vt:lpstr>Introduction</vt:lpstr>
      <vt:lpstr>Objectives</vt:lpstr>
      <vt:lpstr>Approach</vt:lpstr>
      <vt:lpstr>Approach Defining research questions</vt:lpstr>
      <vt:lpstr>Approach Retrieving candidate papers</vt:lpstr>
      <vt:lpstr>Approach Selecting relevant papers</vt:lpstr>
      <vt:lpstr>Approach Defining the classification scheme</vt:lpstr>
      <vt:lpstr>Approach Producing the mapping </vt:lpstr>
      <vt:lpstr>Quantitative Analysis</vt:lpstr>
      <vt:lpstr>Quantitative Analysis</vt:lpstr>
      <vt:lpstr>Quantitative Analysis</vt:lpstr>
      <vt:lpstr>Quantitative Analysis</vt:lpstr>
      <vt:lpstr>Quantitative Analysis</vt:lpstr>
      <vt:lpstr>Quantitative Analysis</vt:lpstr>
      <vt:lpstr>Quantitative Analysis</vt:lpstr>
      <vt:lpstr>Quantitative Analysis</vt:lpstr>
      <vt:lpstr>Quantitative Analysis</vt:lpstr>
      <vt:lpstr>Quantitative Analysis</vt:lpstr>
      <vt:lpstr>Conclusion and final remarks</vt:lpstr>
      <vt:lpstr>Conclusion and final remarks</vt:lpstr>
      <vt:lpstr>References</vt:lpstr>
      <vt:lpstr>  Thank you for your attention!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140</cp:revision>
  <dcterms:created xsi:type="dcterms:W3CDTF">2010-04-12T23:12:02Z</dcterms:created>
  <dcterms:modified xsi:type="dcterms:W3CDTF">2015-08-24T20:31:29Z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