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fr-F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30/11/2016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101054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30/11/2016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35302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fr-F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30/11/2016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40070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30/11/2016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69649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fr-F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F64BE0F-6E86-471F-8714-2DEF42A0ABCB}" type="datetimeFigureOut">
              <a:rPr lang="fr-FR" smtClean="0"/>
              <a:t>30/11/2016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260721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Data 4"/>
          <p:cNvSpPr>
            <a:spLocks noGrp="1"/>
          </p:cNvSpPr>
          <p:nvPr>
            <p:ph type="dt" sz="half" idx="10"/>
          </p:nvPr>
        </p:nvSpPr>
        <p:spPr/>
        <p:txBody>
          <a:bodyPr/>
          <a:lstStyle/>
          <a:p>
            <a:fld id="{EF64BE0F-6E86-471F-8714-2DEF42A0ABCB}" type="datetimeFigureOut">
              <a:rPr lang="fr-FR" smtClean="0"/>
              <a:t>30/11/2016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71353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fr-F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7" name="Espaço Reservado para Data 6"/>
          <p:cNvSpPr>
            <a:spLocks noGrp="1"/>
          </p:cNvSpPr>
          <p:nvPr>
            <p:ph type="dt" sz="half" idx="10"/>
          </p:nvPr>
        </p:nvSpPr>
        <p:spPr/>
        <p:txBody>
          <a:bodyPr/>
          <a:lstStyle/>
          <a:p>
            <a:fld id="{EF64BE0F-6E86-471F-8714-2DEF42A0ABCB}" type="datetimeFigureOut">
              <a:rPr lang="fr-FR" smtClean="0"/>
              <a:t>30/11/2016</a:t>
            </a:fld>
            <a:endParaRPr lang="fr-FR"/>
          </a:p>
        </p:txBody>
      </p:sp>
      <p:sp>
        <p:nvSpPr>
          <p:cNvPr id="8" name="Espaço Reservado para Rodapé 7"/>
          <p:cNvSpPr>
            <a:spLocks noGrp="1"/>
          </p:cNvSpPr>
          <p:nvPr>
            <p:ph type="ftr" sz="quarter" idx="11"/>
          </p:nvPr>
        </p:nvSpPr>
        <p:spPr/>
        <p:txBody>
          <a:bodyPr/>
          <a:lstStyle/>
          <a:p>
            <a:endParaRPr lang="fr-FR"/>
          </a:p>
        </p:txBody>
      </p:sp>
      <p:sp>
        <p:nvSpPr>
          <p:cNvPr id="9" name="Espaço Reservado para Número de Slide 8"/>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81946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Data 2"/>
          <p:cNvSpPr>
            <a:spLocks noGrp="1"/>
          </p:cNvSpPr>
          <p:nvPr>
            <p:ph type="dt" sz="half" idx="10"/>
          </p:nvPr>
        </p:nvSpPr>
        <p:spPr/>
        <p:txBody>
          <a:bodyPr/>
          <a:lstStyle/>
          <a:p>
            <a:fld id="{EF64BE0F-6E86-471F-8714-2DEF42A0ABCB}" type="datetimeFigureOut">
              <a:rPr lang="fr-FR" smtClean="0"/>
              <a:t>30/11/2016</a:t>
            </a:fld>
            <a:endParaRPr lang="fr-FR"/>
          </a:p>
        </p:txBody>
      </p:sp>
      <p:sp>
        <p:nvSpPr>
          <p:cNvPr id="4" name="Espaço Reservado para Rodapé 3"/>
          <p:cNvSpPr>
            <a:spLocks noGrp="1"/>
          </p:cNvSpPr>
          <p:nvPr>
            <p:ph type="ftr" sz="quarter" idx="11"/>
          </p:nvPr>
        </p:nvSpPr>
        <p:spPr/>
        <p:txBody>
          <a:bodyPr/>
          <a:lstStyle/>
          <a:p>
            <a:endParaRPr lang="fr-FR"/>
          </a:p>
        </p:txBody>
      </p:sp>
      <p:sp>
        <p:nvSpPr>
          <p:cNvPr id="5" name="Espaço Reservado para Número de Slide 4"/>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47021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F64BE0F-6E86-471F-8714-2DEF42A0ABCB}" type="datetimeFigureOut">
              <a:rPr lang="fr-FR" smtClean="0"/>
              <a:t>30/11/2016</a:t>
            </a:fld>
            <a:endParaRPr lang="fr-FR"/>
          </a:p>
        </p:txBody>
      </p:sp>
      <p:sp>
        <p:nvSpPr>
          <p:cNvPr id="3" name="Espaço Reservado para Rodapé 2"/>
          <p:cNvSpPr>
            <a:spLocks noGrp="1"/>
          </p:cNvSpPr>
          <p:nvPr>
            <p:ph type="ftr" sz="quarter" idx="11"/>
          </p:nvPr>
        </p:nvSpPr>
        <p:spPr/>
        <p:txBody>
          <a:bodyPr/>
          <a:lstStyle/>
          <a:p>
            <a:endParaRPr lang="fr-FR"/>
          </a:p>
        </p:txBody>
      </p:sp>
      <p:sp>
        <p:nvSpPr>
          <p:cNvPr id="4" name="Espaço Reservado para Número de Slide 3"/>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00812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F64BE0F-6E86-471F-8714-2DEF42A0ABCB}" type="datetimeFigureOut">
              <a:rPr lang="fr-FR" smtClean="0"/>
              <a:t>30/11/2016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194883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F64BE0F-6E86-471F-8714-2DEF42A0ABCB}" type="datetimeFigureOut">
              <a:rPr lang="fr-FR" smtClean="0"/>
              <a:t>30/11/2016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88822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fr-F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4BE0F-6E86-471F-8714-2DEF42A0ABCB}" type="datetimeFigureOut">
              <a:rPr lang="fr-FR" smtClean="0"/>
              <a:t>30/11/2016</a:t>
            </a:fld>
            <a:endParaRPr lang="fr-F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72676-CA1C-4550-B657-F3A640B4BF5F}" type="slidenum">
              <a:rPr lang="fr-FR" smtClean="0"/>
              <a:t>‹nº›</a:t>
            </a:fld>
            <a:endParaRPr lang="fr-FR"/>
          </a:p>
        </p:txBody>
      </p:sp>
    </p:spTree>
    <p:extLst>
      <p:ext uri="{BB962C8B-B14F-4D97-AF65-F5344CB8AC3E}">
        <p14:creationId xmlns:p14="http://schemas.microsoft.com/office/powerpoint/2010/main" val="168470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fr-FR" dirty="0" smtClean="0"/>
              <a:t>Query taxonomy</a:t>
            </a:r>
            <a:endParaRPr lang="fr-FR" dirty="0"/>
          </a:p>
        </p:txBody>
      </p:sp>
      <p:sp>
        <p:nvSpPr>
          <p:cNvPr id="3" name="Subtítulo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01323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Quality score of a composition</a:t>
            </a:r>
            <a:endParaRPr lang="fr-FR" dirty="0"/>
          </a:p>
        </p:txBody>
      </p:sp>
      <mc:AlternateContent xmlns:mc="http://schemas.openxmlformats.org/markup-compatibility/2006">
        <mc:Choice xmlns:a14="http://schemas.microsoft.com/office/drawing/2010/main" Requires="a14">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To be able to compare the quality of compositions/queries we need to calculate the score of a composition:</a:t>
                </a:r>
              </a:p>
              <a:p>
                <a:pPr lvl="1" algn="just"/>
                <a:r>
                  <a:rPr lang="en-US" dirty="0" smtClean="0"/>
                  <a:t>The score S</a:t>
                </a:r>
                <a:r>
                  <a:rPr lang="en-US" baseline="-25000" dirty="0"/>
                  <a:t>C</a:t>
                </a:r>
                <a:r>
                  <a:rPr lang="en-US" baseline="-25000" dirty="0" smtClean="0"/>
                  <a:t>1</a:t>
                </a:r>
                <a:r>
                  <a:rPr lang="en-US" dirty="0" smtClean="0"/>
                  <a:t> is computed as follows:</a:t>
                </a:r>
                <a:endParaRPr lang="en-US" i="1" dirty="0" smtClean="0">
                  <a:latin typeface="Cambria Math" panose="02040503050406030204" pitchFamily="18" charset="0"/>
                </a:endParaRPr>
              </a:p>
              <a:p>
                <a:pPr marL="0" indent="0" algn="just">
                  <a:buNone/>
                </a:pPr>
                <a:r>
                  <a:rPr lang="fr-FR" i="1" dirty="0" smtClean="0">
                    <a:latin typeface="Cambria Math" panose="02040503050406030204" pitchFamily="18" charset="0"/>
                  </a:rPr>
                  <a:t>S</a:t>
                </a:r>
                <a:r>
                  <a:rPr lang="fr-FR" i="1" baseline="-25000" dirty="0" smtClean="0">
                    <a:latin typeface="Cambria Math" panose="02040503050406030204" pitchFamily="18" charset="0"/>
                  </a:rPr>
                  <a:t>C1</a:t>
                </a:r>
                <a:r>
                  <a:rPr lang="fr-FR" i="1" dirty="0" smtClean="0">
                    <a:latin typeface="Cambria Math" panose="02040503050406030204" pitchFamily="18" charset="0"/>
                  </a:rPr>
                  <a:t> = </a:t>
                </a:r>
                <a14:m>
                  <m:oMath xmlns:m="http://schemas.openxmlformats.org/officeDocument/2006/math">
                    <m:nary>
                      <m:naryPr>
                        <m:chr m:val="∑"/>
                        <m:ctrlPr>
                          <a:rPr lang="en-US"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r>
                          <a:rPr lang="fr-FR" b="0" i="1" smtClean="0">
                            <a:latin typeface="Cambria Math" panose="02040503050406030204" pitchFamily="18" charset="0"/>
                          </a:rPr>
                          <m:t>𝑆</m:t>
                        </m:r>
                        <m:r>
                          <a:rPr lang="fr-FR" b="0" i="1" baseline="-25000" smtClean="0">
                            <a:latin typeface="Cambria Math" panose="02040503050406030204" pitchFamily="18" charset="0"/>
                          </a:rPr>
                          <m:t>𝑖</m:t>
                        </m:r>
                        <m:r>
                          <a:rPr lang="fr-FR" b="0" i="1" baseline="-25000" smtClean="0">
                            <a:latin typeface="Cambria Math" panose="02040503050406030204" pitchFamily="18" charset="0"/>
                          </a:rPr>
                          <m:t> .</m:t>
                        </m:r>
                        <m:r>
                          <a:rPr lang="fr-FR" b="0" i="1" smtClean="0">
                            <a:latin typeface="Cambria Math" panose="02040503050406030204" pitchFamily="18" charset="0"/>
                          </a:rPr>
                          <m:t>𝑄𝑟</m:t>
                        </m:r>
                        <m:r>
                          <a:rPr lang="fr-FR" b="0" i="1" baseline="-25000" smtClean="0">
                            <a:latin typeface="Cambria Math" panose="02040503050406030204" pitchFamily="18" charset="0"/>
                          </a:rPr>
                          <m:t>𝑡</m:t>
                        </m:r>
                      </m:e>
                    </m:nary>
                  </m:oMath>
                </a14:m>
                <a:r>
                  <a:rPr lang="en-US" dirty="0" smtClean="0"/>
                  <a:t> * w</a:t>
                </a:r>
                <a:r>
                  <a:rPr lang="en-US" baseline="-25000" dirty="0" smtClean="0"/>
                  <a:t>4 </a:t>
                </a:r>
                <a:r>
                  <a:rPr lang="en-US" dirty="0" smtClean="0"/>
                  <a:t>+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r>
                          <a:rPr lang="fr-FR" b="0" i="1" smtClean="0">
                            <a:latin typeface="Cambria Math" panose="02040503050406030204" pitchFamily="18" charset="0"/>
                          </a:rPr>
                          <m:t>𝑆</m:t>
                        </m:r>
                        <m:r>
                          <a:rPr lang="fr-FR" b="0" i="1" baseline="-25000" smtClean="0">
                            <a:latin typeface="Cambria Math" panose="02040503050406030204" pitchFamily="18" charset="0"/>
                          </a:rPr>
                          <m:t>𝑖</m:t>
                        </m:r>
                        <m:r>
                          <a:rPr lang="fr-FR" b="0" i="1" smtClean="0">
                            <a:latin typeface="Cambria Math" panose="02040503050406030204" pitchFamily="18" charset="0"/>
                          </a:rPr>
                          <m:t> . </m:t>
                        </m:r>
                        <m:r>
                          <a:rPr lang="fr-FR" b="0" i="1" smtClean="0">
                            <a:latin typeface="Cambria Math" panose="02040503050406030204" pitchFamily="18" charset="0"/>
                          </a:rPr>
                          <m:t>𝑄𝑝𝑟</m:t>
                        </m:r>
                      </m:e>
                    </m:nary>
                    <m:r>
                      <a:rPr lang="fr-FR" b="0" i="1" smtClean="0">
                        <a:latin typeface="Cambria Math" panose="02040503050406030204" pitchFamily="18" charset="0"/>
                      </a:rPr>
                      <m:t> ∗</m:t>
                    </m:r>
                    <m:r>
                      <a:rPr lang="fr-FR" b="0" i="1" smtClean="0">
                        <a:latin typeface="Cambria Math" panose="02040503050406030204" pitchFamily="18" charset="0"/>
                      </a:rPr>
                      <m:t>𝑤</m:t>
                    </m:r>
                    <m:r>
                      <a:rPr lang="fr-FR" b="0" i="1" baseline="-25000" smtClean="0">
                        <a:latin typeface="Cambria Math" panose="02040503050406030204" pitchFamily="18" charset="0"/>
                      </a:rPr>
                      <m:t>4</m:t>
                    </m:r>
                  </m:oMath>
                </a14:m>
                <a:r>
                  <a:rPr lang="en-US" baseline="-25000" dirty="0" smtClean="0"/>
                  <a:t> </a:t>
                </a:r>
                <a:r>
                  <a:rPr lang="en-US" dirty="0" smtClean="0"/>
                  <a:t>+ …</a:t>
                </a:r>
              </a:p>
              <a:p>
                <a:pPr marL="0" indent="0" algn="just">
                  <a:buNone/>
                </a:pPr>
                <a:endParaRPr lang="en-US" dirty="0" smtClean="0"/>
              </a:p>
              <a:p>
                <a:pPr algn="just"/>
                <a:endParaRPr lang="en-US" dirty="0" smtClean="0"/>
              </a:p>
              <a:p>
                <a:pPr algn="just"/>
                <a:endParaRPr lang="en-US" dirty="0"/>
              </a:p>
              <a:p>
                <a:pPr algn="just"/>
                <a:endParaRPr lang="en-US" dirty="0" smtClean="0"/>
              </a:p>
              <a:p>
                <a:pPr algn="just"/>
                <a:r>
                  <a:rPr lang="en-US" dirty="0" smtClean="0"/>
                  <a:t>Using the score of a composition we can compare if the requirements are more, less or with ‘the same’ restriction.</a:t>
                </a:r>
                <a:endParaRPr lang="en-US" dirty="0" smtClean="0"/>
              </a:p>
            </p:txBody>
          </p:sp>
        </mc:Choice>
        <mc:Fallback>
          <p:sp>
            <p:nvSpPr>
              <p:cNvPr id="6" name="Espaço Reservado para Conteúdo 5"/>
              <p:cNvSpPr txBox="1">
                <a:spLocks noRot="1" noChangeAspect="1" noMove="1" noResize="1" noEditPoints="1" noAdjustHandles="1" noChangeArrowheads="1" noChangeShapeType="1" noTextEdit="1"/>
              </p:cNvSpPr>
              <p:nvPr/>
            </p:nvSpPr>
            <p:spPr>
              <a:xfrm>
                <a:off x="838200" y="1825624"/>
                <a:ext cx="10515600" cy="4283075"/>
              </a:xfrm>
              <a:prstGeom prst="rect">
                <a:avLst/>
              </a:prstGeom>
              <a:blipFill rotWithShape="0">
                <a:blip r:embed="rId2"/>
                <a:stretch>
                  <a:fillRect l="-1217" t="-3129" r="-1159" b="-4267"/>
                </a:stretch>
              </a:blipFill>
            </p:spPr>
            <p:txBody>
              <a:bodyPr/>
              <a:lstStyle/>
              <a:p>
                <a:r>
                  <a:rPr lang="fr-FR">
                    <a:noFill/>
                  </a:rPr>
                  <a:t> </a:t>
                </a:r>
              </a:p>
            </p:txBody>
          </p:sp>
        </mc:Fallback>
      </mc:AlternateContent>
      <p:sp>
        <p:nvSpPr>
          <p:cNvPr id="5" name="Retângulo 4"/>
          <p:cNvSpPr/>
          <p:nvPr/>
        </p:nvSpPr>
        <p:spPr>
          <a:xfrm>
            <a:off x="7724775" y="3983435"/>
            <a:ext cx="2863850" cy="1337469"/>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Depending on the measure I think it is not adding, for example the availability I think it is an average...</a:t>
            </a:r>
            <a:endParaRPr lang="fr-FR" b="1" dirty="0">
              <a:solidFill>
                <a:srgbClr val="FF0000"/>
              </a:solidFill>
            </a:endParaRPr>
          </a:p>
        </p:txBody>
      </p:sp>
      <p:sp>
        <p:nvSpPr>
          <p:cNvPr id="7" name="Retângulo 6"/>
          <p:cNvSpPr/>
          <p:nvPr/>
        </p:nvSpPr>
        <p:spPr>
          <a:xfrm>
            <a:off x="1352550" y="3962400"/>
            <a:ext cx="2863850" cy="1185069"/>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Adding all quality attribute ‘response time (rt)’ and then mutiplying it by its weight.</a:t>
            </a:r>
            <a:endParaRPr lang="fr-FR" b="1" dirty="0">
              <a:solidFill>
                <a:srgbClr val="FF0000"/>
              </a:solidFill>
            </a:endParaRPr>
          </a:p>
        </p:txBody>
      </p:sp>
      <p:cxnSp>
        <p:nvCxnSpPr>
          <p:cNvPr id="8" name="Conector de seta reta 7"/>
          <p:cNvCxnSpPr/>
          <p:nvPr/>
        </p:nvCxnSpPr>
        <p:spPr>
          <a:xfrm flipV="1">
            <a:off x="2784475" y="3632200"/>
            <a:ext cx="0" cy="330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tângulo 8"/>
          <p:cNvSpPr/>
          <p:nvPr/>
        </p:nvSpPr>
        <p:spPr>
          <a:xfrm>
            <a:off x="4476750" y="3983435"/>
            <a:ext cx="2863850" cy="664766"/>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Same with ‘price ’ and so on...</a:t>
            </a:r>
            <a:endParaRPr lang="fr-FR" b="1" dirty="0">
              <a:solidFill>
                <a:srgbClr val="FF0000"/>
              </a:solidFill>
            </a:endParaRPr>
          </a:p>
        </p:txBody>
      </p:sp>
      <p:cxnSp>
        <p:nvCxnSpPr>
          <p:cNvPr id="11" name="Conector de seta reta 10"/>
          <p:cNvCxnSpPr/>
          <p:nvPr/>
        </p:nvCxnSpPr>
        <p:spPr>
          <a:xfrm flipV="1">
            <a:off x="5676900" y="3632200"/>
            <a:ext cx="0" cy="330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82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Query taxonomy</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I think that comparing a previous query </a:t>
            </a:r>
            <a:r>
              <a:rPr lang="en-US" dirty="0" err="1" smtClean="0"/>
              <a:t>Qp</a:t>
            </a:r>
            <a:r>
              <a:rPr lang="en-US" dirty="0" smtClean="0"/>
              <a:t> with a new query </a:t>
            </a:r>
            <a:r>
              <a:rPr lang="en-US" dirty="0" err="1" smtClean="0"/>
              <a:t>Qn</a:t>
            </a:r>
            <a:r>
              <a:rPr lang="en-US" dirty="0" smtClean="0"/>
              <a:t> there are 4 types of query and a set of cases for each type:</a:t>
            </a:r>
          </a:p>
          <a:p>
            <a:pPr lvl="1" algn="just"/>
            <a:r>
              <a:rPr lang="en-US" u="sng" dirty="0" err="1" smtClean="0"/>
              <a:t>Qn</a:t>
            </a:r>
            <a:r>
              <a:rPr lang="en-US" u="sng" dirty="0" smtClean="0"/>
              <a:t> is equivalent to </a:t>
            </a:r>
            <a:r>
              <a:rPr lang="en-US" u="sng" dirty="0" err="1" smtClean="0"/>
              <a:t>Qp</a:t>
            </a:r>
            <a:endParaRPr lang="en-US" u="sng" dirty="0" smtClean="0"/>
          </a:p>
          <a:p>
            <a:pPr marL="914400" lvl="2" indent="0" algn="just">
              <a:buNone/>
            </a:pPr>
            <a:r>
              <a:rPr lang="en-US" dirty="0" smtClean="0"/>
              <a:t>1. </a:t>
            </a:r>
            <a:r>
              <a:rPr lang="en-US" dirty="0" err="1" smtClean="0"/>
              <a:t>Qn</a:t>
            </a:r>
            <a:r>
              <a:rPr lang="en-US" dirty="0" smtClean="0"/>
              <a:t> and </a:t>
            </a:r>
            <a:r>
              <a:rPr lang="en-US" dirty="0" err="1" smtClean="0"/>
              <a:t>Qp</a:t>
            </a:r>
            <a:r>
              <a:rPr lang="en-US" dirty="0" smtClean="0"/>
              <a:t> denote to the same data and their requirements are equivalent</a:t>
            </a:r>
            <a:endParaRPr lang="en-US" dirty="0" smtClean="0"/>
          </a:p>
          <a:p>
            <a:pPr lvl="1" algn="just"/>
            <a:r>
              <a:rPr lang="en-US" u="sng" dirty="0" err="1" smtClean="0"/>
              <a:t>Qn</a:t>
            </a:r>
            <a:r>
              <a:rPr lang="en-US" u="sng" dirty="0" smtClean="0"/>
              <a:t> is a subset of </a:t>
            </a:r>
            <a:r>
              <a:rPr lang="en-US" u="sng" dirty="0" err="1" smtClean="0"/>
              <a:t>Qp</a:t>
            </a:r>
            <a:endParaRPr lang="en-US" u="sng" dirty="0" smtClean="0"/>
          </a:p>
          <a:p>
            <a:pPr marL="914400" lvl="2" indent="0" algn="just">
              <a:buNone/>
            </a:pPr>
            <a:r>
              <a:rPr lang="en-US" dirty="0" smtClean="0"/>
              <a:t>2.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more restrictive than the requirements of </a:t>
            </a:r>
            <a:r>
              <a:rPr lang="en-US" dirty="0" err="1" smtClean="0"/>
              <a:t>Qp</a:t>
            </a:r>
            <a:endParaRPr lang="en-US" dirty="0" smtClean="0"/>
          </a:p>
          <a:p>
            <a:pPr marL="914400" lvl="2" indent="0" algn="just">
              <a:buNone/>
            </a:pPr>
            <a:r>
              <a:rPr lang="en-US" dirty="0" smtClean="0"/>
              <a:t>3. </a:t>
            </a:r>
            <a:r>
              <a:rPr lang="en-US" dirty="0" err="1" smtClean="0"/>
              <a:t>Qn</a:t>
            </a:r>
            <a:r>
              <a:rPr lang="en-US" dirty="0" smtClean="0"/>
              <a:t> denotes to a data which is a subset of </a:t>
            </a:r>
            <a:r>
              <a:rPr lang="en-US" dirty="0" err="1" smtClean="0"/>
              <a:t>Qp’s</a:t>
            </a:r>
            <a:r>
              <a:rPr lang="en-US" dirty="0" smtClean="0"/>
              <a:t> data and the requirements are equivalent</a:t>
            </a:r>
          </a:p>
          <a:p>
            <a:pPr marL="914400" lvl="2" indent="0" algn="just">
              <a:buNone/>
            </a:pPr>
            <a:r>
              <a:rPr lang="en-US" dirty="0" smtClean="0"/>
              <a:t>4.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a:p>
            <a:pPr lvl="1" algn="just"/>
            <a:r>
              <a:rPr lang="en-US" u="sng" dirty="0" err="1" smtClean="0"/>
              <a:t>Qn</a:t>
            </a:r>
            <a:r>
              <a:rPr lang="en-US" u="sng" dirty="0" smtClean="0"/>
              <a:t> is a superset of </a:t>
            </a:r>
            <a:r>
              <a:rPr lang="en-US" u="sng" dirty="0" err="1" smtClean="0"/>
              <a:t>Qp</a:t>
            </a:r>
            <a:endParaRPr lang="en-US" u="sng" dirty="0" smtClean="0"/>
          </a:p>
          <a:p>
            <a:pPr marL="914400" lvl="2" indent="0" algn="just">
              <a:buNone/>
            </a:pPr>
            <a:r>
              <a:rPr lang="en-US" dirty="0" smtClean="0"/>
              <a:t>5.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less restrictive than the requirements of </a:t>
            </a:r>
            <a:r>
              <a:rPr lang="en-US" dirty="0" err="1" smtClean="0"/>
              <a:t>Qp</a:t>
            </a:r>
            <a:endParaRPr lang="en-US" dirty="0" smtClean="0"/>
          </a:p>
          <a:p>
            <a:pPr marL="914400" lvl="2" indent="0" algn="just">
              <a:buNone/>
            </a:pPr>
            <a:r>
              <a:rPr lang="en-US" dirty="0" smtClean="0"/>
              <a:t>6.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a:p>
            <a:pPr marL="914400" lvl="2" indent="0" algn="just">
              <a:buNone/>
            </a:pPr>
            <a:r>
              <a:rPr lang="en-US" dirty="0" smtClean="0"/>
              <a:t>7. </a:t>
            </a:r>
            <a:r>
              <a:rPr lang="en-US" dirty="0" err="1" smtClean="0"/>
              <a:t>Qn</a:t>
            </a:r>
            <a:r>
              <a:rPr lang="en-US" dirty="0" smtClean="0"/>
              <a:t> denotes to a data which is a superset of </a:t>
            </a:r>
            <a:r>
              <a:rPr lang="en-US" dirty="0" err="1" smtClean="0"/>
              <a:t>Qp’s</a:t>
            </a:r>
            <a:r>
              <a:rPr lang="en-US" dirty="0" smtClean="0"/>
              <a:t> data and the requirements are equivalent</a:t>
            </a:r>
          </a:p>
          <a:p>
            <a:pPr marL="914400" lvl="2" indent="0" algn="just">
              <a:buNone/>
            </a:pPr>
            <a:r>
              <a:rPr lang="en-US" dirty="0" smtClean="0"/>
              <a:t>8.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a:p>
            <a:pPr marL="914400" lvl="2" indent="0" algn="just">
              <a:buNone/>
            </a:pPr>
            <a:r>
              <a:rPr lang="en-US" dirty="0" smtClean="0"/>
              <a:t>9.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a:p>
            <a:pPr lvl="1" algn="just"/>
            <a:r>
              <a:rPr lang="en-US" u="sng" dirty="0" err="1" smtClean="0"/>
              <a:t>Qn</a:t>
            </a:r>
            <a:r>
              <a:rPr lang="en-US" u="sng" dirty="0" smtClean="0"/>
              <a:t> is different of </a:t>
            </a:r>
            <a:r>
              <a:rPr lang="en-US" u="sng" dirty="0" err="1" smtClean="0"/>
              <a:t>Qp</a:t>
            </a:r>
            <a:endParaRPr lang="en-US" u="sng" dirty="0" smtClean="0"/>
          </a:p>
        </p:txBody>
      </p:sp>
    </p:spTree>
    <p:extLst>
      <p:ext uri="{BB962C8B-B14F-4D97-AF65-F5344CB8AC3E}">
        <p14:creationId xmlns:p14="http://schemas.microsoft.com/office/powerpoint/2010/main" val="181975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equivalent to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lstStyle/>
          <a:p>
            <a:pPr marL="0" lvl="2" indent="0">
              <a:spcBef>
                <a:spcPts val="1000"/>
              </a:spcBef>
              <a:buNone/>
            </a:pPr>
            <a:r>
              <a:rPr lang="en-US" dirty="0" smtClean="0"/>
              <a:t>1. </a:t>
            </a:r>
            <a:r>
              <a:rPr lang="en-US" dirty="0" err="1" smtClean="0"/>
              <a:t>Qn</a:t>
            </a:r>
            <a:r>
              <a:rPr lang="en-US" dirty="0" smtClean="0"/>
              <a:t> and </a:t>
            </a:r>
            <a:r>
              <a:rPr lang="en-US" dirty="0" err="1" smtClean="0"/>
              <a:t>Qp</a:t>
            </a:r>
            <a:r>
              <a:rPr lang="en-US" dirty="0" smtClean="0"/>
              <a:t> denote to the same data and their requirements are equivalent</a:t>
            </a:r>
          </a:p>
          <a:p>
            <a:endParaRPr lang="fr-FR" dirty="0"/>
          </a:p>
        </p:txBody>
      </p:sp>
      <p:sp>
        <p:nvSpPr>
          <p:cNvPr id="7" name="CaixaDeTexto 6"/>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8" name="Grupo 7"/>
          <p:cNvGrpSpPr/>
          <p:nvPr/>
        </p:nvGrpSpPr>
        <p:grpSpPr>
          <a:xfrm>
            <a:off x="1066800" y="2005930"/>
            <a:ext cx="3619500" cy="3332077"/>
            <a:chOff x="1066800" y="2054058"/>
            <a:chExt cx="3619500" cy="3332077"/>
          </a:xfrm>
        </p:grpSpPr>
        <p:grpSp>
          <p:nvGrpSpPr>
            <p:cNvPr id="9" name="Grupo 8"/>
            <p:cNvGrpSpPr/>
            <p:nvPr/>
          </p:nvGrpSpPr>
          <p:grpSpPr>
            <a:xfrm>
              <a:off x="1066800" y="2054058"/>
              <a:ext cx="3619500" cy="3332077"/>
              <a:chOff x="1066800" y="3413626"/>
              <a:chExt cx="3619500" cy="3332077"/>
            </a:xfrm>
          </p:grpSpPr>
          <p:grpSp>
            <p:nvGrpSpPr>
              <p:cNvPr id="20" name="Grupo 19"/>
              <p:cNvGrpSpPr/>
              <p:nvPr/>
            </p:nvGrpSpPr>
            <p:grpSpPr>
              <a:xfrm>
                <a:off x="1066800" y="3413626"/>
                <a:ext cx="3619500" cy="2514600"/>
                <a:chOff x="1066800" y="3401594"/>
                <a:chExt cx="3619500" cy="2514600"/>
              </a:xfrm>
            </p:grpSpPr>
            <p:sp>
              <p:nvSpPr>
                <p:cNvPr id="22" name="Elipse 21"/>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ipse 22"/>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1" name="Elipse 20"/>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0" name="Conector reto 9"/>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a:endCxn id="22"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18" name="CaixaDeTexto 17"/>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19" name="CaixaDeTexto 18"/>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24" name="Grupo 23"/>
          <p:cNvGrpSpPr/>
          <p:nvPr/>
        </p:nvGrpSpPr>
        <p:grpSpPr>
          <a:xfrm>
            <a:off x="7383381" y="2005930"/>
            <a:ext cx="3619500" cy="3332077"/>
            <a:chOff x="7419475" y="1969814"/>
            <a:chExt cx="3619500" cy="3332077"/>
          </a:xfrm>
        </p:grpSpPr>
        <p:grpSp>
          <p:nvGrpSpPr>
            <p:cNvPr id="25" name="Grupo 24"/>
            <p:cNvGrpSpPr/>
            <p:nvPr/>
          </p:nvGrpSpPr>
          <p:grpSpPr>
            <a:xfrm>
              <a:off x="7419475" y="1969814"/>
              <a:ext cx="3619500" cy="3332077"/>
              <a:chOff x="1066800" y="3413626"/>
              <a:chExt cx="3619500" cy="3332077"/>
            </a:xfrm>
          </p:grpSpPr>
          <p:grpSp>
            <p:nvGrpSpPr>
              <p:cNvPr id="36" name="Grupo 35"/>
              <p:cNvGrpSpPr/>
              <p:nvPr/>
            </p:nvGrpSpPr>
            <p:grpSpPr>
              <a:xfrm>
                <a:off x="1066800" y="3413626"/>
                <a:ext cx="3619500" cy="2514600"/>
                <a:chOff x="1066800" y="3401594"/>
                <a:chExt cx="3619500" cy="2514600"/>
              </a:xfrm>
            </p:grpSpPr>
            <p:sp>
              <p:nvSpPr>
                <p:cNvPr id="38" name="Elipse 37"/>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ipse 38"/>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7" name="Elipse 3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6" name="Conector reto 25"/>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a:endCxn id="38"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34" name="CaixaDeTexto 33"/>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35" name="CaixaDeTexto 34"/>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40" name="Conector reto 39"/>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21301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2.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more restrictive than the requirements of </a:t>
            </a:r>
            <a:r>
              <a:rPr lang="en-US" dirty="0" err="1" smtClean="0"/>
              <a:t>Qp</a:t>
            </a:r>
            <a:endParaRPr lang="en-US" dirty="0" smtClean="0"/>
          </a:p>
          <a:p>
            <a:endParaRPr lang="fr-FR" dirty="0"/>
          </a:p>
        </p:txBody>
      </p:sp>
      <p:sp>
        <p:nvSpPr>
          <p:cNvPr id="42" name="CaixaDeTexto 41"/>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a:t>
            </a:r>
            <a:r>
              <a:rPr lang="en-US" sz="1400" dirty="0" smtClean="0"/>
              <a:t>, response time &lt; 3s, </a:t>
            </a:r>
            <a:r>
              <a:rPr lang="en-US" sz="1400" b="1" dirty="0" smtClean="0"/>
              <a:t>price per call &lt; 0.1$</a:t>
            </a:r>
            <a:r>
              <a:rPr lang="en-US" sz="1400" dirty="0" smtClean="0"/>
              <a:t>, provenance = certified, </a:t>
            </a:r>
            <a:r>
              <a:rPr lang="en-US" sz="1400" b="1" dirty="0" smtClean="0"/>
              <a:t>freshness = yes</a:t>
            </a:r>
            <a:r>
              <a:rPr lang="en-US" sz="1400" dirty="0" smtClean="0"/>
              <a:t>,  total response time &lt; 10s, total cost &lt; 5$}</a:t>
            </a:r>
            <a:endParaRPr lang="fr-FR" sz="1400" dirty="0"/>
          </a:p>
        </p:txBody>
      </p:sp>
      <p:grpSp>
        <p:nvGrpSpPr>
          <p:cNvPr id="43" name="Grupo 42"/>
          <p:cNvGrpSpPr/>
          <p:nvPr/>
        </p:nvGrpSpPr>
        <p:grpSpPr>
          <a:xfrm>
            <a:off x="1066800" y="2005930"/>
            <a:ext cx="3619500" cy="3332077"/>
            <a:chOff x="1066800" y="2054058"/>
            <a:chExt cx="3619500" cy="3332077"/>
          </a:xfrm>
        </p:grpSpPr>
        <p:grpSp>
          <p:nvGrpSpPr>
            <p:cNvPr id="44" name="Grupo 43"/>
            <p:cNvGrpSpPr/>
            <p:nvPr/>
          </p:nvGrpSpPr>
          <p:grpSpPr>
            <a:xfrm>
              <a:off x="1066800" y="2054058"/>
              <a:ext cx="3619500" cy="3332077"/>
              <a:chOff x="1066800" y="3413626"/>
              <a:chExt cx="3619500" cy="3332077"/>
            </a:xfrm>
          </p:grpSpPr>
          <p:grpSp>
            <p:nvGrpSpPr>
              <p:cNvPr id="55" name="Grupo 54"/>
              <p:cNvGrpSpPr/>
              <p:nvPr/>
            </p:nvGrpSpPr>
            <p:grpSpPr>
              <a:xfrm>
                <a:off x="1066800" y="3413626"/>
                <a:ext cx="3619500" cy="2514600"/>
                <a:chOff x="1066800" y="3401594"/>
                <a:chExt cx="3619500" cy="2514600"/>
              </a:xfrm>
            </p:grpSpPr>
            <p:sp>
              <p:nvSpPr>
                <p:cNvPr id="57" name="Elipse 5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6" name="Elipse 5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5" name="Conector reto 44"/>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a:endCxn id="57"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CaixaDeTexto 51"/>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60" name="Grupo 59"/>
          <p:cNvGrpSpPr/>
          <p:nvPr/>
        </p:nvGrpSpPr>
        <p:grpSpPr>
          <a:xfrm>
            <a:off x="7383381" y="2005930"/>
            <a:ext cx="3619500" cy="3332077"/>
            <a:chOff x="1066800" y="3413626"/>
            <a:chExt cx="3619500" cy="3332077"/>
          </a:xfrm>
        </p:grpSpPr>
        <p:grpSp>
          <p:nvGrpSpPr>
            <p:cNvPr id="71" name="Grupo 70"/>
            <p:cNvGrpSpPr/>
            <p:nvPr/>
          </p:nvGrpSpPr>
          <p:grpSpPr>
            <a:xfrm>
              <a:off x="1066800" y="3413626"/>
              <a:ext cx="3619500" cy="2514600"/>
              <a:chOff x="1066800" y="3401594"/>
              <a:chExt cx="3619500" cy="2514600"/>
            </a:xfrm>
          </p:grpSpPr>
          <p:sp>
            <p:nvSpPr>
              <p:cNvPr id="73" name="Elipse 72"/>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ipse 73"/>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2" name="Elipse 71"/>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0" name="Grupo 79"/>
          <p:cNvGrpSpPr/>
          <p:nvPr/>
        </p:nvGrpSpPr>
        <p:grpSpPr>
          <a:xfrm>
            <a:off x="8739757" y="2999361"/>
            <a:ext cx="1001144" cy="1088770"/>
            <a:chOff x="8498459" y="2842343"/>
            <a:chExt cx="1399522" cy="1522019"/>
          </a:xfrm>
        </p:grpSpPr>
        <p:cxnSp>
          <p:nvCxnSpPr>
            <p:cNvPr id="61" name="Conector reto 60"/>
            <p:cNvCxnSpPr/>
            <p:nvPr/>
          </p:nvCxnSpPr>
          <p:spPr>
            <a:xfrm flipV="1">
              <a:off x="8520672" y="2842343"/>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8570768" y="2908702"/>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a:endCxn id="73"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ector reto 66"/>
            <p:cNvCxnSpPr/>
            <p:nvPr/>
          </p:nvCxnSpPr>
          <p:spPr>
            <a:xfrm flipV="1">
              <a:off x="8498459" y="2842620"/>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8" name="CaixaDeTexto 67"/>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69" name="CaixaDeTexto 68"/>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70" name="CaixaDeTexto 69"/>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75" name="Conector reto 7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CaixaDeTexto 75"/>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168893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77500" lnSpcReduction="20000"/>
          </a:bodyPr>
          <a:lstStyle/>
          <a:p>
            <a:pPr marL="0" indent="0" algn="just">
              <a:buNone/>
            </a:pPr>
            <a:r>
              <a:rPr lang="en-US" dirty="0" smtClean="0"/>
              <a:t>3. </a:t>
            </a:r>
            <a:r>
              <a:rPr lang="en-US" dirty="0" err="1" smtClean="0"/>
              <a:t>Qn</a:t>
            </a:r>
            <a:r>
              <a:rPr lang="en-US" dirty="0" smtClean="0"/>
              <a:t> denotes to a data which is a subset of </a:t>
            </a:r>
            <a:r>
              <a:rPr lang="en-US" dirty="0" err="1" smtClean="0"/>
              <a:t>Qp’s</a:t>
            </a:r>
            <a:r>
              <a:rPr lang="en-US" dirty="0" smtClean="0"/>
              <a:t> data and the requirements are equivalent</a:t>
            </a:r>
          </a:p>
        </p:txBody>
      </p:sp>
      <p:cxnSp>
        <p:nvCxnSpPr>
          <p:cNvPr id="75" name="Conector reto 7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40" name="Conector reto 39"/>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59" name="Elipse 58"/>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Elipse 76"/>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ipse 77"/>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1" name="Conector reto 80"/>
          <p:cNvCxnSpPr>
            <a:endCxn id="79"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Conector reto 81"/>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CaixaDeTexto 86"/>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88" name="CaixaDeTexto 87"/>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89" name="CaixaDeTexto 88"/>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90" name="CaixaDeTexto 89"/>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91" name="Elipse 90"/>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Elipse 91"/>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ipse 92"/>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Elipse 93"/>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5" name="Conector reto 94"/>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Conector reto 95"/>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Conector reto 96"/>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Conector reto 97"/>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CaixaDeTexto 100"/>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102" name="CaixaDeTexto 101"/>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103" name="CaixaDeTexto 102"/>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104" name="CaixaDeTexto 103"/>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44851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4.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p:txBody>
      </p:sp>
      <p:sp>
        <p:nvSpPr>
          <p:cNvPr id="36" name="CaixaDeTexto 3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98%, response time &lt; 2s</a:t>
            </a:r>
            <a:r>
              <a:rPr lang="en-US" sz="1400" dirty="0" smtClean="0"/>
              <a:t>, price per call &lt; 0.2$, provenance = certified, freshness = no, total response time &lt; 10s, total cost &lt; 5$}</a:t>
            </a:r>
            <a:endParaRPr lang="fr-FR" sz="1400" dirty="0"/>
          </a:p>
        </p:txBody>
      </p:sp>
      <p:cxnSp>
        <p:nvCxnSpPr>
          <p:cNvPr id="37" name="Conector reto 36"/>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aixaDeTexto 37"/>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2" name="Elipse 41"/>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ipse 42"/>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ipse 43"/>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upo 1"/>
          <p:cNvGrpSpPr/>
          <p:nvPr/>
        </p:nvGrpSpPr>
        <p:grpSpPr>
          <a:xfrm>
            <a:off x="8706922" y="3102103"/>
            <a:ext cx="983178" cy="1132088"/>
            <a:chOff x="8615996" y="2997406"/>
            <a:chExt cx="1165030" cy="1341482"/>
          </a:xfrm>
        </p:grpSpPr>
        <p:cxnSp>
          <p:nvCxnSpPr>
            <p:cNvPr id="46" name="Conector reto 45"/>
            <p:cNvCxnSpPr>
              <a:endCxn id="45"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CaixaDeTexto 51"/>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55" name="CaixaDeTexto 54"/>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56" name="Elipse 55"/>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ipse 56"/>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ipse 59"/>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reto 60"/>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CaixaDeTexto 66"/>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68" name="CaixaDeTexto 67"/>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69" name="CaixaDeTexto 68"/>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70" name="CaixaDeTexto 69"/>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313716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5.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less restrictive than the requirements of </a:t>
            </a:r>
            <a:r>
              <a:rPr lang="en-US" dirty="0" err="1" smtClean="0"/>
              <a:t>Qp</a:t>
            </a:r>
            <a:endParaRPr lang="en-US" dirty="0" smtClean="0"/>
          </a:p>
        </p:txBody>
      </p:sp>
      <p:sp>
        <p:nvSpPr>
          <p:cNvPr id="102" name="CaixaDeTexto 101"/>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a:t>
            </a:r>
            <a:r>
              <a:rPr lang="en-US" sz="1400" b="1" dirty="0" smtClean="0"/>
              <a:t>response time &lt; 5s</a:t>
            </a:r>
            <a:r>
              <a:rPr lang="en-US" sz="1400" dirty="0" smtClean="0"/>
              <a:t>, price per call &lt; 0.2$, provenance = certified, freshness = no, total response time &lt; 10s, total cost &lt; 5$}</a:t>
            </a:r>
            <a:endParaRPr lang="fr-FR" sz="1400" dirty="0"/>
          </a:p>
        </p:txBody>
      </p:sp>
      <p:grpSp>
        <p:nvGrpSpPr>
          <p:cNvPr id="103" name="Grupo 102"/>
          <p:cNvGrpSpPr/>
          <p:nvPr/>
        </p:nvGrpSpPr>
        <p:grpSpPr>
          <a:xfrm>
            <a:off x="1066800" y="2005930"/>
            <a:ext cx="3619500" cy="3332077"/>
            <a:chOff x="1066800" y="2054058"/>
            <a:chExt cx="3619500" cy="3332077"/>
          </a:xfrm>
        </p:grpSpPr>
        <p:grpSp>
          <p:nvGrpSpPr>
            <p:cNvPr id="104" name="Grupo 103"/>
            <p:cNvGrpSpPr/>
            <p:nvPr/>
          </p:nvGrpSpPr>
          <p:grpSpPr>
            <a:xfrm>
              <a:off x="1066800" y="2054058"/>
              <a:ext cx="3619500" cy="3332077"/>
              <a:chOff x="1066800" y="3413626"/>
              <a:chExt cx="3619500" cy="3332077"/>
            </a:xfrm>
          </p:grpSpPr>
          <p:grpSp>
            <p:nvGrpSpPr>
              <p:cNvPr id="115" name="Grupo 114"/>
              <p:cNvGrpSpPr/>
              <p:nvPr/>
            </p:nvGrpSpPr>
            <p:grpSpPr>
              <a:xfrm>
                <a:off x="1066800" y="3413626"/>
                <a:ext cx="3619500" cy="2514600"/>
                <a:chOff x="1066800" y="3401594"/>
                <a:chExt cx="3619500" cy="2514600"/>
              </a:xfrm>
            </p:grpSpPr>
            <p:sp>
              <p:nvSpPr>
                <p:cNvPr id="117" name="Elipse 11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Elipse 11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6" name="Elipse 11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05" name="Conector reto 104"/>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Conector reto 105"/>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Conector reto 107"/>
            <p:cNvCxnSpPr>
              <a:endCxn id="117"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Conector reto 108"/>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Conector reto 109"/>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Conector reto 110"/>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CaixaDeTexto 111"/>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113" name="CaixaDeTexto 112"/>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114" name="CaixaDeTexto 113"/>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120" name="Grupo 119"/>
          <p:cNvGrpSpPr/>
          <p:nvPr/>
        </p:nvGrpSpPr>
        <p:grpSpPr>
          <a:xfrm>
            <a:off x="7383381" y="2005930"/>
            <a:ext cx="3619500" cy="3332077"/>
            <a:chOff x="1066800" y="3413626"/>
            <a:chExt cx="3619500" cy="3332077"/>
          </a:xfrm>
        </p:grpSpPr>
        <p:grpSp>
          <p:nvGrpSpPr>
            <p:cNvPr id="131" name="Grupo 130"/>
            <p:cNvGrpSpPr/>
            <p:nvPr/>
          </p:nvGrpSpPr>
          <p:grpSpPr>
            <a:xfrm>
              <a:off x="1066800" y="3413626"/>
              <a:ext cx="3619500" cy="2514600"/>
              <a:chOff x="1066800" y="3401594"/>
              <a:chExt cx="3619500" cy="2514600"/>
            </a:xfrm>
          </p:grpSpPr>
          <p:sp>
            <p:nvSpPr>
              <p:cNvPr id="133" name="Elipse 132"/>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ipse 133"/>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2" name="Elipse 131"/>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upo 2"/>
          <p:cNvGrpSpPr/>
          <p:nvPr/>
        </p:nvGrpSpPr>
        <p:grpSpPr>
          <a:xfrm>
            <a:off x="8388840" y="2723130"/>
            <a:ext cx="1618760" cy="1760446"/>
            <a:chOff x="8498459" y="2842343"/>
            <a:chExt cx="1399522" cy="1522019"/>
          </a:xfrm>
        </p:grpSpPr>
        <p:cxnSp>
          <p:nvCxnSpPr>
            <p:cNvPr id="121" name="Conector reto 120"/>
            <p:cNvCxnSpPr/>
            <p:nvPr/>
          </p:nvCxnSpPr>
          <p:spPr>
            <a:xfrm flipV="1">
              <a:off x="8520672" y="2842343"/>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Conector reto 121"/>
            <p:cNvCxnSpPr/>
            <p:nvPr/>
          </p:nvCxnSpPr>
          <p:spPr>
            <a:xfrm flipV="1">
              <a:off x="8570768" y="2908702"/>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Conector reto 122"/>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Conector reto 123"/>
            <p:cNvCxnSpPr>
              <a:endCxn id="133"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Conector reto 124"/>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Conector reto 125"/>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Conector reto 126"/>
            <p:cNvCxnSpPr/>
            <p:nvPr/>
          </p:nvCxnSpPr>
          <p:spPr>
            <a:xfrm flipV="1">
              <a:off x="8498459" y="2842620"/>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8" name="CaixaDeTexto 127"/>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129" name="CaixaDeTexto 128"/>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130" name="CaixaDeTexto 129"/>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35" name="Conector reto 13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188376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6.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p:txBody>
      </p:sp>
      <p:sp>
        <p:nvSpPr>
          <p:cNvPr id="39" name="CaixaDeTexto 38"/>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a:t>
            </a:r>
            <a:r>
              <a:rPr lang="en-US" sz="1400" b="1" dirty="0" smtClean="0"/>
              <a:t>price per call &lt; 0.3$</a:t>
            </a:r>
            <a:r>
              <a:rPr lang="en-US" sz="1400" dirty="0" smtClean="0"/>
              <a:t>, provenance = certified, freshness = no, total response time &lt; 10s, total cost &lt; 5$}</a:t>
            </a:r>
            <a:endParaRPr lang="fr-FR" sz="1400" dirty="0"/>
          </a:p>
        </p:txBody>
      </p:sp>
      <p:cxnSp>
        <p:nvCxnSpPr>
          <p:cNvPr id="40" name="Conector reto 39"/>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2" name="Elipse 41"/>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ipse 42"/>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ipse 43"/>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upo 1"/>
          <p:cNvGrpSpPr/>
          <p:nvPr/>
        </p:nvGrpSpPr>
        <p:grpSpPr>
          <a:xfrm>
            <a:off x="8460271" y="2887939"/>
            <a:ext cx="1476480" cy="1560416"/>
            <a:chOff x="8615996" y="2997406"/>
            <a:chExt cx="1165030" cy="1341482"/>
          </a:xfrm>
        </p:grpSpPr>
        <p:cxnSp>
          <p:nvCxnSpPr>
            <p:cNvPr id="46" name="Conector reto 45"/>
            <p:cNvCxnSpPr>
              <a:endCxn id="45"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CaixaDeTexto 51"/>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55" name="CaixaDeTexto 54"/>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56" name="Elipse 55"/>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ipse 56"/>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ipse 58"/>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0" name="Conector reto 59"/>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Conector reto 60"/>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CaixaDeTexto 65"/>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67" name="CaixaDeTexto 66"/>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68" name="CaixaDeTexto 67"/>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69" name="CaixaDeTexto 68"/>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
        <p:nvSpPr>
          <p:cNvPr id="71" name="Retângulo 70"/>
          <p:cNvSpPr/>
          <p:nvPr/>
        </p:nvSpPr>
        <p:spPr>
          <a:xfrm>
            <a:off x="862600" y="6225493"/>
            <a:ext cx="10605500" cy="444518"/>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rgbClr val="FF0000"/>
                </a:solidFill>
              </a:rPr>
              <a:t>I don’t think it is a superset, but I don’t know how to classify this case.</a:t>
            </a:r>
            <a:endParaRPr lang="fr-FR" dirty="0">
              <a:solidFill>
                <a:srgbClr val="FF0000"/>
              </a:solidFill>
            </a:endParaRPr>
          </a:p>
        </p:txBody>
      </p:sp>
    </p:spTree>
    <p:extLst>
      <p:ext uri="{BB962C8B-B14F-4D97-AF65-F5344CB8AC3E}">
        <p14:creationId xmlns:p14="http://schemas.microsoft.com/office/powerpoint/2010/main" val="1896018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70000" lnSpcReduction="20000"/>
          </a:bodyPr>
          <a:lstStyle/>
          <a:p>
            <a:pPr marL="0" indent="0" algn="just">
              <a:buNone/>
            </a:pPr>
            <a:r>
              <a:rPr lang="en-US" dirty="0" smtClean="0"/>
              <a:t>7. </a:t>
            </a:r>
            <a:r>
              <a:rPr lang="en-US" dirty="0" err="1" smtClean="0"/>
              <a:t>Qn</a:t>
            </a:r>
            <a:r>
              <a:rPr lang="en-US" dirty="0" smtClean="0"/>
              <a:t> denotes to a data which is a superset of </a:t>
            </a:r>
            <a:r>
              <a:rPr lang="en-US" dirty="0" err="1" smtClean="0"/>
              <a:t>Qp’s</a:t>
            </a:r>
            <a:r>
              <a:rPr lang="en-US" dirty="0" smtClean="0"/>
              <a:t> data and the requirements are equivalent</a:t>
            </a:r>
          </a:p>
        </p:txBody>
      </p:sp>
      <p:sp>
        <p:nvSpPr>
          <p:cNvPr id="37" name="CaixaDeTexto 36"/>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8" name="Grupo 37"/>
          <p:cNvGrpSpPr/>
          <p:nvPr/>
        </p:nvGrpSpPr>
        <p:grpSpPr>
          <a:xfrm>
            <a:off x="1066800" y="2005930"/>
            <a:ext cx="3619500" cy="3332077"/>
            <a:chOff x="1066800" y="2054058"/>
            <a:chExt cx="3619500" cy="3332077"/>
          </a:xfrm>
        </p:grpSpPr>
        <p:grpSp>
          <p:nvGrpSpPr>
            <p:cNvPr id="70" name="Grupo 69"/>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2" name="Conector reto 7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Conector reto 7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6" name="Grupo 85"/>
          <p:cNvGrpSpPr/>
          <p:nvPr/>
        </p:nvGrpSpPr>
        <p:grpSpPr>
          <a:xfrm>
            <a:off x="7383381" y="2005930"/>
            <a:ext cx="3619500" cy="3332077"/>
            <a:chOff x="7419475" y="1969814"/>
            <a:chExt cx="3619500" cy="3332077"/>
          </a:xfrm>
        </p:grpSpPr>
        <p:grpSp>
          <p:nvGrpSpPr>
            <p:cNvPr id="87" name="Grupo 86"/>
            <p:cNvGrpSpPr/>
            <p:nvPr/>
          </p:nvGrpSpPr>
          <p:grpSpPr>
            <a:xfrm>
              <a:off x="7419475" y="1969814"/>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8" name="Conector reto 87"/>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CaixaDeTexto 94"/>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102" name="Conector reto 101"/>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CaixaDeTexto 102"/>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104" name="Conector reto 103"/>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948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8.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p:txBody>
      </p:sp>
      <p:grpSp>
        <p:nvGrpSpPr>
          <p:cNvPr id="38" name="Grupo 37"/>
          <p:cNvGrpSpPr/>
          <p:nvPr/>
        </p:nvGrpSpPr>
        <p:grpSpPr>
          <a:xfrm>
            <a:off x="1066800" y="2005930"/>
            <a:ext cx="3619500" cy="3332077"/>
            <a:chOff x="1066800" y="2054058"/>
            <a:chExt cx="3619500" cy="3332077"/>
          </a:xfrm>
        </p:grpSpPr>
        <p:grpSp>
          <p:nvGrpSpPr>
            <p:cNvPr id="70" name="Grupo 69"/>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2" name="Conector reto 7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Conector reto 7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7" name="Grupo 86"/>
          <p:cNvGrpSpPr/>
          <p:nvPr/>
        </p:nvGrpSpPr>
        <p:grpSpPr>
          <a:xfrm>
            <a:off x="7383381" y="2005930"/>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5" name="CaixaDeTexto 94"/>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02" name="Conector reto 101"/>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o 1"/>
          <p:cNvGrpSpPr/>
          <p:nvPr/>
        </p:nvGrpSpPr>
        <p:grpSpPr>
          <a:xfrm>
            <a:off x="8594294" y="2298700"/>
            <a:ext cx="1207852" cy="1913814"/>
            <a:chOff x="8498459" y="2146852"/>
            <a:chExt cx="1399522" cy="2217510"/>
          </a:xfrm>
        </p:grpSpPr>
        <p:cxnSp>
          <p:nvCxnSpPr>
            <p:cNvPr id="88" name="Conector reto 87"/>
            <p:cNvCxnSpPr/>
            <p:nvPr/>
          </p:nvCxnSpPr>
          <p:spPr>
            <a:xfrm flipV="1">
              <a:off x="8512721" y="2596446"/>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570768" y="2807806"/>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498459" y="2417860"/>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CaixaDeTexto 40"/>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98%, response time &lt; 2s</a:t>
            </a:r>
            <a:r>
              <a:rPr lang="en-US" sz="1400" dirty="0" smtClean="0"/>
              <a:t>, price per call &lt; 0.2$, provenance = certified, freshness = no, total response time &lt; 10s, total cost &lt; 5$}</a:t>
            </a:r>
            <a:endParaRPr lang="fr-FR" sz="1400" dirty="0"/>
          </a:p>
        </p:txBody>
      </p:sp>
      <p:sp>
        <p:nvSpPr>
          <p:cNvPr id="42" name="CaixaDeTexto 4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256730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lnSpcReduction="10000"/>
          </a:bodyPr>
          <a:lstStyle/>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a:t>
            </a:r>
          </a:p>
          <a:p>
            <a:r>
              <a:rPr lang="fr-FR" dirty="0" smtClean="0"/>
              <a:t>Confidentiality	</a:t>
            </a:r>
          </a:p>
          <a:p>
            <a:r>
              <a:rPr lang="fr-FR" dirty="0" smtClean="0"/>
              <a:t>Data type</a:t>
            </a:r>
          </a:p>
        </p:txBody>
      </p:sp>
      <p:sp>
        <p:nvSpPr>
          <p:cNvPr id="5" name="Espaço Reservado para Conteúdo 4"/>
          <p:cNvSpPr>
            <a:spLocks noGrp="1"/>
          </p:cNvSpPr>
          <p:nvPr>
            <p:ph sz="half" idx="2"/>
          </p:nvPr>
        </p:nvSpPr>
        <p:spPr>
          <a:xfrm>
            <a:off x="6172200" y="2654299"/>
            <a:ext cx="5181600" cy="3522664"/>
          </a:xfrm>
        </p:spPr>
        <p:txBody>
          <a:bodyPr>
            <a:normAutofit lnSpcReduction="10000"/>
          </a:bodyPr>
          <a:lstStyle/>
          <a:p>
            <a:r>
              <a:rPr lang="fr-FR" dirty="0" smtClean="0"/>
              <a:t>Degree of rawness</a:t>
            </a:r>
          </a:p>
          <a:p>
            <a:r>
              <a:rPr lang="fr-FR" dirty="0" smtClean="0"/>
              <a:t>Veracity</a:t>
            </a:r>
            <a:endParaRPr lang="fr-FR" dirty="0" smtClean="0"/>
          </a:p>
          <a:p>
            <a:r>
              <a:rPr lang="fr-FR" dirty="0" smtClean="0"/>
              <a:t>Production time</a:t>
            </a:r>
          </a:p>
          <a:p>
            <a:r>
              <a:rPr lang="fr-FR" dirty="0" smtClean="0"/>
              <a:t>Production rate</a:t>
            </a:r>
          </a:p>
          <a:p>
            <a:r>
              <a:rPr lang="fr-FR" dirty="0" smtClean="0"/>
              <a:t>Provenance</a:t>
            </a:r>
          </a:p>
          <a:p>
            <a:r>
              <a:rPr lang="fr-FR" dirty="0" smtClean="0"/>
              <a:t>Freshness</a:t>
            </a:r>
          </a:p>
          <a:p>
            <a:r>
              <a:rPr lang="fr-FR" dirty="0"/>
              <a:t>T</a:t>
            </a:r>
            <a:r>
              <a:rPr lang="fr-FR" dirty="0" smtClean="0"/>
              <a:t>rust</a:t>
            </a:r>
            <a:endParaRPr lang="fr-FR" dirty="0"/>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t>Beginning by listing the different service’s characteristics, which can be defined by the user as his/her requirements: </a:t>
            </a:r>
            <a:endParaRPr lang="fr-FR" dirty="0"/>
          </a:p>
        </p:txBody>
      </p:sp>
    </p:spTree>
    <p:extLst>
      <p:ext uri="{BB962C8B-B14F-4D97-AF65-F5344CB8AC3E}">
        <p14:creationId xmlns:p14="http://schemas.microsoft.com/office/powerpoint/2010/main" val="3864682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9.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p:txBody>
      </p:sp>
      <p:grpSp>
        <p:nvGrpSpPr>
          <p:cNvPr id="38" name="Grupo 37"/>
          <p:cNvGrpSpPr/>
          <p:nvPr/>
        </p:nvGrpSpPr>
        <p:grpSpPr>
          <a:xfrm>
            <a:off x="1066800" y="2005930"/>
            <a:ext cx="3619500" cy="3332077"/>
            <a:chOff x="1066800" y="2054058"/>
            <a:chExt cx="3619500" cy="3332077"/>
          </a:xfrm>
        </p:grpSpPr>
        <p:grpSp>
          <p:nvGrpSpPr>
            <p:cNvPr id="70" name="Grupo 69"/>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2" name="Conector reto 7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Conector reto 7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7" name="Grupo 86"/>
          <p:cNvGrpSpPr/>
          <p:nvPr/>
        </p:nvGrpSpPr>
        <p:grpSpPr>
          <a:xfrm>
            <a:off x="7383381" y="2005930"/>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5" name="CaixaDeTexto 94"/>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02" name="Conector reto 101"/>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o 1"/>
          <p:cNvGrpSpPr/>
          <p:nvPr/>
        </p:nvGrpSpPr>
        <p:grpSpPr>
          <a:xfrm>
            <a:off x="8240904" y="2146852"/>
            <a:ext cx="1851862" cy="2217510"/>
            <a:chOff x="8498459" y="2146852"/>
            <a:chExt cx="1399522" cy="2217510"/>
          </a:xfrm>
        </p:grpSpPr>
        <p:cxnSp>
          <p:nvCxnSpPr>
            <p:cNvPr id="88" name="Conector reto 87"/>
            <p:cNvCxnSpPr/>
            <p:nvPr/>
          </p:nvCxnSpPr>
          <p:spPr>
            <a:xfrm flipV="1">
              <a:off x="8512721" y="2596446"/>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570768" y="2807806"/>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498459" y="2417860"/>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3" name="CaixaDeTexto 42"/>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a:t>
            </a:r>
            <a:r>
              <a:rPr lang="en-US" sz="1400" b="1" dirty="0" smtClean="0"/>
              <a:t>response time &lt; 4s, </a:t>
            </a:r>
            <a:r>
              <a:rPr lang="en-US" sz="1400" dirty="0" smtClean="0"/>
              <a:t>price per call &lt; 0.2$, provenance = certified, freshness = no, total response time &lt; 10s, total cost &lt; 5$}</a:t>
            </a:r>
            <a:endParaRPr lang="fr-FR" sz="1400" dirty="0"/>
          </a:p>
        </p:txBody>
      </p:sp>
      <p:sp>
        <p:nvSpPr>
          <p:cNvPr id="44" name="CaixaDeTexto 43"/>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297219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787400"/>
            <a:ext cx="10515600" cy="5389563"/>
          </a:xfrm>
        </p:spPr>
        <p:txBody>
          <a:bodyPr/>
          <a:lstStyle/>
          <a:p>
            <a:pPr marL="0" indent="0">
              <a:buNone/>
            </a:pPr>
            <a:r>
              <a:rPr lang="fr-FR" dirty="0" smtClean="0"/>
              <a:t>Questions concerning the slides of Genoveva:</a:t>
            </a:r>
          </a:p>
          <a:p>
            <a:endParaRPr lang="fr-FR" dirty="0" smtClean="0"/>
          </a:p>
          <a:p>
            <a:r>
              <a:rPr lang="fr-FR" dirty="0" smtClean="0"/>
              <a:t>Why did you reason about the data providers? In a previous meeting you said to do not reason about the data providers.</a:t>
            </a:r>
          </a:p>
          <a:p>
            <a:r>
              <a:rPr lang="fr-FR" dirty="0" smtClean="0"/>
              <a:t>I did not understand the new axis.</a:t>
            </a:r>
          </a:p>
          <a:p>
            <a:r>
              <a:rPr lang="fr-FR" dirty="0" smtClean="0"/>
              <a:t>For the first example, should be contained in both senses, shouldn’t be?</a:t>
            </a:r>
          </a:p>
          <a:p>
            <a:r>
              <a:rPr lang="fr-FR" dirty="0" smtClean="0"/>
              <a:t>For the second case, instead of « instersects » should it be a « subset »?</a:t>
            </a:r>
            <a:endParaRPr lang="fr-FR" dirty="0"/>
          </a:p>
        </p:txBody>
      </p:sp>
    </p:spTree>
    <p:extLst>
      <p:ext uri="{BB962C8B-B14F-4D97-AF65-F5344CB8AC3E}">
        <p14:creationId xmlns:p14="http://schemas.microsoft.com/office/powerpoint/2010/main" val="243146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Service’s quality aspects:</a:t>
            </a:r>
          </a:p>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 &amp; Confidentiality	</a:t>
            </a:r>
          </a:p>
          <a:p>
            <a:r>
              <a:rPr lang="fr-FR" dirty="0" smtClean="0"/>
              <a:t>Provenance</a:t>
            </a:r>
          </a:p>
        </p:txBody>
      </p:sp>
      <p:sp>
        <p:nvSpPr>
          <p:cNvPr id="5" name="Espaço Reservado para Conteúdo 4"/>
          <p:cNvSpPr>
            <a:spLocks noGrp="1"/>
          </p:cNvSpPr>
          <p:nvPr>
            <p:ph sz="half" idx="2"/>
          </p:nvPr>
        </p:nvSpPr>
        <p:spPr>
          <a:xfrm>
            <a:off x="6172200" y="2654299"/>
            <a:ext cx="5181600" cy="3522664"/>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Data quality aspects:</a:t>
            </a:r>
          </a:p>
          <a:p>
            <a:r>
              <a:rPr lang="fr-FR" dirty="0" smtClean="0"/>
              <a:t>Degree of rawness</a:t>
            </a:r>
          </a:p>
          <a:p>
            <a:r>
              <a:rPr lang="fr-FR" dirty="0" smtClean="0"/>
              <a:t>Veracity</a:t>
            </a:r>
            <a:endParaRPr lang="fr-FR" dirty="0" smtClean="0"/>
          </a:p>
          <a:p>
            <a:r>
              <a:rPr lang="fr-FR" dirty="0" smtClean="0"/>
              <a:t>Production time</a:t>
            </a:r>
          </a:p>
          <a:p>
            <a:r>
              <a:rPr lang="fr-FR" dirty="0" smtClean="0"/>
              <a:t>Production rate</a:t>
            </a:r>
          </a:p>
          <a:p>
            <a:r>
              <a:rPr lang="fr-FR" dirty="0" smtClean="0"/>
              <a:t>Data type</a:t>
            </a:r>
          </a:p>
          <a:p>
            <a:r>
              <a:rPr lang="fr-FR" dirty="0" smtClean="0"/>
              <a:t>Freshness</a:t>
            </a:r>
          </a:p>
          <a:p>
            <a:r>
              <a:rPr lang="fr-FR" dirty="0"/>
              <a:t>T</a:t>
            </a:r>
            <a:r>
              <a:rPr lang="fr-FR" dirty="0" smtClean="0"/>
              <a:t>rust</a:t>
            </a:r>
            <a:endParaRPr lang="fr-FR" dirty="0"/>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Separating requirements associated to the service provided and the ones associated to the data provided: </a:t>
            </a:r>
            <a:endParaRPr lang="en-US" dirty="0"/>
          </a:p>
        </p:txBody>
      </p:sp>
    </p:spTree>
    <p:extLst>
      <p:ext uri="{BB962C8B-B14F-4D97-AF65-F5344CB8AC3E}">
        <p14:creationId xmlns:p14="http://schemas.microsoft.com/office/powerpoint/2010/main" val="10286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Service’s quality aspects:</a:t>
            </a:r>
          </a:p>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 &amp; Confidentiality	</a:t>
            </a:r>
          </a:p>
          <a:p>
            <a:r>
              <a:rPr lang="fr-FR" dirty="0" smtClean="0"/>
              <a:t>Provenance</a:t>
            </a:r>
          </a:p>
        </p:txBody>
      </p:sp>
      <p:sp>
        <p:nvSpPr>
          <p:cNvPr id="5" name="Espaço Reservado para Conteúdo 4"/>
          <p:cNvSpPr>
            <a:spLocks noGrp="1"/>
          </p:cNvSpPr>
          <p:nvPr>
            <p:ph sz="half" idx="2"/>
          </p:nvPr>
        </p:nvSpPr>
        <p:spPr>
          <a:xfrm>
            <a:off x="6172200" y="2654299"/>
            <a:ext cx="5181600" cy="3522664"/>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Data quality aspects:</a:t>
            </a:r>
          </a:p>
          <a:p>
            <a:r>
              <a:rPr lang="fr-FR" dirty="0" smtClean="0"/>
              <a:t>Degree of rawness</a:t>
            </a:r>
          </a:p>
          <a:p>
            <a:r>
              <a:rPr lang="fr-FR" dirty="0" smtClean="0"/>
              <a:t>Veracity</a:t>
            </a:r>
            <a:endParaRPr lang="fr-FR" dirty="0" smtClean="0"/>
          </a:p>
          <a:p>
            <a:r>
              <a:rPr lang="fr-FR" dirty="0" smtClean="0"/>
              <a:t>Production time</a:t>
            </a:r>
          </a:p>
          <a:p>
            <a:r>
              <a:rPr lang="fr-FR" dirty="0" smtClean="0"/>
              <a:t>Production rate</a:t>
            </a:r>
          </a:p>
          <a:p>
            <a:r>
              <a:rPr lang="fr-FR" dirty="0" smtClean="0"/>
              <a:t>Data type</a:t>
            </a:r>
          </a:p>
          <a:p>
            <a:r>
              <a:rPr lang="fr-FR" dirty="0" smtClean="0"/>
              <a:t>Freshness</a:t>
            </a:r>
          </a:p>
          <a:p>
            <a:r>
              <a:rPr lang="fr-FR" dirty="0"/>
              <a:t>T</a:t>
            </a:r>
            <a:r>
              <a:rPr lang="fr-FR" dirty="0" smtClean="0"/>
              <a:t>rust</a:t>
            </a:r>
            <a:endParaRPr lang="fr-FR" dirty="0"/>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Separating requirements associated to the service provided and the ones associated to the data provided: </a:t>
            </a:r>
            <a:endParaRPr lang="en-US" dirty="0"/>
          </a:p>
        </p:txBody>
      </p:sp>
      <p:sp>
        <p:nvSpPr>
          <p:cNvPr id="2" name="Retângulo 1"/>
          <p:cNvSpPr/>
          <p:nvPr/>
        </p:nvSpPr>
        <p:spPr>
          <a:xfrm>
            <a:off x="4781550" y="176213"/>
            <a:ext cx="2628900" cy="4984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u="sng" dirty="0" smtClean="0">
                <a:solidFill>
                  <a:srgbClr val="FF0000"/>
                </a:solidFill>
              </a:rPr>
              <a:t>Questions/Doubts</a:t>
            </a:r>
            <a:endParaRPr lang="fr-FR" b="1" u="sng" dirty="0">
              <a:solidFill>
                <a:srgbClr val="FF0000"/>
              </a:solidFill>
            </a:endParaRPr>
          </a:p>
        </p:txBody>
      </p:sp>
      <p:sp>
        <p:nvSpPr>
          <p:cNvPr id="7" name="Retângulo 6"/>
          <p:cNvSpPr/>
          <p:nvPr/>
        </p:nvSpPr>
        <p:spPr>
          <a:xfrm>
            <a:off x="6096000" y="3987800"/>
            <a:ext cx="2806700" cy="850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tângulo 7"/>
          <p:cNvSpPr/>
          <p:nvPr/>
        </p:nvSpPr>
        <p:spPr>
          <a:xfrm>
            <a:off x="1587500" y="3652043"/>
            <a:ext cx="4229100" cy="23423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solidFill>
                  <a:srgbClr val="FF0000"/>
                </a:solidFill>
              </a:rPr>
              <a:t>Production time and rate</a:t>
            </a:r>
            <a:r>
              <a:rPr lang="fr-FR" b="1" dirty="0" smtClean="0">
                <a:solidFill>
                  <a:srgbClr val="FF0000"/>
                </a:solidFill>
              </a:rPr>
              <a:t> : I am not sure if the user can be so specific concerning this aspect. In fact I think that based on the production time and rate the data provider will define the freshness value of his service. Probably the user will be specific about the freshness but not in these two measures.</a:t>
            </a:r>
            <a:endParaRPr lang="fr-FR" b="1" u="sng" dirty="0">
              <a:solidFill>
                <a:srgbClr val="FF0000"/>
              </a:solidFill>
            </a:endParaRPr>
          </a:p>
        </p:txBody>
      </p:sp>
      <p:cxnSp>
        <p:nvCxnSpPr>
          <p:cNvPr id="10" name="Conector de seta reta 9"/>
          <p:cNvCxnSpPr>
            <a:stCxn id="7" idx="1"/>
          </p:cNvCxnSpPr>
          <p:nvPr/>
        </p:nvCxnSpPr>
        <p:spPr>
          <a:xfrm flipH="1" flipV="1">
            <a:off x="5778500" y="4394200"/>
            <a:ext cx="317500" cy="19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tângulo 10"/>
          <p:cNvSpPr/>
          <p:nvPr/>
        </p:nvSpPr>
        <p:spPr>
          <a:xfrm>
            <a:off x="6096000" y="3581400"/>
            <a:ext cx="2806700" cy="33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tângulo 11"/>
          <p:cNvSpPr/>
          <p:nvPr/>
        </p:nvSpPr>
        <p:spPr>
          <a:xfrm>
            <a:off x="6096000" y="5753100"/>
            <a:ext cx="2806700" cy="33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tângulo 12"/>
          <p:cNvSpPr/>
          <p:nvPr/>
        </p:nvSpPr>
        <p:spPr>
          <a:xfrm>
            <a:off x="9239250" y="3482973"/>
            <a:ext cx="2851150" cy="15208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solidFill>
                  <a:srgbClr val="FF0000"/>
                </a:solidFill>
              </a:rPr>
              <a:t>Trust and veracity</a:t>
            </a:r>
            <a:r>
              <a:rPr lang="fr-FR" b="1" dirty="0" smtClean="0">
                <a:solidFill>
                  <a:srgbClr val="FF0000"/>
                </a:solidFill>
              </a:rPr>
              <a:t>: I think that they denote the same aspect which is if you can trust or not the data. Don’t they?</a:t>
            </a:r>
            <a:endParaRPr lang="fr-FR" b="1" u="sng" dirty="0">
              <a:solidFill>
                <a:srgbClr val="FF0000"/>
              </a:solidFill>
            </a:endParaRPr>
          </a:p>
        </p:txBody>
      </p:sp>
      <p:cxnSp>
        <p:nvCxnSpPr>
          <p:cNvPr id="15" name="Conector de seta reta 14"/>
          <p:cNvCxnSpPr>
            <a:stCxn id="11" idx="3"/>
          </p:cNvCxnSpPr>
          <p:nvPr/>
        </p:nvCxnSpPr>
        <p:spPr>
          <a:xfrm>
            <a:off x="8902700" y="3746500"/>
            <a:ext cx="279400" cy="241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stCxn id="12" idx="3"/>
          </p:cNvCxnSpPr>
          <p:nvPr/>
        </p:nvCxnSpPr>
        <p:spPr>
          <a:xfrm flipV="1">
            <a:off x="8902700" y="5003800"/>
            <a:ext cx="336550" cy="914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5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lnSpcReduction="10000"/>
          </a:bodyPr>
          <a:lstStyle/>
          <a:p>
            <a:pPr marL="0" indent="0">
              <a:buNone/>
            </a:pPr>
            <a:r>
              <a:rPr lang="fr-FR" u="sng" dirty="0" smtClean="0">
                <a:effectLst>
                  <a:outerShdw blurRad="38100" dist="38100" dir="2700000" algn="tl">
                    <a:srgbClr val="000000">
                      <a:alpha val="43137"/>
                    </a:srgbClr>
                  </a:outerShdw>
                </a:effectLst>
              </a:rPr>
              <a:t>Service’s quality aspects:</a:t>
            </a:r>
          </a:p>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 &amp; Confidentiality	</a:t>
            </a:r>
          </a:p>
          <a:p>
            <a:r>
              <a:rPr lang="fr-FR" dirty="0" smtClean="0"/>
              <a:t>Provenance</a:t>
            </a:r>
          </a:p>
        </p:txBody>
      </p:sp>
      <p:sp>
        <p:nvSpPr>
          <p:cNvPr id="5" name="Espaço Reservado para Conteúdo 4"/>
          <p:cNvSpPr>
            <a:spLocks noGrp="1"/>
          </p:cNvSpPr>
          <p:nvPr>
            <p:ph sz="half" idx="2"/>
          </p:nvPr>
        </p:nvSpPr>
        <p:spPr>
          <a:xfrm>
            <a:off x="6172200" y="2654299"/>
            <a:ext cx="5181600" cy="3522664"/>
          </a:xfrm>
        </p:spPr>
        <p:txBody>
          <a:bodyPr>
            <a:normAutofit lnSpcReduction="10000"/>
          </a:bodyPr>
          <a:lstStyle/>
          <a:p>
            <a:pPr marL="0" indent="0">
              <a:buNone/>
            </a:pPr>
            <a:r>
              <a:rPr lang="fr-FR" u="sng" dirty="0" smtClean="0">
                <a:effectLst>
                  <a:outerShdw blurRad="38100" dist="38100" dir="2700000" algn="tl">
                    <a:srgbClr val="000000">
                      <a:alpha val="43137"/>
                    </a:srgbClr>
                  </a:outerShdw>
                </a:effectLst>
              </a:rPr>
              <a:t>Data quality aspects:</a:t>
            </a:r>
          </a:p>
          <a:p>
            <a:r>
              <a:rPr lang="fr-FR" dirty="0" smtClean="0"/>
              <a:t>Degree of rawness</a:t>
            </a:r>
          </a:p>
          <a:p>
            <a:r>
              <a:rPr lang="fr-FR" dirty="0" smtClean="0"/>
              <a:t>Veracity</a:t>
            </a:r>
            <a:endParaRPr lang="fr-FR" dirty="0" smtClean="0"/>
          </a:p>
          <a:p>
            <a:r>
              <a:rPr lang="fr-FR" dirty="0" smtClean="0"/>
              <a:t>Data type</a:t>
            </a:r>
          </a:p>
          <a:p>
            <a:r>
              <a:rPr lang="fr-FR" dirty="0" smtClean="0"/>
              <a:t>Freshness</a:t>
            </a:r>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Considering the list of requirements below in which I removed or merged the requirements marked in the previous slide: </a:t>
            </a:r>
            <a:endParaRPr lang="en-US" dirty="0"/>
          </a:p>
        </p:txBody>
      </p:sp>
      <p:sp>
        <p:nvSpPr>
          <p:cNvPr id="7" name="Retângulo 6"/>
          <p:cNvSpPr/>
          <p:nvPr/>
        </p:nvSpPr>
        <p:spPr>
          <a:xfrm>
            <a:off x="9099550" y="181770"/>
            <a:ext cx="2863850" cy="15089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Depending on your comments concerning the previous slide, I can add or not the other requirements here.</a:t>
            </a:r>
            <a:endParaRPr lang="fr-FR" b="1" dirty="0">
              <a:solidFill>
                <a:srgbClr val="FF0000"/>
              </a:solidFill>
            </a:endParaRPr>
          </a:p>
        </p:txBody>
      </p:sp>
    </p:spTree>
    <p:extLst>
      <p:ext uri="{BB962C8B-B14F-4D97-AF65-F5344CB8AC3E}">
        <p14:creationId xmlns:p14="http://schemas.microsoft.com/office/powerpoint/2010/main" val="327188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 organized them in a priority list:</a:t>
            </a:r>
          </a:p>
          <a:p>
            <a:pPr marL="0" indent="0">
              <a:buNone/>
            </a:pPr>
            <a:endParaRPr lang="en-US" dirty="0"/>
          </a:p>
          <a:p>
            <a:pPr marL="0" indent="0">
              <a:buNone/>
            </a:pPr>
            <a:r>
              <a:rPr lang="en-US" dirty="0" smtClean="0"/>
              <a:t>(i)   Veracity</a:t>
            </a:r>
          </a:p>
          <a:p>
            <a:pPr marL="0" indent="0">
              <a:buNone/>
            </a:pPr>
            <a:r>
              <a:rPr lang="en-US" dirty="0" smtClean="0"/>
              <a:t>(ii)  Freshness, </a:t>
            </a:r>
            <a:r>
              <a:rPr lang="en-US" dirty="0"/>
              <a:t>p</a:t>
            </a:r>
            <a:r>
              <a:rPr lang="en-US" dirty="0" smtClean="0"/>
              <a:t>rovenance</a:t>
            </a:r>
            <a:endParaRPr lang="en-US" dirty="0" smtClean="0"/>
          </a:p>
          <a:p>
            <a:pPr marL="0" indent="0">
              <a:buNone/>
            </a:pPr>
            <a:r>
              <a:rPr lang="en-US" dirty="0" smtClean="0"/>
              <a:t>(iii) Data type, degree of rawness, privacy &amp; confidentiality</a:t>
            </a:r>
          </a:p>
          <a:p>
            <a:pPr marL="0" indent="0">
              <a:buNone/>
            </a:pPr>
            <a:r>
              <a:rPr lang="en-US" dirty="0" smtClean="0"/>
              <a:t>(iv) Price per call</a:t>
            </a:r>
          </a:p>
          <a:p>
            <a:pPr marL="571500" indent="-571500">
              <a:buAutoNum type="romanLcParenBoth" startAt="5"/>
            </a:pPr>
            <a:r>
              <a:rPr lang="en-US" dirty="0" smtClean="0"/>
              <a:t>Availability, response time, authentication</a:t>
            </a:r>
          </a:p>
          <a:p>
            <a:pPr marL="571500" indent="-571500">
              <a:buAutoNum type="romanLcParenBoth" startAt="5"/>
            </a:pPr>
            <a:endParaRPr lang="en-US" dirty="0"/>
          </a:p>
          <a:p>
            <a:pPr marL="0" indent="0" algn="just">
              <a:buNone/>
            </a:pPr>
            <a:r>
              <a:rPr lang="en-US" dirty="0" smtClean="0"/>
              <a:t>The idea is to use this priority to identify the cases in which the set of requirements are more, less restrict or the situation that is impossible to determine. </a:t>
            </a:r>
            <a:endParaRPr lang="en-US" dirty="0"/>
          </a:p>
        </p:txBody>
      </p:sp>
    </p:spTree>
    <p:extLst>
      <p:ext uri="{BB962C8B-B14F-4D97-AF65-F5344CB8AC3E}">
        <p14:creationId xmlns:p14="http://schemas.microsoft.com/office/powerpoint/2010/main" val="239092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Like the heuristics approaches for selecting services and best compositions, I think we should have a formula to calculate the ‘quality score’ of services and compositions/queries.</a:t>
            </a:r>
          </a:p>
          <a:p>
            <a:pPr algn="just"/>
            <a:r>
              <a:rPr lang="en-US" dirty="0" smtClean="0"/>
              <a:t>Then based on this score, the cases in which we have different requirements, for example when there are requirements that their evaluation is contained in the evaluation of the new requirements and also there are requirements that their evaluation contains the evaluation of the new requirements. </a:t>
            </a:r>
          </a:p>
          <a:p>
            <a:pPr algn="just"/>
            <a:r>
              <a:rPr lang="en-US" dirty="0" smtClean="0"/>
              <a:t>In this sense, if the score of a first query is higher than a second one, this means that this first is more restrictive than the second according to the quality aspects.</a:t>
            </a:r>
          </a:p>
          <a:p>
            <a:pPr algn="just"/>
            <a:r>
              <a:rPr lang="en-US" dirty="0" smtClean="0"/>
              <a:t>This formula should take into account the priority of requirements for example given higher weights to the requirements with higher priority</a:t>
            </a:r>
          </a:p>
        </p:txBody>
      </p:sp>
    </p:spTree>
    <p:extLst>
      <p:ext uri="{BB962C8B-B14F-4D97-AF65-F5344CB8AC3E}">
        <p14:creationId xmlns:p14="http://schemas.microsoft.com/office/powerpoint/2010/main" val="118818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Quality score of a service</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The quality attribute can be positive (as higher, better) and negative (as lower, better)</a:t>
            </a:r>
          </a:p>
          <a:p>
            <a:pPr algn="just"/>
            <a:r>
              <a:rPr lang="en-US" dirty="0" smtClean="0"/>
              <a:t>Then according to type of attribute we need to normalize them between 0 and 1, where 1 is the best value and 0 the worst.</a:t>
            </a:r>
          </a:p>
          <a:p>
            <a:pPr algn="just"/>
            <a:r>
              <a:rPr lang="en-US" dirty="0" smtClean="0"/>
              <a:t>For positive attributes the quality score is calculated as follows:</a:t>
            </a:r>
          </a:p>
          <a:p>
            <a:pPr lvl="1" algn="just"/>
            <a:r>
              <a:rPr lang="en-US" dirty="0" smtClean="0"/>
              <a:t>(Qi – </a:t>
            </a:r>
            <a:r>
              <a:rPr lang="en-US" dirty="0" err="1" smtClean="0"/>
              <a:t>Qmin</a:t>
            </a:r>
            <a:r>
              <a:rPr lang="en-US" dirty="0" smtClean="0"/>
              <a:t>) / (</a:t>
            </a:r>
            <a:r>
              <a:rPr lang="en-US" dirty="0" err="1" smtClean="0"/>
              <a:t>Qmax</a:t>
            </a:r>
            <a:r>
              <a:rPr lang="en-US" dirty="0" smtClean="0"/>
              <a:t> – </a:t>
            </a:r>
            <a:r>
              <a:rPr lang="en-US" dirty="0" err="1" smtClean="0"/>
              <a:t>Qmin</a:t>
            </a:r>
            <a:r>
              <a:rPr lang="en-US" dirty="0" smtClean="0"/>
              <a:t>), where Qi is the value of a given attribute of a service, </a:t>
            </a:r>
            <a:r>
              <a:rPr lang="en-US" dirty="0" err="1" smtClean="0"/>
              <a:t>Qmax</a:t>
            </a:r>
            <a:r>
              <a:rPr lang="en-US" dirty="0" smtClean="0"/>
              <a:t> is the higher value associated to this attribute and the </a:t>
            </a:r>
            <a:r>
              <a:rPr lang="en-US" dirty="0" err="1" smtClean="0"/>
              <a:t>Qmin</a:t>
            </a:r>
            <a:r>
              <a:rPr lang="en-US" dirty="0" smtClean="0"/>
              <a:t> is the minimum value associated to this attribute</a:t>
            </a:r>
          </a:p>
          <a:p>
            <a:pPr algn="just"/>
            <a:r>
              <a:rPr lang="en-US" dirty="0" smtClean="0"/>
              <a:t>For negative attributes</a:t>
            </a:r>
          </a:p>
          <a:p>
            <a:pPr lvl="1" algn="just"/>
            <a:r>
              <a:rPr lang="en-US" dirty="0" smtClean="0"/>
              <a:t>(</a:t>
            </a:r>
            <a:r>
              <a:rPr lang="en-US" dirty="0" err="1" smtClean="0"/>
              <a:t>Qmax</a:t>
            </a:r>
            <a:r>
              <a:rPr lang="en-US" dirty="0" smtClean="0"/>
              <a:t> – Qi) / (</a:t>
            </a:r>
            <a:r>
              <a:rPr lang="en-US" dirty="0" err="1" smtClean="0"/>
              <a:t>Qmax</a:t>
            </a:r>
            <a:r>
              <a:rPr lang="en-US" dirty="0" smtClean="0"/>
              <a:t> – </a:t>
            </a:r>
            <a:r>
              <a:rPr lang="en-US" dirty="0" err="1" smtClean="0"/>
              <a:t>Qmin</a:t>
            </a:r>
            <a:r>
              <a:rPr lang="en-US" dirty="0" smtClean="0"/>
              <a:t>)</a:t>
            </a:r>
          </a:p>
        </p:txBody>
      </p:sp>
    </p:spTree>
    <p:extLst>
      <p:ext uri="{BB962C8B-B14F-4D97-AF65-F5344CB8AC3E}">
        <p14:creationId xmlns:p14="http://schemas.microsoft.com/office/powerpoint/2010/main" val="204770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Quality score of a service</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Once the score for each attribute is computed, we can calculate the final quality score of a service taking into consideration the priority of requirements, for example:</a:t>
            </a:r>
          </a:p>
          <a:p>
            <a:pPr lvl="1" algn="just"/>
            <a:r>
              <a:rPr lang="en-US" dirty="0" smtClean="0"/>
              <a:t>The final score S</a:t>
            </a:r>
            <a:r>
              <a:rPr lang="en-US" baseline="-25000" dirty="0" smtClean="0"/>
              <a:t>S1</a:t>
            </a:r>
            <a:r>
              <a:rPr lang="en-US" dirty="0" smtClean="0"/>
              <a:t> is computed by adding the score of each attribute multiplied by his associated weight:</a:t>
            </a:r>
          </a:p>
          <a:p>
            <a:pPr lvl="2" algn="just"/>
            <a:r>
              <a:rPr lang="en-US" dirty="0" smtClean="0"/>
              <a:t>S</a:t>
            </a:r>
            <a:r>
              <a:rPr lang="en-US" baseline="-25000" dirty="0" smtClean="0"/>
              <a:t>S1</a:t>
            </a:r>
            <a:r>
              <a:rPr lang="en-US" dirty="0" smtClean="0"/>
              <a:t>: </a:t>
            </a:r>
            <a:r>
              <a:rPr lang="en-US" dirty="0" err="1" smtClean="0"/>
              <a:t>S</a:t>
            </a:r>
            <a:r>
              <a:rPr lang="en-US" baseline="-25000" dirty="0" err="1" smtClean="0"/>
              <a:t>veracity</a:t>
            </a:r>
            <a:r>
              <a:rPr lang="en-US" dirty="0" smtClean="0"/>
              <a:t> * w</a:t>
            </a:r>
            <a:r>
              <a:rPr lang="en-US" baseline="-25000" dirty="0" smtClean="0"/>
              <a:t>1</a:t>
            </a:r>
            <a:r>
              <a:rPr lang="en-US" dirty="0" smtClean="0"/>
              <a:t> + </a:t>
            </a:r>
            <a:r>
              <a:rPr lang="en-US" dirty="0" err="1" smtClean="0"/>
              <a:t>S</a:t>
            </a:r>
            <a:r>
              <a:rPr lang="en-US" baseline="-25000" dirty="0" err="1" smtClean="0"/>
              <a:t>freshness</a:t>
            </a:r>
            <a:r>
              <a:rPr lang="en-US" dirty="0" smtClean="0"/>
              <a:t> * w</a:t>
            </a:r>
            <a:r>
              <a:rPr lang="en-US" baseline="-25000" dirty="0" smtClean="0"/>
              <a:t>2</a:t>
            </a:r>
            <a:r>
              <a:rPr lang="en-US" dirty="0" smtClean="0"/>
              <a:t> + </a:t>
            </a:r>
            <a:r>
              <a:rPr lang="en-US" dirty="0" err="1" smtClean="0"/>
              <a:t>S</a:t>
            </a:r>
            <a:r>
              <a:rPr lang="en-US" baseline="-25000" dirty="0" err="1" smtClean="0"/>
              <a:t>provenance</a:t>
            </a:r>
            <a:r>
              <a:rPr lang="en-US" dirty="0" smtClean="0"/>
              <a:t> * w</a:t>
            </a:r>
            <a:r>
              <a:rPr lang="en-US" baseline="-25000" dirty="0" smtClean="0"/>
              <a:t>2 </a:t>
            </a:r>
            <a:r>
              <a:rPr lang="en-US" dirty="0" smtClean="0"/>
              <a:t>+ </a:t>
            </a:r>
            <a:r>
              <a:rPr lang="en-US" dirty="0" err="1" smtClean="0"/>
              <a:t>S</a:t>
            </a:r>
            <a:r>
              <a:rPr lang="en-US" baseline="-25000" dirty="0" err="1" smtClean="0"/>
              <a:t>data_type</a:t>
            </a:r>
            <a:r>
              <a:rPr lang="en-US" dirty="0" smtClean="0"/>
              <a:t> * w</a:t>
            </a:r>
            <a:r>
              <a:rPr lang="en-US" baseline="-25000" dirty="0" smtClean="0"/>
              <a:t>3 </a:t>
            </a:r>
            <a:r>
              <a:rPr lang="en-US" dirty="0" smtClean="0"/>
              <a:t>…</a:t>
            </a:r>
          </a:p>
          <a:p>
            <a:pPr algn="just"/>
            <a:endParaRPr lang="en-US" baseline="-25000" dirty="0"/>
          </a:p>
          <a:p>
            <a:pPr algn="just"/>
            <a:r>
              <a:rPr lang="en-US" dirty="0" smtClean="0"/>
              <a:t>This final score could be used to sort the services which produces the same data from the ones with higher quality to the ones with lower quality.</a:t>
            </a:r>
          </a:p>
          <a:p>
            <a:pPr algn="just"/>
            <a:r>
              <a:rPr lang="en-US" dirty="0" smtClean="0"/>
              <a:t>There are requirements which are measured using ‘yes or no’, ‘certified and non-certified’ for these requirements we could associate a number to them to be able to compute the scores.</a:t>
            </a:r>
          </a:p>
        </p:txBody>
      </p:sp>
    </p:spTree>
    <p:extLst>
      <p:ext uri="{BB962C8B-B14F-4D97-AF65-F5344CB8AC3E}">
        <p14:creationId xmlns:p14="http://schemas.microsoft.com/office/powerpoint/2010/main" val="322082486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1809</TotalTime>
  <Words>2641</Words>
  <Application>Microsoft Office PowerPoint</Application>
  <PresentationFormat>Widescreen</PresentationFormat>
  <Paragraphs>246</Paragraphs>
  <Slides>21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21</vt:i4>
      </vt:variant>
    </vt:vector>
  </HeadingPairs>
  <TitlesOfParts>
    <vt:vector size="26" baseType="lpstr">
      <vt:lpstr>Arial</vt:lpstr>
      <vt:lpstr>Calibri</vt:lpstr>
      <vt:lpstr>Calibri Light</vt:lpstr>
      <vt:lpstr>Cambria Math</vt:lpstr>
      <vt:lpstr>Tema do Office</vt:lpstr>
      <vt:lpstr>Query taxonomy</vt:lpstr>
      <vt:lpstr>Classification of requirements</vt:lpstr>
      <vt:lpstr>Classification of requirements</vt:lpstr>
      <vt:lpstr>Classification of requirements</vt:lpstr>
      <vt:lpstr>Classification of requirements</vt:lpstr>
      <vt:lpstr>Classification of requirements</vt:lpstr>
      <vt:lpstr>Classification of requirements</vt:lpstr>
      <vt:lpstr>Quality score of a service</vt:lpstr>
      <vt:lpstr>Quality score of a service</vt:lpstr>
      <vt:lpstr>Quality score of a composition</vt:lpstr>
      <vt:lpstr>Query taxonomy</vt:lpstr>
      <vt:lpstr>Query taxonomy: Qn is equivalent to Qp</vt:lpstr>
      <vt:lpstr>Query taxonomy: Qn is a subset of Qp</vt:lpstr>
      <vt:lpstr>Query taxonomy: Qn is a subset of Qp</vt:lpstr>
      <vt:lpstr>Query taxonomy: Qn is a subset of Qp</vt:lpstr>
      <vt:lpstr>Query taxonomy: Qn is a superset of Qp</vt:lpstr>
      <vt:lpstr>Query taxonomy: Qn is a superset of Qp</vt:lpstr>
      <vt:lpstr>Query taxonomy: Qn is a superset of Qp</vt:lpstr>
      <vt:lpstr>Query taxonomy: Qn is a superset of Qp</vt:lpstr>
      <vt:lpstr>Query taxonomy: Qn is a superset of Qp</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36</cp:revision>
  <dcterms:created xsi:type="dcterms:W3CDTF">2016-11-30T16:43:04Z</dcterms:created>
  <dcterms:modified xsi:type="dcterms:W3CDTF">2016-12-01T22:52:23Z</dcterms:modified>
</cp:coreProperties>
</file>