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58" r:id="rId4"/>
    <p:sldId id="262" r:id="rId5"/>
    <p:sldId id="263" r:id="rId6"/>
    <p:sldId id="264" r:id="rId7"/>
    <p:sldId id="265" r:id="rId8"/>
    <p:sldId id="266"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1" autoAdjust="0"/>
    <p:restoredTop sz="94660"/>
  </p:normalViewPr>
  <p:slideViewPr>
    <p:cSldViewPr snapToGrid="0">
      <p:cViewPr varScale="1">
        <p:scale>
          <a:sx n="76" d="100"/>
          <a:sy n="76" d="100"/>
        </p:scale>
        <p:origin x="540" y="8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fr-F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fr-FR"/>
          </a:p>
        </p:txBody>
      </p:sp>
      <p:sp>
        <p:nvSpPr>
          <p:cNvPr id="4" name="Espaço Reservado para Data 3"/>
          <p:cNvSpPr>
            <a:spLocks noGrp="1"/>
          </p:cNvSpPr>
          <p:nvPr>
            <p:ph type="dt" sz="half" idx="10"/>
          </p:nvPr>
        </p:nvSpPr>
        <p:spPr/>
        <p:txBody>
          <a:bodyPr/>
          <a:lstStyle/>
          <a:p>
            <a:fld id="{5EB6BBF5-0DAB-4A11-B454-40959D6B7F1B}" type="datetimeFigureOut">
              <a:rPr lang="fr-FR" smtClean="0"/>
              <a:t>24/11/2016</a:t>
            </a:fld>
            <a:endParaRPr lang="fr-FR"/>
          </a:p>
        </p:txBody>
      </p:sp>
      <p:sp>
        <p:nvSpPr>
          <p:cNvPr id="5" name="Espaço Reservado para Rodapé 4"/>
          <p:cNvSpPr>
            <a:spLocks noGrp="1"/>
          </p:cNvSpPr>
          <p:nvPr>
            <p:ph type="ftr" sz="quarter" idx="11"/>
          </p:nvPr>
        </p:nvSpPr>
        <p:spPr/>
        <p:txBody>
          <a:bodyPr/>
          <a:lstStyle/>
          <a:p>
            <a:endParaRPr lang="fr-FR"/>
          </a:p>
        </p:txBody>
      </p:sp>
      <p:sp>
        <p:nvSpPr>
          <p:cNvPr id="6" name="Espaço Reservado para Número de Slide 5"/>
          <p:cNvSpPr>
            <a:spLocks noGrp="1"/>
          </p:cNvSpPr>
          <p:nvPr>
            <p:ph type="sldNum" sz="quarter" idx="12"/>
          </p:nvPr>
        </p:nvSpPr>
        <p:spPr/>
        <p:txBody>
          <a:bodyPr/>
          <a:lstStyle/>
          <a:p>
            <a:fld id="{9D648F98-D6CF-4C86-B1E9-4456EF3BFEDA}" type="slidenum">
              <a:rPr lang="fr-FR" smtClean="0"/>
              <a:t>‹nº›</a:t>
            </a:fld>
            <a:endParaRPr lang="fr-FR"/>
          </a:p>
        </p:txBody>
      </p:sp>
    </p:spTree>
    <p:extLst>
      <p:ext uri="{BB962C8B-B14F-4D97-AF65-F5344CB8AC3E}">
        <p14:creationId xmlns:p14="http://schemas.microsoft.com/office/powerpoint/2010/main" val="102233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fr-F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fr-FR"/>
          </a:p>
        </p:txBody>
      </p:sp>
      <p:sp>
        <p:nvSpPr>
          <p:cNvPr id="4" name="Espaço Reservado para Data 3"/>
          <p:cNvSpPr>
            <a:spLocks noGrp="1"/>
          </p:cNvSpPr>
          <p:nvPr>
            <p:ph type="dt" sz="half" idx="10"/>
          </p:nvPr>
        </p:nvSpPr>
        <p:spPr/>
        <p:txBody>
          <a:bodyPr/>
          <a:lstStyle/>
          <a:p>
            <a:fld id="{5EB6BBF5-0DAB-4A11-B454-40959D6B7F1B}" type="datetimeFigureOut">
              <a:rPr lang="fr-FR" smtClean="0"/>
              <a:t>24/11/2016</a:t>
            </a:fld>
            <a:endParaRPr lang="fr-FR"/>
          </a:p>
        </p:txBody>
      </p:sp>
      <p:sp>
        <p:nvSpPr>
          <p:cNvPr id="5" name="Espaço Reservado para Rodapé 4"/>
          <p:cNvSpPr>
            <a:spLocks noGrp="1"/>
          </p:cNvSpPr>
          <p:nvPr>
            <p:ph type="ftr" sz="quarter" idx="11"/>
          </p:nvPr>
        </p:nvSpPr>
        <p:spPr/>
        <p:txBody>
          <a:bodyPr/>
          <a:lstStyle/>
          <a:p>
            <a:endParaRPr lang="fr-FR"/>
          </a:p>
        </p:txBody>
      </p:sp>
      <p:sp>
        <p:nvSpPr>
          <p:cNvPr id="6" name="Espaço Reservado para Número de Slide 5"/>
          <p:cNvSpPr>
            <a:spLocks noGrp="1"/>
          </p:cNvSpPr>
          <p:nvPr>
            <p:ph type="sldNum" sz="quarter" idx="12"/>
          </p:nvPr>
        </p:nvSpPr>
        <p:spPr/>
        <p:txBody>
          <a:bodyPr/>
          <a:lstStyle/>
          <a:p>
            <a:fld id="{9D648F98-D6CF-4C86-B1E9-4456EF3BFEDA}" type="slidenum">
              <a:rPr lang="fr-FR" smtClean="0"/>
              <a:t>‹nº›</a:t>
            </a:fld>
            <a:endParaRPr lang="fr-FR"/>
          </a:p>
        </p:txBody>
      </p:sp>
    </p:spTree>
    <p:extLst>
      <p:ext uri="{BB962C8B-B14F-4D97-AF65-F5344CB8AC3E}">
        <p14:creationId xmlns:p14="http://schemas.microsoft.com/office/powerpoint/2010/main" val="2208460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fr-F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fr-FR"/>
          </a:p>
        </p:txBody>
      </p:sp>
      <p:sp>
        <p:nvSpPr>
          <p:cNvPr id="4" name="Espaço Reservado para Data 3"/>
          <p:cNvSpPr>
            <a:spLocks noGrp="1"/>
          </p:cNvSpPr>
          <p:nvPr>
            <p:ph type="dt" sz="half" idx="10"/>
          </p:nvPr>
        </p:nvSpPr>
        <p:spPr/>
        <p:txBody>
          <a:bodyPr/>
          <a:lstStyle/>
          <a:p>
            <a:fld id="{5EB6BBF5-0DAB-4A11-B454-40959D6B7F1B}" type="datetimeFigureOut">
              <a:rPr lang="fr-FR" smtClean="0"/>
              <a:t>24/11/2016</a:t>
            </a:fld>
            <a:endParaRPr lang="fr-FR"/>
          </a:p>
        </p:txBody>
      </p:sp>
      <p:sp>
        <p:nvSpPr>
          <p:cNvPr id="5" name="Espaço Reservado para Rodapé 4"/>
          <p:cNvSpPr>
            <a:spLocks noGrp="1"/>
          </p:cNvSpPr>
          <p:nvPr>
            <p:ph type="ftr" sz="quarter" idx="11"/>
          </p:nvPr>
        </p:nvSpPr>
        <p:spPr/>
        <p:txBody>
          <a:bodyPr/>
          <a:lstStyle/>
          <a:p>
            <a:endParaRPr lang="fr-FR"/>
          </a:p>
        </p:txBody>
      </p:sp>
      <p:sp>
        <p:nvSpPr>
          <p:cNvPr id="6" name="Espaço Reservado para Número de Slide 5"/>
          <p:cNvSpPr>
            <a:spLocks noGrp="1"/>
          </p:cNvSpPr>
          <p:nvPr>
            <p:ph type="sldNum" sz="quarter" idx="12"/>
          </p:nvPr>
        </p:nvSpPr>
        <p:spPr/>
        <p:txBody>
          <a:bodyPr/>
          <a:lstStyle/>
          <a:p>
            <a:fld id="{9D648F98-D6CF-4C86-B1E9-4456EF3BFEDA}" type="slidenum">
              <a:rPr lang="fr-FR" smtClean="0"/>
              <a:t>‹nº›</a:t>
            </a:fld>
            <a:endParaRPr lang="fr-FR"/>
          </a:p>
        </p:txBody>
      </p:sp>
    </p:spTree>
    <p:extLst>
      <p:ext uri="{BB962C8B-B14F-4D97-AF65-F5344CB8AC3E}">
        <p14:creationId xmlns:p14="http://schemas.microsoft.com/office/powerpoint/2010/main" val="2033791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fr-F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fr-FR"/>
          </a:p>
        </p:txBody>
      </p:sp>
      <p:sp>
        <p:nvSpPr>
          <p:cNvPr id="4" name="Espaço Reservado para Data 3"/>
          <p:cNvSpPr>
            <a:spLocks noGrp="1"/>
          </p:cNvSpPr>
          <p:nvPr>
            <p:ph type="dt" sz="half" idx="10"/>
          </p:nvPr>
        </p:nvSpPr>
        <p:spPr/>
        <p:txBody>
          <a:bodyPr/>
          <a:lstStyle/>
          <a:p>
            <a:fld id="{5EB6BBF5-0DAB-4A11-B454-40959D6B7F1B}" type="datetimeFigureOut">
              <a:rPr lang="fr-FR" smtClean="0"/>
              <a:t>24/11/2016</a:t>
            </a:fld>
            <a:endParaRPr lang="fr-FR"/>
          </a:p>
        </p:txBody>
      </p:sp>
      <p:sp>
        <p:nvSpPr>
          <p:cNvPr id="5" name="Espaço Reservado para Rodapé 4"/>
          <p:cNvSpPr>
            <a:spLocks noGrp="1"/>
          </p:cNvSpPr>
          <p:nvPr>
            <p:ph type="ftr" sz="quarter" idx="11"/>
          </p:nvPr>
        </p:nvSpPr>
        <p:spPr/>
        <p:txBody>
          <a:bodyPr/>
          <a:lstStyle/>
          <a:p>
            <a:endParaRPr lang="fr-FR"/>
          </a:p>
        </p:txBody>
      </p:sp>
      <p:sp>
        <p:nvSpPr>
          <p:cNvPr id="6" name="Espaço Reservado para Número de Slide 5"/>
          <p:cNvSpPr>
            <a:spLocks noGrp="1"/>
          </p:cNvSpPr>
          <p:nvPr>
            <p:ph type="sldNum" sz="quarter" idx="12"/>
          </p:nvPr>
        </p:nvSpPr>
        <p:spPr/>
        <p:txBody>
          <a:bodyPr/>
          <a:lstStyle/>
          <a:p>
            <a:fld id="{9D648F98-D6CF-4C86-B1E9-4456EF3BFEDA}" type="slidenum">
              <a:rPr lang="fr-FR" smtClean="0"/>
              <a:t>‹nº›</a:t>
            </a:fld>
            <a:endParaRPr lang="fr-FR"/>
          </a:p>
        </p:txBody>
      </p:sp>
    </p:spTree>
    <p:extLst>
      <p:ext uri="{BB962C8B-B14F-4D97-AF65-F5344CB8AC3E}">
        <p14:creationId xmlns:p14="http://schemas.microsoft.com/office/powerpoint/2010/main" val="1671214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fr-F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5EB6BBF5-0DAB-4A11-B454-40959D6B7F1B}" type="datetimeFigureOut">
              <a:rPr lang="fr-FR" smtClean="0"/>
              <a:t>24/11/2016</a:t>
            </a:fld>
            <a:endParaRPr lang="fr-FR"/>
          </a:p>
        </p:txBody>
      </p:sp>
      <p:sp>
        <p:nvSpPr>
          <p:cNvPr id="5" name="Espaço Reservado para Rodapé 4"/>
          <p:cNvSpPr>
            <a:spLocks noGrp="1"/>
          </p:cNvSpPr>
          <p:nvPr>
            <p:ph type="ftr" sz="quarter" idx="11"/>
          </p:nvPr>
        </p:nvSpPr>
        <p:spPr/>
        <p:txBody>
          <a:bodyPr/>
          <a:lstStyle/>
          <a:p>
            <a:endParaRPr lang="fr-FR"/>
          </a:p>
        </p:txBody>
      </p:sp>
      <p:sp>
        <p:nvSpPr>
          <p:cNvPr id="6" name="Espaço Reservado para Número de Slide 5"/>
          <p:cNvSpPr>
            <a:spLocks noGrp="1"/>
          </p:cNvSpPr>
          <p:nvPr>
            <p:ph type="sldNum" sz="quarter" idx="12"/>
          </p:nvPr>
        </p:nvSpPr>
        <p:spPr/>
        <p:txBody>
          <a:bodyPr/>
          <a:lstStyle/>
          <a:p>
            <a:fld id="{9D648F98-D6CF-4C86-B1E9-4456EF3BFEDA}" type="slidenum">
              <a:rPr lang="fr-FR" smtClean="0"/>
              <a:t>‹nº›</a:t>
            </a:fld>
            <a:endParaRPr lang="fr-FR"/>
          </a:p>
        </p:txBody>
      </p:sp>
    </p:spTree>
    <p:extLst>
      <p:ext uri="{BB962C8B-B14F-4D97-AF65-F5344CB8AC3E}">
        <p14:creationId xmlns:p14="http://schemas.microsoft.com/office/powerpoint/2010/main" val="327641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fr-F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fr-F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fr-FR"/>
          </a:p>
        </p:txBody>
      </p:sp>
      <p:sp>
        <p:nvSpPr>
          <p:cNvPr id="5" name="Espaço Reservado para Data 4"/>
          <p:cNvSpPr>
            <a:spLocks noGrp="1"/>
          </p:cNvSpPr>
          <p:nvPr>
            <p:ph type="dt" sz="half" idx="10"/>
          </p:nvPr>
        </p:nvSpPr>
        <p:spPr/>
        <p:txBody>
          <a:bodyPr/>
          <a:lstStyle/>
          <a:p>
            <a:fld id="{5EB6BBF5-0DAB-4A11-B454-40959D6B7F1B}" type="datetimeFigureOut">
              <a:rPr lang="fr-FR" smtClean="0"/>
              <a:t>24/11/2016</a:t>
            </a:fld>
            <a:endParaRPr lang="fr-FR"/>
          </a:p>
        </p:txBody>
      </p:sp>
      <p:sp>
        <p:nvSpPr>
          <p:cNvPr id="6" name="Espaço Reservado para Rodapé 5"/>
          <p:cNvSpPr>
            <a:spLocks noGrp="1"/>
          </p:cNvSpPr>
          <p:nvPr>
            <p:ph type="ftr" sz="quarter" idx="11"/>
          </p:nvPr>
        </p:nvSpPr>
        <p:spPr/>
        <p:txBody>
          <a:bodyPr/>
          <a:lstStyle/>
          <a:p>
            <a:endParaRPr lang="fr-FR"/>
          </a:p>
        </p:txBody>
      </p:sp>
      <p:sp>
        <p:nvSpPr>
          <p:cNvPr id="7" name="Espaço Reservado para Número de Slide 6"/>
          <p:cNvSpPr>
            <a:spLocks noGrp="1"/>
          </p:cNvSpPr>
          <p:nvPr>
            <p:ph type="sldNum" sz="quarter" idx="12"/>
          </p:nvPr>
        </p:nvSpPr>
        <p:spPr/>
        <p:txBody>
          <a:bodyPr/>
          <a:lstStyle/>
          <a:p>
            <a:fld id="{9D648F98-D6CF-4C86-B1E9-4456EF3BFEDA}" type="slidenum">
              <a:rPr lang="fr-FR" smtClean="0"/>
              <a:t>‹nº›</a:t>
            </a:fld>
            <a:endParaRPr lang="fr-FR"/>
          </a:p>
        </p:txBody>
      </p:sp>
    </p:spTree>
    <p:extLst>
      <p:ext uri="{BB962C8B-B14F-4D97-AF65-F5344CB8AC3E}">
        <p14:creationId xmlns:p14="http://schemas.microsoft.com/office/powerpoint/2010/main" val="1609339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fr-F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fr-F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fr-FR"/>
          </a:p>
        </p:txBody>
      </p:sp>
      <p:sp>
        <p:nvSpPr>
          <p:cNvPr id="7" name="Espaço Reservado para Data 6"/>
          <p:cNvSpPr>
            <a:spLocks noGrp="1"/>
          </p:cNvSpPr>
          <p:nvPr>
            <p:ph type="dt" sz="half" idx="10"/>
          </p:nvPr>
        </p:nvSpPr>
        <p:spPr/>
        <p:txBody>
          <a:bodyPr/>
          <a:lstStyle/>
          <a:p>
            <a:fld id="{5EB6BBF5-0DAB-4A11-B454-40959D6B7F1B}" type="datetimeFigureOut">
              <a:rPr lang="fr-FR" smtClean="0"/>
              <a:t>24/11/2016</a:t>
            </a:fld>
            <a:endParaRPr lang="fr-FR"/>
          </a:p>
        </p:txBody>
      </p:sp>
      <p:sp>
        <p:nvSpPr>
          <p:cNvPr id="8" name="Espaço Reservado para Rodapé 7"/>
          <p:cNvSpPr>
            <a:spLocks noGrp="1"/>
          </p:cNvSpPr>
          <p:nvPr>
            <p:ph type="ftr" sz="quarter" idx="11"/>
          </p:nvPr>
        </p:nvSpPr>
        <p:spPr/>
        <p:txBody>
          <a:bodyPr/>
          <a:lstStyle/>
          <a:p>
            <a:endParaRPr lang="fr-FR"/>
          </a:p>
        </p:txBody>
      </p:sp>
      <p:sp>
        <p:nvSpPr>
          <p:cNvPr id="9" name="Espaço Reservado para Número de Slide 8"/>
          <p:cNvSpPr>
            <a:spLocks noGrp="1"/>
          </p:cNvSpPr>
          <p:nvPr>
            <p:ph type="sldNum" sz="quarter" idx="12"/>
          </p:nvPr>
        </p:nvSpPr>
        <p:spPr/>
        <p:txBody>
          <a:bodyPr/>
          <a:lstStyle/>
          <a:p>
            <a:fld id="{9D648F98-D6CF-4C86-B1E9-4456EF3BFEDA}" type="slidenum">
              <a:rPr lang="fr-FR" smtClean="0"/>
              <a:t>‹nº›</a:t>
            </a:fld>
            <a:endParaRPr lang="fr-FR"/>
          </a:p>
        </p:txBody>
      </p:sp>
    </p:spTree>
    <p:extLst>
      <p:ext uri="{BB962C8B-B14F-4D97-AF65-F5344CB8AC3E}">
        <p14:creationId xmlns:p14="http://schemas.microsoft.com/office/powerpoint/2010/main" val="3565402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fr-FR"/>
          </a:p>
        </p:txBody>
      </p:sp>
      <p:sp>
        <p:nvSpPr>
          <p:cNvPr id="3" name="Espaço Reservado para Data 2"/>
          <p:cNvSpPr>
            <a:spLocks noGrp="1"/>
          </p:cNvSpPr>
          <p:nvPr>
            <p:ph type="dt" sz="half" idx="10"/>
          </p:nvPr>
        </p:nvSpPr>
        <p:spPr/>
        <p:txBody>
          <a:bodyPr/>
          <a:lstStyle/>
          <a:p>
            <a:fld id="{5EB6BBF5-0DAB-4A11-B454-40959D6B7F1B}" type="datetimeFigureOut">
              <a:rPr lang="fr-FR" smtClean="0"/>
              <a:t>24/11/2016</a:t>
            </a:fld>
            <a:endParaRPr lang="fr-FR"/>
          </a:p>
        </p:txBody>
      </p:sp>
      <p:sp>
        <p:nvSpPr>
          <p:cNvPr id="4" name="Espaço Reservado para Rodapé 3"/>
          <p:cNvSpPr>
            <a:spLocks noGrp="1"/>
          </p:cNvSpPr>
          <p:nvPr>
            <p:ph type="ftr" sz="quarter" idx="11"/>
          </p:nvPr>
        </p:nvSpPr>
        <p:spPr/>
        <p:txBody>
          <a:bodyPr/>
          <a:lstStyle/>
          <a:p>
            <a:endParaRPr lang="fr-FR"/>
          </a:p>
        </p:txBody>
      </p:sp>
      <p:sp>
        <p:nvSpPr>
          <p:cNvPr id="5" name="Espaço Reservado para Número de Slide 4"/>
          <p:cNvSpPr>
            <a:spLocks noGrp="1"/>
          </p:cNvSpPr>
          <p:nvPr>
            <p:ph type="sldNum" sz="quarter" idx="12"/>
          </p:nvPr>
        </p:nvSpPr>
        <p:spPr/>
        <p:txBody>
          <a:bodyPr/>
          <a:lstStyle/>
          <a:p>
            <a:fld id="{9D648F98-D6CF-4C86-B1E9-4456EF3BFEDA}" type="slidenum">
              <a:rPr lang="fr-FR" smtClean="0"/>
              <a:t>‹nº›</a:t>
            </a:fld>
            <a:endParaRPr lang="fr-FR"/>
          </a:p>
        </p:txBody>
      </p:sp>
    </p:spTree>
    <p:extLst>
      <p:ext uri="{BB962C8B-B14F-4D97-AF65-F5344CB8AC3E}">
        <p14:creationId xmlns:p14="http://schemas.microsoft.com/office/powerpoint/2010/main" val="3200011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5EB6BBF5-0DAB-4A11-B454-40959D6B7F1B}" type="datetimeFigureOut">
              <a:rPr lang="fr-FR" smtClean="0"/>
              <a:t>24/11/2016</a:t>
            </a:fld>
            <a:endParaRPr lang="fr-FR"/>
          </a:p>
        </p:txBody>
      </p:sp>
      <p:sp>
        <p:nvSpPr>
          <p:cNvPr id="3" name="Espaço Reservado para Rodapé 2"/>
          <p:cNvSpPr>
            <a:spLocks noGrp="1"/>
          </p:cNvSpPr>
          <p:nvPr>
            <p:ph type="ftr" sz="quarter" idx="11"/>
          </p:nvPr>
        </p:nvSpPr>
        <p:spPr/>
        <p:txBody>
          <a:bodyPr/>
          <a:lstStyle/>
          <a:p>
            <a:endParaRPr lang="fr-FR"/>
          </a:p>
        </p:txBody>
      </p:sp>
      <p:sp>
        <p:nvSpPr>
          <p:cNvPr id="4" name="Espaço Reservado para Número de Slide 3"/>
          <p:cNvSpPr>
            <a:spLocks noGrp="1"/>
          </p:cNvSpPr>
          <p:nvPr>
            <p:ph type="sldNum" sz="quarter" idx="12"/>
          </p:nvPr>
        </p:nvSpPr>
        <p:spPr/>
        <p:txBody>
          <a:bodyPr/>
          <a:lstStyle/>
          <a:p>
            <a:fld id="{9D648F98-D6CF-4C86-B1E9-4456EF3BFEDA}" type="slidenum">
              <a:rPr lang="fr-FR" smtClean="0"/>
              <a:t>‹nº›</a:t>
            </a:fld>
            <a:endParaRPr lang="fr-FR"/>
          </a:p>
        </p:txBody>
      </p:sp>
    </p:spTree>
    <p:extLst>
      <p:ext uri="{BB962C8B-B14F-4D97-AF65-F5344CB8AC3E}">
        <p14:creationId xmlns:p14="http://schemas.microsoft.com/office/powerpoint/2010/main" val="3763183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fr-F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fr-F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5EB6BBF5-0DAB-4A11-B454-40959D6B7F1B}" type="datetimeFigureOut">
              <a:rPr lang="fr-FR" smtClean="0"/>
              <a:t>24/11/2016</a:t>
            </a:fld>
            <a:endParaRPr lang="fr-FR"/>
          </a:p>
        </p:txBody>
      </p:sp>
      <p:sp>
        <p:nvSpPr>
          <p:cNvPr id="6" name="Espaço Reservado para Rodapé 5"/>
          <p:cNvSpPr>
            <a:spLocks noGrp="1"/>
          </p:cNvSpPr>
          <p:nvPr>
            <p:ph type="ftr" sz="quarter" idx="11"/>
          </p:nvPr>
        </p:nvSpPr>
        <p:spPr/>
        <p:txBody>
          <a:bodyPr/>
          <a:lstStyle/>
          <a:p>
            <a:endParaRPr lang="fr-FR"/>
          </a:p>
        </p:txBody>
      </p:sp>
      <p:sp>
        <p:nvSpPr>
          <p:cNvPr id="7" name="Espaço Reservado para Número de Slide 6"/>
          <p:cNvSpPr>
            <a:spLocks noGrp="1"/>
          </p:cNvSpPr>
          <p:nvPr>
            <p:ph type="sldNum" sz="quarter" idx="12"/>
          </p:nvPr>
        </p:nvSpPr>
        <p:spPr/>
        <p:txBody>
          <a:bodyPr/>
          <a:lstStyle/>
          <a:p>
            <a:fld id="{9D648F98-D6CF-4C86-B1E9-4456EF3BFEDA}" type="slidenum">
              <a:rPr lang="fr-FR" smtClean="0"/>
              <a:t>‹nº›</a:t>
            </a:fld>
            <a:endParaRPr lang="fr-FR"/>
          </a:p>
        </p:txBody>
      </p:sp>
    </p:spTree>
    <p:extLst>
      <p:ext uri="{BB962C8B-B14F-4D97-AF65-F5344CB8AC3E}">
        <p14:creationId xmlns:p14="http://schemas.microsoft.com/office/powerpoint/2010/main" val="4002633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fr-F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5EB6BBF5-0DAB-4A11-B454-40959D6B7F1B}" type="datetimeFigureOut">
              <a:rPr lang="fr-FR" smtClean="0"/>
              <a:t>24/11/2016</a:t>
            </a:fld>
            <a:endParaRPr lang="fr-FR"/>
          </a:p>
        </p:txBody>
      </p:sp>
      <p:sp>
        <p:nvSpPr>
          <p:cNvPr id="6" name="Espaço Reservado para Rodapé 5"/>
          <p:cNvSpPr>
            <a:spLocks noGrp="1"/>
          </p:cNvSpPr>
          <p:nvPr>
            <p:ph type="ftr" sz="quarter" idx="11"/>
          </p:nvPr>
        </p:nvSpPr>
        <p:spPr/>
        <p:txBody>
          <a:bodyPr/>
          <a:lstStyle/>
          <a:p>
            <a:endParaRPr lang="fr-FR"/>
          </a:p>
        </p:txBody>
      </p:sp>
      <p:sp>
        <p:nvSpPr>
          <p:cNvPr id="7" name="Espaço Reservado para Número de Slide 6"/>
          <p:cNvSpPr>
            <a:spLocks noGrp="1"/>
          </p:cNvSpPr>
          <p:nvPr>
            <p:ph type="sldNum" sz="quarter" idx="12"/>
          </p:nvPr>
        </p:nvSpPr>
        <p:spPr/>
        <p:txBody>
          <a:bodyPr/>
          <a:lstStyle/>
          <a:p>
            <a:fld id="{9D648F98-D6CF-4C86-B1E9-4456EF3BFEDA}" type="slidenum">
              <a:rPr lang="fr-FR" smtClean="0"/>
              <a:t>‹nº›</a:t>
            </a:fld>
            <a:endParaRPr lang="fr-FR"/>
          </a:p>
        </p:txBody>
      </p:sp>
    </p:spTree>
    <p:extLst>
      <p:ext uri="{BB962C8B-B14F-4D97-AF65-F5344CB8AC3E}">
        <p14:creationId xmlns:p14="http://schemas.microsoft.com/office/powerpoint/2010/main" val="3119461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fr-F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fr-F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B6BBF5-0DAB-4A11-B454-40959D6B7F1B}" type="datetimeFigureOut">
              <a:rPr lang="fr-FR" smtClean="0"/>
              <a:t>24/11/2016</a:t>
            </a:fld>
            <a:endParaRPr lang="fr-F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648F98-D6CF-4C86-B1E9-4456EF3BFEDA}" type="slidenum">
              <a:rPr lang="fr-FR" smtClean="0"/>
              <a:t>‹nº›</a:t>
            </a:fld>
            <a:endParaRPr lang="fr-FR"/>
          </a:p>
        </p:txBody>
      </p:sp>
    </p:spTree>
    <p:extLst>
      <p:ext uri="{BB962C8B-B14F-4D97-AF65-F5344CB8AC3E}">
        <p14:creationId xmlns:p14="http://schemas.microsoft.com/office/powerpoint/2010/main" val="6846572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fr-FR" b="1" dirty="0" smtClean="0"/>
              <a:t>Query taxonomy</a:t>
            </a:r>
            <a:endParaRPr lang="fr-FR" b="1" dirty="0"/>
          </a:p>
        </p:txBody>
      </p:sp>
    </p:spTree>
    <p:extLst>
      <p:ext uri="{BB962C8B-B14F-4D97-AF65-F5344CB8AC3E}">
        <p14:creationId xmlns:p14="http://schemas.microsoft.com/office/powerpoint/2010/main" val="17276293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80902"/>
            <a:ext cx="10515600" cy="625540"/>
          </a:xfrm>
        </p:spPr>
        <p:txBody>
          <a:bodyPr anchor="t">
            <a:normAutofit fontScale="90000"/>
          </a:bodyPr>
          <a:lstStyle/>
          <a:p>
            <a:pPr algn="ctr"/>
            <a:r>
              <a:rPr lang="fr-FR" b="1" u="sng" dirty="0" smtClean="0"/>
              <a:t>Query Subset (Case 8)</a:t>
            </a:r>
            <a:endParaRPr lang="fr-FR" b="1" u="sng" dirty="0"/>
          </a:p>
        </p:txBody>
      </p:sp>
      <p:sp>
        <p:nvSpPr>
          <p:cNvPr id="26" name="CaixaDeTexto 25"/>
          <p:cNvSpPr txBox="1"/>
          <p:nvPr/>
        </p:nvSpPr>
        <p:spPr>
          <a:xfrm>
            <a:off x="6292516" y="906442"/>
            <a:ext cx="5594684" cy="954107"/>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doctor?; p_information!) :=  A1 (disease?; p!), A3 (doctor?; p!), </a:t>
            </a:r>
            <a:r>
              <a:rPr lang="fr-FR" sz="1400" dirty="0" smtClean="0"/>
              <a:t>A4 (hospital?; p!), </a:t>
            </a:r>
            <a:r>
              <a:rPr lang="en-US" sz="1400" dirty="0" smtClean="0"/>
              <a:t>A2 (p?; p_information!),</a:t>
            </a:r>
          </a:p>
          <a:p>
            <a:r>
              <a:rPr lang="en-US" sz="1400" dirty="0" smtClean="0"/>
              <a:t>{</a:t>
            </a:r>
            <a:r>
              <a:rPr lang="en-US" sz="1400" b="1" dirty="0" smtClean="0"/>
              <a:t>availability &gt; 98%, response time &lt; 2s</a:t>
            </a:r>
            <a:r>
              <a:rPr lang="en-US" sz="1400" dirty="0" smtClean="0"/>
              <a:t>, price per call &lt; 0.2$, provenance = certified, freshness = no, total response time &lt; 10s, total cost &lt; 5$}</a:t>
            </a:r>
            <a:endParaRPr lang="fr-FR" sz="1400" dirty="0"/>
          </a:p>
        </p:txBody>
      </p:sp>
      <p:cxnSp>
        <p:nvCxnSpPr>
          <p:cNvPr id="32" name="Conector reto 31"/>
          <p:cNvCxnSpPr>
            <a:stCxn id="2" idx="2"/>
          </p:cNvCxnSpPr>
          <p:nvPr/>
        </p:nvCxnSpPr>
        <p:spPr>
          <a:xfrm>
            <a:off x="6096000" y="906442"/>
            <a:ext cx="0" cy="46882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CaixaDeTexto 61"/>
          <p:cNvSpPr txBox="1"/>
          <p:nvPr/>
        </p:nvSpPr>
        <p:spPr>
          <a:xfrm>
            <a:off x="312737" y="906442"/>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
        <p:nvSpPr>
          <p:cNvPr id="63" name="Retângulo 62"/>
          <p:cNvSpPr/>
          <p:nvPr/>
        </p:nvSpPr>
        <p:spPr>
          <a:xfrm>
            <a:off x="312737" y="5419776"/>
            <a:ext cx="11574463" cy="1161498"/>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dirty="0" smtClean="0">
                <a:solidFill>
                  <a:schemeClr val="tx1"/>
                </a:solidFill>
              </a:rPr>
              <a:t>The second query is a subset of the previous query in terms of the data retrieved with a quality better than the first query once its requirements are more restrict (availability and response time).</a:t>
            </a:r>
            <a:endParaRPr lang="en-US" dirty="0">
              <a:solidFill>
                <a:schemeClr val="tx1"/>
              </a:solidFill>
            </a:endParaRPr>
          </a:p>
        </p:txBody>
      </p:sp>
      <p:sp>
        <p:nvSpPr>
          <p:cNvPr id="64" name="Elipse 63"/>
          <p:cNvSpPr/>
          <p:nvPr/>
        </p:nvSpPr>
        <p:spPr>
          <a:xfrm>
            <a:off x="7422151" y="199256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 name="Elipse 64"/>
          <p:cNvSpPr/>
          <p:nvPr/>
        </p:nvSpPr>
        <p:spPr>
          <a:xfrm>
            <a:off x="8527051" y="199256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 name="Elipse 65"/>
          <p:cNvSpPr/>
          <p:nvPr/>
        </p:nvSpPr>
        <p:spPr>
          <a:xfrm>
            <a:off x="8527051" y="284346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7" name="Elipse 66"/>
          <p:cNvSpPr/>
          <p:nvPr/>
        </p:nvSpPr>
        <p:spPr>
          <a:xfrm>
            <a:off x="7422151" y="284346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8" name="Conector reto 67"/>
          <p:cNvCxnSpPr>
            <a:endCxn id="67" idx="7"/>
          </p:cNvCxnSpPr>
          <p:nvPr/>
        </p:nvCxnSpPr>
        <p:spPr>
          <a:xfrm flipV="1">
            <a:off x="8679451" y="3211718"/>
            <a:ext cx="889045" cy="66997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Conector reto 68"/>
          <p:cNvCxnSpPr/>
          <p:nvPr/>
        </p:nvCxnSpPr>
        <p:spPr>
          <a:xfrm flipV="1">
            <a:off x="8831851" y="3364118"/>
            <a:ext cx="889045" cy="66997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Conector reto 69"/>
          <p:cNvCxnSpPr/>
          <p:nvPr/>
        </p:nvCxnSpPr>
        <p:spPr>
          <a:xfrm flipV="1">
            <a:off x="8984251" y="3586052"/>
            <a:ext cx="796775" cy="600436"/>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Conector reto 70"/>
          <p:cNvCxnSpPr/>
          <p:nvPr/>
        </p:nvCxnSpPr>
        <p:spPr>
          <a:xfrm flipV="1">
            <a:off x="9136651" y="3893358"/>
            <a:ext cx="591215" cy="44553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Conector reto 71"/>
          <p:cNvCxnSpPr/>
          <p:nvPr/>
        </p:nvCxnSpPr>
        <p:spPr>
          <a:xfrm flipV="1">
            <a:off x="8615996" y="3080728"/>
            <a:ext cx="763506" cy="575365"/>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Conector reto 72"/>
          <p:cNvCxnSpPr/>
          <p:nvPr/>
        </p:nvCxnSpPr>
        <p:spPr>
          <a:xfrm flipV="1">
            <a:off x="8831851" y="2997406"/>
            <a:ext cx="380870" cy="2870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74" name="CaixaDeTexto 73"/>
          <p:cNvSpPr txBox="1"/>
          <p:nvPr/>
        </p:nvSpPr>
        <p:spPr>
          <a:xfrm>
            <a:off x="7907764" y="2518607"/>
            <a:ext cx="434734" cy="369332"/>
          </a:xfrm>
          <a:prstGeom prst="rect">
            <a:avLst/>
          </a:prstGeom>
          <a:noFill/>
        </p:spPr>
        <p:txBody>
          <a:bodyPr wrap="none" rtlCol="0">
            <a:spAutoFit/>
          </a:bodyPr>
          <a:lstStyle/>
          <a:p>
            <a:r>
              <a:rPr lang="fr-FR" dirty="0" smtClean="0"/>
              <a:t>A1</a:t>
            </a:r>
            <a:endParaRPr lang="fr-FR" dirty="0"/>
          </a:p>
        </p:txBody>
      </p:sp>
      <p:sp>
        <p:nvSpPr>
          <p:cNvPr id="75" name="CaixaDeTexto 74"/>
          <p:cNvSpPr txBox="1"/>
          <p:nvPr/>
        </p:nvSpPr>
        <p:spPr>
          <a:xfrm>
            <a:off x="10070117" y="2436838"/>
            <a:ext cx="434734" cy="369332"/>
          </a:xfrm>
          <a:prstGeom prst="rect">
            <a:avLst/>
          </a:prstGeom>
          <a:noFill/>
        </p:spPr>
        <p:txBody>
          <a:bodyPr wrap="none" rtlCol="0">
            <a:spAutoFit/>
          </a:bodyPr>
          <a:lstStyle/>
          <a:p>
            <a:r>
              <a:rPr lang="fr-FR" dirty="0" smtClean="0"/>
              <a:t>A2</a:t>
            </a:r>
            <a:endParaRPr lang="fr-FR" dirty="0"/>
          </a:p>
        </p:txBody>
      </p:sp>
      <p:sp>
        <p:nvSpPr>
          <p:cNvPr id="76" name="CaixaDeTexto 75"/>
          <p:cNvSpPr txBox="1"/>
          <p:nvPr/>
        </p:nvSpPr>
        <p:spPr>
          <a:xfrm>
            <a:off x="7915780" y="4559962"/>
            <a:ext cx="434734" cy="369332"/>
          </a:xfrm>
          <a:prstGeom prst="rect">
            <a:avLst/>
          </a:prstGeom>
          <a:noFill/>
        </p:spPr>
        <p:txBody>
          <a:bodyPr wrap="none" rtlCol="0">
            <a:spAutoFit/>
          </a:bodyPr>
          <a:lstStyle/>
          <a:p>
            <a:r>
              <a:rPr lang="fr-FR" dirty="0" smtClean="0"/>
              <a:t>A4</a:t>
            </a:r>
            <a:endParaRPr lang="fr-FR" dirty="0"/>
          </a:p>
        </p:txBody>
      </p:sp>
      <p:sp>
        <p:nvSpPr>
          <p:cNvPr id="77" name="CaixaDeTexto 76"/>
          <p:cNvSpPr txBox="1"/>
          <p:nvPr/>
        </p:nvSpPr>
        <p:spPr>
          <a:xfrm>
            <a:off x="10078133" y="4490225"/>
            <a:ext cx="434734" cy="369332"/>
          </a:xfrm>
          <a:prstGeom prst="rect">
            <a:avLst/>
          </a:prstGeom>
          <a:noFill/>
        </p:spPr>
        <p:txBody>
          <a:bodyPr wrap="none" rtlCol="0">
            <a:spAutoFit/>
          </a:bodyPr>
          <a:lstStyle/>
          <a:p>
            <a:r>
              <a:rPr lang="fr-FR" dirty="0" smtClean="0"/>
              <a:t>A3</a:t>
            </a:r>
            <a:endParaRPr lang="fr-FR" dirty="0"/>
          </a:p>
        </p:txBody>
      </p:sp>
      <p:sp>
        <p:nvSpPr>
          <p:cNvPr id="78" name="Elipse 77"/>
          <p:cNvSpPr/>
          <p:nvPr/>
        </p:nvSpPr>
        <p:spPr>
          <a:xfrm>
            <a:off x="1221875" y="1976519"/>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9" name="Elipse 78"/>
          <p:cNvSpPr/>
          <p:nvPr/>
        </p:nvSpPr>
        <p:spPr>
          <a:xfrm>
            <a:off x="2326775" y="1976519"/>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0" name="Elipse 79"/>
          <p:cNvSpPr/>
          <p:nvPr/>
        </p:nvSpPr>
        <p:spPr>
          <a:xfrm>
            <a:off x="2326775" y="2827419"/>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1" name="Elipse 80"/>
          <p:cNvSpPr/>
          <p:nvPr/>
        </p:nvSpPr>
        <p:spPr>
          <a:xfrm>
            <a:off x="1221875" y="2827419"/>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2" name="Conector reto 81"/>
          <p:cNvCxnSpPr/>
          <p:nvPr/>
        </p:nvCxnSpPr>
        <p:spPr>
          <a:xfrm flipV="1">
            <a:off x="2503028" y="2965460"/>
            <a:ext cx="1173435" cy="88428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Conector reto 82"/>
          <p:cNvCxnSpPr/>
          <p:nvPr/>
        </p:nvCxnSpPr>
        <p:spPr>
          <a:xfrm flipV="1">
            <a:off x="2631575" y="3211718"/>
            <a:ext cx="1069988" cy="806326"/>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Conector reto 83"/>
          <p:cNvCxnSpPr/>
          <p:nvPr/>
        </p:nvCxnSpPr>
        <p:spPr>
          <a:xfrm flipV="1">
            <a:off x="2783975" y="3482671"/>
            <a:ext cx="912671" cy="687773"/>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Conector reto 84"/>
          <p:cNvCxnSpPr/>
          <p:nvPr/>
        </p:nvCxnSpPr>
        <p:spPr>
          <a:xfrm flipV="1">
            <a:off x="2952277" y="3869363"/>
            <a:ext cx="591215" cy="44553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Conector reto 85"/>
          <p:cNvCxnSpPr/>
          <p:nvPr/>
        </p:nvCxnSpPr>
        <p:spPr>
          <a:xfrm flipV="1">
            <a:off x="2415720" y="2843463"/>
            <a:ext cx="1057065" cy="796587"/>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Conector reto 86"/>
          <p:cNvCxnSpPr/>
          <p:nvPr/>
        </p:nvCxnSpPr>
        <p:spPr>
          <a:xfrm flipV="1">
            <a:off x="2631575" y="2981362"/>
            <a:ext cx="380870" cy="2870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88" name="CaixaDeTexto 87"/>
          <p:cNvSpPr txBox="1"/>
          <p:nvPr/>
        </p:nvSpPr>
        <p:spPr>
          <a:xfrm>
            <a:off x="1707488" y="2502563"/>
            <a:ext cx="434734" cy="369332"/>
          </a:xfrm>
          <a:prstGeom prst="rect">
            <a:avLst/>
          </a:prstGeom>
          <a:noFill/>
        </p:spPr>
        <p:txBody>
          <a:bodyPr wrap="none" rtlCol="0">
            <a:spAutoFit/>
          </a:bodyPr>
          <a:lstStyle/>
          <a:p>
            <a:r>
              <a:rPr lang="fr-FR" dirty="0" smtClean="0"/>
              <a:t>A1</a:t>
            </a:r>
            <a:endParaRPr lang="fr-FR" dirty="0"/>
          </a:p>
        </p:txBody>
      </p:sp>
      <p:sp>
        <p:nvSpPr>
          <p:cNvPr id="89" name="CaixaDeTexto 88"/>
          <p:cNvSpPr txBox="1"/>
          <p:nvPr/>
        </p:nvSpPr>
        <p:spPr>
          <a:xfrm>
            <a:off x="3869841" y="2420794"/>
            <a:ext cx="434734" cy="369332"/>
          </a:xfrm>
          <a:prstGeom prst="rect">
            <a:avLst/>
          </a:prstGeom>
          <a:noFill/>
        </p:spPr>
        <p:txBody>
          <a:bodyPr wrap="none" rtlCol="0">
            <a:spAutoFit/>
          </a:bodyPr>
          <a:lstStyle/>
          <a:p>
            <a:r>
              <a:rPr lang="fr-FR" dirty="0" smtClean="0"/>
              <a:t>A2</a:t>
            </a:r>
            <a:endParaRPr lang="fr-FR" dirty="0"/>
          </a:p>
        </p:txBody>
      </p:sp>
      <p:sp>
        <p:nvSpPr>
          <p:cNvPr id="90" name="CaixaDeTexto 89"/>
          <p:cNvSpPr txBox="1"/>
          <p:nvPr/>
        </p:nvSpPr>
        <p:spPr>
          <a:xfrm>
            <a:off x="1715504" y="4543918"/>
            <a:ext cx="434734" cy="369332"/>
          </a:xfrm>
          <a:prstGeom prst="rect">
            <a:avLst/>
          </a:prstGeom>
          <a:noFill/>
        </p:spPr>
        <p:txBody>
          <a:bodyPr wrap="none" rtlCol="0">
            <a:spAutoFit/>
          </a:bodyPr>
          <a:lstStyle/>
          <a:p>
            <a:r>
              <a:rPr lang="fr-FR" dirty="0" smtClean="0"/>
              <a:t>A4</a:t>
            </a:r>
            <a:endParaRPr lang="fr-FR" dirty="0"/>
          </a:p>
        </p:txBody>
      </p:sp>
      <p:sp>
        <p:nvSpPr>
          <p:cNvPr id="91" name="CaixaDeTexto 90"/>
          <p:cNvSpPr txBox="1"/>
          <p:nvPr/>
        </p:nvSpPr>
        <p:spPr>
          <a:xfrm>
            <a:off x="3877857" y="4474181"/>
            <a:ext cx="434734" cy="369332"/>
          </a:xfrm>
          <a:prstGeom prst="rect">
            <a:avLst/>
          </a:prstGeom>
          <a:noFill/>
        </p:spPr>
        <p:txBody>
          <a:bodyPr wrap="none" rtlCol="0">
            <a:spAutoFit/>
          </a:bodyPr>
          <a:lstStyle/>
          <a:p>
            <a:r>
              <a:rPr lang="fr-FR" dirty="0" smtClean="0"/>
              <a:t>A3</a:t>
            </a:r>
            <a:endParaRPr lang="fr-FR" dirty="0"/>
          </a:p>
        </p:txBody>
      </p:sp>
    </p:spTree>
    <p:extLst>
      <p:ext uri="{BB962C8B-B14F-4D97-AF65-F5344CB8AC3E}">
        <p14:creationId xmlns:p14="http://schemas.microsoft.com/office/powerpoint/2010/main" val="11796611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80902"/>
            <a:ext cx="10515600" cy="625540"/>
          </a:xfrm>
        </p:spPr>
        <p:txBody>
          <a:bodyPr anchor="t">
            <a:normAutofit fontScale="90000"/>
          </a:bodyPr>
          <a:lstStyle/>
          <a:p>
            <a:pPr algn="ctr"/>
            <a:r>
              <a:rPr lang="fr-FR" b="1" u="sng" dirty="0" smtClean="0"/>
              <a:t>Query Subset (Case 9)</a:t>
            </a:r>
            <a:endParaRPr lang="fr-FR" b="1" u="sng" dirty="0"/>
          </a:p>
        </p:txBody>
      </p:sp>
      <p:sp>
        <p:nvSpPr>
          <p:cNvPr id="26" name="CaixaDeTexto 25"/>
          <p:cNvSpPr txBox="1"/>
          <p:nvPr/>
        </p:nvSpPr>
        <p:spPr>
          <a:xfrm>
            <a:off x="6292516" y="906442"/>
            <a:ext cx="5594684" cy="1169551"/>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doctor?; p_information!) :=  A1 (disease?; p!), A3 (doctor?; p!), </a:t>
            </a:r>
            <a:r>
              <a:rPr lang="fr-FR" sz="1400" dirty="0" smtClean="0"/>
              <a:t>A4 (hospital?; p!), </a:t>
            </a:r>
            <a:r>
              <a:rPr lang="en-US" sz="1400" dirty="0" smtClean="0"/>
              <a:t>A2 (p?; p_information!),</a:t>
            </a:r>
          </a:p>
          <a:p>
            <a:r>
              <a:rPr lang="en-US" sz="1400" dirty="0" smtClean="0"/>
              <a:t>{availability &gt; 97%, response time &lt; 3s, </a:t>
            </a:r>
            <a:r>
              <a:rPr lang="en-US" sz="1400" b="1" dirty="0" smtClean="0"/>
              <a:t>data type = “text”</a:t>
            </a:r>
            <a:r>
              <a:rPr lang="en-US" sz="1400" dirty="0" smtClean="0"/>
              <a:t>, price per call &lt; 0.2$, provenance = certified, freshness = no, total response time &lt; 10s, total cost &lt; 5$}</a:t>
            </a:r>
            <a:endParaRPr lang="fr-FR" sz="1400" dirty="0"/>
          </a:p>
        </p:txBody>
      </p:sp>
      <p:cxnSp>
        <p:nvCxnSpPr>
          <p:cNvPr id="32" name="Conector reto 31"/>
          <p:cNvCxnSpPr>
            <a:stCxn id="2" idx="2"/>
          </p:cNvCxnSpPr>
          <p:nvPr/>
        </p:nvCxnSpPr>
        <p:spPr>
          <a:xfrm>
            <a:off x="6096000" y="906442"/>
            <a:ext cx="0" cy="46882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CaixaDeTexto 61"/>
          <p:cNvSpPr txBox="1"/>
          <p:nvPr/>
        </p:nvSpPr>
        <p:spPr>
          <a:xfrm>
            <a:off x="312737" y="906442"/>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
        <p:nvSpPr>
          <p:cNvPr id="63" name="Retângulo 62"/>
          <p:cNvSpPr/>
          <p:nvPr/>
        </p:nvSpPr>
        <p:spPr>
          <a:xfrm>
            <a:off x="312737" y="5419776"/>
            <a:ext cx="11574463" cy="1161498"/>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dirty="0" smtClean="0">
                <a:solidFill>
                  <a:schemeClr val="tx1"/>
                </a:solidFill>
              </a:rPr>
              <a:t>The second query is a subset of the previous query in terms of the data retrieved with a quality better than the first query once its requirements are more restrict (restriction added by the new requirement ‘data type’).</a:t>
            </a:r>
            <a:endParaRPr lang="en-US" dirty="0">
              <a:solidFill>
                <a:schemeClr val="tx1"/>
              </a:solidFill>
            </a:endParaRPr>
          </a:p>
        </p:txBody>
      </p:sp>
      <p:sp>
        <p:nvSpPr>
          <p:cNvPr id="64" name="Elipse 63"/>
          <p:cNvSpPr/>
          <p:nvPr/>
        </p:nvSpPr>
        <p:spPr>
          <a:xfrm>
            <a:off x="7422151" y="199256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 name="Elipse 64"/>
          <p:cNvSpPr/>
          <p:nvPr/>
        </p:nvSpPr>
        <p:spPr>
          <a:xfrm>
            <a:off x="8527051" y="199256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 name="Elipse 65"/>
          <p:cNvSpPr/>
          <p:nvPr/>
        </p:nvSpPr>
        <p:spPr>
          <a:xfrm>
            <a:off x="8527051" y="284346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7" name="Elipse 66"/>
          <p:cNvSpPr/>
          <p:nvPr/>
        </p:nvSpPr>
        <p:spPr>
          <a:xfrm>
            <a:off x="7422151" y="284346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8" name="Conector reto 67"/>
          <p:cNvCxnSpPr>
            <a:endCxn id="67" idx="7"/>
          </p:cNvCxnSpPr>
          <p:nvPr/>
        </p:nvCxnSpPr>
        <p:spPr>
          <a:xfrm flipV="1">
            <a:off x="8679451" y="3211718"/>
            <a:ext cx="889045" cy="66997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Conector reto 68"/>
          <p:cNvCxnSpPr/>
          <p:nvPr/>
        </p:nvCxnSpPr>
        <p:spPr>
          <a:xfrm flipV="1">
            <a:off x="8831851" y="3364118"/>
            <a:ext cx="889045" cy="66997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Conector reto 69"/>
          <p:cNvCxnSpPr/>
          <p:nvPr/>
        </p:nvCxnSpPr>
        <p:spPr>
          <a:xfrm flipV="1">
            <a:off x="8984251" y="3586052"/>
            <a:ext cx="796775" cy="600436"/>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Conector reto 70"/>
          <p:cNvCxnSpPr/>
          <p:nvPr/>
        </p:nvCxnSpPr>
        <p:spPr>
          <a:xfrm flipV="1">
            <a:off x="9136651" y="3893358"/>
            <a:ext cx="591215" cy="44553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Conector reto 71"/>
          <p:cNvCxnSpPr/>
          <p:nvPr/>
        </p:nvCxnSpPr>
        <p:spPr>
          <a:xfrm flipV="1">
            <a:off x="8615996" y="3080728"/>
            <a:ext cx="763506" cy="575365"/>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Conector reto 72"/>
          <p:cNvCxnSpPr/>
          <p:nvPr/>
        </p:nvCxnSpPr>
        <p:spPr>
          <a:xfrm flipV="1">
            <a:off x="8831851" y="2997406"/>
            <a:ext cx="380870" cy="2870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74" name="CaixaDeTexto 73"/>
          <p:cNvSpPr txBox="1"/>
          <p:nvPr/>
        </p:nvSpPr>
        <p:spPr>
          <a:xfrm>
            <a:off x="7907764" y="2518607"/>
            <a:ext cx="434734" cy="369332"/>
          </a:xfrm>
          <a:prstGeom prst="rect">
            <a:avLst/>
          </a:prstGeom>
          <a:noFill/>
        </p:spPr>
        <p:txBody>
          <a:bodyPr wrap="none" rtlCol="0">
            <a:spAutoFit/>
          </a:bodyPr>
          <a:lstStyle/>
          <a:p>
            <a:r>
              <a:rPr lang="fr-FR" dirty="0" smtClean="0"/>
              <a:t>A1</a:t>
            </a:r>
            <a:endParaRPr lang="fr-FR" dirty="0"/>
          </a:p>
        </p:txBody>
      </p:sp>
      <p:sp>
        <p:nvSpPr>
          <p:cNvPr id="75" name="CaixaDeTexto 74"/>
          <p:cNvSpPr txBox="1"/>
          <p:nvPr/>
        </p:nvSpPr>
        <p:spPr>
          <a:xfrm>
            <a:off x="10070117" y="2436838"/>
            <a:ext cx="434734" cy="369332"/>
          </a:xfrm>
          <a:prstGeom prst="rect">
            <a:avLst/>
          </a:prstGeom>
          <a:noFill/>
        </p:spPr>
        <p:txBody>
          <a:bodyPr wrap="none" rtlCol="0">
            <a:spAutoFit/>
          </a:bodyPr>
          <a:lstStyle/>
          <a:p>
            <a:r>
              <a:rPr lang="fr-FR" dirty="0" smtClean="0"/>
              <a:t>A2</a:t>
            </a:r>
            <a:endParaRPr lang="fr-FR" dirty="0"/>
          </a:p>
        </p:txBody>
      </p:sp>
      <p:sp>
        <p:nvSpPr>
          <p:cNvPr id="76" name="CaixaDeTexto 75"/>
          <p:cNvSpPr txBox="1"/>
          <p:nvPr/>
        </p:nvSpPr>
        <p:spPr>
          <a:xfrm>
            <a:off x="7915780" y="4559962"/>
            <a:ext cx="434734" cy="369332"/>
          </a:xfrm>
          <a:prstGeom prst="rect">
            <a:avLst/>
          </a:prstGeom>
          <a:noFill/>
        </p:spPr>
        <p:txBody>
          <a:bodyPr wrap="none" rtlCol="0">
            <a:spAutoFit/>
          </a:bodyPr>
          <a:lstStyle/>
          <a:p>
            <a:r>
              <a:rPr lang="fr-FR" dirty="0" smtClean="0"/>
              <a:t>A4</a:t>
            </a:r>
            <a:endParaRPr lang="fr-FR" dirty="0"/>
          </a:p>
        </p:txBody>
      </p:sp>
      <p:sp>
        <p:nvSpPr>
          <p:cNvPr id="77" name="CaixaDeTexto 76"/>
          <p:cNvSpPr txBox="1"/>
          <p:nvPr/>
        </p:nvSpPr>
        <p:spPr>
          <a:xfrm>
            <a:off x="10078133" y="4490225"/>
            <a:ext cx="434734" cy="369332"/>
          </a:xfrm>
          <a:prstGeom prst="rect">
            <a:avLst/>
          </a:prstGeom>
          <a:noFill/>
        </p:spPr>
        <p:txBody>
          <a:bodyPr wrap="none" rtlCol="0">
            <a:spAutoFit/>
          </a:bodyPr>
          <a:lstStyle/>
          <a:p>
            <a:r>
              <a:rPr lang="fr-FR" dirty="0" smtClean="0"/>
              <a:t>A3</a:t>
            </a:r>
            <a:endParaRPr lang="fr-FR" dirty="0"/>
          </a:p>
        </p:txBody>
      </p:sp>
      <p:sp>
        <p:nvSpPr>
          <p:cNvPr id="78" name="Elipse 77"/>
          <p:cNvSpPr/>
          <p:nvPr/>
        </p:nvSpPr>
        <p:spPr>
          <a:xfrm>
            <a:off x="1221875" y="1976519"/>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9" name="Elipse 78"/>
          <p:cNvSpPr/>
          <p:nvPr/>
        </p:nvSpPr>
        <p:spPr>
          <a:xfrm>
            <a:off x="2326775" y="1976519"/>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0" name="Elipse 79"/>
          <p:cNvSpPr/>
          <p:nvPr/>
        </p:nvSpPr>
        <p:spPr>
          <a:xfrm>
            <a:off x="2326775" y="2827419"/>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1" name="Elipse 80"/>
          <p:cNvSpPr/>
          <p:nvPr/>
        </p:nvSpPr>
        <p:spPr>
          <a:xfrm>
            <a:off x="1221875" y="2827419"/>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2" name="Conector reto 81"/>
          <p:cNvCxnSpPr/>
          <p:nvPr/>
        </p:nvCxnSpPr>
        <p:spPr>
          <a:xfrm flipV="1">
            <a:off x="2503028" y="2965460"/>
            <a:ext cx="1173435" cy="88428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Conector reto 82"/>
          <p:cNvCxnSpPr/>
          <p:nvPr/>
        </p:nvCxnSpPr>
        <p:spPr>
          <a:xfrm flipV="1">
            <a:off x="2631575" y="3211718"/>
            <a:ext cx="1069988" cy="806326"/>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Conector reto 83"/>
          <p:cNvCxnSpPr/>
          <p:nvPr/>
        </p:nvCxnSpPr>
        <p:spPr>
          <a:xfrm flipV="1">
            <a:off x="2783975" y="3482671"/>
            <a:ext cx="912671" cy="687773"/>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Conector reto 84"/>
          <p:cNvCxnSpPr/>
          <p:nvPr/>
        </p:nvCxnSpPr>
        <p:spPr>
          <a:xfrm flipV="1">
            <a:off x="2952277" y="3869363"/>
            <a:ext cx="591215" cy="44553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Conector reto 85"/>
          <p:cNvCxnSpPr/>
          <p:nvPr/>
        </p:nvCxnSpPr>
        <p:spPr>
          <a:xfrm flipV="1">
            <a:off x="2415720" y="2843463"/>
            <a:ext cx="1057065" cy="796587"/>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Conector reto 86"/>
          <p:cNvCxnSpPr/>
          <p:nvPr/>
        </p:nvCxnSpPr>
        <p:spPr>
          <a:xfrm flipV="1">
            <a:off x="2631575" y="2981362"/>
            <a:ext cx="380870" cy="2870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88" name="CaixaDeTexto 87"/>
          <p:cNvSpPr txBox="1"/>
          <p:nvPr/>
        </p:nvSpPr>
        <p:spPr>
          <a:xfrm>
            <a:off x="1707488" y="2502563"/>
            <a:ext cx="434734" cy="369332"/>
          </a:xfrm>
          <a:prstGeom prst="rect">
            <a:avLst/>
          </a:prstGeom>
          <a:noFill/>
        </p:spPr>
        <p:txBody>
          <a:bodyPr wrap="none" rtlCol="0">
            <a:spAutoFit/>
          </a:bodyPr>
          <a:lstStyle/>
          <a:p>
            <a:r>
              <a:rPr lang="fr-FR" dirty="0" smtClean="0"/>
              <a:t>A1</a:t>
            </a:r>
            <a:endParaRPr lang="fr-FR" dirty="0"/>
          </a:p>
        </p:txBody>
      </p:sp>
      <p:sp>
        <p:nvSpPr>
          <p:cNvPr id="89" name="CaixaDeTexto 88"/>
          <p:cNvSpPr txBox="1"/>
          <p:nvPr/>
        </p:nvSpPr>
        <p:spPr>
          <a:xfrm>
            <a:off x="3869841" y="2420794"/>
            <a:ext cx="434734" cy="369332"/>
          </a:xfrm>
          <a:prstGeom prst="rect">
            <a:avLst/>
          </a:prstGeom>
          <a:noFill/>
        </p:spPr>
        <p:txBody>
          <a:bodyPr wrap="none" rtlCol="0">
            <a:spAutoFit/>
          </a:bodyPr>
          <a:lstStyle/>
          <a:p>
            <a:r>
              <a:rPr lang="fr-FR" dirty="0" smtClean="0"/>
              <a:t>A2</a:t>
            </a:r>
            <a:endParaRPr lang="fr-FR" dirty="0"/>
          </a:p>
        </p:txBody>
      </p:sp>
      <p:sp>
        <p:nvSpPr>
          <p:cNvPr id="90" name="CaixaDeTexto 89"/>
          <p:cNvSpPr txBox="1"/>
          <p:nvPr/>
        </p:nvSpPr>
        <p:spPr>
          <a:xfrm>
            <a:off x="1715504" y="4543918"/>
            <a:ext cx="434734" cy="369332"/>
          </a:xfrm>
          <a:prstGeom prst="rect">
            <a:avLst/>
          </a:prstGeom>
          <a:noFill/>
        </p:spPr>
        <p:txBody>
          <a:bodyPr wrap="none" rtlCol="0">
            <a:spAutoFit/>
          </a:bodyPr>
          <a:lstStyle/>
          <a:p>
            <a:r>
              <a:rPr lang="fr-FR" dirty="0" smtClean="0"/>
              <a:t>A4</a:t>
            </a:r>
            <a:endParaRPr lang="fr-FR" dirty="0"/>
          </a:p>
        </p:txBody>
      </p:sp>
      <p:sp>
        <p:nvSpPr>
          <p:cNvPr id="91" name="CaixaDeTexto 90"/>
          <p:cNvSpPr txBox="1"/>
          <p:nvPr/>
        </p:nvSpPr>
        <p:spPr>
          <a:xfrm>
            <a:off x="3877857" y="4474181"/>
            <a:ext cx="434734" cy="369332"/>
          </a:xfrm>
          <a:prstGeom prst="rect">
            <a:avLst/>
          </a:prstGeom>
          <a:noFill/>
        </p:spPr>
        <p:txBody>
          <a:bodyPr wrap="none" rtlCol="0">
            <a:spAutoFit/>
          </a:bodyPr>
          <a:lstStyle/>
          <a:p>
            <a:r>
              <a:rPr lang="fr-FR" dirty="0" smtClean="0"/>
              <a:t>A3</a:t>
            </a:r>
            <a:endParaRPr lang="fr-FR" dirty="0"/>
          </a:p>
        </p:txBody>
      </p:sp>
    </p:spTree>
    <p:extLst>
      <p:ext uri="{BB962C8B-B14F-4D97-AF65-F5344CB8AC3E}">
        <p14:creationId xmlns:p14="http://schemas.microsoft.com/office/powerpoint/2010/main" val="20843847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80902"/>
            <a:ext cx="10515600" cy="625540"/>
          </a:xfrm>
        </p:spPr>
        <p:txBody>
          <a:bodyPr anchor="t">
            <a:normAutofit fontScale="90000"/>
          </a:bodyPr>
          <a:lstStyle/>
          <a:p>
            <a:pPr algn="ctr"/>
            <a:r>
              <a:rPr lang="fr-FR" b="1" u="sng" dirty="0" smtClean="0"/>
              <a:t>Query Subset (Case 10)</a:t>
            </a:r>
            <a:endParaRPr lang="fr-FR" b="1" u="sng" dirty="0"/>
          </a:p>
        </p:txBody>
      </p:sp>
      <p:sp>
        <p:nvSpPr>
          <p:cNvPr id="26" name="CaixaDeTexto 25"/>
          <p:cNvSpPr txBox="1"/>
          <p:nvPr/>
        </p:nvSpPr>
        <p:spPr>
          <a:xfrm>
            <a:off x="6292516" y="906442"/>
            <a:ext cx="5594684" cy="954107"/>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doctor?; p_information!) :=  A1 (disease?; p!), A3 (doctor?; p!), </a:t>
            </a:r>
            <a:r>
              <a:rPr lang="fr-FR" sz="1400" dirty="0" smtClean="0"/>
              <a:t>A4 (hospital?; p!), </a:t>
            </a:r>
            <a:r>
              <a:rPr lang="en-US" sz="1400" dirty="0" smtClean="0"/>
              <a:t>A2 (p?; p_information!),</a:t>
            </a:r>
          </a:p>
          <a:p>
            <a:r>
              <a:rPr lang="en-US" sz="1400" dirty="0" smtClean="0"/>
              <a:t>{availability &gt; 97%, response time &lt; 3s, </a:t>
            </a:r>
            <a:r>
              <a:rPr lang="en-US" sz="1400" b="1" dirty="0" smtClean="0"/>
              <a:t>price per call &lt; 0.3$</a:t>
            </a:r>
            <a:r>
              <a:rPr lang="en-US" sz="1400" dirty="0" smtClean="0"/>
              <a:t>, provenance = certified, freshness = no, total response time &lt; 10s, total cost &lt; 5$}</a:t>
            </a:r>
            <a:endParaRPr lang="fr-FR" sz="1400" dirty="0"/>
          </a:p>
        </p:txBody>
      </p:sp>
      <p:cxnSp>
        <p:nvCxnSpPr>
          <p:cNvPr id="32" name="Conector reto 31"/>
          <p:cNvCxnSpPr>
            <a:stCxn id="2" idx="2"/>
          </p:cNvCxnSpPr>
          <p:nvPr/>
        </p:nvCxnSpPr>
        <p:spPr>
          <a:xfrm>
            <a:off x="6096000" y="906442"/>
            <a:ext cx="0" cy="46882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CaixaDeTexto 61"/>
          <p:cNvSpPr txBox="1"/>
          <p:nvPr/>
        </p:nvSpPr>
        <p:spPr>
          <a:xfrm>
            <a:off x="312737" y="906442"/>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
        <p:nvSpPr>
          <p:cNvPr id="63" name="Retângulo 62"/>
          <p:cNvSpPr/>
          <p:nvPr/>
        </p:nvSpPr>
        <p:spPr>
          <a:xfrm>
            <a:off x="312737" y="5419776"/>
            <a:ext cx="11574463" cy="1161498"/>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dirty="0" smtClean="0">
                <a:solidFill>
                  <a:schemeClr val="tx1"/>
                </a:solidFill>
              </a:rPr>
              <a:t>The second query is a subset of the previous query in terms of the data retrieved with a quality lower than the first query once its requirements are less restrict (price per call).</a:t>
            </a:r>
            <a:endParaRPr lang="en-US" dirty="0">
              <a:solidFill>
                <a:schemeClr val="tx1"/>
              </a:solidFill>
            </a:endParaRPr>
          </a:p>
        </p:txBody>
      </p:sp>
      <p:sp>
        <p:nvSpPr>
          <p:cNvPr id="64" name="Elipse 63"/>
          <p:cNvSpPr/>
          <p:nvPr/>
        </p:nvSpPr>
        <p:spPr>
          <a:xfrm>
            <a:off x="7422151" y="199256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 name="Elipse 64"/>
          <p:cNvSpPr/>
          <p:nvPr/>
        </p:nvSpPr>
        <p:spPr>
          <a:xfrm>
            <a:off x="8527051" y="199256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 name="Elipse 65"/>
          <p:cNvSpPr/>
          <p:nvPr/>
        </p:nvSpPr>
        <p:spPr>
          <a:xfrm>
            <a:off x="8527051" y="284346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7" name="Elipse 66"/>
          <p:cNvSpPr/>
          <p:nvPr/>
        </p:nvSpPr>
        <p:spPr>
          <a:xfrm>
            <a:off x="7422151" y="284346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8" name="Conector reto 67"/>
          <p:cNvCxnSpPr>
            <a:endCxn id="67" idx="7"/>
          </p:cNvCxnSpPr>
          <p:nvPr/>
        </p:nvCxnSpPr>
        <p:spPr>
          <a:xfrm flipV="1">
            <a:off x="8679451" y="3211718"/>
            <a:ext cx="889045" cy="66997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Conector reto 68"/>
          <p:cNvCxnSpPr/>
          <p:nvPr/>
        </p:nvCxnSpPr>
        <p:spPr>
          <a:xfrm flipV="1">
            <a:off x="8831851" y="3364118"/>
            <a:ext cx="889045" cy="66997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Conector reto 69"/>
          <p:cNvCxnSpPr/>
          <p:nvPr/>
        </p:nvCxnSpPr>
        <p:spPr>
          <a:xfrm flipV="1">
            <a:off x="8984251" y="3586052"/>
            <a:ext cx="796775" cy="600436"/>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Conector reto 70"/>
          <p:cNvCxnSpPr/>
          <p:nvPr/>
        </p:nvCxnSpPr>
        <p:spPr>
          <a:xfrm flipV="1">
            <a:off x="9136651" y="3893358"/>
            <a:ext cx="591215" cy="44553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Conector reto 71"/>
          <p:cNvCxnSpPr/>
          <p:nvPr/>
        </p:nvCxnSpPr>
        <p:spPr>
          <a:xfrm flipV="1">
            <a:off x="8615996" y="3080728"/>
            <a:ext cx="763506" cy="575365"/>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Conector reto 72"/>
          <p:cNvCxnSpPr/>
          <p:nvPr/>
        </p:nvCxnSpPr>
        <p:spPr>
          <a:xfrm flipV="1">
            <a:off x="8831851" y="2997406"/>
            <a:ext cx="380870" cy="2870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74" name="CaixaDeTexto 73"/>
          <p:cNvSpPr txBox="1"/>
          <p:nvPr/>
        </p:nvSpPr>
        <p:spPr>
          <a:xfrm>
            <a:off x="7907764" y="2518607"/>
            <a:ext cx="434734" cy="369332"/>
          </a:xfrm>
          <a:prstGeom prst="rect">
            <a:avLst/>
          </a:prstGeom>
          <a:noFill/>
        </p:spPr>
        <p:txBody>
          <a:bodyPr wrap="none" rtlCol="0">
            <a:spAutoFit/>
          </a:bodyPr>
          <a:lstStyle/>
          <a:p>
            <a:r>
              <a:rPr lang="fr-FR" dirty="0" smtClean="0"/>
              <a:t>A1</a:t>
            </a:r>
            <a:endParaRPr lang="fr-FR" dirty="0"/>
          </a:p>
        </p:txBody>
      </p:sp>
      <p:sp>
        <p:nvSpPr>
          <p:cNvPr id="75" name="CaixaDeTexto 74"/>
          <p:cNvSpPr txBox="1"/>
          <p:nvPr/>
        </p:nvSpPr>
        <p:spPr>
          <a:xfrm>
            <a:off x="10070117" y="2436838"/>
            <a:ext cx="434734" cy="369332"/>
          </a:xfrm>
          <a:prstGeom prst="rect">
            <a:avLst/>
          </a:prstGeom>
          <a:noFill/>
        </p:spPr>
        <p:txBody>
          <a:bodyPr wrap="none" rtlCol="0">
            <a:spAutoFit/>
          </a:bodyPr>
          <a:lstStyle/>
          <a:p>
            <a:r>
              <a:rPr lang="fr-FR" dirty="0" smtClean="0"/>
              <a:t>A2</a:t>
            </a:r>
            <a:endParaRPr lang="fr-FR" dirty="0"/>
          </a:p>
        </p:txBody>
      </p:sp>
      <p:sp>
        <p:nvSpPr>
          <p:cNvPr id="76" name="CaixaDeTexto 75"/>
          <p:cNvSpPr txBox="1"/>
          <p:nvPr/>
        </p:nvSpPr>
        <p:spPr>
          <a:xfrm>
            <a:off x="7915780" y="4559962"/>
            <a:ext cx="434734" cy="369332"/>
          </a:xfrm>
          <a:prstGeom prst="rect">
            <a:avLst/>
          </a:prstGeom>
          <a:noFill/>
        </p:spPr>
        <p:txBody>
          <a:bodyPr wrap="none" rtlCol="0">
            <a:spAutoFit/>
          </a:bodyPr>
          <a:lstStyle/>
          <a:p>
            <a:r>
              <a:rPr lang="fr-FR" dirty="0" smtClean="0"/>
              <a:t>A4</a:t>
            </a:r>
            <a:endParaRPr lang="fr-FR" dirty="0"/>
          </a:p>
        </p:txBody>
      </p:sp>
      <p:sp>
        <p:nvSpPr>
          <p:cNvPr id="77" name="CaixaDeTexto 76"/>
          <p:cNvSpPr txBox="1"/>
          <p:nvPr/>
        </p:nvSpPr>
        <p:spPr>
          <a:xfrm>
            <a:off x="10078133" y="4490225"/>
            <a:ext cx="434734" cy="369332"/>
          </a:xfrm>
          <a:prstGeom prst="rect">
            <a:avLst/>
          </a:prstGeom>
          <a:noFill/>
        </p:spPr>
        <p:txBody>
          <a:bodyPr wrap="none" rtlCol="0">
            <a:spAutoFit/>
          </a:bodyPr>
          <a:lstStyle/>
          <a:p>
            <a:r>
              <a:rPr lang="fr-FR" dirty="0" smtClean="0"/>
              <a:t>A3</a:t>
            </a:r>
            <a:endParaRPr lang="fr-FR" dirty="0"/>
          </a:p>
        </p:txBody>
      </p:sp>
      <p:sp>
        <p:nvSpPr>
          <p:cNvPr id="78" name="Elipse 77"/>
          <p:cNvSpPr/>
          <p:nvPr/>
        </p:nvSpPr>
        <p:spPr>
          <a:xfrm>
            <a:off x="1221875" y="1976519"/>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9" name="Elipse 78"/>
          <p:cNvSpPr/>
          <p:nvPr/>
        </p:nvSpPr>
        <p:spPr>
          <a:xfrm>
            <a:off x="2326775" y="1976519"/>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0" name="Elipse 79"/>
          <p:cNvSpPr/>
          <p:nvPr/>
        </p:nvSpPr>
        <p:spPr>
          <a:xfrm>
            <a:off x="2326775" y="2827419"/>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1" name="Elipse 80"/>
          <p:cNvSpPr/>
          <p:nvPr/>
        </p:nvSpPr>
        <p:spPr>
          <a:xfrm>
            <a:off x="1221875" y="2827419"/>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2" name="Conector reto 81"/>
          <p:cNvCxnSpPr/>
          <p:nvPr/>
        </p:nvCxnSpPr>
        <p:spPr>
          <a:xfrm flipV="1">
            <a:off x="2503028" y="2965460"/>
            <a:ext cx="1173435" cy="88428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Conector reto 82"/>
          <p:cNvCxnSpPr/>
          <p:nvPr/>
        </p:nvCxnSpPr>
        <p:spPr>
          <a:xfrm flipV="1">
            <a:off x="2631575" y="3211718"/>
            <a:ext cx="1069988" cy="806326"/>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Conector reto 83"/>
          <p:cNvCxnSpPr/>
          <p:nvPr/>
        </p:nvCxnSpPr>
        <p:spPr>
          <a:xfrm flipV="1">
            <a:off x="2783975" y="3482671"/>
            <a:ext cx="912671" cy="687773"/>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Conector reto 84"/>
          <p:cNvCxnSpPr/>
          <p:nvPr/>
        </p:nvCxnSpPr>
        <p:spPr>
          <a:xfrm flipV="1">
            <a:off x="2952277" y="3869363"/>
            <a:ext cx="591215" cy="44553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Conector reto 85"/>
          <p:cNvCxnSpPr/>
          <p:nvPr/>
        </p:nvCxnSpPr>
        <p:spPr>
          <a:xfrm flipV="1">
            <a:off x="2415720" y="2843463"/>
            <a:ext cx="1057065" cy="796587"/>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Conector reto 86"/>
          <p:cNvCxnSpPr/>
          <p:nvPr/>
        </p:nvCxnSpPr>
        <p:spPr>
          <a:xfrm flipV="1">
            <a:off x="2631575" y="2981362"/>
            <a:ext cx="380870" cy="2870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88" name="CaixaDeTexto 87"/>
          <p:cNvSpPr txBox="1"/>
          <p:nvPr/>
        </p:nvSpPr>
        <p:spPr>
          <a:xfrm>
            <a:off x="1707488" y="2502563"/>
            <a:ext cx="434734" cy="369332"/>
          </a:xfrm>
          <a:prstGeom prst="rect">
            <a:avLst/>
          </a:prstGeom>
          <a:noFill/>
        </p:spPr>
        <p:txBody>
          <a:bodyPr wrap="none" rtlCol="0">
            <a:spAutoFit/>
          </a:bodyPr>
          <a:lstStyle/>
          <a:p>
            <a:r>
              <a:rPr lang="fr-FR" dirty="0" smtClean="0"/>
              <a:t>A1</a:t>
            </a:r>
            <a:endParaRPr lang="fr-FR" dirty="0"/>
          </a:p>
        </p:txBody>
      </p:sp>
      <p:sp>
        <p:nvSpPr>
          <p:cNvPr id="89" name="CaixaDeTexto 88"/>
          <p:cNvSpPr txBox="1"/>
          <p:nvPr/>
        </p:nvSpPr>
        <p:spPr>
          <a:xfrm>
            <a:off x="3869841" y="2420794"/>
            <a:ext cx="434734" cy="369332"/>
          </a:xfrm>
          <a:prstGeom prst="rect">
            <a:avLst/>
          </a:prstGeom>
          <a:noFill/>
        </p:spPr>
        <p:txBody>
          <a:bodyPr wrap="none" rtlCol="0">
            <a:spAutoFit/>
          </a:bodyPr>
          <a:lstStyle/>
          <a:p>
            <a:r>
              <a:rPr lang="fr-FR" dirty="0" smtClean="0"/>
              <a:t>A2</a:t>
            </a:r>
            <a:endParaRPr lang="fr-FR" dirty="0"/>
          </a:p>
        </p:txBody>
      </p:sp>
      <p:sp>
        <p:nvSpPr>
          <p:cNvPr id="90" name="CaixaDeTexto 89"/>
          <p:cNvSpPr txBox="1"/>
          <p:nvPr/>
        </p:nvSpPr>
        <p:spPr>
          <a:xfrm>
            <a:off x="1715504" y="4543918"/>
            <a:ext cx="434734" cy="369332"/>
          </a:xfrm>
          <a:prstGeom prst="rect">
            <a:avLst/>
          </a:prstGeom>
          <a:noFill/>
        </p:spPr>
        <p:txBody>
          <a:bodyPr wrap="none" rtlCol="0">
            <a:spAutoFit/>
          </a:bodyPr>
          <a:lstStyle/>
          <a:p>
            <a:r>
              <a:rPr lang="fr-FR" dirty="0" smtClean="0"/>
              <a:t>A4</a:t>
            </a:r>
            <a:endParaRPr lang="fr-FR" dirty="0"/>
          </a:p>
        </p:txBody>
      </p:sp>
      <p:sp>
        <p:nvSpPr>
          <p:cNvPr id="91" name="CaixaDeTexto 90"/>
          <p:cNvSpPr txBox="1"/>
          <p:nvPr/>
        </p:nvSpPr>
        <p:spPr>
          <a:xfrm>
            <a:off x="3877857" y="4474181"/>
            <a:ext cx="434734" cy="369332"/>
          </a:xfrm>
          <a:prstGeom prst="rect">
            <a:avLst/>
          </a:prstGeom>
          <a:noFill/>
        </p:spPr>
        <p:txBody>
          <a:bodyPr wrap="none" rtlCol="0">
            <a:spAutoFit/>
          </a:bodyPr>
          <a:lstStyle/>
          <a:p>
            <a:r>
              <a:rPr lang="fr-FR" dirty="0" smtClean="0"/>
              <a:t>A3</a:t>
            </a:r>
            <a:endParaRPr lang="fr-FR" dirty="0"/>
          </a:p>
        </p:txBody>
      </p:sp>
    </p:spTree>
    <p:extLst>
      <p:ext uri="{BB962C8B-B14F-4D97-AF65-F5344CB8AC3E}">
        <p14:creationId xmlns:p14="http://schemas.microsoft.com/office/powerpoint/2010/main" val="24318312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80902"/>
            <a:ext cx="10515600" cy="625540"/>
          </a:xfrm>
        </p:spPr>
        <p:txBody>
          <a:bodyPr anchor="t">
            <a:normAutofit fontScale="90000"/>
          </a:bodyPr>
          <a:lstStyle/>
          <a:p>
            <a:pPr algn="ctr"/>
            <a:r>
              <a:rPr lang="fr-FR" b="1" u="sng" dirty="0" smtClean="0"/>
              <a:t>Query Subset (Case 11)</a:t>
            </a:r>
            <a:endParaRPr lang="fr-FR" b="1" u="sng" dirty="0"/>
          </a:p>
        </p:txBody>
      </p:sp>
      <p:sp>
        <p:nvSpPr>
          <p:cNvPr id="26" name="CaixaDeTexto 25"/>
          <p:cNvSpPr txBox="1"/>
          <p:nvPr/>
        </p:nvSpPr>
        <p:spPr>
          <a:xfrm>
            <a:off x="6292516" y="906442"/>
            <a:ext cx="5594684" cy="954107"/>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doctor?; p_information!) :=  A1 (disease?; p!), A3 (doctor?; p!), </a:t>
            </a:r>
            <a:r>
              <a:rPr lang="fr-FR" sz="1400" dirty="0" smtClean="0"/>
              <a:t>A4 (hospital?; p!), </a:t>
            </a:r>
            <a:r>
              <a:rPr lang="en-US" sz="1400" dirty="0" smtClean="0"/>
              <a:t>A2 (p?; p_information!),</a:t>
            </a:r>
          </a:p>
          <a:p>
            <a:r>
              <a:rPr lang="en-US" sz="1400" dirty="0" smtClean="0"/>
              <a:t>{availability &gt; 97%, response time &lt; 3s, provenance = certified, freshness = no, total response time &lt; 10s, total cost &lt; 5$}</a:t>
            </a:r>
            <a:endParaRPr lang="fr-FR" sz="1400" dirty="0"/>
          </a:p>
        </p:txBody>
      </p:sp>
      <p:cxnSp>
        <p:nvCxnSpPr>
          <p:cNvPr id="32" name="Conector reto 31"/>
          <p:cNvCxnSpPr>
            <a:stCxn id="2" idx="2"/>
          </p:cNvCxnSpPr>
          <p:nvPr/>
        </p:nvCxnSpPr>
        <p:spPr>
          <a:xfrm>
            <a:off x="6096000" y="906442"/>
            <a:ext cx="0" cy="46882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CaixaDeTexto 61"/>
          <p:cNvSpPr txBox="1"/>
          <p:nvPr/>
        </p:nvSpPr>
        <p:spPr>
          <a:xfrm>
            <a:off x="312737" y="906442"/>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
        <p:nvSpPr>
          <p:cNvPr id="63" name="Retângulo 62"/>
          <p:cNvSpPr/>
          <p:nvPr/>
        </p:nvSpPr>
        <p:spPr>
          <a:xfrm>
            <a:off x="312737" y="5419776"/>
            <a:ext cx="11574463" cy="1161498"/>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dirty="0" smtClean="0">
                <a:solidFill>
                  <a:schemeClr val="tx1"/>
                </a:solidFill>
              </a:rPr>
              <a:t>The second query is a subset of the previous query in terms of the data retrieved with a quality lower than the first query once its requirements are less restrict (the absence of the price per call requirement).</a:t>
            </a:r>
            <a:endParaRPr lang="en-US" dirty="0">
              <a:solidFill>
                <a:schemeClr val="tx1"/>
              </a:solidFill>
            </a:endParaRPr>
          </a:p>
        </p:txBody>
      </p:sp>
      <p:sp>
        <p:nvSpPr>
          <p:cNvPr id="64" name="Elipse 63"/>
          <p:cNvSpPr/>
          <p:nvPr/>
        </p:nvSpPr>
        <p:spPr>
          <a:xfrm>
            <a:off x="7422151" y="199256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 name="Elipse 64"/>
          <p:cNvSpPr/>
          <p:nvPr/>
        </p:nvSpPr>
        <p:spPr>
          <a:xfrm>
            <a:off x="8527051" y="199256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 name="Elipse 65"/>
          <p:cNvSpPr/>
          <p:nvPr/>
        </p:nvSpPr>
        <p:spPr>
          <a:xfrm>
            <a:off x="8527051" y="284346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7" name="Elipse 66"/>
          <p:cNvSpPr/>
          <p:nvPr/>
        </p:nvSpPr>
        <p:spPr>
          <a:xfrm>
            <a:off x="7422151" y="284346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8" name="Conector reto 67"/>
          <p:cNvCxnSpPr>
            <a:endCxn id="67" idx="7"/>
          </p:cNvCxnSpPr>
          <p:nvPr/>
        </p:nvCxnSpPr>
        <p:spPr>
          <a:xfrm flipV="1">
            <a:off x="8679451" y="3211718"/>
            <a:ext cx="889045" cy="66997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Conector reto 68"/>
          <p:cNvCxnSpPr/>
          <p:nvPr/>
        </p:nvCxnSpPr>
        <p:spPr>
          <a:xfrm flipV="1">
            <a:off x="8831851" y="3364118"/>
            <a:ext cx="889045" cy="66997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Conector reto 69"/>
          <p:cNvCxnSpPr/>
          <p:nvPr/>
        </p:nvCxnSpPr>
        <p:spPr>
          <a:xfrm flipV="1">
            <a:off x="8984251" y="3586052"/>
            <a:ext cx="796775" cy="600436"/>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Conector reto 70"/>
          <p:cNvCxnSpPr/>
          <p:nvPr/>
        </p:nvCxnSpPr>
        <p:spPr>
          <a:xfrm flipV="1">
            <a:off x="9136651" y="3893358"/>
            <a:ext cx="591215" cy="44553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Conector reto 71"/>
          <p:cNvCxnSpPr/>
          <p:nvPr/>
        </p:nvCxnSpPr>
        <p:spPr>
          <a:xfrm flipV="1">
            <a:off x="8615996" y="3080728"/>
            <a:ext cx="763506" cy="575365"/>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Conector reto 72"/>
          <p:cNvCxnSpPr/>
          <p:nvPr/>
        </p:nvCxnSpPr>
        <p:spPr>
          <a:xfrm flipV="1">
            <a:off x="8831851" y="2997406"/>
            <a:ext cx="380870" cy="2870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74" name="CaixaDeTexto 73"/>
          <p:cNvSpPr txBox="1"/>
          <p:nvPr/>
        </p:nvSpPr>
        <p:spPr>
          <a:xfrm>
            <a:off x="7907764" y="2518607"/>
            <a:ext cx="434734" cy="369332"/>
          </a:xfrm>
          <a:prstGeom prst="rect">
            <a:avLst/>
          </a:prstGeom>
          <a:noFill/>
        </p:spPr>
        <p:txBody>
          <a:bodyPr wrap="none" rtlCol="0">
            <a:spAutoFit/>
          </a:bodyPr>
          <a:lstStyle/>
          <a:p>
            <a:r>
              <a:rPr lang="fr-FR" dirty="0" smtClean="0"/>
              <a:t>A1</a:t>
            </a:r>
            <a:endParaRPr lang="fr-FR" dirty="0"/>
          </a:p>
        </p:txBody>
      </p:sp>
      <p:sp>
        <p:nvSpPr>
          <p:cNvPr id="75" name="CaixaDeTexto 74"/>
          <p:cNvSpPr txBox="1"/>
          <p:nvPr/>
        </p:nvSpPr>
        <p:spPr>
          <a:xfrm>
            <a:off x="10070117" y="2436838"/>
            <a:ext cx="434734" cy="369332"/>
          </a:xfrm>
          <a:prstGeom prst="rect">
            <a:avLst/>
          </a:prstGeom>
          <a:noFill/>
        </p:spPr>
        <p:txBody>
          <a:bodyPr wrap="none" rtlCol="0">
            <a:spAutoFit/>
          </a:bodyPr>
          <a:lstStyle/>
          <a:p>
            <a:r>
              <a:rPr lang="fr-FR" dirty="0" smtClean="0"/>
              <a:t>A2</a:t>
            </a:r>
            <a:endParaRPr lang="fr-FR" dirty="0"/>
          </a:p>
        </p:txBody>
      </p:sp>
      <p:sp>
        <p:nvSpPr>
          <p:cNvPr id="76" name="CaixaDeTexto 75"/>
          <p:cNvSpPr txBox="1"/>
          <p:nvPr/>
        </p:nvSpPr>
        <p:spPr>
          <a:xfrm>
            <a:off x="7915780" y="4559962"/>
            <a:ext cx="434734" cy="369332"/>
          </a:xfrm>
          <a:prstGeom prst="rect">
            <a:avLst/>
          </a:prstGeom>
          <a:noFill/>
        </p:spPr>
        <p:txBody>
          <a:bodyPr wrap="none" rtlCol="0">
            <a:spAutoFit/>
          </a:bodyPr>
          <a:lstStyle/>
          <a:p>
            <a:r>
              <a:rPr lang="fr-FR" dirty="0" smtClean="0"/>
              <a:t>A4</a:t>
            </a:r>
            <a:endParaRPr lang="fr-FR" dirty="0"/>
          </a:p>
        </p:txBody>
      </p:sp>
      <p:sp>
        <p:nvSpPr>
          <p:cNvPr id="77" name="CaixaDeTexto 76"/>
          <p:cNvSpPr txBox="1"/>
          <p:nvPr/>
        </p:nvSpPr>
        <p:spPr>
          <a:xfrm>
            <a:off x="10078133" y="4490225"/>
            <a:ext cx="434734" cy="369332"/>
          </a:xfrm>
          <a:prstGeom prst="rect">
            <a:avLst/>
          </a:prstGeom>
          <a:noFill/>
        </p:spPr>
        <p:txBody>
          <a:bodyPr wrap="none" rtlCol="0">
            <a:spAutoFit/>
          </a:bodyPr>
          <a:lstStyle/>
          <a:p>
            <a:r>
              <a:rPr lang="fr-FR" dirty="0" smtClean="0"/>
              <a:t>A3</a:t>
            </a:r>
            <a:endParaRPr lang="fr-FR" dirty="0"/>
          </a:p>
        </p:txBody>
      </p:sp>
      <p:sp>
        <p:nvSpPr>
          <p:cNvPr id="78" name="Elipse 77"/>
          <p:cNvSpPr/>
          <p:nvPr/>
        </p:nvSpPr>
        <p:spPr>
          <a:xfrm>
            <a:off x="1221875" y="1976519"/>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9" name="Elipse 78"/>
          <p:cNvSpPr/>
          <p:nvPr/>
        </p:nvSpPr>
        <p:spPr>
          <a:xfrm>
            <a:off x="2326775" y="1976519"/>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0" name="Elipse 79"/>
          <p:cNvSpPr/>
          <p:nvPr/>
        </p:nvSpPr>
        <p:spPr>
          <a:xfrm>
            <a:off x="2326775" y="2827419"/>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1" name="Elipse 80"/>
          <p:cNvSpPr/>
          <p:nvPr/>
        </p:nvSpPr>
        <p:spPr>
          <a:xfrm>
            <a:off x="1221875" y="2827419"/>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2" name="Conector reto 81"/>
          <p:cNvCxnSpPr/>
          <p:nvPr/>
        </p:nvCxnSpPr>
        <p:spPr>
          <a:xfrm flipV="1">
            <a:off x="2503028" y="2965460"/>
            <a:ext cx="1173435" cy="88428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Conector reto 82"/>
          <p:cNvCxnSpPr/>
          <p:nvPr/>
        </p:nvCxnSpPr>
        <p:spPr>
          <a:xfrm flipV="1">
            <a:off x="2631575" y="3211718"/>
            <a:ext cx="1069988" cy="806326"/>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Conector reto 83"/>
          <p:cNvCxnSpPr/>
          <p:nvPr/>
        </p:nvCxnSpPr>
        <p:spPr>
          <a:xfrm flipV="1">
            <a:off x="2783975" y="3482671"/>
            <a:ext cx="912671" cy="687773"/>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Conector reto 84"/>
          <p:cNvCxnSpPr/>
          <p:nvPr/>
        </p:nvCxnSpPr>
        <p:spPr>
          <a:xfrm flipV="1">
            <a:off x="2952277" y="3869363"/>
            <a:ext cx="591215" cy="44553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Conector reto 85"/>
          <p:cNvCxnSpPr/>
          <p:nvPr/>
        </p:nvCxnSpPr>
        <p:spPr>
          <a:xfrm flipV="1">
            <a:off x="2415720" y="2843463"/>
            <a:ext cx="1057065" cy="796587"/>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Conector reto 86"/>
          <p:cNvCxnSpPr/>
          <p:nvPr/>
        </p:nvCxnSpPr>
        <p:spPr>
          <a:xfrm flipV="1">
            <a:off x="2631575" y="2981362"/>
            <a:ext cx="380870" cy="2870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88" name="CaixaDeTexto 87"/>
          <p:cNvSpPr txBox="1"/>
          <p:nvPr/>
        </p:nvSpPr>
        <p:spPr>
          <a:xfrm>
            <a:off x="1707488" y="2502563"/>
            <a:ext cx="434734" cy="369332"/>
          </a:xfrm>
          <a:prstGeom prst="rect">
            <a:avLst/>
          </a:prstGeom>
          <a:noFill/>
        </p:spPr>
        <p:txBody>
          <a:bodyPr wrap="none" rtlCol="0">
            <a:spAutoFit/>
          </a:bodyPr>
          <a:lstStyle/>
          <a:p>
            <a:r>
              <a:rPr lang="fr-FR" dirty="0" smtClean="0"/>
              <a:t>A1</a:t>
            </a:r>
            <a:endParaRPr lang="fr-FR" dirty="0"/>
          </a:p>
        </p:txBody>
      </p:sp>
      <p:sp>
        <p:nvSpPr>
          <p:cNvPr id="89" name="CaixaDeTexto 88"/>
          <p:cNvSpPr txBox="1"/>
          <p:nvPr/>
        </p:nvSpPr>
        <p:spPr>
          <a:xfrm>
            <a:off x="3869841" y="2420794"/>
            <a:ext cx="434734" cy="369332"/>
          </a:xfrm>
          <a:prstGeom prst="rect">
            <a:avLst/>
          </a:prstGeom>
          <a:noFill/>
        </p:spPr>
        <p:txBody>
          <a:bodyPr wrap="none" rtlCol="0">
            <a:spAutoFit/>
          </a:bodyPr>
          <a:lstStyle/>
          <a:p>
            <a:r>
              <a:rPr lang="fr-FR" dirty="0" smtClean="0"/>
              <a:t>A2</a:t>
            </a:r>
            <a:endParaRPr lang="fr-FR" dirty="0"/>
          </a:p>
        </p:txBody>
      </p:sp>
      <p:sp>
        <p:nvSpPr>
          <p:cNvPr id="90" name="CaixaDeTexto 89"/>
          <p:cNvSpPr txBox="1"/>
          <p:nvPr/>
        </p:nvSpPr>
        <p:spPr>
          <a:xfrm>
            <a:off x="1715504" y="4543918"/>
            <a:ext cx="434734" cy="369332"/>
          </a:xfrm>
          <a:prstGeom prst="rect">
            <a:avLst/>
          </a:prstGeom>
          <a:noFill/>
        </p:spPr>
        <p:txBody>
          <a:bodyPr wrap="none" rtlCol="0">
            <a:spAutoFit/>
          </a:bodyPr>
          <a:lstStyle/>
          <a:p>
            <a:r>
              <a:rPr lang="fr-FR" dirty="0" smtClean="0"/>
              <a:t>A4</a:t>
            </a:r>
            <a:endParaRPr lang="fr-FR" dirty="0"/>
          </a:p>
        </p:txBody>
      </p:sp>
      <p:sp>
        <p:nvSpPr>
          <p:cNvPr id="91" name="CaixaDeTexto 90"/>
          <p:cNvSpPr txBox="1"/>
          <p:nvPr/>
        </p:nvSpPr>
        <p:spPr>
          <a:xfrm>
            <a:off x="3877857" y="4474181"/>
            <a:ext cx="434734" cy="369332"/>
          </a:xfrm>
          <a:prstGeom prst="rect">
            <a:avLst/>
          </a:prstGeom>
          <a:noFill/>
        </p:spPr>
        <p:txBody>
          <a:bodyPr wrap="none" rtlCol="0">
            <a:spAutoFit/>
          </a:bodyPr>
          <a:lstStyle/>
          <a:p>
            <a:r>
              <a:rPr lang="fr-FR" dirty="0" smtClean="0"/>
              <a:t>A3</a:t>
            </a:r>
            <a:endParaRPr lang="fr-FR" dirty="0"/>
          </a:p>
        </p:txBody>
      </p:sp>
    </p:spTree>
    <p:extLst>
      <p:ext uri="{BB962C8B-B14F-4D97-AF65-F5344CB8AC3E}">
        <p14:creationId xmlns:p14="http://schemas.microsoft.com/office/powerpoint/2010/main" val="27409636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80902"/>
            <a:ext cx="10515600" cy="625540"/>
          </a:xfrm>
        </p:spPr>
        <p:txBody>
          <a:bodyPr anchor="t">
            <a:normAutofit fontScale="90000"/>
          </a:bodyPr>
          <a:lstStyle/>
          <a:p>
            <a:pPr algn="ctr"/>
            <a:r>
              <a:rPr lang="fr-FR" b="1" u="sng" dirty="0" smtClean="0"/>
              <a:t>Query Subset (Case 12)</a:t>
            </a:r>
            <a:endParaRPr lang="fr-FR" b="1" u="sng" dirty="0"/>
          </a:p>
        </p:txBody>
      </p:sp>
      <p:sp>
        <p:nvSpPr>
          <p:cNvPr id="26" name="CaixaDeTexto 25"/>
          <p:cNvSpPr txBox="1"/>
          <p:nvPr/>
        </p:nvSpPr>
        <p:spPr>
          <a:xfrm>
            <a:off x="6292516" y="906442"/>
            <a:ext cx="5594684" cy="954107"/>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doctor?; p_information!) :=  A1 (disease?; p!), A3 (doctor?; p!), </a:t>
            </a:r>
            <a:r>
              <a:rPr lang="fr-FR" sz="1400" dirty="0" smtClean="0"/>
              <a:t>A4 (hospital?; p!), </a:t>
            </a:r>
            <a:r>
              <a:rPr lang="en-US" sz="1400" dirty="0" smtClean="0"/>
              <a:t>A2 (p?; p_information!),</a:t>
            </a:r>
          </a:p>
          <a:p>
            <a:r>
              <a:rPr lang="en-US" sz="1400" dirty="0" smtClean="0"/>
              <a:t>{</a:t>
            </a:r>
            <a:r>
              <a:rPr lang="en-US" sz="1400" b="1" dirty="0" smtClean="0"/>
              <a:t>availability &gt; 98%</a:t>
            </a:r>
            <a:r>
              <a:rPr lang="en-US" sz="1400" dirty="0" smtClean="0"/>
              <a:t>, response time &lt; 3s, provenance = certified, freshness = no, total response time &lt; 10s, total cost &lt; 5$}</a:t>
            </a:r>
            <a:endParaRPr lang="fr-FR" sz="1400" dirty="0"/>
          </a:p>
        </p:txBody>
      </p:sp>
      <p:cxnSp>
        <p:nvCxnSpPr>
          <p:cNvPr id="32" name="Conector reto 31"/>
          <p:cNvCxnSpPr>
            <a:stCxn id="2" idx="2"/>
          </p:cNvCxnSpPr>
          <p:nvPr/>
        </p:nvCxnSpPr>
        <p:spPr>
          <a:xfrm>
            <a:off x="6096000" y="906442"/>
            <a:ext cx="0" cy="46882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CaixaDeTexto 61"/>
          <p:cNvSpPr txBox="1"/>
          <p:nvPr/>
        </p:nvSpPr>
        <p:spPr>
          <a:xfrm>
            <a:off x="312737" y="906442"/>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
        <p:nvSpPr>
          <p:cNvPr id="63" name="Retângulo 62"/>
          <p:cNvSpPr/>
          <p:nvPr/>
        </p:nvSpPr>
        <p:spPr>
          <a:xfrm>
            <a:off x="312737" y="5419776"/>
            <a:ext cx="11574463" cy="1161498"/>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dirty="0" smtClean="0">
                <a:solidFill>
                  <a:schemeClr val="tx1"/>
                </a:solidFill>
              </a:rPr>
              <a:t>The second query is a subset of the previous query in terms of the data retrieved. However the quality of the data retrieved is different considering that there are requirements which are more restrict (such as availability) and requirements less restrict (such as the absence of the price per call requirement).</a:t>
            </a:r>
            <a:endParaRPr lang="en-US" dirty="0">
              <a:solidFill>
                <a:schemeClr val="tx1"/>
              </a:solidFill>
            </a:endParaRPr>
          </a:p>
        </p:txBody>
      </p:sp>
      <p:sp>
        <p:nvSpPr>
          <p:cNvPr id="64" name="Elipse 63"/>
          <p:cNvSpPr/>
          <p:nvPr/>
        </p:nvSpPr>
        <p:spPr>
          <a:xfrm>
            <a:off x="7422151" y="199256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 name="Elipse 64"/>
          <p:cNvSpPr/>
          <p:nvPr/>
        </p:nvSpPr>
        <p:spPr>
          <a:xfrm>
            <a:off x="8527051" y="199256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 name="Elipse 65"/>
          <p:cNvSpPr/>
          <p:nvPr/>
        </p:nvSpPr>
        <p:spPr>
          <a:xfrm>
            <a:off x="8527051" y="284346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7" name="Elipse 66"/>
          <p:cNvSpPr/>
          <p:nvPr/>
        </p:nvSpPr>
        <p:spPr>
          <a:xfrm>
            <a:off x="7422151" y="284346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8" name="Conector reto 67"/>
          <p:cNvCxnSpPr>
            <a:endCxn id="67" idx="7"/>
          </p:cNvCxnSpPr>
          <p:nvPr/>
        </p:nvCxnSpPr>
        <p:spPr>
          <a:xfrm flipV="1">
            <a:off x="8679451" y="3211718"/>
            <a:ext cx="889045" cy="66997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Conector reto 68"/>
          <p:cNvCxnSpPr/>
          <p:nvPr/>
        </p:nvCxnSpPr>
        <p:spPr>
          <a:xfrm flipV="1">
            <a:off x="8831851" y="3364118"/>
            <a:ext cx="889045" cy="66997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Conector reto 69"/>
          <p:cNvCxnSpPr/>
          <p:nvPr/>
        </p:nvCxnSpPr>
        <p:spPr>
          <a:xfrm flipV="1">
            <a:off x="8984251" y="3586052"/>
            <a:ext cx="796775" cy="600436"/>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Conector reto 70"/>
          <p:cNvCxnSpPr/>
          <p:nvPr/>
        </p:nvCxnSpPr>
        <p:spPr>
          <a:xfrm flipV="1">
            <a:off x="9136651" y="3893358"/>
            <a:ext cx="591215" cy="44553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Conector reto 71"/>
          <p:cNvCxnSpPr/>
          <p:nvPr/>
        </p:nvCxnSpPr>
        <p:spPr>
          <a:xfrm flipV="1">
            <a:off x="8615996" y="3080728"/>
            <a:ext cx="763506" cy="575365"/>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Conector reto 72"/>
          <p:cNvCxnSpPr/>
          <p:nvPr/>
        </p:nvCxnSpPr>
        <p:spPr>
          <a:xfrm flipV="1">
            <a:off x="8831851" y="2997406"/>
            <a:ext cx="380870" cy="2870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74" name="CaixaDeTexto 73"/>
          <p:cNvSpPr txBox="1"/>
          <p:nvPr/>
        </p:nvSpPr>
        <p:spPr>
          <a:xfrm>
            <a:off x="7907764" y="2518607"/>
            <a:ext cx="434734" cy="369332"/>
          </a:xfrm>
          <a:prstGeom prst="rect">
            <a:avLst/>
          </a:prstGeom>
          <a:noFill/>
        </p:spPr>
        <p:txBody>
          <a:bodyPr wrap="none" rtlCol="0">
            <a:spAutoFit/>
          </a:bodyPr>
          <a:lstStyle/>
          <a:p>
            <a:r>
              <a:rPr lang="fr-FR" dirty="0" smtClean="0"/>
              <a:t>A1</a:t>
            </a:r>
            <a:endParaRPr lang="fr-FR" dirty="0"/>
          </a:p>
        </p:txBody>
      </p:sp>
      <p:sp>
        <p:nvSpPr>
          <p:cNvPr id="75" name="CaixaDeTexto 74"/>
          <p:cNvSpPr txBox="1"/>
          <p:nvPr/>
        </p:nvSpPr>
        <p:spPr>
          <a:xfrm>
            <a:off x="10070117" y="2436838"/>
            <a:ext cx="434734" cy="369332"/>
          </a:xfrm>
          <a:prstGeom prst="rect">
            <a:avLst/>
          </a:prstGeom>
          <a:noFill/>
        </p:spPr>
        <p:txBody>
          <a:bodyPr wrap="none" rtlCol="0">
            <a:spAutoFit/>
          </a:bodyPr>
          <a:lstStyle/>
          <a:p>
            <a:r>
              <a:rPr lang="fr-FR" dirty="0" smtClean="0"/>
              <a:t>A2</a:t>
            </a:r>
            <a:endParaRPr lang="fr-FR" dirty="0"/>
          </a:p>
        </p:txBody>
      </p:sp>
      <p:sp>
        <p:nvSpPr>
          <p:cNvPr id="76" name="CaixaDeTexto 75"/>
          <p:cNvSpPr txBox="1"/>
          <p:nvPr/>
        </p:nvSpPr>
        <p:spPr>
          <a:xfrm>
            <a:off x="7915780" y="4559962"/>
            <a:ext cx="434734" cy="369332"/>
          </a:xfrm>
          <a:prstGeom prst="rect">
            <a:avLst/>
          </a:prstGeom>
          <a:noFill/>
        </p:spPr>
        <p:txBody>
          <a:bodyPr wrap="none" rtlCol="0">
            <a:spAutoFit/>
          </a:bodyPr>
          <a:lstStyle/>
          <a:p>
            <a:r>
              <a:rPr lang="fr-FR" dirty="0" smtClean="0"/>
              <a:t>A4</a:t>
            </a:r>
            <a:endParaRPr lang="fr-FR" dirty="0"/>
          </a:p>
        </p:txBody>
      </p:sp>
      <p:sp>
        <p:nvSpPr>
          <p:cNvPr id="77" name="CaixaDeTexto 76"/>
          <p:cNvSpPr txBox="1"/>
          <p:nvPr/>
        </p:nvSpPr>
        <p:spPr>
          <a:xfrm>
            <a:off x="10078133" y="4490225"/>
            <a:ext cx="434734" cy="369332"/>
          </a:xfrm>
          <a:prstGeom prst="rect">
            <a:avLst/>
          </a:prstGeom>
          <a:noFill/>
        </p:spPr>
        <p:txBody>
          <a:bodyPr wrap="none" rtlCol="0">
            <a:spAutoFit/>
          </a:bodyPr>
          <a:lstStyle/>
          <a:p>
            <a:r>
              <a:rPr lang="fr-FR" dirty="0" smtClean="0"/>
              <a:t>A3</a:t>
            </a:r>
            <a:endParaRPr lang="fr-FR" dirty="0"/>
          </a:p>
        </p:txBody>
      </p:sp>
      <p:sp>
        <p:nvSpPr>
          <p:cNvPr id="78" name="Elipse 77"/>
          <p:cNvSpPr/>
          <p:nvPr/>
        </p:nvSpPr>
        <p:spPr>
          <a:xfrm>
            <a:off x="1221875" y="1976519"/>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9" name="Elipse 78"/>
          <p:cNvSpPr/>
          <p:nvPr/>
        </p:nvSpPr>
        <p:spPr>
          <a:xfrm>
            <a:off x="2326775" y="1976519"/>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0" name="Elipse 79"/>
          <p:cNvSpPr/>
          <p:nvPr/>
        </p:nvSpPr>
        <p:spPr>
          <a:xfrm>
            <a:off x="2326775" y="2827419"/>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1" name="Elipse 80"/>
          <p:cNvSpPr/>
          <p:nvPr/>
        </p:nvSpPr>
        <p:spPr>
          <a:xfrm>
            <a:off x="1221875" y="2827419"/>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2" name="Conector reto 81"/>
          <p:cNvCxnSpPr/>
          <p:nvPr/>
        </p:nvCxnSpPr>
        <p:spPr>
          <a:xfrm flipV="1">
            <a:off x="2503028" y="2965460"/>
            <a:ext cx="1173435" cy="88428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Conector reto 82"/>
          <p:cNvCxnSpPr/>
          <p:nvPr/>
        </p:nvCxnSpPr>
        <p:spPr>
          <a:xfrm flipV="1">
            <a:off x="2631575" y="3211718"/>
            <a:ext cx="1069988" cy="806326"/>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Conector reto 83"/>
          <p:cNvCxnSpPr/>
          <p:nvPr/>
        </p:nvCxnSpPr>
        <p:spPr>
          <a:xfrm flipV="1">
            <a:off x="2783975" y="3482671"/>
            <a:ext cx="912671" cy="687773"/>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Conector reto 84"/>
          <p:cNvCxnSpPr/>
          <p:nvPr/>
        </p:nvCxnSpPr>
        <p:spPr>
          <a:xfrm flipV="1">
            <a:off x="2952277" y="3869363"/>
            <a:ext cx="591215" cy="44553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Conector reto 85"/>
          <p:cNvCxnSpPr/>
          <p:nvPr/>
        </p:nvCxnSpPr>
        <p:spPr>
          <a:xfrm flipV="1">
            <a:off x="2415720" y="2843463"/>
            <a:ext cx="1057065" cy="796587"/>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Conector reto 86"/>
          <p:cNvCxnSpPr/>
          <p:nvPr/>
        </p:nvCxnSpPr>
        <p:spPr>
          <a:xfrm flipV="1">
            <a:off x="2631575" y="2981362"/>
            <a:ext cx="380870" cy="2870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88" name="CaixaDeTexto 87"/>
          <p:cNvSpPr txBox="1"/>
          <p:nvPr/>
        </p:nvSpPr>
        <p:spPr>
          <a:xfrm>
            <a:off x="1707488" y="2502563"/>
            <a:ext cx="434734" cy="369332"/>
          </a:xfrm>
          <a:prstGeom prst="rect">
            <a:avLst/>
          </a:prstGeom>
          <a:noFill/>
        </p:spPr>
        <p:txBody>
          <a:bodyPr wrap="none" rtlCol="0">
            <a:spAutoFit/>
          </a:bodyPr>
          <a:lstStyle/>
          <a:p>
            <a:r>
              <a:rPr lang="fr-FR" dirty="0" smtClean="0"/>
              <a:t>A1</a:t>
            </a:r>
            <a:endParaRPr lang="fr-FR" dirty="0"/>
          </a:p>
        </p:txBody>
      </p:sp>
      <p:sp>
        <p:nvSpPr>
          <p:cNvPr id="89" name="CaixaDeTexto 88"/>
          <p:cNvSpPr txBox="1"/>
          <p:nvPr/>
        </p:nvSpPr>
        <p:spPr>
          <a:xfrm>
            <a:off x="3869841" y="2420794"/>
            <a:ext cx="434734" cy="369332"/>
          </a:xfrm>
          <a:prstGeom prst="rect">
            <a:avLst/>
          </a:prstGeom>
          <a:noFill/>
        </p:spPr>
        <p:txBody>
          <a:bodyPr wrap="none" rtlCol="0">
            <a:spAutoFit/>
          </a:bodyPr>
          <a:lstStyle/>
          <a:p>
            <a:r>
              <a:rPr lang="fr-FR" dirty="0" smtClean="0"/>
              <a:t>A2</a:t>
            </a:r>
            <a:endParaRPr lang="fr-FR" dirty="0"/>
          </a:p>
        </p:txBody>
      </p:sp>
      <p:sp>
        <p:nvSpPr>
          <p:cNvPr id="90" name="CaixaDeTexto 89"/>
          <p:cNvSpPr txBox="1"/>
          <p:nvPr/>
        </p:nvSpPr>
        <p:spPr>
          <a:xfrm>
            <a:off x="1715504" y="4543918"/>
            <a:ext cx="434734" cy="369332"/>
          </a:xfrm>
          <a:prstGeom prst="rect">
            <a:avLst/>
          </a:prstGeom>
          <a:noFill/>
        </p:spPr>
        <p:txBody>
          <a:bodyPr wrap="none" rtlCol="0">
            <a:spAutoFit/>
          </a:bodyPr>
          <a:lstStyle/>
          <a:p>
            <a:r>
              <a:rPr lang="fr-FR" dirty="0" smtClean="0"/>
              <a:t>A4</a:t>
            </a:r>
            <a:endParaRPr lang="fr-FR" dirty="0"/>
          </a:p>
        </p:txBody>
      </p:sp>
      <p:sp>
        <p:nvSpPr>
          <p:cNvPr id="91" name="CaixaDeTexto 90"/>
          <p:cNvSpPr txBox="1"/>
          <p:nvPr/>
        </p:nvSpPr>
        <p:spPr>
          <a:xfrm>
            <a:off x="3877857" y="4474181"/>
            <a:ext cx="434734" cy="369332"/>
          </a:xfrm>
          <a:prstGeom prst="rect">
            <a:avLst/>
          </a:prstGeom>
          <a:noFill/>
        </p:spPr>
        <p:txBody>
          <a:bodyPr wrap="none" rtlCol="0">
            <a:spAutoFit/>
          </a:bodyPr>
          <a:lstStyle/>
          <a:p>
            <a:r>
              <a:rPr lang="fr-FR" dirty="0" smtClean="0"/>
              <a:t>A3</a:t>
            </a:r>
            <a:endParaRPr lang="fr-FR" dirty="0"/>
          </a:p>
        </p:txBody>
      </p:sp>
    </p:spTree>
    <p:extLst>
      <p:ext uri="{BB962C8B-B14F-4D97-AF65-F5344CB8AC3E}">
        <p14:creationId xmlns:p14="http://schemas.microsoft.com/office/powerpoint/2010/main" val="20897423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80902"/>
            <a:ext cx="10515600" cy="625540"/>
          </a:xfrm>
        </p:spPr>
        <p:txBody>
          <a:bodyPr anchor="t">
            <a:normAutofit fontScale="90000"/>
          </a:bodyPr>
          <a:lstStyle/>
          <a:p>
            <a:pPr algn="ctr"/>
            <a:r>
              <a:rPr lang="fr-FR" b="1" u="sng" dirty="0" smtClean="0"/>
              <a:t>Query superset (Case 13)</a:t>
            </a:r>
            <a:endParaRPr lang="fr-FR" b="1" u="sng" dirty="0"/>
          </a:p>
        </p:txBody>
      </p:sp>
      <p:sp>
        <p:nvSpPr>
          <p:cNvPr id="26" name="CaixaDeTexto 25"/>
          <p:cNvSpPr txBox="1"/>
          <p:nvPr/>
        </p:nvSpPr>
        <p:spPr>
          <a:xfrm>
            <a:off x="6292515" y="906442"/>
            <a:ext cx="5699187" cy="738664"/>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p_information!) :=  A1 (disease?; p!), A2 (p?; p_information!),</a:t>
            </a:r>
          </a:p>
          <a:p>
            <a:r>
              <a:rPr lang="en-US" sz="1400" dirty="0" smtClean="0"/>
              <a:t>{availability &gt; 97%, response time &lt; 3s, price per call &lt; 0.2$, provenance = certified, freshness = no, total response time &lt; 10s, total cost &lt; 5$}</a:t>
            </a:r>
            <a:endParaRPr lang="fr-FR" sz="1400" dirty="0"/>
          </a:p>
        </p:txBody>
      </p:sp>
      <p:grpSp>
        <p:nvGrpSpPr>
          <p:cNvPr id="34" name="Grupo 33"/>
          <p:cNvGrpSpPr/>
          <p:nvPr/>
        </p:nvGrpSpPr>
        <p:grpSpPr>
          <a:xfrm>
            <a:off x="1066800" y="2005930"/>
            <a:ext cx="3619500" cy="3332077"/>
            <a:chOff x="1066800" y="2054058"/>
            <a:chExt cx="3619500" cy="3332077"/>
          </a:xfrm>
        </p:grpSpPr>
        <p:grpSp>
          <p:nvGrpSpPr>
            <p:cNvPr id="13" name="Grupo 12"/>
            <p:cNvGrpSpPr/>
            <p:nvPr/>
          </p:nvGrpSpPr>
          <p:grpSpPr>
            <a:xfrm>
              <a:off x="1066800" y="2054058"/>
              <a:ext cx="3619500" cy="3332077"/>
              <a:chOff x="1066800" y="3413626"/>
              <a:chExt cx="3619500" cy="3332077"/>
            </a:xfrm>
          </p:grpSpPr>
          <p:grpSp>
            <p:nvGrpSpPr>
              <p:cNvPr id="8" name="Grupo 7"/>
              <p:cNvGrpSpPr/>
              <p:nvPr/>
            </p:nvGrpSpPr>
            <p:grpSpPr>
              <a:xfrm>
                <a:off x="1066800" y="3413626"/>
                <a:ext cx="3619500" cy="2514600"/>
                <a:chOff x="1066800" y="3401594"/>
                <a:chExt cx="3619500" cy="2514600"/>
              </a:xfrm>
            </p:grpSpPr>
            <p:sp>
              <p:nvSpPr>
                <p:cNvPr id="5" name="Elipse 4"/>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ipse 5"/>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7" name="Elipse 6"/>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39" name="Conector reto 38"/>
            <p:cNvCxnSpPr/>
            <p:nvPr/>
          </p:nvCxnSpPr>
          <p:spPr>
            <a:xfrm flipV="1">
              <a:off x="2204091" y="2890471"/>
              <a:ext cx="882822" cy="665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Conector reto 39"/>
            <p:cNvCxnSpPr/>
            <p:nvPr/>
          </p:nvCxnSpPr>
          <p:spPr>
            <a:xfrm flipV="1">
              <a:off x="2254187" y="2956830"/>
              <a:ext cx="1099302" cy="828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Conector reto 40"/>
            <p:cNvCxnSpPr/>
            <p:nvPr/>
          </p:nvCxnSpPr>
          <p:spPr>
            <a:xfrm flipV="1">
              <a:off x="2370872" y="3078786"/>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Conector reto 41"/>
            <p:cNvCxnSpPr>
              <a:endCxn id="5" idx="6"/>
            </p:cNvCxnSpPr>
            <p:nvPr/>
          </p:nvCxnSpPr>
          <p:spPr>
            <a:xfrm flipV="1">
              <a:off x="2494374" y="3311358"/>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Conector reto 42"/>
            <p:cNvCxnSpPr/>
            <p:nvPr/>
          </p:nvCxnSpPr>
          <p:spPr>
            <a:xfrm flipV="1">
              <a:off x="2647576" y="3610115"/>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Conector reto 43"/>
            <p:cNvCxnSpPr/>
            <p:nvPr/>
          </p:nvCxnSpPr>
          <p:spPr>
            <a:xfrm flipV="1">
              <a:off x="2840375" y="4017818"/>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Conector reto 34"/>
            <p:cNvCxnSpPr/>
            <p:nvPr/>
          </p:nvCxnSpPr>
          <p:spPr>
            <a:xfrm flipV="1">
              <a:off x="2181878" y="2890748"/>
              <a:ext cx="519210" cy="39126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CaixaDeTexto 23"/>
            <p:cNvSpPr txBox="1"/>
            <p:nvPr/>
          </p:nvSpPr>
          <p:spPr>
            <a:xfrm>
              <a:off x="1631282" y="2871535"/>
              <a:ext cx="434734" cy="369332"/>
            </a:xfrm>
            <a:prstGeom prst="rect">
              <a:avLst/>
            </a:prstGeom>
            <a:noFill/>
          </p:spPr>
          <p:txBody>
            <a:bodyPr wrap="none" rtlCol="0">
              <a:spAutoFit/>
            </a:bodyPr>
            <a:lstStyle/>
            <a:p>
              <a:r>
                <a:rPr lang="fr-FR" dirty="0" smtClean="0"/>
                <a:t>A1</a:t>
              </a:r>
              <a:endParaRPr lang="fr-FR" dirty="0"/>
            </a:p>
          </p:txBody>
        </p:sp>
        <p:sp>
          <p:nvSpPr>
            <p:cNvPr id="57" name="CaixaDeTexto 56"/>
            <p:cNvSpPr txBox="1"/>
            <p:nvPr/>
          </p:nvSpPr>
          <p:spPr>
            <a:xfrm>
              <a:off x="3793635" y="2789766"/>
              <a:ext cx="434734" cy="369332"/>
            </a:xfrm>
            <a:prstGeom prst="rect">
              <a:avLst/>
            </a:prstGeom>
            <a:noFill/>
          </p:spPr>
          <p:txBody>
            <a:bodyPr wrap="none" rtlCol="0">
              <a:spAutoFit/>
            </a:bodyPr>
            <a:lstStyle/>
            <a:p>
              <a:r>
                <a:rPr lang="fr-FR" dirty="0" smtClean="0"/>
                <a:t>A2</a:t>
              </a:r>
              <a:endParaRPr lang="fr-FR" dirty="0"/>
            </a:p>
          </p:txBody>
        </p:sp>
        <p:sp>
          <p:nvSpPr>
            <p:cNvPr id="58" name="CaixaDeTexto 57"/>
            <p:cNvSpPr txBox="1"/>
            <p:nvPr/>
          </p:nvSpPr>
          <p:spPr>
            <a:xfrm>
              <a:off x="2704639" y="4682749"/>
              <a:ext cx="434734" cy="369332"/>
            </a:xfrm>
            <a:prstGeom prst="rect">
              <a:avLst/>
            </a:prstGeom>
            <a:noFill/>
          </p:spPr>
          <p:txBody>
            <a:bodyPr wrap="none" rtlCol="0">
              <a:spAutoFit/>
            </a:bodyPr>
            <a:lstStyle/>
            <a:p>
              <a:r>
                <a:rPr lang="fr-FR" dirty="0" smtClean="0"/>
                <a:t>A3</a:t>
              </a:r>
              <a:endParaRPr lang="fr-FR" dirty="0"/>
            </a:p>
          </p:txBody>
        </p:sp>
      </p:grpSp>
      <p:grpSp>
        <p:nvGrpSpPr>
          <p:cNvPr id="36" name="Grupo 35"/>
          <p:cNvGrpSpPr/>
          <p:nvPr/>
        </p:nvGrpSpPr>
        <p:grpSpPr>
          <a:xfrm>
            <a:off x="7383381" y="2005930"/>
            <a:ext cx="3619500" cy="3332077"/>
            <a:chOff x="7419475" y="1969814"/>
            <a:chExt cx="3619500" cy="3332077"/>
          </a:xfrm>
        </p:grpSpPr>
        <p:grpSp>
          <p:nvGrpSpPr>
            <p:cNvPr id="38" name="Grupo 37"/>
            <p:cNvGrpSpPr/>
            <p:nvPr/>
          </p:nvGrpSpPr>
          <p:grpSpPr>
            <a:xfrm>
              <a:off x="7419475" y="1969814"/>
              <a:ext cx="3619500" cy="3332077"/>
              <a:chOff x="1066800" y="3413626"/>
              <a:chExt cx="3619500" cy="3332077"/>
            </a:xfrm>
          </p:grpSpPr>
          <p:grpSp>
            <p:nvGrpSpPr>
              <p:cNvPr id="45" name="Grupo 44"/>
              <p:cNvGrpSpPr/>
              <p:nvPr/>
            </p:nvGrpSpPr>
            <p:grpSpPr>
              <a:xfrm>
                <a:off x="1066800" y="3413626"/>
                <a:ext cx="3619500" cy="2514600"/>
                <a:chOff x="1066800" y="3401594"/>
                <a:chExt cx="3619500" cy="2514600"/>
              </a:xfrm>
            </p:grpSpPr>
            <p:sp>
              <p:nvSpPr>
                <p:cNvPr id="47" name="Elipse 46"/>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Elipse 47"/>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6" name="Elipse 45"/>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49" name="Conector reto 48"/>
            <p:cNvCxnSpPr/>
            <p:nvPr/>
          </p:nvCxnSpPr>
          <p:spPr>
            <a:xfrm flipV="1">
              <a:off x="8548815" y="2560330"/>
              <a:ext cx="1219676" cy="91912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Conector reto 49"/>
            <p:cNvCxnSpPr/>
            <p:nvPr/>
          </p:nvCxnSpPr>
          <p:spPr>
            <a:xfrm flipV="1">
              <a:off x="8606862" y="2771690"/>
              <a:ext cx="1233190" cy="92931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Conector reto 50"/>
            <p:cNvCxnSpPr/>
            <p:nvPr/>
          </p:nvCxnSpPr>
          <p:spPr>
            <a:xfrm flipV="1">
              <a:off x="8723547" y="2994542"/>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Conector reto 52"/>
            <p:cNvCxnSpPr>
              <a:endCxn id="47" idx="6"/>
            </p:cNvCxnSpPr>
            <p:nvPr/>
          </p:nvCxnSpPr>
          <p:spPr>
            <a:xfrm flipV="1">
              <a:off x="8847049" y="3227114"/>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Conector reto 53"/>
            <p:cNvCxnSpPr/>
            <p:nvPr/>
          </p:nvCxnSpPr>
          <p:spPr>
            <a:xfrm flipV="1">
              <a:off x="9000251" y="3525871"/>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Conector reto 54"/>
            <p:cNvCxnSpPr/>
            <p:nvPr/>
          </p:nvCxnSpPr>
          <p:spPr>
            <a:xfrm flipV="1">
              <a:off x="9193050" y="3933574"/>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Conector reto 55"/>
            <p:cNvCxnSpPr/>
            <p:nvPr/>
          </p:nvCxnSpPr>
          <p:spPr>
            <a:xfrm flipV="1">
              <a:off x="8534553" y="2381744"/>
              <a:ext cx="1082863" cy="81602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59" name="CaixaDeTexto 58"/>
            <p:cNvSpPr txBox="1"/>
            <p:nvPr/>
          </p:nvSpPr>
          <p:spPr>
            <a:xfrm>
              <a:off x="7943864" y="2795308"/>
              <a:ext cx="434734" cy="369332"/>
            </a:xfrm>
            <a:prstGeom prst="rect">
              <a:avLst/>
            </a:prstGeom>
            <a:noFill/>
          </p:spPr>
          <p:txBody>
            <a:bodyPr wrap="none" rtlCol="0">
              <a:spAutoFit/>
            </a:bodyPr>
            <a:lstStyle/>
            <a:p>
              <a:r>
                <a:rPr lang="fr-FR" dirty="0" smtClean="0"/>
                <a:t>A1</a:t>
              </a:r>
              <a:endParaRPr lang="fr-FR" dirty="0"/>
            </a:p>
          </p:txBody>
        </p:sp>
        <p:sp>
          <p:nvSpPr>
            <p:cNvPr id="60" name="CaixaDeTexto 59"/>
            <p:cNvSpPr txBox="1"/>
            <p:nvPr/>
          </p:nvSpPr>
          <p:spPr>
            <a:xfrm>
              <a:off x="10106217" y="2713539"/>
              <a:ext cx="434734" cy="369332"/>
            </a:xfrm>
            <a:prstGeom prst="rect">
              <a:avLst/>
            </a:prstGeom>
            <a:noFill/>
          </p:spPr>
          <p:txBody>
            <a:bodyPr wrap="none" rtlCol="0">
              <a:spAutoFit/>
            </a:bodyPr>
            <a:lstStyle/>
            <a:p>
              <a:r>
                <a:rPr lang="fr-FR" dirty="0" smtClean="0"/>
                <a:t>A2</a:t>
              </a:r>
              <a:endParaRPr lang="fr-FR" dirty="0"/>
            </a:p>
          </p:txBody>
        </p:sp>
        <p:sp>
          <p:nvSpPr>
            <p:cNvPr id="61" name="CaixaDeTexto 60"/>
            <p:cNvSpPr txBox="1"/>
            <p:nvPr/>
          </p:nvSpPr>
          <p:spPr>
            <a:xfrm>
              <a:off x="9017221" y="4606522"/>
              <a:ext cx="434734" cy="369332"/>
            </a:xfrm>
            <a:prstGeom prst="rect">
              <a:avLst/>
            </a:prstGeom>
            <a:noFill/>
          </p:spPr>
          <p:txBody>
            <a:bodyPr wrap="none" rtlCol="0">
              <a:spAutoFit/>
            </a:bodyPr>
            <a:lstStyle/>
            <a:p>
              <a:r>
                <a:rPr lang="fr-FR" dirty="0" smtClean="0"/>
                <a:t>A3</a:t>
              </a:r>
              <a:endParaRPr lang="fr-FR" dirty="0"/>
            </a:p>
          </p:txBody>
        </p:sp>
      </p:grpSp>
      <p:cxnSp>
        <p:nvCxnSpPr>
          <p:cNvPr id="32" name="Conector reto 31"/>
          <p:cNvCxnSpPr>
            <a:stCxn id="2" idx="2"/>
          </p:cNvCxnSpPr>
          <p:nvPr/>
        </p:nvCxnSpPr>
        <p:spPr>
          <a:xfrm>
            <a:off x="6096000" y="906442"/>
            <a:ext cx="0" cy="46882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CaixaDeTexto 61"/>
          <p:cNvSpPr txBox="1"/>
          <p:nvPr/>
        </p:nvSpPr>
        <p:spPr>
          <a:xfrm>
            <a:off x="312737" y="906442"/>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
        <p:nvSpPr>
          <p:cNvPr id="63" name="Retângulo 62"/>
          <p:cNvSpPr/>
          <p:nvPr/>
        </p:nvSpPr>
        <p:spPr>
          <a:xfrm>
            <a:off x="312737" y="5419776"/>
            <a:ext cx="11574463" cy="1161498"/>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dirty="0" smtClean="0">
                <a:solidFill>
                  <a:schemeClr val="tx1"/>
                </a:solidFill>
              </a:rPr>
              <a:t>The second query is a subset of the first query in terms of the data which is retrieved. However, the quality of the data retrieved is equivalent considering that both queries have the same requirements. </a:t>
            </a:r>
            <a:endParaRPr lang="en-US" dirty="0">
              <a:solidFill>
                <a:schemeClr val="tx1"/>
              </a:solidFill>
            </a:endParaRPr>
          </a:p>
        </p:txBody>
      </p:sp>
      <p:cxnSp>
        <p:nvCxnSpPr>
          <p:cNvPr id="52" name="Conector reto 51"/>
          <p:cNvCxnSpPr/>
          <p:nvPr/>
        </p:nvCxnSpPr>
        <p:spPr>
          <a:xfrm flipV="1">
            <a:off x="8523637" y="2258170"/>
            <a:ext cx="895577" cy="67489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Conector reto 63"/>
          <p:cNvCxnSpPr/>
          <p:nvPr/>
        </p:nvCxnSpPr>
        <p:spPr>
          <a:xfrm flipV="1">
            <a:off x="8715792" y="2146852"/>
            <a:ext cx="528041" cy="397923"/>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71548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80902"/>
            <a:ext cx="10515600" cy="625540"/>
          </a:xfrm>
        </p:spPr>
        <p:txBody>
          <a:bodyPr anchor="t">
            <a:normAutofit fontScale="90000"/>
          </a:bodyPr>
          <a:lstStyle/>
          <a:p>
            <a:pPr algn="ctr"/>
            <a:r>
              <a:rPr lang="fr-FR" b="1" u="sng" dirty="0" smtClean="0"/>
              <a:t>Query superset (Case 14)</a:t>
            </a:r>
            <a:endParaRPr lang="fr-FR" b="1" u="sng" dirty="0"/>
          </a:p>
        </p:txBody>
      </p:sp>
      <p:sp>
        <p:nvSpPr>
          <p:cNvPr id="26" name="CaixaDeTexto 25"/>
          <p:cNvSpPr txBox="1"/>
          <p:nvPr/>
        </p:nvSpPr>
        <p:spPr>
          <a:xfrm>
            <a:off x="6292515" y="906442"/>
            <a:ext cx="5699187" cy="738664"/>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p_information!) :=  A1 (disease?; p!), A2 (p?; p_information!),</a:t>
            </a:r>
          </a:p>
          <a:p>
            <a:r>
              <a:rPr lang="en-US" sz="1400" dirty="0" smtClean="0"/>
              <a:t>{</a:t>
            </a:r>
            <a:r>
              <a:rPr lang="en-US" sz="1400" b="1" dirty="0" smtClean="0"/>
              <a:t>availability &gt; 98%, response time &lt; 2s</a:t>
            </a:r>
            <a:r>
              <a:rPr lang="en-US" sz="1400" dirty="0" smtClean="0"/>
              <a:t>, price per call &lt; 0.2$, provenance = certified, freshness = no, total response time &lt; 10s, total cost &lt; 5$}</a:t>
            </a:r>
            <a:endParaRPr lang="fr-FR" sz="1400" dirty="0"/>
          </a:p>
        </p:txBody>
      </p:sp>
      <p:grpSp>
        <p:nvGrpSpPr>
          <p:cNvPr id="34" name="Grupo 33"/>
          <p:cNvGrpSpPr/>
          <p:nvPr/>
        </p:nvGrpSpPr>
        <p:grpSpPr>
          <a:xfrm>
            <a:off x="1066800" y="2005930"/>
            <a:ext cx="3619500" cy="3332077"/>
            <a:chOff x="1066800" y="2054058"/>
            <a:chExt cx="3619500" cy="3332077"/>
          </a:xfrm>
        </p:grpSpPr>
        <p:grpSp>
          <p:nvGrpSpPr>
            <p:cNvPr id="13" name="Grupo 12"/>
            <p:cNvGrpSpPr/>
            <p:nvPr/>
          </p:nvGrpSpPr>
          <p:grpSpPr>
            <a:xfrm>
              <a:off x="1066800" y="2054058"/>
              <a:ext cx="3619500" cy="3332077"/>
              <a:chOff x="1066800" y="3413626"/>
              <a:chExt cx="3619500" cy="3332077"/>
            </a:xfrm>
          </p:grpSpPr>
          <p:grpSp>
            <p:nvGrpSpPr>
              <p:cNvPr id="8" name="Grupo 7"/>
              <p:cNvGrpSpPr/>
              <p:nvPr/>
            </p:nvGrpSpPr>
            <p:grpSpPr>
              <a:xfrm>
                <a:off x="1066800" y="3413626"/>
                <a:ext cx="3619500" cy="2514600"/>
                <a:chOff x="1066800" y="3401594"/>
                <a:chExt cx="3619500" cy="2514600"/>
              </a:xfrm>
            </p:grpSpPr>
            <p:sp>
              <p:nvSpPr>
                <p:cNvPr id="5" name="Elipse 4"/>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ipse 5"/>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7" name="Elipse 6"/>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39" name="Conector reto 38"/>
            <p:cNvCxnSpPr/>
            <p:nvPr/>
          </p:nvCxnSpPr>
          <p:spPr>
            <a:xfrm flipV="1">
              <a:off x="2204091" y="2890471"/>
              <a:ext cx="882822" cy="665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Conector reto 39"/>
            <p:cNvCxnSpPr/>
            <p:nvPr/>
          </p:nvCxnSpPr>
          <p:spPr>
            <a:xfrm flipV="1">
              <a:off x="2254187" y="2956830"/>
              <a:ext cx="1099302" cy="828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Conector reto 40"/>
            <p:cNvCxnSpPr/>
            <p:nvPr/>
          </p:nvCxnSpPr>
          <p:spPr>
            <a:xfrm flipV="1">
              <a:off x="2370872" y="3078786"/>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Conector reto 41"/>
            <p:cNvCxnSpPr>
              <a:endCxn id="5" idx="6"/>
            </p:cNvCxnSpPr>
            <p:nvPr/>
          </p:nvCxnSpPr>
          <p:spPr>
            <a:xfrm flipV="1">
              <a:off x="2494374" y="3311358"/>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Conector reto 42"/>
            <p:cNvCxnSpPr/>
            <p:nvPr/>
          </p:nvCxnSpPr>
          <p:spPr>
            <a:xfrm flipV="1">
              <a:off x="2647576" y="3610115"/>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Conector reto 43"/>
            <p:cNvCxnSpPr/>
            <p:nvPr/>
          </p:nvCxnSpPr>
          <p:spPr>
            <a:xfrm flipV="1">
              <a:off x="2840375" y="4017818"/>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Conector reto 34"/>
            <p:cNvCxnSpPr/>
            <p:nvPr/>
          </p:nvCxnSpPr>
          <p:spPr>
            <a:xfrm flipV="1">
              <a:off x="2181878" y="2890748"/>
              <a:ext cx="519210" cy="39126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CaixaDeTexto 23"/>
            <p:cNvSpPr txBox="1"/>
            <p:nvPr/>
          </p:nvSpPr>
          <p:spPr>
            <a:xfrm>
              <a:off x="1631282" y="2871535"/>
              <a:ext cx="434734" cy="369332"/>
            </a:xfrm>
            <a:prstGeom prst="rect">
              <a:avLst/>
            </a:prstGeom>
            <a:noFill/>
          </p:spPr>
          <p:txBody>
            <a:bodyPr wrap="none" rtlCol="0">
              <a:spAutoFit/>
            </a:bodyPr>
            <a:lstStyle/>
            <a:p>
              <a:r>
                <a:rPr lang="fr-FR" dirty="0" smtClean="0"/>
                <a:t>A1</a:t>
              </a:r>
              <a:endParaRPr lang="fr-FR" dirty="0"/>
            </a:p>
          </p:txBody>
        </p:sp>
        <p:sp>
          <p:nvSpPr>
            <p:cNvPr id="57" name="CaixaDeTexto 56"/>
            <p:cNvSpPr txBox="1"/>
            <p:nvPr/>
          </p:nvSpPr>
          <p:spPr>
            <a:xfrm>
              <a:off x="3793635" y="2789766"/>
              <a:ext cx="434734" cy="369332"/>
            </a:xfrm>
            <a:prstGeom prst="rect">
              <a:avLst/>
            </a:prstGeom>
            <a:noFill/>
          </p:spPr>
          <p:txBody>
            <a:bodyPr wrap="none" rtlCol="0">
              <a:spAutoFit/>
            </a:bodyPr>
            <a:lstStyle/>
            <a:p>
              <a:r>
                <a:rPr lang="fr-FR" dirty="0" smtClean="0"/>
                <a:t>A2</a:t>
              </a:r>
              <a:endParaRPr lang="fr-FR" dirty="0"/>
            </a:p>
          </p:txBody>
        </p:sp>
        <p:sp>
          <p:nvSpPr>
            <p:cNvPr id="58" name="CaixaDeTexto 57"/>
            <p:cNvSpPr txBox="1"/>
            <p:nvPr/>
          </p:nvSpPr>
          <p:spPr>
            <a:xfrm>
              <a:off x="2704639" y="4682749"/>
              <a:ext cx="434734" cy="369332"/>
            </a:xfrm>
            <a:prstGeom prst="rect">
              <a:avLst/>
            </a:prstGeom>
            <a:noFill/>
          </p:spPr>
          <p:txBody>
            <a:bodyPr wrap="none" rtlCol="0">
              <a:spAutoFit/>
            </a:bodyPr>
            <a:lstStyle/>
            <a:p>
              <a:r>
                <a:rPr lang="fr-FR" dirty="0" smtClean="0"/>
                <a:t>A3</a:t>
              </a:r>
              <a:endParaRPr lang="fr-FR" dirty="0"/>
            </a:p>
          </p:txBody>
        </p:sp>
      </p:grpSp>
      <p:grpSp>
        <p:nvGrpSpPr>
          <p:cNvPr id="36" name="Grupo 35"/>
          <p:cNvGrpSpPr/>
          <p:nvPr/>
        </p:nvGrpSpPr>
        <p:grpSpPr>
          <a:xfrm>
            <a:off x="7383381" y="2005930"/>
            <a:ext cx="3619500" cy="3332077"/>
            <a:chOff x="7419475" y="1969814"/>
            <a:chExt cx="3619500" cy="3332077"/>
          </a:xfrm>
        </p:grpSpPr>
        <p:grpSp>
          <p:nvGrpSpPr>
            <p:cNvPr id="38" name="Grupo 37"/>
            <p:cNvGrpSpPr/>
            <p:nvPr/>
          </p:nvGrpSpPr>
          <p:grpSpPr>
            <a:xfrm>
              <a:off x="7419475" y="1969814"/>
              <a:ext cx="3619500" cy="3332077"/>
              <a:chOff x="1066800" y="3413626"/>
              <a:chExt cx="3619500" cy="3332077"/>
            </a:xfrm>
          </p:grpSpPr>
          <p:grpSp>
            <p:nvGrpSpPr>
              <p:cNvPr id="45" name="Grupo 44"/>
              <p:cNvGrpSpPr/>
              <p:nvPr/>
            </p:nvGrpSpPr>
            <p:grpSpPr>
              <a:xfrm>
                <a:off x="1066800" y="3413626"/>
                <a:ext cx="3619500" cy="2514600"/>
                <a:chOff x="1066800" y="3401594"/>
                <a:chExt cx="3619500" cy="2514600"/>
              </a:xfrm>
            </p:grpSpPr>
            <p:sp>
              <p:nvSpPr>
                <p:cNvPr id="47" name="Elipse 46"/>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Elipse 47"/>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6" name="Elipse 45"/>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49" name="Conector reto 48"/>
            <p:cNvCxnSpPr/>
            <p:nvPr/>
          </p:nvCxnSpPr>
          <p:spPr>
            <a:xfrm flipV="1">
              <a:off x="8548815" y="2560330"/>
              <a:ext cx="1219676" cy="91912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Conector reto 49"/>
            <p:cNvCxnSpPr/>
            <p:nvPr/>
          </p:nvCxnSpPr>
          <p:spPr>
            <a:xfrm flipV="1">
              <a:off x="8606862" y="2771690"/>
              <a:ext cx="1233190" cy="92931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Conector reto 50"/>
            <p:cNvCxnSpPr/>
            <p:nvPr/>
          </p:nvCxnSpPr>
          <p:spPr>
            <a:xfrm flipV="1">
              <a:off x="8723547" y="2994542"/>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Conector reto 52"/>
            <p:cNvCxnSpPr>
              <a:endCxn id="47" idx="6"/>
            </p:cNvCxnSpPr>
            <p:nvPr/>
          </p:nvCxnSpPr>
          <p:spPr>
            <a:xfrm flipV="1">
              <a:off x="8847049" y="3227114"/>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Conector reto 53"/>
            <p:cNvCxnSpPr/>
            <p:nvPr/>
          </p:nvCxnSpPr>
          <p:spPr>
            <a:xfrm flipV="1">
              <a:off x="9000251" y="3525871"/>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Conector reto 54"/>
            <p:cNvCxnSpPr/>
            <p:nvPr/>
          </p:nvCxnSpPr>
          <p:spPr>
            <a:xfrm flipV="1">
              <a:off x="9193050" y="3933574"/>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Conector reto 55"/>
            <p:cNvCxnSpPr/>
            <p:nvPr/>
          </p:nvCxnSpPr>
          <p:spPr>
            <a:xfrm flipV="1">
              <a:off x="8534553" y="2381744"/>
              <a:ext cx="1082863" cy="81602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59" name="CaixaDeTexto 58"/>
            <p:cNvSpPr txBox="1"/>
            <p:nvPr/>
          </p:nvSpPr>
          <p:spPr>
            <a:xfrm>
              <a:off x="7943864" y="2795308"/>
              <a:ext cx="434734" cy="369332"/>
            </a:xfrm>
            <a:prstGeom prst="rect">
              <a:avLst/>
            </a:prstGeom>
            <a:noFill/>
          </p:spPr>
          <p:txBody>
            <a:bodyPr wrap="none" rtlCol="0">
              <a:spAutoFit/>
            </a:bodyPr>
            <a:lstStyle/>
            <a:p>
              <a:r>
                <a:rPr lang="fr-FR" dirty="0" smtClean="0"/>
                <a:t>A1</a:t>
              </a:r>
              <a:endParaRPr lang="fr-FR" dirty="0"/>
            </a:p>
          </p:txBody>
        </p:sp>
        <p:sp>
          <p:nvSpPr>
            <p:cNvPr id="60" name="CaixaDeTexto 59"/>
            <p:cNvSpPr txBox="1"/>
            <p:nvPr/>
          </p:nvSpPr>
          <p:spPr>
            <a:xfrm>
              <a:off x="10106217" y="2713539"/>
              <a:ext cx="434734" cy="369332"/>
            </a:xfrm>
            <a:prstGeom prst="rect">
              <a:avLst/>
            </a:prstGeom>
            <a:noFill/>
          </p:spPr>
          <p:txBody>
            <a:bodyPr wrap="none" rtlCol="0">
              <a:spAutoFit/>
            </a:bodyPr>
            <a:lstStyle/>
            <a:p>
              <a:r>
                <a:rPr lang="fr-FR" dirty="0" smtClean="0"/>
                <a:t>A2</a:t>
              </a:r>
              <a:endParaRPr lang="fr-FR" dirty="0"/>
            </a:p>
          </p:txBody>
        </p:sp>
        <p:sp>
          <p:nvSpPr>
            <p:cNvPr id="61" name="CaixaDeTexto 60"/>
            <p:cNvSpPr txBox="1"/>
            <p:nvPr/>
          </p:nvSpPr>
          <p:spPr>
            <a:xfrm>
              <a:off x="9017221" y="4606522"/>
              <a:ext cx="434734" cy="369332"/>
            </a:xfrm>
            <a:prstGeom prst="rect">
              <a:avLst/>
            </a:prstGeom>
            <a:noFill/>
          </p:spPr>
          <p:txBody>
            <a:bodyPr wrap="none" rtlCol="0">
              <a:spAutoFit/>
            </a:bodyPr>
            <a:lstStyle/>
            <a:p>
              <a:r>
                <a:rPr lang="fr-FR" dirty="0" smtClean="0"/>
                <a:t>A3</a:t>
              </a:r>
              <a:endParaRPr lang="fr-FR" dirty="0"/>
            </a:p>
          </p:txBody>
        </p:sp>
      </p:grpSp>
      <p:cxnSp>
        <p:nvCxnSpPr>
          <p:cNvPr id="32" name="Conector reto 31"/>
          <p:cNvCxnSpPr>
            <a:stCxn id="2" idx="2"/>
          </p:cNvCxnSpPr>
          <p:nvPr/>
        </p:nvCxnSpPr>
        <p:spPr>
          <a:xfrm>
            <a:off x="6096000" y="906442"/>
            <a:ext cx="0" cy="46882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CaixaDeTexto 61"/>
          <p:cNvSpPr txBox="1"/>
          <p:nvPr/>
        </p:nvSpPr>
        <p:spPr>
          <a:xfrm>
            <a:off x="312737" y="906442"/>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
        <p:nvSpPr>
          <p:cNvPr id="63" name="Retângulo 62"/>
          <p:cNvSpPr/>
          <p:nvPr/>
        </p:nvSpPr>
        <p:spPr>
          <a:xfrm>
            <a:off x="312737" y="5419776"/>
            <a:ext cx="11574463" cy="1161498"/>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dirty="0" smtClean="0">
                <a:solidFill>
                  <a:schemeClr val="tx1"/>
                </a:solidFill>
              </a:rPr>
              <a:t>The second query is a subset of the first query in terms of the data which is retrieved. However, the quality of the data retrieved in the second query is better considering that requirements in the second query are more restrict than in the first one (availability and response time). </a:t>
            </a:r>
            <a:endParaRPr lang="en-US" dirty="0">
              <a:solidFill>
                <a:schemeClr val="tx1"/>
              </a:solidFill>
            </a:endParaRPr>
          </a:p>
        </p:txBody>
      </p:sp>
      <p:cxnSp>
        <p:nvCxnSpPr>
          <p:cNvPr id="52" name="Conector reto 51"/>
          <p:cNvCxnSpPr/>
          <p:nvPr/>
        </p:nvCxnSpPr>
        <p:spPr>
          <a:xfrm flipV="1">
            <a:off x="8523637" y="2258170"/>
            <a:ext cx="895577" cy="67489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Conector reto 63"/>
          <p:cNvCxnSpPr/>
          <p:nvPr/>
        </p:nvCxnSpPr>
        <p:spPr>
          <a:xfrm flipV="1">
            <a:off x="8715792" y="2146852"/>
            <a:ext cx="528041" cy="397923"/>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30403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80902"/>
            <a:ext cx="10515600" cy="625540"/>
          </a:xfrm>
        </p:spPr>
        <p:txBody>
          <a:bodyPr anchor="t">
            <a:normAutofit fontScale="90000"/>
          </a:bodyPr>
          <a:lstStyle/>
          <a:p>
            <a:pPr algn="ctr"/>
            <a:r>
              <a:rPr lang="fr-FR" b="1" u="sng" dirty="0" smtClean="0"/>
              <a:t>Query superset (Case 15)</a:t>
            </a:r>
            <a:endParaRPr lang="fr-FR" b="1" u="sng" dirty="0"/>
          </a:p>
        </p:txBody>
      </p:sp>
      <p:sp>
        <p:nvSpPr>
          <p:cNvPr id="26" name="CaixaDeTexto 25"/>
          <p:cNvSpPr txBox="1"/>
          <p:nvPr/>
        </p:nvSpPr>
        <p:spPr>
          <a:xfrm>
            <a:off x="6292515" y="906442"/>
            <a:ext cx="5699187" cy="954107"/>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p_information!) :=  A1 (disease?; p!), A2 (p?; p_information!),</a:t>
            </a:r>
          </a:p>
          <a:p>
            <a:r>
              <a:rPr lang="en-US" sz="1400" dirty="0" smtClean="0"/>
              <a:t>{availability &gt; 98%, response time &lt; 2s, </a:t>
            </a:r>
            <a:r>
              <a:rPr lang="en-US" sz="1400" b="1" dirty="0" smtClean="0"/>
              <a:t>data type = ‘</a:t>
            </a:r>
            <a:r>
              <a:rPr lang="en-US" sz="1400" b="1" dirty="0"/>
              <a:t>t</a:t>
            </a:r>
            <a:r>
              <a:rPr lang="en-US" sz="1400" b="1" dirty="0" smtClean="0"/>
              <a:t>ext’, </a:t>
            </a:r>
            <a:r>
              <a:rPr lang="en-US" sz="1400" dirty="0" smtClean="0"/>
              <a:t>price per call &lt; 0.2$, provenance = certified, freshness = no, total response time &lt; 10s, total cost &lt; 5$}</a:t>
            </a:r>
            <a:endParaRPr lang="fr-FR" sz="1400" dirty="0"/>
          </a:p>
        </p:txBody>
      </p:sp>
      <p:grpSp>
        <p:nvGrpSpPr>
          <p:cNvPr id="34" name="Grupo 33"/>
          <p:cNvGrpSpPr/>
          <p:nvPr/>
        </p:nvGrpSpPr>
        <p:grpSpPr>
          <a:xfrm>
            <a:off x="1066800" y="2005930"/>
            <a:ext cx="3619500" cy="3332077"/>
            <a:chOff x="1066800" y="2054058"/>
            <a:chExt cx="3619500" cy="3332077"/>
          </a:xfrm>
        </p:grpSpPr>
        <p:grpSp>
          <p:nvGrpSpPr>
            <p:cNvPr id="13" name="Grupo 12"/>
            <p:cNvGrpSpPr/>
            <p:nvPr/>
          </p:nvGrpSpPr>
          <p:grpSpPr>
            <a:xfrm>
              <a:off x="1066800" y="2054058"/>
              <a:ext cx="3619500" cy="3332077"/>
              <a:chOff x="1066800" y="3413626"/>
              <a:chExt cx="3619500" cy="3332077"/>
            </a:xfrm>
          </p:grpSpPr>
          <p:grpSp>
            <p:nvGrpSpPr>
              <p:cNvPr id="8" name="Grupo 7"/>
              <p:cNvGrpSpPr/>
              <p:nvPr/>
            </p:nvGrpSpPr>
            <p:grpSpPr>
              <a:xfrm>
                <a:off x="1066800" y="3413626"/>
                <a:ext cx="3619500" cy="2514600"/>
                <a:chOff x="1066800" y="3401594"/>
                <a:chExt cx="3619500" cy="2514600"/>
              </a:xfrm>
            </p:grpSpPr>
            <p:sp>
              <p:nvSpPr>
                <p:cNvPr id="5" name="Elipse 4"/>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ipse 5"/>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7" name="Elipse 6"/>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39" name="Conector reto 38"/>
            <p:cNvCxnSpPr/>
            <p:nvPr/>
          </p:nvCxnSpPr>
          <p:spPr>
            <a:xfrm flipV="1">
              <a:off x="2204091" y="2890471"/>
              <a:ext cx="882822" cy="665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Conector reto 39"/>
            <p:cNvCxnSpPr/>
            <p:nvPr/>
          </p:nvCxnSpPr>
          <p:spPr>
            <a:xfrm flipV="1">
              <a:off x="2254187" y="2956830"/>
              <a:ext cx="1099302" cy="828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Conector reto 40"/>
            <p:cNvCxnSpPr/>
            <p:nvPr/>
          </p:nvCxnSpPr>
          <p:spPr>
            <a:xfrm flipV="1">
              <a:off x="2370872" y="3078786"/>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Conector reto 41"/>
            <p:cNvCxnSpPr>
              <a:endCxn id="5" idx="6"/>
            </p:cNvCxnSpPr>
            <p:nvPr/>
          </p:nvCxnSpPr>
          <p:spPr>
            <a:xfrm flipV="1">
              <a:off x="2494374" y="3311358"/>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Conector reto 42"/>
            <p:cNvCxnSpPr/>
            <p:nvPr/>
          </p:nvCxnSpPr>
          <p:spPr>
            <a:xfrm flipV="1">
              <a:off x="2647576" y="3610115"/>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Conector reto 43"/>
            <p:cNvCxnSpPr/>
            <p:nvPr/>
          </p:nvCxnSpPr>
          <p:spPr>
            <a:xfrm flipV="1">
              <a:off x="2840375" y="4017818"/>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Conector reto 34"/>
            <p:cNvCxnSpPr/>
            <p:nvPr/>
          </p:nvCxnSpPr>
          <p:spPr>
            <a:xfrm flipV="1">
              <a:off x="2181878" y="2890748"/>
              <a:ext cx="519210" cy="39126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CaixaDeTexto 23"/>
            <p:cNvSpPr txBox="1"/>
            <p:nvPr/>
          </p:nvSpPr>
          <p:spPr>
            <a:xfrm>
              <a:off x="1631282" y="2871535"/>
              <a:ext cx="434734" cy="369332"/>
            </a:xfrm>
            <a:prstGeom prst="rect">
              <a:avLst/>
            </a:prstGeom>
            <a:noFill/>
          </p:spPr>
          <p:txBody>
            <a:bodyPr wrap="none" rtlCol="0">
              <a:spAutoFit/>
            </a:bodyPr>
            <a:lstStyle/>
            <a:p>
              <a:r>
                <a:rPr lang="fr-FR" dirty="0" smtClean="0"/>
                <a:t>A1</a:t>
              </a:r>
              <a:endParaRPr lang="fr-FR" dirty="0"/>
            </a:p>
          </p:txBody>
        </p:sp>
        <p:sp>
          <p:nvSpPr>
            <p:cNvPr id="57" name="CaixaDeTexto 56"/>
            <p:cNvSpPr txBox="1"/>
            <p:nvPr/>
          </p:nvSpPr>
          <p:spPr>
            <a:xfrm>
              <a:off x="3793635" y="2789766"/>
              <a:ext cx="434734" cy="369332"/>
            </a:xfrm>
            <a:prstGeom prst="rect">
              <a:avLst/>
            </a:prstGeom>
            <a:noFill/>
          </p:spPr>
          <p:txBody>
            <a:bodyPr wrap="none" rtlCol="0">
              <a:spAutoFit/>
            </a:bodyPr>
            <a:lstStyle/>
            <a:p>
              <a:r>
                <a:rPr lang="fr-FR" dirty="0" smtClean="0"/>
                <a:t>A2</a:t>
              </a:r>
              <a:endParaRPr lang="fr-FR" dirty="0"/>
            </a:p>
          </p:txBody>
        </p:sp>
        <p:sp>
          <p:nvSpPr>
            <p:cNvPr id="58" name="CaixaDeTexto 57"/>
            <p:cNvSpPr txBox="1"/>
            <p:nvPr/>
          </p:nvSpPr>
          <p:spPr>
            <a:xfrm>
              <a:off x="2704639" y="4682749"/>
              <a:ext cx="434734" cy="369332"/>
            </a:xfrm>
            <a:prstGeom prst="rect">
              <a:avLst/>
            </a:prstGeom>
            <a:noFill/>
          </p:spPr>
          <p:txBody>
            <a:bodyPr wrap="none" rtlCol="0">
              <a:spAutoFit/>
            </a:bodyPr>
            <a:lstStyle/>
            <a:p>
              <a:r>
                <a:rPr lang="fr-FR" dirty="0" smtClean="0"/>
                <a:t>A3</a:t>
              </a:r>
              <a:endParaRPr lang="fr-FR" dirty="0"/>
            </a:p>
          </p:txBody>
        </p:sp>
      </p:grpSp>
      <p:grpSp>
        <p:nvGrpSpPr>
          <p:cNvPr id="36" name="Grupo 35"/>
          <p:cNvGrpSpPr/>
          <p:nvPr/>
        </p:nvGrpSpPr>
        <p:grpSpPr>
          <a:xfrm>
            <a:off x="7383381" y="2005930"/>
            <a:ext cx="3619500" cy="3332077"/>
            <a:chOff x="7419475" y="1969814"/>
            <a:chExt cx="3619500" cy="3332077"/>
          </a:xfrm>
        </p:grpSpPr>
        <p:grpSp>
          <p:nvGrpSpPr>
            <p:cNvPr id="38" name="Grupo 37"/>
            <p:cNvGrpSpPr/>
            <p:nvPr/>
          </p:nvGrpSpPr>
          <p:grpSpPr>
            <a:xfrm>
              <a:off x="7419475" y="1969814"/>
              <a:ext cx="3619500" cy="3332077"/>
              <a:chOff x="1066800" y="3413626"/>
              <a:chExt cx="3619500" cy="3332077"/>
            </a:xfrm>
          </p:grpSpPr>
          <p:grpSp>
            <p:nvGrpSpPr>
              <p:cNvPr id="45" name="Grupo 44"/>
              <p:cNvGrpSpPr/>
              <p:nvPr/>
            </p:nvGrpSpPr>
            <p:grpSpPr>
              <a:xfrm>
                <a:off x="1066800" y="3413626"/>
                <a:ext cx="3619500" cy="2514600"/>
                <a:chOff x="1066800" y="3401594"/>
                <a:chExt cx="3619500" cy="2514600"/>
              </a:xfrm>
            </p:grpSpPr>
            <p:sp>
              <p:nvSpPr>
                <p:cNvPr id="47" name="Elipse 46"/>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Elipse 47"/>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6" name="Elipse 45"/>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49" name="Conector reto 48"/>
            <p:cNvCxnSpPr/>
            <p:nvPr/>
          </p:nvCxnSpPr>
          <p:spPr>
            <a:xfrm flipV="1">
              <a:off x="8548815" y="2560330"/>
              <a:ext cx="1219676" cy="91912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Conector reto 49"/>
            <p:cNvCxnSpPr/>
            <p:nvPr/>
          </p:nvCxnSpPr>
          <p:spPr>
            <a:xfrm flipV="1">
              <a:off x="8606862" y="2771690"/>
              <a:ext cx="1233190" cy="92931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Conector reto 50"/>
            <p:cNvCxnSpPr/>
            <p:nvPr/>
          </p:nvCxnSpPr>
          <p:spPr>
            <a:xfrm flipV="1">
              <a:off x="8723547" y="2994542"/>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Conector reto 52"/>
            <p:cNvCxnSpPr>
              <a:endCxn id="47" idx="6"/>
            </p:cNvCxnSpPr>
            <p:nvPr/>
          </p:nvCxnSpPr>
          <p:spPr>
            <a:xfrm flipV="1">
              <a:off x="8847049" y="3227114"/>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Conector reto 53"/>
            <p:cNvCxnSpPr/>
            <p:nvPr/>
          </p:nvCxnSpPr>
          <p:spPr>
            <a:xfrm flipV="1">
              <a:off x="9000251" y="3525871"/>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Conector reto 54"/>
            <p:cNvCxnSpPr/>
            <p:nvPr/>
          </p:nvCxnSpPr>
          <p:spPr>
            <a:xfrm flipV="1">
              <a:off x="9193050" y="3933574"/>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Conector reto 55"/>
            <p:cNvCxnSpPr/>
            <p:nvPr/>
          </p:nvCxnSpPr>
          <p:spPr>
            <a:xfrm flipV="1">
              <a:off x="8534553" y="2381744"/>
              <a:ext cx="1082863" cy="81602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59" name="CaixaDeTexto 58"/>
            <p:cNvSpPr txBox="1"/>
            <p:nvPr/>
          </p:nvSpPr>
          <p:spPr>
            <a:xfrm>
              <a:off x="7943864" y="2795308"/>
              <a:ext cx="434734" cy="369332"/>
            </a:xfrm>
            <a:prstGeom prst="rect">
              <a:avLst/>
            </a:prstGeom>
            <a:noFill/>
          </p:spPr>
          <p:txBody>
            <a:bodyPr wrap="none" rtlCol="0">
              <a:spAutoFit/>
            </a:bodyPr>
            <a:lstStyle/>
            <a:p>
              <a:r>
                <a:rPr lang="fr-FR" dirty="0" smtClean="0"/>
                <a:t>A1</a:t>
              </a:r>
              <a:endParaRPr lang="fr-FR" dirty="0"/>
            </a:p>
          </p:txBody>
        </p:sp>
        <p:sp>
          <p:nvSpPr>
            <p:cNvPr id="60" name="CaixaDeTexto 59"/>
            <p:cNvSpPr txBox="1"/>
            <p:nvPr/>
          </p:nvSpPr>
          <p:spPr>
            <a:xfrm>
              <a:off x="10106217" y="2713539"/>
              <a:ext cx="434734" cy="369332"/>
            </a:xfrm>
            <a:prstGeom prst="rect">
              <a:avLst/>
            </a:prstGeom>
            <a:noFill/>
          </p:spPr>
          <p:txBody>
            <a:bodyPr wrap="none" rtlCol="0">
              <a:spAutoFit/>
            </a:bodyPr>
            <a:lstStyle/>
            <a:p>
              <a:r>
                <a:rPr lang="fr-FR" dirty="0" smtClean="0"/>
                <a:t>A2</a:t>
              </a:r>
              <a:endParaRPr lang="fr-FR" dirty="0"/>
            </a:p>
          </p:txBody>
        </p:sp>
        <p:sp>
          <p:nvSpPr>
            <p:cNvPr id="61" name="CaixaDeTexto 60"/>
            <p:cNvSpPr txBox="1"/>
            <p:nvPr/>
          </p:nvSpPr>
          <p:spPr>
            <a:xfrm>
              <a:off x="9017221" y="4606522"/>
              <a:ext cx="434734" cy="369332"/>
            </a:xfrm>
            <a:prstGeom prst="rect">
              <a:avLst/>
            </a:prstGeom>
            <a:noFill/>
          </p:spPr>
          <p:txBody>
            <a:bodyPr wrap="none" rtlCol="0">
              <a:spAutoFit/>
            </a:bodyPr>
            <a:lstStyle/>
            <a:p>
              <a:r>
                <a:rPr lang="fr-FR" dirty="0" smtClean="0"/>
                <a:t>A3</a:t>
              </a:r>
              <a:endParaRPr lang="fr-FR" dirty="0"/>
            </a:p>
          </p:txBody>
        </p:sp>
      </p:grpSp>
      <p:cxnSp>
        <p:nvCxnSpPr>
          <p:cNvPr id="32" name="Conector reto 31"/>
          <p:cNvCxnSpPr>
            <a:stCxn id="2" idx="2"/>
          </p:cNvCxnSpPr>
          <p:nvPr/>
        </p:nvCxnSpPr>
        <p:spPr>
          <a:xfrm>
            <a:off x="6096000" y="906442"/>
            <a:ext cx="0" cy="46882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CaixaDeTexto 61"/>
          <p:cNvSpPr txBox="1"/>
          <p:nvPr/>
        </p:nvSpPr>
        <p:spPr>
          <a:xfrm>
            <a:off x="312737" y="906442"/>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
        <p:nvSpPr>
          <p:cNvPr id="63" name="Retângulo 62"/>
          <p:cNvSpPr/>
          <p:nvPr/>
        </p:nvSpPr>
        <p:spPr>
          <a:xfrm>
            <a:off x="312737" y="5419776"/>
            <a:ext cx="11574463" cy="1161498"/>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dirty="0" smtClean="0">
                <a:solidFill>
                  <a:schemeClr val="tx1"/>
                </a:solidFill>
              </a:rPr>
              <a:t>The second query is a subset of the first query in terms of the data which is retrieved. However, the quality of the data retrieved in the second query is better considering that requirements in the second query are more restrict than in the first one (the requirement data type adds new quality restrictions to the data collected that do not exists in the first query). </a:t>
            </a:r>
            <a:endParaRPr lang="en-US" dirty="0">
              <a:solidFill>
                <a:schemeClr val="tx1"/>
              </a:solidFill>
            </a:endParaRPr>
          </a:p>
        </p:txBody>
      </p:sp>
      <p:cxnSp>
        <p:nvCxnSpPr>
          <p:cNvPr id="52" name="Conector reto 51"/>
          <p:cNvCxnSpPr/>
          <p:nvPr/>
        </p:nvCxnSpPr>
        <p:spPr>
          <a:xfrm flipV="1">
            <a:off x="8523637" y="2258170"/>
            <a:ext cx="895577" cy="67489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Conector reto 63"/>
          <p:cNvCxnSpPr/>
          <p:nvPr/>
        </p:nvCxnSpPr>
        <p:spPr>
          <a:xfrm flipV="1">
            <a:off x="8715792" y="2146852"/>
            <a:ext cx="528041" cy="397923"/>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8507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80902"/>
            <a:ext cx="10515600" cy="625540"/>
          </a:xfrm>
        </p:spPr>
        <p:txBody>
          <a:bodyPr anchor="t">
            <a:normAutofit fontScale="90000"/>
          </a:bodyPr>
          <a:lstStyle/>
          <a:p>
            <a:pPr algn="ctr"/>
            <a:r>
              <a:rPr lang="fr-FR" b="1" u="sng" dirty="0" smtClean="0"/>
              <a:t>Query superset (Case 16)</a:t>
            </a:r>
            <a:endParaRPr lang="fr-FR" b="1" u="sng" dirty="0"/>
          </a:p>
        </p:txBody>
      </p:sp>
      <p:sp>
        <p:nvSpPr>
          <p:cNvPr id="26" name="CaixaDeTexto 25"/>
          <p:cNvSpPr txBox="1"/>
          <p:nvPr/>
        </p:nvSpPr>
        <p:spPr>
          <a:xfrm>
            <a:off x="6292515" y="906442"/>
            <a:ext cx="5699187" cy="738664"/>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p_information!) :=  A1 (disease?; p!), A2 (p?; p_information!),</a:t>
            </a:r>
          </a:p>
          <a:p>
            <a:r>
              <a:rPr lang="en-US" sz="1400" dirty="0" smtClean="0"/>
              <a:t>{availability &gt; 97%, </a:t>
            </a:r>
            <a:r>
              <a:rPr lang="en-US" sz="1400" b="1" dirty="0" smtClean="0"/>
              <a:t>response time &lt; 4s, </a:t>
            </a:r>
            <a:r>
              <a:rPr lang="en-US" sz="1400" dirty="0" smtClean="0"/>
              <a:t>price per call &lt; 0.2$, provenance = certified, freshness = no, total response time &lt; 10s, total cost &lt; 5$}</a:t>
            </a:r>
            <a:endParaRPr lang="fr-FR" sz="1400" dirty="0"/>
          </a:p>
        </p:txBody>
      </p:sp>
      <p:grpSp>
        <p:nvGrpSpPr>
          <p:cNvPr id="34" name="Grupo 33"/>
          <p:cNvGrpSpPr/>
          <p:nvPr/>
        </p:nvGrpSpPr>
        <p:grpSpPr>
          <a:xfrm>
            <a:off x="1066800" y="2005930"/>
            <a:ext cx="3619500" cy="3332077"/>
            <a:chOff x="1066800" y="2054058"/>
            <a:chExt cx="3619500" cy="3332077"/>
          </a:xfrm>
        </p:grpSpPr>
        <p:grpSp>
          <p:nvGrpSpPr>
            <p:cNvPr id="13" name="Grupo 12"/>
            <p:cNvGrpSpPr/>
            <p:nvPr/>
          </p:nvGrpSpPr>
          <p:grpSpPr>
            <a:xfrm>
              <a:off x="1066800" y="2054058"/>
              <a:ext cx="3619500" cy="3332077"/>
              <a:chOff x="1066800" y="3413626"/>
              <a:chExt cx="3619500" cy="3332077"/>
            </a:xfrm>
          </p:grpSpPr>
          <p:grpSp>
            <p:nvGrpSpPr>
              <p:cNvPr id="8" name="Grupo 7"/>
              <p:cNvGrpSpPr/>
              <p:nvPr/>
            </p:nvGrpSpPr>
            <p:grpSpPr>
              <a:xfrm>
                <a:off x="1066800" y="3413626"/>
                <a:ext cx="3619500" cy="2514600"/>
                <a:chOff x="1066800" y="3401594"/>
                <a:chExt cx="3619500" cy="2514600"/>
              </a:xfrm>
            </p:grpSpPr>
            <p:sp>
              <p:nvSpPr>
                <p:cNvPr id="5" name="Elipse 4"/>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ipse 5"/>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7" name="Elipse 6"/>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39" name="Conector reto 38"/>
            <p:cNvCxnSpPr/>
            <p:nvPr/>
          </p:nvCxnSpPr>
          <p:spPr>
            <a:xfrm flipV="1">
              <a:off x="2204091" y="2890471"/>
              <a:ext cx="882822" cy="665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Conector reto 39"/>
            <p:cNvCxnSpPr/>
            <p:nvPr/>
          </p:nvCxnSpPr>
          <p:spPr>
            <a:xfrm flipV="1">
              <a:off x="2254187" y="2956830"/>
              <a:ext cx="1099302" cy="828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Conector reto 40"/>
            <p:cNvCxnSpPr/>
            <p:nvPr/>
          </p:nvCxnSpPr>
          <p:spPr>
            <a:xfrm flipV="1">
              <a:off x="2370872" y="3078786"/>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Conector reto 41"/>
            <p:cNvCxnSpPr>
              <a:endCxn id="5" idx="6"/>
            </p:cNvCxnSpPr>
            <p:nvPr/>
          </p:nvCxnSpPr>
          <p:spPr>
            <a:xfrm flipV="1">
              <a:off x="2494374" y="3311358"/>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Conector reto 42"/>
            <p:cNvCxnSpPr/>
            <p:nvPr/>
          </p:nvCxnSpPr>
          <p:spPr>
            <a:xfrm flipV="1">
              <a:off x="2647576" y="3610115"/>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Conector reto 43"/>
            <p:cNvCxnSpPr/>
            <p:nvPr/>
          </p:nvCxnSpPr>
          <p:spPr>
            <a:xfrm flipV="1">
              <a:off x="2840375" y="4017818"/>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Conector reto 34"/>
            <p:cNvCxnSpPr/>
            <p:nvPr/>
          </p:nvCxnSpPr>
          <p:spPr>
            <a:xfrm flipV="1">
              <a:off x="2181878" y="2890748"/>
              <a:ext cx="519210" cy="39126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CaixaDeTexto 23"/>
            <p:cNvSpPr txBox="1"/>
            <p:nvPr/>
          </p:nvSpPr>
          <p:spPr>
            <a:xfrm>
              <a:off x="1631282" y="2871535"/>
              <a:ext cx="434734" cy="369332"/>
            </a:xfrm>
            <a:prstGeom prst="rect">
              <a:avLst/>
            </a:prstGeom>
            <a:noFill/>
          </p:spPr>
          <p:txBody>
            <a:bodyPr wrap="none" rtlCol="0">
              <a:spAutoFit/>
            </a:bodyPr>
            <a:lstStyle/>
            <a:p>
              <a:r>
                <a:rPr lang="fr-FR" dirty="0" smtClean="0"/>
                <a:t>A1</a:t>
              </a:r>
              <a:endParaRPr lang="fr-FR" dirty="0"/>
            </a:p>
          </p:txBody>
        </p:sp>
        <p:sp>
          <p:nvSpPr>
            <p:cNvPr id="57" name="CaixaDeTexto 56"/>
            <p:cNvSpPr txBox="1"/>
            <p:nvPr/>
          </p:nvSpPr>
          <p:spPr>
            <a:xfrm>
              <a:off x="3793635" y="2789766"/>
              <a:ext cx="434734" cy="369332"/>
            </a:xfrm>
            <a:prstGeom prst="rect">
              <a:avLst/>
            </a:prstGeom>
            <a:noFill/>
          </p:spPr>
          <p:txBody>
            <a:bodyPr wrap="none" rtlCol="0">
              <a:spAutoFit/>
            </a:bodyPr>
            <a:lstStyle/>
            <a:p>
              <a:r>
                <a:rPr lang="fr-FR" dirty="0" smtClean="0"/>
                <a:t>A2</a:t>
              </a:r>
              <a:endParaRPr lang="fr-FR" dirty="0"/>
            </a:p>
          </p:txBody>
        </p:sp>
        <p:sp>
          <p:nvSpPr>
            <p:cNvPr id="58" name="CaixaDeTexto 57"/>
            <p:cNvSpPr txBox="1"/>
            <p:nvPr/>
          </p:nvSpPr>
          <p:spPr>
            <a:xfrm>
              <a:off x="2704639" y="4682749"/>
              <a:ext cx="434734" cy="369332"/>
            </a:xfrm>
            <a:prstGeom prst="rect">
              <a:avLst/>
            </a:prstGeom>
            <a:noFill/>
          </p:spPr>
          <p:txBody>
            <a:bodyPr wrap="none" rtlCol="0">
              <a:spAutoFit/>
            </a:bodyPr>
            <a:lstStyle/>
            <a:p>
              <a:r>
                <a:rPr lang="fr-FR" dirty="0" smtClean="0"/>
                <a:t>A3</a:t>
              </a:r>
              <a:endParaRPr lang="fr-FR" dirty="0"/>
            </a:p>
          </p:txBody>
        </p:sp>
      </p:grpSp>
      <p:grpSp>
        <p:nvGrpSpPr>
          <p:cNvPr id="36" name="Grupo 35"/>
          <p:cNvGrpSpPr/>
          <p:nvPr/>
        </p:nvGrpSpPr>
        <p:grpSpPr>
          <a:xfrm>
            <a:off x="7383381" y="2005930"/>
            <a:ext cx="3619500" cy="3332077"/>
            <a:chOff x="7419475" y="1969814"/>
            <a:chExt cx="3619500" cy="3332077"/>
          </a:xfrm>
        </p:grpSpPr>
        <p:grpSp>
          <p:nvGrpSpPr>
            <p:cNvPr id="38" name="Grupo 37"/>
            <p:cNvGrpSpPr/>
            <p:nvPr/>
          </p:nvGrpSpPr>
          <p:grpSpPr>
            <a:xfrm>
              <a:off x="7419475" y="1969814"/>
              <a:ext cx="3619500" cy="3332077"/>
              <a:chOff x="1066800" y="3413626"/>
              <a:chExt cx="3619500" cy="3332077"/>
            </a:xfrm>
          </p:grpSpPr>
          <p:grpSp>
            <p:nvGrpSpPr>
              <p:cNvPr id="45" name="Grupo 44"/>
              <p:cNvGrpSpPr/>
              <p:nvPr/>
            </p:nvGrpSpPr>
            <p:grpSpPr>
              <a:xfrm>
                <a:off x="1066800" y="3413626"/>
                <a:ext cx="3619500" cy="2514600"/>
                <a:chOff x="1066800" y="3401594"/>
                <a:chExt cx="3619500" cy="2514600"/>
              </a:xfrm>
            </p:grpSpPr>
            <p:sp>
              <p:nvSpPr>
                <p:cNvPr id="47" name="Elipse 46"/>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Elipse 47"/>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6" name="Elipse 45"/>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49" name="Conector reto 48"/>
            <p:cNvCxnSpPr/>
            <p:nvPr/>
          </p:nvCxnSpPr>
          <p:spPr>
            <a:xfrm flipV="1">
              <a:off x="8548815" y="2560330"/>
              <a:ext cx="1219676" cy="91912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Conector reto 49"/>
            <p:cNvCxnSpPr/>
            <p:nvPr/>
          </p:nvCxnSpPr>
          <p:spPr>
            <a:xfrm flipV="1">
              <a:off x="8606862" y="2771690"/>
              <a:ext cx="1233190" cy="92931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Conector reto 50"/>
            <p:cNvCxnSpPr/>
            <p:nvPr/>
          </p:nvCxnSpPr>
          <p:spPr>
            <a:xfrm flipV="1">
              <a:off x="8723547" y="2994542"/>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Conector reto 52"/>
            <p:cNvCxnSpPr>
              <a:endCxn id="47" idx="6"/>
            </p:cNvCxnSpPr>
            <p:nvPr/>
          </p:nvCxnSpPr>
          <p:spPr>
            <a:xfrm flipV="1">
              <a:off x="8847049" y="3227114"/>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Conector reto 53"/>
            <p:cNvCxnSpPr/>
            <p:nvPr/>
          </p:nvCxnSpPr>
          <p:spPr>
            <a:xfrm flipV="1">
              <a:off x="9000251" y="3525871"/>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Conector reto 54"/>
            <p:cNvCxnSpPr/>
            <p:nvPr/>
          </p:nvCxnSpPr>
          <p:spPr>
            <a:xfrm flipV="1">
              <a:off x="9193050" y="3933574"/>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Conector reto 55"/>
            <p:cNvCxnSpPr/>
            <p:nvPr/>
          </p:nvCxnSpPr>
          <p:spPr>
            <a:xfrm flipV="1">
              <a:off x="8534553" y="2381744"/>
              <a:ext cx="1082863" cy="81602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59" name="CaixaDeTexto 58"/>
            <p:cNvSpPr txBox="1"/>
            <p:nvPr/>
          </p:nvSpPr>
          <p:spPr>
            <a:xfrm>
              <a:off x="7943864" y="2795308"/>
              <a:ext cx="434734" cy="369332"/>
            </a:xfrm>
            <a:prstGeom prst="rect">
              <a:avLst/>
            </a:prstGeom>
            <a:noFill/>
          </p:spPr>
          <p:txBody>
            <a:bodyPr wrap="none" rtlCol="0">
              <a:spAutoFit/>
            </a:bodyPr>
            <a:lstStyle/>
            <a:p>
              <a:r>
                <a:rPr lang="fr-FR" dirty="0" smtClean="0"/>
                <a:t>A1</a:t>
              </a:r>
              <a:endParaRPr lang="fr-FR" dirty="0"/>
            </a:p>
          </p:txBody>
        </p:sp>
        <p:sp>
          <p:nvSpPr>
            <p:cNvPr id="60" name="CaixaDeTexto 59"/>
            <p:cNvSpPr txBox="1"/>
            <p:nvPr/>
          </p:nvSpPr>
          <p:spPr>
            <a:xfrm>
              <a:off x="10106217" y="2713539"/>
              <a:ext cx="434734" cy="369332"/>
            </a:xfrm>
            <a:prstGeom prst="rect">
              <a:avLst/>
            </a:prstGeom>
            <a:noFill/>
          </p:spPr>
          <p:txBody>
            <a:bodyPr wrap="none" rtlCol="0">
              <a:spAutoFit/>
            </a:bodyPr>
            <a:lstStyle/>
            <a:p>
              <a:r>
                <a:rPr lang="fr-FR" dirty="0" smtClean="0"/>
                <a:t>A2</a:t>
              </a:r>
              <a:endParaRPr lang="fr-FR" dirty="0"/>
            </a:p>
          </p:txBody>
        </p:sp>
        <p:sp>
          <p:nvSpPr>
            <p:cNvPr id="61" name="CaixaDeTexto 60"/>
            <p:cNvSpPr txBox="1"/>
            <p:nvPr/>
          </p:nvSpPr>
          <p:spPr>
            <a:xfrm>
              <a:off x="9017221" y="4606522"/>
              <a:ext cx="434734" cy="369332"/>
            </a:xfrm>
            <a:prstGeom prst="rect">
              <a:avLst/>
            </a:prstGeom>
            <a:noFill/>
          </p:spPr>
          <p:txBody>
            <a:bodyPr wrap="none" rtlCol="0">
              <a:spAutoFit/>
            </a:bodyPr>
            <a:lstStyle/>
            <a:p>
              <a:r>
                <a:rPr lang="fr-FR" dirty="0" smtClean="0"/>
                <a:t>A3</a:t>
              </a:r>
              <a:endParaRPr lang="fr-FR" dirty="0"/>
            </a:p>
          </p:txBody>
        </p:sp>
      </p:grpSp>
      <p:cxnSp>
        <p:nvCxnSpPr>
          <p:cNvPr id="32" name="Conector reto 31"/>
          <p:cNvCxnSpPr>
            <a:stCxn id="2" idx="2"/>
          </p:cNvCxnSpPr>
          <p:nvPr/>
        </p:nvCxnSpPr>
        <p:spPr>
          <a:xfrm>
            <a:off x="6096000" y="906442"/>
            <a:ext cx="0" cy="46882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CaixaDeTexto 61"/>
          <p:cNvSpPr txBox="1"/>
          <p:nvPr/>
        </p:nvSpPr>
        <p:spPr>
          <a:xfrm>
            <a:off x="312737" y="906442"/>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
        <p:nvSpPr>
          <p:cNvPr id="63" name="Retângulo 62"/>
          <p:cNvSpPr/>
          <p:nvPr/>
        </p:nvSpPr>
        <p:spPr>
          <a:xfrm>
            <a:off x="312737" y="5419776"/>
            <a:ext cx="11574463" cy="1161498"/>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dirty="0" smtClean="0">
                <a:solidFill>
                  <a:schemeClr val="tx1"/>
                </a:solidFill>
              </a:rPr>
              <a:t>The second query is a subset of the first query in terms of the data which is retrieved. However, the quality of the data retrieved in the second query is lower considering that requirements in the second query are less restrict than in the first one (response time). </a:t>
            </a:r>
            <a:endParaRPr lang="en-US" dirty="0">
              <a:solidFill>
                <a:schemeClr val="tx1"/>
              </a:solidFill>
            </a:endParaRPr>
          </a:p>
        </p:txBody>
      </p:sp>
      <p:cxnSp>
        <p:nvCxnSpPr>
          <p:cNvPr id="52" name="Conector reto 51"/>
          <p:cNvCxnSpPr/>
          <p:nvPr/>
        </p:nvCxnSpPr>
        <p:spPr>
          <a:xfrm flipV="1">
            <a:off x="8523637" y="2258170"/>
            <a:ext cx="895577" cy="67489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Conector reto 63"/>
          <p:cNvCxnSpPr/>
          <p:nvPr/>
        </p:nvCxnSpPr>
        <p:spPr>
          <a:xfrm flipV="1">
            <a:off x="8715792" y="2146852"/>
            <a:ext cx="528041" cy="397923"/>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85935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80902"/>
            <a:ext cx="10515600" cy="625540"/>
          </a:xfrm>
        </p:spPr>
        <p:txBody>
          <a:bodyPr anchor="t">
            <a:normAutofit fontScale="90000"/>
          </a:bodyPr>
          <a:lstStyle/>
          <a:p>
            <a:pPr algn="ctr"/>
            <a:r>
              <a:rPr lang="fr-FR" b="1" u="sng" dirty="0" smtClean="0"/>
              <a:t>Query superset (Case 17)</a:t>
            </a:r>
            <a:endParaRPr lang="fr-FR" b="1" u="sng" dirty="0"/>
          </a:p>
        </p:txBody>
      </p:sp>
      <p:sp>
        <p:nvSpPr>
          <p:cNvPr id="26" name="CaixaDeTexto 25"/>
          <p:cNvSpPr txBox="1"/>
          <p:nvPr/>
        </p:nvSpPr>
        <p:spPr>
          <a:xfrm>
            <a:off x="6292515" y="906442"/>
            <a:ext cx="5699187" cy="738664"/>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p_information!) :=  A1 (disease?; p!), A2 (p?; p_information!),</a:t>
            </a:r>
          </a:p>
          <a:p>
            <a:r>
              <a:rPr lang="en-US" sz="1400" dirty="0" smtClean="0"/>
              <a:t>{availability &gt; 97%, price per call &lt; 0.2$, provenance = certified, freshness = no, total response time &lt; 10s, total cost &lt; 5$}</a:t>
            </a:r>
            <a:endParaRPr lang="fr-FR" sz="1400" dirty="0"/>
          </a:p>
        </p:txBody>
      </p:sp>
      <p:grpSp>
        <p:nvGrpSpPr>
          <p:cNvPr id="34" name="Grupo 33"/>
          <p:cNvGrpSpPr/>
          <p:nvPr/>
        </p:nvGrpSpPr>
        <p:grpSpPr>
          <a:xfrm>
            <a:off x="1066800" y="2005930"/>
            <a:ext cx="3619500" cy="3332077"/>
            <a:chOff x="1066800" y="2054058"/>
            <a:chExt cx="3619500" cy="3332077"/>
          </a:xfrm>
        </p:grpSpPr>
        <p:grpSp>
          <p:nvGrpSpPr>
            <p:cNvPr id="13" name="Grupo 12"/>
            <p:cNvGrpSpPr/>
            <p:nvPr/>
          </p:nvGrpSpPr>
          <p:grpSpPr>
            <a:xfrm>
              <a:off x="1066800" y="2054058"/>
              <a:ext cx="3619500" cy="3332077"/>
              <a:chOff x="1066800" y="3413626"/>
              <a:chExt cx="3619500" cy="3332077"/>
            </a:xfrm>
          </p:grpSpPr>
          <p:grpSp>
            <p:nvGrpSpPr>
              <p:cNvPr id="8" name="Grupo 7"/>
              <p:cNvGrpSpPr/>
              <p:nvPr/>
            </p:nvGrpSpPr>
            <p:grpSpPr>
              <a:xfrm>
                <a:off x="1066800" y="3413626"/>
                <a:ext cx="3619500" cy="2514600"/>
                <a:chOff x="1066800" y="3401594"/>
                <a:chExt cx="3619500" cy="2514600"/>
              </a:xfrm>
            </p:grpSpPr>
            <p:sp>
              <p:nvSpPr>
                <p:cNvPr id="5" name="Elipse 4"/>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ipse 5"/>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7" name="Elipse 6"/>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39" name="Conector reto 38"/>
            <p:cNvCxnSpPr/>
            <p:nvPr/>
          </p:nvCxnSpPr>
          <p:spPr>
            <a:xfrm flipV="1">
              <a:off x="2204091" y="2890471"/>
              <a:ext cx="882822" cy="665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Conector reto 39"/>
            <p:cNvCxnSpPr/>
            <p:nvPr/>
          </p:nvCxnSpPr>
          <p:spPr>
            <a:xfrm flipV="1">
              <a:off x="2254187" y="2956830"/>
              <a:ext cx="1099302" cy="828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Conector reto 40"/>
            <p:cNvCxnSpPr/>
            <p:nvPr/>
          </p:nvCxnSpPr>
          <p:spPr>
            <a:xfrm flipV="1">
              <a:off x="2370872" y="3078786"/>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Conector reto 41"/>
            <p:cNvCxnSpPr>
              <a:endCxn id="5" idx="6"/>
            </p:cNvCxnSpPr>
            <p:nvPr/>
          </p:nvCxnSpPr>
          <p:spPr>
            <a:xfrm flipV="1">
              <a:off x="2494374" y="3311358"/>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Conector reto 42"/>
            <p:cNvCxnSpPr/>
            <p:nvPr/>
          </p:nvCxnSpPr>
          <p:spPr>
            <a:xfrm flipV="1">
              <a:off x="2647576" y="3610115"/>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Conector reto 43"/>
            <p:cNvCxnSpPr/>
            <p:nvPr/>
          </p:nvCxnSpPr>
          <p:spPr>
            <a:xfrm flipV="1">
              <a:off x="2840375" y="4017818"/>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Conector reto 34"/>
            <p:cNvCxnSpPr/>
            <p:nvPr/>
          </p:nvCxnSpPr>
          <p:spPr>
            <a:xfrm flipV="1">
              <a:off x="2181878" y="2890748"/>
              <a:ext cx="519210" cy="39126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CaixaDeTexto 23"/>
            <p:cNvSpPr txBox="1"/>
            <p:nvPr/>
          </p:nvSpPr>
          <p:spPr>
            <a:xfrm>
              <a:off x="1631282" y="2871535"/>
              <a:ext cx="434734" cy="369332"/>
            </a:xfrm>
            <a:prstGeom prst="rect">
              <a:avLst/>
            </a:prstGeom>
            <a:noFill/>
          </p:spPr>
          <p:txBody>
            <a:bodyPr wrap="none" rtlCol="0">
              <a:spAutoFit/>
            </a:bodyPr>
            <a:lstStyle/>
            <a:p>
              <a:r>
                <a:rPr lang="fr-FR" dirty="0" smtClean="0"/>
                <a:t>A1</a:t>
              </a:r>
              <a:endParaRPr lang="fr-FR" dirty="0"/>
            </a:p>
          </p:txBody>
        </p:sp>
        <p:sp>
          <p:nvSpPr>
            <p:cNvPr id="57" name="CaixaDeTexto 56"/>
            <p:cNvSpPr txBox="1"/>
            <p:nvPr/>
          </p:nvSpPr>
          <p:spPr>
            <a:xfrm>
              <a:off x="3793635" y="2789766"/>
              <a:ext cx="434734" cy="369332"/>
            </a:xfrm>
            <a:prstGeom prst="rect">
              <a:avLst/>
            </a:prstGeom>
            <a:noFill/>
          </p:spPr>
          <p:txBody>
            <a:bodyPr wrap="none" rtlCol="0">
              <a:spAutoFit/>
            </a:bodyPr>
            <a:lstStyle/>
            <a:p>
              <a:r>
                <a:rPr lang="fr-FR" dirty="0" smtClean="0"/>
                <a:t>A2</a:t>
              </a:r>
              <a:endParaRPr lang="fr-FR" dirty="0"/>
            </a:p>
          </p:txBody>
        </p:sp>
        <p:sp>
          <p:nvSpPr>
            <p:cNvPr id="58" name="CaixaDeTexto 57"/>
            <p:cNvSpPr txBox="1"/>
            <p:nvPr/>
          </p:nvSpPr>
          <p:spPr>
            <a:xfrm>
              <a:off x="2704639" y="4682749"/>
              <a:ext cx="434734" cy="369332"/>
            </a:xfrm>
            <a:prstGeom prst="rect">
              <a:avLst/>
            </a:prstGeom>
            <a:noFill/>
          </p:spPr>
          <p:txBody>
            <a:bodyPr wrap="none" rtlCol="0">
              <a:spAutoFit/>
            </a:bodyPr>
            <a:lstStyle/>
            <a:p>
              <a:r>
                <a:rPr lang="fr-FR" dirty="0" smtClean="0"/>
                <a:t>A3</a:t>
              </a:r>
              <a:endParaRPr lang="fr-FR" dirty="0"/>
            </a:p>
          </p:txBody>
        </p:sp>
      </p:grpSp>
      <p:grpSp>
        <p:nvGrpSpPr>
          <p:cNvPr id="36" name="Grupo 35"/>
          <p:cNvGrpSpPr/>
          <p:nvPr/>
        </p:nvGrpSpPr>
        <p:grpSpPr>
          <a:xfrm>
            <a:off x="7383381" y="2005930"/>
            <a:ext cx="3619500" cy="3332077"/>
            <a:chOff x="7419475" y="1969814"/>
            <a:chExt cx="3619500" cy="3332077"/>
          </a:xfrm>
        </p:grpSpPr>
        <p:grpSp>
          <p:nvGrpSpPr>
            <p:cNvPr id="38" name="Grupo 37"/>
            <p:cNvGrpSpPr/>
            <p:nvPr/>
          </p:nvGrpSpPr>
          <p:grpSpPr>
            <a:xfrm>
              <a:off x="7419475" y="1969814"/>
              <a:ext cx="3619500" cy="3332077"/>
              <a:chOff x="1066800" y="3413626"/>
              <a:chExt cx="3619500" cy="3332077"/>
            </a:xfrm>
          </p:grpSpPr>
          <p:grpSp>
            <p:nvGrpSpPr>
              <p:cNvPr id="45" name="Grupo 44"/>
              <p:cNvGrpSpPr/>
              <p:nvPr/>
            </p:nvGrpSpPr>
            <p:grpSpPr>
              <a:xfrm>
                <a:off x="1066800" y="3413626"/>
                <a:ext cx="3619500" cy="2514600"/>
                <a:chOff x="1066800" y="3401594"/>
                <a:chExt cx="3619500" cy="2514600"/>
              </a:xfrm>
            </p:grpSpPr>
            <p:sp>
              <p:nvSpPr>
                <p:cNvPr id="47" name="Elipse 46"/>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Elipse 47"/>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6" name="Elipse 45"/>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49" name="Conector reto 48"/>
            <p:cNvCxnSpPr/>
            <p:nvPr/>
          </p:nvCxnSpPr>
          <p:spPr>
            <a:xfrm flipV="1">
              <a:off x="8548815" y="2560330"/>
              <a:ext cx="1219676" cy="91912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Conector reto 49"/>
            <p:cNvCxnSpPr/>
            <p:nvPr/>
          </p:nvCxnSpPr>
          <p:spPr>
            <a:xfrm flipV="1">
              <a:off x="8606862" y="2771690"/>
              <a:ext cx="1233190" cy="92931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Conector reto 50"/>
            <p:cNvCxnSpPr/>
            <p:nvPr/>
          </p:nvCxnSpPr>
          <p:spPr>
            <a:xfrm flipV="1">
              <a:off x="8723547" y="2994542"/>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Conector reto 52"/>
            <p:cNvCxnSpPr>
              <a:endCxn id="47" idx="6"/>
            </p:cNvCxnSpPr>
            <p:nvPr/>
          </p:nvCxnSpPr>
          <p:spPr>
            <a:xfrm flipV="1">
              <a:off x="8847049" y="3227114"/>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Conector reto 53"/>
            <p:cNvCxnSpPr/>
            <p:nvPr/>
          </p:nvCxnSpPr>
          <p:spPr>
            <a:xfrm flipV="1">
              <a:off x="9000251" y="3525871"/>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Conector reto 54"/>
            <p:cNvCxnSpPr/>
            <p:nvPr/>
          </p:nvCxnSpPr>
          <p:spPr>
            <a:xfrm flipV="1">
              <a:off x="9193050" y="3933574"/>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Conector reto 55"/>
            <p:cNvCxnSpPr/>
            <p:nvPr/>
          </p:nvCxnSpPr>
          <p:spPr>
            <a:xfrm flipV="1">
              <a:off x="8534553" y="2381744"/>
              <a:ext cx="1082863" cy="81602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59" name="CaixaDeTexto 58"/>
            <p:cNvSpPr txBox="1"/>
            <p:nvPr/>
          </p:nvSpPr>
          <p:spPr>
            <a:xfrm>
              <a:off x="7943864" y="2795308"/>
              <a:ext cx="434734" cy="369332"/>
            </a:xfrm>
            <a:prstGeom prst="rect">
              <a:avLst/>
            </a:prstGeom>
            <a:noFill/>
          </p:spPr>
          <p:txBody>
            <a:bodyPr wrap="none" rtlCol="0">
              <a:spAutoFit/>
            </a:bodyPr>
            <a:lstStyle/>
            <a:p>
              <a:r>
                <a:rPr lang="fr-FR" dirty="0" smtClean="0"/>
                <a:t>A1</a:t>
              </a:r>
              <a:endParaRPr lang="fr-FR" dirty="0"/>
            </a:p>
          </p:txBody>
        </p:sp>
        <p:sp>
          <p:nvSpPr>
            <p:cNvPr id="60" name="CaixaDeTexto 59"/>
            <p:cNvSpPr txBox="1"/>
            <p:nvPr/>
          </p:nvSpPr>
          <p:spPr>
            <a:xfrm>
              <a:off x="10106217" y="2713539"/>
              <a:ext cx="434734" cy="369332"/>
            </a:xfrm>
            <a:prstGeom prst="rect">
              <a:avLst/>
            </a:prstGeom>
            <a:noFill/>
          </p:spPr>
          <p:txBody>
            <a:bodyPr wrap="none" rtlCol="0">
              <a:spAutoFit/>
            </a:bodyPr>
            <a:lstStyle/>
            <a:p>
              <a:r>
                <a:rPr lang="fr-FR" dirty="0" smtClean="0"/>
                <a:t>A2</a:t>
              </a:r>
              <a:endParaRPr lang="fr-FR" dirty="0"/>
            </a:p>
          </p:txBody>
        </p:sp>
        <p:sp>
          <p:nvSpPr>
            <p:cNvPr id="61" name="CaixaDeTexto 60"/>
            <p:cNvSpPr txBox="1"/>
            <p:nvPr/>
          </p:nvSpPr>
          <p:spPr>
            <a:xfrm>
              <a:off x="9017221" y="4606522"/>
              <a:ext cx="434734" cy="369332"/>
            </a:xfrm>
            <a:prstGeom prst="rect">
              <a:avLst/>
            </a:prstGeom>
            <a:noFill/>
          </p:spPr>
          <p:txBody>
            <a:bodyPr wrap="none" rtlCol="0">
              <a:spAutoFit/>
            </a:bodyPr>
            <a:lstStyle/>
            <a:p>
              <a:r>
                <a:rPr lang="fr-FR" dirty="0" smtClean="0"/>
                <a:t>A3</a:t>
              </a:r>
              <a:endParaRPr lang="fr-FR" dirty="0"/>
            </a:p>
          </p:txBody>
        </p:sp>
      </p:grpSp>
      <p:cxnSp>
        <p:nvCxnSpPr>
          <p:cNvPr id="32" name="Conector reto 31"/>
          <p:cNvCxnSpPr>
            <a:stCxn id="2" idx="2"/>
          </p:cNvCxnSpPr>
          <p:nvPr/>
        </p:nvCxnSpPr>
        <p:spPr>
          <a:xfrm>
            <a:off x="6096000" y="906442"/>
            <a:ext cx="0" cy="46882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CaixaDeTexto 61"/>
          <p:cNvSpPr txBox="1"/>
          <p:nvPr/>
        </p:nvSpPr>
        <p:spPr>
          <a:xfrm>
            <a:off x="312737" y="906442"/>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
        <p:nvSpPr>
          <p:cNvPr id="63" name="Retângulo 62"/>
          <p:cNvSpPr/>
          <p:nvPr/>
        </p:nvSpPr>
        <p:spPr>
          <a:xfrm>
            <a:off x="312737" y="5419776"/>
            <a:ext cx="11574463" cy="1161498"/>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dirty="0" smtClean="0">
                <a:solidFill>
                  <a:schemeClr val="tx1"/>
                </a:solidFill>
              </a:rPr>
              <a:t>The second query is a subset of the first query in terms of the data which is retrieved. However, the quality of the data retrieved in the second query is lower considering that requirements in the second query are less restrict than in the first one (the absence of the response time requirements makes the requirements of the second set query as less restrict than the requirements of the first query). </a:t>
            </a:r>
            <a:endParaRPr lang="en-US" dirty="0">
              <a:solidFill>
                <a:schemeClr val="tx1"/>
              </a:solidFill>
            </a:endParaRPr>
          </a:p>
        </p:txBody>
      </p:sp>
      <p:cxnSp>
        <p:nvCxnSpPr>
          <p:cNvPr id="52" name="Conector reto 51"/>
          <p:cNvCxnSpPr/>
          <p:nvPr/>
        </p:nvCxnSpPr>
        <p:spPr>
          <a:xfrm flipV="1">
            <a:off x="8523637" y="2258170"/>
            <a:ext cx="895577" cy="67489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Conector reto 63"/>
          <p:cNvCxnSpPr/>
          <p:nvPr/>
        </p:nvCxnSpPr>
        <p:spPr>
          <a:xfrm flipV="1">
            <a:off x="8715792" y="2146852"/>
            <a:ext cx="528041" cy="397923"/>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6750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pPr marL="0" indent="0" algn="just">
              <a:buNone/>
            </a:pPr>
            <a:r>
              <a:rPr lang="en-US" dirty="0" smtClean="0"/>
              <a:t>Doctor Marcel wants to search for patients infected by pneumonia that were treated by doctor Paul using services with availability higher than 97%, response time less than 3 seconds, price per call less than 2 cents, certified data providers, fresh data or not, the overall response time less than 10 seconds and the total cost less than 5 dollars.</a:t>
            </a:r>
            <a:endParaRPr lang="fr-FR" dirty="0"/>
          </a:p>
        </p:txBody>
      </p:sp>
      <p:sp>
        <p:nvSpPr>
          <p:cNvPr id="4" name="Título 1"/>
          <p:cNvSpPr txBox="1">
            <a:spLocks/>
          </p:cNvSpPr>
          <p:nvPr/>
        </p:nvSpPr>
        <p:spPr>
          <a:xfrm>
            <a:off x="838200" y="280902"/>
            <a:ext cx="10515600" cy="625540"/>
          </a:xfrm>
          <a:prstGeom prst="rect">
            <a:avLst/>
          </a:prstGeom>
        </p:spPr>
        <p:txBody>
          <a:bodyPr vert="horz" lIns="91440" tIns="45720" rIns="91440" bIns="45720" rtlCol="0" anchor="t">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b="1" u="sng" dirty="0" smtClean="0"/>
              <a:t>Query example</a:t>
            </a:r>
            <a:endParaRPr lang="fr-FR" b="1" u="sng" dirty="0"/>
          </a:p>
        </p:txBody>
      </p:sp>
      <p:sp>
        <p:nvSpPr>
          <p:cNvPr id="6" name="Retângulo 5"/>
          <p:cNvSpPr/>
          <p:nvPr/>
        </p:nvSpPr>
        <p:spPr>
          <a:xfrm>
            <a:off x="838200" y="4001294"/>
            <a:ext cx="8486274" cy="1477328"/>
          </a:xfrm>
          <a:prstGeom prst="rect">
            <a:avLst/>
          </a:prstGeom>
          <a:ln>
            <a:solidFill>
              <a:schemeClr val="tx1"/>
            </a:solidFill>
          </a:ln>
        </p:spPr>
        <p:txBody>
          <a:bodyPr wrap="square">
            <a:spAutoFit/>
          </a:bodyPr>
          <a:lstStyle/>
          <a:p>
            <a:r>
              <a:rPr lang="en-US" i="1" u="sng" dirty="0" smtClean="0">
                <a:solidFill>
                  <a:srgbClr val="000000"/>
                </a:solidFill>
                <a:effectLst/>
              </a:rPr>
              <a:t>Abstract service description</a:t>
            </a:r>
          </a:p>
          <a:p>
            <a:pPr marL="285750" indent="-285750">
              <a:buFont typeface="Arial" panose="020B0604020202020204" pitchFamily="34" charset="0"/>
              <a:buChar char="•"/>
            </a:pPr>
            <a:r>
              <a:rPr lang="en-US" i="1" dirty="0" smtClean="0">
                <a:solidFill>
                  <a:srgbClr val="000000"/>
                </a:solidFill>
                <a:effectLst/>
              </a:rPr>
              <a:t>A</a:t>
            </a:r>
            <a:r>
              <a:rPr lang="en-US" sz="800" i="0" dirty="0" smtClean="0">
                <a:solidFill>
                  <a:srgbClr val="000000"/>
                </a:solidFill>
                <a:effectLst/>
              </a:rPr>
              <a:t>1</a:t>
            </a:r>
            <a:r>
              <a:rPr lang="en-US" i="0" dirty="0" smtClean="0">
                <a:solidFill>
                  <a:srgbClr val="000000"/>
                </a:solidFill>
                <a:effectLst/>
              </a:rPr>
              <a:t>(</a:t>
            </a:r>
            <a:r>
              <a:rPr lang="en-US" i="1" dirty="0" smtClean="0">
                <a:solidFill>
                  <a:srgbClr val="000000"/>
                </a:solidFill>
                <a:effectLst/>
              </a:rPr>
              <a:t>x</a:t>
            </a:r>
            <a:r>
              <a:rPr lang="en-US" i="0" dirty="0" smtClean="0">
                <a:solidFill>
                  <a:srgbClr val="000000"/>
                </a:solidFill>
                <a:effectLst/>
              </a:rPr>
              <a:t>?; </a:t>
            </a:r>
            <a:r>
              <a:rPr lang="en-US" i="1" dirty="0" smtClean="0">
                <a:solidFill>
                  <a:srgbClr val="000000"/>
                </a:solidFill>
                <a:effectLst/>
              </a:rPr>
              <a:t>y</a:t>
            </a:r>
            <a:r>
              <a:rPr lang="en-US" i="0" dirty="0" smtClean="0">
                <a:solidFill>
                  <a:srgbClr val="000000"/>
                </a:solidFill>
                <a:effectLst/>
              </a:rPr>
              <a:t>!) Given a disease </a:t>
            </a:r>
            <a:r>
              <a:rPr lang="en-US" i="1" dirty="0" smtClean="0">
                <a:solidFill>
                  <a:srgbClr val="000000"/>
                </a:solidFill>
                <a:effectLst/>
              </a:rPr>
              <a:t>x</a:t>
            </a:r>
            <a:r>
              <a:rPr lang="en-US" i="0" dirty="0" smtClean="0">
                <a:solidFill>
                  <a:srgbClr val="000000"/>
                </a:solidFill>
                <a:effectLst/>
              </a:rPr>
              <a:t>, </a:t>
            </a:r>
            <a:r>
              <a:rPr lang="en-US" i="1" dirty="0" smtClean="0">
                <a:solidFill>
                  <a:srgbClr val="000000"/>
                </a:solidFill>
                <a:effectLst/>
              </a:rPr>
              <a:t>A</a:t>
            </a:r>
            <a:r>
              <a:rPr lang="en-US" sz="800" i="0" dirty="0" smtClean="0">
                <a:solidFill>
                  <a:srgbClr val="000000"/>
                </a:solidFill>
                <a:effectLst/>
              </a:rPr>
              <a:t>1 </a:t>
            </a:r>
            <a:r>
              <a:rPr lang="en-US" i="0" dirty="0" smtClean="0">
                <a:solidFill>
                  <a:srgbClr val="000000"/>
                </a:solidFill>
                <a:effectLst/>
              </a:rPr>
              <a:t>returns the list of patients </a:t>
            </a:r>
            <a:r>
              <a:rPr lang="en-US" i="1" dirty="0" smtClean="0">
                <a:solidFill>
                  <a:srgbClr val="000000"/>
                </a:solidFill>
                <a:effectLst/>
              </a:rPr>
              <a:t>p </a:t>
            </a:r>
            <a:r>
              <a:rPr lang="en-US" i="0" dirty="0" smtClean="0">
                <a:solidFill>
                  <a:srgbClr val="000000"/>
                </a:solidFill>
                <a:effectLst/>
              </a:rPr>
              <a:t>that were infected by it.</a:t>
            </a:r>
          </a:p>
          <a:p>
            <a:pPr marL="285750" indent="-285750">
              <a:buFont typeface="Arial" panose="020B0604020202020204" pitchFamily="34" charset="0"/>
              <a:buChar char="•"/>
            </a:pPr>
            <a:r>
              <a:rPr lang="en-US" i="1" dirty="0" smtClean="0">
                <a:solidFill>
                  <a:srgbClr val="000000"/>
                </a:solidFill>
                <a:effectLst/>
              </a:rPr>
              <a:t>A</a:t>
            </a:r>
            <a:r>
              <a:rPr lang="en-US" sz="800" i="0" dirty="0" smtClean="0">
                <a:solidFill>
                  <a:srgbClr val="000000"/>
                </a:solidFill>
                <a:effectLst/>
              </a:rPr>
              <a:t>2</a:t>
            </a:r>
            <a:r>
              <a:rPr lang="en-US" i="0" dirty="0" smtClean="0">
                <a:solidFill>
                  <a:srgbClr val="000000"/>
                </a:solidFill>
                <a:effectLst/>
              </a:rPr>
              <a:t>(</a:t>
            </a:r>
            <a:r>
              <a:rPr lang="en-US" i="1" dirty="0" smtClean="0">
                <a:solidFill>
                  <a:srgbClr val="000000"/>
                </a:solidFill>
                <a:effectLst/>
              </a:rPr>
              <a:t>z</a:t>
            </a:r>
            <a:r>
              <a:rPr lang="en-US" i="0" dirty="0" smtClean="0">
                <a:solidFill>
                  <a:srgbClr val="000000"/>
                </a:solidFill>
                <a:effectLst/>
              </a:rPr>
              <a:t>?; </a:t>
            </a:r>
            <a:r>
              <a:rPr lang="en-US" i="1" dirty="0" smtClean="0">
                <a:solidFill>
                  <a:srgbClr val="000000"/>
                </a:solidFill>
                <a:effectLst/>
              </a:rPr>
              <a:t>w</a:t>
            </a:r>
            <a:r>
              <a:rPr lang="en-US" i="0" dirty="0" smtClean="0">
                <a:solidFill>
                  <a:srgbClr val="000000"/>
                </a:solidFill>
                <a:effectLst/>
              </a:rPr>
              <a:t>!) Given a patient id </a:t>
            </a:r>
            <a:r>
              <a:rPr lang="en-US" i="1" dirty="0" smtClean="0">
                <a:solidFill>
                  <a:srgbClr val="000000"/>
                </a:solidFill>
                <a:effectLst/>
              </a:rPr>
              <a:t>z</a:t>
            </a:r>
            <a:r>
              <a:rPr lang="en-US" i="0" dirty="0" smtClean="0">
                <a:solidFill>
                  <a:srgbClr val="000000"/>
                </a:solidFill>
                <a:effectLst/>
              </a:rPr>
              <a:t>, </a:t>
            </a:r>
            <a:r>
              <a:rPr lang="en-US" i="1" dirty="0" smtClean="0">
                <a:solidFill>
                  <a:srgbClr val="000000"/>
                </a:solidFill>
                <a:effectLst/>
              </a:rPr>
              <a:t>A</a:t>
            </a:r>
            <a:r>
              <a:rPr lang="en-US" sz="800" i="0" dirty="0" smtClean="0">
                <a:solidFill>
                  <a:srgbClr val="000000"/>
                </a:solidFill>
                <a:effectLst/>
              </a:rPr>
              <a:t>2 </a:t>
            </a:r>
            <a:r>
              <a:rPr lang="en-US" i="0" dirty="0" smtClean="0">
                <a:solidFill>
                  <a:srgbClr val="000000"/>
                </a:solidFill>
                <a:effectLst/>
              </a:rPr>
              <a:t>returns his/her personal information </a:t>
            </a:r>
            <a:r>
              <a:rPr lang="en-US" i="1" dirty="0" smtClean="0">
                <a:solidFill>
                  <a:srgbClr val="000000"/>
                </a:solidFill>
                <a:effectLst/>
              </a:rPr>
              <a:t>w</a:t>
            </a:r>
            <a:r>
              <a:rPr lang="en-US" i="0" dirty="0" smtClean="0">
                <a:solidFill>
                  <a:srgbClr val="000000"/>
                </a:solidFill>
                <a:effectLst/>
              </a:rPr>
              <a:t>.</a:t>
            </a:r>
          </a:p>
          <a:p>
            <a:pPr marL="285750" indent="-285750">
              <a:buFont typeface="Arial" panose="020B0604020202020204" pitchFamily="34" charset="0"/>
              <a:buChar char="•"/>
            </a:pPr>
            <a:r>
              <a:rPr lang="en-US" i="1" dirty="0" smtClean="0">
                <a:solidFill>
                  <a:srgbClr val="000000"/>
                </a:solidFill>
                <a:effectLst/>
              </a:rPr>
              <a:t>A</a:t>
            </a:r>
            <a:r>
              <a:rPr lang="en-US" sz="800" i="0" dirty="0" smtClean="0">
                <a:solidFill>
                  <a:srgbClr val="000000"/>
                </a:solidFill>
                <a:effectLst/>
              </a:rPr>
              <a:t>3</a:t>
            </a:r>
            <a:r>
              <a:rPr lang="en-US" i="0" dirty="0" smtClean="0">
                <a:solidFill>
                  <a:srgbClr val="000000"/>
                </a:solidFill>
                <a:effectLst/>
              </a:rPr>
              <a:t>(</a:t>
            </a:r>
            <a:r>
              <a:rPr lang="en-US" i="1" dirty="0" smtClean="0">
                <a:solidFill>
                  <a:srgbClr val="000000"/>
                </a:solidFill>
                <a:effectLst/>
              </a:rPr>
              <a:t>d</a:t>
            </a:r>
            <a:r>
              <a:rPr lang="en-US" i="0" dirty="0" smtClean="0">
                <a:solidFill>
                  <a:srgbClr val="000000"/>
                </a:solidFill>
                <a:effectLst/>
              </a:rPr>
              <a:t>?; </a:t>
            </a:r>
            <a:r>
              <a:rPr lang="en-US" i="1" dirty="0" smtClean="0">
                <a:solidFill>
                  <a:srgbClr val="000000"/>
                </a:solidFill>
                <a:effectLst/>
              </a:rPr>
              <a:t>y</a:t>
            </a:r>
            <a:r>
              <a:rPr lang="en-US" i="0" dirty="0" smtClean="0">
                <a:solidFill>
                  <a:srgbClr val="000000"/>
                </a:solidFill>
                <a:effectLst/>
              </a:rPr>
              <a:t>!) Given a doctor id </a:t>
            </a:r>
            <a:r>
              <a:rPr lang="en-US" i="1" dirty="0" smtClean="0">
                <a:solidFill>
                  <a:srgbClr val="000000"/>
                </a:solidFill>
                <a:effectLst/>
              </a:rPr>
              <a:t>d</a:t>
            </a:r>
            <a:r>
              <a:rPr lang="en-US" i="0" dirty="0" smtClean="0">
                <a:solidFill>
                  <a:srgbClr val="000000"/>
                </a:solidFill>
                <a:effectLst/>
              </a:rPr>
              <a:t>, </a:t>
            </a:r>
            <a:r>
              <a:rPr lang="en-US" i="1" dirty="0" smtClean="0">
                <a:solidFill>
                  <a:srgbClr val="000000"/>
                </a:solidFill>
                <a:effectLst/>
              </a:rPr>
              <a:t>A</a:t>
            </a:r>
            <a:r>
              <a:rPr lang="en-US" sz="800" i="0" dirty="0" smtClean="0">
                <a:solidFill>
                  <a:srgbClr val="000000"/>
                </a:solidFill>
                <a:effectLst/>
              </a:rPr>
              <a:t>3 </a:t>
            </a:r>
            <a:r>
              <a:rPr lang="en-US" i="0" dirty="0" smtClean="0">
                <a:solidFill>
                  <a:srgbClr val="000000"/>
                </a:solidFill>
                <a:effectLst/>
              </a:rPr>
              <a:t>returns the list of patients </a:t>
            </a:r>
            <a:r>
              <a:rPr lang="en-US" i="1" dirty="0" smtClean="0">
                <a:solidFill>
                  <a:srgbClr val="000000"/>
                </a:solidFill>
                <a:effectLst/>
              </a:rPr>
              <a:t>y </a:t>
            </a:r>
            <a:r>
              <a:rPr lang="en-US" i="0" dirty="0" smtClean="0">
                <a:solidFill>
                  <a:srgbClr val="000000"/>
                </a:solidFill>
                <a:effectLst/>
              </a:rPr>
              <a:t>that were treated by </a:t>
            </a:r>
            <a:r>
              <a:rPr lang="en-US" i="1" dirty="0" smtClean="0">
                <a:solidFill>
                  <a:srgbClr val="000000"/>
                </a:solidFill>
                <a:effectLst/>
              </a:rPr>
              <a:t>d</a:t>
            </a:r>
            <a:r>
              <a:rPr lang="en-US" i="0" dirty="0" smtClean="0">
                <a:solidFill>
                  <a:srgbClr val="000000"/>
                </a:solidFill>
                <a:effectLst/>
              </a:rPr>
              <a:t>.</a:t>
            </a:r>
          </a:p>
          <a:p>
            <a:pPr marL="285750" indent="-285750">
              <a:buFont typeface="Arial" panose="020B0604020202020204" pitchFamily="34" charset="0"/>
              <a:buChar char="•"/>
            </a:pPr>
            <a:r>
              <a:rPr lang="en-US" i="1" dirty="0" smtClean="0">
                <a:solidFill>
                  <a:srgbClr val="000000"/>
                </a:solidFill>
                <a:effectLst/>
              </a:rPr>
              <a:t>A</a:t>
            </a:r>
            <a:r>
              <a:rPr lang="en-US" sz="800" i="0" dirty="0" smtClean="0">
                <a:solidFill>
                  <a:srgbClr val="000000"/>
                </a:solidFill>
                <a:effectLst/>
              </a:rPr>
              <a:t>4</a:t>
            </a:r>
            <a:r>
              <a:rPr lang="en-US" i="0" dirty="0" smtClean="0">
                <a:solidFill>
                  <a:srgbClr val="000000"/>
                </a:solidFill>
                <a:effectLst/>
              </a:rPr>
              <a:t>(</a:t>
            </a:r>
            <a:r>
              <a:rPr lang="en-US" i="1" dirty="0" smtClean="0">
                <a:solidFill>
                  <a:srgbClr val="000000"/>
                </a:solidFill>
                <a:effectLst/>
              </a:rPr>
              <a:t>h</a:t>
            </a:r>
            <a:r>
              <a:rPr lang="en-US" i="0" dirty="0" smtClean="0">
                <a:solidFill>
                  <a:srgbClr val="000000"/>
                </a:solidFill>
                <a:effectLst/>
              </a:rPr>
              <a:t>?; </a:t>
            </a:r>
            <a:r>
              <a:rPr lang="en-US" i="1" dirty="0" smtClean="0">
                <a:solidFill>
                  <a:srgbClr val="000000"/>
                </a:solidFill>
                <a:effectLst/>
              </a:rPr>
              <a:t>y</a:t>
            </a:r>
            <a:r>
              <a:rPr lang="en-US" i="0" dirty="0" smtClean="0">
                <a:solidFill>
                  <a:srgbClr val="000000"/>
                </a:solidFill>
                <a:effectLst/>
              </a:rPr>
              <a:t>!) Given a hospital </a:t>
            </a:r>
            <a:r>
              <a:rPr lang="en-US" i="1" dirty="0" smtClean="0">
                <a:solidFill>
                  <a:srgbClr val="000000"/>
                </a:solidFill>
                <a:effectLst/>
              </a:rPr>
              <a:t>h</a:t>
            </a:r>
            <a:r>
              <a:rPr lang="en-US" i="0" dirty="0" smtClean="0">
                <a:solidFill>
                  <a:srgbClr val="000000"/>
                </a:solidFill>
                <a:effectLst/>
              </a:rPr>
              <a:t>, </a:t>
            </a:r>
            <a:r>
              <a:rPr lang="en-US" i="1" dirty="0" smtClean="0">
                <a:solidFill>
                  <a:srgbClr val="000000"/>
                </a:solidFill>
                <a:effectLst/>
              </a:rPr>
              <a:t>A</a:t>
            </a:r>
            <a:r>
              <a:rPr lang="en-US" sz="800" i="0" dirty="0" smtClean="0">
                <a:solidFill>
                  <a:srgbClr val="000000"/>
                </a:solidFill>
                <a:effectLst/>
              </a:rPr>
              <a:t>4 </a:t>
            </a:r>
            <a:r>
              <a:rPr lang="en-US" i="0" dirty="0" smtClean="0">
                <a:solidFill>
                  <a:srgbClr val="000000"/>
                </a:solidFill>
                <a:effectLst/>
              </a:rPr>
              <a:t>returns the list of patients </a:t>
            </a:r>
            <a:r>
              <a:rPr lang="en-US" i="1" dirty="0" smtClean="0">
                <a:solidFill>
                  <a:srgbClr val="000000"/>
                </a:solidFill>
                <a:effectLst/>
              </a:rPr>
              <a:t>y </a:t>
            </a:r>
            <a:r>
              <a:rPr lang="en-US" i="0" dirty="0" smtClean="0">
                <a:solidFill>
                  <a:srgbClr val="000000"/>
                </a:solidFill>
                <a:effectLst/>
              </a:rPr>
              <a:t>that were treated in it.</a:t>
            </a:r>
            <a:endParaRPr lang="fr-FR" dirty="0"/>
          </a:p>
        </p:txBody>
      </p:sp>
    </p:spTree>
    <p:extLst>
      <p:ext uri="{BB962C8B-B14F-4D97-AF65-F5344CB8AC3E}">
        <p14:creationId xmlns:p14="http://schemas.microsoft.com/office/powerpoint/2010/main" val="35887651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80902"/>
            <a:ext cx="10515600" cy="625540"/>
          </a:xfrm>
        </p:spPr>
        <p:txBody>
          <a:bodyPr anchor="t">
            <a:normAutofit fontScale="90000"/>
          </a:bodyPr>
          <a:lstStyle/>
          <a:p>
            <a:pPr algn="ctr"/>
            <a:r>
              <a:rPr lang="fr-FR" b="1" u="sng" dirty="0" smtClean="0"/>
              <a:t>Query superset (Case 18)</a:t>
            </a:r>
            <a:endParaRPr lang="fr-FR" b="1" u="sng" dirty="0"/>
          </a:p>
        </p:txBody>
      </p:sp>
      <p:sp>
        <p:nvSpPr>
          <p:cNvPr id="26" name="CaixaDeTexto 25"/>
          <p:cNvSpPr txBox="1"/>
          <p:nvPr/>
        </p:nvSpPr>
        <p:spPr>
          <a:xfrm>
            <a:off x="6292515" y="906442"/>
            <a:ext cx="5699187" cy="738664"/>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p_information!) :=  A1 (disease?; p!), A2 (p?; p_information!),</a:t>
            </a:r>
          </a:p>
          <a:p>
            <a:r>
              <a:rPr lang="en-US" sz="1400" dirty="0" smtClean="0"/>
              <a:t>{</a:t>
            </a:r>
            <a:r>
              <a:rPr lang="en-US" sz="1400" b="1" dirty="0" smtClean="0"/>
              <a:t>availability &gt; 98%, </a:t>
            </a:r>
            <a:r>
              <a:rPr lang="en-US" sz="1400" dirty="0" smtClean="0"/>
              <a:t>price per call &lt; 0.2$, provenance = certified, freshness = no, total response time &lt; 10s, total cost &lt; 5$}</a:t>
            </a:r>
            <a:endParaRPr lang="fr-FR" sz="1400" dirty="0"/>
          </a:p>
        </p:txBody>
      </p:sp>
      <p:grpSp>
        <p:nvGrpSpPr>
          <p:cNvPr id="34" name="Grupo 33"/>
          <p:cNvGrpSpPr/>
          <p:nvPr/>
        </p:nvGrpSpPr>
        <p:grpSpPr>
          <a:xfrm>
            <a:off x="1066800" y="2005930"/>
            <a:ext cx="3619500" cy="3332077"/>
            <a:chOff x="1066800" y="2054058"/>
            <a:chExt cx="3619500" cy="3332077"/>
          </a:xfrm>
        </p:grpSpPr>
        <p:grpSp>
          <p:nvGrpSpPr>
            <p:cNvPr id="13" name="Grupo 12"/>
            <p:cNvGrpSpPr/>
            <p:nvPr/>
          </p:nvGrpSpPr>
          <p:grpSpPr>
            <a:xfrm>
              <a:off x="1066800" y="2054058"/>
              <a:ext cx="3619500" cy="3332077"/>
              <a:chOff x="1066800" y="3413626"/>
              <a:chExt cx="3619500" cy="3332077"/>
            </a:xfrm>
          </p:grpSpPr>
          <p:grpSp>
            <p:nvGrpSpPr>
              <p:cNvPr id="8" name="Grupo 7"/>
              <p:cNvGrpSpPr/>
              <p:nvPr/>
            </p:nvGrpSpPr>
            <p:grpSpPr>
              <a:xfrm>
                <a:off x="1066800" y="3413626"/>
                <a:ext cx="3619500" cy="2514600"/>
                <a:chOff x="1066800" y="3401594"/>
                <a:chExt cx="3619500" cy="2514600"/>
              </a:xfrm>
            </p:grpSpPr>
            <p:sp>
              <p:nvSpPr>
                <p:cNvPr id="5" name="Elipse 4"/>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ipse 5"/>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7" name="Elipse 6"/>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39" name="Conector reto 38"/>
            <p:cNvCxnSpPr/>
            <p:nvPr/>
          </p:nvCxnSpPr>
          <p:spPr>
            <a:xfrm flipV="1">
              <a:off x="2204091" y="2890471"/>
              <a:ext cx="882822" cy="665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Conector reto 39"/>
            <p:cNvCxnSpPr/>
            <p:nvPr/>
          </p:nvCxnSpPr>
          <p:spPr>
            <a:xfrm flipV="1">
              <a:off x="2254187" y="2956830"/>
              <a:ext cx="1099302" cy="828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Conector reto 40"/>
            <p:cNvCxnSpPr/>
            <p:nvPr/>
          </p:nvCxnSpPr>
          <p:spPr>
            <a:xfrm flipV="1">
              <a:off x="2370872" y="3078786"/>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Conector reto 41"/>
            <p:cNvCxnSpPr>
              <a:endCxn id="5" idx="6"/>
            </p:cNvCxnSpPr>
            <p:nvPr/>
          </p:nvCxnSpPr>
          <p:spPr>
            <a:xfrm flipV="1">
              <a:off x="2494374" y="3311358"/>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Conector reto 42"/>
            <p:cNvCxnSpPr/>
            <p:nvPr/>
          </p:nvCxnSpPr>
          <p:spPr>
            <a:xfrm flipV="1">
              <a:off x="2647576" y="3610115"/>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Conector reto 43"/>
            <p:cNvCxnSpPr/>
            <p:nvPr/>
          </p:nvCxnSpPr>
          <p:spPr>
            <a:xfrm flipV="1">
              <a:off x="2840375" y="4017818"/>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Conector reto 34"/>
            <p:cNvCxnSpPr/>
            <p:nvPr/>
          </p:nvCxnSpPr>
          <p:spPr>
            <a:xfrm flipV="1">
              <a:off x="2181878" y="2890748"/>
              <a:ext cx="519210" cy="39126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CaixaDeTexto 23"/>
            <p:cNvSpPr txBox="1"/>
            <p:nvPr/>
          </p:nvSpPr>
          <p:spPr>
            <a:xfrm>
              <a:off x="1631282" y="2871535"/>
              <a:ext cx="434734" cy="369332"/>
            </a:xfrm>
            <a:prstGeom prst="rect">
              <a:avLst/>
            </a:prstGeom>
            <a:noFill/>
          </p:spPr>
          <p:txBody>
            <a:bodyPr wrap="none" rtlCol="0">
              <a:spAutoFit/>
            </a:bodyPr>
            <a:lstStyle/>
            <a:p>
              <a:r>
                <a:rPr lang="fr-FR" dirty="0" smtClean="0"/>
                <a:t>A1</a:t>
              </a:r>
              <a:endParaRPr lang="fr-FR" dirty="0"/>
            </a:p>
          </p:txBody>
        </p:sp>
        <p:sp>
          <p:nvSpPr>
            <p:cNvPr id="57" name="CaixaDeTexto 56"/>
            <p:cNvSpPr txBox="1"/>
            <p:nvPr/>
          </p:nvSpPr>
          <p:spPr>
            <a:xfrm>
              <a:off x="3793635" y="2789766"/>
              <a:ext cx="434734" cy="369332"/>
            </a:xfrm>
            <a:prstGeom prst="rect">
              <a:avLst/>
            </a:prstGeom>
            <a:noFill/>
          </p:spPr>
          <p:txBody>
            <a:bodyPr wrap="none" rtlCol="0">
              <a:spAutoFit/>
            </a:bodyPr>
            <a:lstStyle/>
            <a:p>
              <a:r>
                <a:rPr lang="fr-FR" dirty="0" smtClean="0"/>
                <a:t>A2</a:t>
              </a:r>
              <a:endParaRPr lang="fr-FR" dirty="0"/>
            </a:p>
          </p:txBody>
        </p:sp>
        <p:sp>
          <p:nvSpPr>
            <p:cNvPr id="58" name="CaixaDeTexto 57"/>
            <p:cNvSpPr txBox="1"/>
            <p:nvPr/>
          </p:nvSpPr>
          <p:spPr>
            <a:xfrm>
              <a:off x="2704639" y="4682749"/>
              <a:ext cx="434734" cy="369332"/>
            </a:xfrm>
            <a:prstGeom prst="rect">
              <a:avLst/>
            </a:prstGeom>
            <a:noFill/>
          </p:spPr>
          <p:txBody>
            <a:bodyPr wrap="none" rtlCol="0">
              <a:spAutoFit/>
            </a:bodyPr>
            <a:lstStyle/>
            <a:p>
              <a:r>
                <a:rPr lang="fr-FR" dirty="0" smtClean="0"/>
                <a:t>A3</a:t>
              </a:r>
              <a:endParaRPr lang="fr-FR" dirty="0"/>
            </a:p>
          </p:txBody>
        </p:sp>
      </p:grpSp>
      <p:grpSp>
        <p:nvGrpSpPr>
          <p:cNvPr id="36" name="Grupo 35"/>
          <p:cNvGrpSpPr/>
          <p:nvPr/>
        </p:nvGrpSpPr>
        <p:grpSpPr>
          <a:xfrm>
            <a:off x="7383381" y="2005930"/>
            <a:ext cx="3619500" cy="3332077"/>
            <a:chOff x="7419475" y="1969814"/>
            <a:chExt cx="3619500" cy="3332077"/>
          </a:xfrm>
        </p:grpSpPr>
        <p:grpSp>
          <p:nvGrpSpPr>
            <p:cNvPr id="38" name="Grupo 37"/>
            <p:cNvGrpSpPr/>
            <p:nvPr/>
          </p:nvGrpSpPr>
          <p:grpSpPr>
            <a:xfrm>
              <a:off x="7419475" y="1969814"/>
              <a:ext cx="3619500" cy="3332077"/>
              <a:chOff x="1066800" y="3413626"/>
              <a:chExt cx="3619500" cy="3332077"/>
            </a:xfrm>
          </p:grpSpPr>
          <p:grpSp>
            <p:nvGrpSpPr>
              <p:cNvPr id="45" name="Grupo 44"/>
              <p:cNvGrpSpPr/>
              <p:nvPr/>
            </p:nvGrpSpPr>
            <p:grpSpPr>
              <a:xfrm>
                <a:off x="1066800" y="3413626"/>
                <a:ext cx="3619500" cy="2514600"/>
                <a:chOff x="1066800" y="3401594"/>
                <a:chExt cx="3619500" cy="2514600"/>
              </a:xfrm>
            </p:grpSpPr>
            <p:sp>
              <p:nvSpPr>
                <p:cNvPr id="47" name="Elipse 46"/>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Elipse 47"/>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6" name="Elipse 45"/>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49" name="Conector reto 48"/>
            <p:cNvCxnSpPr/>
            <p:nvPr/>
          </p:nvCxnSpPr>
          <p:spPr>
            <a:xfrm flipV="1">
              <a:off x="8548815" y="2560330"/>
              <a:ext cx="1219676" cy="91912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Conector reto 49"/>
            <p:cNvCxnSpPr/>
            <p:nvPr/>
          </p:nvCxnSpPr>
          <p:spPr>
            <a:xfrm flipV="1">
              <a:off x="8606862" y="2771690"/>
              <a:ext cx="1233190" cy="92931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Conector reto 50"/>
            <p:cNvCxnSpPr/>
            <p:nvPr/>
          </p:nvCxnSpPr>
          <p:spPr>
            <a:xfrm flipV="1">
              <a:off x="8723547" y="2994542"/>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Conector reto 52"/>
            <p:cNvCxnSpPr>
              <a:endCxn id="47" idx="6"/>
            </p:cNvCxnSpPr>
            <p:nvPr/>
          </p:nvCxnSpPr>
          <p:spPr>
            <a:xfrm flipV="1">
              <a:off x="8847049" y="3227114"/>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Conector reto 53"/>
            <p:cNvCxnSpPr/>
            <p:nvPr/>
          </p:nvCxnSpPr>
          <p:spPr>
            <a:xfrm flipV="1">
              <a:off x="9000251" y="3525871"/>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Conector reto 54"/>
            <p:cNvCxnSpPr/>
            <p:nvPr/>
          </p:nvCxnSpPr>
          <p:spPr>
            <a:xfrm flipV="1">
              <a:off x="9193050" y="3933574"/>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Conector reto 55"/>
            <p:cNvCxnSpPr/>
            <p:nvPr/>
          </p:nvCxnSpPr>
          <p:spPr>
            <a:xfrm flipV="1">
              <a:off x="8534553" y="2381744"/>
              <a:ext cx="1082863" cy="81602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59" name="CaixaDeTexto 58"/>
            <p:cNvSpPr txBox="1"/>
            <p:nvPr/>
          </p:nvSpPr>
          <p:spPr>
            <a:xfrm>
              <a:off x="7943864" y="2795308"/>
              <a:ext cx="434734" cy="369332"/>
            </a:xfrm>
            <a:prstGeom prst="rect">
              <a:avLst/>
            </a:prstGeom>
            <a:noFill/>
          </p:spPr>
          <p:txBody>
            <a:bodyPr wrap="none" rtlCol="0">
              <a:spAutoFit/>
            </a:bodyPr>
            <a:lstStyle/>
            <a:p>
              <a:r>
                <a:rPr lang="fr-FR" dirty="0" smtClean="0"/>
                <a:t>A1</a:t>
              </a:r>
              <a:endParaRPr lang="fr-FR" dirty="0"/>
            </a:p>
          </p:txBody>
        </p:sp>
        <p:sp>
          <p:nvSpPr>
            <p:cNvPr id="60" name="CaixaDeTexto 59"/>
            <p:cNvSpPr txBox="1"/>
            <p:nvPr/>
          </p:nvSpPr>
          <p:spPr>
            <a:xfrm>
              <a:off x="10106217" y="2713539"/>
              <a:ext cx="434734" cy="369332"/>
            </a:xfrm>
            <a:prstGeom prst="rect">
              <a:avLst/>
            </a:prstGeom>
            <a:noFill/>
          </p:spPr>
          <p:txBody>
            <a:bodyPr wrap="none" rtlCol="0">
              <a:spAutoFit/>
            </a:bodyPr>
            <a:lstStyle/>
            <a:p>
              <a:r>
                <a:rPr lang="fr-FR" dirty="0" smtClean="0"/>
                <a:t>A2</a:t>
              </a:r>
              <a:endParaRPr lang="fr-FR" dirty="0"/>
            </a:p>
          </p:txBody>
        </p:sp>
        <p:sp>
          <p:nvSpPr>
            <p:cNvPr id="61" name="CaixaDeTexto 60"/>
            <p:cNvSpPr txBox="1"/>
            <p:nvPr/>
          </p:nvSpPr>
          <p:spPr>
            <a:xfrm>
              <a:off x="9017221" y="4606522"/>
              <a:ext cx="434734" cy="369332"/>
            </a:xfrm>
            <a:prstGeom prst="rect">
              <a:avLst/>
            </a:prstGeom>
            <a:noFill/>
          </p:spPr>
          <p:txBody>
            <a:bodyPr wrap="none" rtlCol="0">
              <a:spAutoFit/>
            </a:bodyPr>
            <a:lstStyle/>
            <a:p>
              <a:r>
                <a:rPr lang="fr-FR" dirty="0" smtClean="0"/>
                <a:t>A3</a:t>
              </a:r>
              <a:endParaRPr lang="fr-FR" dirty="0"/>
            </a:p>
          </p:txBody>
        </p:sp>
      </p:grpSp>
      <p:cxnSp>
        <p:nvCxnSpPr>
          <p:cNvPr id="32" name="Conector reto 31"/>
          <p:cNvCxnSpPr>
            <a:stCxn id="2" idx="2"/>
          </p:cNvCxnSpPr>
          <p:nvPr/>
        </p:nvCxnSpPr>
        <p:spPr>
          <a:xfrm>
            <a:off x="6096000" y="906442"/>
            <a:ext cx="0" cy="46882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CaixaDeTexto 61"/>
          <p:cNvSpPr txBox="1"/>
          <p:nvPr/>
        </p:nvSpPr>
        <p:spPr>
          <a:xfrm>
            <a:off x="312737" y="906442"/>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
        <p:nvSpPr>
          <p:cNvPr id="63" name="Retângulo 62"/>
          <p:cNvSpPr/>
          <p:nvPr/>
        </p:nvSpPr>
        <p:spPr>
          <a:xfrm>
            <a:off x="312737" y="5419776"/>
            <a:ext cx="11574463" cy="1161498"/>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dirty="0" smtClean="0">
                <a:solidFill>
                  <a:schemeClr val="tx1"/>
                </a:solidFill>
              </a:rPr>
              <a:t>The second query is a subset of the first query in terms of the data which is retrieved. However, the quality of the data retrieved is different considering that there are requirements more restrict (availability) and requirements less restrict (the absence of the response time requirements makes the requirements of the second set query as less restrict than the requirements of the first </a:t>
            </a:r>
            <a:r>
              <a:rPr lang="en-US" dirty="0">
                <a:solidFill>
                  <a:schemeClr val="tx1"/>
                </a:solidFill>
              </a:rPr>
              <a:t>query) than the first </a:t>
            </a:r>
            <a:r>
              <a:rPr lang="en-US" dirty="0" smtClean="0">
                <a:solidFill>
                  <a:schemeClr val="tx1"/>
                </a:solidFill>
              </a:rPr>
              <a:t>query. </a:t>
            </a:r>
            <a:endParaRPr lang="en-US" dirty="0">
              <a:solidFill>
                <a:schemeClr val="tx1"/>
              </a:solidFill>
            </a:endParaRPr>
          </a:p>
        </p:txBody>
      </p:sp>
      <p:cxnSp>
        <p:nvCxnSpPr>
          <p:cNvPr id="52" name="Conector reto 51"/>
          <p:cNvCxnSpPr/>
          <p:nvPr/>
        </p:nvCxnSpPr>
        <p:spPr>
          <a:xfrm flipV="1">
            <a:off x="8523637" y="2258170"/>
            <a:ext cx="895577" cy="67489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Conector reto 63"/>
          <p:cNvCxnSpPr/>
          <p:nvPr/>
        </p:nvCxnSpPr>
        <p:spPr>
          <a:xfrm flipV="1">
            <a:off x="8715792" y="2146852"/>
            <a:ext cx="528041" cy="397923"/>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76104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80902"/>
            <a:ext cx="10515600" cy="625540"/>
          </a:xfrm>
        </p:spPr>
        <p:txBody>
          <a:bodyPr anchor="t">
            <a:normAutofit fontScale="90000"/>
          </a:bodyPr>
          <a:lstStyle/>
          <a:p>
            <a:pPr algn="ctr"/>
            <a:r>
              <a:rPr lang="fr-FR" b="1" u="sng" dirty="0" smtClean="0"/>
              <a:t>Different queries(Case 19)</a:t>
            </a:r>
            <a:endParaRPr lang="fr-FR" b="1" u="sng" dirty="0"/>
          </a:p>
        </p:txBody>
      </p:sp>
      <p:sp>
        <p:nvSpPr>
          <p:cNvPr id="26" name="CaixaDeTexto 25"/>
          <p:cNvSpPr txBox="1"/>
          <p:nvPr/>
        </p:nvSpPr>
        <p:spPr>
          <a:xfrm>
            <a:off x="6292515" y="906442"/>
            <a:ext cx="5699187" cy="738664"/>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p_information!) :=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grpSp>
        <p:nvGrpSpPr>
          <p:cNvPr id="38" name="Grupo 37"/>
          <p:cNvGrpSpPr/>
          <p:nvPr/>
        </p:nvGrpSpPr>
        <p:grpSpPr>
          <a:xfrm>
            <a:off x="7383381" y="2005930"/>
            <a:ext cx="3619500" cy="3332077"/>
            <a:chOff x="1066800" y="3413626"/>
            <a:chExt cx="3619500" cy="3332077"/>
          </a:xfrm>
        </p:grpSpPr>
        <p:grpSp>
          <p:nvGrpSpPr>
            <p:cNvPr id="45" name="Grupo 44"/>
            <p:cNvGrpSpPr/>
            <p:nvPr/>
          </p:nvGrpSpPr>
          <p:grpSpPr>
            <a:xfrm>
              <a:off x="1066800" y="3413626"/>
              <a:ext cx="3619500" cy="2514600"/>
              <a:chOff x="1066800" y="3401594"/>
              <a:chExt cx="3619500" cy="2514600"/>
            </a:xfrm>
          </p:grpSpPr>
          <p:sp>
            <p:nvSpPr>
              <p:cNvPr id="47" name="Elipse 46"/>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Elipse 47"/>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6" name="Elipse 45"/>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49" name="Conector reto 48"/>
          <p:cNvCxnSpPr/>
          <p:nvPr/>
        </p:nvCxnSpPr>
        <p:spPr>
          <a:xfrm flipV="1">
            <a:off x="8512721" y="2834982"/>
            <a:ext cx="903140" cy="68059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Conector reto 49"/>
          <p:cNvCxnSpPr/>
          <p:nvPr/>
        </p:nvCxnSpPr>
        <p:spPr>
          <a:xfrm flipV="1">
            <a:off x="8570768" y="2900706"/>
            <a:ext cx="1109913" cy="83641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Conector reto 50"/>
          <p:cNvCxnSpPr/>
          <p:nvPr/>
        </p:nvCxnSpPr>
        <p:spPr>
          <a:xfrm flipV="1">
            <a:off x="8687453" y="3030658"/>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Conector reto 52"/>
          <p:cNvCxnSpPr/>
          <p:nvPr/>
        </p:nvCxnSpPr>
        <p:spPr>
          <a:xfrm flipV="1">
            <a:off x="8810955" y="3157559"/>
            <a:ext cx="1223633" cy="94653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Conector reto 53"/>
          <p:cNvCxnSpPr/>
          <p:nvPr/>
        </p:nvCxnSpPr>
        <p:spPr>
          <a:xfrm flipV="1">
            <a:off x="8964157" y="3305175"/>
            <a:ext cx="1243696" cy="937233"/>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Conector reto 54"/>
          <p:cNvCxnSpPr/>
          <p:nvPr/>
        </p:nvCxnSpPr>
        <p:spPr>
          <a:xfrm flipV="1">
            <a:off x="9156956" y="3490548"/>
            <a:ext cx="1159541" cy="87381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Conector reto 55"/>
          <p:cNvCxnSpPr/>
          <p:nvPr/>
        </p:nvCxnSpPr>
        <p:spPr>
          <a:xfrm flipV="1">
            <a:off x="8498459" y="2825218"/>
            <a:ext cx="542302" cy="40867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59" name="CaixaDeTexto 58"/>
          <p:cNvSpPr txBox="1"/>
          <p:nvPr/>
        </p:nvSpPr>
        <p:spPr>
          <a:xfrm>
            <a:off x="7907770" y="2831424"/>
            <a:ext cx="434734" cy="369332"/>
          </a:xfrm>
          <a:prstGeom prst="rect">
            <a:avLst/>
          </a:prstGeom>
          <a:noFill/>
        </p:spPr>
        <p:txBody>
          <a:bodyPr wrap="none" rtlCol="0">
            <a:spAutoFit/>
          </a:bodyPr>
          <a:lstStyle/>
          <a:p>
            <a:r>
              <a:rPr lang="fr-FR" dirty="0" smtClean="0"/>
              <a:t>A1</a:t>
            </a:r>
            <a:endParaRPr lang="fr-FR" dirty="0"/>
          </a:p>
        </p:txBody>
      </p:sp>
      <p:sp>
        <p:nvSpPr>
          <p:cNvPr id="60" name="CaixaDeTexto 59"/>
          <p:cNvSpPr txBox="1"/>
          <p:nvPr/>
        </p:nvSpPr>
        <p:spPr>
          <a:xfrm>
            <a:off x="10070123" y="2749655"/>
            <a:ext cx="434734" cy="369332"/>
          </a:xfrm>
          <a:prstGeom prst="rect">
            <a:avLst/>
          </a:prstGeom>
          <a:noFill/>
        </p:spPr>
        <p:txBody>
          <a:bodyPr wrap="none" rtlCol="0">
            <a:spAutoFit/>
          </a:bodyPr>
          <a:lstStyle/>
          <a:p>
            <a:r>
              <a:rPr lang="fr-FR" dirty="0" smtClean="0"/>
              <a:t>A2</a:t>
            </a:r>
            <a:endParaRPr lang="fr-FR" dirty="0"/>
          </a:p>
        </p:txBody>
      </p:sp>
      <p:sp>
        <p:nvSpPr>
          <p:cNvPr id="61" name="CaixaDeTexto 60"/>
          <p:cNvSpPr txBox="1"/>
          <p:nvPr/>
        </p:nvSpPr>
        <p:spPr>
          <a:xfrm>
            <a:off x="8981127" y="4642638"/>
            <a:ext cx="434734" cy="369332"/>
          </a:xfrm>
          <a:prstGeom prst="rect">
            <a:avLst/>
          </a:prstGeom>
          <a:noFill/>
        </p:spPr>
        <p:txBody>
          <a:bodyPr wrap="none" rtlCol="0">
            <a:spAutoFit/>
          </a:bodyPr>
          <a:lstStyle/>
          <a:p>
            <a:r>
              <a:rPr lang="fr-FR" dirty="0" smtClean="0"/>
              <a:t>A3</a:t>
            </a:r>
            <a:endParaRPr lang="fr-FR" dirty="0"/>
          </a:p>
        </p:txBody>
      </p:sp>
      <p:cxnSp>
        <p:nvCxnSpPr>
          <p:cNvPr id="101" name="Conector reto 100"/>
          <p:cNvCxnSpPr>
            <a:endCxn id="48" idx="2"/>
          </p:cNvCxnSpPr>
          <p:nvPr/>
        </p:nvCxnSpPr>
        <p:spPr>
          <a:xfrm flipH="1" flipV="1">
            <a:off x="8488281" y="3263230"/>
            <a:ext cx="927580" cy="995654"/>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Conector reto 31"/>
          <p:cNvCxnSpPr>
            <a:stCxn id="2" idx="2"/>
          </p:cNvCxnSpPr>
          <p:nvPr/>
        </p:nvCxnSpPr>
        <p:spPr>
          <a:xfrm>
            <a:off x="6096000" y="906442"/>
            <a:ext cx="0" cy="46882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CaixaDeTexto 61"/>
          <p:cNvSpPr txBox="1"/>
          <p:nvPr/>
        </p:nvSpPr>
        <p:spPr>
          <a:xfrm>
            <a:off x="312737" y="906442"/>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a:t>
            </a:r>
            <a:r>
              <a:rPr lang="en-US" sz="1400" dirty="0" smtClean="0"/>
              <a:t>!), </a:t>
            </a:r>
            <a:r>
              <a:rPr lang="en-US" sz="1400" dirty="0" smtClean="0"/>
              <a:t>A2 (p?; p_information!),</a:t>
            </a:r>
          </a:p>
          <a:p>
            <a:r>
              <a:rPr lang="en-US" sz="1400" dirty="0" smtClean="0"/>
              <a:t>{availability &gt; 97%, response time &lt; 3s, price per call &lt; 0.2$, provenance = certified, freshness = no,  total response time &lt; 10s, total cost &lt; 5$}</a:t>
            </a:r>
            <a:endParaRPr lang="fr-FR" sz="1400" dirty="0"/>
          </a:p>
        </p:txBody>
      </p:sp>
      <p:sp>
        <p:nvSpPr>
          <p:cNvPr id="63" name="Retângulo 62"/>
          <p:cNvSpPr/>
          <p:nvPr/>
        </p:nvSpPr>
        <p:spPr>
          <a:xfrm>
            <a:off x="312737" y="5419776"/>
            <a:ext cx="11574463" cy="509060"/>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dirty="0" smtClean="0">
                <a:solidFill>
                  <a:schemeClr val="tx1"/>
                </a:solidFill>
              </a:rPr>
              <a:t>The queries are different in terms of the data which is retrieved. However, the quality of the data retrieved is equivalent. </a:t>
            </a:r>
            <a:endParaRPr lang="en-US" dirty="0">
              <a:solidFill>
                <a:schemeClr val="tx1"/>
              </a:solidFill>
            </a:endParaRPr>
          </a:p>
        </p:txBody>
      </p:sp>
      <p:cxnSp>
        <p:nvCxnSpPr>
          <p:cNvPr id="52" name="Conector reto 51"/>
          <p:cNvCxnSpPr/>
          <p:nvPr/>
        </p:nvCxnSpPr>
        <p:spPr>
          <a:xfrm flipV="1">
            <a:off x="9358313" y="3664974"/>
            <a:ext cx="1050225" cy="79143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Conector reto 63"/>
          <p:cNvCxnSpPr/>
          <p:nvPr/>
        </p:nvCxnSpPr>
        <p:spPr>
          <a:xfrm flipV="1">
            <a:off x="9979095" y="4138613"/>
            <a:ext cx="485927" cy="358195"/>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83" name="Grupo 82"/>
          <p:cNvGrpSpPr/>
          <p:nvPr/>
        </p:nvGrpSpPr>
        <p:grpSpPr>
          <a:xfrm>
            <a:off x="1066800" y="2005930"/>
            <a:ext cx="3619500" cy="3332077"/>
            <a:chOff x="1066800" y="2054058"/>
            <a:chExt cx="3619500" cy="3332077"/>
          </a:xfrm>
        </p:grpSpPr>
        <p:grpSp>
          <p:nvGrpSpPr>
            <p:cNvPr id="84" name="Grupo 83"/>
            <p:cNvGrpSpPr/>
            <p:nvPr/>
          </p:nvGrpSpPr>
          <p:grpSpPr>
            <a:xfrm>
              <a:off x="1066800" y="2054058"/>
              <a:ext cx="3619500" cy="3332077"/>
              <a:chOff x="1066800" y="3413626"/>
              <a:chExt cx="3619500" cy="3332077"/>
            </a:xfrm>
          </p:grpSpPr>
          <p:grpSp>
            <p:nvGrpSpPr>
              <p:cNvPr id="95" name="Grupo 94"/>
              <p:cNvGrpSpPr/>
              <p:nvPr/>
            </p:nvGrpSpPr>
            <p:grpSpPr>
              <a:xfrm>
                <a:off x="1066800" y="3413626"/>
                <a:ext cx="3619500" cy="2514600"/>
                <a:chOff x="1066800" y="3401594"/>
                <a:chExt cx="3619500" cy="2514600"/>
              </a:xfrm>
            </p:grpSpPr>
            <p:sp>
              <p:nvSpPr>
                <p:cNvPr id="97" name="Elipse 96"/>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8" name="Elipse 97"/>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96" name="Elipse 95"/>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85" name="Conector reto 84"/>
            <p:cNvCxnSpPr/>
            <p:nvPr/>
          </p:nvCxnSpPr>
          <p:spPr>
            <a:xfrm flipV="1">
              <a:off x="1661604" y="2890471"/>
              <a:ext cx="1425309" cy="107408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Conector reto 85"/>
            <p:cNvCxnSpPr/>
            <p:nvPr/>
          </p:nvCxnSpPr>
          <p:spPr>
            <a:xfrm flipV="1">
              <a:off x="1631282" y="2956830"/>
              <a:ext cx="1722207" cy="129783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Conector reto 86"/>
            <p:cNvCxnSpPr/>
            <p:nvPr/>
          </p:nvCxnSpPr>
          <p:spPr>
            <a:xfrm flipV="1">
              <a:off x="1755058" y="3078786"/>
              <a:ext cx="1791231" cy="1349841"/>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8" name="Conector reto 87"/>
            <p:cNvCxnSpPr>
              <a:endCxn id="97" idx="6"/>
            </p:cNvCxnSpPr>
            <p:nvPr/>
          </p:nvCxnSpPr>
          <p:spPr>
            <a:xfrm flipV="1">
              <a:off x="2013155" y="3311358"/>
              <a:ext cx="1568245" cy="1213103"/>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 name="Conector reto 88"/>
            <p:cNvCxnSpPr/>
            <p:nvPr/>
          </p:nvCxnSpPr>
          <p:spPr>
            <a:xfrm flipV="1">
              <a:off x="2308123" y="3610116"/>
              <a:ext cx="1242362" cy="936225"/>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Conector reto 89"/>
            <p:cNvCxnSpPr/>
            <p:nvPr/>
          </p:nvCxnSpPr>
          <p:spPr>
            <a:xfrm flipV="1">
              <a:off x="2840375" y="4017818"/>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Conector reto 90"/>
            <p:cNvCxnSpPr/>
            <p:nvPr/>
          </p:nvCxnSpPr>
          <p:spPr>
            <a:xfrm flipV="1">
              <a:off x="1746493" y="2890748"/>
              <a:ext cx="954595" cy="719367"/>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92" name="CaixaDeTexto 91"/>
            <p:cNvSpPr txBox="1"/>
            <p:nvPr/>
          </p:nvSpPr>
          <p:spPr>
            <a:xfrm>
              <a:off x="1631282" y="2871535"/>
              <a:ext cx="434734" cy="369332"/>
            </a:xfrm>
            <a:prstGeom prst="rect">
              <a:avLst/>
            </a:prstGeom>
            <a:noFill/>
          </p:spPr>
          <p:txBody>
            <a:bodyPr wrap="none" rtlCol="0">
              <a:spAutoFit/>
            </a:bodyPr>
            <a:lstStyle/>
            <a:p>
              <a:r>
                <a:rPr lang="fr-FR" dirty="0" smtClean="0"/>
                <a:t>A1</a:t>
              </a:r>
              <a:endParaRPr lang="fr-FR" dirty="0"/>
            </a:p>
          </p:txBody>
        </p:sp>
        <p:sp>
          <p:nvSpPr>
            <p:cNvPr id="93" name="CaixaDeTexto 92"/>
            <p:cNvSpPr txBox="1"/>
            <p:nvPr/>
          </p:nvSpPr>
          <p:spPr>
            <a:xfrm>
              <a:off x="3793635" y="2789766"/>
              <a:ext cx="434734" cy="369332"/>
            </a:xfrm>
            <a:prstGeom prst="rect">
              <a:avLst/>
            </a:prstGeom>
            <a:noFill/>
          </p:spPr>
          <p:txBody>
            <a:bodyPr wrap="none" rtlCol="0">
              <a:spAutoFit/>
            </a:bodyPr>
            <a:lstStyle/>
            <a:p>
              <a:r>
                <a:rPr lang="fr-FR" dirty="0" smtClean="0"/>
                <a:t>A2</a:t>
              </a:r>
              <a:endParaRPr lang="fr-FR" dirty="0"/>
            </a:p>
          </p:txBody>
        </p:sp>
        <p:sp>
          <p:nvSpPr>
            <p:cNvPr id="94" name="CaixaDeTexto 93"/>
            <p:cNvSpPr txBox="1"/>
            <p:nvPr/>
          </p:nvSpPr>
          <p:spPr>
            <a:xfrm>
              <a:off x="2704639" y="4682749"/>
              <a:ext cx="434734" cy="369332"/>
            </a:xfrm>
            <a:prstGeom prst="rect">
              <a:avLst/>
            </a:prstGeom>
            <a:noFill/>
          </p:spPr>
          <p:txBody>
            <a:bodyPr wrap="none" rtlCol="0">
              <a:spAutoFit/>
            </a:bodyPr>
            <a:lstStyle/>
            <a:p>
              <a:r>
                <a:rPr lang="fr-FR" dirty="0" smtClean="0"/>
                <a:t>A3</a:t>
              </a:r>
              <a:endParaRPr lang="fr-FR" dirty="0"/>
            </a:p>
          </p:txBody>
        </p:sp>
      </p:grpSp>
      <p:cxnSp>
        <p:nvCxnSpPr>
          <p:cNvPr id="99" name="Conector reto 98"/>
          <p:cNvCxnSpPr/>
          <p:nvPr/>
        </p:nvCxnSpPr>
        <p:spPr>
          <a:xfrm flipV="1">
            <a:off x="9615837" y="3882559"/>
            <a:ext cx="846626" cy="638003"/>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100" name="Retângulo 99"/>
          <p:cNvSpPr/>
          <p:nvPr/>
        </p:nvSpPr>
        <p:spPr>
          <a:xfrm>
            <a:off x="298574" y="6083629"/>
            <a:ext cx="10017923" cy="41026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dirty="0" smtClean="0">
                <a:solidFill>
                  <a:schemeClr val="tx1"/>
                </a:solidFill>
              </a:rPr>
              <a:t>Even if the queries are different they can share part of the results according to the abstract services used.</a:t>
            </a:r>
            <a:endParaRPr lang="en-US" dirty="0">
              <a:solidFill>
                <a:schemeClr val="tx1"/>
              </a:solidFill>
            </a:endParaRPr>
          </a:p>
        </p:txBody>
      </p:sp>
      <p:cxnSp>
        <p:nvCxnSpPr>
          <p:cNvPr id="33" name="Conector de seta reta 32"/>
          <p:cNvCxnSpPr>
            <a:stCxn id="100" idx="0"/>
          </p:cNvCxnSpPr>
          <p:nvPr/>
        </p:nvCxnSpPr>
        <p:spPr>
          <a:xfrm flipV="1">
            <a:off x="5307536" y="3916432"/>
            <a:ext cx="3205185" cy="21671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Conector reto 103"/>
          <p:cNvCxnSpPr/>
          <p:nvPr/>
        </p:nvCxnSpPr>
        <p:spPr>
          <a:xfrm flipH="1" flipV="1">
            <a:off x="8554290" y="3637682"/>
            <a:ext cx="676996" cy="72668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Conector reto 106"/>
          <p:cNvCxnSpPr/>
          <p:nvPr/>
        </p:nvCxnSpPr>
        <p:spPr>
          <a:xfrm flipH="1" flipV="1">
            <a:off x="8550846" y="3003942"/>
            <a:ext cx="1028512" cy="1103993"/>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9" name="Conector reto 108"/>
          <p:cNvCxnSpPr/>
          <p:nvPr/>
        </p:nvCxnSpPr>
        <p:spPr>
          <a:xfrm flipH="1" flipV="1">
            <a:off x="8772271" y="2901570"/>
            <a:ext cx="934291" cy="1002856"/>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Conector reto 110"/>
          <p:cNvCxnSpPr/>
          <p:nvPr/>
        </p:nvCxnSpPr>
        <p:spPr>
          <a:xfrm flipH="1" flipV="1">
            <a:off x="9041774" y="2831997"/>
            <a:ext cx="788290" cy="846141"/>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3" name="Conector reto 112"/>
          <p:cNvCxnSpPr/>
          <p:nvPr/>
        </p:nvCxnSpPr>
        <p:spPr>
          <a:xfrm flipH="1" flipV="1">
            <a:off x="9410038" y="2842641"/>
            <a:ext cx="487946" cy="523754"/>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5703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80902"/>
            <a:ext cx="10515600" cy="625540"/>
          </a:xfrm>
        </p:spPr>
        <p:txBody>
          <a:bodyPr anchor="t">
            <a:normAutofit fontScale="90000"/>
          </a:bodyPr>
          <a:lstStyle/>
          <a:p>
            <a:pPr algn="ctr"/>
            <a:r>
              <a:rPr lang="fr-FR" b="1" u="sng" dirty="0" smtClean="0"/>
              <a:t>Equivalent queries (Case 1)</a:t>
            </a:r>
            <a:endParaRPr lang="fr-FR" b="1" u="sng" dirty="0"/>
          </a:p>
        </p:txBody>
      </p:sp>
      <p:sp>
        <p:nvSpPr>
          <p:cNvPr id="26" name="CaixaDeTexto 25"/>
          <p:cNvSpPr txBox="1"/>
          <p:nvPr/>
        </p:nvSpPr>
        <p:spPr>
          <a:xfrm>
            <a:off x="6292516" y="906442"/>
            <a:ext cx="5594684" cy="954107"/>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grpSp>
        <p:nvGrpSpPr>
          <p:cNvPr id="34" name="Grupo 33"/>
          <p:cNvGrpSpPr/>
          <p:nvPr/>
        </p:nvGrpSpPr>
        <p:grpSpPr>
          <a:xfrm>
            <a:off x="1066800" y="2005930"/>
            <a:ext cx="3619500" cy="3332077"/>
            <a:chOff x="1066800" y="2054058"/>
            <a:chExt cx="3619500" cy="3332077"/>
          </a:xfrm>
        </p:grpSpPr>
        <p:grpSp>
          <p:nvGrpSpPr>
            <p:cNvPr id="13" name="Grupo 12"/>
            <p:cNvGrpSpPr/>
            <p:nvPr/>
          </p:nvGrpSpPr>
          <p:grpSpPr>
            <a:xfrm>
              <a:off x="1066800" y="2054058"/>
              <a:ext cx="3619500" cy="3332077"/>
              <a:chOff x="1066800" y="3413626"/>
              <a:chExt cx="3619500" cy="3332077"/>
            </a:xfrm>
          </p:grpSpPr>
          <p:grpSp>
            <p:nvGrpSpPr>
              <p:cNvPr id="8" name="Grupo 7"/>
              <p:cNvGrpSpPr/>
              <p:nvPr/>
            </p:nvGrpSpPr>
            <p:grpSpPr>
              <a:xfrm>
                <a:off x="1066800" y="3413626"/>
                <a:ext cx="3619500" cy="2514600"/>
                <a:chOff x="1066800" y="3401594"/>
                <a:chExt cx="3619500" cy="2514600"/>
              </a:xfrm>
            </p:grpSpPr>
            <p:sp>
              <p:nvSpPr>
                <p:cNvPr id="5" name="Elipse 4"/>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ipse 5"/>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7" name="Elipse 6"/>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39" name="Conector reto 38"/>
            <p:cNvCxnSpPr/>
            <p:nvPr/>
          </p:nvCxnSpPr>
          <p:spPr>
            <a:xfrm flipV="1">
              <a:off x="2204091" y="2890471"/>
              <a:ext cx="882822" cy="665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Conector reto 39"/>
            <p:cNvCxnSpPr/>
            <p:nvPr/>
          </p:nvCxnSpPr>
          <p:spPr>
            <a:xfrm flipV="1">
              <a:off x="2254187" y="2956830"/>
              <a:ext cx="1099302" cy="828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Conector reto 40"/>
            <p:cNvCxnSpPr/>
            <p:nvPr/>
          </p:nvCxnSpPr>
          <p:spPr>
            <a:xfrm flipV="1">
              <a:off x="2370872" y="3078786"/>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Conector reto 41"/>
            <p:cNvCxnSpPr>
              <a:endCxn id="5" idx="6"/>
            </p:cNvCxnSpPr>
            <p:nvPr/>
          </p:nvCxnSpPr>
          <p:spPr>
            <a:xfrm flipV="1">
              <a:off x="2494374" y="3311358"/>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Conector reto 42"/>
            <p:cNvCxnSpPr/>
            <p:nvPr/>
          </p:nvCxnSpPr>
          <p:spPr>
            <a:xfrm flipV="1">
              <a:off x="2647576" y="3610115"/>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Conector reto 43"/>
            <p:cNvCxnSpPr/>
            <p:nvPr/>
          </p:nvCxnSpPr>
          <p:spPr>
            <a:xfrm flipV="1">
              <a:off x="2840375" y="4017818"/>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Conector reto 34"/>
            <p:cNvCxnSpPr/>
            <p:nvPr/>
          </p:nvCxnSpPr>
          <p:spPr>
            <a:xfrm flipV="1">
              <a:off x="2181878" y="2890748"/>
              <a:ext cx="519210" cy="39126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CaixaDeTexto 23"/>
            <p:cNvSpPr txBox="1"/>
            <p:nvPr/>
          </p:nvSpPr>
          <p:spPr>
            <a:xfrm>
              <a:off x="1631282" y="2871535"/>
              <a:ext cx="434734" cy="369332"/>
            </a:xfrm>
            <a:prstGeom prst="rect">
              <a:avLst/>
            </a:prstGeom>
            <a:noFill/>
          </p:spPr>
          <p:txBody>
            <a:bodyPr wrap="none" rtlCol="0">
              <a:spAutoFit/>
            </a:bodyPr>
            <a:lstStyle/>
            <a:p>
              <a:r>
                <a:rPr lang="fr-FR" dirty="0" smtClean="0"/>
                <a:t>A1</a:t>
              </a:r>
              <a:endParaRPr lang="fr-FR" dirty="0"/>
            </a:p>
          </p:txBody>
        </p:sp>
        <p:sp>
          <p:nvSpPr>
            <p:cNvPr id="57" name="CaixaDeTexto 56"/>
            <p:cNvSpPr txBox="1"/>
            <p:nvPr/>
          </p:nvSpPr>
          <p:spPr>
            <a:xfrm>
              <a:off x="3793635" y="2789766"/>
              <a:ext cx="434734" cy="369332"/>
            </a:xfrm>
            <a:prstGeom prst="rect">
              <a:avLst/>
            </a:prstGeom>
            <a:noFill/>
          </p:spPr>
          <p:txBody>
            <a:bodyPr wrap="none" rtlCol="0">
              <a:spAutoFit/>
            </a:bodyPr>
            <a:lstStyle/>
            <a:p>
              <a:r>
                <a:rPr lang="fr-FR" dirty="0" smtClean="0"/>
                <a:t>A2</a:t>
              </a:r>
              <a:endParaRPr lang="fr-FR" dirty="0"/>
            </a:p>
          </p:txBody>
        </p:sp>
        <p:sp>
          <p:nvSpPr>
            <p:cNvPr id="58" name="CaixaDeTexto 57"/>
            <p:cNvSpPr txBox="1"/>
            <p:nvPr/>
          </p:nvSpPr>
          <p:spPr>
            <a:xfrm>
              <a:off x="2704639" y="4682749"/>
              <a:ext cx="434734" cy="369332"/>
            </a:xfrm>
            <a:prstGeom prst="rect">
              <a:avLst/>
            </a:prstGeom>
            <a:noFill/>
          </p:spPr>
          <p:txBody>
            <a:bodyPr wrap="none" rtlCol="0">
              <a:spAutoFit/>
            </a:bodyPr>
            <a:lstStyle/>
            <a:p>
              <a:r>
                <a:rPr lang="fr-FR" dirty="0" smtClean="0"/>
                <a:t>A3</a:t>
              </a:r>
              <a:endParaRPr lang="fr-FR" dirty="0"/>
            </a:p>
          </p:txBody>
        </p:sp>
      </p:grpSp>
      <p:grpSp>
        <p:nvGrpSpPr>
          <p:cNvPr id="36" name="Grupo 35"/>
          <p:cNvGrpSpPr/>
          <p:nvPr/>
        </p:nvGrpSpPr>
        <p:grpSpPr>
          <a:xfrm>
            <a:off x="7383381" y="2005930"/>
            <a:ext cx="3619500" cy="3332077"/>
            <a:chOff x="7419475" y="1969814"/>
            <a:chExt cx="3619500" cy="3332077"/>
          </a:xfrm>
        </p:grpSpPr>
        <p:grpSp>
          <p:nvGrpSpPr>
            <p:cNvPr id="38" name="Grupo 37"/>
            <p:cNvGrpSpPr/>
            <p:nvPr/>
          </p:nvGrpSpPr>
          <p:grpSpPr>
            <a:xfrm>
              <a:off x="7419475" y="1969814"/>
              <a:ext cx="3619500" cy="3332077"/>
              <a:chOff x="1066800" y="3413626"/>
              <a:chExt cx="3619500" cy="3332077"/>
            </a:xfrm>
          </p:grpSpPr>
          <p:grpSp>
            <p:nvGrpSpPr>
              <p:cNvPr id="45" name="Grupo 44"/>
              <p:cNvGrpSpPr/>
              <p:nvPr/>
            </p:nvGrpSpPr>
            <p:grpSpPr>
              <a:xfrm>
                <a:off x="1066800" y="3413626"/>
                <a:ext cx="3619500" cy="2514600"/>
                <a:chOff x="1066800" y="3401594"/>
                <a:chExt cx="3619500" cy="2514600"/>
              </a:xfrm>
            </p:grpSpPr>
            <p:sp>
              <p:nvSpPr>
                <p:cNvPr id="47" name="Elipse 46"/>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Elipse 47"/>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6" name="Elipse 45"/>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49" name="Conector reto 48"/>
            <p:cNvCxnSpPr/>
            <p:nvPr/>
          </p:nvCxnSpPr>
          <p:spPr>
            <a:xfrm flipV="1">
              <a:off x="8556766" y="2806227"/>
              <a:ext cx="882822" cy="665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Conector reto 49"/>
            <p:cNvCxnSpPr/>
            <p:nvPr/>
          </p:nvCxnSpPr>
          <p:spPr>
            <a:xfrm flipV="1">
              <a:off x="8606862" y="2872586"/>
              <a:ext cx="1099302" cy="828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Conector reto 50"/>
            <p:cNvCxnSpPr/>
            <p:nvPr/>
          </p:nvCxnSpPr>
          <p:spPr>
            <a:xfrm flipV="1">
              <a:off x="8723547" y="2994542"/>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Conector reto 52"/>
            <p:cNvCxnSpPr>
              <a:endCxn id="47" idx="6"/>
            </p:cNvCxnSpPr>
            <p:nvPr/>
          </p:nvCxnSpPr>
          <p:spPr>
            <a:xfrm flipV="1">
              <a:off x="8847049" y="3227114"/>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Conector reto 53"/>
            <p:cNvCxnSpPr/>
            <p:nvPr/>
          </p:nvCxnSpPr>
          <p:spPr>
            <a:xfrm flipV="1">
              <a:off x="9000251" y="3525871"/>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Conector reto 54"/>
            <p:cNvCxnSpPr/>
            <p:nvPr/>
          </p:nvCxnSpPr>
          <p:spPr>
            <a:xfrm flipV="1">
              <a:off x="9193050" y="3933574"/>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Conector reto 55"/>
            <p:cNvCxnSpPr/>
            <p:nvPr/>
          </p:nvCxnSpPr>
          <p:spPr>
            <a:xfrm flipV="1">
              <a:off x="8534553" y="2806504"/>
              <a:ext cx="519210" cy="39126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59" name="CaixaDeTexto 58"/>
            <p:cNvSpPr txBox="1"/>
            <p:nvPr/>
          </p:nvSpPr>
          <p:spPr>
            <a:xfrm>
              <a:off x="7943864" y="2795308"/>
              <a:ext cx="434734" cy="369332"/>
            </a:xfrm>
            <a:prstGeom prst="rect">
              <a:avLst/>
            </a:prstGeom>
            <a:noFill/>
          </p:spPr>
          <p:txBody>
            <a:bodyPr wrap="none" rtlCol="0">
              <a:spAutoFit/>
            </a:bodyPr>
            <a:lstStyle/>
            <a:p>
              <a:r>
                <a:rPr lang="fr-FR" dirty="0" smtClean="0"/>
                <a:t>A1</a:t>
              </a:r>
              <a:endParaRPr lang="fr-FR" dirty="0"/>
            </a:p>
          </p:txBody>
        </p:sp>
        <p:sp>
          <p:nvSpPr>
            <p:cNvPr id="60" name="CaixaDeTexto 59"/>
            <p:cNvSpPr txBox="1"/>
            <p:nvPr/>
          </p:nvSpPr>
          <p:spPr>
            <a:xfrm>
              <a:off x="10106217" y="2713539"/>
              <a:ext cx="434734" cy="369332"/>
            </a:xfrm>
            <a:prstGeom prst="rect">
              <a:avLst/>
            </a:prstGeom>
            <a:noFill/>
          </p:spPr>
          <p:txBody>
            <a:bodyPr wrap="none" rtlCol="0">
              <a:spAutoFit/>
            </a:bodyPr>
            <a:lstStyle/>
            <a:p>
              <a:r>
                <a:rPr lang="fr-FR" dirty="0" smtClean="0"/>
                <a:t>A2</a:t>
              </a:r>
              <a:endParaRPr lang="fr-FR" dirty="0"/>
            </a:p>
          </p:txBody>
        </p:sp>
        <p:sp>
          <p:nvSpPr>
            <p:cNvPr id="61" name="CaixaDeTexto 60"/>
            <p:cNvSpPr txBox="1"/>
            <p:nvPr/>
          </p:nvSpPr>
          <p:spPr>
            <a:xfrm>
              <a:off x="9017221" y="4606522"/>
              <a:ext cx="434734" cy="369332"/>
            </a:xfrm>
            <a:prstGeom prst="rect">
              <a:avLst/>
            </a:prstGeom>
            <a:noFill/>
          </p:spPr>
          <p:txBody>
            <a:bodyPr wrap="none" rtlCol="0">
              <a:spAutoFit/>
            </a:bodyPr>
            <a:lstStyle/>
            <a:p>
              <a:r>
                <a:rPr lang="fr-FR" dirty="0" smtClean="0"/>
                <a:t>A3</a:t>
              </a:r>
              <a:endParaRPr lang="fr-FR" dirty="0"/>
            </a:p>
          </p:txBody>
        </p:sp>
      </p:grpSp>
      <p:cxnSp>
        <p:nvCxnSpPr>
          <p:cNvPr id="32" name="Conector reto 31"/>
          <p:cNvCxnSpPr>
            <a:stCxn id="2" idx="2"/>
          </p:cNvCxnSpPr>
          <p:nvPr/>
        </p:nvCxnSpPr>
        <p:spPr>
          <a:xfrm>
            <a:off x="6096000" y="906442"/>
            <a:ext cx="0" cy="46882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CaixaDeTexto 61"/>
          <p:cNvSpPr txBox="1"/>
          <p:nvPr/>
        </p:nvSpPr>
        <p:spPr>
          <a:xfrm>
            <a:off x="312737" y="906442"/>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
        <p:nvSpPr>
          <p:cNvPr id="63" name="Retângulo 62"/>
          <p:cNvSpPr/>
          <p:nvPr/>
        </p:nvSpPr>
        <p:spPr>
          <a:xfrm>
            <a:off x="312737" y="5419776"/>
            <a:ext cx="11574463" cy="473665"/>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fr-FR" dirty="0" smtClean="0">
                <a:solidFill>
                  <a:schemeClr val="tx1"/>
                </a:solidFill>
              </a:rPr>
              <a:t>Both queries are equivalent in terms of the data wich is retrieved and in terms of data quality.</a:t>
            </a:r>
            <a:endParaRPr lang="fr-FR" dirty="0">
              <a:solidFill>
                <a:schemeClr val="tx1"/>
              </a:solidFill>
            </a:endParaRPr>
          </a:p>
        </p:txBody>
      </p:sp>
      <p:sp>
        <p:nvSpPr>
          <p:cNvPr id="64" name="Retângulo 63"/>
          <p:cNvSpPr/>
          <p:nvPr/>
        </p:nvSpPr>
        <p:spPr>
          <a:xfrm>
            <a:off x="2647576" y="6112042"/>
            <a:ext cx="6509380" cy="60157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fr-FR" dirty="0" smtClean="0">
                <a:solidFill>
                  <a:schemeClr val="tx1"/>
                </a:solidFill>
              </a:rPr>
              <a:t>I am not sure but I think data retrieved is not the best concept to be used here. Maybe ‘in terms of the data model’. I do not know.</a:t>
            </a:r>
            <a:endParaRPr lang="fr-FR" dirty="0">
              <a:solidFill>
                <a:schemeClr val="tx1"/>
              </a:solidFill>
            </a:endParaRPr>
          </a:p>
        </p:txBody>
      </p:sp>
      <p:sp>
        <p:nvSpPr>
          <p:cNvPr id="65" name="Retângulo 64"/>
          <p:cNvSpPr/>
          <p:nvPr/>
        </p:nvSpPr>
        <p:spPr>
          <a:xfrm>
            <a:off x="4415590" y="5474367"/>
            <a:ext cx="2081463" cy="30282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9056019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80902"/>
            <a:ext cx="10515600" cy="625540"/>
          </a:xfrm>
        </p:spPr>
        <p:txBody>
          <a:bodyPr anchor="t">
            <a:normAutofit fontScale="90000"/>
          </a:bodyPr>
          <a:lstStyle/>
          <a:p>
            <a:pPr algn="ctr"/>
            <a:r>
              <a:rPr lang="fr-FR" b="1" u="sng" dirty="0" smtClean="0"/>
              <a:t>Equivalent queries (Case 2)</a:t>
            </a:r>
            <a:endParaRPr lang="fr-FR" b="1" u="sng" dirty="0"/>
          </a:p>
        </p:txBody>
      </p:sp>
      <p:sp>
        <p:nvSpPr>
          <p:cNvPr id="26" name="CaixaDeTexto 25"/>
          <p:cNvSpPr txBox="1"/>
          <p:nvPr/>
        </p:nvSpPr>
        <p:spPr>
          <a:xfrm>
            <a:off x="6292516" y="906442"/>
            <a:ext cx="5594684" cy="954107"/>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doctor?; p_information!) :=  A1 (disease?; p!), A3 (doctor?; p!), A2 (p?; p_information!),</a:t>
            </a:r>
          </a:p>
          <a:p>
            <a:r>
              <a:rPr lang="en-US" sz="1400" dirty="0" smtClean="0"/>
              <a:t>{</a:t>
            </a:r>
            <a:r>
              <a:rPr lang="en-US" sz="1400" b="1" dirty="0" smtClean="0"/>
              <a:t>availability &gt; 98%</a:t>
            </a:r>
            <a:r>
              <a:rPr lang="en-US" sz="1400" dirty="0" smtClean="0"/>
              <a:t>, response time &lt; 3s, </a:t>
            </a:r>
            <a:r>
              <a:rPr lang="en-US" sz="1400" b="1" dirty="0" smtClean="0"/>
              <a:t>price per call &lt; 0.1$</a:t>
            </a:r>
            <a:r>
              <a:rPr lang="en-US" sz="1400" dirty="0" smtClean="0"/>
              <a:t>, provenance = certified, </a:t>
            </a:r>
            <a:r>
              <a:rPr lang="en-US" sz="1400" b="1" dirty="0" smtClean="0"/>
              <a:t>freshness = yes</a:t>
            </a:r>
            <a:r>
              <a:rPr lang="en-US" sz="1400" dirty="0" smtClean="0"/>
              <a:t>,  total response time &lt; 10s, total cost &lt; 5$}</a:t>
            </a:r>
            <a:endParaRPr lang="fr-FR" sz="1400" dirty="0"/>
          </a:p>
        </p:txBody>
      </p:sp>
      <p:grpSp>
        <p:nvGrpSpPr>
          <p:cNvPr id="34" name="Grupo 33"/>
          <p:cNvGrpSpPr/>
          <p:nvPr/>
        </p:nvGrpSpPr>
        <p:grpSpPr>
          <a:xfrm>
            <a:off x="1066800" y="2005930"/>
            <a:ext cx="3619500" cy="3332077"/>
            <a:chOff x="1066800" y="2054058"/>
            <a:chExt cx="3619500" cy="3332077"/>
          </a:xfrm>
        </p:grpSpPr>
        <p:grpSp>
          <p:nvGrpSpPr>
            <p:cNvPr id="13" name="Grupo 12"/>
            <p:cNvGrpSpPr/>
            <p:nvPr/>
          </p:nvGrpSpPr>
          <p:grpSpPr>
            <a:xfrm>
              <a:off x="1066800" y="2054058"/>
              <a:ext cx="3619500" cy="3332077"/>
              <a:chOff x="1066800" y="3413626"/>
              <a:chExt cx="3619500" cy="3332077"/>
            </a:xfrm>
          </p:grpSpPr>
          <p:grpSp>
            <p:nvGrpSpPr>
              <p:cNvPr id="8" name="Grupo 7"/>
              <p:cNvGrpSpPr/>
              <p:nvPr/>
            </p:nvGrpSpPr>
            <p:grpSpPr>
              <a:xfrm>
                <a:off x="1066800" y="3413626"/>
                <a:ext cx="3619500" cy="2514600"/>
                <a:chOff x="1066800" y="3401594"/>
                <a:chExt cx="3619500" cy="2514600"/>
              </a:xfrm>
            </p:grpSpPr>
            <p:sp>
              <p:nvSpPr>
                <p:cNvPr id="5" name="Elipse 4"/>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ipse 5"/>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7" name="Elipse 6"/>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39" name="Conector reto 38"/>
            <p:cNvCxnSpPr/>
            <p:nvPr/>
          </p:nvCxnSpPr>
          <p:spPr>
            <a:xfrm flipV="1">
              <a:off x="2204091" y="2890471"/>
              <a:ext cx="882822" cy="665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Conector reto 39"/>
            <p:cNvCxnSpPr/>
            <p:nvPr/>
          </p:nvCxnSpPr>
          <p:spPr>
            <a:xfrm flipV="1">
              <a:off x="2254187" y="2956830"/>
              <a:ext cx="1099302" cy="828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Conector reto 40"/>
            <p:cNvCxnSpPr/>
            <p:nvPr/>
          </p:nvCxnSpPr>
          <p:spPr>
            <a:xfrm flipV="1">
              <a:off x="2370872" y="3078786"/>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Conector reto 41"/>
            <p:cNvCxnSpPr>
              <a:endCxn id="5" idx="6"/>
            </p:cNvCxnSpPr>
            <p:nvPr/>
          </p:nvCxnSpPr>
          <p:spPr>
            <a:xfrm flipV="1">
              <a:off x="2494374" y="3311358"/>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Conector reto 42"/>
            <p:cNvCxnSpPr/>
            <p:nvPr/>
          </p:nvCxnSpPr>
          <p:spPr>
            <a:xfrm flipV="1">
              <a:off x="2647576" y="3610115"/>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Conector reto 43"/>
            <p:cNvCxnSpPr/>
            <p:nvPr/>
          </p:nvCxnSpPr>
          <p:spPr>
            <a:xfrm flipV="1">
              <a:off x="2840375" y="4017818"/>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Conector reto 34"/>
            <p:cNvCxnSpPr/>
            <p:nvPr/>
          </p:nvCxnSpPr>
          <p:spPr>
            <a:xfrm flipV="1">
              <a:off x="2181878" y="2890748"/>
              <a:ext cx="519210" cy="39126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CaixaDeTexto 23"/>
            <p:cNvSpPr txBox="1"/>
            <p:nvPr/>
          </p:nvSpPr>
          <p:spPr>
            <a:xfrm>
              <a:off x="1631282" y="2871535"/>
              <a:ext cx="434734" cy="369332"/>
            </a:xfrm>
            <a:prstGeom prst="rect">
              <a:avLst/>
            </a:prstGeom>
            <a:noFill/>
          </p:spPr>
          <p:txBody>
            <a:bodyPr wrap="none" rtlCol="0">
              <a:spAutoFit/>
            </a:bodyPr>
            <a:lstStyle/>
            <a:p>
              <a:r>
                <a:rPr lang="fr-FR" dirty="0" smtClean="0"/>
                <a:t>A1</a:t>
              </a:r>
              <a:endParaRPr lang="fr-FR" dirty="0"/>
            </a:p>
          </p:txBody>
        </p:sp>
        <p:sp>
          <p:nvSpPr>
            <p:cNvPr id="57" name="CaixaDeTexto 56"/>
            <p:cNvSpPr txBox="1"/>
            <p:nvPr/>
          </p:nvSpPr>
          <p:spPr>
            <a:xfrm>
              <a:off x="3793635" y="2789766"/>
              <a:ext cx="434734" cy="369332"/>
            </a:xfrm>
            <a:prstGeom prst="rect">
              <a:avLst/>
            </a:prstGeom>
            <a:noFill/>
          </p:spPr>
          <p:txBody>
            <a:bodyPr wrap="none" rtlCol="0">
              <a:spAutoFit/>
            </a:bodyPr>
            <a:lstStyle/>
            <a:p>
              <a:r>
                <a:rPr lang="fr-FR" dirty="0" smtClean="0"/>
                <a:t>A2</a:t>
              </a:r>
              <a:endParaRPr lang="fr-FR" dirty="0"/>
            </a:p>
          </p:txBody>
        </p:sp>
        <p:sp>
          <p:nvSpPr>
            <p:cNvPr id="58" name="CaixaDeTexto 57"/>
            <p:cNvSpPr txBox="1"/>
            <p:nvPr/>
          </p:nvSpPr>
          <p:spPr>
            <a:xfrm>
              <a:off x="2704639" y="4682749"/>
              <a:ext cx="434734" cy="369332"/>
            </a:xfrm>
            <a:prstGeom prst="rect">
              <a:avLst/>
            </a:prstGeom>
            <a:noFill/>
          </p:spPr>
          <p:txBody>
            <a:bodyPr wrap="none" rtlCol="0">
              <a:spAutoFit/>
            </a:bodyPr>
            <a:lstStyle/>
            <a:p>
              <a:r>
                <a:rPr lang="fr-FR" dirty="0" smtClean="0"/>
                <a:t>A3</a:t>
              </a:r>
              <a:endParaRPr lang="fr-FR" dirty="0"/>
            </a:p>
          </p:txBody>
        </p:sp>
      </p:grpSp>
      <p:grpSp>
        <p:nvGrpSpPr>
          <p:cNvPr id="36" name="Grupo 35"/>
          <p:cNvGrpSpPr/>
          <p:nvPr/>
        </p:nvGrpSpPr>
        <p:grpSpPr>
          <a:xfrm>
            <a:off x="7383381" y="2005930"/>
            <a:ext cx="3619500" cy="3332077"/>
            <a:chOff x="7419475" y="1969814"/>
            <a:chExt cx="3619500" cy="3332077"/>
          </a:xfrm>
        </p:grpSpPr>
        <p:grpSp>
          <p:nvGrpSpPr>
            <p:cNvPr id="38" name="Grupo 37"/>
            <p:cNvGrpSpPr/>
            <p:nvPr/>
          </p:nvGrpSpPr>
          <p:grpSpPr>
            <a:xfrm>
              <a:off x="7419475" y="1969814"/>
              <a:ext cx="3619500" cy="3332077"/>
              <a:chOff x="1066800" y="3413626"/>
              <a:chExt cx="3619500" cy="3332077"/>
            </a:xfrm>
          </p:grpSpPr>
          <p:grpSp>
            <p:nvGrpSpPr>
              <p:cNvPr id="45" name="Grupo 44"/>
              <p:cNvGrpSpPr/>
              <p:nvPr/>
            </p:nvGrpSpPr>
            <p:grpSpPr>
              <a:xfrm>
                <a:off x="1066800" y="3413626"/>
                <a:ext cx="3619500" cy="2514600"/>
                <a:chOff x="1066800" y="3401594"/>
                <a:chExt cx="3619500" cy="2514600"/>
              </a:xfrm>
            </p:grpSpPr>
            <p:sp>
              <p:nvSpPr>
                <p:cNvPr id="47" name="Elipse 46"/>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Elipse 47"/>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6" name="Elipse 45"/>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49" name="Conector reto 48"/>
            <p:cNvCxnSpPr/>
            <p:nvPr/>
          </p:nvCxnSpPr>
          <p:spPr>
            <a:xfrm flipV="1">
              <a:off x="8556766" y="2806227"/>
              <a:ext cx="882822" cy="665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Conector reto 49"/>
            <p:cNvCxnSpPr/>
            <p:nvPr/>
          </p:nvCxnSpPr>
          <p:spPr>
            <a:xfrm flipV="1">
              <a:off x="8606862" y="2872586"/>
              <a:ext cx="1099302" cy="828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Conector reto 50"/>
            <p:cNvCxnSpPr/>
            <p:nvPr/>
          </p:nvCxnSpPr>
          <p:spPr>
            <a:xfrm flipV="1">
              <a:off x="8723547" y="2994542"/>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Conector reto 52"/>
            <p:cNvCxnSpPr>
              <a:endCxn id="47" idx="6"/>
            </p:cNvCxnSpPr>
            <p:nvPr/>
          </p:nvCxnSpPr>
          <p:spPr>
            <a:xfrm flipV="1">
              <a:off x="8847049" y="3227114"/>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Conector reto 53"/>
            <p:cNvCxnSpPr/>
            <p:nvPr/>
          </p:nvCxnSpPr>
          <p:spPr>
            <a:xfrm flipV="1">
              <a:off x="9000251" y="3525871"/>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Conector reto 54"/>
            <p:cNvCxnSpPr/>
            <p:nvPr/>
          </p:nvCxnSpPr>
          <p:spPr>
            <a:xfrm flipV="1">
              <a:off x="9193050" y="3933574"/>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Conector reto 55"/>
            <p:cNvCxnSpPr/>
            <p:nvPr/>
          </p:nvCxnSpPr>
          <p:spPr>
            <a:xfrm flipV="1">
              <a:off x="8534553" y="2806504"/>
              <a:ext cx="519210" cy="39126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59" name="CaixaDeTexto 58"/>
            <p:cNvSpPr txBox="1"/>
            <p:nvPr/>
          </p:nvSpPr>
          <p:spPr>
            <a:xfrm>
              <a:off x="7943864" y="2795308"/>
              <a:ext cx="434734" cy="369332"/>
            </a:xfrm>
            <a:prstGeom prst="rect">
              <a:avLst/>
            </a:prstGeom>
            <a:noFill/>
          </p:spPr>
          <p:txBody>
            <a:bodyPr wrap="none" rtlCol="0">
              <a:spAutoFit/>
            </a:bodyPr>
            <a:lstStyle/>
            <a:p>
              <a:r>
                <a:rPr lang="fr-FR" dirty="0" smtClean="0"/>
                <a:t>A1</a:t>
              </a:r>
              <a:endParaRPr lang="fr-FR" dirty="0"/>
            </a:p>
          </p:txBody>
        </p:sp>
        <p:sp>
          <p:nvSpPr>
            <p:cNvPr id="60" name="CaixaDeTexto 59"/>
            <p:cNvSpPr txBox="1"/>
            <p:nvPr/>
          </p:nvSpPr>
          <p:spPr>
            <a:xfrm>
              <a:off x="10106217" y="2713539"/>
              <a:ext cx="434734" cy="369332"/>
            </a:xfrm>
            <a:prstGeom prst="rect">
              <a:avLst/>
            </a:prstGeom>
            <a:noFill/>
          </p:spPr>
          <p:txBody>
            <a:bodyPr wrap="none" rtlCol="0">
              <a:spAutoFit/>
            </a:bodyPr>
            <a:lstStyle/>
            <a:p>
              <a:r>
                <a:rPr lang="fr-FR" dirty="0" smtClean="0"/>
                <a:t>A2</a:t>
              </a:r>
              <a:endParaRPr lang="fr-FR" dirty="0"/>
            </a:p>
          </p:txBody>
        </p:sp>
        <p:sp>
          <p:nvSpPr>
            <p:cNvPr id="61" name="CaixaDeTexto 60"/>
            <p:cNvSpPr txBox="1"/>
            <p:nvPr/>
          </p:nvSpPr>
          <p:spPr>
            <a:xfrm>
              <a:off x="9017221" y="4606522"/>
              <a:ext cx="434734" cy="369332"/>
            </a:xfrm>
            <a:prstGeom prst="rect">
              <a:avLst/>
            </a:prstGeom>
            <a:noFill/>
          </p:spPr>
          <p:txBody>
            <a:bodyPr wrap="none" rtlCol="0">
              <a:spAutoFit/>
            </a:bodyPr>
            <a:lstStyle/>
            <a:p>
              <a:r>
                <a:rPr lang="fr-FR" dirty="0" smtClean="0"/>
                <a:t>A3</a:t>
              </a:r>
              <a:endParaRPr lang="fr-FR" dirty="0"/>
            </a:p>
          </p:txBody>
        </p:sp>
      </p:grpSp>
      <p:cxnSp>
        <p:nvCxnSpPr>
          <p:cNvPr id="32" name="Conector reto 31"/>
          <p:cNvCxnSpPr>
            <a:stCxn id="2" idx="2"/>
          </p:cNvCxnSpPr>
          <p:nvPr/>
        </p:nvCxnSpPr>
        <p:spPr>
          <a:xfrm>
            <a:off x="6096000" y="906442"/>
            <a:ext cx="0" cy="46882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CaixaDeTexto 61"/>
          <p:cNvSpPr txBox="1"/>
          <p:nvPr/>
        </p:nvSpPr>
        <p:spPr>
          <a:xfrm>
            <a:off x="312737" y="906442"/>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
        <p:nvSpPr>
          <p:cNvPr id="63" name="Retângulo 62"/>
          <p:cNvSpPr/>
          <p:nvPr/>
        </p:nvSpPr>
        <p:spPr>
          <a:xfrm>
            <a:off x="312737" y="5419776"/>
            <a:ext cx="11574463" cy="1161498"/>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dirty="0" smtClean="0">
                <a:solidFill>
                  <a:schemeClr val="tx1"/>
                </a:solidFill>
              </a:rPr>
              <a:t>Both queries are equivalent in terms of the data which is retrieved. However, the data retrieved in the second query has  a better quality considering that the quality requirements defined by the user are more restrict than in the first query. Availability, price per call and freshness requirements in the second query are more restrictive.</a:t>
            </a:r>
            <a:endParaRPr lang="en-US" dirty="0">
              <a:solidFill>
                <a:schemeClr val="tx1"/>
              </a:solidFill>
            </a:endParaRPr>
          </a:p>
        </p:txBody>
      </p:sp>
    </p:spTree>
    <p:extLst>
      <p:ext uri="{BB962C8B-B14F-4D97-AF65-F5344CB8AC3E}">
        <p14:creationId xmlns:p14="http://schemas.microsoft.com/office/powerpoint/2010/main" val="7344531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80902"/>
            <a:ext cx="10515600" cy="625540"/>
          </a:xfrm>
        </p:spPr>
        <p:txBody>
          <a:bodyPr anchor="t">
            <a:normAutofit fontScale="90000"/>
          </a:bodyPr>
          <a:lstStyle/>
          <a:p>
            <a:pPr algn="ctr"/>
            <a:r>
              <a:rPr lang="fr-FR" b="1" u="sng" dirty="0" smtClean="0"/>
              <a:t>Equivalent queries (Case 3)</a:t>
            </a:r>
            <a:endParaRPr lang="fr-FR" b="1" u="sng" dirty="0"/>
          </a:p>
        </p:txBody>
      </p:sp>
      <p:sp>
        <p:nvSpPr>
          <p:cNvPr id="26" name="CaixaDeTexto 25"/>
          <p:cNvSpPr txBox="1"/>
          <p:nvPr/>
        </p:nvSpPr>
        <p:spPr>
          <a:xfrm>
            <a:off x="6292516" y="906442"/>
            <a:ext cx="5594684" cy="1169551"/>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doctor?; p_information!) :=  A1 (disease?; p!), A3 (doctor?; p!), A2 (p?; p_information!),</a:t>
            </a:r>
          </a:p>
          <a:p>
            <a:r>
              <a:rPr lang="en-US" sz="1400" dirty="0" smtClean="0"/>
              <a:t>{availability &gt; 97</a:t>
            </a:r>
            <a:r>
              <a:rPr lang="en-US" sz="1400" b="1" dirty="0" smtClean="0"/>
              <a:t>%</a:t>
            </a:r>
            <a:r>
              <a:rPr lang="en-US" sz="1400" dirty="0" smtClean="0"/>
              <a:t>, response time &lt; 3s, price per call &lt; 0.2$, provenance = certified, freshness = no,  </a:t>
            </a:r>
            <a:r>
              <a:rPr lang="en-US" sz="1400" b="1" dirty="0" smtClean="0"/>
              <a:t>veracity = “trustworthy”</a:t>
            </a:r>
            <a:r>
              <a:rPr lang="en-US" sz="1400" dirty="0" smtClean="0"/>
              <a:t>, total response time &lt; 10s, total cost &lt; 5$}</a:t>
            </a:r>
            <a:endParaRPr lang="fr-FR" sz="1400" dirty="0"/>
          </a:p>
        </p:txBody>
      </p:sp>
      <p:grpSp>
        <p:nvGrpSpPr>
          <p:cNvPr id="34" name="Grupo 33"/>
          <p:cNvGrpSpPr/>
          <p:nvPr/>
        </p:nvGrpSpPr>
        <p:grpSpPr>
          <a:xfrm>
            <a:off x="1066800" y="2005930"/>
            <a:ext cx="3619500" cy="3332077"/>
            <a:chOff x="1066800" y="2054058"/>
            <a:chExt cx="3619500" cy="3332077"/>
          </a:xfrm>
        </p:grpSpPr>
        <p:grpSp>
          <p:nvGrpSpPr>
            <p:cNvPr id="13" name="Grupo 12"/>
            <p:cNvGrpSpPr/>
            <p:nvPr/>
          </p:nvGrpSpPr>
          <p:grpSpPr>
            <a:xfrm>
              <a:off x="1066800" y="2054058"/>
              <a:ext cx="3619500" cy="3332077"/>
              <a:chOff x="1066800" y="3413626"/>
              <a:chExt cx="3619500" cy="3332077"/>
            </a:xfrm>
          </p:grpSpPr>
          <p:grpSp>
            <p:nvGrpSpPr>
              <p:cNvPr id="8" name="Grupo 7"/>
              <p:cNvGrpSpPr/>
              <p:nvPr/>
            </p:nvGrpSpPr>
            <p:grpSpPr>
              <a:xfrm>
                <a:off x="1066800" y="3413626"/>
                <a:ext cx="3619500" cy="2514600"/>
                <a:chOff x="1066800" y="3401594"/>
                <a:chExt cx="3619500" cy="2514600"/>
              </a:xfrm>
            </p:grpSpPr>
            <p:sp>
              <p:nvSpPr>
                <p:cNvPr id="5" name="Elipse 4"/>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ipse 5"/>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7" name="Elipse 6"/>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39" name="Conector reto 38"/>
            <p:cNvCxnSpPr/>
            <p:nvPr/>
          </p:nvCxnSpPr>
          <p:spPr>
            <a:xfrm flipV="1">
              <a:off x="2204091" y="2890471"/>
              <a:ext cx="882822" cy="665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Conector reto 39"/>
            <p:cNvCxnSpPr/>
            <p:nvPr/>
          </p:nvCxnSpPr>
          <p:spPr>
            <a:xfrm flipV="1">
              <a:off x="2254187" y="2956830"/>
              <a:ext cx="1099302" cy="828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Conector reto 40"/>
            <p:cNvCxnSpPr/>
            <p:nvPr/>
          </p:nvCxnSpPr>
          <p:spPr>
            <a:xfrm flipV="1">
              <a:off x="2370872" y="3078786"/>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Conector reto 41"/>
            <p:cNvCxnSpPr>
              <a:endCxn id="5" idx="6"/>
            </p:cNvCxnSpPr>
            <p:nvPr/>
          </p:nvCxnSpPr>
          <p:spPr>
            <a:xfrm flipV="1">
              <a:off x="2494374" y="3311358"/>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Conector reto 42"/>
            <p:cNvCxnSpPr/>
            <p:nvPr/>
          </p:nvCxnSpPr>
          <p:spPr>
            <a:xfrm flipV="1">
              <a:off x="2647576" y="3610115"/>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Conector reto 43"/>
            <p:cNvCxnSpPr/>
            <p:nvPr/>
          </p:nvCxnSpPr>
          <p:spPr>
            <a:xfrm flipV="1">
              <a:off x="2840375" y="4017818"/>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Conector reto 34"/>
            <p:cNvCxnSpPr/>
            <p:nvPr/>
          </p:nvCxnSpPr>
          <p:spPr>
            <a:xfrm flipV="1">
              <a:off x="2181878" y="2890748"/>
              <a:ext cx="519210" cy="39126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CaixaDeTexto 23"/>
            <p:cNvSpPr txBox="1"/>
            <p:nvPr/>
          </p:nvSpPr>
          <p:spPr>
            <a:xfrm>
              <a:off x="1631282" y="2871535"/>
              <a:ext cx="434734" cy="369332"/>
            </a:xfrm>
            <a:prstGeom prst="rect">
              <a:avLst/>
            </a:prstGeom>
            <a:noFill/>
          </p:spPr>
          <p:txBody>
            <a:bodyPr wrap="none" rtlCol="0">
              <a:spAutoFit/>
            </a:bodyPr>
            <a:lstStyle/>
            <a:p>
              <a:r>
                <a:rPr lang="fr-FR" dirty="0" smtClean="0"/>
                <a:t>A1</a:t>
              </a:r>
              <a:endParaRPr lang="fr-FR" dirty="0"/>
            </a:p>
          </p:txBody>
        </p:sp>
        <p:sp>
          <p:nvSpPr>
            <p:cNvPr id="57" name="CaixaDeTexto 56"/>
            <p:cNvSpPr txBox="1"/>
            <p:nvPr/>
          </p:nvSpPr>
          <p:spPr>
            <a:xfrm>
              <a:off x="3793635" y="2789766"/>
              <a:ext cx="434734" cy="369332"/>
            </a:xfrm>
            <a:prstGeom prst="rect">
              <a:avLst/>
            </a:prstGeom>
            <a:noFill/>
          </p:spPr>
          <p:txBody>
            <a:bodyPr wrap="none" rtlCol="0">
              <a:spAutoFit/>
            </a:bodyPr>
            <a:lstStyle/>
            <a:p>
              <a:r>
                <a:rPr lang="fr-FR" dirty="0" smtClean="0"/>
                <a:t>A2</a:t>
              </a:r>
              <a:endParaRPr lang="fr-FR" dirty="0"/>
            </a:p>
          </p:txBody>
        </p:sp>
        <p:sp>
          <p:nvSpPr>
            <p:cNvPr id="58" name="CaixaDeTexto 57"/>
            <p:cNvSpPr txBox="1"/>
            <p:nvPr/>
          </p:nvSpPr>
          <p:spPr>
            <a:xfrm>
              <a:off x="2704639" y="4682749"/>
              <a:ext cx="434734" cy="369332"/>
            </a:xfrm>
            <a:prstGeom prst="rect">
              <a:avLst/>
            </a:prstGeom>
            <a:noFill/>
          </p:spPr>
          <p:txBody>
            <a:bodyPr wrap="none" rtlCol="0">
              <a:spAutoFit/>
            </a:bodyPr>
            <a:lstStyle/>
            <a:p>
              <a:r>
                <a:rPr lang="fr-FR" dirty="0" smtClean="0"/>
                <a:t>A3</a:t>
              </a:r>
              <a:endParaRPr lang="fr-FR" dirty="0"/>
            </a:p>
          </p:txBody>
        </p:sp>
      </p:grpSp>
      <p:grpSp>
        <p:nvGrpSpPr>
          <p:cNvPr id="38" name="Grupo 37"/>
          <p:cNvGrpSpPr/>
          <p:nvPr/>
        </p:nvGrpSpPr>
        <p:grpSpPr>
          <a:xfrm>
            <a:off x="7383381" y="2005930"/>
            <a:ext cx="3619500" cy="3332077"/>
            <a:chOff x="1066800" y="3413626"/>
            <a:chExt cx="3619500" cy="3332077"/>
          </a:xfrm>
        </p:grpSpPr>
        <p:grpSp>
          <p:nvGrpSpPr>
            <p:cNvPr id="45" name="Grupo 44"/>
            <p:cNvGrpSpPr/>
            <p:nvPr/>
          </p:nvGrpSpPr>
          <p:grpSpPr>
            <a:xfrm>
              <a:off x="1066800" y="3413626"/>
              <a:ext cx="3619500" cy="2514600"/>
              <a:chOff x="1066800" y="3401594"/>
              <a:chExt cx="3619500" cy="2514600"/>
            </a:xfrm>
          </p:grpSpPr>
          <p:sp>
            <p:nvSpPr>
              <p:cNvPr id="47" name="Elipse 46"/>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Elipse 47"/>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6" name="Elipse 45"/>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49" name="Conector reto 48"/>
          <p:cNvCxnSpPr/>
          <p:nvPr/>
        </p:nvCxnSpPr>
        <p:spPr>
          <a:xfrm flipV="1">
            <a:off x="8520672" y="2842343"/>
            <a:ext cx="882822" cy="665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Conector reto 49"/>
          <p:cNvCxnSpPr/>
          <p:nvPr/>
        </p:nvCxnSpPr>
        <p:spPr>
          <a:xfrm flipV="1">
            <a:off x="8570768" y="2908702"/>
            <a:ext cx="1099302" cy="828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Conector reto 50"/>
          <p:cNvCxnSpPr/>
          <p:nvPr/>
        </p:nvCxnSpPr>
        <p:spPr>
          <a:xfrm flipV="1">
            <a:off x="8687453" y="3030658"/>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Conector reto 52"/>
          <p:cNvCxnSpPr>
            <a:endCxn id="47" idx="6"/>
          </p:cNvCxnSpPr>
          <p:nvPr/>
        </p:nvCxnSpPr>
        <p:spPr>
          <a:xfrm flipV="1">
            <a:off x="8810955" y="3263230"/>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Conector reto 55"/>
          <p:cNvCxnSpPr/>
          <p:nvPr/>
        </p:nvCxnSpPr>
        <p:spPr>
          <a:xfrm flipV="1">
            <a:off x="8498459" y="2842620"/>
            <a:ext cx="519210" cy="39126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59" name="CaixaDeTexto 58"/>
          <p:cNvSpPr txBox="1"/>
          <p:nvPr/>
        </p:nvSpPr>
        <p:spPr>
          <a:xfrm>
            <a:off x="7907770" y="2831424"/>
            <a:ext cx="434734" cy="369332"/>
          </a:xfrm>
          <a:prstGeom prst="rect">
            <a:avLst/>
          </a:prstGeom>
          <a:noFill/>
        </p:spPr>
        <p:txBody>
          <a:bodyPr wrap="none" rtlCol="0">
            <a:spAutoFit/>
          </a:bodyPr>
          <a:lstStyle/>
          <a:p>
            <a:r>
              <a:rPr lang="fr-FR" dirty="0" smtClean="0"/>
              <a:t>A1</a:t>
            </a:r>
            <a:endParaRPr lang="fr-FR" dirty="0"/>
          </a:p>
        </p:txBody>
      </p:sp>
      <p:sp>
        <p:nvSpPr>
          <p:cNvPr id="60" name="CaixaDeTexto 59"/>
          <p:cNvSpPr txBox="1"/>
          <p:nvPr/>
        </p:nvSpPr>
        <p:spPr>
          <a:xfrm>
            <a:off x="10070123" y="2749655"/>
            <a:ext cx="434734" cy="369332"/>
          </a:xfrm>
          <a:prstGeom prst="rect">
            <a:avLst/>
          </a:prstGeom>
          <a:noFill/>
        </p:spPr>
        <p:txBody>
          <a:bodyPr wrap="none" rtlCol="0">
            <a:spAutoFit/>
          </a:bodyPr>
          <a:lstStyle/>
          <a:p>
            <a:r>
              <a:rPr lang="fr-FR" dirty="0" smtClean="0"/>
              <a:t>A2</a:t>
            </a:r>
            <a:endParaRPr lang="fr-FR" dirty="0"/>
          </a:p>
        </p:txBody>
      </p:sp>
      <p:sp>
        <p:nvSpPr>
          <p:cNvPr id="61" name="CaixaDeTexto 60"/>
          <p:cNvSpPr txBox="1"/>
          <p:nvPr/>
        </p:nvSpPr>
        <p:spPr>
          <a:xfrm>
            <a:off x="8981127" y="4642638"/>
            <a:ext cx="434734" cy="369332"/>
          </a:xfrm>
          <a:prstGeom prst="rect">
            <a:avLst/>
          </a:prstGeom>
          <a:noFill/>
        </p:spPr>
        <p:txBody>
          <a:bodyPr wrap="none" rtlCol="0">
            <a:spAutoFit/>
          </a:bodyPr>
          <a:lstStyle/>
          <a:p>
            <a:r>
              <a:rPr lang="fr-FR" dirty="0" smtClean="0"/>
              <a:t>A3</a:t>
            </a:r>
            <a:endParaRPr lang="fr-FR" dirty="0"/>
          </a:p>
        </p:txBody>
      </p:sp>
      <p:cxnSp>
        <p:nvCxnSpPr>
          <p:cNvPr id="32" name="Conector reto 31"/>
          <p:cNvCxnSpPr>
            <a:stCxn id="2" idx="2"/>
          </p:cNvCxnSpPr>
          <p:nvPr/>
        </p:nvCxnSpPr>
        <p:spPr>
          <a:xfrm>
            <a:off x="6096000" y="906442"/>
            <a:ext cx="0" cy="46882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CaixaDeTexto 61"/>
          <p:cNvSpPr txBox="1"/>
          <p:nvPr/>
        </p:nvSpPr>
        <p:spPr>
          <a:xfrm>
            <a:off x="312737" y="906442"/>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
        <p:nvSpPr>
          <p:cNvPr id="63" name="Retângulo 62"/>
          <p:cNvSpPr/>
          <p:nvPr/>
        </p:nvSpPr>
        <p:spPr>
          <a:xfrm>
            <a:off x="312737" y="5419776"/>
            <a:ext cx="11574463" cy="1161498"/>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dirty="0" smtClean="0">
                <a:solidFill>
                  <a:schemeClr val="tx1"/>
                </a:solidFill>
              </a:rPr>
              <a:t>Both queries are equivalent in terms of the data which is retrieved. However, the data retrieved in the second query has a better quality considering that the quality requirements defined by the user are more restrict than in the first query. The veracity requirement adds new requirements concerning data quality making the second query are more restrictive.</a:t>
            </a:r>
            <a:endParaRPr lang="en-US" dirty="0">
              <a:solidFill>
                <a:schemeClr val="tx1"/>
              </a:solidFill>
            </a:endParaRPr>
          </a:p>
        </p:txBody>
      </p:sp>
    </p:spTree>
    <p:extLst>
      <p:ext uri="{BB962C8B-B14F-4D97-AF65-F5344CB8AC3E}">
        <p14:creationId xmlns:p14="http://schemas.microsoft.com/office/powerpoint/2010/main" val="39498148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80902"/>
            <a:ext cx="10515600" cy="625540"/>
          </a:xfrm>
        </p:spPr>
        <p:txBody>
          <a:bodyPr anchor="t">
            <a:normAutofit fontScale="90000"/>
          </a:bodyPr>
          <a:lstStyle/>
          <a:p>
            <a:pPr algn="ctr"/>
            <a:r>
              <a:rPr lang="fr-FR" b="1" u="sng" dirty="0" smtClean="0"/>
              <a:t>Equivalent queries (Case 4)</a:t>
            </a:r>
            <a:endParaRPr lang="fr-FR" b="1" u="sng" dirty="0"/>
          </a:p>
        </p:txBody>
      </p:sp>
      <p:sp>
        <p:nvSpPr>
          <p:cNvPr id="26" name="CaixaDeTexto 25"/>
          <p:cNvSpPr txBox="1"/>
          <p:nvPr/>
        </p:nvSpPr>
        <p:spPr>
          <a:xfrm>
            <a:off x="6292516" y="906442"/>
            <a:ext cx="5594684" cy="954107"/>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doctor?; p_information!) :=  A1 (disease?; p!), A3 (doctor?; p!), A2 (p?; p_information!),</a:t>
            </a:r>
          </a:p>
          <a:p>
            <a:r>
              <a:rPr lang="en-US" sz="1400" dirty="0" smtClean="0"/>
              <a:t>{availability &gt; 97</a:t>
            </a:r>
            <a:r>
              <a:rPr lang="en-US" sz="1400" b="1" dirty="0" smtClean="0"/>
              <a:t>%</a:t>
            </a:r>
            <a:r>
              <a:rPr lang="en-US" sz="1400" dirty="0" smtClean="0"/>
              <a:t>, </a:t>
            </a:r>
            <a:r>
              <a:rPr lang="en-US" sz="1400" b="1" dirty="0" smtClean="0"/>
              <a:t>response time &lt; 5s</a:t>
            </a:r>
            <a:r>
              <a:rPr lang="en-US" sz="1400" dirty="0" smtClean="0"/>
              <a:t>, price per call &lt; 0.2$, provenance = certified, freshness = no, total response time &lt; 10s, total cost &lt; 5$}</a:t>
            </a:r>
            <a:endParaRPr lang="fr-FR" sz="1400" dirty="0"/>
          </a:p>
        </p:txBody>
      </p:sp>
      <p:grpSp>
        <p:nvGrpSpPr>
          <p:cNvPr id="34" name="Grupo 33"/>
          <p:cNvGrpSpPr/>
          <p:nvPr/>
        </p:nvGrpSpPr>
        <p:grpSpPr>
          <a:xfrm>
            <a:off x="1066800" y="2005930"/>
            <a:ext cx="3619500" cy="3332077"/>
            <a:chOff x="1066800" y="2054058"/>
            <a:chExt cx="3619500" cy="3332077"/>
          </a:xfrm>
        </p:grpSpPr>
        <p:grpSp>
          <p:nvGrpSpPr>
            <p:cNvPr id="13" name="Grupo 12"/>
            <p:cNvGrpSpPr/>
            <p:nvPr/>
          </p:nvGrpSpPr>
          <p:grpSpPr>
            <a:xfrm>
              <a:off x="1066800" y="2054058"/>
              <a:ext cx="3619500" cy="3332077"/>
              <a:chOff x="1066800" y="3413626"/>
              <a:chExt cx="3619500" cy="3332077"/>
            </a:xfrm>
          </p:grpSpPr>
          <p:grpSp>
            <p:nvGrpSpPr>
              <p:cNvPr id="8" name="Grupo 7"/>
              <p:cNvGrpSpPr/>
              <p:nvPr/>
            </p:nvGrpSpPr>
            <p:grpSpPr>
              <a:xfrm>
                <a:off x="1066800" y="3413626"/>
                <a:ext cx="3619500" cy="2514600"/>
                <a:chOff x="1066800" y="3401594"/>
                <a:chExt cx="3619500" cy="2514600"/>
              </a:xfrm>
            </p:grpSpPr>
            <p:sp>
              <p:nvSpPr>
                <p:cNvPr id="5" name="Elipse 4"/>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ipse 5"/>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7" name="Elipse 6"/>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39" name="Conector reto 38"/>
            <p:cNvCxnSpPr/>
            <p:nvPr/>
          </p:nvCxnSpPr>
          <p:spPr>
            <a:xfrm flipV="1">
              <a:off x="2204091" y="2890471"/>
              <a:ext cx="882822" cy="665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Conector reto 39"/>
            <p:cNvCxnSpPr/>
            <p:nvPr/>
          </p:nvCxnSpPr>
          <p:spPr>
            <a:xfrm flipV="1">
              <a:off x="2254187" y="2956830"/>
              <a:ext cx="1099302" cy="828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Conector reto 40"/>
            <p:cNvCxnSpPr/>
            <p:nvPr/>
          </p:nvCxnSpPr>
          <p:spPr>
            <a:xfrm flipV="1">
              <a:off x="2370872" y="3078786"/>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Conector reto 41"/>
            <p:cNvCxnSpPr>
              <a:endCxn id="5" idx="6"/>
            </p:cNvCxnSpPr>
            <p:nvPr/>
          </p:nvCxnSpPr>
          <p:spPr>
            <a:xfrm flipV="1">
              <a:off x="2494374" y="3311358"/>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Conector reto 42"/>
            <p:cNvCxnSpPr/>
            <p:nvPr/>
          </p:nvCxnSpPr>
          <p:spPr>
            <a:xfrm flipV="1">
              <a:off x="2647576" y="3610115"/>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Conector reto 43"/>
            <p:cNvCxnSpPr/>
            <p:nvPr/>
          </p:nvCxnSpPr>
          <p:spPr>
            <a:xfrm flipV="1">
              <a:off x="2840375" y="4017818"/>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Conector reto 34"/>
            <p:cNvCxnSpPr/>
            <p:nvPr/>
          </p:nvCxnSpPr>
          <p:spPr>
            <a:xfrm flipV="1">
              <a:off x="2181878" y="2890748"/>
              <a:ext cx="519210" cy="39126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CaixaDeTexto 23"/>
            <p:cNvSpPr txBox="1"/>
            <p:nvPr/>
          </p:nvSpPr>
          <p:spPr>
            <a:xfrm>
              <a:off x="1631282" y="2871535"/>
              <a:ext cx="434734" cy="369332"/>
            </a:xfrm>
            <a:prstGeom prst="rect">
              <a:avLst/>
            </a:prstGeom>
            <a:noFill/>
          </p:spPr>
          <p:txBody>
            <a:bodyPr wrap="none" rtlCol="0">
              <a:spAutoFit/>
            </a:bodyPr>
            <a:lstStyle/>
            <a:p>
              <a:r>
                <a:rPr lang="fr-FR" dirty="0" smtClean="0"/>
                <a:t>A1</a:t>
              </a:r>
              <a:endParaRPr lang="fr-FR" dirty="0"/>
            </a:p>
          </p:txBody>
        </p:sp>
        <p:sp>
          <p:nvSpPr>
            <p:cNvPr id="57" name="CaixaDeTexto 56"/>
            <p:cNvSpPr txBox="1"/>
            <p:nvPr/>
          </p:nvSpPr>
          <p:spPr>
            <a:xfrm>
              <a:off x="3793635" y="2789766"/>
              <a:ext cx="434734" cy="369332"/>
            </a:xfrm>
            <a:prstGeom prst="rect">
              <a:avLst/>
            </a:prstGeom>
            <a:noFill/>
          </p:spPr>
          <p:txBody>
            <a:bodyPr wrap="none" rtlCol="0">
              <a:spAutoFit/>
            </a:bodyPr>
            <a:lstStyle/>
            <a:p>
              <a:r>
                <a:rPr lang="fr-FR" dirty="0" smtClean="0"/>
                <a:t>A2</a:t>
              </a:r>
              <a:endParaRPr lang="fr-FR" dirty="0"/>
            </a:p>
          </p:txBody>
        </p:sp>
        <p:sp>
          <p:nvSpPr>
            <p:cNvPr id="58" name="CaixaDeTexto 57"/>
            <p:cNvSpPr txBox="1"/>
            <p:nvPr/>
          </p:nvSpPr>
          <p:spPr>
            <a:xfrm>
              <a:off x="2704639" y="4682749"/>
              <a:ext cx="434734" cy="369332"/>
            </a:xfrm>
            <a:prstGeom prst="rect">
              <a:avLst/>
            </a:prstGeom>
            <a:noFill/>
          </p:spPr>
          <p:txBody>
            <a:bodyPr wrap="none" rtlCol="0">
              <a:spAutoFit/>
            </a:bodyPr>
            <a:lstStyle/>
            <a:p>
              <a:r>
                <a:rPr lang="fr-FR" dirty="0" smtClean="0"/>
                <a:t>A3</a:t>
              </a:r>
              <a:endParaRPr lang="fr-FR" dirty="0"/>
            </a:p>
          </p:txBody>
        </p:sp>
      </p:grpSp>
      <p:grpSp>
        <p:nvGrpSpPr>
          <p:cNvPr id="36" name="Grupo 35"/>
          <p:cNvGrpSpPr/>
          <p:nvPr/>
        </p:nvGrpSpPr>
        <p:grpSpPr>
          <a:xfrm>
            <a:off x="7383381" y="2005930"/>
            <a:ext cx="3619500" cy="3332077"/>
            <a:chOff x="7419475" y="1969814"/>
            <a:chExt cx="3619500" cy="3332077"/>
          </a:xfrm>
        </p:grpSpPr>
        <p:grpSp>
          <p:nvGrpSpPr>
            <p:cNvPr id="38" name="Grupo 37"/>
            <p:cNvGrpSpPr/>
            <p:nvPr/>
          </p:nvGrpSpPr>
          <p:grpSpPr>
            <a:xfrm>
              <a:off x="7419475" y="1969814"/>
              <a:ext cx="3619500" cy="3332077"/>
              <a:chOff x="1066800" y="3413626"/>
              <a:chExt cx="3619500" cy="3332077"/>
            </a:xfrm>
          </p:grpSpPr>
          <p:grpSp>
            <p:nvGrpSpPr>
              <p:cNvPr id="45" name="Grupo 44"/>
              <p:cNvGrpSpPr/>
              <p:nvPr/>
            </p:nvGrpSpPr>
            <p:grpSpPr>
              <a:xfrm>
                <a:off x="1066800" y="3413626"/>
                <a:ext cx="3619500" cy="2514600"/>
                <a:chOff x="1066800" y="3401594"/>
                <a:chExt cx="3619500" cy="2514600"/>
              </a:xfrm>
            </p:grpSpPr>
            <p:sp>
              <p:nvSpPr>
                <p:cNvPr id="47" name="Elipse 46"/>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Elipse 47"/>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6" name="Elipse 45"/>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49" name="Conector reto 48"/>
            <p:cNvCxnSpPr/>
            <p:nvPr/>
          </p:nvCxnSpPr>
          <p:spPr>
            <a:xfrm flipV="1">
              <a:off x="8556766" y="2806227"/>
              <a:ext cx="882822" cy="665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Conector reto 49"/>
            <p:cNvCxnSpPr/>
            <p:nvPr/>
          </p:nvCxnSpPr>
          <p:spPr>
            <a:xfrm flipV="1">
              <a:off x="8606862" y="2872586"/>
              <a:ext cx="1099302" cy="828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Conector reto 50"/>
            <p:cNvCxnSpPr/>
            <p:nvPr/>
          </p:nvCxnSpPr>
          <p:spPr>
            <a:xfrm flipV="1">
              <a:off x="8723547" y="2994542"/>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Conector reto 52"/>
            <p:cNvCxnSpPr>
              <a:endCxn id="47" idx="6"/>
            </p:cNvCxnSpPr>
            <p:nvPr/>
          </p:nvCxnSpPr>
          <p:spPr>
            <a:xfrm flipV="1">
              <a:off x="8847049" y="3227114"/>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Conector reto 53"/>
            <p:cNvCxnSpPr/>
            <p:nvPr/>
          </p:nvCxnSpPr>
          <p:spPr>
            <a:xfrm flipV="1">
              <a:off x="9000251" y="3525871"/>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Conector reto 54"/>
            <p:cNvCxnSpPr/>
            <p:nvPr/>
          </p:nvCxnSpPr>
          <p:spPr>
            <a:xfrm flipV="1">
              <a:off x="9193050" y="3933574"/>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Conector reto 55"/>
            <p:cNvCxnSpPr/>
            <p:nvPr/>
          </p:nvCxnSpPr>
          <p:spPr>
            <a:xfrm flipV="1">
              <a:off x="8534553" y="2806504"/>
              <a:ext cx="519210" cy="39126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59" name="CaixaDeTexto 58"/>
            <p:cNvSpPr txBox="1"/>
            <p:nvPr/>
          </p:nvSpPr>
          <p:spPr>
            <a:xfrm>
              <a:off x="7943864" y="2795308"/>
              <a:ext cx="434734" cy="369332"/>
            </a:xfrm>
            <a:prstGeom prst="rect">
              <a:avLst/>
            </a:prstGeom>
            <a:noFill/>
          </p:spPr>
          <p:txBody>
            <a:bodyPr wrap="none" rtlCol="0">
              <a:spAutoFit/>
            </a:bodyPr>
            <a:lstStyle/>
            <a:p>
              <a:r>
                <a:rPr lang="fr-FR" dirty="0" smtClean="0"/>
                <a:t>A1</a:t>
              </a:r>
              <a:endParaRPr lang="fr-FR" dirty="0"/>
            </a:p>
          </p:txBody>
        </p:sp>
        <p:sp>
          <p:nvSpPr>
            <p:cNvPr id="60" name="CaixaDeTexto 59"/>
            <p:cNvSpPr txBox="1"/>
            <p:nvPr/>
          </p:nvSpPr>
          <p:spPr>
            <a:xfrm>
              <a:off x="10106217" y="2713539"/>
              <a:ext cx="434734" cy="369332"/>
            </a:xfrm>
            <a:prstGeom prst="rect">
              <a:avLst/>
            </a:prstGeom>
            <a:noFill/>
          </p:spPr>
          <p:txBody>
            <a:bodyPr wrap="none" rtlCol="0">
              <a:spAutoFit/>
            </a:bodyPr>
            <a:lstStyle/>
            <a:p>
              <a:r>
                <a:rPr lang="fr-FR" dirty="0" smtClean="0"/>
                <a:t>A2</a:t>
              </a:r>
              <a:endParaRPr lang="fr-FR" dirty="0"/>
            </a:p>
          </p:txBody>
        </p:sp>
        <p:sp>
          <p:nvSpPr>
            <p:cNvPr id="61" name="CaixaDeTexto 60"/>
            <p:cNvSpPr txBox="1"/>
            <p:nvPr/>
          </p:nvSpPr>
          <p:spPr>
            <a:xfrm>
              <a:off x="9017221" y="4606522"/>
              <a:ext cx="434734" cy="369332"/>
            </a:xfrm>
            <a:prstGeom prst="rect">
              <a:avLst/>
            </a:prstGeom>
            <a:noFill/>
          </p:spPr>
          <p:txBody>
            <a:bodyPr wrap="none" rtlCol="0">
              <a:spAutoFit/>
            </a:bodyPr>
            <a:lstStyle/>
            <a:p>
              <a:r>
                <a:rPr lang="fr-FR" dirty="0" smtClean="0"/>
                <a:t>A3</a:t>
              </a:r>
              <a:endParaRPr lang="fr-FR" dirty="0"/>
            </a:p>
          </p:txBody>
        </p:sp>
      </p:grpSp>
      <p:cxnSp>
        <p:nvCxnSpPr>
          <p:cNvPr id="32" name="Conector reto 31"/>
          <p:cNvCxnSpPr>
            <a:stCxn id="2" idx="2"/>
          </p:cNvCxnSpPr>
          <p:nvPr/>
        </p:nvCxnSpPr>
        <p:spPr>
          <a:xfrm>
            <a:off x="6096000" y="906442"/>
            <a:ext cx="0" cy="46882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CaixaDeTexto 61"/>
          <p:cNvSpPr txBox="1"/>
          <p:nvPr/>
        </p:nvSpPr>
        <p:spPr>
          <a:xfrm>
            <a:off x="312737" y="906442"/>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
        <p:nvSpPr>
          <p:cNvPr id="63" name="Retângulo 62"/>
          <p:cNvSpPr/>
          <p:nvPr/>
        </p:nvSpPr>
        <p:spPr>
          <a:xfrm>
            <a:off x="312737" y="5419776"/>
            <a:ext cx="11574463" cy="1161498"/>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dirty="0" smtClean="0">
                <a:solidFill>
                  <a:schemeClr val="tx1"/>
                </a:solidFill>
              </a:rPr>
              <a:t>Both queries are equivalent in terms of the data which is retrieved. However, the data retrieved in the second query has a lower quality considering that the quality requirements defined by the user are less restrict than in the first query. The response time requirement in the second query is less restrictive.</a:t>
            </a:r>
            <a:endParaRPr lang="en-US" dirty="0">
              <a:solidFill>
                <a:schemeClr val="tx1"/>
              </a:solidFill>
            </a:endParaRPr>
          </a:p>
        </p:txBody>
      </p:sp>
    </p:spTree>
    <p:extLst>
      <p:ext uri="{BB962C8B-B14F-4D97-AF65-F5344CB8AC3E}">
        <p14:creationId xmlns:p14="http://schemas.microsoft.com/office/powerpoint/2010/main" val="15102233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80902"/>
            <a:ext cx="10515600" cy="625540"/>
          </a:xfrm>
        </p:spPr>
        <p:txBody>
          <a:bodyPr anchor="t">
            <a:normAutofit fontScale="90000"/>
          </a:bodyPr>
          <a:lstStyle/>
          <a:p>
            <a:pPr algn="ctr"/>
            <a:r>
              <a:rPr lang="fr-FR" b="1" u="sng" dirty="0" smtClean="0"/>
              <a:t>Equivalent queries (Case 5)</a:t>
            </a:r>
            <a:endParaRPr lang="fr-FR" b="1" u="sng" dirty="0"/>
          </a:p>
        </p:txBody>
      </p:sp>
      <p:sp>
        <p:nvSpPr>
          <p:cNvPr id="26" name="CaixaDeTexto 25"/>
          <p:cNvSpPr txBox="1"/>
          <p:nvPr/>
        </p:nvSpPr>
        <p:spPr>
          <a:xfrm>
            <a:off x="6292516" y="906442"/>
            <a:ext cx="5594684" cy="954107"/>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doctor?; p_information!) :=  A1 (disease?; p!), A3 (doctor?; p!), A2 (p?; p_information!),</a:t>
            </a:r>
          </a:p>
          <a:p>
            <a:r>
              <a:rPr lang="en-US" sz="1400" dirty="0" smtClean="0"/>
              <a:t>{availability &gt; 97</a:t>
            </a:r>
            <a:r>
              <a:rPr lang="en-US" sz="1400" b="1" dirty="0" smtClean="0"/>
              <a:t>%</a:t>
            </a:r>
            <a:r>
              <a:rPr lang="en-US" sz="1400" dirty="0" smtClean="0"/>
              <a:t>, price per call &lt; 0.2$, provenance = certified, freshness = no, total response time &lt; 10s, total cost &lt; 5$}</a:t>
            </a:r>
            <a:endParaRPr lang="fr-FR" sz="1400" dirty="0"/>
          </a:p>
        </p:txBody>
      </p:sp>
      <p:grpSp>
        <p:nvGrpSpPr>
          <p:cNvPr id="34" name="Grupo 33"/>
          <p:cNvGrpSpPr/>
          <p:nvPr/>
        </p:nvGrpSpPr>
        <p:grpSpPr>
          <a:xfrm>
            <a:off x="1066800" y="2005930"/>
            <a:ext cx="3619500" cy="3332077"/>
            <a:chOff x="1066800" y="2054058"/>
            <a:chExt cx="3619500" cy="3332077"/>
          </a:xfrm>
        </p:grpSpPr>
        <p:grpSp>
          <p:nvGrpSpPr>
            <p:cNvPr id="13" name="Grupo 12"/>
            <p:cNvGrpSpPr/>
            <p:nvPr/>
          </p:nvGrpSpPr>
          <p:grpSpPr>
            <a:xfrm>
              <a:off x="1066800" y="2054058"/>
              <a:ext cx="3619500" cy="3332077"/>
              <a:chOff x="1066800" y="3413626"/>
              <a:chExt cx="3619500" cy="3332077"/>
            </a:xfrm>
          </p:grpSpPr>
          <p:grpSp>
            <p:nvGrpSpPr>
              <p:cNvPr id="8" name="Grupo 7"/>
              <p:cNvGrpSpPr/>
              <p:nvPr/>
            </p:nvGrpSpPr>
            <p:grpSpPr>
              <a:xfrm>
                <a:off x="1066800" y="3413626"/>
                <a:ext cx="3619500" cy="2514600"/>
                <a:chOff x="1066800" y="3401594"/>
                <a:chExt cx="3619500" cy="2514600"/>
              </a:xfrm>
            </p:grpSpPr>
            <p:sp>
              <p:nvSpPr>
                <p:cNvPr id="5" name="Elipse 4"/>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ipse 5"/>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7" name="Elipse 6"/>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39" name="Conector reto 38"/>
            <p:cNvCxnSpPr/>
            <p:nvPr/>
          </p:nvCxnSpPr>
          <p:spPr>
            <a:xfrm flipV="1">
              <a:off x="2204091" y="2890471"/>
              <a:ext cx="882822" cy="665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Conector reto 39"/>
            <p:cNvCxnSpPr/>
            <p:nvPr/>
          </p:nvCxnSpPr>
          <p:spPr>
            <a:xfrm flipV="1">
              <a:off x="2254187" y="2956830"/>
              <a:ext cx="1099302" cy="828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Conector reto 40"/>
            <p:cNvCxnSpPr/>
            <p:nvPr/>
          </p:nvCxnSpPr>
          <p:spPr>
            <a:xfrm flipV="1">
              <a:off x="2370872" y="3078786"/>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Conector reto 41"/>
            <p:cNvCxnSpPr>
              <a:endCxn id="5" idx="6"/>
            </p:cNvCxnSpPr>
            <p:nvPr/>
          </p:nvCxnSpPr>
          <p:spPr>
            <a:xfrm flipV="1">
              <a:off x="2494374" y="3311358"/>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Conector reto 42"/>
            <p:cNvCxnSpPr/>
            <p:nvPr/>
          </p:nvCxnSpPr>
          <p:spPr>
            <a:xfrm flipV="1">
              <a:off x="2647576" y="3610115"/>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Conector reto 43"/>
            <p:cNvCxnSpPr/>
            <p:nvPr/>
          </p:nvCxnSpPr>
          <p:spPr>
            <a:xfrm flipV="1">
              <a:off x="2840375" y="4017818"/>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Conector reto 34"/>
            <p:cNvCxnSpPr/>
            <p:nvPr/>
          </p:nvCxnSpPr>
          <p:spPr>
            <a:xfrm flipV="1">
              <a:off x="2181878" y="2890748"/>
              <a:ext cx="519210" cy="39126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CaixaDeTexto 23"/>
            <p:cNvSpPr txBox="1"/>
            <p:nvPr/>
          </p:nvSpPr>
          <p:spPr>
            <a:xfrm>
              <a:off x="1631282" y="2871535"/>
              <a:ext cx="434734" cy="369332"/>
            </a:xfrm>
            <a:prstGeom prst="rect">
              <a:avLst/>
            </a:prstGeom>
            <a:noFill/>
          </p:spPr>
          <p:txBody>
            <a:bodyPr wrap="none" rtlCol="0">
              <a:spAutoFit/>
            </a:bodyPr>
            <a:lstStyle/>
            <a:p>
              <a:r>
                <a:rPr lang="fr-FR" dirty="0" smtClean="0"/>
                <a:t>A1</a:t>
              </a:r>
              <a:endParaRPr lang="fr-FR" dirty="0"/>
            </a:p>
          </p:txBody>
        </p:sp>
        <p:sp>
          <p:nvSpPr>
            <p:cNvPr id="57" name="CaixaDeTexto 56"/>
            <p:cNvSpPr txBox="1"/>
            <p:nvPr/>
          </p:nvSpPr>
          <p:spPr>
            <a:xfrm>
              <a:off x="3793635" y="2789766"/>
              <a:ext cx="434734" cy="369332"/>
            </a:xfrm>
            <a:prstGeom prst="rect">
              <a:avLst/>
            </a:prstGeom>
            <a:noFill/>
          </p:spPr>
          <p:txBody>
            <a:bodyPr wrap="none" rtlCol="0">
              <a:spAutoFit/>
            </a:bodyPr>
            <a:lstStyle/>
            <a:p>
              <a:r>
                <a:rPr lang="fr-FR" dirty="0" smtClean="0"/>
                <a:t>A2</a:t>
              </a:r>
              <a:endParaRPr lang="fr-FR" dirty="0"/>
            </a:p>
          </p:txBody>
        </p:sp>
        <p:sp>
          <p:nvSpPr>
            <p:cNvPr id="58" name="CaixaDeTexto 57"/>
            <p:cNvSpPr txBox="1"/>
            <p:nvPr/>
          </p:nvSpPr>
          <p:spPr>
            <a:xfrm>
              <a:off x="2704639" y="4682749"/>
              <a:ext cx="434734" cy="369332"/>
            </a:xfrm>
            <a:prstGeom prst="rect">
              <a:avLst/>
            </a:prstGeom>
            <a:noFill/>
          </p:spPr>
          <p:txBody>
            <a:bodyPr wrap="none" rtlCol="0">
              <a:spAutoFit/>
            </a:bodyPr>
            <a:lstStyle/>
            <a:p>
              <a:r>
                <a:rPr lang="fr-FR" dirty="0" smtClean="0"/>
                <a:t>A3</a:t>
              </a:r>
              <a:endParaRPr lang="fr-FR" dirty="0"/>
            </a:p>
          </p:txBody>
        </p:sp>
      </p:grpSp>
      <p:grpSp>
        <p:nvGrpSpPr>
          <p:cNvPr id="36" name="Grupo 35"/>
          <p:cNvGrpSpPr/>
          <p:nvPr/>
        </p:nvGrpSpPr>
        <p:grpSpPr>
          <a:xfrm>
            <a:off x="7383381" y="2005930"/>
            <a:ext cx="3619500" cy="3332077"/>
            <a:chOff x="7419475" y="1969814"/>
            <a:chExt cx="3619500" cy="3332077"/>
          </a:xfrm>
        </p:grpSpPr>
        <p:grpSp>
          <p:nvGrpSpPr>
            <p:cNvPr id="38" name="Grupo 37"/>
            <p:cNvGrpSpPr/>
            <p:nvPr/>
          </p:nvGrpSpPr>
          <p:grpSpPr>
            <a:xfrm>
              <a:off x="7419475" y="1969814"/>
              <a:ext cx="3619500" cy="3332077"/>
              <a:chOff x="1066800" y="3413626"/>
              <a:chExt cx="3619500" cy="3332077"/>
            </a:xfrm>
          </p:grpSpPr>
          <p:grpSp>
            <p:nvGrpSpPr>
              <p:cNvPr id="45" name="Grupo 44"/>
              <p:cNvGrpSpPr/>
              <p:nvPr/>
            </p:nvGrpSpPr>
            <p:grpSpPr>
              <a:xfrm>
                <a:off x="1066800" y="3413626"/>
                <a:ext cx="3619500" cy="2514600"/>
                <a:chOff x="1066800" y="3401594"/>
                <a:chExt cx="3619500" cy="2514600"/>
              </a:xfrm>
            </p:grpSpPr>
            <p:sp>
              <p:nvSpPr>
                <p:cNvPr id="47" name="Elipse 46"/>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Elipse 47"/>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6" name="Elipse 45"/>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49" name="Conector reto 48"/>
            <p:cNvCxnSpPr/>
            <p:nvPr/>
          </p:nvCxnSpPr>
          <p:spPr>
            <a:xfrm flipV="1">
              <a:off x="8556766" y="2806227"/>
              <a:ext cx="882822" cy="665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Conector reto 49"/>
            <p:cNvCxnSpPr/>
            <p:nvPr/>
          </p:nvCxnSpPr>
          <p:spPr>
            <a:xfrm flipV="1">
              <a:off x="8606862" y="2872586"/>
              <a:ext cx="1099302" cy="828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Conector reto 50"/>
            <p:cNvCxnSpPr/>
            <p:nvPr/>
          </p:nvCxnSpPr>
          <p:spPr>
            <a:xfrm flipV="1">
              <a:off x="8723547" y="2994542"/>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Conector reto 52"/>
            <p:cNvCxnSpPr>
              <a:endCxn id="47" idx="6"/>
            </p:cNvCxnSpPr>
            <p:nvPr/>
          </p:nvCxnSpPr>
          <p:spPr>
            <a:xfrm flipV="1">
              <a:off x="8847049" y="3227114"/>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Conector reto 53"/>
            <p:cNvCxnSpPr/>
            <p:nvPr/>
          </p:nvCxnSpPr>
          <p:spPr>
            <a:xfrm flipV="1">
              <a:off x="9000251" y="3525871"/>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Conector reto 54"/>
            <p:cNvCxnSpPr/>
            <p:nvPr/>
          </p:nvCxnSpPr>
          <p:spPr>
            <a:xfrm flipV="1">
              <a:off x="9193050" y="3933574"/>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Conector reto 55"/>
            <p:cNvCxnSpPr/>
            <p:nvPr/>
          </p:nvCxnSpPr>
          <p:spPr>
            <a:xfrm flipV="1">
              <a:off x="8534553" y="2806504"/>
              <a:ext cx="519210" cy="39126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59" name="CaixaDeTexto 58"/>
            <p:cNvSpPr txBox="1"/>
            <p:nvPr/>
          </p:nvSpPr>
          <p:spPr>
            <a:xfrm>
              <a:off x="7943864" y="2795308"/>
              <a:ext cx="434734" cy="369332"/>
            </a:xfrm>
            <a:prstGeom prst="rect">
              <a:avLst/>
            </a:prstGeom>
            <a:noFill/>
          </p:spPr>
          <p:txBody>
            <a:bodyPr wrap="none" rtlCol="0">
              <a:spAutoFit/>
            </a:bodyPr>
            <a:lstStyle/>
            <a:p>
              <a:r>
                <a:rPr lang="fr-FR" dirty="0" smtClean="0"/>
                <a:t>A1</a:t>
              </a:r>
              <a:endParaRPr lang="fr-FR" dirty="0"/>
            </a:p>
          </p:txBody>
        </p:sp>
        <p:sp>
          <p:nvSpPr>
            <p:cNvPr id="60" name="CaixaDeTexto 59"/>
            <p:cNvSpPr txBox="1"/>
            <p:nvPr/>
          </p:nvSpPr>
          <p:spPr>
            <a:xfrm>
              <a:off x="10106217" y="2713539"/>
              <a:ext cx="434734" cy="369332"/>
            </a:xfrm>
            <a:prstGeom prst="rect">
              <a:avLst/>
            </a:prstGeom>
            <a:noFill/>
          </p:spPr>
          <p:txBody>
            <a:bodyPr wrap="none" rtlCol="0">
              <a:spAutoFit/>
            </a:bodyPr>
            <a:lstStyle/>
            <a:p>
              <a:r>
                <a:rPr lang="fr-FR" dirty="0" smtClean="0"/>
                <a:t>A2</a:t>
              </a:r>
              <a:endParaRPr lang="fr-FR" dirty="0"/>
            </a:p>
          </p:txBody>
        </p:sp>
        <p:sp>
          <p:nvSpPr>
            <p:cNvPr id="61" name="CaixaDeTexto 60"/>
            <p:cNvSpPr txBox="1"/>
            <p:nvPr/>
          </p:nvSpPr>
          <p:spPr>
            <a:xfrm>
              <a:off x="9017221" y="4606522"/>
              <a:ext cx="434734" cy="369332"/>
            </a:xfrm>
            <a:prstGeom prst="rect">
              <a:avLst/>
            </a:prstGeom>
            <a:noFill/>
          </p:spPr>
          <p:txBody>
            <a:bodyPr wrap="none" rtlCol="0">
              <a:spAutoFit/>
            </a:bodyPr>
            <a:lstStyle/>
            <a:p>
              <a:r>
                <a:rPr lang="fr-FR" dirty="0" smtClean="0"/>
                <a:t>A3</a:t>
              </a:r>
              <a:endParaRPr lang="fr-FR" dirty="0"/>
            </a:p>
          </p:txBody>
        </p:sp>
      </p:grpSp>
      <p:cxnSp>
        <p:nvCxnSpPr>
          <p:cNvPr id="32" name="Conector reto 31"/>
          <p:cNvCxnSpPr>
            <a:stCxn id="2" idx="2"/>
          </p:cNvCxnSpPr>
          <p:nvPr/>
        </p:nvCxnSpPr>
        <p:spPr>
          <a:xfrm>
            <a:off x="6096000" y="906442"/>
            <a:ext cx="0" cy="46882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CaixaDeTexto 61"/>
          <p:cNvSpPr txBox="1"/>
          <p:nvPr/>
        </p:nvSpPr>
        <p:spPr>
          <a:xfrm>
            <a:off x="312737" y="906442"/>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
        <p:nvSpPr>
          <p:cNvPr id="63" name="Retângulo 62"/>
          <p:cNvSpPr/>
          <p:nvPr/>
        </p:nvSpPr>
        <p:spPr>
          <a:xfrm>
            <a:off x="312737" y="5419776"/>
            <a:ext cx="11574463" cy="1161498"/>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dirty="0" smtClean="0">
                <a:solidFill>
                  <a:schemeClr val="tx1"/>
                </a:solidFill>
              </a:rPr>
              <a:t>Both queries are equivalent in terms of the data which is retrieved. However, the data retrieved in the second query has a lower quality considering that the quality requirements defined by the user are less restrict than in the first query. The absence of the response time requirement in the second query make it less restrictive.</a:t>
            </a:r>
            <a:endParaRPr lang="en-US" dirty="0">
              <a:solidFill>
                <a:schemeClr val="tx1"/>
              </a:solidFill>
            </a:endParaRPr>
          </a:p>
        </p:txBody>
      </p:sp>
    </p:spTree>
    <p:extLst>
      <p:ext uri="{BB962C8B-B14F-4D97-AF65-F5344CB8AC3E}">
        <p14:creationId xmlns:p14="http://schemas.microsoft.com/office/powerpoint/2010/main" val="27572770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80902"/>
            <a:ext cx="10515600" cy="625540"/>
          </a:xfrm>
        </p:spPr>
        <p:txBody>
          <a:bodyPr anchor="t">
            <a:normAutofit fontScale="90000"/>
          </a:bodyPr>
          <a:lstStyle/>
          <a:p>
            <a:pPr algn="ctr"/>
            <a:r>
              <a:rPr lang="fr-FR" b="1" u="sng" dirty="0" smtClean="0"/>
              <a:t>Equivalent queries (Case 6)</a:t>
            </a:r>
            <a:endParaRPr lang="fr-FR" b="1" u="sng" dirty="0"/>
          </a:p>
        </p:txBody>
      </p:sp>
      <p:sp>
        <p:nvSpPr>
          <p:cNvPr id="26" name="CaixaDeTexto 25"/>
          <p:cNvSpPr txBox="1"/>
          <p:nvPr/>
        </p:nvSpPr>
        <p:spPr>
          <a:xfrm>
            <a:off x="6292516" y="906442"/>
            <a:ext cx="5594684" cy="954107"/>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doctor?; p_information!) :=  A1 (disease?; p!), A3 (doctor?; p!), A2 (p?; p_information!),</a:t>
            </a:r>
          </a:p>
          <a:p>
            <a:r>
              <a:rPr lang="en-US" sz="1400" dirty="0" smtClean="0"/>
              <a:t>{</a:t>
            </a:r>
            <a:r>
              <a:rPr lang="en-US" sz="1400" b="1" dirty="0" smtClean="0"/>
              <a:t>availability &gt; 98%, </a:t>
            </a:r>
            <a:r>
              <a:rPr lang="en-US" sz="1400" dirty="0" smtClean="0"/>
              <a:t>price per call &lt; 0.2$, provenance = certified, freshness = no, total response time &lt; 10s, total cost &lt; 5$}</a:t>
            </a:r>
            <a:endParaRPr lang="fr-FR" sz="1400" dirty="0"/>
          </a:p>
        </p:txBody>
      </p:sp>
      <p:grpSp>
        <p:nvGrpSpPr>
          <p:cNvPr id="34" name="Grupo 33"/>
          <p:cNvGrpSpPr/>
          <p:nvPr/>
        </p:nvGrpSpPr>
        <p:grpSpPr>
          <a:xfrm>
            <a:off x="1066800" y="2005930"/>
            <a:ext cx="3619500" cy="3332077"/>
            <a:chOff x="1066800" y="2054058"/>
            <a:chExt cx="3619500" cy="3332077"/>
          </a:xfrm>
        </p:grpSpPr>
        <p:grpSp>
          <p:nvGrpSpPr>
            <p:cNvPr id="13" name="Grupo 12"/>
            <p:cNvGrpSpPr/>
            <p:nvPr/>
          </p:nvGrpSpPr>
          <p:grpSpPr>
            <a:xfrm>
              <a:off x="1066800" y="2054058"/>
              <a:ext cx="3619500" cy="3332077"/>
              <a:chOff x="1066800" y="3413626"/>
              <a:chExt cx="3619500" cy="3332077"/>
            </a:xfrm>
          </p:grpSpPr>
          <p:grpSp>
            <p:nvGrpSpPr>
              <p:cNvPr id="8" name="Grupo 7"/>
              <p:cNvGrpSpPr/>
              <p:nvPr/>
            </p:nvGrpSpPr>
            <p:grpSpPr>
              <a:xfrm>
                <a:off x="1066800" y="3413626"/>
                <a:ext cx="3619500" cy="2514600"/>
                <a:chOff x="1066800" y="3401594"/>
                <a:chExt cx="3619500" cy="2514600"/>
              </a:xfrm>
            </p:grpSpPr>
            <p:sp>
              <p:nvSpPr>
                <p:cNvPr id="5" name="Elipse 4"/>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ipse 5"/>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7" name="Elipse 6"/>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39" name="Conector reto 38"/>
            <p:cNvCxnSpPr/>
            <p:nvPr/>
          </p:nvCxnSpPr>
          <p:spPr>
            <a:xfrm flipV="1">
              <a:off x="2204091" y="2890471"/>
              <a:ext cx="882822" cy="665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Conector reto 39"/>
            <p:cNvCxnSpPr/>
            <p:nvPr/>
          </p:nvCxnSpPr>
          <p:spPr>
            <a:xfrm flipV="1">
              <a:off x="2254187" y="2956830"/>
              <a:ext cx="1099302" cy="828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Conector reto 40"/>
            <p:cNvCxnSpPr/>
            <p:nvPr/>
          </p:nvCxnSpPr>
          <p:spPr>
            <a:xfrm flipV="1">
              <a:off x="2370872" y="3078786"/>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Conector reto 41"/>
            <p:cNvCxnSpPr>
              <a:endCxn id="5" idx="6"/>
            </p:cNvCxnSpPr>
            <p:nvPr/>
          </p:nvCxnSpPr>
          <p:spPr>
            <a:xfrm flipV="1">
              <a:off x="2494374" y="3311358"/>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Conector reto 42"/>
            <p:cNvCxnSpPr/>
            <p:nvPr/>
          </p:nvCxnSpPr>
          <p:spPr>
            <a:xfrm flipV="1">
              <a:off x="2647576" y="3610115"/>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Conector reto 43"/>
            <p:cNvCxnSpPr/>
            <p:nvPr/>
          </p:nvCxnSpPr>
          <p:spPr>
            <a:xfrm flipV="1">
              <a:off x="2840375" y="4017818"/>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Conector reto 34"/>
            <p:cNvCxnSpPr/>
            <p:nvPr/>
          </p:nvCxnSpPr>
          <p:spPr>
            <a:xfrm flipV="1">
              <a:off x="2181878" y="2890748"/>
              <a:ext cx="519210" cy="39126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CaixaDeTexto 23"/>
            <p:cNvSpPr txBox="1"/>
            <p:nvPr/>
          </p:nvSpPr>
          <p:spPr>
            <a:xfrm>
              <a:off x="1631282" y="2871535"/>
              <a:ext cx="434734" cy="369332"/>
            </a:xfrm>
            <a:prstGeom prst="rect">
              <a:avLst/>
            </a:prstGeom>
            <a:noFill/>
          </p:spPr>
          <p:txBody>
            <a:bodyPr wrap="none" rtlCol="0">
              <a:spAutoFit/>
            </a:bodyPr>
            <a:lstStyle/>
            <a:p>
              <a:r>
                <a:rPr lang="fr-FR" dirty="0" smtClean="0"/>
                <a:t>A1</a:t>
              </a:r>
              <a:endParaRPr lang="fr-FR" dirty="0"/>
            </a:p>
          </p:txBody>
        </p:sp>
        <p:sp>
          <p:nvSpPr>
            <p:cNvPr id="57" name="CaixaDeTexto 56"/>
            <p:cNvSpPr txBox="1"/>
            <p:nvPr/>
          </p:nvSpPr>
          <p:spPr>
            <a:xfrm>
              <a:off x="3793635" y="2789766"/>
              <a:ext cx="434734" cy="369332"/>
            </a:xfrm>
            <a:prstGeom prst="rect">
              <a:avLst/>
            </a:prstGeom>
            <a:noFill/>
          </p:spPr>
          <p:txBody>
            <a:bodyPr wrap="none" rtlCol="0">
              <a:spAutoFit/>
            </a:bodyPr>
            <a:lstStyle/>
            <a:p>
              <a:r>
                <a:rPr lang="fr-FR" dirty="0" smtClean="0"/>
                <a:t>A2</a:t>
              </a:r>
              <a:endParaRPr lang="fr-FR" dirty="0"/>
            </a:p>
          </p:txBody>
        </p:sp>
        <p:sp>
          <p:nvSpPr>
            <p:cNvPr id="58" name="CaixaDeTexto 57"/>
            <p:cNvSpPr txBox="1"/>
            <p:nvPr/>
          </p:nvSpPr>
          <p:spPr>
            <a:xfrm>
              <a:off x="2704639" y="4682749"/>
              <a:ext cx="434734" cy="369332"/>
            </a:xfrm>
            <a:prstGeom prst="rect">
              <a:avLst/>
            </a:prstGeom>
            <a:noFill/>
          </p:spPr>
          <p:txBody>
            <a:bodyPr wrap="none" rtlCol="0">
              <a:spAutoFit/>
            </a:bodyPr>
            <a:lstStyle/>
            <a:p>
              <a:r>
                <a:rPr lang="fr-FR" dirty="0" smtClean="0"/>
                <a:t>A3</a:t>
              </a:r>
              <a:endParaRPr lang="fr-FR" dirty="0"/>
            </a:p>
          </p:txBody>
        </p:sp>
      </p:grpSp>
      <p:grpSp>
        <p:nvGrpSpPr>
          <p:cNvPr id="36" name="Grupo 35"/>
          <p:cNvGrpSpPr/>
          <p:nvPr/>
        </p:nvGrpSpPr>
        <p:grpSpPr>
          <a:xfrm>
            <a:off x="7383381" y="2005930"/>
            <a:ext cx="3619500" cy="3332077"/>
            <a:chOff x="7419475" y="1969814"/>
            <a:chExt cx="3619500" cy="3332077"/>
          </a:xfrm>
        </p:grpSpPr>
        <p:grpSp>
          <p:nvGrpSpPr>
            <p:cNvPr id="38" name="Grupo 37"/>
            <p:cNvGrpSpPr/>
            <p:nvPr/>
          </p:nvGrpSpPr>
          <p:grpSpPr>
            <a:xfrm>
              <a:off x="7419475" y="1969814"/>
              <a:ext cx="3619500" cy="3332077"/>
              <a:chOff x="1066800" y="3413626"/>
              <a:chExt cx="3619500" cy="3332077"/>
            </a:xfrm>
          </p:grpSpPr>
          <p:grpSp>
            <p:nvGrpSpPr>
              <p:cNvPr id="45" name="Grupo 44"/>
              <p:cNvGrpSpPr/>
              <p:nvPr/>
            </p:nvGrpSpPr>
            <p:grpSpPr>
              <a:xfrm>
                <a:off x="1066800" y="3413626"/>
                <a:ext cx="3619500" cy="2514600"/>
                <a:chOff x="1066800" y="3401594"/>
                <a:chExt cx="3619500" cy="2514600"/>
              </a:xfrm>
            </p:grpSpPr>
            <p:sp>
              <p:nvSpPr>
                <p:cNvPr id="47" name="Elipse 46"/>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Elipse 47"/>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6" name="Elipse 45"/>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49" name="Conector reto 48"/>
            <p:cNvCxnSpPr/>
            <p:nvPr/>
          </p:nvCxnSpPr>
          <p:spPr>
            <a:xfrm flipV="1">
              <a:off x="8556766" y="2806227"/>
              <a:ext cx="882822" cy="665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Conector reto 49"/>
            <p:cNvCxnSpPr/>
            <p:nvPr/>
          </p:nvCxnSpPr>
          <p:spPr>
            <a:xfrm flipV="1">
              <a:off x="8606862" y="2872586"/>
              <a:ext cx="1099302" cy="828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Conector reto 50"/>
            <p:cNvCxnSpPr/>
            <p:nvPr/>
          </p:nvCxnSpPr>
          <p:spPr>
            <a:xfrm flipV="1">
              <a:off x="8723547" y="2994542"/>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Conector reto 52"/>
            <p:cNvCxnSpPr>
              <a:endCxn id="47" idx="6"/>
            </p:cNvCxnSpPr>
            <p:nvPr/>
          </p:nvCxnSpPr>
          <p:spPr>
            <a:xfrm flipV="1">
              <a:off x="8847049" y="3227114"/>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Conector reto 53"/>
            <p:cNvCxnSpPr/>
            <p:nvPr/>
          </p:nvCxnSpPr>
          <p:spPr>
            <a:xfrm flipV="1">
              <a:off x="9000251" y="3525871"/>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Conector reto 54"/>
            <p:cNvCxnSpPr/>
            <p:nvPr/>
          </p:nvCxnSpPr>
          <p:spPr>
            <a:xfrm flipV="1">
              <a:off x="9193050" y="3933574"/>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Conector reto 55"/>
            <p:cNvCxnSpPr/>
            <p:nvPr/>
          </p:nvCxnSpPr>
          <p:spPr>
            <a:xfrm flipV="1">
              <a:off x="8534553" y="2806504"/>
              <a:ext cx="519210" cy="39126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59" name="CaixaDeTexto 58"/>
            <p:cNvSpPr txBox="1"/>
            <p:nvPr/>
          </p:nvSpPr>
          <p:spPr>
            <a:xfrm>
              <a:off x="7943864" y="2795308"/>
              <a:ext cx="434734" cy="369332"/>
            </a:xfrm>
            <a:prstGeom prst="rect">
              <a:avLst/>
            </a:prstGeom>
            <a:noFill/>
          </p:spPr>
          <p:txBody>
            <a:bodyPr wrap="none" rtlCol="0">
              <a:spAutoFit/>
            </a:bodyPr>
            <a:lstStyle/>
            <a:p>
              <a:r>
                <a:rPr lang="fr-FR" dirty="0" smtClean="0"/>
                <a:t>A1</a:t>
              </a:r>
              <a:endParaRPr lang="fr-FR" dirty="0"/>
            </a:p>
          </p:txBody>
        </p:sp>
        <p:sp>
          <p:nvSpPr>
            <p:cNvPr id="60" name="CaixaDeTexto 59"/>
            <p:cNvSpPr txBox="1"/>
            <p:nvPr/>
          </p:nvSpPr>
          <p:spPr>
            <a:xfrm>
              <a:off x="10106217" y="2713539"/>
              <a:ext cx="434734" cy="369332"/>
            </a:xfrm>
            <a:prstGeom prst="rect">
              <a:avLst/>
            </a:prstGeom>
            <a:noFill/>
          </p:spPr>
          <p:txBody>
            <a:bodyPr wrap="none" rtlCol="0">
              <a:spAutoFit/>
            </a:bodyPr>
            <a:lstStyle/>
            <a:p>
              <a:r>
                <a:rPr lang="fr-FR" dirty="0" smtClean="0"/>
                <a:t>A2</a:t>
              </a:r>
              <a:endParaRPr lang="fr-FR" dirty="0"/>
            </a:p>
          </p:txBody>
        </p:sp>
        <p:sp>
          <p:nvSpPr>
            <p:cNvPr id="61" name="CaixaDeTexto 60"/>
            <p:cNvSpPr txBox="1"/>
            <p:nvPr/>
          </p:nvSpPr>
          <p:spPr>
            <a:xfrm>
              <a:off x="9017221" y="4606522"/>
              <a:ext cx="434734" cy="369332"/>
            </a:xfrm>
            <a:prstGeom prst="rect">
              <a:avLst/>
            </a:prstGeom>
            <a:noFill/>
          </p:spPr>
          <p:txBody>
            <a:bodyPr wrap="none" rtlCol="0">
              <a:spAutoFit/>
            </a:bodyPr>
            <a:lstStyle/>
            <a:p>
              <a:r>
                <a:rPr lang="fr-FR" dirty="0" smtClean="0"/>
                <a:t>A3</a:t>
              </a:r>
              <a:endParaRPr lang="fr-FR" dirty="0"/>
            </a:p>
          </p:txBody>
        </p:sp>
      </p:grpSp>
      <p:cxnSp>
        <p:nvCxnSpPr>
          <p:cNvPr id="32" name="Conector reto 31"/>
          <p:cNvCxnSpPr>
            <a:stCxn id="2" idx="2"/>
          </p:cNvCxnSpPr>
          <p:nvPr/>
        </p:nvCxnSpPr>
        <p:spPr>
          <a:xfrm>
            <a:off x="6096000" y="906442"/>
            <a:ext cx="0" cy="46882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CaixaDeTexto 61"/>
          <p:cNvSpPr txBox="1"/>
          <p:nvPr/>
        </p:nvSpPr>
        <p:spPr>
          <a:xfrm>
            <a:off x="312737" y="906442"/>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
        <p:nvSpPr>
          <p:cNvPr id="63" name="Retângulo 62"/>
          <p:cNvSpPr/>
          <p:nvPr/>
        </p:nvSpPr>
        <p:spPr>
          <a:xfrm>
            <a:off x="312737" y="5419776"/>
            <a:ext cx="11574463" cy="1161498"/>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dirty="0" smtClean="0">
                <a:solidFill>
                  <a:schemeClr val="tx1"/>
                </a:solidFill>
              </a:rPr>
              <a:t>Both queries are equivalent in terms of the data which is retrieved. However, the quality of the data retrieved is different considering that in the second query there are quality requirements which are less restrict (absence of response time) than in the first query, but also quality requirements which are more restrict (availability). </a:t>
            </a:r>
            <a:endParaRPr lang="en-US" dirty="0">
              <a:solidFill>
                <a:schemeClr val="tx1"/>
              </a:solidFill>
            </a:endParaRPr>
          </a:p>
        </p:txBody>
      </p:sp>
    </p:spTree>
    <p:extLst>
      <p:ext uri="{BB962C8B-B14F-4D97-AF65-F5344CB8AC3E}">
        <p14:creationId xmlns:p14="http://schemas.microsoft.com/office/powerpoint/2010/main" val="290289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80902"/>
            <a:ext cx="10515600" cy="625540"/>
          </a:xfrm>
        </p:spPr>
        <p:txBody>
          <a:bodyPr anchor="t">
            <a:normAutofit fontScale="90000"/>
          </a:bodyPr>
          <a:lstStyle/>
          <a:p>
            <a:pPr algn="ctr"/>
            <a:r>
              <a:rPr lang="fr-FR" b="1" u="sng" dirty="0" smtClean="0"/>
              <a:t>Query Subset (Case 7)</a:t>
            </a:r>
            <a:endParaRPr lang="fr-FR" b="1" u="sng" dirty="0"/>
          </a:p>
        </p:txBody>
      </p:sp>
      <p:sp>
        <p:nvSpPr>
          <p:cNvPr id="26" name="CaixaDeTexto 25"/>
          <p:cNvSpPr txBox="1"/>
          <p:nvPr/>
        </p:nvSpPr>
        <p:spPr>
          <a:xfrm>
            <a:off x="6292516" y="906442"/>
            <a:ext cx="5594684" cy="954107"/>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doctor?; p_information!) :=  A1 (disease?; p!), A3 (doctor?; p!), </a:t>
            </a:r>
            <a:r>
              <a:rPr lang="fr-FR" sz="1400" dirty="0" smtClean="0"/>
              <a:t>A4 (hospital?; p!), </a:t>
            </a:r>
            <a:r>
              <a:rPr lang="en-US" sz="1400" dirty="0" smtClean="0"/>
              <a:t>A2 (p?; p_information!),</a:t>
            </a:r>
          </a:p>
          <a:p>
            <a:r>
              <a:rPr lang="en-US" sz="1400" dirty="0" smtClean="0"/>
              <a:t>{availability &gt; 97%, response time &lt; 3s, price per call &lt; 0.2$, provenance = certified, freshness = no, total response time &lt; 10s, total cost &lt; 5$}</a:t>
            </a:r>
            <a:endParaRPr lang="fr-FR" sz="1400" dirty="0"/>
          </a:p>
        </p:txBody>
      </p:sp>
      <p:cxnSp>
        <p:nvCxnSpPr>
          <p:cNvPr id="32" name="Conector reto 31"/>
          <p:cNvCxnSpPr>
            <a:stCxn id="2" idx="2"/>
          </p:cNvCxnSpPr>
          <p:nvPr/>
        </p:nvCxnSpPr>
        <p:spPr>
          <a:xfrm>
            <a:off x="6096000" y="906442"/>
            <a:ext cx="0" cy="46882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CaixaDeTexto 61"/>
          <p:cNvSpPr txBox="1"/>
          <p:nvPr/>
        </p:nvSpPr>
        <p:spPr>
          <a:xfrm>
            <a:off x="312737" y="906442"/>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
        <p:nvSpPr>
          <p:cNvPr id="63" name="Retângulo 62"/>
          <p:cNvSpPr/>
          <p:nvPr/>
        </p:nvSpPr>
        <p:spPr>
          <a:xfrm>
            <a:off x="312737" y="5419776"/>
            <a:ext cx="11574463" cy="1161498"/>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dirty="0" smtClean="0">
                <a:solidFill>
                  <a:schemeClr val="tx1"/>
                </a:solidFill>
              </a:rPr>
              <a:t>The second query is a subset of the previous query in terms of the data retrieved. However, the quality of the data retrieved is equivalent among the sets once they have the same requirements.</a:t>
            </a:r>
            <a:endParaRPr lang="en-US" dirty="0">
              <a:solidFill>
                <a:schemeClr val="tx1"/>
              </a:solidFill>
            </a:endParaRPr>
          </a:p>
        </p:txBody>
      </p:sp>
      <p:sp>
        <p:nvSpPr>
          <p:cNvPr id="64" name="Elipse 63"/>
          <p:cNvSpPr/>
          <p:nvPr/>
        </p:nvSpPr>
        <p:spPr>
          <a:xfrm>
            <a:off x="7422151" y="199256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 name="Elipse 64"/>
          <p:cNvSpPr/>
          <p:nvPr/>
        </p:nvSpPr>
        <p:spPr>
          <a:xfrm>
            <a:off x="8527051" y="199256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 name="Elipse 65"/>
          <p:cNvSpPr/>
          <p:nvPr/>
        </p:nvSpPr>
        <p:spPr>
          <a:xfrm>
            <a:off x="8527051" y="284346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7" name="Elipse 66"/>
          <p:cNvSpPr/>
          <p:nvPr/>
        </p:nvSpPr>
        <p:spPr>
          <a:xfrm>
            <a:off x="7422151" y="284346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8" name="Conector reto 67"/>
          <p:cNvCxnSpPr>
            <a:endCxn id="67" idx="7"/>
          </p:cNvCxnSpPr>
          <p:nvPr/>
        </p:nvCxnSpPr>
        <p:spPr>
          <a:xfrm flipV="1">
            <a:off x="8679451" y="3211718"/>
            <a:ext cx="889045" cy="66997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Conector reto 68"/>
          <p:cNvCxnSpPr/>
          <p:nvPr/>
        </p:nvCxnSpPr>
        <p:spPr>
          <a:xfrm flipV="1">
            <a:off x="8831851" y="3364118"/>
            <a:ext cx="889045" cy="66997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Conector reto 69"/>
          <p:cNvCxnSpPr/>
          <p:nvPr/>
        </p:nvCxnSpPr>
        <p:spPr>
          <a:xfrm flipV="1">
            <a:off x="8984251" y="3586052"/>
            <a:ext cx="796775" cy="600436"/>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Conector reto 70"/>
          <p:cNvCxnSpPr/>
          <p:nvPr/>
        </p:nvCxnSpPr>
        <p:spPr>
          <a:xfrm flipV="1">
            <a:off x="9136651" y="3893358"/>
            <a:ext cx="591215" cy="44553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Conector reto 71"/>
          <p:cNvCxnSpPr/>
          <p:nvPr/>
        </p:nvCxnSpPr>
        <p:spPr>
          <a:xfrm flipV="1">
            <a:off x="8615996" y="3080728"/>
            <a:ext cx="763506" cy="575365"/>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Conector reto 72"/>
          <p:cNvCxnSpPr/>
          <p:nvPr/>
        </p:nvCxnSpPr>
        <p:spPr>
          <a:xfrm flipV="1">
            <a:off x="8831851" y="2997406"/>
            <a:ext cx="380870" cy="2870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74" name="CaixaDeTexto 73"/>
          <p:cNvSpPr txBox="1"/>
          <p:nvPr/>
        </p:nvSpPr>
        <p:spPr>
          <a:xfrm>
            <a:off x="7907764" y="2518607"/>
            <a:ext cx="434734" cy="369332"/>
          </a:xfrm>
          <a:prstGeom prst="rect">
            <a:avLst/>
          </a:prstGeom>
          <a:noFill/>
        </p:spPr>
        <p:txBody>
          <a:bodyPr wrap="none" rtlCol="0">
            <a:spAutoFit/>
          </a:bodyPr>
          <a:lstStyle/>
          <a:p>
            <a:r>
              <a:rPr lang="fr-FR" dirty="0" smtClean="0"/>
              <a:t>A1</a:t>
            </a:r>
            <a:endParaRPr lang="fr-FR" dirty="0"/>
          </a:p>
        </p:txBody>
      </p:sp>
      <p:sp>
        <p:nvSpPr>
          <p:cNvPr id="75" name="CaixaDeTexto 74"/>
          <p:cNvSpPr txBox="1"/>
          <p:nvPr/>
        </p:nvSpPr>
        <p:spPr>
          <a:xfrm>
            <a:off x="10070117" y="2436838"/>
            <a:ext cx="434734" cy="369332"/>
          </a:xfrm>
          <a:prstGeom prst="rect">
            <a:avLst/>
          </a:prstGeom>
          <a:noFill/>
        </p:spPr>
        <p:txBody>
          <a:bodyPr wrap="none" rtlCol="0">
            <a:spAutoFit/>
          </a:bodyPr>
          <a:lstStyle/>
          <a:p>
            <a:r>
              <a:rPr lang="fr-FR" dirty="0" smtClean="0"/>
              <a:t>A2</a:t>
            </a:r>
            <a:endParaRPr lang="fr-FR" dirty="0"/>
          </a:p>
        </p:txBody>
      </p:sp>
      <p:sp>
        <p:nvSpPr>
          <p:cNvPr id="76" name="CaixaDeTexto 75"/>
          <p:cNvSpPr txBox="1"/>
          <p:nvPr/>
        </p:nvSpPr>
        <p:spPr>
          <a:xfrm>
            <a:off x="7915780" y="4559962"/>
            <a:ext cx="434734" cy="369332"/>
          </a:xfrm>
          <a:prstGeom prst="rect">
            <a:avLst/>
          </a:prstGeom>
          <a:noFill/>
        </p:spPr>
        <p:txBody>
          <a:bodyPr wrap="none" rtlCol="0">
            <a:spAutoFit/>
          </a:bodyPr>
          <a:lstStyle/>
          <a:p>
            <a:r>
              <a:rPr lang="fr-FR" dirty="0" smtClean="0"/>
              <a:t>A4</a:t>
            </a:r>
            <a:endParaRPr lang="fr-FR" dirty="0"/>
          </a:p>
        </p:txBody>
      </p:sp>
      <p:sp>
        <p:nvSpPr>
          <p:cNvPr id="77" name="CaixaDeTexto 76"/>
          <p:cNvSpPr txBox="1"/>
          <p:nvPr/>
        </p:nvSpPr>
        <p:spPr>
          <a:xfrm>
            <a:off x="10078133" y="4490225"/>
            <a:ext cx="434734" cy="369332"/>
          </a:xfrm>
          <a:prstGeom prst="rect">
            <a:avLst/>
          </a:prstGeom>
          <a:noFill/>
        </p:spPr>
        <p:txBody>
          <a:bodyPr wrap="none" rtlCol="0">
            <a:spAutoFit/>
          </a:bodyPr>
          <a:lstStyle/>
          <a:p>
            <a:r>
              <a:rPr lang="fr-FR" dirty="0" smtClean="0"/>
              <a:t>A3</a:t>
            </a:r>
            <a:endParaRPr lang="fr-FR" dirty="0"/>
          </a:p>
        </p:txBody>
      </p:sp>
      <p:sp>
        <p:nvSpPr>
          <p:cNvPr id="78" name="Elipse 77"/>
          <p:cNvSpPr/>
          <p:nvPr/>
        </p:nvSpPr>
        <p:spPr>
          <a:xfrm>
            <a:off x="1221875" y="1976519"/>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9" name="Elipse 78"/>
          <p:cNvSpPr/>
          <p:nvPr/>
        </p:nvSpPr>
        <p:spPr>
          <a:xfrm>
            <a:off x="2326775" y="1976519"/>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0" name="Elipse 79"/>
          <p:cNvSpPr/>
          <p:nvPr/>
        </p:nvSpPr>
        <p:spPr>
          <a:xfrm>
            <a:off x="2326775" y="2827419"/>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1" name="Elipse 80"/>
          <p:cNvSpPr/>
          <p:nvPr/>
        </p:nvSpPr>
        <p:spPr>
          <a:xfrm>
            <a:off x="1221875" y="2827419"/>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2" name="Conector reto 81"/>
          <p:cNvCxnSpPr/>
          <p:nvPr/>
        </p:nvCxnSpPr>
        <p:spPr>
          <a:xfrm flipV="1">
            <a:off x="2503028" y="2965460"/>
            <a:ext cx="1173435" cy="88428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Conector reto 82"/>
          <p:cNvCxnSpPr/>
          <p:nvPr/>
        </p:nvCxnSpPr>
        <p:spPr>
          <a:xfrm flipV="1">
            <a:off x="2631575" y="3211718"/>
            <a:ext cx="1069988" cy="806326"/>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Conector reto 83"/>
          <p:cNvCxnSpPr/>
          <p:nvPr/>
        </p:nvCxnSpPr>
        <p:spPr>
          <a:xfrm flipV="1">
            <a:off x="2783975" y="3482671"/>
            <a:ext cx="912671" cy="687773"/>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Conector reto 84"/>
          <p:cNvCxnSpPr/>
          <p:nvPr/>
        </p:nvCxnSpPr>
        <p:spPr>
          <a:xfrm flipV="1">
            <a:off x="2952277" y="3869363"/>
            <a:ext cx="591215" cy="44553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Conector reto 85"/>
          <p:cNvCxnSpPr/>
          <p:nvPr/>
        </p:nvCxnSpPr>
        <p:spPr>
          <a:xfrm flipV="1">
            <a:off x="2415720" y="2843463"/>
            <a:ext cx="1057065" cy="796587"/>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Conector reto 86"/>
          <p:cNvCxnSpPr/>
          <p:nvPr/>
        </p:nvCxnSpPr>
        <p:spPr>
          <a:xfrm flipV="1">
            <a:off x="2631575" y="2981362"/>
            <a:ext cx="380870" cy="2870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88" name="CaixaDeTexto 87"/>
          <p:cNvSpPr txBox="1"/>
          <p:nvPr/>
        </p:nvSpPr>
        <p:spPr>
          <a:xfrm>
            <a:off x="1707488" y="2502563"/>
            <a:ext cx="434734" cy="369332"/>
          </a:xfrm>
          <a:prstGeom prst="rect">
            <a:avLst/>
          </a:prstGeom>
          <a:noFill/>
        </p:spPr>
        <p:txBody>
          <a:bodyPr wrap="none" rtlCol="0">
            <a:spAutoFit/>
          </a:bodyPr>
          <a:lstStyle/>
          <a:p>
            <a:r>
              <a:rPr lang="fr-FR" dirty="0" smtClean="0"/>
              <a:t>A1</a:t>
            </a:r>
            <a:endParaRPr lang="fr-FR" dirty="0"/>
          </a:p>
        </p:txBody>
      </p:sp>
      <p:sp>
        <p:nvSpPr>
          <p:cNvPr id="89" name="CaixaDeTexto 88"/>
          <p:cNvSpPr txBox="1"/>
          <p:nvPr/>
        </p:nvSpPr>
        <p:spPr>
          <a:xfrm>
            <a:off x="3869841" y="2420794"/>
            <a:ext cx="434734" cy="369332"/>
          </a:xfrm>
          <a:prstGeom prst="rect">
            <a:avLst/>
          </a:prstGeom>
          <a:noFill/>
        </p:spPr>
        <p:txBody>
          <a:bodyPr wrap="none" rtlCol="0">
            <a:spAutoFit/>
          </a:bodyPr>
          <a:lstStyle/>
          <a:p>
            <a:r>
              <a:rPr lang="fr-FR" dirty="0" smtClean="0"/>
              <a:t>A2</a:t>
            </a:r>
            <a:endParaRPr lang="fr-FR" dirty="0"/>
          </a:p>
        </p:txBody>
      </p:sp>
      <p:sp>
        <p:nvSpPr>
          <p:cNvPr id="90" name="CaixaDeTexto 89"/>
          <p:cNvSpPr txBox="1"/>
          <p:nvPr/>
        </p:nvSpPr>
        <p:spPr>
          <a:xfrm>
            <a:off x="1715504" y="4543918"/>
            <a:ext cx="434734" cy="369332"/>
          </a:xfrm>
          <a:prstGeom prst="rect">
            <a:avLst/>
          </a:prstGeom>
          <a:noFill/>
        </p:spPr>
        <p:txBody>
          <a:bodyPr wrap="none" rtlCol="0">
            <a:spAutoFit/>
          </a:bodyPr>
          <a:lstStyle/>
          <a:p>
            <a:r>
              <a:rPr lang="fr-FR" dirty="0" smtClean="0"/>
              <a:t>A4</a:t>
            </a:r>
            <a:endParaRPr lang="fr-FR" dirty="0"/>
          </a:p>
        </p:txBody>
      </p:sp>
      <p:sp>
        <p:nvSpPr>
          <p:cNvPr id="91" name="CaixaDeTexto 90"/>
          <p:cNvSpPr txBox="1"/>
          <p:nvPr/>
        </p:nvSpPr>
        <p:spPr>
          <a:xfrm>
            <a:off x="3877857" y="4474181"/>
            <a:ext cx="434734" cy="369332"/>
          </a:xfrm>
          <a:prstGeom prst="rect">
            <a:avLst/>
          </a:prstGeom>
          <a:noFill/>
        </p:spPr>
        <p:txBody>
          <a:bodyPr wrap="none" rtlCol="0">
            <a:spAutoFit/>
          </a:bodyPr>
          <a:lstStyle/>
          <a:p>
            <a:r>
              <a:rPr lang="fr-FR" dirty="0" smtClean="0"/>
              <a:t>A3</a:t>
            </a:r>
            <a:endParaRPr lang="fr-FR" dirty="0"/>
          </a:p>
        </p:txBody>
      </p:sp>
    </p:spTree>
    <p:extLst>
      <p:ext uri="{BB962C8B-B14F-4D97-AF65-F5344CB8AC3E}">
        <p14:creationId xmlns:p14="http://schemas.microsoft.com/office/powerpoint/2010/main" val="27766033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2920</TotalTime>
  <Words>3711</Words>
  <Application>Microsoft Office PowerPoint</Application>
  <PresentationFormat>Widescreen</PresentationFormat>
  <Paragraphs>250</Paragraphs>
  <Slides>21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21</vt:i4>
      </vt:variant>
    </vt:vector>
  </HeadingPairs>
  <TitlesOfParts>
    <vt:vector size="25" baseType="lpstr">
      <vt:lpstr>Arial</vt:lpstr>
      <vt:lpstr>Calibri</vt:lpstr>
      <vt:lpstr>Calibri Light</vt:lpstr>
      <vt:lpstr>Tema do Office</vt:lpstr>
      <vt:lpstr>Query taxonomy</vt:lpstr>
      <vt:lpstr>Apresentação do PowerPoint</vt:lpstr>
      <vt:lpstr>Equivalent queries (Case 1)</vt:lpstr>
      <vt:lpstr>Equivalent queries (Case 2)</vt:lpstr>
      <vt:lpstr>Equivalent queries (Case 3)</vt:lpstr>
      <vt:lpstr>Equivalent queries (Case 4)</vt:lpstr>
      <vt:lpstr>Equivalent queries (Case 5)</vt:lpstr>
      <vt:lpstr>Equivalent queries (Case 6)</vt:lpstr>
      <vt:lpstr>Query Subset (Case 7)</vt:lpstr>
      <vt:lpstr>Query Subset (Case 8)</vt:lpstr>
      <vt:lpstr>Query Subset (Case 9)</vt:lpstr>
      <vt:lpstr>Query Subset (Case 10)</vt:lpstr>
      <vt:lpstr>Query Subset (Case 11)</vt:lpstr>
      <vt:lpstr>Query Subset (Case 12)</vt:lpstr>
      <vt:lpstr>Query superset (Case 13)</vt:lpstr>
      <vt:lpstr>Query superset (Case 14)</vt:lpstr>
      <vt:lpstr>Query superset (Case 15)</vt:lpstr>
      <vt:lpstr>Query superset (Case 16)</vt:lpstr>
      <vt:lpstr>Query superset (Case 17)</vt:lpstr>
      <vt:lpstr>Query superset (Case 18)</vt:lpstr>
      <vt:lpstr>Different queries(Case 19)</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Admin</dc:creator>
  <cp:lastModifiedBy>Admin</cp:lastModifiedBy>
  <cp:revision>44</cp:revision>
  <dcterms:created xsi:type="dcterms:W3CDTF">2016-11-18T12:16:58Z</dcterms:created>
  <dcterms:modified xsi:type="dcterms:W3CDTF">2016-11-26T07:51:26Z</dcterms:modified>
</cp:coreProperties>
</file>