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 id="306" r:id="rId41"/>
    <p:sldId id="307" r:id="rId42"/>
    <p:sldId id="308" r:id="rId43"/>
    <p:sldId id="267" r:id="rId44"/>
    <p:sldId id="268" r:id="rId45"/>
    <p:sldId id="277" r:id="rId46"/>
    <p:sldId id="269" r:id="rId47"/>
    <p:sldId id="270" r:id="rId48"/>
    <p:sldId id="271" r:id="rId49"/>
    <p:sldId id="272" r:id="rId50"/>
    <p:sldId id="273" r:id="rId51"/>
    <p:sldId id="274" r:id="rId52"/>
    <p:sldId id="275" r:id="rId53"/>
    <p:sldId id="276" r:id="rId5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fr-F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fr-FR"/>
          </a:p>
        </p:txBody>
      </p:sp>
      <p:sp>
        <p:nvSpPr>
          <p:cNvPr id="4" name="Espaço Reservado para Data 3"/>
          <p:cNvSpPr>
            <a:spLocks noGrp="1"/>
          </p:cNvSpPr>
          <p:nvPr>
            <p:ph type="dt" sz="half" idx="10"/>
          </p:nvPr>
        </p:nvSpPr>
        <p:spPr/>
        <p:txBody>
          <a:bodyPr/>
          <a:lstStyle/>
          <a:p>
            <a:fld id="{EF64BE0F-6E86-471F-8714-2DEF42A0ABCB}" type="datetimeFigureOut">
              <a:rPr lang="fr-FR" smtClean="0"/>
              <a:t>16/01/2017</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41972676-CA1C-4550-B657-F3A640B4BF5F}" type="slidenum">
              <a:rPr lang="fr-FR" smtClean="0"/>
              <a:t>‹nº›</a:t>
            </a:fld>
            <a:endParaRPr lang="fr-FR"/>
          </a:p>
        </p:txBody>
      </p:sp>
    </p:spTree>
    <p:extLst>
      <p:ext uri="{BB962C8B-B14F-4D97-AF65-F5344CB8AC3E}">
        <p14:creationId xmlns:p14="http://schemas.microsoft.com/office/powerpoint/2010/main" val="1010541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fr-F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Data 3"/>
          <p:cNvSpPr>
            <a:spLocks noGrp="1"/>
          </p:cNvSpPr>
          <p:nvPr>
            <p:ph type="dt" sz="half" idx="10"/>
          </p:nvPr>
        </p:nvSpPr>
        <p:spPr/>
        <p:txBody>
          <a:bodyPr/>
          <a:lstStyle/>
          <a:p>
            <a:fld id="{EF64BE0F-6E86-471F-8714-2DEF42A0ABCB}" type="datetimeFigureOut">
              <a:rPr lang="fr-FR" smtClean="0"/>
              <a:t>16/01/2017</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41972676-CA1C-4550-B657-F3A640B4BF5F}" type="slidenum">
              <a:rPr lang="fr-FR" smtClean="0"/>
              <a:t>‹nº›</a:t>
            </a:fld>
            <a:endParaRPr lang="fr-FR"/>
          </a:p>
        </p:txBody>
      </p:sp>
    </p:spTree>
    <p:extLst>
      <p:ext uri="{BB962C8B-B14F-4D97-AF65-F5344CB8AC3E}">
        <p14:creationId xmlns:p14="http://schemas.microsoft.com/office/powerpoint/2010/main" val="335302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fr-F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Data 3"/>
          <p:cNvSpPr>
            <a:spLocks noGrp="1"/>
          </p:cNvSpPr>
          <p:nvPr>
            <p:ph type="dt" sz="half" idx="10"/>
          </p:nvPr>
        </p:nvSpPr>
        <p:spPr/>
        <p:txBody>
          <a:bodyPr/>
          <a:lstStyle/>
          <a:p>
            <a:fld id="{EF64BE0F-6E86-471F-8714-2DEF42A0ABCB}" type="datetimeFigureOut">
              <a:rPr lang="fr-FR" smtClean="0"/>
              <a:t>16/01/2017</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41972676-CA1C-4550-B657-F3A640B4BF5F}" type="slidenum">
              <a:rPr lang="fr-FR" smtClean="0"/>
              <a:t>‹nº›</a:t>
            </a:fld>
            <a:endParaRPr lang="fr-FR"/>
          </a:p>
        </p:txBody>
      </p:sp>
    </p:spTree>
    <p:extLst>
      <p:ext uri="{BB962C8B-B14F-4D97-AF65-F5344CB8AC3E}">
        <p14:creationId xmlns:p14="http://schemas.microsoft.com/office/powerpoint/2010/main" val="4007026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fr-F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Data 3"/>
          <p:cNvSpPr>
            <a:spLocks noGrp="1"/>
          </p:cNvSpPr>
          <p:nvPr>
            <p:ph type="dt" sz="half" idx="10"/>
          </p:nvPr>
        </p:nvSpPr>
        <p:spPr/>
        <p:txBody>
          <a:bodyPr/>
          <a:lstStyle/>
          <a:p>
            <a:fld id="{EF64BE0F-6E86-471F-8714-2DEF42A0ABCB}" type="datetimeFigureOut">
              <a:rPr lang="fr-FR" smtClean="0"/>
              <a:t>16/01/2017</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41972676-CA1C-4550-B657-F3A640B4BF5F}" type="slidenum">
              <a:rPr lang="fr-FR" smtClean="0"/>
              <a:t>‹nº›</a:t>
            </a:fld>
            <a:endParaRPr lang="fr-FR"/>
          </a:p>
        </p:txBody>
      </p:sp>
    </p:spTree>
    <p:extLst>
      <p:ext uri="{BB962C8B-B14F-4D97-AF65-F5344CB8AC3E}">
        <p14:creationId xmlns:p14="http://schemas.microsoft.com/office/powerpoint/2010/main" val="69649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fr-F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EF64BE0F-6E86-471F-8714-2DEF42A0ABCB}" type="datetimeFigureOut">
              <a:rPr lang="fr-FR" smtClean="0"/>
              <a:t>16/01/2017</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41972676-CA1C-4550-B657-F3A640B4BF5F}" type="slidenum">
              <a:rPr lang="fr-FR" smtClean="0"/>
              <a:t>‹nº›</a:t>
            </a:fld>
            <a:endParaRPr lang="fr-FR"/>
          </a:p>
        </p:txBody>
      </p:sp>
    </p:spTree>
    <p:extLst>
      <p:ext uri="{BB962C8B-B14F-4D97-AF65-F5344CB8AC3E}">
        <p14:creationId xmlns:p14="http://schemas.microsoft.com/office/powerpoint/2010/main" val="2607214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fr-F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5" name="Espaço Reservado para Data 4"/>
          <p:cNvSpPr>
            <a:spLocks noGrp="1"/>
          </p:cNvSpPr>
          <p:nvPr>
            <p:ph type="dt" sz="half" idx="10"/>
          </p:nvPr>
        </p:nvSpPr>
        <p:spPr/>
        <p:txBody>
          <a:bodyPr/>
          <a:lstStyle/>
          <a:p>
            <a:fld id="{EF64BE0F-6E86-471F-8714-2DEF42A0ABCB}" type="datetimeFigureOut">
              <a:rPr lang="fr-FR" smtClean="0"/>
              <a:t>16/01/2017</a:t>
            </a:fld>
            <a:endParaRPr lang="fr-FR"/>
          </a:p>
        </p:txBody>
      </p:sp>
      <p:sp>
        <p:nvSpPr>
          <p:cNvPr id="6" name="Espaço Reservado para Rodapé 5"/>
          <p:cNvSpPr>
            <a:spLocks noGrp="1"/>
          </p:cNvSpPr>
          <p:nvPr>
            <p:ph type="ftr" sz="quarter" idx="11"/>
          </p:nvPr>
        </p:nvSpPr>
        <p:spPr/>
        <p:txBody>
          <a:bodyPr/>
          <a:lstStyle/>
          <a:p>
            <a:endParaRPr lang="fr-FR"/>
          </a:p>
        </p:txBody>
      </p:sp>
      <p:sp>
        <p:nvSpPr>
          <p:cNvPr id="7" name="Espaço Reservado para Número de Slide 6"/>
          <p:cNvSpPr>
            <a:spLocks noGrp="1"/>
          </p:cNvSpPr>
          <p:nvPr>
            <p:ph type="sldNum" sz="quarter" idx="12"/>
          </p:nvPr>
        </p:nvSpPr>
        <p:spPr/>
        <p:txBody>
          <a:bodyPr/>
          <a:lstStyle/>
          <a:p>
            <a:fld id="{41972676-CA1C-4550-B657-F3A640B4BF5F}" type="slidenum">
              <a:rPr lang="fr-FR" smtClean="0"/>
              <a:t>‹nº›</a:t>
            </a:fld>
            <a:endParaRPr lang="fr-FR"/>
          </a:p>
        </p:txBody>
      </p:sp>
    </p:spTree>
    <p:extLst>
      <p:ext uri="{BB962C8B-B14F-4D97-AF65-F5344CB8AC3E}">
        <p14:creationId xmlns:p14="http://schemas.microsoft.com/office/powerpoint/2010/main" val="3713533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fr-F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7" name="Espaço Reservado para Data 6"/>
          <p:cNvSpPr>
            <a:spLocks noGrp="1"/>
          </p:cNvSpPr>
          <p:nvPr>
            <p:ph type="dt" sz="half" idx="10"/>
          </p:nvPr>
        </p:nvSpPr>
        <p:spPr/>
        <p:txBody>
          <a:bodyPr/>
          <a:lstStyle/>
          <a:p>
            <a:fld id="{EF64BE0F-6E86-471F-8714-2DEF42A0ABCB}" type="datetimeFigureOut">
              <a:rPr lang="fr-FR" smtClean="0"/>
              <a:t>16/01/2017</a:t>
            </a:fld>
            <a:endParaRPr lang="fr-FR"/>
          </a:p>
        </p:txBody>
      </p:sp>
      <p:sp>
        <p:nvSpPr>
          <p:cNvPr id="8" name="Espaço Reservado para Rodapé 7"/>
          <p:cNvSpPr>
            <a:spLocks noGrp="1"/>
          </p:cNvSpPr>
          <p:nvPr>
            <p:ph type="ftr" sz="quarter" idx="11"/>
          </p:nvPr>
        </p:nvSpPr>
        <p:spPr/>
        <p:txBody>
          <a:bodyPr/>
          <a:lstStyle/>
          <a:p>
            <a:endParaRPr lang="fr-FR"/>
          </a:p>
        </p:txBody>
      </p:sp>
      <p:sp>
        <p:nvSpPr>
          <p:cNvPr id="9" name="Espaço Reservado para Número de Slide 8"/>
          <p:cNvSpPr>
            <a:spLocks noGrp="1"/>
          </p:cNvSpPr>
          <p:nvPr>
            <p:ph type="sldNum" sz="quarter" idx="12"/>
          </p:nvPr>
        </p:nvSpPr>
        <p:spPr/>
        <p:txBody>
          <a:bodyPr/>
          <a:lstStyle/>
          <a:p>
            <a:fld id="{41972676-CA1C-4550-B657-F3A640B4BF5F}" type="slidenum">
              <a:rPr lang="fr-FR" smtClean="0"/>
              <a:t>‹nº›</a:t>
            </a:fld>
            <a:endParaRPr lang="fr-FR"/>
          </a:p>
        </p:txBody>
      </p:sp>
    </p:spTree>
    <p:extLst>
      <p:ext uri="{BB962C8B-B14F-4D97-AF65-F5344CB8AC3E}">
        <p14:creationId xmlns:p14="http://schemas.microsoft.com/office/powerpoint/2010/main" val="3819464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fr-FR"/>
          </a:p>
        </p:txBody>
      </p:sp>
      <p:sp>
        <p:nvSpPr>
          <p:cNvPr id="3" name="Espaço Reservado para Data 2"/>
          <p:cNvSpPr>
            <a:spLocks noGrp="1"/>
          </p:cNvSpPr>
          <p:nvPr>
            <p:ph type="dt" sz="half" idx="10"/>
          </p:nvPr>
        </p:nvSpPr>
        <p:spPr/>
        <p:txBody>
          <a:bodyPr/>
          <a:lstStyle/>
          <a:p>
            <a:fld id="{EF64BE0F-6E86-471F-8714-2DEF42A0ABCB}" type="datetimeFigureOut">
              <a:rPr lang="fr-FR" smtClean="0"/>
              <a:t>16/01/2017</a:t>
            </a:fld>
            <a:endParaRPr lang="fr-FR"/>
          </a:p>
        </p:txBody>
      </p:sp>
      <p:sp>
        <p:nvSpPr>
          <p:cNvPr id="4" name="Espaço Reservado para Rodapé 3"/>
          <p:cNvSpPr>
            <a:spLocks noGrp="1"/>
          </p:cNvSpPr>
          <p:nvPr>
            <p:ph type="ftr" sz="quarter" idx="11"/>
          </p:nvPr>
        </p:nvSpPr>
        <p:spPr/>
        <p:txBody>
          <a:bodyPr/>
          <a:lstStyle/>
          <a:p>
            <a:endParaRPr lang="fr-FR"/>
          </a:p>
        </p:txBody>
      </p:sp>
      <p:sp>
        <p:nvSpPr>
          <p:cNvPr id="5" name="Espaço Reservado para Número de Slide 4"/>
          <p:cNvSpPr>
            <a:spLocks noGrp="1"/>
          </p:cNvSpPr>
          <p:nvPr>
            <p:ph type="sldNum" sz="quarter" idx="12"/>
          </p:nvPr>
        </p:nvSpPr>
        <p:spPr/>
        <p:txBody>
          <a:bodyPr/>
          <a:lstStyle/>
          <a:p>
            <a:fld id="{41972676-CA1C-4550-B657-F3A640B4BF5F}" type="slidenum">
              <a:rPr lang="fr-FR" smtClean="0"/>
              <a:t>‹nº›</a:t>
            </a:fld>
            <a:endParaRPr lang="fr-FR"/>
          </a:p>
        </p:txBody>
      </p:sp>
    </p:spTree>
    <p:extLst>
      <p:ext uri="{BB962C8B-B14F-4D97-AF65-F5344CB8AC3E}">
        <p14:creationId xmlns:p14="http://schemas.microsoft.com/office/powerpoint/2010/main" val="470213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EF64BE0F-6E86-471F-8714-2DEF42A0ABCB}" type="datetimeFigureOut">
              <a:rPr lang="fr-FR" smtClean="0"/>
              <a:t>16/01/2017</a:t>
            </a:fld>
            <a:endParaRPr lang="fr-FR"/>
          </a:p>
        </p:txBody>
      </p:sp>
      <p:sp>
        <p:nvSpPr>
          <p:cNvPr id="3" name="Espaço Reservado para Rodapé 2"/>
          <p:cNvSpPr>
            <a:spLocks noGrp="1"/>
          </p:cNvSpPr>
          <p:nvPr>
            <p:ph type="ftr" sz="quarter" idx="11"/>
          </p:nvPr>
        </p:nvSpPr>
        <p:spPr/>
        <p:txBody>
          <a:bodyPr/>
          <a:lstStyle/>
          <a:p>
            <a:endParaRPr lang="fr-FR"/>
          </a:p>
        </p:txBody>
      </p:sp>
      <p:sp>
        <p:nvSpPr>
          <p:cNvPr id="4" name="Espaço Reservado para Número de Slide 3"/>
          <p:cNvSpPr>
            <a:spLocks noGrp="1"/>
          </p:cNvSpPr>
          <p:nvPr>
            <p:ph type="sldNum" sz="quarter" idx="12"/>
          </p:nvPr>
        </p:nvSpPr>
        <p:spPr/>
        <p:txBody>
          <a:bodyPr/>
          <a:lstStyle/>
          <a:p>
            <a:fld id="{41972676-CA1C-4550-B657-F3A640B4BF5F}" type="slidenum">
              <a:rPr lang="fr-FR" smtClean="0"/>
              <a:t>‹nº›</a:t>
            </a:fld>
            <a:endParaRPr lang="fr-FR"/>
          </a:p>
        </p:txBody>
      </p:sp>
    </p:spTree>
    <p:extLst>
      <p:ext uri="{BB962C8B-B14F-4D97-AF65-F5344CB8AC3E}">
        <p14:creationId xmlns:p14="http://schemas.microsoft.com/office/powerpoint/2010/main" val="3008126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fr-F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EF64BE0F-6E86-471F-8714-2DEF42A0ABCB}" type="datetimeFigureOut">
              <a:rPr lang="fr-FR" smtClean="0"/>
              <a:t>16/01/2017</a:t>
            </a:fld>
            <a:endParaRPr lang="fr-FR"/>
          </a:p>
        </p:txBody>
      </p:sp>
      <p:sp>
        <p:nvSpPr>
          <p:cNvPr id="6" name="Espaço Reservado para Rodapé 5"/>
          <p:cNvSpPr>
            <a:spLocks noGrp="1"/>
          </p:cNvSpPr>
          <p:nvPr>
            <p:ph type="ftr" sz="quarter" idx="11"/>
          </p:nvPr>
        </p:nvSpPr>
        <p:spPr/>
        <p:txBody>
          <a:bodyPr/>
          <a:lstStyle/>
          <a:p>
            <a:endParaRPr lang="fr-FR"/>
          </a:p>
        </p:txBody>
      </p:sp>
      <p:sp>
        <p:nvSpPr>
          <p:cNvPr id="7" name="Espaço Reservado para Número de Slide 6"/>
          <p:cNvSpPr>
            <a:spLocks noGrp="1"/>
          </p:cNvSpPr>
          <p:nvPr>
            <p:ph type="sldNum" sz="quarter" idx="12"/>
          </p:nvPr>
        </p:nvSpPr>
        <p:spPr/>
        <p:txBody>
          <a:bodyPr/>
          <a:lstStyle/>
          <a:p>
            <a:fld id="{41972676-CA1C-4550-B657-F3A640B4BF5F}" type="slidenum">
              <a:rPr lang="fr-FR" smtClean="0"/>
              <a:t>‹nº›</a:t>
            </a:fld>
            <a:endParaRPr lang="fr-FR"/>
          </a:p>
        </p:txBody>
      </p:sp>
    </p:spTree>
    <p:extLst>
      <p:ext uri="{BB962C8B-B14F-4D97-AF65-F5344CB8AC3E}">
        <p14:creationId xmlns:p14="http://schemas.microsoft.com/office/powerpoint/2010/main" val="1948834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fr-F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EF64BE0F-6E86-471F-8714-2DEF42A0ABCB}" type="datetimeFigureOut">
              <a:rPr lang="fr-FR" smtClean="0"/>
              <a:t>16/01/2017</a:t>
            </a:fld>
            <a:endParaRPr lang="fr-FR"/>
          </a:p>
        </p:txBody>
      </p:sp>
      <p:sp>
        <p:nvSpPr>
          <p:cNvPr id="6" name="Espaço Reservado para Rodapé 5"/>
          <p:cNvSpPr>
            <a:spLocks noGrp="1"/>
          </p:cNvSpPr>
          <p:nvPr>
            <p:ph type="ftr" sz="quarter" idx="11"/>
          </p:nvPr>
        </p:nvSpPr>
        <p:spPr/>
        <p:txBody>
          <a:bodyPr/>
          <a:lstStyle/>
          <a:p>
            <a:endParaRPr lang="fr-FR"/>
          </a:p>
        </p:txBody>
      </p:sp>
      <p:sp>
        <p:nvSpPr>
          <p:cNvPr id="7" name="Espaço Reservado para Número de Slide 6"/>
          <p:cNvSpPr>
            <a:spLocks noGrp="1"/>
          </p:cNvSpPr>
          <p:nvPr>
            <p:ph type="sldNum" sz="quarter" idx="12"/>
          </p:nvPr>
        </p:nvSpPr>
        <p:spPr/>
        <p:txBody>
          <a:bodyPr/>
          <a:lstStyle/>
          <a:p>
            <a:fld id="{41972676-CA1C-4550-B657-F3A640B4BF5F}" type="slidenum">
              <a:rPr lang="fr-FR" smtClean="0"/>
              <a:t>‹nº›</a:t>
            </a:fld>
            <a:endParaRPr lang="fr-FR"/>
          </a:p>
        </p:txBody>
      </p:sp>
    </p:spTree>
    <p:extLst>
      <p:ext uri="{BB962C8B-B14F-4D97-AF65-F5344CB8AC3E}">
        <p14:creationId xmlns:p14="http://schemas.microsoft.com/office/powerpoint/2010/main" val="3888228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fr-F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64BE0F-6E86-471F-8714-2DEF42A0ABCB}" type="datetimeFigureOut">
              <a:rPr lang="fr-FR" smtClean="0"/>
              <a:t>16/01/2017</a:t>
            </a:fld>
            <a:endParaRPr lang="fr-F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972676-CA1C-4550-B657-F3A640B4BF5F}" type="slidenum">
              <a:rPr lang="fr-FR" smtClean="0"/>
              <a:t>‹nº›</a:t>
            </a:fld>
            <a:endParaRPr lang="fr-FR"/>
          </a:p>
        </p:txBody>
      </p:sp>
    </p:spTree>
    <p:extLst>
      <p:ext uri="{BB962C8B-B14F-4D97-AF65-F5344CB8AC3E}">
        <p14:creationId xmlns:p14="http://schemas.microsoft.com/office/powerpoint/2010/main" val="1684706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fr-FR" dirty="0" smtClean="0"/>
              <a:t>Query taxonomy</a:t>
            </a:r>
            <a:endParaRPr lang="fr-FR" dirty="0"/>
          </a:p>
        </p:txBody>
      </p:sp>
      <p:sp>
        <p:nvSpPr>
          <p:cNvPr id="3" name="Subtítulo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4013234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fr-FR" dirty="0" smtClean="0"/>
              <a:t>Quality score of a composition</a:t>
            </a:r>
            <a:endParaRPr lang="fr-FR" dirty="0"/>
          </a:p>
        </p:txBody>
      </p:sp>
      <mc:AlternateContent xmlns:mc="http://schemas.openxmlformats.org/markup-compatibility/2006" xmlns:a14="http://schemas.microsoft.com/office/drawing/2010/main">
        <mc:Choice Requires="a14">
          <p:sp>
            <p:nvSpPr>
              <p:cNvPr id="6" name="Espaço Reservado para Conteúdo 5"/>
              <p:cNvSpPr txBox="1">
                <a:spLocks/>
              </p:cNvSpPr>
              <p:nvPr/>
            </p:nvSpPr>
            <p:spPr>
              <a:xfrm>
                <a:off x="838200" y="1825624"/>
                <a:ext cx="10515600" cy="42830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smtClean="0"/>
                  <a:t>To be able to compare the quality of compositions/queries we need to calculate the score of a composition:</a:t>
                </a:r>
              </a:p>
              <a:p>
                <a:pPr lvl="1" algn="just"/>
                <a:r>
                  <a:rPr lang="en-US" dirty="0" smtClean="0"/>
                  <a:t>The score S</a:t>
                </a:r>
                <a:r>
                  <a:rPr lang="en-US" baseline="-25000" dirty="0"/>
                  <a:t>C</a:t>
                </a:r>
                <a:r>
                  <a:rPr lang="en-US" baseline="-25000" dirty="0" smtClean="0"/>
                  <a:t>1</a:t>
                </a:r>
                <a:r>
                  <a:rPr lang="en-US" dirty="0" smtClean="0"/>
                  <a:t> is computed as follows:</a:t>
                </a:r>
                <a:endParaRPr lang="en-US" i="1" dirty="0" smtClean="0">
                  <a:latin typeface="Cambria Math" panose="02040503050406030204" pitchFamily="18" charset="0"/>
                </a:endParaRPr>
              </a:p>
              <a:p>
                <a:pPr marL="0" indent="0" algn="just">
                  <a:buNone/>
                </a:pPr>
                <a:r>
                  <a:rPr lang="fr-FR" i="1" dirty="0" smtClean="0">
                    <a:latin typeface="Cambria Math" panose="02040503050406030204" pitchFamily="18" charset="0"/>
                  </a:rPr>
                  <a:t>S</a:t>
                </a:r>
                <a:r>
                  <a:rPr lang="fr-FR" i="1" baseline="-25000" dirty="0" smtClean="0">
                    <a:latin typeface="Cambria Math" panose="02040503050406030204" pitchFamily="18" charset="0"/>
                  </a:rPr>
                  <a:t>C1</a:t>
                </a:r>
                <a:r>
                  <a:rPr lang="fr-FR" i="1" dirty="0" smtClean="0">
                    <a:latin typeface="Cambria Math" panose="02040503050406030204" pitchFamily="18" charset="0"/>
                  </a:rPr>
                  <a:t> = </a:t>
                </a:r>
                <a14:m>
                  <m:oMath xmlns:m="http://schemas.openxmlformats.org/officeDocument/2006/math">
                    <m:nary>
                      <m:naryPr>
                        <m:chr m:val="∑"/>
                        <m:ctrlPr>
                          <a:rPr lang="en-US" i="1" smtClean="0">
                            <a:latin typeface="Cambria Math" panose="02040503050406030204" pitchFamily="18" charset="0"/>
                          </a:rPr>
                        </m:ctrlPr>
                      </m:naryPr>
                      <m:sub>
                        <m:r>
                          <m:rPr>
                            <m:brk m:alnAt="23"/>
                          </m:rPr>
                          <a:rPr lang="fr-FR" b="0" i="1" smtClean="0">
                            <a:latin typeface="Cambria Math" panose="02040503050406030204" pitchFamily="18" charset="0"/>
                          </a:rPr>
                          <m:t>𝑖</m:t>
                        </m:r>
                        <m:r>
                          <a:rPr lang="fr-FR" b="0" i="1" smtClean="0">
                            <a:latin typeface="Cambria Math" panose="02040503050406030204" pitchFamily="18" charset="0"/>
                          </a:rPr>
                          <m:t>=1</m:t>
                        </m:r>
                      </m:sub>
                      <m:sup>
                        <m:r>
                          <a:rPr lang="fr-FR" b="0" i="1" smtClean="0">
                            <a:latin typeface="Cambria Math" panose="02040503050406030204" pitchFamily="18" charset="0"/>
                          </a:rPr>
                          <m:t>𝑛</m:t>
                        </m:r>
                      </m:sup>
                      <m:e>
                        <m:r>
                          <a:rPr lang="fr-FR" b="0" i="1" smtClean="0">
                            <a:latin typeface="Cambria Math" panose="02040503050406030204" pitchFamily="18" charset="0"/>
                          </a:rPr>
                          <m:t>𝑆</m:t>
                        </m:r>
                        <m:r>
                          <a:rPr lang="fr-FR" b="0" i="1" baseline="-25000" smtClean="0">
                            <a:latin typeface="Cambria Math" panose="02040503050406030204" pitchFamily="18" charset="0"/>
                          </a:rPr>
                          <m:t>𝑖</m:t>
                        </m:r>
                        <m:r>
                          <a:rPr lang="fr-FR" b="0" i="1" baseline="-25000" smtClean="0">
                            <a:latin typeface="Cambria Math" panose="02040503050406030204" pitchFamily="18" charset="0"/>
                          </a:rPr>
                          <m:t> .</m:t>
                        </m:r>
                        <m:r>
                          <a:rPr lang="fr-FR" b="0" i="1" smtClean="0">
                            <a:latin typeface="Cambria Math" panose="02040503050406030204" pitchFamily="18" charset="0"/>
                          </a:rPr>
                          <m:t>𝑄𝑟</m:t>
                        </m:r>
                        <m:r>
                          <a:rPr lang="fr-FR" b="0" i="1" baseline="-25000" smtClean="0">
                            <a:latin typeface="Cambria Math" panose="02040503050406030204" pitchFamily="18" charset="0"/>
                          </a:rPr>
                          <m:t>𝑡</m:t>
                        </m:r>
                      </m:e>
                    </m:nary>
                  </m:oMath>
                </a14:m>
                <a:r>
                  <a:rPr lang="en-US" dirty="0" smtClean="0"/>
                  <a:t> * w</a:t>
                </a:r>
                <a:r>
                  <a:rPr lang="en-US" baseline="-25000" dirty="0" smtClean="0"/>
                  <a:t>4 </a:t>
                </a:r>
                <a:r>
                  <a:rPr lang="en-US" dirty="0" smtClean="0"/>
                  <a:t>+ </a:t>
                </a:r>
                <a14:m>
                  <m:oMath xmlns:m="http://schemas.openxmlformats.org/officeDocument/2006/math">
                    <m:nary>
                      <m:naryPr>
                        <m:chr m:val="∑"/>
                        <m:limLoc m:val="subSup"/>
                        <m:ctrlPr>
                          <a:rPr lang="en-US" i="1" smtClean="0">
                            <a:latin typeface="Cambria Math" panose="02040503050406030204" pitchFamily="18" charset="0"/>
                          </a:rPr>
                        </m:ctrlPr>
                      </m:naryPr>
                      <m:sub>
                        <m:r>
                          <m:rPr>
                            <m:brk m:alnAt="25"/>
                          </m:rPr>
                          <a:rPr lang="fr-FR" b="0" i="1" smtClean="0">
                            <a:latin typeface="Cambria Math" panose="02040503050406030204" pitchFamily="18" charset="0"/>
                          </a:rPr>
                          <m:t>𝑖</m:t>
                        </m:r>
                        <m:r>
                          <a:rPr lang="fr-FR" b="0" i="1" smtClean="0">
                            <a:latin typeface="Cambria Math" panose="02040503050406030204" pitchFamily="18" charset="0"/>
                          </a:rPr>
                          <m:t>=1</m:t>
                        </m:r>
                      </m:sub>
                      <m:sup>
                        <m:r>
                          <a:rPr lang="fr-FR" b="0" i="1" smtClean="0">
                            <a:latin typeface="Cambria Math" panose="02040503050406030204" pitchFamily="18" charset="0"/>
                          </a:rPr>
                          <m:t>𝑛</m:t>
                        </m:r>
                      </m:sup>
                      <m:e>
                        <m:r>
                          <a:rPr lang="fr-FR" b="0" i="1" smtClean="0">
                            <a:latin typeface="Cambria Math" panose="02040503050406030204" pitchFamily="18" charset="0"/>
                          </a:rPr>
                          <m:t>𝑆</m:t>
                        </m:r>
                        <m:r>
                          <a:rPr lang="fr-FR" b="0" i="1" baseline="-25000" smtClean="0">
                            <a:latin typeface="Cambria Math" panose="02040503050406030204" pitchFamily="18" charset="0"/>
                          </a:rPr>
                          <m:t>𝑖</m:t>
                        </m:r>
                        <m:r>
                          <a:rPr lang="fr-FR" b="0" i="1" smtClean="0">
                            <a:latin typeface="Cambria Math" panose="02040503050406030204" pitchFamily="18" charset="0"/>
                          </a:rPr>
                          <m:t> . </m:t>
                        </m:r>
                        <m:r>
                          <a:rPr lang="fr-FR" b="0" i="1" smtClean="0">
                            <a:latin typeface="Cambria Math" panose="02040503050406030204" pitchFamily="18" charset="0"/>
                          </a:rPr>
                          <m:t>𝑄𝑝𝑟</m:t>
                        </m:r>
                      </m:e>
                    </m:nary>
                    <m:r>
                      <a:rPr lang="fr-FR" b="0" i="1" smtClean="0">
                        <a:latin typeface="Cambria Math" panose="02040503050406030204" pitchFamily="18" charset="0"/>
                      </a:rPr>
                      <m:t> ∗</m:t>
                    </m:r>
                    <m:r>
                      <a:rPr lang="fr-FR" b="0" i="1" smtClean="0">
                        <a:latin typeface="Cambria Math" panose="02040503050406030204" pitchFamily="18" charset="0"/>
                      </a:rPr>
                      <m:t>𝑤</m:t>
                    </m:r>
                    <m:r>
                      <a:rPr lang="fr-FR" b="0" i="1" baseline="-25000" smtClean="0">
                        <a:latin typeface="Cambria Math" panose="02040503050406030204" pitchFamily="18" charset="0"/>
                      </a:rPr>
                      <m:t>4</m:t>
                    </m:r>
                  </m:oMath>
                </a14:m>
                <a:r>
                  <a:rPr lang="en-US" baseline="-25000" dirty="0" smtClean="0"/>
                  <a:t> </a:t>
                </a:r>
                <a:r>
                  <a:rPr lang="en-US" dirty="0" smtClean="0"/>
                  <a:t>+ …</a:t>
                </a:r>
              </a:p>
              <a:p>
                <a:pPr marL="0" indent="0" algn="just">
                  <a:buNone/>
                </a:pPr>
                <a:endParaRPr lang="en-US" dirty="0" smtClean="0"/>
              </a:p>
              <a:p>
                <a:pPr algn="just"/>
                <a:endParaRPr lang="en-US" dirty="0" smtClean="0"/>
              </a:p>
              <a:p>
                <a:pPr algn="just"/>
                <a:endParaRPr lang="en-US" dirty="0"/>
              </a:p>
              <a:p>
                <a:pPr algn="just"/>
                <a:endParaRPr lang="en-US" dirty="0" smtClean="0"/>
              </a:p>
              <a:p>
                <a:pPr algn="just"/>
                <a:r>
                  <a:rPr lang="en-US" dirty="0" smtClean="0"/>
                  <a:t>Using the score of a composition we can compare if the requirements are more, less or with ‘the same’ restriction.</a:t>
                </a:r>
              </a:p>
            </p:txBody>
          </p:sp>
        </mc:Choice>
        <mc:Fallback xmlns="">
          <p:sp>
            <p:nvSpPr>
              <p:cNvPr id="6" name="Espaço Reservado para Conteúdo 5"/>
              <p:cNvSpPr txBox="1">
                <a:spLocks noRot="1" noChangeAspect="1" noMove="1" noResize="1" noEditPoints="1" noAdjustHandles="1" noChangeArrowheads="1" noChangeShapeType="1" noTextEdit="1"/>
              </p:cNvSpPr>
              <p:nvPr/>
            </p:nvSpPr>
            <p:spPr>
              <a:xfrm>
                <a:off x="838200" y="1825624"/>
                <a:ext cx="10515600" cy="4283075"/>
              </a:xfrm>
              <a:prstGeom prst="rect">
                <a:avLst/>
              </a:prstGeom>
              <a:blipFill rotWithShape="0">
                <a:blip r:embed="rId2"/>
                <a:stretch>
                  <a:fillRect l="-1217" t="-3129" r="-1159" b="-4267"/>
                </a:stretch>
              </a:blipFill>
            </p:spPr>
            <p:txBody>
              <a:bodyPr/>
              <a:lstStyle/>
              <a:p>
                <a:r>
                  <a:rPr lang="fr-FR">
                    <a:noFill/>
                  </a:rPr>
                  <a:t> </a:t>
                </a:r>
              </a:p>
            </p:txBody>
          </p:sp>
        </mc:Fallback>
      </mc:AlternateContent>
      <p:sp>
        <p:nvSpPr>
          <p:cNvPr id="5" name="Retângulo 4"/>
          <p:cNvSpPr/>
          <p:nvPr/>
        </p:nvSpPr>
        <p:spPr>
          <a:xfrm>
            <a:off x="7724775" y="3983435"/>
            <a:ext cx="2863850" cy="1337469"/>
          </a:xfrm>
          <a:prstGeom prst="rec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b="1" dirty="0" smtClean="0">
                <a:solidFill>
                  <a:srgbClr val="FF0000"/>
                </a:solidFill>
              </a:rPr>
              <a:t>Depending on the measure I think it is not adding, for example the availability I think it is an average...</a:t>
            </a:r>
            <a:endParaRPr lang="fr-FR" b="1" dirty="0">
              <a:solidFill>
                <a:srgbClr val="FF0000"/>
              </a:solidFill>
            </a:endParaRPr>
          </a:p>
        </p:txBody>
      </p:sp>
      <p:sp>
        <p:nvSpPr>
          <p:cNvPr id="7" name="Retângulo 6"/>
          <p:cNvSpPr/>
          <p:nvPr/>
        </p:nvSpPr>
        <p:spPr>
          <a:xfrm>
            <a:off x="1352550" y="3962400"/>
            <a:ext cx="2863850" cy="1185069"/>
          </a:xfrm>
          <a:prstGeom prst="rec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b="1" dirty="0" smtClean="0">
                <a:solidFill>
                  <a:srgbClr val="FF0000"/>
                </a:solidFill>
              </a:rPr>
              <a:t>Adding all quality attribute ‘response time (rt)’ and then mutiplying it by its weight.</a:t>
            </a:r>
            <a:endParaRPr lang="fr-FR" b="1" dirty="0">
              <a:solidFill>
                <a:srgbClr val="FF0000"/>
              </a:solidFill>
            </a:endParaRPr>
          </a:p>
        </p:txBody>
      </p:sp>
      <p:cxnSp>
        <p:nvCxnSpPr>
          <p:cNvPr id="8" name="Conector de seta reta 7"/>
          <p:cNvCxnSpPr/>
          <p:nvPr/>
        </p:nvCxnSpPr>
        <p:spPr>
          <a:xfrm flipV="1">
            <a:off x="2784475" y="3632200"/>
            <a:ext cx="0" cy="3302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tângulo 8"/>
          <p:cNvSpPr/>
          <p:nvPr/>
        </p:nvSpPr>
        <p:spPr>
          <a:xfrm>
            <a:off x="4476750" y="3983435"/>
            <a:ext cx="2863850" cy="664766"/>
          </a:xfrm>
          <a:prstGeom prst="rec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b="1" dirty="0" smtClean="0">
                <a:solidFill>
                  <a:srgbClr val="FF0000"/>
                </a:solidFill>
              </a:rPr>
              <a:t>Same with ‘price ’ and so on...</a:t>
            </a:r>
            <a:endParaRPr lang="fr-FR" b="1" dirty="0">
              <a:solidFill>
                <a:srgbClr val="FF0000"/>
              </a:solidFill>
            </a:endParaRPr>
          </a:p>
        </p:txBody>
      </p:sp>
      <p:cxnSp>
        <p:nvCxnSpPr>
          <p:cNvPr id="11" name="Conector de seta reta 10"/>
          <p:cNvCxnSpPr/>
          <p:nvPr/>
        </p:nvCxnSpPr>
        <p:spPr>
          <a:xfrm flipV="1">
            <a:off x="5676900" y="3632200"/>
            <a:ext cx="0" cy="3302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18231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fr-FR" dirty="0" smtClean="0"/>
              <a:t>Query taxonomy</a:t>
            </a:r>
            <a:endParaRPr lang="fr-FR" dirty="0"/>
          </a:p>
        </p:txBody>
      </p:sp>
      <p:sp>
        <p:nvSpPr>
          <p:cNvPr id="6" name="Espaço Reservado para Conteúdo 5"/>
          <p:cNvSpPr txBox="1">
            <a:spLocks/>
          </p:cNvSpPr>
          <p:nvPr/>
        </p:nvSpPr>
        <p:spPr>
          <a:xfrm>
            <a:off x="838200" y="1825624"/>
            <a:ext cx="10515600" cy="42830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smtClean="0"/>
              <a:t>I think that comparing a previous query </a:t>
            </a:r>
            <a:r>
              <a:rPr lang="en-US" dirty="0" err="1" smtClean="0"/>
              <a:t>Qp</a:t>
            </a:r>
            <a:r>
              <a:rPr lang="en-US" dirty="0" smtClean="0"/>
              <a:t> with a new query </a:t>
            </a:r>
            <a:r>
              <a:rPr lang="en-US" dirty="0" err="1" smtClean="0"/>
              <a:t>Qn</a:t>
            </a:r>
            <a:r>
              <a:rPr lang="en-US" dirty="0" smtClean="0"/>
              <a:t> there are 4 types of query and a set of cases for each type:</a:t>
            </a:r>
          </a:p>
          <a:p>
            <a:pPr lvl="1" algn="just"/>
            <a:r>
              <a:rPr lang="en-US" u="sng" dirty="0" err="1" smtClean="0"/>
              <a:t>Qn</a:t>
            </a:r>
            <a:r>
              <a:rPr lang="en-US" u="sng" dirty="0" smtClean="0"/>
              <a:t> is equivalent to </a:t>
            </a:r>
            <a:r>
              <a:rPr lang="en-US" u="sng" dirty="0" err="1" smtClean="0"/>
              <a:t>Qp</a:t>
            </a:r>
            <a:endParaRPr lang="en-US" u="sng" dirty="0" smtClean="0"/>
          </a:p>
          <a:p>
            <a:pPr marL="914400" lvl="2" indent="0" algn="just">
              <a:buNone/>
            </a:pPr>
            <a:r>
              <a:rPr lang="en-US" dirty="0" smtClean="0"/>
              <a:t>1. </a:t>
            </a:r>
            <a:r>
              <a:rPr lang="en-US" dirty="0" err="1" smtClean="0"/>
              <a:t>Qn</a:t>
            </a:r>
            <a:r>
              <a:rPr lang="en-US" dirty="0" smtClean="0"/>
              <a:t> and </a:t>
            </a:r>
            <a:r>
              <a:rPr lang="en-US" dirty="0" err="1" smtClean="0"/>
              <a:t>Qp</a:t>
            </a:r>
            <a:r>
              <a:rPr lang="en-US" dirty="0" smtClean="0"/>
              <a:t> denote to the same data and their requirements are equivalent</a:t>
            </a:r>
          </a:p>
          <a:p>
            <a:pPr lvl="1" algn="just"/>
            <a:r>
              <a:rPr lang="en-US" u="sng" dirty="0" err="1" smtClean="0"/>
              <a:t>Qn</a:t>
            </a:r>
            <a:r>
              <a:rPr lang="en-US" u="sng" dirty="0" smtClean="0"/>
              <a:t> is a subset of </a:t>
            </a:r>
            <a:r>
              <a:rPr lang="en-US" u="sng" dirty="0" err="1" smtClean="0"/>
              <a:t>Qp</a:t>
            </a:r>
            <a:endParaRPr lang="en-US" u="sng" dirty="0" smtClean="0"/>
          </a:p>
          <a:p>
            <a:pPr marL="914400" lvl="2" indent="0" algn="just">
              <a:buNone/>
            </a:pPr>
            <a:r>
              <a:rPr lang="en-US" dirty="0" smtClean="0"/>
              <a:t>2. </a:t>
            </a:r>
            <a:r>
              <a:rPr lang="en-US" dirty="0" err="1" smtClean="0"/>
              <a:t>Qn</a:t>
            </a:r>
            <a:r>
              <a:rPr lang="en-US" dirty="0" smtClean="0"/>
              <a:t> and </a:t>
            </a:r>
            <a:r>
              <a:rPr lang="en-US" dirty="0" err="1" smtClean="0"/>
              <a:t>Qp</a:t>
            </a:r>
            <a:r>
              <a:rPr lang="en-US" dirty="0" smtClean="0"/>
              <a:t> denote to the same data and the requirements of </a:t>
            </a:r>
            <a:r>
              <a:rPr lang="en-US" dirty="0" err="1" smtClean="0"/>
              <a:t>Qn</a:t>
            </a:r>
            <a:r>
              <a:rPr lang="en-US" dirty="0" smtClean="0"/>
              <a:t> are more restrictive than the requirements of </a:t>
            </a:r>
            <a:r>
              <a:rPr lang="en-US" dirty="0" err="1" smtClean="0"/>
              <a:t>Qp</a:t>
            </a:r>
            <a:endParaRPr lang="en-US" dirty="0" smtClean="0"/>
          </a:p>
          <a:p>
            <a:pPr marL="914400" lvl="2" indent="0" algn="just">
              <a:buNone/>
            </a:pPr>
            <a:r>
              <a:rPr lang="en-US" dirty="0" smtClean="0"/>
              <a:t>3. </a:t>
            </a:r>
            <a:r>
              <a:rPr lang="en-US" dirty="0" err="1" smtClean="0"/>
              <a:t>Qn</a:t>
            </a:r>
            <a:r>
              <a:rPr lang="en-US" dirty="0" smtClean="0"/>
              <a:t> denotes to a data which is a subset of </a:t>
            </a:r>
            <a:r>
              <a:rPr lang="en-US" dirty="0" err="1" smtClean="0"/>
              <a:t>Qp’s</a:t>
            </a:r>
            <a:r>
              <a:rPr lang="en-US" dirty="0" smtClean="0"/>
              <a:t> data and the requirements are equivalent</a:t>
            </a:r>
          </a:p>
          <a:p>
            <a:pPr marL="914400" lvl="2" indent="0" algn="just">
              <a:buNone/>
            </a:pPr>
            <a:r>
              <a:rPr lang="en-US" dirty="0" smtClean="0"/>
              <a:t>4. </a:t>
            </a:r>
            <a:r>
              <a:rPr lang="en-US" dirty="0" err="1" smtClean="0"/>
              <a:t>Qn</a:t>
            </a:r>
            <a:r>
              <a:rPr lang="en-US" dirty="0" smtClean="0"/>
              <a:t> denotes to a data which is a subset of </a:t>
            </a:r>
            <a:r>
              <a:rPr lang="en-US" dirty="0" err="1" smtClean="0"/>
              <a:t>Qp’s</a:t>
            </a:r>
            <a:r>
              <a:rPr lang="en-US" dirty="0" smtClean="0"/>
              <a:t> data and the requirements of </a:t>
            </a:r>
            <a:r>
              <a:rPr lang="en-US" dirty="0" err="1" smtClean="0"/>
              <a:t>Qn</a:t>
            </a:r>
            <a:r>
              <a:rPr lang="en-US" dirty="0" smtClean="0"/>
              <a:t> are more restrictive than the requirements of </a:t>
            </a:r>
            <a:r>
              <a:rPr lang="en-US" dirty="0" err="1" smtClean="0"/>
              <a:t>Qp</a:t>
            </a:r>
            <a:endParaRPr lang="en-US" dirty="0" smtClean="0"/>
          </a:p>
          <a:p>
            <a:pPr lvl="1" algn="just"/>
            <a:r>
              <a:rPr lang="en-US" u="sng" dirty="0" err="1" smtClean="0"/>
              <a:t>Qn</a:t>
            </a:r>
            <a:r>
              <a:rPr lang="en-US" u="sng" dirty="0" smtClean="0"/>
              <a:t> is a superset of </a:t>
            </a:r>
            <a:r>
              <a:rPr lang="en-US" u="sng" dirty="0" err="1" smtClean="0"/>
              <a:t>Qp</a:t>
            </a:r>
            <a:endParaRPr lang="en-US" u="sng" dirty="0" smtClean="0"/>
          </a:p>
          <a:p>
            <a:pPr marL="914400" lvl="2" indent="0" algn="just">
              <a:buNone/>
            </a:pPr>
            <a:r>
              <a:rPr lang="en-US" dirty="0" smtClean="0"/>
              <a:t>5. </a:t>
            </a:r>
            <a:r>
              <a:rPr lang="en-US" dirty="0" err="1" smtClean="0"/>
              <a:t>Qn</a:t>
            </a:r>
            <a:r>
              <a:rPr lang="en-US" dirty="0" smtClean="0"/>
              <a:t> and </a:t>
            </a:r>
            <a:r>
              <a:rPr lang="en-US" dirty="0" err="1" smtClean="0"/>
              <a:t>Qp</a:t>
            </a:r>
            <a:r>
              <a:rPr lang="en-US" dirty="0" smtClean="0"/>
              <a:t> denote to the same data and the requirements of </a:t>
            </a:r>
            <a:r>
              <a:rPr lang="en-US" dirty="0" err="1" smtClean="0"/>
              <a:t>Qn</a:t>
            </a:r>
            <a:r>
              <a:rPr lang="en-US" dirty="0" smtClean="0"/>
              <a:t> are less restrictive than the requirements of </a:t>
            </a:r>
            <a:r>
              <a:rPr lang="en-US" dirty="0" err="1" smtClean="0"/>
              <a:t>Qp</a:t>
            </a:r>
            <a:endParaRPr lang="en-US" dirty="0" smtClean="0"/>
          </a:p>
          <a:p>
            <a:pPr marL="914400" lvl="2" indent="0" algn="just">
              <a:buNone/>
            </a:pPr>
            <a:r>
              <a:rPr lang="en-US" dirty="0" smtClean="0"/>
              <a:t>6. </a:t>
            </a:r>
            <a:r>
              <a:rPr lang="en-US" dirty="0" err="1" smtClean="0"/>
              <a:t>Qn</a:t>
            </a:r>
            <a:r>
              <a:rPr lang="en-US" dirty="0" smtClean="0"/>
              <a:t> denotes to a data which is a subset of </a:t>
            </a:r>
            <a:r>
              <a:rPr lang="en-US" dirty="0" err="1" smtClean="0"/>
              <a:t>Qp’s</a:t>
            </a:r>
            <a:r>
              <a:rPr lang="en-US" dirty="0" smtClean="0"/>
              <a:t> data and the requirements of </a:t>
            </a:r>
            <a:r>
              <a:rPr lang="en-US" dirty="0" err="1" smtClean="0"/>
              <a:t>Qn</a:t>
            </a:r>
            <a:r>
              <a:rPr lang="en-US" dirty="0" smtClean="0"/>
              <a:t> are less restrictive than the requirements of </a:t>
            </a:r>
            <a:r>
              <a:rPr lang="en-US" dirty="0" err="1" smtClean="0"/>
              <a:t>Qp</a:t>
            </a:r>
            <a:endParaRPr lang="en-US" dirty="0" smtClean="0"/>
          </a:p>
          <a:p>
            <a:pPr marL="914400" lvl="2" indent="0" algn="just">
              <a:buNone/>
            </a:pPr>
            <a:r>
              <a:rPr lang="en-US" dirty="0" smtClean="0"/>
              <a:t>7. </a:t>
            </a:r>
            <a:r>
              <a:rPr lang="en-US" dirty="0" err="1" smtClean="0"/>
              <a:t>Qn</a:t>
            </a:r>
            <a:r>
              <a:rPr lang="en-US" dirty="0" smtClean="0"/>
              <a:t> denotes to a data which is a superset of </a:t>
            </a:r>
            <a:r>
              <a:rPr lang="en-US" dirty="0" err="1" smtClean="0"/>
              <a:t>Qp’s</a:t>
            </a:r>
            <a:r>
              <a:rPr lang="en-US" dirty="0" smtClean="0"/>
              <a:t> data and the requirements are equivalent</a:t>
            </a:r>
          </a:p>
          <a:p>
            <a:pPr marL="914400" lvl="2" indent="0" algn="just">
              <a:buNone/>
            </a:pPr>
            <a:r>
              <a:rPr lang="en-US" dirty="0" smtClean="0"/>
              <a:t>8. </a:t>
            </a:r>
            <a:r>
              <a:rPr lang="en-US" dirty="0" err="1" smtClean="0"/>
              <a:t>Qn</a:t>
            </a:r>
            <a:r>
              <a:rPr lang="en-US" dirty="0" smtClean="0"/>
              <a:t> denotes to a data which is a superset of </a:t>
            </a:r>
            <a:r>
              <a:rPr lang="en-US" dirty="0" err="1" smtClean="0"/>
              <a:t>Qp’s</a:t>
            </a:r>
            <a:r>
              <a:rPr lang="en-US" dirty="0" smtClean="0"/>
              <a:t> data and the requirements of </a:t>
            </a:r>
            <a:r>
              <a:rPr lang="en-US" dirty="0" err="1" smtClean="0"/>
              <a:t>Qn</a:t>
            </a:r>
            <a:r>
              <a:rPr lang="en-US" dirty="0" smtClean="0"/>
              <a:t> are more restrictive than the requirements of </a:t>
            </a:r>
            <a:r>
              <a:rPr lang="en-US" dirty="0" err="1" smtClean="0"/>
              <a:t>Qp</a:t>
            </a:r>
            <a:endParaRPr lang="en-US" dirty="0" smtClean="0"/>
          </a:p>
          <a:p>
            <a:pPr marL="914400" lvl="2" indent="0" algn="just">
              <a:buNone/>
            </a:pPr>
            <a:r>
              <a:rPr lang="en-US" dirty="0" smtClean="0"/>
              <a:t>9. </a:t>
            </a:r>
            <a:r>
              <a:rPr lang="en-US" dirty="0" err="1" smtClean="0"/>
              <a:t>Qn</a:t>
            </a:r>
            <a:r>
              <a:rPr lang="en-US" dirty="0" smtClean="0"/>
              <a:t> denotes to a data which is a superset of </a:t>
            </a:r>
            <a:r>
              <a:rPr lang="en-US" dirty="0" err="1" smtClean="0"/>
              <a:t>Qp’s</a:t>
            </a:r>
            <a:r>
              <a:rPr lang="en-US" dirty="0" smtClean="0"/>
              <a:t> data and the requirements of </a:t>
            </a:r>
            <a:r>
              <a:rPr lang="en-US" dirty="0" err="1" smtClean="0"/>
              <a:t>Qn</a:t>
            </a:r>
            <a:r>
              <a:rPr lang="en-US" dirty="0" smtClean="0"/>
              <a:t> are less restrictive than the requirements of </a:t>
            </a:r>
            <a:r>
              <a:rPr lang="en-US" dirty="0" err="1" smtClean="0"/>
              <a:t>Qp</a:t>
            </a:r>
            <a:endParaRPr lang="en-US" dirty="0" smtClean="0"/>
          </a:p>
          <a:p>
            <a:pPr lvl="1" algn="just"/>
            <a:r>
              <a:rPr lang="en-US" u="sng" dirty="0" err="1" smtClean="0"/>
              <a:t>Qn</a:t>
            </a:r>
            <a:r>
              <a:rPr lang="en-US" u="sng" dirty="0" smtClean="0"/>
              <a:t> is different of </a:t>
            </a:r>
            <a:r>
              <a:rPr lang="en-US" u="sng" dirty="0" err="1" smtClean="0"/>
              <a:t>Qp</a:t>
            </a:r>
            <a:endParaRPr lang="en-US" u="sng" dirty="0" smtClean="0"/>
          </a:p>
        </p:txBody>
      </p:sp>
    </p:spTree>
    <p:extLst>
      <p:ext uri="{BB962C8B-B14F-4D97-AF65-F5344CB8AC3E}">
        <p14:creationId xmlns:p14="http://schemas.microsoft.com/office/powerpoint/2010/main" val="18197574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fr-FR" dirty="0" smtClean="0"/>
              <a:t>Query taxonomy</a:t>
            </a:r>
            <a:endParaRPr lang="fr-FR" dirty="0"/>
          </a:p>
        </p:txBody>
      </p:sp>
      <p:sp>
        <p:nvSpPr>
          <p:cNvPr id="6" name="Espaço Reservado para Conteúdo 5"/>
          <p:cNvSpPr>
            <a:spLocks noGrp="1"/>
          </p:cNvSpPr>
          <p:nvPr>
            <p:ph idx="1"/>
          </p:nvPr>
        </p:nvSpPr>
        <p:spPr/>
        <p:txBody>
          <a:bodyPr/>
          <a:lstStyle/>
          <a:p>
            <a:r>
              <a:rPr lang="fr-FR" dirty="0" smtClean="0"/>
              <a:t>Queries are presented in four groups according to the type of data retrieved by them:</a:t>
            </a:r>
          </a:p>
          <a:p>
            <a:pPr lvl="1"/>
            <a:r>
              <a:rPr lang="fr-FR" dirty="0" smtClean="0"/>
              <a:t>Q1 and Q2 returns the same type of data</a:t>
            </a:r>
          </a:p>
          <a:p>
            <a:pPr lvl="1"/>
            <a:r>
              <a:rPr lang="fr-FR" dirty="0" smtClean="0"/>
              <a:t>Q1’s data is a subset of Q2’s data</a:t>
            </a:r>
          </a:p>
          <a:p>
            <a:pPr lvl="1"/>
            <a:r>
              <a:rPr lang="fr-FR" dirty="0"/>
              <a:t>Q1’s data is a </a:t>
            </a:r>
            <a:r>
              <a:rPr lang="fr-FR" dirty="0" smtClean="0"/>
              <a:t>superset </a:t>
            </a:r>
            <a:r>
              <a:rPr lang="fr-FR" dirty="0"/>
              <a:t>of Q2’s </a:t>
            </a:r>
            <a:r>
              <a:rPr lang="fr-FR" dirty="0" smtClean="0"/>
              <a:t>data</a:t>
            </a:r>
          </a:p>
          <a:p>
            <a:pPr lvl="1"/>
            <a:r>
              <a:rPr lang="fr-FR" dirty="0" smtClean="0"/>
              <a:t>Q1 and Q2 returns different types of data</a:t>
            </a:r>
          </a:p>
          <a:p>
            <a:pPr lvl="1"/>
            <a:endParaRPr lang="fr-FR" dirty="0"/>
          </a:p>
          <a:p>
            <a:r>
              <a:rPr lang="fr-FR" dirty="0" smtClean="0"/>
              <a:t>For each type of query three diagrams are presented: concerning the type of data returned, data services and rewritings (composed services)</a:t>
            </a:r>
            <a:endParaRPr lang="fr-FR" dirty="0"/>
          </a:p>
        </p:txBody>
      </p:sp>
    </p:spTree>
    <p:extLst>
      <p:ext uri="{BB962C8B-B14F-4D97-AF65-F5344CB8AC3E}">
        <p14:creationId xmlns:p14="http://schemas.microsoft.com/office/powerpoint/2010/main" val="4774538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714375"/>
          </a:xfrm>
        </p:spPr>
        <p:txBody>
          <a:bodyPr>
            <a:normAutofit/>
          </a:bodyPr>
          <a:lstStyle/>
          <a:p>
            <a:r>
              <a:rPr lang="fr-FR" sz="3200" u="sng" dirty="0"/>
              <a:t>Query </a:t>
            </a:r>
            <a:r>
              <a:rPr lang="fr-FR" sz="3200" u="sng" dirty="0" smtClean="0"/>
              <a:t>taxonomy: group 1 (both queries return the same type of data)</a:t>
            </a:r>
            <a:endParaRPr lang="fr-FR" sz="3200" u="sng" dirty="0"/>
          </a:p>
        </p:txBody>
      </p:sp>
      <p:sp>
        <p:nvSpPr>
          <p:cNvPr id="3" name="Espaço Reservado para Conteúdo 2"/>
          <p:cNvSpPr>
            <a:spLocks noGrp="1"/>
          </p:cNvSpPr>
          <p:nvPr>
            <p:ph idx="1"/>
          </p:nvPr>
        </p:nvSpPr>
        <p:spPr>
          <a:xfrm>
            <a:off x="838200" y="5181600"/>
            <a:ext cx="10515600" cy="995362"/>
          </a:xfrm>
        </p:spPr>
        <p:txBody>
          <a:bodyPr/>
          <a:lstStyle/>
          <a:p>
            <a:pPr marL="0" indent="0">
              <a:buNone/>
            </a:pPr>
            <a:r>
              <a:rPr lang="fr-FR" dirty="0" smtClean="0"/>
              <a:t>From the </a:t>
            </a:r>
            <a:r>
              <a:rPr lang="fr-FR" u="sng" dirty="0" smtClean="0"/>
              <a:t>data point of view</a:t>
            </a:r>
            <a:r>
              <a:rPr lang="fr-FR" dirty="0" smtClean="0"/>
              <a:t>, the answer of Q1 and Q2 denote the same type of data.</a:t>
            </a:r>
            <a:endParaRPr lang="fr-FR" dirty="0"/>
          </a:p>
        </p:txBody>
      </p:sp>
      <p:sp>
        <p:nvSpPr>
          <p:cNvPr id="4"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smtClean="0"/>
              <a:t>Query 1: Q1 is equivalent to Q2</a:t>
            </a:r>
            <a:endParaRPr lang="fr-FR" sz="3200" u="sng" dirty="0"/>
          </a:p>
        </p:txBody>
      </p:sp>
      <p:sp>
        <p:nvSpPr>
          <p:cNvPr id="5" name="CaixaDeTexto 4"/>
          <p:cNvSpPr txBox="1"/>
          <p:nvPr/>
        </p:nvSpPr>
        <p:spPr>
          <a:xfrm>
            <a:off x="6216316" y="1227138"/>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 name="CaixaDeTexto 5"/>
          <p:cNvSpPr txBox="1"/>
          <p:nvPr/>
        </p:nvSpPr>
        <p:spPr>
          <a:xfrm>
            <a:off x="236537" y="1227138"/>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grpSp>
        <p:nvGrpSpPr>
          <p:cNvPr id="14" name="Grupo 13"/>
          <p:cNvGrpSpPr/>
          <p:nvPr/>
        </p:nvGrpSpPr>
        <p:grpSpPr>
          <a:xfrm>
            <a:off x="1666291" y="2563026"/>
            <a:ext cx="2735176" cy="2517976"/>
            <a:chOff x="1066800" y="2054058"/>
            <a:chExt cx="3619500" cy="3332077"/>
          </a:xfrm>
        </p:grpSpPr>
        <p:grpSp>
          <p:nvGrpSpPr>
            <p:cNvPr id="15" name="Grupo 14"/>
            <p:cNvGrpSpPr/>
            <p:nvPr/>
          </p:nvGrpSpPr>
          <p:grpSpPr>
            <a:xfrm>
              <a:off x="1066800" y="2054058"/>
              <a:ext cx="3619500" cy="3332077"/>
              <a:chOff x="1066800" y="3413626"/>
              <a:chExt cx="3619500" cy="3332077"/>
            </a:xfrm>
          </p:grpSpPr>
          <p:grpSp>
            <p:nvGrpSpPr>
              <p:cNvPr id="26" name="Grupo 25"/>
              <p:cNvGrpSpPr/>
              <p:nvPr/>
            </p:nvGrpSpPr>
            <p:grpSpPr>
              <a:xfrm>
                <a:off x="1066800" y="3413626"/>
                <a:ext cx="3619500" cy="2514600"/>
                <a:chOff x="1066800" y="3401594"/>
                <a:chExt cx="3619500" cy="2514600"/>
              </a:xfrm>
            </p:grpSpPr>
            <p:sp>
              <p:nvSpPr>
                <p:cNvPr id="28" name="Elipse 27"/>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ipse 28"/>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7" name="Elipse 26"/>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16" name="Conector reto 15"/>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to 16"/>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to 17"/>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to 18"/>
            <p:cNvCxnSpPr>
              <a:endCxn id="28"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to 19"/>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Conector reto 20"/>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Conector reto 21"/>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CaixaDeTexto 22"/>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24" name="CaixaDeTexto 23"/>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25" name="CaixaDeTexto 24"/>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30" name="Grupo 29"/>
          <p:cNvGrpSpPr/>
          <p:nvPr/>
        </p:nvGrpSpPr>
        <p:grpSpPr>
          <a:xfrm>
            <a:off x="7646070" y="2563026"/>
            <a:ext cx="2735176" cy="2517976"/>
            <a:chOff x="1066800" y="2054058"/>
            <a:chExt cx="3619500" cy="3332077"/>
          </a:xfrm>
        </p:grpSpPr>
        <p:grpSp>
          <p:nvGrpSpPr>
            <p:cNvPr id="31" name="Grupo 30"/>
            <p:cNvGrpSpPr/>
            <p:nvPr/>
          </p:nvGrpSpPr>
          <p:grpSpPr>
            <a:xfrm>
              <a:off x="1066800" y="2054058"/>
              <a:ext cx="3619500" cy="3332077"/>
              <a:chOff x="1066800" y="3413626"/>
              <a:chExt cx="3619500" cy="3332077"/>
            </a:xfrm>
          </p:grpSpPr>
          <p:grpSp>
            <p:nvGrpSpPr>
              <p:cNvPr id="42" name="Grupo 41"/>
              <p:cNvGrpSpPr/>
              <p:nvPr/>
            </p:nvGrpSpPr>
            <p:grpSpPr>
              <a:xfrm>
                <a:off x="1066800" y="3413626"/>
                <a:ext cx="3619500" cy="2514600"/>
                <a:chOff x="1066800" y="3401594"/>
                <a:chExt cx="3619500" cy="2514600"/>
              </a:xfrm>
            </p:grpSpPr>
            <p:sp>
              <p:nvSpPr>
                <p:cNvPr id="44" name="Elipse 43"/>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Elipse 44"/>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3" name="Elipse 42"/>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2" name="Conector reto 31"/>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Conector reto 32"/>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Conector reto 33"/>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a:endCxn id="44"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Conector reto 35"/>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Conector reto 36"/>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Conector reto 37"/>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CaixaDeTexto 38"/>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40" name="CaixaDeTexto 39"/>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41" name="CaixaDeTexto 40"/>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spTree>
    <p:extLst>
      <p:ext uri="{BB962C8B-B14F-4D97-AF65-F5344CB8AC3E}">
        <p14:creationId xmlns:p14="http://schemas.microsoft.com/office/powerpoint/2010/main" val="34662631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714375"/>
          </a:xfrm>
        </p:spPr>
        <p:txBody>
          <a:bodyPr>
            <a:normAutofit/>
          </a:bodyPr>
          <a:lstStyle/>
          <a:p>
            <a:r>
              <a:rPr lang="fr-FR" sz="3200" u="sng" dirty="0"/>
              <a:t>Query </a:t>
            </a:r>
            <a:r>
              <a:rPr lang="fr-FR" sz="3200" u="sng" dirty="0" smtClean="0"/>
              <a:t>taxonomy: group 1 (both queries return the same type of data)</a:t>
            </a:r>
            <a:endParaRPr lang="fr-FR" sz="3200" u="sng" dirty="0"/>
          </a:p>
        </p:txBody>
      </p:sp>
      <p:sp>
        <p:nvSpPr>
          <p:cNvPr id="3" name="Espaço Reservado para Conteúdo 2"/>
          <p:cNvSpPr>
            <a:spLocks noGrp="1"/>
          </p:cNvSpPr>
          <p:nvPr>
            <p:ph idx="1"/>
          </p:nvPr>
        </p:nvSpPr>
        <p:spPr>
          <a:xfrm>
            <a:off x="838200" y="5181600"/>
            <a:ext cx="10515600" cy="995362"/>
          </a:xfrm>
        </p:spPr>
        <p:txBody>
          <a:bodyPr>
            <a:normAutofit fontScale="92500" lnSpcReduction="20000"/>
          </a:bodyPr>
          <a:lstStyle/>
          <a:p>
            <a:pPr marL="0" indent="0">
              <a:buNone/>
            </a:pPr>
            <a:r>
              <a:rPr lang="fr-FR" dirty="0" smtClean="0"/>
              <a:t>From the </a:t>
            </a:r>
            <a:r>
              <a:rPr lang="fr-FR" u="sng" dirty="0" smtClean="0"/>
              <a:t>data services point of view</a:t>
            </a:r>
            <a:r>
              <a:rPr lang="fr-FR" dirty="0" smtClean="0"/>
              <a:t>, the set of data services filtered to Q1 according to the type of data they denote and the user requirements are equivalento to the set of data services filtered to Q2.</a:t>
            </a:r>
            <a:endParaRPr lang="fr-FR" dirty="0"/>
          </a:p>
        </p:txBody>
      </p:sp>
      <p:sp>
        <p:nvSpPr>
          <p:cNvPr id="4"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smtClean="0"/>
              <a:t>Query 1: Q1 is equivalent to Q2</a:t>
            </a:r>
            <a:endParaRPr lang="fr-FR" sz="3200" u="sng" dirty="0"/>
          </a:p>
        </p:txBody>
      </p:sp>
      <p:sp>
        <p:nvSpPr>
          <p:cNvPr id="5" name="CaixaDeTexto 4"/>
          <p:cNvSpPr txBox="1"/>
          <p:nvPr/>
        </p:nvSpPr>
        <p:spPr>
          <a:xfrm>
            <a:off x="6216316" y="1227138"/>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 name="CaixaDeTexto 5"/>
          <p:cNvSpPr txBox="1"/>
          <p:nvPr/>
        </p:nvSpPr>
        <p:spPr>
          <a:xfrm>
            <a:off x="236537" y="1227138"/>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46" name="Elipse 45"/>
          <p:cNvSpPr/>
          <p:nvPr/>
        </p:nvSpPr>
        <p:spPr>
          <a:xfrm>
            <a:off x="4783489" y="26156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CaixaDeTexto 46"/>
          <p:cNvSpPr txBox="1"/>
          <p:nvPr/>
        </p:nvSpPr>
        <p:spPr>
          <a:xfrm>
            <a:off x="5292781" y="4568192"/>
            <a:ext cx="970137" cy="369332"/>
          </a:xfrm>
          <a:prstGeom prst="rect">
            <a:avLst/>
          </a:prstGeom>
          <a:noFill/>
        </p:spPr>
        <p:txBody>
          <a:bodyPr wrap="none" rtlCol="0">
            <a:spAutoFit/>
          </a:bodyPr>
          <a:lstStyle/>
          <a:p>
            <a:r>
              <a:rPr lang="fr-FR" dirty="0" smtClean="0"/>
              <a:t>Q1 </a:t>
            </a:r>
            <a:r>
              <a:rPr lang="fr-FR" dirty="0" smtClean="0">
                <a:latin typeface="Times New Roman" panose="02020603050405020304" pitchFamily="18" charset="0"/>
                <a:cs typeface="Times New Roman" panose="02020603050405020304" pitchFamily="18" charset="0"/>
              </a:rPr>
              <a:t>≡ </a:t>
            </a:r>
            <a:r>
              <a:rPr lang="fr-FR" dirty="0" smtClean="0"/>
              <a:t>Q2</a:t>
            </a:r>
            <a:endParaRPr lang="fr-FR" dirty="0"/>
          </a:p>
        </p:txBody>
      </p:sp>
      <p:sp>
        <p:nvSpPr>
          <p:cNvPr id="48" name="CaixaDeTexto 47"/>
          <p:cNvSpPr txBox="1"/>
          <p:nvPr/>
        </p:nvSpPr>
        <p:spPr>
          <a:xfrm>
            <a:off x="4870116" y="2981003"/>
            <a:ext cx="2203784" cy="1169551"/>
          </a:xfrm>
          <a:prstGeom prst="rect">
            <a:avLst/>
          </a:prstGeom>
          <a:noFill/>
          <a:ln>
            <a:noFill/>
          </a:ln>
        </p:spPr>
        <p:txBody>
          <a:bodyPr wrap="square" rtlCol="0">
            <a:spAutoFit/>
          </a:bodyPr>
          <a:lstStyle/>
          <a:p>
            <a:r>
              <a:rPr lang="en-US" sz="1400" dirty="0" smtClean="0"/>
              <a:t>availability </a:t>
            </a:r>
            <a:r>
              <a:rPr lang="en-US" sz="1400" dirty="0" smtClean="0"/>
              <a:t>&gt; 97</a:t>
            </a:r>
            <a:r>
              <a:rPr lang="en-US" sz="1400" dirty="0" smtClean="0"/>
              <a:t>%,</a:t>
            </a:r>
          </a:p>
          <a:p>
            <a:r>
              <a:rPr lang="en-US" sz="1400" dirty="0" smtClean="0"/>
              <a:t>response </a:t>
            </a:r>
            <a:r>
              <a:rPr lang="en-US" sz="1400" dirty="0" smtClean="0"/>
              <a:t>time &lt; 3s, </a:t>
            </a:r>
            <a:endParaRPr lang="en-US" sz="1400" dirty="0" smtClean="0"/>
          </a:p>
          <a:p>
            <a:r>
              <a:rPr lang="en-US" sz="1400" dirty="0" smtClean="0"/>
              <a:t>price </a:t>
            </a:r>
            <a:r>
              <a:rPr lang="en-US" sz="1400" dirty="0" smtClean="0"/>
              <a:t>per call &lt; 0.2$, </a:t>
            </a:r>
            <a:endParaRPr lang="en-US" sz="1400" dirty="0" smtClean="0"/>
          </a:p>
          <a:p>
            <a:r>
              <a:rPr lang="en-US" sz="1400" dirty="0" smtClean="0"/>
              <a:t>provenance </a:t>
            </a:r>
            <a:r>
              <a:rPr lang="en-US" sz="1400" dirty="0" smtClean="0"/>
              <a:t>= certified, </a:t>
            </a:r>
            <a:endParaRPr lang="en-US" sz="1400" dirty="0" smtClean="0"/>
          </a:p>
          <a:p>
            <a:r>
              <a:rPr lang="en-US" sz="1400" dirty="0" smtClean="0"/>
              <a:t>freshness </a:t>
            </a:r>
            <a:r>
              <a:rPr lang="en-US" sz="1400" dirty="0" smtClean="0"/>
              <a:t>= </a:t>
            </a:r>
            <a:r>
              <a:rPr lang="en-US" sz="1400" dirty="0" smtClean="0"/>
              <a:t>no</a:t>
            </a:r>
          </a:p>
        </p:txBody>
      </p:sp>
      <p:sp>
        <p:nvSpPr>
          <p:cNvPr id="7" name="Retângulo 6"/>
          <p:cNvSpPr/>
          <p:nvPr/>
        </p:nvSpPr>
        <p:spPr>
          <a:xfrm>
            <a:off x="3559008" y="2406630"/>
            <a:ext cx="4318000" cy="271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CaixaDeTexto 48"/>
          <p:cNvSpPr txBox="1"/>
          <p:nvPr/>
        </p:nvSpPr>
        <p:spPr>
          <a:xfrm>
            <a:off x="3529819" y="4868952"/>
            <a:ext cx="2203784" cy="307777"/>
          </a:xfrm>
          <a:prstGeom prst="rect">
            <a:avLst/>
          </a:prstGeom>
          <a:noFill/>
          <a:ln>
            <a:noFill/>
          </a:ln>
        </p:spPr>
        <p:txBody>
          <a:bodyPr wrap="square" rtlCol="0">
            <a:spAutoFit/>
          </a:bodyPr>
          <a:lstStyle/>
          <a:p>
            <a:r>
              <a:rPr lang="en-US" sz="1400" dirty="0" smtClean="0"/>
              <a:t>Universe of data services</a:t>
            </a:r>
          </a:p>
        </p:txBody>
      </p:sp>
    </p:spTree>
    <p:extLst>
      <p:ext uri="{BB962C8B-B14F-4D97-AF65-F5344CB8AC3E}">
        <p14:creationId xmlns:p14="http://schemas.microsoft.com/office/powerpoint/2010/main" val="2826688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714375"/>
          </a:xfrm>
        </p:spPr>
        <p:txBody>
          <a:bodyPr>
            <a:normAutofit/>
          </a:bodyPr>
          <a:lstStyle/>
          <a:p>
            <a:r>
              <a:rPr lang="fr-FR" sz="3200" u="sng" dirty="0"/>
              <a:t>Query </a:t>
            </a:r>
            <a:r>
              <a:rPr lang="fr-FR" sz="3200" u="sng" dirty="0" smtClean="0"/>
              <a:t>taxonomy: group 1 (both queries return the same type of data)</a:t>
            </a:r>
            <a:endParaRPr lang="fr-FR" sz="3200" u="sng" dirty="0"/>
          </a:p>
        </p:txBody>
      </p:sp>
      <p:sp>
        <p:nvSpPr>
          <p:cNvPr id="3" name="Espaço Reservado para Conteúdo 2"/>
          <p:cNvSpPr>
            <a:spLocks noGrp="1"/>
          </p:cNvSpPr>
          <p:nvPr>
            <p:ph idx="1"/>
          </p:nvPr>
        </p:nvSpPr>
        <p:spPr>
          <a:xfrm>
            <a:off x="838200" y="5181600"/>
            <a:ext cx="10515600" cy="995362"/>
          </a:xfrm>
        </p:spPr>
        <p:txBody>
          <a:bodyPr>
            <a:normAutofit fontScale="92500" lnSpcReduction="20000"/>
          </a:bodyPr>
          <a:lstStyle/>
          <a:p>
            <a:pPr marL="0" indent="0">
              <a:buNone/>
            </a:pPr>
            <a:r>
              <a:rPr lang="fr-FR" dirty="0" smtClean="0"/>
              <a:t>From the </a:t>
            </a:r>
            <a:r>
              <a:rPr lang="fr-FR" u="sng" dirty="0" smtClean="0"/>
              <a:t>rewritings point of view</a:t>
            </a:r>
            <a:r>
              <a:rPr lang="fr-FR" dirty="0" smtClean="0"/>
              <a:t>, the set of rewritings produced to Q1 according to the type of data the user wants to retrieve and  the user requirements are equivalent to the set of rewritings produced to Q2.</a:t>
            </a:r>
            <a:endParaRPr lang="fr-FR" dirty="0"/>
          </a:p>
        </p:txBody>
      </p:sp>
      <p:sp>
        <p:nvSpPr>
          <p:cNvPr id="4"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smtClean="0"/>
              <a:t>Query 1: Q1 is equivalent to Q2</a:t>
            </a:r>
            <a:endParaRPr lang="fr-FR" sz="3200" u="sng" dirty="0"/>
          </a:p>
        </p:txBody>
      </p:sp>
      <p:sp>
        <p:nvSpPr>
          <p:cNvPr id="5" name="CaixaDeTexto 4"/>
          <p:cNvSpPr txBox="1"/>
          <p:nvPr/>
        </p:nvSpPr>
        <p:spPr>
          <a:xfrm>
            <a:off x="6216316" y="1227138"/>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 name="CaixaDeTexto 5"/>
          <p:cNvSpPr txBox="1"/>
          <p:nvPr/>
        </p:nvSpPr>
        <p:spPr>
          <a:xfrm>
            <a:off x="236537" y="1227138"/>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46" name="Elipse 45"/>
          <p:cNvSpPr/>
          <p:nvPr/>
        </p:nvSpPr>
        <p:spPr>
          <a:xfrm>
            <a:off x="4783489" y="26156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CaixaDeTexto 46"/>
          <p:cNvSpPr txBox="1"/>
          <p:nvPr/>
        </p:nvSpPr>
        <p:spPr>
          <a:xfrm>
            <a:off x="5292781" y="4568192"/>
            <a:ext cx="970137" cy="369332"/>
          </a:xfrm>
          <a:prstGeom prst="rect">
            <a:avLst/>
          </a:prstGeom>
          <a:noFill/>
        </p:spPr>
        <p:txBody>
          <a:bodyPr wrap="none" rtlCol="0">
            <a:spAutoFit/>
          </a:bodyPr>
          <a:lstStyle/>
          <a:p>
            <a:r>
              <a:rPr lang="fr-FR" dirty="0" smtClean="0"/>
              <a:t>Q1 </a:t>
            </a:r>
            <a:r>
              <a:rPr lang="fr-FR" dirty="0" smtClean="0">
                <a:latin typeface="Times New Roman" panose="02020603050405020304" pitchFamily="18" charset="0"/>
                <a:cs typeface="Times New Roman" panose="02020603050405020304" pitchFamily="18" charset="0"/>
              </a:rPr>
              <a:t>≡ </a:t>
            </a:r>
            <a:r>
              <a:rPr lang="fr-FR" dirty="0" smtClean="0"/>
              <a:t>Q2</a:t>
            </a:r>
            <a:endParaRPr lang="fr-FR" dirty="0"/>
          </a:p>
        </p:txBody>
      </p:sp>
      <p:sp>
        <p:nvSpPr>
          <p:cNvPr id="48" name="CaixaDeTexto 47"/>
          <p:cNvSpPr txBox="1"/>
          <p:nvPr/>
        </p:nvSpPr>
        <p:spPr>
          <a:xfrm>
            <a:off x="4870116" y="3336603"/>
            <a:ext cx="2203784" cy="523220"/>
          </a:xfrm>
          <a:prstGeom prst="rect">
            <a:avLst/>
          </a:prstGeom>
          <a:noFill/>
          <a:ln>
            <a:noFill/>
          </a:ln>
        </p:spPr>
        <p:txBody>
          <a:bodyPr wrap="square" rtlCol="0">
            <a:spAutoFit/>
          </a:bodyPr>
          <a:lstStyle/>
          <a:p>
            <a:r>
              <a:rPr lang="en-US" sz="1400" dirty="0" smtClean="0"/>
              <a:t>total </a:t>
            </a:r>
            <a:r>
              <a:rPr lang="en-US" sz="1400" dirty="0"/>
              <a:t>response time &lt; 10s, total cost &lt; 5$}</a:t>
            </a:r>
            <a:endParaRPr lang="en-US" sz="1400" dirty="0" smtClean="0"/>
          </a:p>
        </p:txBody>
      </p:sp>
      <p:sp>
        <p:nvSpPr>
          <p:cNvPr id="7" name="Retângulo 6"/>
          <p:cNvSpPr/>
          <p:nvPr/>
        </p:nvSpPr>
        <p:spPr>
          <a:xfrm>
            <a:off x="3559008" y="2406630"/>
            <a:ext cx="4318000" cy="271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CaixaDeTexto 48"/>
          <p:cNvSpPr txBox="1"/>
          <p:nvPr/>
        </p:nvSpPr>
        <p:spPr>
          <a:xfrm>
            <a:off x="3529819" y="4868952"/>
            <a:ext cx="2203784" cy="307777"/>
          </a:xfrm>
          <a:prstGeom prst="rect">
            <a:avLst/>
          </a:prstGeom>
          <a:noFill/>
          <a:ln>
            <a:noFill/>
          </a:ln>
        </p:spPr>
        <p:txBody>
          <a:bodyPr wrap="square" rtlCol="0">
            <a:spAutoFit/>
          </a:bodyPr>
          <a:lstStyle/>
          <a:p>
            <a:r>
              <a:rPr lang="en-US" sz="1400" dirty="0" smtClean="0"/>
              <a:t>Universe of rewritings</a:t>
            </a:r>
          </a:p>
        </p:txBody>
      </p:sp>
    </p:spTree>
    <p:extLst>
      <p:ext uri="{BB962C8B-B14F-4D97-AF65-F5344CB8AC3E}">
        <p14:creationId xmlns:p14="http://schemas.microsoft.com/office/powerpoint/2010/main" val="3139509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714375"/>
          </a:xfrm>
        </p:spPr>
        <p:txBody>
          <a:bodyPr>
            <a:normAutofit/>
          </a:bodyPr>
          <a:lstStyle/>
          <a:p>
            <a:r>
              <a:rPr lang="fr-FR" sz="3200" u="sng" dirty="0"/>
              <a:t>Query </a:t>
            </a:r>
            <a:r>
              <a:rPr lang="fr-FR" sz="3200" u="sng" dirty="0" smtClean="0"/>
              <a:t>taxonomy: group 1 (both queries return the same type of data)</a:t>
            </a:r>
            <a:endParaRPr lang="fr-FR" sz="3200" u="sng" dirty="0"/>
          </a:p>
        </p:txBody>
      </p:sp>
      <p:sp>
        <p:nvSpPr>
          <p:cNvPr id="3" name="Espaço Reservado para Conteúdo 2"/>
          <p:cNvSpPr>
            <a:spLocks noGrp="1"/>
          </p:cNvSpPr>
          <p:nvPr>
            <p:ph idx="1"/>
          </p:nvPr>
        </p:nvSpPr>
        <p:spPr>
          <a:xfrm>
            <a:off x="838200" y="5181600"/>
            <a:ext cx="10515600" cy="995362"/>
          </a:xfrm>
        </p:spPr>
        <p:txBody>
          <a:bodyPr/>
          <a:lstStyle/>
          <a:p>
            <a:pPr marL="0" indent="0">
              <a:buNone/>
            </a:pPr>
            <a:r>
              <a:rPr lang="fr-FR" dirty="0" smtClean="0"/>
              <a:t>From the </a:t>
            </a:r>
            <a:r>
              <a:rPr lang="fr-FR" u="sng" dirty="0" smtClean="0"/>
              <a:t>data point of view</a:t>
            </a:r>
            <a:r>
              <a:rPr lang="fr-FR" dirty="0" smtClean="0"/>
              <a:t>, the answer of Q1 and Q2 denote the same type of data.</a:t>
            </a:r>
            <a:endParaRPr lang="fr-FR" dirty="0"/>
          </a:p>
        </p:txBody>
      </p:sp>
      <p:sp>
        <p:nvSpPr>
          <p:cNvPr id="4"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smtClean="0"/>
              <a:t>Query 2: Q2 is a subset of Q1</a:t>
            </a:r>
            <a:endParaRPr lang="fr-FR" sz="3200" u="sng" dirty="0"/>
          </a:p>
        </p:txBody>
      </p:sp>
      <p:sp>
        <p:nvSpPr>
          <p:cNvPr id="5" name="CaixaDeTexto 4"/>
          <p:cNvSpPr txBox="1"/>
          <p:nvPr/>
        </p:nvSpPr>
        <p:spPr>
          <a:xfrm>
            <a:off x="6216316" y="1227138"/>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t>
            </a:r>
            <a:r>
              <a:rPr lang="en-US" sz="1400" b="1" dirty="0" smtClean="0"/>
              <a:t>availability &gt; </a:t>
            </a:r>
            <a:r>
              <a:rPr lang="en-US" sz="1400" b="1" dirty="0" smtClean="0"/>
              <a:t>98%, </a:t>
            </a:r>
            <a:r>
              <a:rPr lang="en-US" sz="1400" dirty="0" smtClean="0"/>
              <a:t>response time &lt; 3s, price per call &lt; 0.2$, provenance = certified, freshness = no,  total response time &lt; 10s, total cost &lt; 5$}</a:t>
            </a:r>
            <a:endParaRPr lang="fr-FR" sz="1400" dirty="0"/>
          </a:p>
        </p:txBody>
      </p:sp>
      <p:sp>
        <p:nvSpPr>
          <p:cNvPr id="6" name="CaixaDeTexto 5"/>
          <p:cNvSpPr txBox="1"/>
          <p:nvPr/>
        </p:nvSpPr>
        <p:spPr>
          <a:xfrm>
            <a:off x="236537" y="1227138"/>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grpSp>
        <p:nvGrpSpPr>
          <p:cNvPr id="14" name="Grupo 13"/>
          <p:cNvGrpSpPr/>
          <p:nvPr/>
        </p:nvGrpSpPr>
        <p:grpSpPr>
          <a:xfrm>
            <a:off x="1666291" y="2563026"/>
            <a:ext cx="2735176" cy="2517976"/>
            <a:chOff x="1066800" y="2054058"/>
            <a:chExt cx="3619500" cy="3332077"/>
          </a:xfrm>
        </p:grpSpPr>
        <p:grpSp>
          <p:nvGrpSpPr>
            <p:cNvPr id="15" name="Grupo 14"/>
            <p:cNvGrpSpPr/>
            <p:nvPr/>
          </p:nvGrpSpPr>
          <p:grpSpPr>
            <a:xfrm>
              <a:off x="1066800" y="2054058"/>
              <a:ext cx="3619500" cy="3332077"/>
              <a:chOff x="1066800" y="3413626"/>
              <a:chExt cx="3619500" cy="3332077"/>
            </a:xfrm>
          </p:grpSpPr>
          <p:grpSp>
            <p:nvGrpSpPr>
              <p:cNvPr id="26" name="Grupo 25"/>
              <p:cNvGrpSpPr/>
              <p:nvPr/>
            </p:nvGrpSpPr>
            <p:grpSpPr>
              <a:xfrm>
                <a:off x="1066800" y="3413626"/>
                <a:ext cx="3619500" cy="2514600"/>
                <a:chOff x="1066800" y="3401594"/>
                <a:chExt cx="3619500" cy="2514600"/>
              </a:xfrm>
            </p:grpSpPr>
            <p:sp>
              <p:nvSpPr>
                <p:cNvPr id="28" name="Elipse 27"/>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ipse 28"/>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7" name="Elipse 26"/>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16" name="Conector reto 15"/>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to 16"/>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to 17"/>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to 18"/>
            <p:cNvCxnSpPr>
              <a:endCxn id="28"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to 19"/>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Conector reto 20"/>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Conector reto 21"/>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CaixaDeTexto 22"/>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24" name="CaixaDeTexto 23"/>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25" name="CaixaDeTexto 24"/>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30" name="Grupo 29"/>
          <p:cNvGrpSpPr/>
          <p:nvPr/>
        </p:nvGrpSpPr>
        <p:grpSpPr>
          <a:xfrm>
            <a:off x="7646070" y="2563026"/>
            <a:ext cx="2735176" cy="2517976"/>
            <a:chOff x="1066800" y="2054058"/>
            <a:chExt cx="3619500" cy="3332077"/>
          </a:xfrm>
        </p:grpSpPr>
        <p:grpSp>
          <p:nvGrpSpPr>
            <p:cNvPr id="31" name="Grupo 30"/>
            <p:cNvGrpSpPr/>
            <p:nvPr/>
          </p:nvGrpSpPr>
          <p:grpSpPr>
            <a:xfrm>
              <a:off x="1066800" y="2054058"/>
              <a:ext cx="3619500" cy="3332077"/>
              <a:chOff x="1066800" y="3413626"/>
              <a:chExt cx="3619500" cy="3332077"/>
            </a:xfrm>
          </p:grpSpPr>
          <p:grpSp>
            <p:nvGrpSpPr>
              <p:cNvPr id="42" name="Grupo 41"/>
              <p:cNvGrpSpPr/>
              <p:nvPr/>
            </p:nvGrpSpPr>
            <p:grpSpPr>
              <a:xfrm>
                <a:off x="1066800" y="3413626"/>
                <a:ext cx="3619500" cy="2514600"/>
                <a:chOff x="1066800" y="3401594"/>
                <a:chExt cx="3619500" cy="2514600"/>
              </a:xfrm>
            </p:grpSpPr>
            <p:sp>
              <p:nvSpPr>
                <p:cNvPr id="44" name="Elipse 43"/>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Elipse 44"/>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3" name="Elipse 42"/>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2" name="Conector reto 31"/>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Conector reto 32"/>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Conector reto 33"/>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a:endCxn id="44"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Conector reto 35"/>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Conector reto 36"/>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Conector reto 37"/>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CaixaDeTexto 38"/>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40" name="CaixaDeTexto 39"/>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41" name="CaixaDeTexto 40"/>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spTree>
    <p:extLst>
      <p:ext uri="{BB962C8B-B14F-4D97-AF65-F5344CB8AC3E}">
        <p14:creationId xmlns:p14="http://schemas.microsoft.com/office/powerpoint/2010/main" val="3459699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714375"/>
          </a:xfrm>
        </p:spPr>
        <p:txBody>
          <a:bodyPr>
            <a:normAutofit/>
          </a:bodyPr>
          <a:lstStyle/>
          <a:p>
            <a:r>
              <a:rPr lang="fr-FR" sz="3200" u="sng" dirty="0"/>
              <a:t>Query </a:t>
            </a:r>
            <a:r>
              <a:rPr lang="fr-FR" sz="3200" u="sng" dirty="0" smtClean="0"/>
              <a:t>taxonomy: group 1 (both queries return the same type of data)</a:t>
            </a:r>
            <a:endParaRPr lang="fr-FR" sz="3200" u="sng" dirty="0"/>
          </a:p>
        </p:txBody>
      </p:sp>
      <p:sp>
        <p:nvSpPr>
          <p:cNvPr id="3" name="Espaço Reservado para Conteúdo 2"/>
          <p:cNvSpPr>
            <a:spLocks noGrp="1"/>
          </p:cNvSpPr>
          <p:nvPr>
            <p:ph idx="1"/>
          </p:nvPr>
        </p:nvSpPr>
        <p:spPr>
          <a:xfrm>
            <a:off x="838200" y="5181600"/>
            <a:ext cx="10515600" cy="1511300"/>
          </a:xfrm>
        </p:spPr>
        <p:txBody>
          <a:bodyPr>
            <a:normAutofit fontScale="92500" lnSpcReduction="10000"/>
          </a:bodyPr>
          <a:lstStyle/>
          <a:p>
            <a:pPr marL="0" indent="0">
              <a:buNone/>
            </a:pPr>
            <a:r>
              <a:rPr lang="fr-FR" dirty="0" smtClean="0"/>
              <a:t>From the </a:t>
            </a:r>
            <a:r>
              <a:rPr lang="fr-FR" u="sng" dirty="0" smtClean="0"/>
              <a:t>data services point of view</a:t>
            </a:r>
            <a:r>
              <a:rPr lang="fr-FR" dirty="0" smtClean="0"/>
              <a:t>, the set of data services filtered to Q2 according to the type of data they denote and the user requirements are more restrict than the set of data services filtered to Q1, which means that the set of data services associated to Q2 is a subset of Q1.</a:t>
            </a:r>
            <a:endParaRPr lang="fr-FR" dirty="0"/>
          </a:p>
        </p:txBody>
      </p:sp>
      <p:sp>
        <p:nvSpPr>
          <p:cNvPr id="4"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smtClean="0"/>
              <a:t>Query 2: Q2 is a subset of Q1</a:t>
            </a:r>
            <a:endParaRPr lang="fr-FR" sz="3200" u="sng" dirty="0"/>
          </a:p>
        </p:txBody>
      </p:sp>
      <p:sp>
        <p:nvSpPr>
          <p:cNvPr id="5" name="CaixaDeTexto 4"/>
          <p:cNvSpPr txBox="1"/>
          <p:nvPr/>
        </p:nvSpPr>
        <p:spPr>
          <a:xfrm>
            <a:off x="6216316" y="1227138"/>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t>
            </a:r>
            <a:r>
              <a:rPr lang="en-US" sz="1400" b="1" dirty="0" smtClean="0"/>
              <a:t>availability &gt; </a:t>
            </a:r>
            <a:r>
              <a:rPr lang="en-US" sz="1400" b="1" dirty="0" smtClean="0"/>
              <a:t>98%</a:t>
            </a:r>
            <a:r>
              <a:rPr lang="en-US" sz="1400" dirty="0" smtClean="0"/>
              <a:t>, </a:t>
            </a:r>
            <a:r>
              <a:rPr lang="en-US" sz="1400" dirty="0" smtClean="0"/>
              <a:t>response time &lt; 3s, price per call &lt; 0.2$, provenance = certified, freshness = no,  total response time &lt; 10s, total cost &lt; 5$}</a:t>
            </a:r>
            <a:endParaRPr lang="fr-FR" sz="1400" dirty="0"/>
          </a:p>
        </p:txBody>
      </p:sp>
      <p:sp>
        <p:nvSpPr>
          <p:cNvPr id="6" name="CaixaDeTexto 5"/>
          <p:cNvSpPr txBox="1"/>
          <p:nvPr/>
        </p:nvSpPr>
        <p:spPr>
          <a:xfrm>
            <a:off x="236537" y="1227138"/>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46" name="Elipse 45"/>
          <p:cNvSpPr/>
          <p:nvPr/>
        </p:nvSpPr>
        <p:spPr>
          <a:xfrm>
            <a:off x="4932100" y="2865878"/>
            <a:ext cx="1399806" cy="13998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CaixaDeTexto 46"/>
          <p:cNvSpPr txBox="1"/>
          <p:nvPr/>
        </p:nvSpPr>
        <p:spPr>
          <a:xfrm>
            <a:off x="5229281" y="4542792"/>
            <a:ext cx="457176" cy="369332"/>
          </a:xfrm>
          <a:prstGeom prst="rect">
            <a:avLst/>
          </a:prstGeom>
          <a:noFill/>
        </p:spPr>
        <p:txBody>
          <a:bodyPr wrap="none" rtlCol="0">
            <a:spAutoFit/>
          </a:bodyPr>
          <a:lstStyle/>
          <a:p>
            <a:r>
              <a:rPr lang="fr-FR" dirty="0" smtClean="0"/>
              <a:t>Q1</a:t>
            </a:r>
            <a:endParaRPr lang="fr-FR" dirty="0"/>
          </a:p>
        </p:txBody>
      </p:sp>
      <p:sp>
        <p:nvSpPr>
          <p:cNvPr id="48" name="CaixaDeTexto 47"/>
          <p:cNvSpPr txBox="1"/>
          <p:nvPr/>
        </p:nvSpPr>
        <p:spPr>
          <a:xfrm>
            <a:off x="2728316" y="2623495"/>
            <a:ext cx="2203784" cy="1169551"/>
          </a:xfrm>
          <a:prstGeom prst="rect">
            <a:avLst/>
          </a:prstGeom>
          <a:noFill/>
          <a:ln>
            <a:noFill/>
          </a:ln>
        </p:spPr>
        <p:txBody>
          <a:bodyPr wrap="square" rtlCol="0">
            <a:spAutoFit/>
          </a:bodyPr>
          <a:lstStyle/>
          <a:p>
            <a:r>
              <a:rPr lang="en-US" sz="1400" dirty="0" smtClean="0"/>
              <a:t>availability </a:t>
            </a:r>
            <a:r>
              <a:rPr lang="en-US" sz="1400" dirty="0" smtClean="0"/>
              <a:t>&gt; 97</a:t>
            </a:r>
            <a:r>
              <a:rPr lang="en-US" sz="1400" dirty="0" smtClean="0"/>
              <a:t>%,</a:t>
            </a:r>
          </a:p>
          <a:p>
            <a:r>
              <a:rPr lang="en-US" sz="1400" dirty="0" smtClean="0"/>
              <a:t>response </a:t>
            </a:r>
            <a:r>
              <a:rPr lang="en-US" sz="1400" dirty="0" smtClean="0"/>
              <a:t>time &lt; 3s, </a:t>
            </a:r>
            <a:endParaRPr lang="en-US" sz="1400" dirty="0" smtClean="0"/>
          </a:p>
          <a:p>
            <a:r>
              <a:rPr lang="en-US" sz="1400" dirty="0" smtClean="0"/>
              <a:t>price </a:t>
            </a:r>
            <a:r>
              <a:rPr lang="en-US" sz="1400" dirty="0" smtClean="0"/>
              <a:t>per call &lt; 0.2$, </a:t>
            </a:r>
            <a:endParaRPr lang="en-US" sz="1400" dirty="0" smtClean="0"/>
          </a:p>
          <a:p>
            <a:r>
              <a:rPr lang="en-US" sz="1400" dirty="0" smtClean="0"/>
              <a:t>provenance </a:t>
            </a:r>
            <a:r>
              <a:rPr lang="en-US" sz="1400" dirty="0" smtClean="0"/>
              <a:t>= certified, </a:t>
            </a:r>
            <a:endParaRPr lang="en-US" sz="1400" dirty="0" smtClean="0"/>
          </a:p>
          <a:p>
            <a:r>
              <a:rPr lang="en-US" sz="1400" dirty="0" smtClean="0"/>
              <a:t>freshness </a:t>
            </a:r>
            <a:r>
              <a:rPr lang="en-US" sz="1400" dirty="0" smtClean="0"/>
              <a:t>= </a:t>
            </a:r>
            <a:r>
              <a:rPr lang="en-US" sz="1400" dirty="0" smtClean="0"/>
              <a:t>no</a:t>
            </a:r>
          </a:p>
        </p:txBody>
      </p:sp>
      <p:sp>
        <p:nvSpPr>
          <p:cNvPr id="7" name="Retângulo 6"/>
          <p:cNvSpPr/>
          <p:nvPr/>
        </p:nvSpPr>
        <p:spPr>
          <a:xfrm>
            <a:off x="3559008" y="2406630"/>
            <a:ext cx="4318000" cy="271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CaixaDeTexto 48"/>
          <p:cNvSpPr txBox="1"/>
          <p:nvPr/>
        </p:nvSpPr>
        <p:spPr>
          <a:xfrm>
            <a:off x="3529819" y="4868952"/>
            <a:ext cx="2203784" cy="307777"/>
          </a:xfrm>
          <a:prstGeom prst="rect">
            <a:avLst/>
          </a:prstGeom>
          <a:noFill/>
          <a:ln>
            <a:noFill/>
          </a:ln>
        </p:spPr>
        <p:txBody>
          <a:bodyPr wrap="square" rtlCol="0">
            <a:spAutoFit/>
          </a:bodyPr>
          <a:lstStyle/>
          <a:p>
            <a:r>
              <a:rPr lang="en-US" sz="1400" dirty="0" smtClean="0"/>
              <a:t>Universe of data services</a:t>
            </a:r>
          </a:p>
        </p:txBody>
      </p:sp>
      <p:sp>
        <p:nvSpPr>
          <p:cNvPr id="12" name="Elipse 11"/>
          <p:cNvSpPr/>
          <p:nvPr/>
        </p:nvSpPr>
        <p:spPr>
          <a:xfrm>
            <a:off x="45040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CaixaDeTexto 12"/>
          <p:cNvSpPr txBox="1"/>
          <p:nvPr/>
        </p:nvSpPr>
        <p:spPr>
          <a:xfrm>
            <a:off x="5454203" y="4185411"/>
            <a:ext cx="457176" cy="369332"/>
          </a:xfrm>
          <a:prstGeom prst="rect">
            <a:avLst/>
          </a:prstGeom>
          <a:noFill/>
        </p:spPr>
        <p:txBody>
          <a:bodyPr wrap="none" rtlCol="0">
            <a:spAutoFit/>
          </a:bodyPr>
          <a:lstStyle/>
          <a:p>
            <a:r>
              <a:rPr lang="fr-FR" dirty="0" smtClean="0"/>
              <a:t>Q2</a:t>
            </a:r>
            <a:endParaRPr lang="fr-FR" dirty="0"/>
          </a:p>
        </p:txBody>
      </p:sp>
      <p:sp>
        <p:nvSpPr>
          <p:cNvPr id="14" name="CaixaDeTexto 13"/>
          <p:cNvSpPr txBox="1"/>
          <p:nvPr/>
        </p:nvSpPr>
        <p:spPr>
          <a:xfrm>
            <a:off x="6508925" y="2545179"/>
            <a:ext cx="2203784" cy="1169551"/>
          </a:xfrm>
          <a:prstGeom prst="rect">
            <a:avLst/>
          </a:prstGeom>
          <a:noFill/>
          <a:ln>
            <a:noFill/>
          </a:ln>
        </p:spPr>
        <p:txBody>
          <a:bodyPr wrap="square" rtlCol="0">
            <a:spAutoFit/>
          </a:bodyPr>
          <a:lstStyle/>
          <a:p>
            <a:r>
              <a:rPr lang="en-US" sz="1400" b="1" dirty="0" smtClean="0"/>
              <a:t>availability </a:t>
            </a:r>
            <a:r>
              <a:rPr lang="en-US" sz="1400" b="1" dirty="0" smtClean="0"/>
              <a:t>&gt; </a:t>
            </a:r>
            <a:r>
              <a:rPr lang="en-US" sz="1400" b="1" dirty="0" smtClean="0"/>
              <a:t>98%,</a:t>
            </a:r>
          </a:p>
          <a:p>
            <a:r>
              <a:rPr lang="en-US" sz="1400" dirty="0" smtClean="0"/>
              <a:t>response </a:t>
            </a:r>
            <a:r>
              <a:rPr lang="en-US" sz="1400" dirty="0" smtClean="0"/>
              <a:t>time &lt; 3s, </a:t>
            </a:r>
            <a:endParaRPr lang="en-US" sz="1400" dirty="0" smtClean="0"/>
          </a:p>
          <a:p>
            <a:r>
              <a:rPr lang="en-US" sz="1400" dirty="0" smtClean="0"/>
              <a:t>price </a:t>
            </a:r>
            <a:r>
              <a:rPr lang="en-US" sz="1400" dirty="0" smtClean="0"/>
              <a:t>per call &lt; 0.2$, </a:t>
            </a:r>
            <a:endParaRPr lang="en-US" sz="1400" dirty="0" smtClean="0"/>
          </a:p>
          <a:p>
            <a:r>
              <a:rPr lang="en-US" sz="1400" dirty="0" smtClean="0"/>
              <a:t>provenance </a:t>
            </a:r>
            <a:r>
              <a:rPr lang="en-US" sz="1400" dirty="0" smtClean="0"/>
              <a:t>= certified, </a:t>
            </a:r>
            <a:endParaRPr lang="en-US" sz="1400" dirty="0" smtClean="0"/>
          </a:p>
          <a:p>
            <a:r>
              <a:rPr lang="en-US" sz="1400" dirty="0" smtClean="0"/>
              <a:t>freshness </a:t>
            </a:r>
            <a:r>
              <a:rPr lang="en-US" sz="1400" dirty="0" smtClean="0"/>
              <a:t>= </a:t>
            </a:r>
            <a:r>
              <a:rPr lang="en-US" sz="1400" dirty="0" smtClean="0"/>
              <a:t>no</a:t>
            </a:r>
          </a:p>
        </p:txBody>
      </p:sp>
      <p:sp>
        <p:nvSpPr>
          <p:cNvPr id="16" name="CaixaDeTexto 15"/>
          <p:cNvSpPr txBox="1"/>
          <p:nvPr/>
        </p:nvSpPr>
        <p:spPr>
          <a:xfrm>
            <a:off x="5407033" y="2931371"/>
            <a:ext cx="266191" cy="1169551"/>
          </a:xfrm>
          <a:prstGeom prst="rect">
            <a:avLst/>
          </a:prstGeom>
          <a:noFill/>
          <a:ln>
            <a:noFill/>
          </a:ln>
        </p:spPr>
        <p:txBody>
          <a:bodyPr wrap="square" rtlCol="0">
            <a:spAutoFit/>
          </a:bodyPr>
          <a:lstStyle/>
          <a:p>
            <a:r>
              <a:rPr lang="en-US" sz="1400" b="1" dirty="0" smtClean="0"/>
              <a:t>.</a:t>
            </a:r>
          </a:p>
          <a:p>
            <a:r>
              <a:rPr lang="en-US" sz="1400" b="1" dirty="0" smtClean="0"/>
              <a:t>.</a:t>
            </a:r>
          </a:p>
          <a:p>
            <a:r>
              <a:rPr lang="en-US" sz="1400" b="1" dirty="0" smtClean="0"/>
              <a:t>.</a:t>
            </a:r>
          </a:p>
          <a:p>
            <a:r>
              <a:rPr lang="en-US" sz="1400" b="1" dirty="0" smtClean="0"/>
              <a:t>.</a:t>
            </a:r>
          </a:p>
          <a:p>
            <a:r>
              <a:rPr lang="en-US" sz="1400" b="1" dirty="0"/>
              <a:t>.</a:t>
            </a:r>
            <a:endParaRPr lang="en-US" sz="1400" dirty="0" smtClean="0"/>
          </a:p>
        </p:txBody>
      </p:sp>
      <p:sp>
        <p:nvSpPr>
          <p:cNvPr id="17" name="CaixaDeTexto 16"/>
          <p:cNvSpPr txBox="1"/>
          <p:nvPr/>
        </p:nvSpPr>
        <p:spPr>
          <a:xfrm>
            <a:off x="4668301" y="2931371"/>
            <a:ext cx="266191" cy="1169551"/>
          </a:xfrm>
          <a:prstGeom prst="rect">
            <a:avLst/>
          </a:prstGeom>
          <a:noFill/>
          <a:ln>
            <a:noFill/>
          </a:ln>
        </p:spPr>
        <p:txBody>
          <a:bodyPr wrap="square" rtlCol="0">
            <a:spAutoFit/>
          </a:bodyPr>
          <a:lstStyle/>
          <a:p>
            <a:r>
              <a:rPr lang="en-US" sz="1400" b="1" dirty="0" smtClean="0"/>
              <a:t>.</a:t>
            </a:r>
          </a:p>
          <a:p>
            <a:r>
              <a:rPr lang="en-US" sz="1400" b="1" dirty="0" smtClean="0"/>
              <a:t>.</a:t>
            </a:r>
          </a:p>
          <a:p>
            <a:r>
              <a:rPr lang="en-US" sz="1400" b="1" dirty="0" smtClean="0"/>
              <a:t>.</a:t>
            </a:r>
          </a:p>
          <a:p>
            <a:r>
              <a:rPr lang="en-US" sz="1400" b="1" dirty="0" smtClean="0"/>
              <a:t>.</a:t>
            </a:r>
          </a:p>
          <a:p>
            <a:r>
              <a:rPr lang="en-US" sz="1400" b="1" dirty="0"/>
              <a:t>.</a:t>
            </a:r>
            <a:endParaRPr lang="en-US" sz="1400" dirty="0" smtClean="0"/>
          </a:p>
        </p:txBody>
      </p:sp>
      <p:cxnSp>
        <p:nvCxnSpPr>
          <p:cNvPr id="9" name="Conector em curva 8"/>
          <p:cNvCxnSpPr>
            <a:stCxn id="16" idx="2"/>
            <a:endCxn id="14" idx="2"/>
          </p:cNvCxnSpPr>
          <p:nvPr/>
        </p:nvCxnSpPr>
        <p:spPr>
          <a:xfrm rot="5400000" flipH="1" flipV="1">
            <a:off x="6382377" y="2872482"/>
            <a:ext cx="386192" cy="2070688"/>
          </a:xfrm>
          <a:prstGeom prst="curvedConnector3">
            <a:avLst>
              <a:gd name="adj1" fmla="val -5919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Conector em curva 10"/>
          <p:cNvCxnSpPr>
            <a:stCxn id="17" idx="2"/>
            <a:endCxn id="48" idx="2"/>
          </p:cNvCxnSpPr>
          <p:nvPr/>
        </p:nvCxnSpPr>
        <p:spPr>
          <a:xfrm rot="5400000" flipH="1">
            <a:off x="4161865" y="3461390"/>
            <a:ext cx="307876" cy="971189"/>
          </a:xfrm>
          <a:prstGeom prst="curvedConnector3">
            <a:avLst>
              <a:gd name="adj1" fmla="val -7425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577231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714375"/>
          </a:xfrm>
        </p:spPr>
        <p:txBody>
          <a:bodyPr>
            <a:normAutofit/>
          </a:bodyPr>
          <a:lstStyle/>
          <a:p>
            <a:r>
              <a:rPr lang="fr-FR" sz="3200" u="sng" dirty="0"/>
              <a:t>Query </a:t>
            </a:r>
            <a:r>
              <a:rPr lang="fr-FR" sz="3200" u="sng" dirty="0" smtClean="0"/>
              <a:t>taxonomy: group 1 (both queries return the same type of data)</a:t>
            </a:r>
            <a:endParaRPr lang="fr-FR" sz="3200" u="sng" dirty="0"/>
          </a:p>
        </p:txBody>
      </p:sp>
      <p:sp>
        <p:nvSpPr>
          <p:cNvPr id="3" name="Espaço Reservado para Conteúdo 2"/>
          <p:cNvSpPr>
            <a:spLocks noGrp="1"/>
          </p:cNvSpPr>
          <p:nvPr>
            <p:ph idx="1"/>
          </p:nvPr>
        </p:nvSpPr>
        <p:spPr>
          <a:xfrm>
            <a:off x="57484" y="5190705"/>
            <a:ext cx="12134516" cy="1435100"/>
          </a:xfrm>
        </p:spPr>
        <p:txBody>
          <a:bodyPr>
            <a:normAutofit fontScale="85000" lnSpcReduction="20000"/>
          </a:bodyPr>
          <a:lstStyle/>
          <a:p>
            <a:pPr marL="0" indent="0">
              <a:buNone/>
            </a:pPr>
            <a:r>
              <a:rPr lang="fr-FR" dirty="0" smtClean="0"/>
              <a:t>From the </a:t>
            </a:r>
            <a:r>
              <a:rPr lang="fr-FR" u="sng" dirty="0" smtClean="0"/>
              <a:t>rewritings point of view</a:t>
            </a:r>
            <a:r>
              <a:rPr lang="fr-FR" dirty="0" smtClean="0"/>
              <a:t>, the set of rewritings produced to Q2 according to the type of data the user wants to retrieve and  the user requirements is more restrict than the set of rewritings produced to Q1, which means that the set of rewritings produced to Q2 is a subset of Q1. Moreover, the set of data services filtered to Q2 (previous slide) is a subset of Q1, consequently the set of rewritings of Q2 is a reduced number of the rewritings of Q1</a:t>
            </a:r>
            <a:endParaRPr lang="fr-FR" dirty="0"/>
          </a:p>
        </p:txBody>
      </p:sp>
      <p:sp>
        <p:nvSpPr>
          <p:cNvPr id="4"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a:t>Query </a:t>
            </a:r>
            <a:r>
              <a:rPr lang="fr-FR" sz="3200" u="sng" dirty="0" smtClean="0"/>
              <a:t>2: </a:t>
            </a:r>
            <a:r>
              <a:rPr lang="fr-FR" sz="3200" u="sng" dirty="0"/>
              <a:t>Q2 is a subset of Q1</a:t>
            </a:r>
            <a:endParaRPr lang="fr-FR" sz="3200" u="sng" dirty="0"/>
          </a:p>
        </p:txBody>
      </p:sp>
      <p:sp>
        <p:nvSpPr>
          <p:cNvPr id="6" name="CaixaDeTexto 5"/>
          <p:cNvSpPr txBox="1"/>
          <p:nvPr/>
        </p:nvSpPr>
        <p:spPr>
          <a:xfrm>
            <a:off x="236537" y="1227138"/>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48" name="CaixaDeTexto 47"/>
          <p:cNvSpPr txBox="1"/>
          <p:nvPr/>
        </p:nvSpPr>
        <p:spPr>
          <a:xfrm>
            <a:off x="3529819" y="2376596"/>
            <a:ext cx="2203784" cy="523220"/>
          </a:xfrm>
          <a:prstGeom prst="rect">
            <a:avLst/>
          </a:prstGeom>
          <a:noFill/>
          <a:ln>
            <a:noFill/>
          </a:ln>
        </p:spPr>
        <p:txBody>
          <a:bodyPr wrap="square" rtlCol="0">
            <a:spAutoFit/>
          </a:bodyPr>
          <a:lstStyle/>
          <a:p>
            <a:r>
              <a:rPr lang="en-US" sz="1400" dirty="0" smtClean="0"/>
              <a:t>total </a:t>
            </a:r>
            <a:r>
              <a:rPr lang="en-US" sz="1400" dirty="0"/>
              <a:t>response time &lt; 10s, total cost &lt; 5$}</a:t>
            </a:r>
            <a:endParaRPr lang="en-US" sz="1400" dirty="0" smtClean="0"/>
          </a:p>
        </p:txBody>
      </p:sp>
      <p:sp>
        <p:nvSpPr>
          <p:cNvPr id="7" name="Retângulo 6"/>
          <p:cNvSpPr/>
          <p:nvPr/>
        </p:nvSpPr>
        <p:spPr>
          <a:xfrm>
            <a:off x="3559008" y="2406630"/>
            <a:ext cx="4318000" cy="271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CaixaDeTexto 48"/>
          <p:cNvSpPr txBox="1"/>
          <p:nvPr/>
        </p:nvSpPr>
        <p:spPr>
          <a:xfrm>
            <a:off x="3529819" y="4868952"/>
            <a:ext cx="2203784" cy="307777"/>
          </a:xfrm>
          <a:prstGeom prst="rect">
            <a:avLst/>
          </a:prstGeom>
          <a:noFill/>
          <a:ln>
            <a:noFill/>
          </a:ln>
        </p:spPr>
        <p:txBody>
          <a:bodyPr wrap="square" rtlCol="0">
            <a:spAutoFit/>
          </a:bodyPr>
          <a:lstStyle/>
          <a:p>
            <a:r>
              <a:rPr lang="en-US" sz="1400" dirty="0" smtClean="0"/>
              <a:t>Universe of rewritings</a:t>
            </a:r>
          </a:p>
        </p:txBody>
      </p:sp>
      <p:sp>
        <p:nvSpPr>
          <p:cNvPr id="12" name="CaixaDeTexto 11"/>
          <p:cNvSpPr txBox="1"/>
          <p:nvPr/>
        </p:nvSpPr>
        <p:spPr>
          <a:xfrm>
            <a:off x="6216316" y="1227138"/>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t>
            </a:r>
            <a:r>
              <a:rPr lang="en-US" sz="1400" b="1" dirty="0" smtClean="0"/>
              <a:t>availability &gt; </a:t>
            </a:r>
            <a:r>
              <a:rPr lang="en-US" sz="1400" b="1" dirty="0" smtClean="0"/>
              <a:t>98%</a:t>
            </a:r>
            <a:r>
              <a:rPr lang="en-US" sz="1400" dirty="0" smtClean="0"/>
              <a:t>, </a:t>
            </a:r>
            <a:r>
              <a:rPr lang="en-US" sz="1400" dirty="0" smtClean="0"/>
              <a:t>response time &lt; 3s, price per call &lt; 0.2$, provenance = certified, freshness = no,  total response time &lt; 10s, total cost &lt; 5$}</a:t>
            </a:r>
            <a:endParaRPr lang="fr-FR" sz="1400" dirty="0"/>
          </a:p>
        </p:txBody>
      </p:sp>
      <p:sp>
        <p:nvSpPr>
          <p:cNvPr id="13" name="Elipse 12"/>
          <p:cNvSpPr/>
          <p:nvPr/>
        </p:nvSpPr>
        <p:spPr>
          <a:xfrm>
            <a:off x="4932100" y="2865878"/>
            <a:ext cx="1399806" cy="13998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CaixaDeTexto 13"/>
          <p:cNvSpPr txBox="1"/>
          <p:nvPr/>
        </p:nvSpPr>
        <p:spPr>
          <a:xfrm>
            <a:off x="5229281" y="4542792"/>
            <a:ext cx="457176" cy="369332"/>
          </a:xfrm>
          <a:prstGeom prst="rect">
            <a:avLst/>
          </a:prstGeom>
          <a:noFill/>
        </p:spPr>
        <p:txBody>
          <a:bodyPr wrap="none" rtlCol="0">
            <a:spAutoFit/>
          </a:bodyPr>
          <a:lstStyle/>
          <a:p>
            <a:r>
              <a:rPr lang="fr-FR" dirty="0" smtClean="0"/>
              <a:t>Q1</a:t>
            </a:r>
            <a:endParaRPr lang="fr-FR" dirty="0"/>
          </a:p>
        </p:txBody>
      </p:sp>
      <p:sp>
        <p:nvSpPr>
          <p:cNvPr id="15" name="Elipse 14"/>
          <p:cNvSpPr/>
          <p:nvPr/>
        </p:nvSpPr>
        <p:spPr>
          <a:xfrm>
            <a:off x="45040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CaixaDeTexto 15"/>
          <p:cNvSpPr txBox="1"/>
          <p:nvPr/>
        </p:nvSpPr>
        <p:spPr>
          <a:xfrm>
            <a:off x="5454203" y="4185411"/>
            <a:ext cx="457176" cy="369332"/>
          </a:xfrm>
          <a:prstGeom prst="rect">
            <a:avLst/>
          </a:prstGeom>
          <a:noFill/>
        </p:spPr>
        <p:txBody>
          <a:bodyPr wrap="none" rtlCol="0">
            <a:spAutoFit/>
          </a:bodyPr>
          <a:lstStyle/>
          <a:p>
            <a:r>
              <a:rPr lang="fr-FR" dirty="0" smtClean="0"/>
              <a:t>Q2</a:t>
            </a:r>
            <a:endParaRPr lang="fr-FR" dirty="0"/>
          </a:p>
        </p:txBody>
      </p:sp>
      <p:sp>
        <p:nvSpPr>
          <p:cNvPr id="18" name="CaixaDeTexto 17"/>
          <p:cNvSpPr txBox="1"/>
          <p:nvPr/>
        </p:nvSpPr>
        <p:spPr>
          <a:xfrm>
            <a:off x="4415189" y="3426390"/>
            <a:ext cx="1045811" cy="307777"/>
          </a:xfrm>
          <a:prstGeom prst="rect">
            <a:avLst/>
          </a:prstGeom>
          <a:noFill/>
          <a:ln>
            <a:noFill/>
          </a:ln>
        </p:spPr>
        <p:txBody>
          <a:bodyPr wrap="square" rtlCol="0">
            <a:spAutoFit/>
          </a:bodyPr>
          <a:lstStyle/>
          <a:p>
            <a:r>
              <a:rPr lang="en-US" sz="1400" b="1" dirty="0" smtClean="0"/>
              <a:t>r1…</a:t>
            </a:r>
            <a:r>
              <a:rPr lang="en-US" sz="1400" b="1" dirty="0" err="1" smtClean="0"/>
              <a:t>r</a:t>
            </a:r>
            <a:r>
              <a:rPr lang="en-US" sz="1400" b="1" baseline="-25000" dirty="0" err="1" smtClean="0"/>
              <a:t>n</a:t>
            </a:r>
            <a:endParaRPr lang="en-US" sz="1400" b="1" dirty="0" smtClean="0"/>
          </a:p>
        </p:txBody>
      </p:sp>
      <p:sp>
        <p:nvSpPr>
          <p:cNvPr id="19" name="CaixaDeTexto 18"/>
          <p:cNvSpPr txBox="1"/>
          <p:nvPr/>
        </p:nvSpPr>
        <p:spPr>
          <a:xfrm>
            <a:off x="5315284" y="3412191"/>
            <a:ext cx="1045811" cy="307777"/>
          </a:xfrm>
          <a:prstGeom prst="rect">
            <a:avLst/>
          </a:prstGeom>
          <a:noFill/>
          <a:ln>
            <a:noFill/>
          </a:ln>
        </p:spPr>
        <p:txBody>
          <a:bodyPr wrap="square" rtlCol="0">
            <a:spAutoFit/>
          </a:bodyPr>
          <a:lstStyle/>
          <a:p>
            <a:r>
              <a:rPr lang="en-US" sz="1400" b="1" dirty="0" smtClean="0"/>
              <a:t>r1…</a:t>
            </a:r>
            <a:r>
              <a:rPr lang="en-US" sz="1400" b="1" dirty="0" err="1" smtClean="0"/>
              <a:t>r</a:t>
            </a:r>
            <a:r>
              <a:rPr lang="en-US" sz="1400" b="1" baseline="-25000" dirty="0" err="1" smtClean="0"/>
              <a:t>m</a:t>
            </a:r>
            <a:endParaRPr lang="en-US" sz="1400" b="1" dirty="0" smtClean="0"/>
          </a:p>
        </p:txBody>
      </p:sp>
      <p:sp>
        <p:nvSpPr>
          <p:cNvPr id="20" name="CaixaDeTexto 19"/>
          <p:cNvSpPr txBox="1"/>
          <p:nvPr/>
        </p:nvSpPr>
        <p:spPr>
          <a:xfrm>
            <a:off x="8305019" y="2422762"/>
            <a:ext cx="2566181" cy="954107"/>
          </a:xfrm>
          <a:prstGeom prst="rect">
            <a:avLst/>
          </a:prstGeom>
          <a:solidFill>
            <a:srgbClr val="FFFF00"/>
          </a:solidFill>
          <a:ln>
            <a:solidFill>
              <a:schemeClr val="tx1"/>
            </a:solidFill>
          </a:ln>
        </p:spPr>
        <p:txBody>
          <a:bodyPr wrap="square" rtlCol="0">
            <a:spAutoFit/>
          </a:bodyPr>
          <a:lstStyle/>
          <a:p>
            <a:r>
              <a:rPr lang="en-US" sz="1400" dirty="0" smtClean="0">
                <a:solidFill>
                  <a:srgbClr val="FF0000"/>
                </a:solidFill>
              </a:rPr>
              <a:t>It is also possible to have the cases in which the requirements associated to the compositions are also more restrict</a:t>
            </a:r>
            <a:endParaRPr lang="en-US" sz="1400" dirty="0" smtClean="0">
              <a:solidFill>
                <a:srgbClr val="FF0000"/>
              </a:solidFill>
            </a:endParaRPr>
          </a:p>
        </p:txBody>
      </p:sp>
    </p:spTree>
    <p:extLst>
      <p:ext uri="{BB962C8B-B14F-4D97-AF65-F5344CB8AC3E}">
        <p14:creationId xmlns:p14="http://schemas.microsoft.com/office/powerpoint/2010/main" val="371842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714375"/>
          </a:xfrm>
        </p:spPr>
        <p:txBody>
          <a:bodyPr>
            <a:normAutofit/>
          </a:bodyPr>
          <a:lstStyle/>
          <a:p>
            <a:r>
              <a:rPr lang="fr-FR" sz="3200" u="sng" dirty="0"/>
              <a:t>Query </a:t>
            </a:r>
            <a:r>
              <a:rPr lang="fr-FR" sz="3200" u="sng" dirty="0" smtClean="0"/>
              <a:t>taxonomy: group 1 (both queries return the same type of data)</a:t>
            </a:r>
            <a:endParaRPr lang="fr-FR" sz="3200" u="sng" dirty="0"/>
          </a:p>
        </p:txBody>
      </p:sp>
      <p:sp>
        <p:nvSpPr>
          <p:cNvPr id="3" name="Espaço Reservado para Conteúdo 2"/>
          <p:cNvSpPr>
            <a:spLocks noGrp="1"/>
          </p:cNvSpPr>
          <p:nvPr>
            <p:ph idx="1"/>
          </p:nvPr>
        </p:nvSpPr>
        <p:spPr>
          <a:xfrm>
            <a:off x="838200" y="5181600"/>
            <a:ext cx="10515600" cy="995362"/>
          </a:xfrm>
        </p:spPr>
        <p:txBody>
          <a:bodyPr/>
          <a:lstStyle/>
          <a:p>
            <a:pPr marL="0" indent="0">
              <a:buNone/>
            </a:pPr>
            <a:r>
              <a:rPr lang="fr-FR" dirty="0" smtClean="0"/>
              <a:t>From the </a:t>
            </a:r>
            <a:r>
              <a:rPr lang="fr-FR" u="sng" dirty="0" smtClean="0"/>
              <a:t>data point of view</a:t>
            </a:r>
            <a:r>
              <a:rPr lang="fr-FR" dirty="0" smtClean="0"/>
              <a:t>, the answer of Q1 and Q2 denote the same type of data.</a:t>
            </a:r>
            <a:endParaRPr lang="fr-FR" dirty="0"/>
          </a:p>
        </p:txBody>
      </p:sp>
      <p:sp>
        <p:nvSpPr>
          <p:cNvPr id="4"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smtClean="0"/>
              <a:t>Query 3: Q2 is a superset of Q1</a:t>
            </a:r>
            <a:endParaRPr lang="fr-FR" sz="3200" u="sng" dirty="0"/>
          </a:p>
        </p:txBody>
      </p:sp>
      <p:sp>
        <p:nvSpPr>
          <p:cNvPr id="5" name="CaixaDeTexto 4"/>
          <p:cNvSpPr txBox="1"/>
          <p:nvPr/>
        </p:nvSpPr>
        <p:spPr>
          <a:xfrm>
            <a:off x="6216316" y="1227138"/>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t>
            </a:r>
            <a:r>
              <a:rPr lang="en-US" sz="1400" b="1" dirty="0" smtClean="0"/>
              <a:t>availability &gt; </a:t>
            </a:r>
            <a:r>
              <a:rPr lang="en-US" sz="1400" b="1" dirty="0" smtClean="0"/>
              <a:t>96%, </a:t>
            </a:r>
            <a:r>
              <a:rPr lang="en-US" sz="1400" dirty="0" smtClean="0"/>
              <a:t>response time &lt; 3s, price per call &lt; 0.2$, provenance = certified, freshness = no,  total response time &lt; 10s, total cost &lt; 5$}</a:t>
            </a:r>
            <a:endParaRPr lang="fr-FR" sz="1400" dirty="0"/>
          </a:p>
        </p:txBody>
      </p:sp>
      <p:sp>
        <p:nvSpPr>
          <p:cNvPr id="6" name="CaixaDeTexto 5"/>
          <p:cNvSpPr txBox="1"/>
          <p:nvPr/>
        </p:nvSpPr>
        <p:spPr>
          <a:xfrm>
            <a:off x="236537" y="1227138"/>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grpSp>
        <p:nvGrpSpPr>
          <p:cNvPr id="14" name="Grupo 13"/>
          <p:cNvGrpSpPr/>
          <p:nvPr/>
        </p:nvGrpSpPr>
        <p:grpSpPr>
          <a:xfrm>
            <a:off x="1666291" y="2563026"/>
            <a:ext cx="2735176" cy="2517976"/>
            <a:chOff x="1066800" y="2054058"/>
            <a:chExt cx="3619500" cy="3332077"/>
          </a:xfrm>
        </p:grpSpPr>
        <p:grpSp>
          <p:nvGrpSpPr>
            <p:cNvPr id="15" name="Grupo 14"/>
            <p:cNvGrpSpPr/>
            <p:nvPr/>
          </p:nvGrpSpPr>
          <p:grpSpPr>
            <a:xfrm>
              <a:off x="1066800" y="2054058"/>
              <a:ext cx="3619500" cy="3332077"/>
              <a:chOff x="1066800" y="3413626"/>
              <a:chExt cx="3619500" cy="3332077"/>
            </a:xfrm>
          </p:grpSpPr>
          <p:grpSp>
            <p:nvGrpSpPr>
              <p:cNvPr id="26" name="Grupo 25"/>
              <p:cNvGrpSpPr/>
              <p:nvPr/>
            </p:nvGrpSpPr>
            <p:grpSpPr>
              <a:xfrm>
                <a:off x="1066800" y="3413626"/>
                <a:ext cx="3619500" cy="2514600"/>
                <a:chOff x="1066800" y="3401594"/>
                <a:chExt cx="3619500" cy="2514600"/>
              </a:xfrm>
            </p:grpSpPr>
            <p:sp>
              <p:nvSpPr>
                <p:cNvPr id="28" name="Elipse 27"/>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ipse 28"/>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7" name="Elipse 26"/>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16" name="Conector reto 15"/>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to 16"/>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to 17"/>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to 18"/>
            <p:cNvCxnSpPr>
              <a:endCxn id="28"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to 19"/>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Conector reto 20"/>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Conector reto 21"/>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CaixaDeTexto 22"/>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24" name="CaixaDeTexto 23"/>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25" name="CaixaDeTexto 24"/>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30" name="Grupo 29"/>
          <p:cNvGrpSpPr/>
          <p:nvPr/>
        </p:nvGrpSpPr>
        <p:grpSpPr>
          <a:xfrm>
            <a:off x="7646070" y="2563026"/>
            <a:ext cx="2735176" cy="2517976"/>
            <a:chOff x="1066800" y="2054058"/>
            <a:chExt cx="3619500" cy="3332077"/>
          </a:xfrm>
        </p:grpSpPr>
        <p:grpSp>
          <p:nvGrpSpPr>
            <p:cNvPr id="31" name="Grupo 30"/>
            <p:cNvGrpSpPr/>
            <p:nvPr/>
          </p:nvGrpSpPr>
          <p:grpSpPr>
            <a:xfrm>
              <a:off x="1066800" y="2054058"/>
              <a:ext cx="3619500" cy="3332077"/>
              <a:chOff x="1066800" y="3413626"/>
              <a:chExt cx="3619500" cy="3332077"/>
            </a:xfrm>
          </p:grpSpPr>
          <p:grpSp>
            <p:nvGrpSpPr>
              <p:cNvPr id="42" name="Grupo 41"/>
              <p:cNvGrpSpPr/>
              <p:nvPr/>
            </p:nvGrpSpPr>
            <p:grpSpPr>
              <a:xfrm>
                <a:off x="1066800" y="3413626"/>
                <a:ext cx="3619500" cy="2514600"/>
                <a:chOff x="1066800" y="3401594"/>
                <a:chExt cx="3619500" cy="2514600"/>
              </a:xfrm>
            </p:grpSpPr>
            <p:sp>
              <p:nvSpPr>
                <p:cNvPr id="44" name="Elipse 43"/>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Elipse 44"/>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3" name="Elipse 42"/>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2" name="Conector reto 31"/>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Conector reto 32"/>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Conector reto 33"/>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a:endCxn id="44"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Conector reto 35"/>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Conector reto 36"/>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Conector reto 37"/>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CaixaDeTexto 38"/>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40" name="CaixaDeTexto 39"/>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41" name="CaixaDeTexto 40"/>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spTree>
    <p:extLst>
      <p:ext uri="{BB962C8B-B14F-4D97-AF65-F5344CB8AC3E}">
        <p14:creationId xmlns:p14="http://schemas.microsoft.com/office/powerpoint/2010/main" val="403868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fr-FR" dirty="0" smtClean="0"/>
              <a:t>Classification of requirements</a:t>
            </a:r>
            <a:endParaRPr lang="fr-FR" dirty="0"/>
          </a:p>
        </p:txBody>
      </p:sp>
      <p:sp>
        <p:nvSpPr>
          <p:cNvPr id="3" name="Espaço Reservado para Conteúdo 2"/>
          <p:cNvSpPr>
            <a:spLocks noGrp="1"/>
          </p:cNvSpPr>
          <p:nvPr>
            <p:ph sz="half" idx="1"/>
          </p:nvPr>
        </p:nvSpPr>
        <p:spPr>
          <a:xfrm>
            <a:off x="838200" y="2654299"/>
            <a:ext cx="5181600" cy="3522663"/>
          </a:xfrm>
        </p:spPr>
        <p:txBody>
          <a:bodyPr>
            <a:normAutofit lnSpcReduction="10000"/>
          </a:bodyPr>
          <a:lstStyle/>
          <a:p>
            <a:r>
              <a:rPr lang="fr-FR" dirty="0" smtClean="0"/>
              <a:t>Availability</a:t>
            </a:r>
          </a:p>
          <a:p>
            <a:r>
              <a:rPr lang="fr-FR" dirty="0" smtClean="0"/>
              <a:t>Response time</a:t>
            </a:r>
          </a:p>
          <a:p>
            <a:r>
              <a:rPr lang="fr-FR" dirty="0" smtClean="0"/>
              <a:t>Price per call</a:t>
            </a:r>
          </a:p>
          <a:p>
            <a:r>
              <a:rPr lang="fr-FR" dirty="0" smtClean="0"/>
              <a:t>Authentication</a:t>
            </a:r>
          </a:p>
          <a:p>
            <a:r>
              <a:rPr lang="fr-FR" dirty="0" smtClean="0"/>
              <a:t>Privacy</a:t>
            </a:r>
          </a:p>
          <a:p>
            <a:r>
              <a:rPr lang="fr-FR" dirty="0" smtClean="0"/>
              <a:t>Confidentiality	</a:t>
            </a:r>
          </a:p>
          <a:p>
            <a:r>
              <a:rPr lang="fr-FR" dirty="0" smtClean="0"/>
              <a:t>Data type</a:t>
            </a:r>
          </a:p>
        </p:txBody>
      </p:sp>
      <p:sp>
        <p:nvSpPr>
          <p:cNvPr id="5" name="Espaço Reservado para Conteúdo 4"/>
          <p:cNvSpPr>
            <a:spLocks noGrp="1"/>
          </p:cNvSpPr>
          <p:nvPr>
            <p:ph sz="half" idx="2"/>
          </p:nvPr>
        </p:nvSpPr>
        <p:spPr>
          <a:xfrm>
            <a:off x="6172200" y="2654299"/>
            <a:ext cx="5181600" cy="3522664"/>
          </a:xfrm>
        </p:spPr>
        <p:txBody>
          <a:bodyPr>
            <a:normAutofit lnSpcReduction="10000"/>
          </a:bodyPr>
          <a:lstStyle/>
          <a:p>
            <a:r>
              <a:rPr lang="fr-FR" dirty="0" smtClean="0"/>
              <a:t>Degree of rawness</a:t>
            </a:r>
          </a:p>
          <a:p>
            <a:r>
              <a:rPr lang="fr-FR" dirty="0" smtClean="0"/>
              <a:t>Veracity</a:t>
            </a:r>
          </a:p>
          <a:p>
            <a:r>
              <a:rPr lang="fr-FR" dirty="0" smtClean="0"/>
              <a:t>Production time</a:t>
            </a:r>
          </a:p>
          <a:p>
            <a:r>
              <a:rPr lang="fr-FR" dirty="0" smtClean="0"/>
              <a:t>Production rate</a:t>
            </a:r>
          </a:p>
          <a:p>
            <a:r>
              <a:rPr lang="fr-FR" dirty="0" smtClean="0"/>
              <a:t>Provenance</a:t>
            </a:r>
          </a:p>
          <a:p>
            <a:r>
              <a:rPr lang="fr-FR" dirty="0" smtClean="0"/>
              <a:t>Freshness</a:t>
            </a:r>
          </a:p>
          <a:p>
            <a:r>
              <a:rPr lang="fr-FR" dirty="0"/>
              <a:t>T</a:t>
            </a:r>
            <a:r>
              <a:rPr lang="fr-FR" dirty="0" smtClean="0"/>
              <a:t>rust</a:t>
            </a:r>
            <a:endParaRPr lang="fr-FR" dirty="0"/>
          </a:p>
        </p:txBody>
      </p:sp>
      <p:sp>
        <p:nvSpPr>
          <p:cNvPr id="6" name="Espaço Reservado para Conteúdo 5"/>
          <p:cNvSpPr txBox="1">
            <a:spLocks/>
          </p:cNvSpPr>
          <p:nvPr/>
        </p:nvSpPr>
        <p:spPr>
          <a:xfrm>
            <a:off x="838200" y="1825625"/>
            <a:ext cx="10515600" cy="82867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smtClean="0"/>
              <a:t>Beginning by listing the different service’s characteristics, which can be defined by the user as his/her requirements: </a:t>
            </a:r>
            <a:endParaRPr lang="fr-FR" dirty="0"/>
          </a:p>
        </p:txBody>
      </p:sp>
    </p:spTree>
    <p:extLst>
      <p:ext uri="{BB962C8B-B14F-4D97-AF65-F5344CB8AC3E}">
        <p14:creationId xmlns:p14="http://schemas.microsoft.com/office/powerpoint/2010/main" val="3864682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714375"/>
          </a:xfrm>
        </p:spPr>
        <p:txBody>
          <a:bodyPr>
            <a:normAutofit/>
          </a:bodyPr>
          <a:lstStyle/>
          <a:p>
            <a:r>
              <a:rPr lang="fr-FR" sz="3200" u="sng" dirty="0"/>
              <a:t>Query </a:t>
            </a:r>
            <a:r>
              <a:rPr lang="fr-FR" sz="3200" u="sng" dirty="0" smtClean="0"/>
              <a:t>taxonomy: group 1 (both queries return the same type of data)</a:t>
            </a:r>
            <a:endParaRPr lang="fr-FR" sz="3200" u="sng" dirty="0"/>
          </a:p>
        </p:txBody>
      </p:sp>
      <p:sp>
        <p:nvSpPr>
          <p:cNvPr id="3" name="Espaço Reservado para Conteúdo 2"/>
          <p:cNvSpPr>
            <a:spLocks noGrp="1"/>
          </p:cNvSpPr>
          <p:nvPr>
            <p:ph idx="1"/>
          </p:nvPr>
        </p:nvSpPr>
        <p:spPr>
          <a:xfrm>
            <a:off x="838200" y="5181600"/>
            <a:ext cx="10515600" cy="1511300"/>
          </a:xfrm>
        </p:spPr>
        <p:txBody>
          <a:bodyPr>
            <a:normAutofit fontScale="92500" lnSpcReduction="10000"/>
          </a:bodyPr>
          <a:lstStyle/>
          <a:p>
            <a:pPr marL="0" indent="0">
              <a:buNone/>
            </a:pPr>
            <a:r>
              <a:rPr lang="fr-FR" dirty="0" smtClean="0"/>
              <a:t>From the </a:t>
            </a:r>
            <a:r>
              <a:rPr lang="fr-FR" u="sng" dirty="0" smtClean="0"/>
              <a:t>data services point of view</a:t>
            </a:r>
            <a:r>
              <a:rPr lang="fr-FR" dirty="0" smtClean="0"/>
              <a:t>, the set of data services filtered to Q2 according to the type of data they denote and the user requirements are less restrict than the set of data services filtered to Q1, which means that the set of data services associated to Q2 is a superset of Q1.</a:t>
            </a:r>
            <a:endParaRPr lang="fr-FR" dirty="0"/>
          </a:p>
        </p:txBody>
      </p:sp>
      <p:sp>
        <p:nvSpPr>
          <p:cNvPr id="4"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a:t>Query 3: Q2 is a superset of Q1</a:t>
            </a:r>
            <a:endParaRPr lang="fr-FR" sz="3200" u="sng" dirty="0"/>
          </a:p>
        </p:txBody>
      </p:sp>
      <p:sp>
        <p:nvSpPr>
          <p:cNvPr id="6" name="CaixaDeTexto 5"/>
          <p:cNvSpPr txBox="1"/>
          <p:nvPr/>
        </p:nvSpPr>
        <p:spPr>
          <a:xfrm>
            <a:off x="236537" y="1227138"/>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46" name="Elipse 45"/>
          <p:cNvSpPr/>
          <p:nvPr/>
        </p:nvSpPr>
        <p:spPr>
          <a:xfrm>
            <a:off x="4932100" y="2865878"/>
            <a:ext cx="1399806" cy="13998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CaixaDeTexto 46"/>
          <p:cNvSpPr txBox="1"/>
          <p:nvPr/>
        </p:nvSpPr>
        <p:spPr>
          <a:xfrm>
            <a:off x="5229281" y="4542792"/>
            <a:ext cx="457176" cy="369332"/>
          </a:xfrm>
          <a:prstGeom prst="rect">
            <a:avLst/>
          </a:prstGeom>
          <a:noFill/>
        </p:spPr>
        <p:txBody>
          <a:bodyPr wrap="none" rtlCol="0">
            <a:spAutoFit/>
          </a:bodyPr>
          <a:lstStyle/>
          <a:p>
            <a:r>
              <a:rPr lang="fr-FR" dirty="0" smtClean="0"/>
              <a:t>Q2</a:t>
            </a:r>
            <a:endParaRPr lang="fr-FR" dirty="0"/>
          </a:p>
        </p:txBody>
      </p:sp>
      <p:sp>
        <p:nvSpPr>
          <p:cNvPr id="48" name="CaixaDeTexto 47"/>
          <p:cNvSpPr txBox="1"/>
          <p:nvPr/>
        </p:nvSpPr>
        <p:spPr>
          <a:xfrm>
            <a:off x="6477938" y="2545179"/>
            <a:ext cx="2203784" cy="1169551"/>
          </a:xfrm>
          <a:prstGeom prst="rect">
            <a:avLst/>
          </a:prstGeom>
          <a:noFill/>
          <a:ln>
            <a:noFill/>
          </a:ln>
        </p:spPr>
        <p:txBody>
          <a:bodyPr wrap="square" rtlCol="0">
            <a:spAutoFit/>
          </a:bodyPr>
          <a:lstStyle/>
          <a:p>
            <a:r>
              <a:rPr lang="en-US" sz="1400" dirty="0" smtClean="0"/>
              <a:t>availability </a:t>
            </a:r>
            <a:r>
              <a:rPr lang="en-US" sz="1400" dirty="0" smtClean="0"/>
              <a:t>&gt; 97</a:t>
            </a:r>
            <a:r>
              <a:rPr lang="en-US" sz="1400" dirty="0" smtClean="0"/>
              <a:t>%,</a:t>
            </a:r>
          </a:p>
          <a:p>
            <a:r>
              <a:rPr lang="en-US" sz="1400" dirty="0" smtClean="0"/>
              <a:t>response </a:t>
            </a:r>
            <a:r>
              <a:rPr lang="en-US" sz="1400" dirty="0" smtClean="0"/>
              <a:t>time &lt; 3s, </a:t>
            </a:r>
            <a:endParaRPr lang="en-US" sz="1400" dirty="0" smtClean="0"/>
          </a:p>
          <a:p>
            <a:r>
              <a:rPr lang="en-US" sz="1400" dirty="0" smtClean="0"/>
              <a:t>price </a:t>
            </a:r>
            <a:r>
              <a:rPr lang="en-US" sz="1400" dirty="0" smtClean="0"/>
              <a:t>per call &lt; 0.2$, </a:t>
            </a:r>
            <a:endParaRPr lang="en-US" sz="1400" dirty="0" smtClean="0"/>
          </a:p>
          <a:p>
            <a:r>
              <a:rPr lang="en-US" sz="1400" dirty="0" smtClean="0"/>
              <a:t>provenance </a:t>
            </a:r>
            <a:r>
              <a:rPr lang="en-US" sz="1400" dirty="0" smtClean="0"/>
              <a:t>= certified, </a:t>
            </a:r>
            <a:endParaRPr lang="en-US" sz="1400" dirty="0" smtClean="0"/>
          </a:p>
          <a:p>
            <a:r>
              <a:rPr lang="en-US" sz="1400" dirty="0" smtClean="0"/>
              <a:t>freshness </a:t>
            </a:r>
            <a:r>
              <a:rPr lang="en-US" sz="1400" dirty="0" smtClean="0"/>
              <a:t>= </a:t>
            </a:r>
            <a:r>
              <a:rPr lang="en-US" sz="1400" dirty="0" smtClean="0"/>
              <a:t>no</a:t>
            </a:r>
          </a:p>
        </p:txBody>
      </p:sp>
      <p:sp>
        <p:nvSpPr>
          <p:cNvPr id="7" name="Retângulo 6"/>
          <p:cNvSpPr/>
          <p:nvPr/>
        </p:nvSpPr>
        <p:spPr>
          <a:xfrm>
            <a:off x="3559008" y="2406630"/>
            <a:ext cx="4318000" cy="271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CaixaDeTexto 48"/>
          <p:cNvSpPr txBox="1"/>
          <p:nvPr/>
        </p:nvSpPr>
        <p:spPr>
          <a:xfrm>
            <a:off x="3529819" y="4868952"/>
            <a:ext cx="2203784" cy="307777"/>
          </a:xfrm>
          <a:prstGeom prst="rect">
            <a:avLst/>
          </a:prstGeom>
          <a:noFill/>
          <a:ln>
            <a:noFill/>
          </a:ln>
        </p:spPr>
        <p:txBody>
          <a:bodyPr wrap="square" rtlCol="0">
            <a:spAutoFit/>
          </a:bodyPr>
          <a:lstStyle/>
          <a:p>
            <a:r>
              <a:rPr lang="en-US" sz="1400" dirty="0" smtClean="0"/>
              <a:t>Universe of data services</a:t>
            </a:r>
          </a:p>
        </p:txBody>
      </p:sp>
      <p:sp>
        <p:nvSpPr>
          <p:cNvPr id="12" name="Elipse 11"/>
          <p:cNvSpPr/>
          <p:nvPr/>
        </p:nvSpPr>
        <p:spPr>
          <a:xfrm>
            <a:off x="45040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CaixaDeTexto 12"/>
          <p:cNvSpPr txBox="1"/>
          <p:nvPr/>
        </p:nvSpPr>
        <p:spPr>
          <a:xfrm>
            <a:off x="5454203" y="4185411"/>
            <a:ext cx="457176" cy="369332"/>
          </a:xfrm>
          <a:prstGeom prst="rect">
            <a:avLst/>
          </a:prstGeom>
          <a:noFill/>
        </p:spPr>
        <p:txBody>
          <a:bodyPr wrap="none" rtlCol="0">
            <a:spAutoFit/>
          </a:bodyPr>
          <a:lstStyle/>
          <a:p>
            <a:r>
              <a:rPr lang="fr-FR" dirty="0" smtClean="0"/>
              <a:t>Q1</a:t>
            </a:r>
            <a:endParaRPr lang="fr-FR" dirty="0"/>
          </a:p>
        </p:txBody>
      </p:sp>
      <p:sp>
        <p:nvSpPr>
          <p:cNvPr id="14" name="CaixaDeTexto 13"/>
          <p:cNvSpPr txBox="1"/>
          <p:nvPr/>
        </p:nvSpPr>
        <p:spPr>
          <a:xfrm>
            <a:off x="2754294" y="2545179"/>
            <a:ext cx="2203784" cy="1169551"/>
          </a:xfrm>
          <a:prstGeom prst="rect">
            <a:avLst/>
          </a:prstGeom>
          <a:noFill/>
          <a:ln>
            <a:noFill/>
          </a:ln>
        </p:spPr>
        <p:txBody>
          <a:bodyPr wrap="square" rtlCol="0">
            <a:spAutoFit/>
          </a:bodyPr>
          <a:lstStyle/>
          <a:p>
            <a:r>
              <a:rPr lang="en-US" sz="1400" b="1" dirty="0" smtClean="0"/>
              <a:t>availability </a:t>
            </a:r>
            <a:r>
              <a:rPr lang="en-US" sz="1400" b="1" dirty="0" smtClean="0"/>
              <a:t>&gt; </a:t>
            </a:r>
            <a:r>
              <a:rPr lang="en-US" sz="1400" b="1" dirty="0" smtClean="0"/>
              <a:t>96%,</a:t>
            </a:r>
          </a:p>
          <a:p>
            <a:r>
              <a:rPr lang="en-US" sz="1400" dirty="0" smtClean="0"/>
              <a:t>response </a:t>
            </a:r>
            <a:r>
              <a:rPr lang="en-US" sz="1400" dirty="0" smtClean="0"/>
              <a:t>time &lt; 3s, </a:t>
            </a:r>
            <a:endParaRPr lang="en-US" sz="1400" dirty="0" smtClean="0"/>
          </a:p>
          <a:p>
            <a:r>
              <a:rPr lang="en-US" sz="1400" dirty="0" smtClean="0"/>
              <a:t>price </a:t>
            </a:r>
            <a:r>
              <a:rPr lang="en-US" sz="1400" dirty="0" smtClean="0"/>
              <a:t>per call &lt; 0.2$, </a:t>
            </a:r>
            <a:endParaRPr lang="en-US" sz="1400" dirty="0" smtClean="0"/>
          </a:p>
          <a:p>
            <a:r>
              <a:rPr lang="en-US" sz="1400" dirty="0" smtClean="0"/>
              <a:t>provenance </a:t>
            </a:r>
            <a:r>
              <a:rPr lang="en-US" sz="1400" dirty="0" smtClean="0"/>
              <a:t>= certified, </a:t>
            </a:r>
            <a:endParaRPr lang="en-US" sz="1400" dirty="0" smtClean="0"/>
          </a:p>
          <a:p>
            <a:r>
              <a:rPr lang="en-US" sz="1400" dirty="0" smtClean="0"/>
              <a:t>freshness </a:t>
            </a:r>
            <a:r>
              <a:rPr lang="en-US" sz="1400" dirty="0" smtClean="0"/>
              <a:t>= </a:t>
            </a:r>
            <a:r>
              <a:rPr lang="en-US" sz="1400" dirty="0" smtClean="0"/>
              <a:t>no</a:t>
            </a:r>
          </a:p>
        </p:txBody>
      </p:sp>
      <p:sp>
        <p:nvSpPr>
          <p:cNvPr id="16" name="CaixaDeTexto 15"/>
          <p:cNvSpPr txBox="1"/>
          <p:nvPr/>
        </p:nvSpPr>
        <p:spPr>
          <a:xfrm>
            <a:off x="5407033" y="2931371"/>
            <a:ext cx="266191" cy="1169551"/>
          </a:xfrm>
          <a:prstGeom prst="rect">
            <a:avLst/>
          </a:prstGeom>
          <a:noFill/>
          <a:ln>
            <a:noFill/>
          </a:ln>
        </p:spPr>
        <p:txBody>
          <a:bodyPr wrap="square" rtlCol="0">
            <a:spAutoFit/>
          </a:bodyPr>
          <a:lstStyle/>
          <a:p>
            <a:r>
              <a:rPr lang="en-US" sz="1400" b="1" dirty="0" smtClean="0"/>
              <a:t>.</a:t>
            </a:r>
          </a:p>
          <a:p>
            <a:r>
              <a:rPr lang="en-US" sz="1400" b="1" dirty="0" smtClean="0"/>
              <a:t>.</a:t>
            </a:r>
          </a:p>
          <a:p>
            <a:r>
              <a:rPr lang="en-US" sz="1400" b="1" dirty="0" smtClean="0"/>
              <a:t>.</a:t>
            </a:r>
          </a:p>
          <a:p>
            <a:r>
              <a:rPr lang="en-US" sz="1400" b="1" dirty="0" smtClean="0"/>
              <a:t>.</a:t>
            </a:r>
          </a:p>
          <a:p>
            <a:r>
              <a:rPr lang="en-US" sz="1400" b="1" dirty="0"/>
              <a:t>.</a:t>
            </a:r>
            <a:endParaRPr lang="en-US" sz="1400" dirty="0" smtClean="0"/>
          </a:p>
        </p:txBody>
      </p:sp>
      <p:sp>
        <p:nvSpPr>
          <p:cNvPr id="17" name="CaixaDeTexto 16"/>
          <p:cNvSpPr txBox="1"/>
          <p:nvPr/>
        </p:nvSpPr>
        <p:spPr>
          <a:xfrm>
            <a:off x="4668301" y="2931371"/>
            <a:ext cx="266191" cy="1169551"/>
          </a:xfrm>
          <a:prstGeom prst="rect">
            <a:avLst/>
          </a:prstGeom>
          <a:noFill/>
          <a:ln>
            <a:noFill/>
          </a:ln>
        </p:spPr>
        <p:txBody>
          <a:bodyPr wrap="square" rtlCol="0">
            <a:spAutoFit/>
          </a:bodyPr>
          <a:lstStyle/>
          <a:p>
            <a:r>
              <a:rPr lang="en-US" sz="1400" b="1" dirty="0" smtClean="0"/>
              <a:t>.</a:t>
            </a:r>
          </a:p>
          <a:p>
            <a:r>
              <a:rPr lang="en-US" sz="1400" b="1" dirty="0" smtClean="0"/>
              <a:t>.</a:t>
            </a:r>
          </a:p>
          <a:p>
            <a:r>
              <a:rPr lang="en-US" sz="1400" b="1" dirty="0" smtClean="0"/>
              <a:t>.</a:t>
            </a:r>
          </a:p>
          <a:p>
            <a:r>
              <a:rPr lang="en-US" sz="1400" b="1" dirty="0" smtClean="0"/>
              <a:t>.</a:t>
            </a:r>
          </a:p>
          <a:p>
            <a:r>
              <a:rPr lang="en-US" sz="1400" b="1" dirty="0"/>
              <a:t>.</a:t>
            </a:r>
            <a:endParaRPr lang="en-US" sz="1400" dirty="0" smtClean="0"/>
          </a:p>
        </p:txBody>
      </p:sp>
      <p:cxnSp>
        <p:nvCxnSpPr>
          <p:cNvPr id="9" name="Conector em curva 8"/>
          <p:cNvCxnSpPr>
            <a:stCxn id="17" idx="2"/>
            <a:endCxn id="14" idx="2"/>
          </p:cNvCxnSpPr>
          <p:nvPr/>
        </p:nvCxnSpPr>
        <p:spPr>
          <a:xfrm rot="5400000" flipH="1">
            <a:off x="4135696" y="3435221"/>
            <a:ext cx="386192" cy="945211"/>
          </a:xfrm>
          <a:prstGeom prst="curvedConnector3">
            <a:avLst>
              <a:gd name="adj1" fmla="val -5919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Conector em curva 10"/>
          <p:cNvCxnSpPr>
            <a:stCxn id="16" idx="2"/>
            <a:endCxn id="48" idx="2"/>
          </p:cNvCxnSpPr>
          <p:nvPr/>
        </p:nvCxnSpPr>
        <p:spPr>
          <a:xfrm rot="5400000" flipH="1" flipV="1">
            <a:off x="6366883" y="2887975"/>
            <a:ext cx="386192" cy="2039701"/>
          </a:xfrm>
          <a:prstGeom prst="curvedConnector3">
            <a:avLst>
              <a:gd name="adj1" fmla="val -59193"/>
            </a:avLst>
          </a:prstGeom>
          <a:ln>
            <a:tailEnd type="triangle"/>
          </a:ln>
        </p:spPr>
        <p:style>
          <a:lnRef idx="3">
            <a:schemeClr val="accent2"/>
          </a:lnRef>
          <a:fillRef idx="0">
            <a:schemeClr val="accent2"/>
          </a:fillRef>
          <a:effectRef idx="2">
            <a:schemeClr val="accent2"/>
          </a:effectRef>
          <a:fontRef idx="minor">
            <a:schemeClr val="tx1"/>
          </a:fontRef>
        </p:style>
      </p:cxnSp>
      <p:sp>
        <p:nvSpPr>
          <p:cNvPr id="19" name="CaixaDeTexto 18"/>
          <p:cNvSpPr txBox="1"/>
          <p:nvPr/>
        </p:nvSpPr>
        <p:spPr>
          <a:xfrm>
            <a:off x="6216316" y="1227138"/>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t>
            </a:r>
            <a:r>
              <a:rPr lang="en-US" sz="1400" b="1" dirty="0" smtClean="0"/>
              <a:t>availability &gt; </a:t>
            </a:r>
            <a:r>
              <a:rPr lang="en-US" sz="1400" b="1" dirty="0" smtClean="0"/>
              <a:t>96%, </a:t>
            </a:r>
            <a:r>
              <a:rPr lang="en-US" sz="1400" dirty="0" smtClean="0"/>
              <a:t>response time &lt; 3s, price per call &lt; 0.2$, provenance = certified, freshness = no,  total response time &lt; 10s, total cost &lt; 5$}</a:t>
            </a:r>
            <a:endParaRPr lang="fr-FR" sz="1400" dirty="0"/>
          </a:p>
        </p:txBody>
      </p:sp>
    </p:spTree>
    <p:extLst>
      <p:ext uri="{BB962C8B-B14F-4D97-AF65-F5344CB8AC3E}">
        <p14:creationId xmlns:p14="http://schemas.microsoft.com/office/powerpoint/2010/main" val="4488314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714375"/>
          </a:xfrm>
        </p:spPr>
        <p:txBody>
          <a:bodyPr>
            <a:normAutofit/>
          </a:bodyPr>
          <a:lstStyle/>
          <a:p>
            <a:r>
              <a:rPr lang="fr-FR" sz="3200" u="sng" dirty="0"/>
              <a:t>Query </a:t>
            </a:r>
            <a:r>
              <a:rPr lang="fr-FR" sz="3200" u="sng" dirty="0" smtClean="0"/>
              <a:t>taxonomy: group 1 (both queries return the same type of data)</a:t>
            </a:r>
            <a:endParaRPr lang="fr-FR" sz="3200" u="sng" dirty="0"/>
          </a:p>
        </p:txBody>
      </p:sp>
      <p:sp>
        <p:nvSpPr>
          <p:cNvPr id="3" name="Espaço Reservado para Conteúdo 2"/>
          <p:cNvSpPr>
            <a:spLocks noGrp="1"/>
          </p:cNvSpPr>
          <p:nvPr>
            <p:ph idx="1"/>
          </p:nvPr>
        </p:nvSpPr>
        <p:spPr>
          <a:xfrm>
            <a:off x="57484" y="5190705"/>
            <a:ext cx="12134516" cy="1435100"/>
          </a:xfrm>
        </p:spPr>
        <p:txBody>
          <a:bodyPr>
            <a:normAutofit fontScale="85000" lnSpcReduction="20000"/>
          </a:bodyPr>
          <a:lstStyle/>
          <a:p>
            <a:pPr marL="0" indent="0">
              <a:buNone/>
            </a:pPr>
            <a:r>
              <a:rPr lang="fr-FR" dirty="0" smtClean="0"/>
              <a:t>From the </a:t>
            </a:r>
            <a:r>
              <a:rPr lang="fr-FR" u="sng" dirty="0" smtClean="0"/>
              <a:t>rewritings point of view</a:t>
            </a:r>
            <a:r>
              <a:rPr lang="fr-FR" dirty="0" smtClean="0"/>
              <a:t>, the set of rewritings produced to Q2 according to the type of data the user wants to retrieve and  the user requirements is less restrict than the set of rewritings produced to Q1, which means that the set of rewritings produced to Q2 is a superset of Q1. Moreover, the set of data services filtered to Q2 (previous slide) is a superset of Q1, consequently the set of rewritings of Q2 is bigger than Q1</a:t>
            </a:r>
            <a:endParaRPr lang="fr-FR" dirty="0"/>
          </a:p>
        </p:txBody>
      </p:sp>
      <p:sp>
        <p:nvSpPr>
          <p:cNvPr id="4"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a:t>Query 3: Q2 is a superset of Q1</a:t>
            </a:r>
            <a:endParaRPr lang="fr-FR" sz="3200" u="sng" dirty="0"/>
          </a:p>
        </p:txBody>
      </p:sp>
      <p:sp>
        <p:nvSpPr>
          <p:cNvPr id="6" name="CaixaDeTexto 5"/>
          <p:cNvSpPr txBox="1"/>
          <p:nvPr/>
        </p:nvSpPr>
        <p:spPr>
          <a:xfrm>
            <a:off x="236537" y="1227138"/>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48" name="CaixaDeTexto 47"/>
          <p:cNvSpPr txBox="1"/>
          <p:nvPr/>
        </p:nvSpPr>
        <p:spPr>
          <a:xfrm>
            <a:off x="3529819" y="2376596"/>
            <a:ext cx="2203784" cy="523220"/>
          </a:xfrm>
          <a:prstGeom prst="rect">
            <a:avLst/>
          </a:prstGeom>
          <a:noFill/>
          <a:ln>
            <a:noFill/>
          </a:ln>
        </p:spPr>
        <p:txBody>
          <a:bodyPr wrap="square" rtlCol="0">
            <a:spAutoFit/>
          </a:bodyPr>
          <a:lstStyle/>
          <a:p>
            <a:r>
              <a:rPr lang="en-US" sz="1400" dirty="0" smtClean="0"/>
              <a:t>total </a:t>
            </a:r>
            <a:r>
              <a:rPr lang="en-US" sz="1400" dirty="0"/>
              <a:t>response time &lt; 10s, total cost &lt; 5$}</a:t>
            </a:r>
            <a:endParaRPr lang="en-US" sz="1400" dirty="0" smtClean="0"/>
          </a:p>
        </p:txBody>
      </p:sp>
      <p:sp>
        <p:nvSpPr>
          <p:cNvPr id="7" name="Retângulo 6"/>
          <p:cNvSpPr/>
          <p:nvPr/>
        </p:nvSpPr>
        <p:spPr>
          <a:xfrm>
            <a:off x="3559008" y="2406630"/>
            <a:ext cx="4318000" cy="271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CaixaDeTexto 48"/>
          <p:cNvSpPr txBox="1"/>
          <p:nvPr/>
        </p:nvSpPr>
        <p:spPr>
          <a:xfrm>
            <a:off x="3529819" y="4868952"/>
            <a:ext cx="2203784" cy="307777"/>
          </a:xfrm>
          <a:prstGeom prst="rect">
            <a:avLst/>
          </a:prstGeom>
          <a:noFill/>
          <a:ln>
            <a:noFill/>
          </a:ln>
        </p:spPr>
        <p:txBody>
          <a:bodyPr wrap="square" rtlCol="0">
            <a:spAutoFit/>
          </a:bodyPr>
          <a:lstStyle/>
          <a:p>
            <a:r>
              <a:rPr lang="en-US" sz="1400" dirty="0" smtClean="0"/>
              <a:t>Universe of rewritings</a:t>
            </a:r>
          </a:p>
        </p:txBody>
      </p:sp>
      <p:sp>
        <p:nvSpPr>
          <p:cNvPr id="13" name="Elipse 12"/>
          <p:cNvSpPr/>
          <p:nvPr/>
        </p:nvSpPr>
        <p:spPr>
          <a:xfrm>
            <a:off x="4932100" y="2865878"/>
            <a:ext cx="1399806" cy="13998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CaixaDeTexto 13"/>
          <p:cNvSpPr txBox="1"/>
          <p:nvPr/>
        </p:nvSpPr>
        <p:spPr>
          <a:xfrm>
            <a:off x="5229281" y="4542792"/>
            <a:ext cx="457176" cy="369332"/>
          </a:xfrm>
          <a:prstGeom prst="rect">
            <a:avLst/>
          </a:prstGeom>
          <a:noFill/>
        </p:spPr>
        <p:txBody>
          <a:bodyPr wrap="none" rtlCol="0">
            <a:spAutoFit/>
          </a:bodyPr>
          <a:lstStyle/>
          <a:p>
            <a:r>
              <a:rPr lang="fr-FR" dirty="0" smtClean="0"/>
              <a:t>Q2</a:t>
            </a:r>
            <a:endParaRPr lang="fr-FR" dirty="0"/>
          </a:p>
        </p:txBody>
      </p:sp>
      <p:sp>
        <p:nvSpPr>
          <p:cNvPr id="15" name="Elipse 14"/>
          <p:cNvSpPr/>
          <p:nvPr/>
        </p:nvSpPr>
        <p:spPr>
          <a:xfrm>
            <a:off x="45040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CaixaDeTexto 15"/>
          <p:cNvSpPr txBox="1"/>
          <p:nvPr/>
        </p:nvSpPr>
        <p:spPr>
          <a:xfrm>
            <a:off x="5454203" y="4185411"/>
            <a:ext cx="457176" cy="369332"/>
          </a:xfrm>
          <a:prstGeom prst="rect">
            <a:avLst/>
          </a:prstGeom>
          <a:noFill/>
        </p:spPr>
        <p:txBody>
          <a:bodyPr wrap="none" rtlCol="0">
            <a:spAutoFit/>
          </a:bodyPr>
          <a:lstStyle/>
          <a:p>
            <a:r>
              <a:rPr lang="fr-FR" dirty="0" smtClean="0"/>
              <a:t>Q1</a:t>
            </a:r>
            <a:endParaRPr lang="fr-FR" dirty="0"/>
          </a:p>
        </p:txBody>
      </p:sp>
      <p:sp>
        <p:nvSpPr>
          <p:cNvPr id="18" name="CaixaDeTexto 17"/>
          <p:cNvSpPr txBox="1"/>
          <p:nvPr/>
        </p:nvSpPr>
        <p:spPr>
          <a:xfrm>
            <a:off x="4415189" y="3426390"/>
            <a:ext cx="1045811" cy="307777"/>
          </a:xfrm>
          <a:prstGeom prst="rect">
            <a:avLst/>
          </a:prstGeom>
          <a:noFill/>
          <a:ln>
            <a:noFill/>
          </a:ln>
        </p:spPr>
        <p:txBody>
          <a:bodyPr wrap="square" rtlCol="0">
            <a:spAutoFit/>
          </a:bodyPr>
          <a:lstStyle/>
          <a:p>
            <a:r>
              <a:rPr lang="en-US" sz="1400" b="1" dirty="0" smtClean="0"/>
              <a:t>r1…</a:t>
            </a:r>
            <a:r>
              <a:rPr lang="en-US" sz="1400" b="1" dirty="0" err="1" smtClean="0"/>
              <a:t>r</a:t>
            </a:r>
            <a:r>
              <a:rPr lang="en-US" sz="1400" b="1" baseline="-25000" dirty="0" err="1" smtClean="0"/>
              <a:t>n</a:t>
            </a:r>
            <a:endParaRPr lang="en-US" sz="1400" b="1" dirty="0" smtClean="0"/>
          </a:p>
        </p:txBody>
      </p:sp>
      <p:sp>
        <p:nvSpPr>
          <p:cNvPr id="19" name="CaixaDeTexto 18"/>
          <p:cNvSpPr txBox="1"/>
          <p:nvPr/>
        </p:nvSpPr>
        <p:spPr>
          <a:xfrm>
            <a:off x="5315284" y="3412191"/>
            <a:ext cx="1045811" cy="307777"/>
          </a:xfrm>
          <a:prstGeom prst="rect">
            <a:avLst/>
          </a:prstGeom>
          <a:noFill/>
          <a:ln>
            <a:noFill/>
          </a:ln>
        </p:spPr>
        <p:txBody>
          <a:bodyPr wrap="square" rtlCol="0">
            <a:spAutoFit/>
          </a:bodyPr>
          <a:lstStyle/>
          <a:p>
            <a:r>
              <a:rPr lang="en-US" sz="1400" b="1" dirty="0" smtClean="0"/>
              <a:t>r1…</a:t>
            </a:r>
            <a:r>
              <a:rPr lang="en-US" sz="1400" b="1" dirty="0" err="1" smtClean="0"/>
              <a:t>r</a:t>
            </a:r>
            <a:r>
              <a:rPr lang="en-US" sz="1400" b="1" baseline="-25000" dirty="0" err="1" smtClean="0"/>
              <a:t>m</a:t>
            </a:r>
            <a:endParaRPr lang="en-US" sz="1400" b="1" dirty="0" smtClean="0"/>
          </a:p>
        </p:txBody>
      </p:sp>
      <p:sp>
        <p:nvSpPr>
          <p:cNvPr id="20" name="CaixaDeTexto 19"/>
          <p:cNvSpPr txBox="1"/>
          <p:nvPr/>
        </p:nvSpPr>
        <p:spPr>
          <a:xfrm>
            <a:off x="8305019" y="2422762"/>
            <a:ext cx="2566181" cy="954107"/>
          </a:xfrm>
          <a:prstGeom prst="rect">
            <a:avLst/>
          </a:prstGeom>
          <a:solidFill>
            <a:srgbClr val="FFFF00"/>
          </a:solidFill>
          <a:ln>
            <a:solidFill>
              <a:schemeClr val="tx1"/>
            </a:solidFill>
          </a:ln>
        </p:spPr>
        <p:txBody>
          <a:bodyPr wrap="square" rtlCol="0">
            <a:spAutoFit/>
          </a:bodyPr>
          <a:lstStyle/>
          <a:p>
            <a:r>
              <a:rPr lang="en-US" sz="1400" dirty="0" smtClean="0">
                <a:solidFill>
                  <a:srgbClr val="FF0000"/>
                </a:solidFill>
              </a:rPr>
              <a:t>It is also possible to have the cases in which the requirements associated to the compositions are also less restrict</a:t>
            </a:r>
            <a:endParaRPr lang="en-US" sz="1400" dirty="0" smtClean="0">
              <a:solidFill>
                <a:srgbClr val="FF0000"/>
              </a:solidFill>
            </a:endParaRPr>
          </a:p>
        </p:txBody>
      </p:sp>
      <p:sp>
        <p:nvSpPr>
          <p:cNvPr id="17" name="CaixaDeTexto 16"/>
          <p:cNvSpPr txBox="1"/>
          <p:nvPr/>
        </p:nvSpPr>
        <p:spPr>
          <a:xfrm>
            <a:off x="6216316" y="1227138"/>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t>
            </a:r>
            <a:r>
              <a:rPr lang="en-US" sz="1400" b="1" dirty="0" smtClean="0"/>
              <a:t>availability &gt; </a:t>
            </a:r>
            <a:r>
              <a:rPr lang="en-US" sz="1400" b="1" dirty="0" smtClean="0"/>
              <a:t>96%, </a:t>
            </a:r>
            <a:r>
              <a:rPr lang="en-US" sz="1400" dirty="0" smtClean="0"/>
              <a:t>response time &lt; 3s, price per call &lt; 0.2$, provenance = certified, freshness = no,  total response time &lt; 10s, total cost &lt; 5$}</a:t>
            </a:r>
            <a:endParaRPr lang="fr-FR" sz="1400" dirty="0"/>
          </a:p>
        </p:txBody>
      </p:sp>
    </p:spTree>
    <p:extLst>
      <p:ext uri="{BB962C8B-B14F-4D97-AF65-F5344CB8AC3E}">
        <p14:creationId xmlns:p14="http://schemas.microsoft.com/office/powerpoint/2010/main" val="28934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714375"/>
          </a:xfrm>
        </p:spPr>
        <p:txBody>
          <a:bodyPr>
            <a:normAutofit/>
          </a:bodyPr>
          <a:lstStyle/>
          <a:p>
            <a:r>
              <a:rPr lang="fr-FR" sz="3200" u="sng" dirty="0"/>
              <a:t>Query </a:t>
            </a:r>
            <a:r>
              <a:rPr lang="fr-FR" sz="3200" u="sng" dirty="0" smtClean="0"/>
              <a:t>taxonomy: group 1 (both queries return the same type of data)</a:t>
            </a:r>
            <a:endParaRPr lang="fr-FR" sz="3200" u="sng" dirty="0"/>
          </a:p>
        </p:txBody>
      </p:sp>
      <p:sp>
        <p:nvSpPr>
          <p:cNvPr id="3" name="Espaço Reservado para Conteúdo 2"/>
          <p:cNvSpPr>
            <a:spLocks noGrp="1"/>
          </p:cNvSpPr>
          <p:nvPr>
            <p:ph idx="1"/>
          </p:nvPr>
        </p:nvSpPr>
        <p:spPr>
          <a:xfrm>
            <a:off x="838200" y="5181600"/>
            <a:ext cx="10515600" cy="995362"/>
          </a:xfrm>
        </p:spPr>
        <p:txBody>
          <a:bodyPr/>
          <a:lstStyle/>
          <a:p>
            <a:pPr marL="0" indent="0">
              <a:buNone/>
            </a:pPr>
            <a:r>
              <a:rPr lang="fr-FR" dirty="0" smtClean="0"/>
              <a:t>From the </a:t>
            </a:r>
            <a:r>
              <a:rPr lang="fr-FR" u="sng" dirty="0" smtClean="0"/>
              <a:t>data point of view</a:t>
            </a:r>
            <a:r>
              <a:rPr lang="fr-FR" dirty="0" smtClean="0"/>
              <a:t>, the answer of Q1 and Q2 denote the same type of data.</a:t>
            </a:r>
            <a:endParaRPr lang="fr-FR" dirty="0"/>
          </a:p>
        </p:txBody>
      </p:sp>
      <p:sp>
        <p:nvSpPr>
          <p:cNvPr id="4"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smtClean="0"/>
              <a:t>Query 4: special case 1</a:t>
            </a:r>
            <a:endParaRPr lang="fr-FR" sz="3200" u="sng" dirty="0"/>
          </a:p>
        </p:txBody>
      </p:sp>
      <p:sp>
        <p:nvSpPr>
          <p:cNvPr id="5" name="CaixaDeTexto 4"/>
          <p:cNvSpPr txBox="1"/>
          <p:nvPr/>
        </p:nvSpPr>
        <p:spPr>
          <a:xfrm>
            <a:off x="6216316" y="1227138"/>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t>
            </a:r>
            <a:r>
              <a:rPr lang="en-US" sz="1400" b="1" dirty="0" smtClean="0"/>
              <a:t>availability &gt; </a:t>
            </a:r>
            <a:r>
              <a:rPr lang="en-US" sz="1400" b="1" dirty="0" smtClean="0"/>
              <a:t>96%, </a:t>
            </a:r>
            <a:r>
              <a:rPr lang="en-US" sz="1400" dirty="0" smtClean="0"/>
              <a:t>response time &lt; 3s, </a:t>
            </a:r>
            <a:r>
              <a:rPr lang="en-US" sz="1400" b="1" dirty="0" smtClean="0"/>
              <a:t>price per call &lt; </a:t>
            </a:r>
            <a:r>
              <a:rPr lang="en-US" sz="1400" b="1" dirty="0" smtClean="0"/>
              <a:t>0.1$</a:t>
            </a:r>
            <a:r>
              <a:rPr lang="en-US" sz="1400" dirty="0" smtClean="0"/>
              <a:t>, </a:t>
            </a:r>
            <a:r>
              <a:rPr lang="en-US" sz="1400" dirty="0" smtClean="0"/>
              <a:t>provenance = certified, freshness = no,  </a:t>
            </a:r>
            <a:r>
              <a:rPr lang="en-US" sz="1400" b="1" dirty="0" smtClean="0"/>
              <a:t>total response time &lt; </a:t>
            </a:r>
            <a:r>
              <a:rPr lang="en-US" sz="1400" b="1" dirty="0"/>
              <a:t>9</a:t>
            </a:r>
            <a:r>
              <a:rPr lang="en-US" sz="1400" b="1" dirty="0" smtClean="0"/>
              <a:t>s</a:t>
            </a:r>
            <a:r>
              <a:rPr lang="en-US" sz="1400" dirty="0" smtClean="0"/>
              <a:t>, total cost &lt; 5$}</a:t>
            </a:r>
            <a:endParaRPr lang="fr-FR" sz="1400" dirty="0"/>
          </a:p>
        </p:txBody>
      </p:sp>
      <p:sp>
        <p:nvSpPr>
          <p:cNvPr id="6" name="CaixaDeTexto 5"/>
          <p:cNvSpPr txBox="1"/>
          <p:nvPr/>
        </p:nvSpPr>
        <p:spPr>
          <a:xfrm>
            <a:off x="236537" y="1227138"/>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grpSp>
        <p:nvGrpSpPr>
          <p:cNvPr id="14" name="Grupo 13"/>
          <p:cNvGrpSpPr/>
          <p:nvPr/>
        </p:nvGrpSpPr>
        <p:grpSpPr>
          <a:xfrm>
            <a:off x="1666291" y="2563026"/>
            <a:ext cx="2735176" cy="2517976"/>
            <a:chOff x="1066800" y="2054058"/>
            <a:chExt cx="3619500" cy="3332077"/>
          </a:xfrm>
        </p:grpSpPr>
        <p:grpSp>
          <p:nvGrpSpPr>
            <p:cNvPr id="15" name="Grupo 14"/>
            <p:cNvGrpSpPr/>
            <p:nvPr/>
          </p:nvGrpSpPr>
          <p:grpSpPr>
            <a:xfrm>
              <a:off x="1066800" y="2054058"/>
              <a:ext cx="3619500" cy="3332077"/>
              <a:chOff x="1066800" y="3413626"/>
              <a:chExt cx="3619500" cy="3332077"/>
            </a:xfrm>
          </p:grpSpPr>
          <p:grpSp>
            <p:nvGrpSpPr>
              <p:cNvPr id="26" name="Grupo 25"/>
              <p:cNvGrpSpPr/>
              <p:nvPr/>
            </p:nvGrpSpPr>
            <p:grpSpPr>
              <a:xfrm>
                <a:off x="1066800" y="3413626"/>
                <a:ext cx="3619500" cy="2514600"/>
                <a:chOff x="1066800" y="3401594"/>
                <a:chExt cx="3619500" cy="2514600"/>
              </a:xfrm>
            </p:grpSpPr>
            <p:sp>
              <p:nvSpPr>
                <p:cNvPr id="28" name="Elipse 27"/>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ipse 28"/>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7" name="Elipse 26"/>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16" name="Conector reto 15"/>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to 16"/>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to 17"/>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to 18"/>
            <p:cNvCxnSpPr>
              <a:endCxn id="28"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to 19"/>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Conector reto 20"/>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Conector reto 21"/>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CaixaDeTexto 22"/>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24" name="CaixaDeTexto 23"/>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25" name="CaixaDeTexto 24"/>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30" name="Grupo 29"/>
          <p:cNvGrpSpPr/>
          <p:nvPr/>
        </p:nvGrpSpPr>
        <p:grpSpPr>
          <a:xfrm>
            <a:off x="7646070" y="2563026"/>
            <a:ext cx="2735176" cy="2517976"/>
            <a:chOff x="1066800" y="2054058"/>
            <a:chExt cx="3619500" cy="3332077"/>
          </a:xfrm>
        </p:grpSpPr>
        <p:grpSp>
          <p:nvGrpSpPr>
            <p:cNvPr id="31" name="Grupo 30"/>
            <p:cNvGrpSpPr/>
            <p:nvPr/>
          </p:nvGrpSpPr>
          <p:grpSpPr>
            <a:xfrm>
              <a:off x="1066800" y="2054058"/>
              <a:ext cx="3619500" cy="3332077"/>
              <a:chOff x="1066800" y="3413626"/>
              <a:chExt cx="3619500" cy="3332077"/>
            </a:xfrm>
          </p:grpSpPr>
          <p:grpSp>
            <p:nvGrpSpPr>
              <p:cNvPr id="42" name="Grupo 41"/>
              <p:cNvGrpSpPr/>
              <p:nvPr/>
            </p:nvGrpSpPr>
            <p:grpSpPr>
              <a:xfrm>
                <a:off x="1066800" y="3413626"/>
                <a:ext cx="3619500" cy="2514600"/>
                <a:chOff x="1066800" y="3401594"/>
                <a:chExt cx="3619500" cy="2514600"/>
              </a:xfrm>
            </p:grpSpPr>
            <p:sp>
              <p:nvSpPr>
                <p:cNvPr id="44" name="Elipse 43"/>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Elipse 44"/>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3" name="Elipse 42"/>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2" name="Conector reto 31"/>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Conector reto 32"/>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Conector reto 33"/>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a:endCxn id="44"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Conector reto 35"/>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Conector reto 36"/>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Conector reto 37"/>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CaixaDeTexto 38"/>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40" name="CaixaDeTexto 39"/>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41" name="CaixaDeTexto 40"/>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spTree>
    <p:extLst>
      <p:ext uri="{BB962C8B-B14F-4D97-AF65-F5344CB8AC3E}">
        <p14:creationId xmlns:p14="http://schemas.microsoft.com/office/powerpoint/2010/main" val="20702940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714375"/>
          </a:xfrm>
        </p:spPr>
        <p:txBody>
          <a:bodyPr>
            <a:normAutofit/>
          </a:bodyPr>
          <a:lstStyle/>
          <a:p>
            <a:r>
              <a:rPr lang="fr-FR" sz="3200" u="sng" dirty="0"/>
              <a:t>Query </a:t>
            </a:r>
            <a:r>
              <a:rPr lang="fr-FR" sz="3200" u="sng" dirty="0" smtClean="0"/>
              <a:t>taxonomy: group 1 (both queries return the same type of data)</a:t>
            </a:r>
            <a:endParaRPr lang="fr-FR" sz="3200" u="sng" dirty="0"/>
          </a:p>
        </p:txBody>
      </p:sp>
      <p:sp>
        <p:nvSpPr>
          <p:cNvPr id="3" name="Espaço Reservado para Conteúdo 2"/>
          <p:cNvSpPr>
            <a:spLocks noGrp="1"/>
          </p:cNvSpPr>
          <p:nvPr>
            <p:ph idx="1"/>
          </p:nvPr>
        </p:nvSpPr>
        <p:spPr>
          <a:xfrm>
            <a:off x="0" y="5181600"/>
            <a:ext cx="12192000" cy="1511300"/>
          </a:xfrm>
        </p:spPr>
        <p:txBody>
          <a:bodyPr>
            <a:normAutofit fontScale="70000" lnSpcReduction="20000"/>
          </a:bodyPr>
          <a:lstStyle/>
          <a:p>
            <a:pPr marL="0" indent="0">
              <a:buNone/>
            </a:pPr>
            <a:r>
              <a:rPr lang="fr-FR" dirty="0" smtClean="0"/>
              <a:t>From the </a:t>
            </a:r>
            <a:r>
              <a:rPr lang="fr-FR" u="sng" dirty="0" smtClean="0"/>
              <a:t>data services point of view</a:t>
            </a:r>
            <a:r>
              <a:rPr lang="fr-FR" dirty="0" smtClean="0"/>
              <a:t>, the set of data services filtered to Q2 according to the type of data they denote and the user requirements are called more or less restrict than the set of data services filtered to Q1 depending on the quality score of each query, which means if the quality score associated to Q2 is higher than Q1 then Q2 is more restrict than Q1, if the quality score of Q2 is lower than Q1 then Q2 is less restrict than Q1, and if the quality score of Q2 is equal to Q1, then they are equivalent. Moreover,  considering the data services, Q2 shares some data services with Q1 but Q2 also has some data services which are not shared due to the user requirements.</a:t>
            </a:r>
            <a:endParaRPr lang="fr-FR" dirty="0"/>
          </a:p>
        </p:txBody>
      </p:sp>
      <p:sp>
        <p:nvSpPr>
          <p:cNvPr id="4"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a:t>Query 4: special case 1</a:t>
            </a:r>
            <a:endParaRPr lang="fr-FR" sz="3200" u="sng" dirty="0"/>
          </a:p>
        </p:txBody>
      </p:sp>
      <p:sp>
        <p:nvSpPr>
          <p:cNvPr id="6" name="CaixaDeTexto 5"/>
          <p:cNvSpPr txBox="1"/>
          <p:nvPr/>
        </p:nvSpPr>
        <p:spPr>
          <a:xfrm>
            <a:off x="236537" y="1227138"/>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47" name="CaixaDeTexto 46"/>
          <p:cNvSpPr txBox="1"/>
          <p:nvPr/>
        </p:nvSpPr>
        <p:spPr>
          <a:xfrm>
            <a:off x="6030653" y="4514948"/>
            <a:ext cx="457176" cy="369332"/>
          </a:xfrm>
          <a:prstGeom prst="rect">
            <a:avLst/>
          </a:prstGeom>
          <a:noFill/>
        </p:spPr>
        <p:txBody>
          <a:bodyPr wrap="none" rtlCol="0">
            <a:spAutoFit/>
          </a:bodyPr>
          <a:lstStyle/>
          <a:p>
            <a:r>
              <a:rPr lang="fr-FR" dirty="0" smtClean="0"/>
              <a:t>Q2</a:t>
            </a:r>
            <a:endParaRPr lang="fr-FR" dirty="0"/>
          </a:p>
        </p:txBody>
      </p:sp>
      <p:sp>
        <p:nvSpPr>
          <p:cNvPr id="48" name="CaixaDeTexto 47"/>
          <p:cNvSpPr txBox="1"/>
          <p:nvPr/>
        </p:nvSpPr>
        <p:spPr>
          <a:xfrm>
            <a:off x="2492024" y="2545179"/>
            <a:ext cx="2203784" cy="1169551"/>
          </a:xfrm>
          <a:prstGeom prst="rect">
            <a:avLst/>
          </a:prstGeom>
          <a:noFill/>
          <a:ln>
            <a:noFill/>
          </a:ln>
        </p:spPr>
        <p:txBody>
          <a:bodyPr wrap="square" rtlCol="0">
            <a:spAutoFit/>
          </a:bodyPr>
          <a:lstStyle/>
          <a:p>
            <a:r>
              <a:rPr lang="en-US" sz="1400" dirty="0" smtClean="0"/>
              <a:t>availability </a:t>
            </a:r>
            <a:r>
              <a:rPr lang="en-US" sz="1400" dirty="0" smtClean="0"/>
              <a:t>&gt; 97</a:t>
            </a:r>
            <a:r>
              <a:rPr lang="en-US" sz="1400" dirty="0" smtClean="0"/>
              <a:t>%,</a:t>
            </a:r>
          </a:p>
          <a:p>
            <a:r>
              <a:rPr lang="en-US" sz="1400" dirty="0" smtClean="0"/>
              <a:t>response </a:t>
            </a:r>
            <a:r>
              <a:rPr lang="en-US" sz="1400" dirty="0" smtClean="0"/>
              <a:t>time &lt; 3s, </a:t>
            </a:r>
            <a:endParaRPr lang="en-US" sz="1400" dirty="0" smtClean="0"/>
          </a:p>
          <a:p>
            <a:r>
              <a:rPr lang="en-US" sz="1400" dirty="0" smtClean="0"/>
              <a:t>price </a:t>
            </a:r>
            <a:r>
              <a:rPr lang="en-US" sz="1400" dirty="0" smtClean="0"/>
              <a:t>per call &lt; 0.2$, </a:t>
            </a:r>
            <a:endParaRPr lang="en-US" sz="1400" dirty="0" smtClean="0"/>
          </a:p>
          <a:p>
            <a:r>
              <a:rPr lang="en-US" sz="1400" dirty="0" smtClean="0"/>
              <a:t>provenance </a:t>
            </a:r>
            <a:r>
              <a:rPr lang="en-US" sz="1400" dirty="0" smtClean="0"/>
              <a:t>= certified, </a:t>
            </a:r>
            <a:endParaRPr lang="en-US" sz="1400" dirty="0" smtClean="0"/>
          </a:p>
          <a:p>
            <a:r>
              <a:rPr lang="en-US" sz="1400" dirty="0" smtClean="0"/>
              <a:t>freshness </a:t>
            </a:r>
            <a:r>
              <a:rPr lang="en-US" sz="1400" dirty="0" smtClean="0"/>
              <a:t>= </a:t>
            </a:r>
            <a:r>
              <a:rPr lang="en-US" sz="1400" dirty="0" smtClean="0"/>
              <a:t>no</a:t>
            </a:r>
          </a:p>
        </p:txBody>
      </p:sp>
      <p:sp>
        <p:nvSpPr>
          <p:cNvPr id="7" name="Retângulo 6"/>
          <p:cNvSpPr/>
          <p:nvPr/>
        </p:nvSpPr>
        <p:spPr>
          <a:xfrm>
            <a:off x="3559008" y="2406630"/>
            <a:ext cx="4318000" cy="271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CaixaDeTexto 48"/>
          <p:cNvSpPr txBox="1"/>
          <p:nvPr/>
        </p:nvSpPr>
        <p:spPr>
          <a:xfrm>
            <a:off x="3529819" y="4868952"/>
            <a:ext cx="2203784" cy="307777"/>
          </a:xfrm>
          <a:prstGeom prst="rect">
            <a:avLst/>
          </a:prstGeom>
          <a:noFill/>
          <a:ln>
            <a:noFill/>
          </a:ln>
        </p:spPr>
        <p:txBody>
          <a:bodyPr wrap="square" rtlCol="0">
            <a:spAutoFit/>
          </a:bodyPr>
          <a:lstStyle/>
          <a:p>
            <a:r>
              <a:rPr lang="en-US" sz="1400" dirty="0" smtClean="0"/>
              <a:t>Universe of data services</a:t>
            </a:r>
          </a:p>
        </p:txBody>
      </p:sp>
      <p:sp>
        <p:nvSpPr>
          <p:cNvPr id="12" name="Elipse 11"/>
          <p:cNvSpPr/>
          <p:nvPr/>
        </p:nvSpPr>
        <p:spPr>
          <a:xfrm>
            <a:off x="43643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CaixaDeTexto 12"/>
          <p:cNvSpPr txBox="1"/>
          <p:nvPr/>
        </p:nvSpPr>
        <p:spPr>
          <a:xfrm>
            <a:off x="5065974" y="4528593"/>
            <a:ext cx="457176" cy="369332"/>
          </a:xfrm>
          <a:prstGeom prst="rect">
            <a:avLst/>
          </a:prstGeom>
          <a:noFill/>
        </p:spPr>
        <p:txBody>
          <a:bodyPr wrap="none" rtlCol="0">
            <a:spAutoFit/>
          </a:bodyPr>
          <a:lstStyle/>
          <a:p>
            <a:r>
              <a:rPr lang="fr-FR" dirty="0" smtClean="0"/>
              <a:t>Q1</a:t>
            </a:r>
            <a:endParaRPr lang="fr-FR" dirty="0"/>
          </a:p>
        </p:txBody>
      </p:sp>
      <p:sp>
        <p:nvSpPr>
          <p:cNvPr id="14" name="CaixaDeTexto 13"/>
          <p:cNvSpPr txBox="1"/>
          <p:nvPr/>
        </p:nvSpPr>
        <p:spPr>
          <a:xfrm>
            <a:off x="7213266" y="2545179"/>
            <a:ext cx="2203784" cy="1169551"/>
          </a:xfrm>
          <a:prstGeom prst="rect">
            <a:avLst/>
          </a:prstGeom>
          <a:noFill/>
          <a:ln>
            <a:noFill/>
          </a:ln>
        </p:spPr>
        <p:txBody>
          <a:bodyPr wrap="square" rtlCol="0">
            <a:spAutoFit/>
          </a:bodyPr>
          <a:lstStyle/>
          <a:p>
            <a:r>
              <a:rPr lang="en-US" sz="1400" b="1" dirty="0" smtClean="0"/>
              <a:t>availability </a:t>
            </a:r>
            <a:r>
              <a:rPr lang="en-US" sz="1400" b="1" dirty="0" smtClean="0"/>
              <a:t>&gt; </a:t>
            </a:r>
            <a:r>
              <a:rPr lang="en-US" sz="1400" b="1" dirty="0" smtClean="0"/>
              <a:t>96%,</a:t>
            </a:r>
          </a:p>
          <a:p>
            <a:r>
              <a:rPr lang="en-US" sz="1400" dirty="0" smtClean="0"/>
              <a:t>response </a:t>
            </a:r>
            <a:r>
              <a:rPr lang="en-US" sz="1400" dirty="0" smtClean="0"/>
              <a:t>time &lt; 3s, </a:t>
            </a:r>
            <a:endParaRPr lang="en-US" sz="1400" dirty="0" smtClean="0"/>
          </a:p>
          <a:p>
            <a:r>
              <a:rPr lang="en-US" sz="1400" b="1" dirty="0" smtClean="0"/>
              <a:t>price </a:t>
            </a:r>
            <a:r>
              <a:rPr lang="en-US" sz="1400" b="1" dirty="0" smtClean="0"/>
              <a:t>per call &lt; </a:t>
            </a:r>
            <a:r>
              <a:rPr lang="en-US" sz="1400" b="1" dirty="0" smtClean="0"/>
              <a:t>0.1$, </a:t>
            </a:r>
          </a:p>
          <a:p>
            <a:r>
              <a:rPr lang="en-US" sz="1400" dirty="0" smtClean="0"/>
              <a:t>provenance </a:t>
            </a:r>
            <a:r>
              <a:rPr lang="en-US" sz="1400" dirty="0" smtClean="0"/>
              <a:t>= certified, </a:t>
            </a:r>
            <a:endParaRPr lang="en-US" sz="1400" dirty="0" smtClean="0"/>
          </a:p>
          <a:p>
            <a:r>
              <a:rPr lang="en-US" sz="1400" dirty="0" smtClean="0"/>
              <a:t>freshness </a:t>
            </a:r>
            <a:r>
              <a:rPr lang="en-US" sz="1400" dirty="0" smtClean="0"/>
              <a:t>= </a:t>
            </a:r>
            <a:r>
              <a:rPr lang="en-US" sz="1400" dirty="0" smtClean="0"/>
              <a:t>no</a:t>
            </a:r>
          </a:p>
        </p:txBody>
      </p:sp>
      <p:sp>
        <p:nvSpPr>
          <p:cNvPr id="16" name="CaixaDeTexto 15"/>
          <p:cNvSpPr txBox="1"/>
          <p:nvPr/>
        </p:nvSpPr>
        <p:spPr>
          <a:xfrm>
            <a:off x="6522937" y="2931370"/>
            <a:ext cx="266191" cy="1169551"/>
          </a:xfrm>
          <a:prstGeom prst="rect">
            <a:avLst/>
          </a:prstGeom>
          <a:noFill/>
          <a:ln>
            <a:noFill/>
          </a:ln>
        </p:spPr>
        <p:txBody>
          <a:bodyPr wrap="square" rtlCol="0">
            <a:spAutoFit/>
          </a:bodyPr>
          <a:lstStyle/>
          <a:p>
            <a:r>
              <a:rPr lang="en-US" sz="1400" b="1" dirty="0" smtClean="0"/>
              <a:t>.</a:t>
            </a:r>
          </a:p>
          <a:p>
            <a:r>
              <a:rPr lang="en-US" sz="1400" b="1" dirty="0" smtClean="0"/>
              <a:t>.</a:t>
            </a:r>
          </a:p>
          <a:p>
            <a:r>
              <a:rPr lang="en-US" sz="1400" b="1" dirty="0" smtClean="0"/>
              <a:t>.</a:t>
            </a:r>
          </a:p>
          <a:p>
            <a:r>
              <a:rPr lang="en-US" sz="1400" b="1" dirty="0" smtClean="0"/>
              <a:t>.</a:t>
            </a:r>
          </a:p>
          <a:p>
            <a:r>
              <a:rPr lang="en-US" sz="1400" b="1" dirty="0"/>
              <a:t>.</a:t>
            </a:r>
            <a:endParaRPr lang="en-US" sz="1400" dirty="0" smtClean="0"/>
          </a:p>
        </p:txBody>
      </p:sp>
      <p:sp>
        <p:nvSpPr>
          <p:cNvPr id="17" name="CaixaDeTexto 16"/>
          <p:cNvSpPr txBox="1"/>
          <p:nvPr/>
        </p:nvSpPr>
        <p:spPr>
          <a:xfrm>
            <a:off x="4668301" y="2931371"/>
            <a:ext cx="266191" cy="1169551"/>
          </a:xfrm>
          <a:prstGeom prst="rect">
            <a:avLst/>
          </a:prstGeom>
          <a:noFill/>
          <a:ln>
            <a:noFill/>
          </a:ln>
        </p:spPr>
        <p:txBody>
          <a:bodyPr wrap="square" rtlCol="0">
            <a:spAutoFit/>
          </a:bodyPr>
          <a:lstStyle/>
          <a:p>
            <a:r>
              <a:rPr lang="en-US" sz="1400" b="1" dirty="0" smtClean="0"/>
              <a:t>.</a:t>
            </a:r>
          </a:p>
          <a:p>
            <a:r>
              <a:rPr lang="en-US" sz="1400" b="1" dirty="0" smtClean="0"/>
              <a:t>.</a:t>
            </a:r>
          </a:p>
          <a:p>
            <a:r>
              <a:rPr lang="en-US" sz="1400" b="1" dirty="0" smtClean="0"/>
              <a:t>.</a:t>
            </a:r>
          </a:p>
          <a:p>
            <a:r>
              <a:rPr lang="en-US" sz="1400" b="1" dirty="0" smtClean="0"/>
              <a:t>.</a:t>
            </a:r>
          </a:p>
          <a:p>
            <a:r>
              <a:rPr lang="en-US" sz="1400" b="1" dirty="0"/>
              <a:t>.</a:t>
            </a:r>
            <a:endParaRPr lang="en-US" sz="1400" dirty="0" smtClean="0"/>
          </a:p>
        </p:txBody>
      </p:sp>
      <p:cxnSp>
        <p:nvCxnSpPr>
          <p:cNvPr id="9" name="Conector em curva 8"/>
          <p:cNvCxnSpPr>
            <a:stCxn id="16" idx="2"/>
            <a:endCxn id="14" idx="2"/>
          </p:cNvCxnSpPr>
          <p:nvPr/>
        </p:nvCxnSpPr>
        <p:spPr>
          <a:xfrm rot="5400000" flipH="1" flipV="1">
            <a:off x="7292499" y="3078263"/>
            <a:ext cx="386191" cy="1659125"/>
          </a:xfrm>
          <a:prstGeom prst="curvedConnector3">
            <a:avLst>
              <a:gd name="adj1" fmla="val -59194"/>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Conector em curva 10"/>
          <p:cNvCxnSpPr>
            <a:stCxn id="17" idx="2"/>
            <a:endCxn id="48" idx="2"/>
          </p:cNvCxnSpPr>
          <p:nvPr/>
        </p:nvCxnSpPr>
        <p:spPr>
          <a:xfrm rot="5400000" flipH="1">
            <a:off x="4004561" y="3304086"/>
            <a:ext cx="386192" cy="1207481"/>
          </a:xfrm>
          <a:prstGeom prst="curvedConnector3">
            <a:avLst>
              <a:gd name="adj1" fmla="val -59193"/>
            </a:avLst>
          </a:prstGeom>
          <a:ln>
            <a:tailEnd type="triangle"/>
          </a:ln>
        </p:spPr>
        <p:style>
          <a:lnRef idx="3">
            <a:schemeClr val="accent2"/>
          </a:lnRef>
          <a:fillRef idx="0">
            <a:schemeClr val="accent2"/>
          </a:fillRef>
          <a:effectRef idx="2">
            <a:schemeClr val="accent2"/>
          </a:effectRef>
          <a:fontRef idx="minor">
            <a:schemeClr val="tx1"/>
          </a:fontRef>
        </p:style>
      </p:cxnSp>
      <p:sp>
        <p:nvSpPr>
          <p:cNvPr id="20" name="CaixaDeTexto 19"/>
          <p:cNvSpPr txBox="1"/>
          <p:nvPr/>
        </p:nvSpPr>
        <p:spPr>
          <a:xfrm>
            <a:off x="6216316" y="1227138"/>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t>
            </a:r>
            <a:r>
              <a:rPr lang="en-US" sz="1400" b="1" dirty="0" smtClean="0"/>
              <a:t>availability &gt; </a:t>
            </a:r>
            <a:r>
              <a:rPr lang="en-US" sz="1400" b="1" dirty="0" smtClean="0"/>
              <a:t>96%, </a:t>
            </a:r>
            <a:r>
              <a:rPr lang="en-US" sz="1400" dirty="0" smtClean="0"/>
              <a:t>response time &lt; 3s, </a:t>
            </a:r>
            <a:r>
              <a:rPr lang="en-US" sz="1400" b="1" dirty="0" smtClean="0"/>
              <a:t>price per call &lt; </a:t>
            </a:r>
            <a:r>
              <a:rPr lang="en-US" sz="1400" b="1" dirty="0" smtClean="0"/>
              <a:t>0.1$</a:t>
            </a:r>
            <a:r>
              <a:rPr lang="en-US" sz="1400" dirty="0" smtClean="0"/>
              <a:t>, </a:t>
            </a:r>
            <a:r>
              <a:rPr lang="en-US" sz="1400" dirty="0" smtClean="0"/>
              <a:t>provenance = certified, freshness = no,  </a:t>
            </a:r>
            <a:r>
              <a:rPr lang="en-US" sz="1400" b="1" dirty="0" smtClean="0"/>
              <a:t>total response time &lt; </a:t>
            </a:r>
            <a:r>
              <a:rPr lang="en-US" sz="1400" b="1" dirty="0"/>
              <a:t>9</a:t>
            </a:r>
            <a:r>
              <a:rPr lang="en-US" sz="1400" b="1" dirty="0" smtClean="0"/>
              <a:t>s</a:t>
            </a:r>
            <a:r>
              <a:rPr lang="en-US" sz="1400" dirty="0" smtClean="0"/>
              <a:t>, total cost &lt; 5$}</a:t>
            </a:r>
            <a:endParaRPr lang="fr-FR" sz="1400" dirty="0"/>
          </a:p>
        </p:txBody>
      </p:sp>
      <p:sp>
        <p:nvSpPr>
          <p:cNvPr id="21" name="Elipse 20"/>
          <p:cNvSpPr/>
          <p:nvPr/>
        </p:nvSpPr>
        <p:spPr>
          <a:xfrm>
            <a:off x="52406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143322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714375"/>
          </a:xfrm>
        </p:spPr>
        <p:txBody>
          <a:bodyPr>
            <a:normAutofit/>
          </a:bodyPr>
          <a:lstStyle/>
          <a:p>
            <a:r>
              <a:rPr lang="fr-FR" sz="3200" u="sng" dirty="0"/>
              <a:t>Query </a:t>
            </a:r>
            <a:r>
              <a:rPr lang="fr-FR" sz="3200" u="sng" dirty="0" smtClean="0"/>
              <a:t>taxonomy: group 1 (both queries return the same type of data)</a:t>
            </a:r>
            <a:endParaRPr lang="fr-FR" sz="3200" u="sng" dirty="0"/>
          </a:p>
        </p:txBody>
      </p:sp>
      <p:sp>
        <p:nvSpPr>
          <p:cNvPr id="3" name="Espaço Reservado para Conteúdo 2"/>
          <p:cNvSpPr>
            <a:spLocks noGrp="1"/>
          </p:cNvSpPr>
          <p:nvPr>
            <p:ph idx="1"/>
          </p:nvPr>
        </p:nvSpPr>
        <p:spPr>
          <a:xfrm>
            <a:off x="57484" y="5190705"/>
            <a:ext cx="12134516" cy="1435100"/>
          </a:xfrm>
        </p:spPr>
        <p:txBody>
          <a:bodyPr>
            <a:normAutofit fontScale="85000" lnSpcReduction="20000"/>
          </a:bodyPr>
          <a:lstStyle/>
          <a:p>
            <a:pPr marL="0" indent="0">
              <a:buNone/>
            </a:pPr>
            <a:r>
              <a:rPr lang="fr-FR" dirty="0" smtClean="0"/>
              <a:t>From the </a:t>
            </a:r>
            <a:r>
              <a:rPr lang="fr-FR" u="sng" dirty="0" smtClean="0"/>
              <a:t>rewritings point of view</a:t>
            </a:r>
            <a:r>
              <a:rPr lang="fr-FR" dirty="0" smtClean="0"/>
              <a:t>, the set of rewritings produced to Q2 according to the type of data the user wants to retrieve and  the user requirements is called more or less restrict than the set of rewritings produced to Q1 depending on the quality score of them. Moreover, the queries share some data services (previous slide), consequently they will share some rewritings but Q2 also has rewriting that are not produced to Q1.</a:t>
            </a:r>
            <a:endParaRPr lang="fr-FR" dirty="0"/>
          </a:p>
        </p:txBody>
      </p:sp>
      <p:sp>
        <p:nvSpPr>
          <p:cNvPr id="4"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a:t>Query 4: special case 1</a:t>
            </a:r>
            <a:endParaRPr lang="fr-FR" sz="3200" u="sng" dirty="0"/>
          </a:p>
        </p:txBody>
      </p:sp>
      <p:sp>
        <p:nvSpPr>
          <p:cNvPr id="6" name="CaixaDeTexto 5"/>
          <p:cNvSpPr txBox="1"/>
          <p:nvPr/>
        </p:nvSpPr>
        <p:spPr>
          <a:xfrm>
            <a:off x="236537" y="1227138"/>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48" name="CaixaDeTexto 47"/>
          <p:cNvSpPr txBox="1"/>
          <p:nvPr/>
        </p:nvSpPr>
        <p:spPr>
          <a:xfrm>
            <a:off x="2335357" y="2589767"/>
            <a:ext cx="2203784" cy="523220"/>
          </a:xfrm>
          <a:prstGeom prst="rect">
            <a:avLst/>
          </a:prstGeom>
          <a:noFill/>
          <a:ln>
            <a:noFill/>
          </a:ln>
        </p:spPr>
        <p:txBody>
          <a:bodyPr wrap="square" rtlCol="0">
            <a:spAutoFit/>
          </a:bodyPr>
          <a:lstStyle/>
          <a:p>
            <a:r>
              <a:rPr lang="en-US" sz="1400" dirty="0" smtClean="0"/>
              <a:t>total </a:t>
            </a:r>
            <a:r>
              <a:rPr lang="en-US" sz="1400" dirty="0"/>
              <a:t>response time &lt; 10s, total cost &lt; 5</a:t>
            </a:r>
            <a:r>
              <a:rPr lang="en-US" sz="1400" dirty="0" smtClean="0"/>
              <a:t>$</a:t>
            </a:r>
            <a:endParaRPr lang="en-US" sz="1400" dirty="0" smtClean="0"/>
          </a:p>
        </p:txBody>
      </p:sp>
      <p:sp>
        <p:nvSpPr>
          <p:cNvPr id="7" name="Retângulo 6"/>
          <p:cNvSpPr/>
          <p:nvPr/>
        </p:nvSpPr>
        <p:spPr>
          <a:xfrm>
            <a:off x="3559008" y="2406630"/>
            <a:ext cx="4318000" cy="271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CaixaDeTexto 48"/>
          <p:cNvSpPr txBox="1"/>
          <p:nvPr/>
        </p:nvSpPr>
        <p:spPr>
          <a:xfrm>
            <a:off x="3529819" y="4868952"/>
            <a:ext cx="2203784" cy="307777"/>
          </a:xfrm>
          <a:prstGeom prst="rect">
            <a:avLst/>
          </a:prstGeom>
          <a:noFill/>
          <a:ln>
            <a:noFill/>
          </a:ln>
        </p:spPr>
        <p:txBody>
          <a:bodyPr wrap="square" rtlCol="0">
            <a:spAutoFit/>
          </a:bodyPr>
          <a:lstStyle/>
          <a:p>
            <a:r>
              <a:rPr lang="en-US" sz="1400" dirty="0" smtClean="0"/>
              <a:t>Universe of rewritings</a:t>
            </a:r>
          </a:p>
        </p:txBody>
      </p:sp>
      <p:sp>
        <p:nvSpPr>
          <p:cNvPr id="18" name="CaixaDeTexto 17"/>
          <p:cNvSpPr txBox="1"/>
          <p:nvPr/>
        </p:nvSpPr>
        <p:spPr>
          <a:xfrm>
            <a:off x="4964264" y="3361936"/>
            <a:ext cx="660596" cy="307777"/>
          </a:xfrm>
          <a:prstGeom prst="rect">
            <a:avLst/>
          </a:prstGeom>
          <a:noFill/>
          <a:ln>
            <a:noFill/>
          </a:ln>
        </p:spPr>
        <p:txBody>
          <a:bodyPr wrap="square" rtlCol="0">
            <a:spAutoFit/>
          </a:bodyPr>
          <a:lstStyle/>
          <a:p>
            <a:r>
              <a:rPr lang="en-US" sz="1400" b="1" dirty="0" smtClean="0"/>
              <a:t>r1…</a:t>
            </a:r>
            <a:r>
              <a:rPr lang="en-US" sz="1400" b="1" dirty="0" err="1" smtClean="0"/>
              <a:t>r</a:t>
            </a:r>
            <a:r>
              <a:rPr lang="en-US" sz="1400" b="1" baseline="-25000" dirty="0" err="1" smtClean="0"/>
              <a:t>n</a:t>
            </a:r>
            <a:endParaRPr lang="en-US" sz="1400" b="1" dirty="0" smtClean="0"/>
          </a:p>
        </p:txBody>
      </p:sp>
      <p:sp>
        <p:nvSpPr>
          <p:cNvPr id="19" name="CaixaDeTexto 18"/>
          <p:cNvSpPr txBox="1"/>
          <p:nvPr/>
        </p:nvSpPr>
        <p:spPr>
          <a:xfrm>
            <a:off x="5956248" y="3337936"/>
            <a:ext cx="675116" cy="307777"/>
          </a:xfrm>
          <a:prstGeom prst="rect">
            <a:avLst/>
          </a:prstGeom>
          <a:noFill/>
          <a:ln>
            <a:noFill/>
          </a:ln>
        </p:spPr>
        <p:txBody>
          <a:bodyPr wrap="square" rtlCol="0">
            <a:spAutoFit/>
          </a:bodyPr>
          <a:lstStyle/>
          <a:p>
            <a:r>
              <a:rPr lang="en-US" sz="1400" b="1" dirty="0" smtClean="0"/>
              <a:t>r1…</a:t>
            </a:r>
            <a:r>
              <a:rPr lang="en-US" sz="1400" b="1" dirty="0" err="1" smtClean="0"/>
              <a:t>r</a:t>
            </a:r>
            <a:r>
              <a:rPr lang="en-US" sz="1400" b="1" baseline="-25000" dirty="0" err="1" smtClean="0"/>
              <a:t>m</a:t>
            </a:r>
            <a:endParaRPr lang="en-US" sz="1400" b="1" dirty="0" smtClean="0"/>
          </a:p>
        </p:txBody>
      </p:sp>
      <p:sp>
        <p:nvSpPr>
          <p:cNvPr id="21" name="CaixaDeTexto 20"/>
          <p:cNvSpPr txBox="1"/>
          <p:nvPr/>
        </p:nvSpPr>
        <p:spPr>
          <a:xfrm>
            <a:off x="6216316" y="1227138"/>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t>
            </a:r>
            <a:r>
              <a:rPr lang="en-US" sz="1400" b="1" dirty="0" smtClean="0"/>
              <a:t>availability &gt; </a:t>
            </a:r>
            <a:r>
              <a:rPr lang="en-US" sz="1400" b="1" dirty="0" smtClean="0"/>
              <a:t>96%, </a:t>
            </a:r>
            <a:r>
              <a:rPr lang="en-US" sz="1400" dirty="0" smtClean="0"/>
              <a:t>response time &lt; 3s, </a:t>
            </a:r>
            <a:r>
              <a:rPr lang="en-US" sz="1400" b="1" dirty="0" smtClean="0"/>
              <a:t>price per call &lt; </a:t>
            </a:r>
            <a:r>
              <a:rPr lang="en-US" sz="1400" b="1" dirty="0" smtClean="0"/>
              <a:t>0.1$</a:t>
            </a:r>
            <a:r>
              <a:rPr lang="en-US" sz="1400" dirty="0" smtClean="0"/>
              <a:t>, </a:t>
            </a:r>
            <a:r>
              <a:rPr lang="en-US" sz="1400" dirty="0" smtClean="0"/>
              <a:t>provenance = certified, freshness = no,  </a:t>
            </a:r>
            <a:r>
              <a:rPr lang="en-US" sz="1400" b="1" dirty="0" smtClean="0"/>
              <a:t>total response time &lt; </a:t>
            </a:r>
            <a:r>
              <a:rPr lang="en-US" sz="1400" b="1" dirty="0"/>
              <a:t>9</a:t>
            </a:r>
            <a:r>
              <a:rPr lang="en-US" sz="1400" b="1" dirty="0" smtClean="0"/>
              <a:t>s</a:t>
            </a:r>
            <a:r>
              <a:rPr lang="en-US" sz="1400" dirty="0" smtClean="0"/>
              <a:t>, total cost &lt; 5$}</a:t>
            </a:r>
            <a:endParaRPr lang="fr-FR" sz="1400" dirty="0"/>
          </a:p>
        </p:txBody>
      </p:sp>
      <p:sp>
        <p:nvSpPr>
          <p:cNvPr id="22" name="CaixaDeTexto 21"/>
          <p:cNvSpPr txBox="1"/>
          <p:nvPr/>
        </p:nvSpPr>
        <p:spPr>
          <a:xfrm>
            <a:off x="6030653" y="4514948"/>
            <a:ext cx="457176" cy="369332"/>
          </a:xfrm>
          <a:prstGeom prst="rect">
            <a:avLst/>
          </a:prstGeom>
          <a:noFill/>
        </p:spPr>
        <p:txBody>
          <a:bodyPr wrap="none" rtlCol="0">
            <a:spAutoFit/>
          </a:bodyPr>
          <a:lstStyle/>
          <a:p>
            <a:r>
              <a:rPr lang="fr-FR" dirty="0" smtClean="0"/>
              <a:t>Q2</a:t>
            </a:r>
            <a:endParaRPr lang="fr-FR" dirty="0"/>
          </a:p>
        </p:txBody>
      </p:sp>
      <p:sp>
        <p:nvSpPr>
          <p:cNvPr id="24" name="Elipse 23"/>
          <p:cNvSpPr/>
          <p:nvPr/>
        </p:nvSpPr>
        <p:spPr>
          <a:xfrm>
            <a:off x="43643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CaixaDeTexto 24"/>
          <p:cNvSpPr txBox="1"/>
          <p:nvPr/>
        </p:nvSpPr>
        <p:spPr>
          <a:xfrm>
            <a:off x="5065974" y="4528593"/>
            <a:ext cx="457176" cy="369332"/>
          </a:xfrm>
          <a:prstGeom prst="rect">
            <a:avLst/>
          </a:prstGeom>
          <a:noFill/>
        </p:spPr>
        <p:txBody>
          <a:bodyPr wrap="none" rtlCol="0">
            <a:spAutoFit/>
          </a:bodyPr>
          <a:lstStyle/>
          <a:p>
            <a:r>
              <a:rPr lang="fr-FR" dirty="0" smtClean="0"/>
              <a:t>Q1</a:t>
            </a:r>
            <a:endParaRPr lang="fr-FR" dirty="0"/>
          </a:p>
        </p:txBody>
      </p:sp>
      <p:cxnSp>
        <p:nvCxnSpPr>
          <p:cNvPr id="29" name="Conector em curva 28"/>
          <p:cNvCxnSpPr>
            <a:stCxn id="19" idx="2"/>
            <a:endCxn id="32" idx="2"/>
          </p:cNvCxnSpPr>
          <p:nvPr/>
        </p:nvCxnSpPr>
        <p:spPr>
          <a:xfrm rot="5400000" flipH="1" flipV="1">
            <a:off x="7108601" y="2336791"/>
            <a:ext cx="494127" cy="2123718"/>
          </a:xfrm>
          <a:prstGeom prst="curvedConnector3">
            <a:avLst>
              <a:gd name="adj1" fmla="val -4626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0" name="Conector em curva 29"/>
          <p:cNvCxnSpPr>
            <a:stCxn id="18" idx="2"/>
            <a:endCxn id="48" idx="2"/>
          </p:cNvCxnSpPr>
          <p:nvPr/>
        </p:nvCxnSpPr>
        <p:spPr>
          <a:xfrm rot="5400000" flipH="1">
            <a:off x="4087543" y="2462694"/>
            <a:ext cx="556726" cy="1857313"/>
          </a:xfrm>
          <a:prstGeom prst="curvedConnector3">
            <a:avLst>
              <a:gd name="adj1" fmla="val -41061"/>
            </a:avLst>
          </a:prstGeom>
          <a:ln>
            <a:tailEnd type="triangle"/>
          </a:ln>
        </p:spPr>
        <p:style>
          <a:lnRef idx="3">
            <a:schemeClr val="accent2"/>
          </a:lnRef>
          <a:fillRef idx="0">
            <a:schemeClr val="accent2"/>
          </a:fillRef>
          <a:effectRef idx="2">
            <a:schemeClr val="accent2"/>
          </a:effectRef>
          <a:fontRef idx="minor">
            <a:schemeClr val="tx1"/>
          </a:fontRef>
        </p:style>
      </p:cxnSp>
      <p:sp>
        <p:nvSpPr>
          <p:cNvPr id="31" name="Elipse 30"/>
          <p:cNvSpPr/>
          <p:nvPr/>
        </p:nvSpPr>
        <p:spPr>
          <a:xfrm>
            <a:off x="52406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CaixaDeTexto 31"/>
          <p:cNvSpPr txBox="1"/>
          <p:nvPr/>
        </p:nvSpPr>
        <p:spPr>
          <a:xfrm>
            <a:off x="7315632" y="2628366"/>
            <a:ext cx="2203784" cy="523220"/>
          </a:xfrm>
          <a:prstGeom prst="rect">
            <a:avLst/>
          </a:prstGeom>
          <a:noFill/>
          <a:ln>
            <a:noFill/>
          </a:ln>
        </p:spPr>
        <p:txBody>
          <a:bodyPr wrap="square" rtlCol="0">
            <a:spAutoFit/>
          </a:bodyPr>
          <a:lstStyle/>
          <a:p>
            <a:r>
              <a:rPr lang="en-US" sz="1400" b="1" dirty="0" smtClean="0"/>
              <a:t>total </a:t>
            </a:r>
            <a:r>
              <a:rPr lang="en-US" sz="1400" b="1" dirty="0"/>
              <a:t>response time &lt; </a:t>
            </a:r>
            <a:r>
              <a:rPr lang="en-US" sz="1400" b="1" dirty="0" smtClean="0"/>
              <a:t>9s</a:t>
            </a:r>
            <a:r>
              <a:rPr lang="en-US" sz="1400" dirty="0"/>
              <a:t>, total cost &lt; 5</a:t>
            </a:r>
            <a:r>
              <a:rPr lang="en-US" sz="1400" dirty="0" smtClean="0"/>
              <a:t>$</a:t>
            </a:r>
            <a:endParaRPr lang="en-US" sz="1400" dirty="0" smtClean="0"/>
          </a:p>
        </p:txBody>
      </p:sp>
    </p:spTree>
    <p:extLst>
      <p:ext uri="{BB962C8B-B14F-4D97-AF65-F5344CB8AC3E}">
        <p14:creationId xmlns:p14="http://schemas.microsoft.com/office/powerpoint/2010/main" val="42568465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714375"/>
          </a:xfrm>
        </p:spPr>
        <p:txBody>
          <a:bodyPr>
            <a:normAutofit fontScale="90000"/>
          </a:bodyPr>
          <a:lstStyle/>
          <a:p>
            <a:r>
              <a:rPr lang="fr-FR" sz="3200" u="sng" dirty="0"/>
              <a:t>Query </a:t>
            </a:r>
            <a:r>
              <a:rPr lang="fr-FR" sz="3200" u="sng" dirty="0" smtClean="0"/>
              <a:t>taxonomy: group 2 (the data denoted to Q2 is a subset of the data denoted to Q1)</a:t>
            </a:r>
            <a:endParaRPr lang="fr-FR" sz="3200" u="sng" dirty="0"/>
          </a:p>
        </p:txBody>
      </p:sp>
      <p:sp>
        <p:nvSpPr>
          <p:cNvPr id="3" name="Espaço Reservado para Conteúdo 2"/>
          <p:cNvSpPr>
            <a:spLocks noGrp="1"/>
          </p:cNvSpPr>
          <p:nvPr>
            <p:ph idx="1"/>
          </p:nvPr>
        </p:nvSpPr>
        <p:spPr>
          <a:xfrm>
            <a:off x="0" y="5638800"/>
            <a:ext cx="12192000" cy="995362"/>
          </a:xfrm>
        </p:spPr>
        <p:txBody>
          <a:bodyPr>
            <a:normAutofit/>
          </a:bodyPr>
          <a:lstStyle/>
          <a:p>
            <a:pPr marL="0" indent="0">
              <a:buNone/>
            </a:pPr>
            <a:r>
              <a:rPr lang="fr-FR" dirty="0" smtClean="0"/>
              <a:t>From the </a:t>
            </a:r>
            <a:r>
              <a:rPr lang="fr-FR" u="sng" dirty="0" smtClean="0"/>
              <a:t>data point of view</a:t>
            </a:r>
            <a:r>
              <a:rPr lang="fr-FR" dirty="0" smtClean="0"/>
              <a:t>, the answer of Q2 denote a type of data which is a subset of the type of data denoted by Q1.</a:t>
            </a:r>
            <a:endParaRPr lang="fr-FR" dirty="0"/>
          </a:p>
        </p:txBody>
      </p:sp>
      <p:sp>
        <p:nvSpPr>
          <p:cNvPr id="4"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smtClean="0"/>
              <a:t>Query 5a: Q2 is a subset of Q1</a:t>
            </a:r>
            <a:endParaRPr lang="fr-FR" sz="3200" u="sng" dirty="0"/>
          </a:p>
        </p:txBody>
      </p:sp>
      <p:cxnSp>
        <p:nvCxnSpPr>
          <p:cNvPr id="46" name="Conector reto 45"/>
          <p:cNvCxnSpPr/>
          <p:nvPr/>
        </p:nvCxnSpPr>
        <p:spPr>
          <a:xfrm>
            <a:off x="6096000" y="1236642"/>
            <a:ext cx="0" cy="41608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CaixaDeTexto 46"/>
          <p:cNvSpPr txBox="1"/>
          <p:nvPr/>
        </p:nvSpPr>
        <p:spPr>
          <a:xfrm>
            <a:off x="6292516" y="12366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t>
            </a:r>
            <a:r>
              <a:rPr lang="fr-FR" sz="1400" dirty="0" smtClean="0"/>
              <a:t>A4 (hospital?; p!), </a:t>
            </a:r>
            <a:r>
              <a:rPr lang="en-US" sz="1400" dirty="0" smtClean="0"/>
              <a:t>A2 (p?; p_information!),</a:t>
            </a:r>
          </a:p>
          <a:p>
            <a:r>
              <a:rPr lang="en-US" sz="1400" dirty="0" smtClean="0"/>
              <a:t>{availability &gt; 97%, response time &lt; 3s, price per call &lt; 0.2$, provenance = certified, freshness = no, total response time &lt; 10s, total cost &lt; 5$}</a:t>
            </a:r>
            <a:endParaRPr lang="fr-FR" sz="1400" dirty="0"/>
          </a:p>
        </p:txBody>
      </p:sp>
      <p:cxnSp>
        <p:nvCxnSpPr>
          <p:cNvPr id="48" name="Conector reto 47"/>
          <p:cNvCxnSpPr/>
          <p:nvPr/>
        </p:nvCxnSpPr>
        <p:spPr>
          <a:xfrm>
            <a:off x="6096000" y="1236642"/>
            <a:ext cx="0" cy="3792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CaixaDeTexto 48"/>
          <p:cNvSpPr txBox="1"/>
          <p:nvPr/>
        </p:nvSpPr>
        <p:spPr>
          <a:xfrm>
            <a:off x="312737" y="12366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50" name="Elipse 49"/>
          <p:cNvSpPr/>
          <p:nvPr/>
        </p:nvSpPr>
        <p:spPr>
          <a:xfrm>
            <a:off x="7422151" y="23227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lipse 50"/>
          <p:cNvSpPr/>
          <p:nvPr/>
        </p:nvSpPr>
        <p:spPr>
          <a:xfrm>
            <a:off x="8527051" y="23227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Elipse 51"/>
          <p:cNvSpPr/>
          <p:nvPr/>
        </p:nvSpPr>
        <p:spPr>
          <a:xfrm>
            <a:off x="8527051" y="31736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Elipse 52"/>
          <p:cNvSpPr/>
          <p:nvPr/>
        </p:nvSpPr>
        <p:spPr>
          <a:xfrm>
            <a:off x="7422151" y="31736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4" name="Conector reto 53"/>
          <p:cNvCxnSpPr>
            <a:endCxn id="53" idx="7"/>
          </p:cNvCxnSpPr>
          <p:nvPr/>
        </p:nvCxnSpPr>
        <p:spPr>
          <a:xfrm flipV="1">
            <a:off x="8679451" y="35419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Conector reto 54"/>
          <p:cNvCxnSpPr/>
          <p:nvPr/>
        </p:nvCxnSpPr>
        <p:spPr>
          <a:xfrm flipV="1">
            <a:off x="8831851" y="36943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Conector reto 55"/>
          <p:cNvCxnSpPr/>
          <p:nvPr/>
        </p:nvCxnSpPr>
        <p:spPr>
          <a:xfrm flipV="1">
            <a:off x="8984251" y="3916252"/>
            <a:ext cx="796775" cy="60043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Conector reto 56"/>
          <p:cNvCxnSpPr/>
          <p:nvPr/>
        </p:nvCxnSpPr>
        <p:spPr>
          <a:xfrm flipV="1">
            <a:off x="9136651" y="4223558"/>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Conector reto 57"/>
          <p:cNvCxnSpPr/>
          <p:nvPr/>
        </p:nvCxnSpPr>
        <p:spPr>
          <a:xfrm flipV="1">
            <a:off x="8615996" y="3410928"/>
            <a:ext cx="763506" cy="575365"/>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Conector reto 58"/>
          <p:cNvCxnSpPr/>
          <p:nvPr/>
        </p:nvCxnSpPr>
        <p:spPr>
          <a:xfrm flipV="1">
            <a:off x="8831851" y="3327606"/>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60" name="CaixaDeTexto 59"/>
          <p:cNvSpPr txBox="1"/>
          <p:nvPr/>
        </p:nvSpPr>
        <p:spPr>
          <a:xfrm>
            <a:off x="7907764" y="2848807"/>
            <a:ext cx="434734" cy="369332"/>
          </a:xfrm>
          <a:prstGeom prst="rect">
            <a:avLst/>
          </a:prstGeom>
          <a:noFill/>
        </p:spPr>
        <p:txBody>
          <a:bodyPr wrap="none" rtlCol="0">
            <a:spAutoFit/>
          </a:bodyPr>
          <a:lstStyle/>
          <a:p>
            <a:r>
              <a:rPr lang="fr-FR" dirty="0" smtClean="0"/>
              <a:t>A1</a:t>
            </a:r>
            <a:endParaRPr lang="fr-FR" dirty="0"/>
          </a:p>
        </p:txBody>
      </p:sp>
      <p:sp>
        <p:nvSpPr>
          <p:cNvPr id="61" name="CaixaDeTexto 60"/>
          <p:cNvSpPr txBox="1"/>
          <p:nvPr/>
        </p:nvSpPr>
        <p:spPr>
          <a:xfrm>
            <a:off x="10070117" y="2767038"/>
            <a:ext cx="434734" cy="369332"/>
          </a:xfrm>
          <a:prstGeom prst="rect">
            <a:avLst/>
          </a:prstGeom>
          <a:noFill/>
        </p:spPr>
        <p:txBody>
          <a:bodyPr wrap="none" rtlCol="0">
            <a:spAutoFit/>
          </a:bodyPr>
          <a:lstStyle/>
          <a:p>
            <a:r>
              <a:rPr lang="fr-FR" dirty="0" smtClean="0"/>
              <a:t>A2</a:t>
            </a:r>
            <a:endParaRPr lang="fr-FR" dirty="0"/>
          </a:p>
        </p:txBody>
      </p:sp>
      <p:sp>
        <p:nvSpPr>
          <p:cNvPr id="62" name="CaixaDeTexto 61"/>
          <p:cNvSpPr txBox="1"/>
          <p:nvPr/>
        </p:nvSpPr>
        <p:spPr>
          <a:xfrm>
            <a:off x="7915780" y="4890162"/>
            <a:ext cx="434734" cy="369332"/>
          </a:xfrm>
          <a:prstGeom prst="rect">
            <a:avLst/>
          </a:prstGeom>
          <a:noFill/>
        </p:spPr>
        <p:txBody>
          <a:bodyPr wrap="none" rtlCol="0">
            <a:spAutoFit/>
          </a:bodyPr>
          <a:lstStyle/>
          <a:p>
            <a:r>
              <a:rPr lang="fr-FR" dirty="0" smtClean="0"/>
              <a:t>A4</a:t>
            </a:r>
            <a:endParaRPr lang="fr-FR" dirty="0"/>
          </a:p>
        </p:txBody>
      </p:sp>
      <p:sp>
        <p:nvSpPr>
          <p:cNvPr id="63" name="CaixaDeTexto 62"/>
          <p:cNvSpPr txBox="1"/>
          <p:nvPr/>
        </p:nvSpPr>
        <p:spPr>
          <a:xfrm>
            <a:off x="10078133" y="4820425"/>
            <a:ext cx="434734" cy="369332"/>
          </a:xfrm>
          <a:prstGeom prst="rect">
            <a:avLst/>
          </a:prstGeom>
          <a:noFill/>
        </p:spPr>
        <p:txBody>
          <a:bodyPr wrap="none" rtlCol="0">
            <a:spAutoFit/>
          </a:bodyPr>
          <a:lstStyle/>
          <a:p>
            <a:r>
              <a:rPr lang="fr-FR" dirty="0" smtClean="0"/>
              <a:t>A3</a:t>
            </a:r>
            <a:endParaRPr lang="fr-FR" dirty="0"/>
          </a:p>
        </p:txBody>
      </p:sp>
      <p:sp>
        <p:nvSpPr>
          <p:cNvPr id="64" name="Elipse 63"/>
          <p:cNvSpPr/>
          <p:nvPr/>
        </p:nvSpPr>
        <p:spPr>
          <a:xfrm>
            <a:off x="1221875" y="23067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Elipse 64"/>
          <p:cNvSpPr/>
          <p:nvPr/>
        </p:nvSpPr>
        <p:spPr>
          <a:xfrm>
            <a:off x="2326775" y="23067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Elipse 65"/>
          <p:cNvSpPr/>
          <p:nvPr/>
        </p:nvSpPr>
        <p:spPr>
          <a:xfrm>
            <a:off x="2326775" y="31576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Elipse 66"/>
          <p:cNvSpPr/>
          <p:nvPr/>
        </p:nvSpPr>
        <p:spPr>
          <a:xfrm>
            <a:off x="1221875" y="31576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8" name="Conector reto 67"/>
          <p:cNvCxnSpPr/>
          <p:nvPr/>
        </p:nvCxnSpPr>
        <p:spPr>
          <a:xfrm flipV="1">
            <a:off x="2503028" y="3295660"/>
            <a:ext cx="1173435" cy="88428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Conector reto 68"/>
          <p:cNvCxnSpPr/>
          <p:nvPr/>
        </p:nvCxnSpPr>
        <p:spPr>
          <a:xfrm flipV="1">
            <a:off x="2631575" y="3541918"/>
            <a:ext cx="1069988" cy="80632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Conector reto 69"/>
          <p:cNvCxnSpPr/>
          <p:nvPr/>
        </p:nvCxnSpPr>
        <p:spPr>
          <a:xfrm flipV="1">
            <a:off x="2783975" y="3812871"/>
            <a:ext cx="912671" cy="68777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Conector reto 70"/>
          <p:cNvCxnSpPr/>
          <p:nvPr/>
        </p:nvCxnSpPr>
        <p:spPr>
          <a:xfrm flipV="1">
            <a:off x="2952277" y="4199563"/>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Conector reto 71"/>
          <p:cNvCxnSpPr/>
          <p:nvPr/>
        </p:nvCxnSpPr>
        <p:spPr>
          <a:xfrm flipV="1">
            <a:off x="2415720" y="3173663"/>
            <a:ext cx="1057065" cy="796587"/>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Conector reto 72"/>
          <p:cNvCxnSpPr/>
          <p:nvPr/>
        </p:nvCxnSpPr>
        <p:spPr>
          <a:xfrm flipV="1">
            <a:off x="2631575" y="3311562"/>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74" name="CaixaDeTexto 73"/>
          <p:cNvSpPr txBox="1"/>
          <p:nvPr/>
        </p:nvSpPr>
        <p:spPr>
          <a:xfrm>
            <a:off x="1707488" y="2832763"/>
            <a:ext cx="434734" cy="369332"/>
          </a:xfrm>
          <a:prstGeom prst="rect">
            <a:avLst/>
          </a:prstGeom>
          <a:noFill/>
        </p:spPr>
        <p:txBody>
          <a:bodyPr wrap="none" rtlCol="0">
            <a:spAutoFit/>
          </a:bodyPr>
          <a:lstStyle/>
          <a:p>
            <a:r>
              <a:rPr lang="fr-FR" dirty="0" smtClean="0"/>
              <a:t>A1</a:t>
            </a:r>
            <a:endParaRPr lang="fr-FR" dirty="0"/>
          </a:p>
        </p:txBody>
      </p:sp>
      <p:sp>
        <p:nvSpPr>
          <p:cNvPr id="75" name="CaixaDeTexto 74"/>
          <p:cNvSpPr txBox="1"/>
          <p:nvPr/>
        </p:nvSpPr>
        <p:spPr>
          <a:xfrm>
            <a:off x="3869841" y="2750994"/>
            <a:ext cx="434734" cy="369332"/>
          </a:xfrm>
          <a:prstGeom prst="rect">
            <a:avLst/>
          </a:prstGeom>
          <a:noFill/>
        </p:spPr>
        <p:txBody>
          <a:bodyPr wrap="none" rtlCol="0">
            <a:spAutoFit/>
          </a:bodyPr>
          <a:lstStyle/>
          <a:p>
            <a:r>
              <a:rPr lang="fr-FR" dirty="0" smtClean="0"/>
              <a:t>A2</a:t>
            </a:r>
            <a:endParaRPr lang="fr-FR" dirty="0"/>
          </a:p>
        </p:txBody>
      </p:sp>
      <p:sp>
        <p:nvSpPr>
          <p:cNvPr id="76" name="CaixaDeTexto 75"/>
          <p:cNvSpPr txBox="1"/>
          <p:nvPr/>
        </p:nvSpPr>
        <p:spPr>
          <a:xfrm>
            <a:off x="1715504" y="4874118"/>
            <a:ext cx="434734" cy="369332"/>
          </a:xfrm>
          <a:prstGeom prst="rect">
            <a:avLst/>
          </a:prstGeom>
          <a:noFill/>
        </p:spPr>
        <p:txBody>
          <a:bodyPr wrap="none" rtlCol="0">
            <a:spAutoFit/>
          </a:bodyPr>
          <a:lstStyle/>
          <a:p>
            <a:r>
              <a:rPr lang="fr-FR" dirty="0" smtClean="0"/>
              <a:t>A4</a:t>
            </a:r>
            <a:endParaRPr lang="fr-FR" dirty="0"/>
          </a:p>
        </p:txBody>
      </p:sp>
      <p:sp>
        <p:nvSpPr>
          <p:cNvPr id="77" name="CaixaDeTexto 76"/>
          <p:cNvSpPr txBox="1"/>
          <p:nvPr/>
        </p:nvSpPr>
        <p:spPr>
          <a:xfrm>
            <a:off x="3877857" y="4804381"/>
            <a:ext cx="434734" cy="369332"/>
          </a:xfrm>
          <a:prstGeom prst="rect">
            <a:avLst/>
          </a:prstGeom>
          <a:noFill/>
        </p:spPr>
        <p:txBody>
          <a:bodyPr wrap="none" rtlCol="0">
            <a:spAutoFit/>
          </a:bodyPr>
          <a:lstStyle/>
          <a:p>
            <a:r>
              <a:rPr lang="fr-FR" dirty="0" smtClean="0"/>
              <a:t>A3</a:t>
            </a:r>
            <a:endParaRPr lang="fr-FR" dirty="0"/>
          </a:p>
        </p:txBody>
      </p:sp>
    </p:spTree>
    <p:extLst>
      <p:ext uri="{BB962C8B-B14F-4D97-AF65-F5344CB8AC3E}">
        <p14:creationId xmlns:p14="http://schemas.microsoft.com/office/powerpoint/2010/main" val="24562811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5181600"/>
            <a:ext cx="12192000" cy="995362"/>
          </a:xfrm>
        </p:spPr>
        <p:txBody>
          <a:bodyPr>
            <a:normAutofit fontScale="92500" lnSpcReduction="20000"/>
          </a:bodyPr>
          <a:lstStyle/>
          <a:p>
            <a:pPr marL="0" indent="0">
              <a:buNone/>
            </a:pPr>
            <a:r>
              <a:rPr lang="fr-FR" dirty="0" smtClean="0"/>
              <a:t>From the </a:t>
            </a:r>
            <a:r>
              <a:rPr lang="fr-FR" u="sng" dirty="0" smtClean="0"/>
              <a:t>data services point of view</a:t>
            </a:r>
            <a:r>
              <a:rPr lang="fr-FR" dirty="0" smtClean="0"/>
              <a:t>, the set of data services filtered to Q1 according to the type of data they denote and user requirements is a subset of the data services filtered to Q2. </a:t>
            </a:r>
            <a:r>
              <a:rPr lang="fr-FR" dirty="0"/>
              <a:t>H</a:t>
            </a:r>
            <a:r>
              <a:rPr lang="fr-FR" dirty="0" smtClean="0"/>
              <a:t>owever, there are data services which are particular to Q2.</a:t>
            </a:r>
            <a:endParaRPr lang="fr-FR" dirty="0"/>
          </a:p>
        </p:txBody>
      </p:sp>
      <p:sp>
        <p:nvSpPr>
          <p:cNvPr id="13" name="Título 1"/>
          <p:cNvSpPr txBox="1">
            <a:spLocks/>
          </p:cNvSpPr>
          <p:nvPr/>
        </p:nvSpPr>
        <p:spPr>
          <a:xfrm>
            <a:off x="0" y="0"/>
            <a:ext cx="12192000" cy="714375"/>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smtClean="0"/>
              <a:t>Query taxonomy: group 2 (the data denoted to Q2 is a subset of the data denoted to Q1)</a:t>
            </a:r>
            <a:endParaRPr lang="fr-FR" sz="3200" u="sng" dirty="0"/>
          </a:p>
        </p:txBody>
      </p:sp>
      <p:sp>
        <p:nvSpPr>
          <p:cNvPr id="14"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smtClean="0"/>
              <a:t>Query 5a: Q2 is a subset of Q1</a:t>
            </a:r>
            <a:endParaRPr lang="fr-FR" sz="3200" u="sng" dirty="0"/>
          </a:p>
        </p:txBody>
      </p:sp>
      <p:sp>
        <p:nvSpPr>
          <p:cNvPr id="17" name="Retângulo 16"/>
          <p:cNvSpPr/>
          <p:nvPr/>
        </p:nvSpPr>
        <p:spPr>
          <a:xfrm>
            <a:off x="3559008" y="2406630"/>
            <a:ext cx="4318000" cy="271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CaixaDeTexto 19"/>
          <p:cNvSpPr txBox="1"/>
          <p:nvPr/>
        </p:nvSpPr>
        <p:spPr>
          <a:xfrm>
            <a:off x="6404317" y="2408928"/>
            <a:ext cx="2203784" cy="1169551"/>
          </a:xfrm>
          <a:prstGeom prst="rect">
            <a:avLst/>
          </a:prstGeom>
          <a:noFill/>
          <a:ln>
            <a:noFill/>
          </a:ln>
        </p:spPr>
        <p:txBody>
          <a:bodyPr wrap="square" rtlCol="0">
            <a:spAutoFit/>
          </a:bodyPr>
          <a:lstStyle/>
          <a:p>
            <a:r>
              <a:rPr lang="en-US" sz="1400" dirty="0" smtClean="0"/>
              <a:t>availability </a:t>
            </a:r>
            <a:r>
              <a:rPr lang="en-US" sz="1400" dirty="0" smtClean="0"/>
              <a:t>&gt; </a:t>
            </a:r>
            <a:r>
              <a:rPr lang="en-US" sz="1400" dirty="0" smtClean="0"/>
              <a:t>97%,</a:t>
            </a:r>
          </a:p>
          <a:p>
            <a:r>
              <a:rPr lang="en-US" sz="1400" dirty="0" smtClean="0"/>
              <a:t>response </a:t>
            </a:r>
            <a:r>
              <a:rPr lang="en-US" sz="1400" dirty="0" smtClean="0"/>
              <a:t>time &lt; 3s, </a:t>
            </a:r>
            <a:endParaRPr lang="en-US" sz="1400" dirty="0" smtClean="0"/>
          </a:p>
          <a:p>
            <a:r>
              <a:rPr lang="en-US" sz="1400" dirty="0" smtClean="0"/>
              <a:t>price </a:t>
            </a:r>
            <a:r>
              <a:rPr lang="en-US" sz="1400" dirty="0" smtClean="0"/>
              <a:t>per call &lt; </a:t>
            </a:r>
            <a:r>
              <a:rPr lang="en-US" sz="1400" dirty="0" smtClean="0"/>
              <a:t>0.2$, </a:t>
            </a:r>
          </a:p>
          <a:p>
            <a:r>
              <a:rPr lang="en-US" sz="1400" dirty="0" smtClean="0"/>
              <a:t>provenance </a:t>
            </a:r>
            <a:r>
              <a:rPr lang="en-US" sz="1400" dirty="0" smtClean="0"/>
              <a:t>= certified, </a:t>
            </a:r>
            <a:endParaRPr lang="en-US" sz="1400" dirty="0" smtClean="0"/>
          </a:p>
          <a:p>
            <a:r>
              <a:rPr lang="en-US" sz="1400" dirty="0" smtClean="0"/>
              <a:t>freshness </a:t>
            </a:r>
            <a:r>
              <a:rPr lang="en-US" sz="1400" dirty="0" smtClean="0"/>
              <a:t>= </a:t>
            </a:r>
            <a:r>
              <a:rPr lang="en-US" sz="1400" dirty="0" smtClean="0"/>
              <a:t>no</a:t>
            </a:r>
          </a:p>
        </p:txBody>
      </p:sp>
      <p:sp>
        <p:nvSpPr>
          <p:cNvPr id="27" name="CaixaDeTexto 26"/>
          <p:cNvSpPr txBox="1"/>
          <p:nvPr/>
        </p:nvSpPr>
        <p:spPr>
          <a:xfrm>
            <a:off x="3529819" y="4868952"/>
            <a:ext cx="2203784" cy="307777"/>
          </a:xfrm>
          <a:prstGeom prst="rect">
            <a:avLst/>
          </a:prstGeom>
          <a:noFill/>
          <a:ln>
            <a:noFill/>
          </a:ln>
        </p:spPr>
        <p:txBody>
          <a:bodyPr wrap="square" rtlCol="0">
            <a:spAutoFit/>
          </a:bodyPr>
          <a:lstStyle/>
          <a:p>
            <a:r>
              <a:rPr lang="en-US" sz="1400" dirty="0" smtClean="0"/>
              <a:t>Universe of data services</a:t>
            </a:r>
          </a:p>
        </p:txBody>
      </p:sp>
      <p:sp>
        <p:nvSpPr>
          <p:cNvPr id="28" name="CaixaDeTexto 27"/>
          <p:cNvSpPr txBox="1"/>
          <p:nvPr/>
        </p:nvSpPr>
        <p:spPr>
          <a:xfrm>
            <a:off x="6292516" y="12366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t>
            </a:r>
            <a:r>
              <a:rPr lang="fr-FR" sz="1400" dirty="0" smtClean="0"/>
              <a:t>A4 (hospital?; p!), </a:t>
            </a:r>
            <a:r>
              <a:rPr lang="en-US" sz="1400" dirty="0" smtClean="0"/>
              <a:t>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29" name="CaixaDeTexto 28"/>
          <p:cNvSpPr txBox="1"/>
          <p:nvPr/>
        </p:nvSpPr>
        <p:spPr>
          <a:xfrm>
            <a:off x="312737" y="12366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30" name="Elipse 29"/>
          <p:cNvSpPr/>
          <p:nvPr/>
        </p:nvSpPr>
        <p:spPr>
          <a:xfrm>
            <a:off x="4932100" y="2865878"/>
            <a:ext cx="1399806" cy="13998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CaixaDeTexto 30"/>
          <p:cNvSpPr txBox="1"/>
          <p:nvPr/>
        </p:nvSpPr>
        <p:spPr>
          <a:xfrm>
            <a:off x="5229281" y="4542792"/>
            <a:ext cx="457176" cy="369332"/>
          </a:xfrm>
          <a:prstGeom prst="rect">
            <a:avLst/>
          </a:prstGeom>
          <a:noFill/>
        </p:spPr>
        <p:txBody>
          <a:bodyPr wrap="none" rtlCol="0">
            <a:spAutoFit/>
          </a:bodyPr>
          <a:lstStyle/>
          <a:p>
            <a:r>
              <a:rPr lang="fr-FR" dirty="0" smtClean="0"/>
              <a:t>Q2</a:t>
            </a:r>
            <a:endParaRPr lang="fr-FR" dirty="0"/>
          </a:p>
        </p:txBody>
      </p:sp>
      <p:sp>
        <p:nvSpPr>
          <p:cNvPr id="32" name="Elipse 31"/>
          <p:cNvSpPr/>
          <p:nvPr/>
        </p:nvSpPr>
        <p:spPr>
          <a:xfrm>
            <a:off x="45040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CaixaDeTexto 32"/>
          <p:cNvSpPr txBox="1"/>
          <p:nvPr/>
        </p:nvSpPr>
        <p:spPr>
          <a:xfrm>
            <a:off x="5454203" y="4185411"/>
            <a:ext cx="457176" cy="369332"/>
          </a:xfrm>
          <a:prstGeom prst="rect">
            <a:avLst/>
          </a:prstGeom>
          <a:noFill/>
        </p:spPr>
        <p:txBody>
          <a:bodyPr wrap="none" rtlCol="0">
            <a:spAutoFit/>
          </a:bodyPr>
          <a:lstStyle/>
          <a:p>
            <a:r>
              <a:rPr lang="fr-FR" dirty="0" smtClean="0"/>
              <a:t>Q1</a:t>
            </a:r>
            <a:endParaRPr lang="fr-FR" dirty="0"/>
          </a:p>
        </p:txBody>
      </p:sp>
    </p:spTree>
    <p:extLst>
      <p:ext uri="{BB962C8B-B14F-4D97-AF65-F5344CB8AC3E}">
        <p14:creationId xmlns:p14="http://schemas.microsoft.com/office/powerpoint/2010/main" val="4280689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5181600"/>
            <a:ext cx="12192000" cy="1676400"/>
          </a:xfrm>
        </p:spPr>
        <p:txBody>
          <a:bodyPr>
            <a:normAutofit/>
          </a:bodyPr>
          <a:lstStyle/>
          <a:p>
            <a:pPr marL="0" indent="0">
              <a:buNone/>
            </a:pPr>
            <a:r>
              <a:rPr lang="fr-FR" dirty="0" smtClean="0"/>
              <a:t>From the </a:t>
            </a:r>
            <a:r>
              <a:rPr lang="fr-FR" u="sng" dirty="0" smtClean="0"/>
              <a:t>rewritings point of view</a:t>
            </a:r>
            <a:r>
              <a:rPr lang="fr-FR" dirty="0" smtClean="0"/>
              <a:t>, the set of rewritings produced to Q1 is different of the set produced to Q2 according to the type of data the user wants to retrieve. </a:t>
            </a:r>
            <a:endParaRPr lang="fr-FR" dirty="0"/>
          </a:p>
        </p:txBody>
      </p:sp>
      <p:sp>
        <p:nvSpPr>
          <p:cNvPr id="13" name="Título 1"/>
          <p:cNvSpPr>
            <a:spLocks noGrp="1"/>
          </p:cNvSpPr>
          <p:nvPr>
            <p:ph type="title"/>
          </p:nvPr>
        </p:nvSpPr>
        <p:spPr>
          <a:xfrm>
            <a:off x="0" y="0"/>
            <a:ext cx="12192000" cy="714375"/>
          </a:xfrm>
        </p:spPr>
        <p:txBody>
          <a:bodyPr>
            <a:normAutofit fontScale="90000"/>
          </a:bodyPr>
          <a:lstStyle/>
          <a:p>
            <a:r>
              <a:rPr lang="fr-FR" sz="3200" u="sng" dirty="0"/>
              <a:t>Query </a:t>
            </a:r>
            <a:r>
              <a:rPr lang="fr-FR" sz="3200" u="sng" dirty="0" smtClean="0"/>
              <a:t>taxonomy: group 2 (the data denoted to Q2 is a subset of the data denoted to Q1)</a:t>
            </a:r>
            <a:endParaRPr lang="fr-FR" sz="3200" u="sng" dirty="0"/>
          </a:p>
        </p:txBody>
      </p:sp>
      <p:sp>
        <p:nvSpPr>
          <p:cNvPr id="14"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smtClean="0"/>
              <a:t>Query 5a: Q2 is a subset of Q1</a:t>
            </a:r>
            <a:endParaRPr lang="fr-FR" sz="3200" u="sng" dirty="0"/>
          </a:p>
        </p:txBody>
      </p:sp>
      <p:sp>
        <p:nvSpPr>
          <p:cNvPr id="15" name="CaixaDeTexto 14"/>
          <p:cNvSpPr txBox="1"/>
          <p:nvPr/>
        </p:nvSpPr>
        <p:spPr>
          <a:xfrm>
            <a:off x="2335357" y="2589767"/>
            <a:ext cx="2203784" cy="523220"/>
          </a:xfrm>
          <a:prstGeom prst="rect">
            <a:avLst/>
          </a:prstGeom>
          <a:noFill/>
          <a:ln>
            <a:noFill/>
          </a:ln>
        </p:spPr>
        <p:txBody>
          <a:bodyPr wrap="square" rtlCol="0">
            <a:spAutoFit/>
          </a:bodyPr>
          <a:lstStyle/>
          <a:p>
            <a:r>
              <a:rPr lang="en-US" sz="1400" dirty="0" smtClean="0"/>
              <a:t>total </a:t>
            </a:r>
            <a:r>
              <a:rPr lang="en-US" sz="1400" dirty="0"/>
              <a:t>response time &lt; 10s, total cost &lt; 5</a:t>
            </a:r>
            <a:r>
              <a:rPr lang="en-US" sz="1400" dirty="0" smtClean="0"/>
              <a:t>$</a:t>
            </a:r>
            <a:endParaRPr lang="en-US" sz="1400" dirty="0" smtClean="0"/>
          </a:p>
        </p:txBody>
      </p:sp>
      <p:sp>
        <p:nvSpPr>
          <p:cNvPr id="16" name="Retângulo 15"/>
          <p:cNvSpPr/>
          <p:nvPr/>
        </p:nvSpPr>
        <p:spPr>
          <a:xfrm>
            <a:off x="3559008" y="2406630"/>
            <a:ext cx="4318000" cy="271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CaixaDeTexto 16"/>
          <p:cNvSpPr txBox="1"/>
          <p:nvPr/>
        </p:nvSpPr>
        <p:spPr>
          <a:xfrm>
            <a:off x="3529819" y="4868952"/>
            <a:ext cx="2203784" cy="307777"/>
          </a:xfrm>
          <a:prstGeom prst="rect">
            <a:avLst/>
          </a:prstGeom>
          <a:noFill/>
          <a:ln>
            <a:noFill/>
          </a:ln>
        </p:spPr>
        <p:txBody>
          <a:bodyPr wrap="square" rtlCol="0">
            <a:spAutoFit/>
          </a:bodyPr>
          <a:lstStyle/>
          <a:p>
            <a:r>
              <a:rPr lang="en-US" sz="1400" dirty="0" smtClean="0"/>
              <a:t>Universe of rewritings</a:t>
            </a:r>
          </a:p>
        </p:txBody>
      </p:sp>
      <p:sp>
        <p:nvSpPr>
          <p:cNvPr id="18" name="CaixaDeTexto 17"/>
          <p:cNvSpPr txBox="1"/>
          <p:nvPr/>
        </p:nvSpPr>
        <p:spPr>
          <a:xfrm>
            <a:off x="4400005" y="3409727"/>
            <a:ext cx="660596" cy="307777"/>
          </a:xfrm>
          <a:prstGeom prst="rect">
            <a:avLst/>
          </a:prstGeom>
          <a:noFill/>
          <a:ln>
            <a:noFill/>
          </a:ln>
        </p:spPr>
        <p:txBody>
          <a:bodyPr wrap="square" rtlCol="0">
            <a:spAutoFit/>
          </a:bodyPr>
          <a:lstStyle/>
          <a:p>
            <a:r>
              <a:rPr lang="en-US" sz="1400" b="1" dirty="0" smtClean="0"/>
              <a:t>r1…</a:t>
            </a:r>
            <a:r>
              <a:rPr lang="en-US" sz="1400" b="1" dirty="0" err="1" smtClean="0"/>
              <a:t>r</a:t>
            </a:r>
            <a:r>
              <a:rPr lang="en-US" sz="1400" b="1" baseline="-25000" dirty="0" err="1" smtClean="0"/>
              <a:t>n</a:t>
            </a:r>
            <a:endParaRPr lang="en-US" sz="1400" b="1" dirty="0" smtClean="0"/>
          </a:p>
        </p:txBody>
      </p:sp>
      <p:sp>
        <p:nvSpPr>
          <p:cNvPr id="19" name="CaixaDeTexto 18"/>
          <p:cNvSpPr txBox="1"/>
          <p:nvPr/>
        </p:nvSpPr>
        <p:spPr>
          <a:xfrm>
            <a:off x="6538653" y="3397449"/>
            <a:ext cx="675116" cy="307777"/>
          </a:xfrm>
          <a:prstGeom prst="rect">
            <a:avLst/>
          </a:prstGeom>
          <a:noFill/>
          <a:ln>
            <a:noFill/>
          </a:ln>
        </p:spPr>
        <p:txBody>
          <a:bodyPr wrap="square" rtlCol="0">
            <a:spAutoFit/>
          </a:bodyPr>
          <a:lstStyle/>
          <a:p>
            <a:r>
              <a:rPr lang="en-US" sz="1400" b="1" dirty="0" smtClean="0"/>
              <a:t>r1…</a:t>
            </a:r>
            <a:r>
              <a:rPr lang="en-US" sz="1400" b="1" dirty="0" err="1" smtClean="0"/>
              <a:t>r</a:t>
            </a:r>
            <a:r>
              <a:rPr lang="en-US" sz="1400" b="1" baseline="-25000" dirty="0" err="1" smtClean="0"/>
              <a:t>m</a:t>
            </a:r>
            <a:endParaRPr lang="en-US" sz="1400" b="1" dirty="0" smtClean="0"/>
          </a:p>
        </p:txBody>
      </p:sp>
      <p:sp>
        <p:nvSpPr>
          <p:cNvPr id="20" name="CaixaDeTexto 19"/>
          <p:cNvSpPr txBox="1"/>
          <p:nvPr/>
        </p:nvSpPr>
        <p:spPr>
          <a:xfrm>
            <a:off x="6538653" y="4514948"/>
            <a:ext cx="457176" cy="369332"/>
          </a:xfrm>
          <a:prstGeom prst="rect">
            <a:avLst/>
          </a:prstGeom>
          <a:noFill/>
        </p:spPr>
        <p:txBody>
          <a:bodyPr wrap="none" rtlCol="0">
            <a:spAutoFit/>
          </a:bodyPr>
          <a:lstStyle/>
          <a:p>
            <a:r>
              <a:rPr lang="fr-FR" dirty="0" smtClean="0"/>
              <a:t>Q2</a:t>
            </a:r>
            <a:endParaRPr lang="fr-FR" dirty="0"/>
          </a:p>
        </p:txBody>
      </p:sp>
      <p:sp>
        <p:nvSpPr>
          <p:cNvPr id="21" name="Elipse 20"/>
          <p:cNvSpPr/>
          <p:nvPr/>
        </p:nvSpPr>
        <p:spPr>
          <a:xfrm>
            <a:off x="37801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CaixaDeTexto 21"/>
          <p:cNvSpPr txBox="1"/>
          <p:nvPr/>
        </p:nvSpPr>
        <p:spPr>
          <a:xfrm>
            <a:off x="4443674" y="4528593"/>
            <a:ext cx="457176" cy="369332"/>
          </a:xfrm>
          <a:prstGeom prst="rect">
            <a:avLst/>
          </a:prstGeom>
          <a:noFill/>
        </p:spPr>
        <p:txBody>
          <a:bodyPr wrap="none" rtlCol="0">
            <a:spAutoFit/>
          </a:bodyPr>
          <a:lstStyle/>
          <a:p>
            <a:r>
              <a:rPr lang="fr-FR" dirty="0" smtClean="0"/>
              <a:t>Q1</a:t>
            </a:r>
            <a:endParaRPr lang="fr-FR" dirty="0"/>
          </a:p>
        </p:txBody>
      </p:sp>
      <p:cxnSp>
        <p:nvCxnSpPr>
          <p:cNvPr id="23" name="Conector em curva 22"/>
          <p:cNvCxnSpPr>
            <a:stCxn id="19" idx="2"/>
            <a:endCxn id="26" idx="2"/>
          </p:cNvCxnSpPr>
          <p:nvPr/>
        </p:nvCxnSpPr>
        <p:spPr>
          <a:xfrm rot="5400000" flipH="1" flipV="1">
            <a:off x="7370047" y="2657749"/>
            <a:ext cx="553640" cy="1541313"/>
          </a:xfrm>
          <a:prstGeom prst="curvedConnector3">
            <a:avLst>
              <a:gd name="adj1" fmla="val -4129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Conector em curva 23"/>
          <p:cNvCxnSpPr>
            <a:stCxn id="18" idx="2"/>
            <a:endCxn id="15" idx="2"/>
          </p:cNvCxnSpPr>
          <p:nvPr/>
        </p:nvCxnSpPr>
        <p:spPr>
          <a:xfrm rot="5400000" flipH="1">
            <a:off x="3781517" y="2768719"/>
            <a:ext cx="604517" cy="1293054"/>
          </a:xfrm>
          <a:prstGeom prst="curvedConnector3">
            <a:avLst>
              <a:gd name="adj1" fmla="val -37815"/>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Elipse 24"/>
          <p:cNvSpPr/>
          <p:nvPr/>
        </p:nvSpPr>
        <p:spPr>
          <a:xfrm>
            <a:off x="57994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CaixaDeTexto 25"/>
          <p:cNvSpPr txBox="1"/>
          <p:nvPr/>
        </p:nvSpPr>
        <p:spPr>
          <a:xfrm>
            <a:off x="7315632" y="2628366"/>
            <a:ext cx="2203784" cy="523220"/>
          </a:xfrm>
          <a:prstGeom prst="rect">
            <a:avLst/>
          </a:prstGeom>
          <a:noFill/>
          <a:ln>
            <a:noFill/>
          </a:ln>
        </p:spPr>
        <p:txBody>
          <a:bodyPr wrap="square" rtlCol="0">
            <a:spAutoFit/>
          </a:bodyPr>
          <a:lstStyle/>
          <a:p>
            <a:r>
              <a:rPr lang="en-US" sz="1400" dirty="0" smtClean="0"/>
              <a:t>total </a:t>
            </a:r>
            <a:r>
              <a:rPr lang="en-US" sz="1400" dirty="0"/>
              <a:t>response time &lt; </a:t>
            </a:r>
            <a:r>
              <a:rPr lang="en-US" sz="1400" dirty="0" smtClean="0"/>
              <a:t>10s</a:t>
            </a:r>
            <a:r>
              <a:rPr lang="en-US" sz="1400" dirty="0"/>
              <a:t>, total cost &lt; 5</a:t>
            </a:r>
            <a:r>
              <a:rPr lang="en-US" sz="1400" dirty="0" smtClean="0"/>
              <a:t>$</a:t>
            </a:r>
            <a:endParaRPr lang="en-US" sz="1400" dirty="0" smtClean="0"/>
          </a:p>
        </p:txBody>
      </p:sp>
      <p:sp>
        <p:nvSpPr>
          <p:cNvPr id="27" name="CaixaDeTexto 26"/>
          <p:cNvSpPr txBox="1"/>
          <p:nvPr/>
        </p:nvSpPr>
        <p:spPr>
          <a:xfrm>
            <a:off x="6292516" y="12366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t>
            </a:r>
            <a:r>
              <a:rPr lang="fr-FR" sz="1400" dirty="0" smtClean="0"/>
              <a:t>A4 (hospital?; p!), </a:t>
            </a:r>
            <a:r>
              <a:rPr lang="en-US" sz="1400" dirty="0" smtClean="0"/>
              <a:t>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28" name="CaixaDeTexto 27"/>
          <p:cNvSpPr txBox="1"/>
          <p:nvPr/>
        </p:nvSpPr>
        <p:spPr>
          <a:xfrm>
            <a:off x="312737" y="12366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Tree>
    <p:extLst>
      <p:ext uri="{BB962C8B-B14F-4D97-AF65-F5344CB8AC3E}">
        <p14:creationId xmlns:p14="http://schemas.microsoft.com/office/powerpoint/2010/main" val="6120933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714375"/>
          </a:xfrm>
        </p:spPr>
        <p:txBody>
          <a:bodyPr>
            <a:normAutofit fontScale="90000"/>
          </a:bodyPr>
          <a:lstStyle/>
          <a:p>
            <a:r>
              <a:rPr lang="fr-FR" sz="3200" u="sng" dirty="0"/>
              <a:t>Query </a:t>
            </a:r>
            <a:r>
              <a:rPr lang="fr-FR" sz="3200" u="sng" dirty="0" smtClean="0"/>
              <a:t>taxonomy: group 2 (the data denoted to Q2 is a subset of the data denoted to Q1)</a:t>
            </a:r>
            <a:endParaRPr lang="fr-FR" sz="3200" u="sng" dirty="0"/>
          </a:p>
        </p:txBody>
      </p:sp>
      <p:sp>
        <p:nvSpPr>
          <p:cNvPr id="3" name="Espaço Reservado para Conteúdo 2"/>
          <p:cNvSpPr>
            <a:spLocks noGrp="1"/>
          </p:cNvSpPr>
          <p:nvPr>
            <p:ph idx="1"/>
          </p:nvPr>
        </p:nvSpPr>
        <p:spPr>
          <a:xfrm>
            <a:off x="0" y="5638800"/>
            <a:ext cx="12192000" cy="995362"/>
          </a:xfrm>
        </p:spPr>
        <p:txBody>
          <a:bodyPr>
            <a:normAutofit/>
          </a:bodyPr>
          <a:lstStyle/>
          <a:p>
            <a:pPr marL="0" indent="0">
              <a:buNone/>
            </a:pPr>
            <a:r>
              <a:rPr lang="fr-FR" dirty="0" smtClean="0"/>
              <a:t>From the </a:t>
            </a:r>
            <a:r>
              <a:rPr lang="fr-FR" u="sng" dirty="0" smtClean="0"/>
              <a:t>data point of view</a:t>
            </a:r>
            <a:r>
              <a:rPr lang="fr-FR" dirty="0" smtClean="0"/>
              <a:t>, the answer of Q2 denote a type of data which is a subset of the type of data denoted by Q1.</a:t>
            </a:r>
            <a:endParaRPr lang="fr-FR" dirty="0"/>
          </a:p>
        </p:txBody>
      </p:sp>
      <p:sp>
        <p:nvSpPr>
          <p:cNvPr id="4"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smtClean="0"/>
              <a:t>Query 5b: Q2 is a subset of Q1</a:t>
            </a:r>
            <a:endParaRPr lang="fr-FR" sz="3200" u="sng" dirty="0"/>
          </a:p>
        </p:txBody>
      </p:sp>
      <p:cxnSp>
        <p:nvCxnSpPr>
          <p:cNvPr id="46" name="Conector reto 45"/>
          <p:cNvCxnSpPr/>
          <p:nvPr/>
        </p:nvCxnSpPr>
        <p:spPr>
          <a:xfrm>
            <a:off x="6096000" y="1236642"/>
            <a:ext cx="0" cy="41608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CaixaDeTexto 46"/>
          <p:cNvSpPr txBox="1"/>
          <p:nvPr/>
        </p:nvSpPr>
        <p:spPr>
          <a:xfrm>
            <a:off x="6292516" y="12366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t>
            </a:r>
            <a:r>
              <a:rPr lang="fr-FR" sz="1400" dirty="0" smtClean="0"/>
              <a:t>A4 (hospital?; p!), </a:t>
            </a:r>
            <a:r>
              <a:rPr lang="en-US" sz="1400" dirty="0" smtClean="0"/>
              <a:t>A2 (p?; p_information!),</a:t>
            </a:r>
          </a:p>
          <a:p>
            <a:r>
              <a:rPr lang="en-US" sz="1400" dirty="0" smtClean="0"/>
              <a:t>{</a:t>
            </a:r>
            <a:r>
              <a:rPr lang="en-US" sz="1400" b="1" dirty="0" smtClean="0"/>
              <a:t>availability &gt; </a:t>
            </a:r>
            <a:r>
              <a:rPr lang="en-US" sz="1400" b="1" dirty="0" smtClean="0"/>
              <a:t>98%, </a:t>
            </a:r>
            <a:r>
              <a:rPr lang="en-US" sz="1400" dirty="0" smtClean="0"/>
              <a:t>response time &lt; 3s, price per call &lt; 0.2$, provenance = certified, freshness = no, total response time &lt; 10s, total cost &lt; 5$}</a:t>
            </a:r>
            <a:endParaRPr lang="fr-FR" sz="1400" dirty="0"/>
          </a:p>
        </p:txBody>
      </p:sp>
      <p:cxnSp>
        <p:nvCxnSpPr>
          <p:cNvPr id="48" name="Conector reto 47"/>
          <p:cNvCxnSpPr/>
          <p:nvPr/>
        </p:nvCxnSpPr>
        <p:spPr>
          <a:xfrm>
            <a:off x="6096000" y="1236642"/>
            <a:ext cx="0" cy="3792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CaixaDeTexto 48"/>
          <p:cNvSpPr txBox="1"/>
          <p:nvPr/>
        </p:nvSpPr>
        <p:spPr>
          <a:xfrm>
            <a:off x="312737" y="12366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50" name="Elipse 49"/>
          <p:cNvSpPr/>
          <p:nvPr/>
        </p:nvSpPr>
        <p:spPr>
          <a:xfrm>
            <a:off x="7422151" y="23227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lipse 50"/>
          <p:cNvSpPr/>
          <p:nvPr/>
        </p:nvSpPr>
        <p:spPr>
          <a:xfrm>
            <a:off x="8527051" y="23227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Elipse 51"/>
          <p:cNvSpPr/>
          <p:nvPr/>
        </p:nvSpPr>
        <p:spPr>
          <a:xfrm>
            <a:off x="8527051" y="31736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Elipse 52"/>
          <p:cNvSpPr/>
          <p:nvPr/>
        </p:nvSpPr>
        <p:spPr>
          <a:xfrm>
            <a:off x="7422151" y="31736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4" name="Conector reto 53"/>
          <p:cNvCxnSpPr>
            <a:endCxn id="53" idx="7"/>
          </p:cNvCxnSpPr>
          <p:nvPr/>
        </p:nvCxnSpPr>
        <p:spPr>
          <a:xfrm flipV="1">
            <a:off x="8679451" y="35419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Conector reto 54"/>
          <p:cNvCxnSpPr/>
          <p:nvPr/>
        </p:nvCxnSpPr>
        <p:spPr>
          <a:xfrm flipV="1">
            <a:off x="8831851" y="36943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Conector reto 55"/>
          <p:cNvCxnSpPr/>
          <p:nvPr/>
        </p:nvCxnSpPr>
        <p:spPr>
          <a:xfrm flipV="1">
            <a:off x="8984251" y="3916252"/>
            <a:ext cx="796775" cy="60043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Conector reto 56"/>
          <p:cNvCxnSpPr/>
          <p:nvPr/>
        </p:nvCxnSpPr>
        <p:spPr>
          <a:xfrm flipV="1">
            <a:off x="9136651" y="4223558"/>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Conector reto 57"/>
          <p:cNvCxnSpPr/>
          <p:nvPr/>
        </p:nvCxnSpPr>
        <p:spPr>
          <a:xfrm flipV="1">
            <a:off x="8615996" y="3410928"/>
            <a:ext cx="763506" cy="575365"/>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Conector reto 58"/>
          <p:cNvCxnSpPr/>
          <p:nvPr/>
        </p:nvCxnSpPr>
        <p:spPr>
          <a:xfrm flipV="1">
            <a:off x="8831851" y="3327606"/>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60" name="CaixaDeTexto 59"/>
          <p:cNvSpPr txBox="1"/>
          <p:nvPr/>
        </p:nvSpPr>
        <p:spPr>
          <a:xfrm>
            <a:off x="7907764" y="2848807"/>
            <a:ext cx="434734" cy="369332"/>
          </a:xfrm>
          <a:prstGeom prst="rect">
            <a:avLst/>
          </a:prstGeom>
          <a:noFill/>
        </p:spPr>
        <p:txBody>
          <a:bodyPr wrap="none" rtlCol="0">
            <a:spAutoFit/>
          </a:bodyPr>
          <a:lstStyle/>
          <a:p>
            <a:r>
              <a:rPr lang="fr-FR" dirty="0" smtClean="0"/>
              <a:t>A1</a:t>
            </a:r>
            <a:endParaRPr lang="fr-FR" dirty="0"/>
          </a:p>
        </p:txBody>
      </p:sp>
      <p:sp>
        <p:nvSpPr>
          <p:cNvPr id="61" name="CaixaDeTexto 60"/>
          <p:cNvSpPr txBox="1"/>
          <p:nvPr/>
        </p:nvSpPr>
        <p:spPr>
          <a:xfrm>
            <a:off x="10070117" y="2767038"/>
            <a:ext cx="434734" cy="369332"/>
          </a:xfrm>
          <a:prstGeom prst="rect">
            <a:avLst/>
          </a:prstGeom>
          <a:noFill/>
        </p:spPr>
        <p:txBody>
          <a:bodyPr wrap="none" rtlCol="0">
            <a:spAutoFit/>
          </a:bodyPr>
          <a:lstStyle/>
          <a:p>
            <a:r>
              <a:rPr lang="fr-FR" dirty="0" smtClean="0"/>
              <a:t>A2</a:t>
            </a:r>
            <a:endParaRPr lang="fr-FR" dirty="0"/>
          </a:p>
        </p:txBody>
      </p:sp>
      <p:sp>
        <p:nvSpPr>
          <p:cNvPr id="62" name="CaixaDeTexto 61"/>
          <p:cNvSpPr txBox="1"/>
          <p:nvPr/>
        </p:nvSpPr>
        <p:spPr>
          <a:xfrm>
            <a:off x="7915780" y="4890162"/>
            <a:ext cx="434734" cy="369332"/>
          </a:xfrm>
          <a:prstGeom prst="rect">
            <a:avLst/>
          </a:prstGeom>
          <a:noFill/>
        </p:spPr>
        <p:txBody>
          <a:bodyPr wrap="none" rtlCol="0">
            <a:spAutoFit/>
          </a:bodyPr>
          <a:lstStyle/>
          <a:p>
            <a:r>
              <a:rPr lang="fr-FR" dirty="0" smtClean="0"/>
              <a:t>A4</a:t>
            </a:r>
            <a:endParaRPr lang="fr-FR" dirty="0"/>
          </a:p>
        </p:txBody>
      </p:sp>
      <p:sp>
        <p:nvSpPr>
          <p:cNvPr id="63" name="CaixaDeTexto 62"/>
          <p:cNvSpPr txBox="1"/>
          <p:nvPr/>
        </p:nvSpPr>
        <p:spPr>
          <a:xfrm>
            <a:off x="10078133" y="4820425"/>
            <a:ext cx="434734" cy="369332"/>
          </a:xfrm>
          <a:prstGeom prst="rect">
            <a:avLst/>
          </a:prstGeom>
          <a:noFill/>
        </p:spPr>
        <p:txBody>
          <a:bodyPr wrap="none" rtlCol="0">
            <a:spAutoFit/>
          </a:bodyPr>
          <a:lstStyle/>
          <a:p>
            <a:r>
              <a:rPr lang="fr-FR" dirty="0" smtClean="0"/>
              <a:t>A3</a:t>
            </a:r>
            <a:endParaRPr lang="fr-FR" dirty="0"/>
          </a:p>
        </p:txBody>
      </p:sp>
      <p:sp>
        <p:nvSpPr>
          <p:cNvPr id="64" name="Elipse 63"/>
          <p:cNvSpPr/>
          <p:nvPr/>
        </p:nvSpPr>
        <p:spPr>
          <a:xfrm>
            <a:off x="1221875" y="23067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Elipse 64"/>
          <p:cNvSpPr/>
          <p:nvPr/>
        </p:nvSpPr>
        <p:spPr>
          <a:xfrm>
            <a:off x="2326775" y="23067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Elipse 65"/>
          <p:cNvSpPr/>
          <p:nvPr/>
        </p:nvSpPr>
        <p:spPr>
          <a:xfrm>
            <a:off x="2326775" y="31576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Elipse 66"/>
          <p:cNvSpPr/>
          <p:nvPr/>
        </p:nvSpPr>
        <p:spPr>
          <a:xfrm>
            <a:off x="1221875" y="31576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8" name="Conector reto 67"/>
          <p:cNvCxnSpPr/>
          <p:nvPr/>
        </p:nvCxnSpPr>
        <p:spPr>
          <a:xfrm flipV="1">
            <a:off x="2503028" y="3295660"/>
            <a:ext cx="1173435" cy="88428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Conector reto 68"/>
          <p:cNvCxnSpPr/>
          <p:nvPr/>
        </p:nvCxnSpPr>
        <p:spPr>
          <a:xfrm flipV="1">
            <a:off x="2631575" y="3541918"/>
            <a:ext cx="1069988" cy="80632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Conector reto 69"/>
          <p:cNvCxnSpPr/>
          <p:nvPr/>
        </p:nvCxnSpPr>
        <p:spPr>
          <a:xfrm flipV="1">
            <a:off x="2783975" y="3812871"/>
            <a:ext cx="912671" cy="68777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Conector reto 70"/>
          <p:cNvCxnSpPr/>
          <p:nvPr/>
        </p:nvCxnSpPr>
        <p:spPr>
          <a:xfrm flipV="1">
            <a:off x="2952277" y="4199563"/>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Conector reto 71"/>
          <p:cNvCxnSpPr/>
          <p:nvPr/>
        </p:nvCxnSpPr>
        <p:spPr>
          <a:xfrm flipV="1">
            <a:off x="2415720" y="3173663"/>
            <a:ext cx="1057065" cy="796587"/>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Conector reto 72"/>
          <p:cNvCxnSpPr/>
          <p:nvPr/>
        </p:nvCxnSpPr>
        <p:spPr>
          <a:xfrm flipV="1">
            <a:off x="2631575" y="3311562"/>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74" name="CaixaDeTexto 73"/>
          <p:cNvSpPr txBox="1"/>
          <p:nvPr/>
        </p:nvSpPr>
        <p:spPr>
          <a:xfrm>
            <a:off x="1707488" y="2832763"/>
            <a:ext cx="434734" cy="369332"/>
          </a:xfrm>
          <a:prstGeom prst="rect">
            <a:avLst/>
          </a:prstGeom>
          <a:noFill/>
        </p:spPr>
        <p:txBody>
          <a:bodyPr wrap="none" rtlCol="0">
            <a:spAutoFit/>
          </a:bodyPr>
          <a:lstStyle/>
          <a:p>
            <a:r>
              <a:rPr lang="fr-FR" dirty="0" smtClean="0"/>
              <a:t>A1</a:t>
            </a:r>
            <a:endParaRPr lang="fr-FR" dirty="0"/>
          </a:p>
        </p:txBody>
      </p:sp>
      <p:sp>
        <p:nvSpPr>
          <p:cNvPr id="75" name="CaixaDeTexto 74"/>
          <p:cNvSpPr txBox="1"/>
          <p:nvPr/>
        </p:nvSpPr>
        <p:spPr>
          <a:xfrm>
            <a:off x="3869841" y="2750994"/>
            <a:ext cx="434734" cy="369332"/>
          </a:xfrm>
          <a:prstGeom prst="rect">
            <a:avLst/>
          </a:prstGeom>
          <a:noFill/>
        </p:spPr>
        <p:txBody>
          <a:bodyPr wrap="none" rtlCol="0">
            <a:spAutoFit/>
          </a:bodyPr>
          <a:lstStyle/>
          <a:p>
            <a:r>
              <a:rPr lang="fr-FR" dirty="0" smtClean="0"/>
              <a:t>A2</a:t>
            </a:r>
            <a:endParaRPr lang="fr-FR" dirty="0"/>
          </a:p>
        </p:txBody>
      </p:sp>
      <p:sp>
        <p:nvSpPr>
          <p:cNvPr id="76" name="CaixaDeTexto 75"/>
          <p:cNvSpPr txBox="1"/>
          <p:nvPr/>
        </p:nvSpPr>
        <p:spPr>
          <a:xfrm>
            <a:off x="1715504" y="4874118"/>
            <a:ext cx="434734" cy="369332"/>
          </a:xfrm>
          <a:prstGeom prst="rect">
            <a:avLst/>
          </a:prstGeom>
          <a:noFill/>
        </p:spPr>
        <p:txBody>
          <a:bodyPr wrap="none" rtlCol="0">
            <a:spAutoFit/>
          </a:bodyPr>
          <a:lstStyle/>
          <a:p>
            <a:r>
              <a:rPr lang="fr-FR" dirty="0" smtClean="0"/>
              <a:t>A4</a:t>
            </a:r>
            <a:endParaRPr lang="fr-FR" dirty="0"/>
          </a:p>
        </p:txBody>
      </p:sp>
      <p:sp>
        <p:nvSpPr>
          <p:cNvPr id="77" name="CaixaDeTexto 76"/>
          <p:cNvSpPr txBox="1"/>
          <p:nvPr/>
        </p:nvSpPr>
        <p:spPr>
          <a:xfrm>
            <a:off x="3877857" y="4804381"/>
            <a:ext cx="434734" cy="369332"/>
          </a:xfrm>
          <a:prstGeom prst="rect">
            <a:avLst/>
          </a:prstGeom>
          <a:noFill/>
        </p:spPr>
        <p:txBody>
          <a:bodyPr wrap="none" rtlCol="0">
            <a:spAutoFit/>
          </a:bodyPr>
          <a:lstStyle/>
          <a:p>
            <a:r>
              <a:rPr lang="fr-FR" dirty="0" smtClean="0"/>
              <a:t>A3</a:t>
            </a:r>
            <a:endParaRPr lang="fr-FR" dirty="0"/>
          </a:p>
        </p:txBody>
      </p:sp>
    </p:spTree>
    <p:extLst>
      <p:ext uri="{BB962C8B-B14F-4D97-AF65-F5344CB8AC3E}">
        <p14:creationId xmlns:p14="http://schemas.microsoft.com/office/powerpoint/2010/main" val="7329570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5181600"/>
            <a:ext cx="12192000" cy="995362"/>
          </a:xfrm>
        </p:spPr>
        <p:txBody>
          <a:bodyPr>
            <a:normAutofit fontScale="92500" lnSpcReduction="20000"/>
          </a:bodyPr>
          <a:lstStyle/>
          <a:p>
            <a:pPr marL="0" indent="0">
              <a:buNone/>
            </a:pPr>
            <a:r>
              <a:rPr lang="fr-FR" dirty="0" smtClean="0"/>
              <a:t>From the </a:t>
            </a:r>
            <a:r>
              <a:rPr lang="fr-FR" u="sng" dirty="0" smtClean="0"/>
              <a:t>data services point of view</a:t>
            </a:r>
            <a:r>
              <a:rPr lang="fr-FR" dirty="0" smtClean="0"/>
              <a:t>, the set of data services filtered to Q2 according to the type of data they denote and user requirements shares some of the data services filtered to Q1. </a:t>
            </a:r>
            <a:r>
              <a:rPr lang="fr-FR" dirty="0"/>
              <a:t>H</a:t>
            </a:r>
            <a:r>
              <a:rPr lang="fr-FR" dirty="0" smtClean="0"/>
              <a:t>owever, there are data services which are particular to Q2.</a:t>
            </a:r>
            <a:endParaRPr lang="fr-FR" dirty="0"/>
          </a:p>
        </p:txBody>
      </p:sp>
      <p:sp>
        <p:nvSpPr>
          <p:cNvPr id="13" name="Título 1"/>
          <p:cNvSpPr txBox="1">
            <a:spLocks/>
          </p:cNvSpPr>
          <p:nvPr/>
        </p:nvSpPr>
        <p:spPr>
          <a:xfrm>
            <a:off x="0" y="0"/>
            <a:ext cx="12192000" cy="714375"/>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smtClean="0"/>
              <a:t>Query taxonomy: group 2 (the data denoted to Q2 is a subset of the data denoted to Q1)</a:t>
            </a:r>
            <a:endParaRPr lang="fr-FR" sz="3200" u="sng" dirty="0"/>
          </a:p>
        </p:txBody>
      </p:sp>
      <p:sp>
        <p:nvSpPr>
          <p:cNvPr id="14"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smtClean="0"/>
              <a:t>Query 5b: Q2 is a subset of Q1</a:t>
            </a:r>
            <a:endParaRPr lang="fr-FR" sz="3200" u="sng" dirty="0"/>
          </a:p>
        </p:txBody>
      </p:sp>
      <p:sp>
        <p:nvSpPr>
          <p:cNvPr id="17" name="Retângulo 16"/>
          <p:cNvSpPr/>
          <p:nvPr/>
        </p:nvSpPr>
        <p:spPr>
          <a:xfrm>
            <a:off x="3559008" y="2406630"/>
            <a:ext cx="4318000" cy="271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CaixaDeTexto 26"/>
          <p:cNvSpPr txBox="1"/>
          <p:nvPr/>
        </p:nvSpPr>
        <p:spPr>
          <a:xfrm>
            <a:off x="3529819" y="4868952"/>
            <a:ext cx="2203784" cy="307777"/>
          </a:xfrm>
          <a:prstGeom prst="rect">
            <a:avLst/>
          </a:prstGeom>
          <a:noFill/>
          <a:ln>
            <a:noFill/>
          </a:ln>
        </p:spPr>
        <p:txBody>
          <a:bodyPr wrap="square" rtlCol="0">
            <a:spAutoFit/>
          </a:bodyPr>
          <a:lstStyle/>
          <a:p>
            <a:r>
              <a:rPr lang="en-US" sz="1400" dirty="0" smtClean="0"/>
              <a:t>Universe of data services</a:t>
            </a:r>
          </a:p>
        </p:txBody>
      </p:sp>
      <p:sp>
        <p:nvSpPr>
          <p:cNvPr id="28" name="CaixaDeTexto 27"/>
          <p:cNvSpPr txBox="1"/>
          <p:nvPr/>
        </p:nvSpPr>
        <p:spPr>
          <a:xfrm>
            <a:off x="6292516" y="12366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t>
            </a:r>
            <a:r>
              <a:rPr lang="fr-FR" sz="1400" dirty="0" smtClean="0"/>
              <a:t>A4 (hospital?; p!), </a:t>
            </a:r>
            <a:r>
              <a:rPr lang="en-US" sz="1400" dirty="0" smtClean="0"/>
              <a:t>A2 (p?; p_information!),</a:t>
            </a:r>
          </a:p>
          <a:p>
            <a:r>
              <a:rPr lang="en-US" sz="1400" dirty="0" smtClean="0"/>
              <a:t>{</a:t>
            </a:r>
            <a:r>
              <a:rPr lang="en-US" sz="1400" b="1" dirty="0" smtClean="0"/>
              <a:t>availability &gt; </a:t>
            </a:r>
            <a:r>
              <a:rPr lang="en-US" sz="1400" b="1" dirty="0" smtClean="0"/>
              <a:t>98%, </a:t>
            </a:r>
            <a:r>
              <a:rPr lang="en-US" sz="1400" dirty="0" smtClean="0"/>
              <a:t>response time &lt; 3s, price per call &lt; 0.2$, provenance = certified, freshness = no, total response time &lt; 10s, total cost &lt; 5$}</a:t>
            </a:r>
            <a:endParaRPr lang="fr-FR" sz="1400" dirty="0"/>
          </a:p>
        </p:txBody>
      </p:sp>
      <p:sp>
        <p:nvSpPr>
          <p:cNvPr id="29" name="CaixaDeTexto 28"/>
          <p:cNvSpPr txBox="1"/>
          <p:nvPr/>
        </p:nvSpPr>
        <p:spPr>
          <a:xfrm>
            <a:off x="312737" y="12366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15" name="CaixaDeTexto 14"/>
          <p:cNvSpPr txBox="1"/>
          <p:nvPr/>
        </p:nvSpPr>
        <p:spPr>
          <a:xfrm>
            <a:off x="6030653" y="4514948"/>
            <a:ext cx="457176" cy="369332"/>
          </a:xfrm>
          <a:prstGeom prst="rect">
            <a:avLst/>
          </a:prstGeom>
          <a:noFill/>
        </p:spPr>
        <p:txBody>
          <a:bodyPr wrap="none" rtlCol="0">
            <a:spAutoFit/>
          </a:bodyPr>
          <a:lstStyle/>
          <a:p>
            <a:r>
              <a:rPr lang="fr-FR" dirty="0" smtClean="0"/>
              <a:t>Q2</a:t>
            </a:r>
            <a:endParaRPr lang="fr-FR" dirty="0"/>
          </a:p>
        </p:txBody>
      </p:sp>
      <p:sp>
        <p:nvSpPr>
          <p:cNvPr id="16" name="CaixaDeTexto 15"/>
          <p:cNvSpPr txBox="1"/>
          <p:nvPr/>
        </p:nvSpPr>
        <p:spPr>
          <a:xfrm>
            <a:off x="2492024" y="2545179"/>
            <a:ext cx="2203784" cy="1169551"/>
          </a:xfrm>
          <a:prstGeom prst="rect">
            <a:avLst/>
          </a:prstGeom>
          <a:noFill/>
          <a:ln>
            <a:noFill/>
          </a:ln>
        </p:spPr>
        <p:txBody>
          <a:bodyPr wrap="square" rtlCol="0">
            <a:spAutoFit/>
          </a:bodyPr>
          <a:lstStyle/>
          <a:p>
            <a:r>
              <a:rPr lang="en-US" sz="1400" dirty="0" smtClean="0"/>
              <a:t>availability </a:t>
            </a:r>
            <a:r>
              <a:rPr lang="en-US" sz="1400" dirty="0" smtClean="0"/>
              <a:t>&gt; 97</a:t>
            </a:r>
            <a:r>
              <a:rPr lang="en-US" sz="1400" dirty="0" smtClean="0"/>
              <a:t>%,</a:t>
            </a:r>
          </a:p>
          <a:p>
            <a:r>
              <a:rPr lang="en-US" sz="1400" dirty="0" smtClean="0"/>
              <a:t>response </a:t>
            </a:r>
            <a:r>
              <a:rPr lang="en-US" sz="1400" dirty="0" smtClean="0"/>
              <a:t>time &lt; 3s, </a:t>
            </a:r>
            <a:endParaRPr lang="en-US" sz="1400" dirty="0" smtClean="0"/>
          </a:p>
          <a:p>
            <a:r>
              <a:rPr lang="en-US" sz="1400" dirty="0" smtClean="0"/>
              <a:t>price </a:t>
            </a:r>
            <a:r>
              <a:rPr lang="en-US" sz="1400" dirty="0" smtClean="0"/>
              <a:t>per call &lt; 0.2$, </a:t>
            </a:r>
            <a:endParaRPr lang="en-US" sz="1400" dirty="0" smtClean="0"/>
          </a:p>
          <a:p>
            <a:r>
              <a:rPr lang="en-US" sz="1400" dirty="0" smtClean="0"/>
              <a:t>provenance </a:t>
            </a:r>
            <a:r>
              <a:rPr lang="en-US" sz="1400" dirty="0" smtClean="0"/>
              <a:t>= certified, </a:t>
            </a:r>
            <a:endParaRPr lang="en-US" sz="1400" dirty="0" smtClean="0"/>
          </a:p>
          <a:p>
            <a:r>
              <a:rPr lang="en-US" sz="1400" dirty="0" smtClean="0"/>
              <a:t>freshness </a:t>
            </a:r>
            <a:r>
              <a:rPr lang="en-US" sz="1400" dirty="0" smtClean="0"/>
              <a:t>= </a:t>
            </a:r>
            <a:r>
              <a:rPr lang="en-US" sz="1400" dirty="0" smtClean="0"/>
              <a:t>no</a:t>
            </a:r>
          </a:p>
        </p:txBody>
      </p:sp>
      <p:sp>
        <p:nvSpPr>
          <p:cNvPr id="18" name="Elipse 17"/>
          <p:cNvSpPr/>
          <p:nvPr/>
        </p:nvSpPr>
        <p:spPr>
          <a:xfrm>
            <a:off x="43643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CaixaDeTexto 18"/>
          <p:cNvSpPr txBox="1"/>
          <p:nvPr/>
        </p:nvSpPr>
        <p:spPr>
          <a:xfrm>
            <a:off x="5065974" y="4528593"/>
            <a:ext cx="457176" cy="369332"/>
          </a:xfrm>
          <a:prstGeom prst="rect">
            <a:avLst/>
          </a:prstGeom>
          <a:noFill/>
        </p:spPr>
        <p:txBody>
          <a:bodyPr wrap="none" rtlCol="0">
            <a:spAutoFit/>
          </a:bodyPr>
          <a:lstStyle/>
          <a:p>
            <a:r>
              <a:rPr lang="fr-FR" dirty="0" smtClean="0"/>
              <a:t>Q1</a:t>
            </a:r>
            <a:endParaRPr lang="fr-FR" dirty="0"/>
          </a:p>
        </p:txBody>
      </p:sp>
      <p:sp>
        <p:nvSpPr>
          <p:cNvPr id="21" name="CaixaDeTexto 20"/>
          <p:cNvSpPr txBox="1"/>
          <p:nvPr/>
        </p:nvSpPr>
        <p:spPr>
          <a:xfrm>
            <a:off x="7213266" y="2545179"/>
            <a:ext cx="2203784" cy="1169551"/>
          </a:xfrm>
          <a:prstGeom prst="rect">
            <a:avLst/>
          </a:prstGeom>
          <a:noFill/>
          <a:ln>
            <a:noFill/>
          </a:ln>
        </p:spPr>
        <p:txBody>
          <a:bodyPr wrap="square" rtlCol="0">
            <a:spAutoFit/>
          </a:bodyPr>
          <a:lstStyle/>
          <a:p>
            <a:r>
              <a:rPr lang="en-US" sz="1400" b="1" dirty="0" smtClean="0"/>
              <a:t>availability </a:t>
            </a:r>
            <a:r>
              <a:rPr lang="en-US" sz="1400" b="1" dirty="0" smtClean="0"/>
              <a:t>&gt; </a:t>
            </a:r>
            <a:r>
              <a:rPr lang="en-US" sz="1400" b="1" dirty="0" smtClean="0"/>
              <a:t>98%,</a:t>
            </a:r>
          </a:p>
          <a:p>
            <a:r>
              <a:rPr lang="en-US" sz="1400" dirty="0" smtClean="0"/>
              <a:t>response </a:t>
            </a:r>
            <a:r>
              <a:rPr lang="en-US" sz="1400" dirty="0" smtClean="0"/>
              <a:t>time &lt; 3s, </a:t>
            </a:r>
            <a:endParaRPr lang="en-US" sz="1400" dirty="0" smtClean="0"/>
          </a:p>
          <a:p>
            <a:r>
              <a:rPr lang="en-US" sz="1400" dirty="0" smtClean="0"/>
              <a:t>price </a:t>
            </a:r>
            <a:r>
              <a:rPr lang="en-US" sz="1400" dirty="0" smtClean="0"/>
              <a:t>per call &lt; </a:t>
            </a:r>
            <a:r>
              <a:rPr lang="en-US" sz="1400" dirty="0" smtClean="0"/>
              <a:t>0.2$, </a:t>
            </a:r>
          </a:p>
          <a:p>
            <a:r>
              <a:rPr lang="en-US" sz="1400" dirty="0" smtClean="0"/>
              <a:t>provenance </a:t>
            </a:r>
            <a:r>
              <a:rPr lang="en-US" sz="1400" dirty="0" smtClean="0"/>
              <a:t>= certified, </a:t>
            </a:r>
            <a:endParaRPr lang="en-US" sz="1400" dirty="0" smtClean="0"/>
          </a:p>
          <a:p>
            <a:r>
              <a:rPr lang="en-US" sz="1400" dirty="0" smtClean="0"/>
              <a:t>freshness </a:t>
            </a:r>
            <a:r>
              <a:rPr lang="en-US" sz="1400" dirty="0" smtClean="0"/>
              <a:t>= </a:t>
            </a:r>
            <a:r>
              <a:rPr lang="en-US" sz="1400" dirty="0" smtClean="0"/>
              <a:t>no</a:t>
            </a:r>
          </a:p>
        </p:txBody>
      </p:sp>
      <p:sp>
        <p:nvSpPr>
          <p:cNvPr id="22" name="CaixaDeTexto 21"/>
          <p:cNvSpPr txBox="1"/>
          <p:nvPr/>
        </p:nvSpPr>
        <p:spPr>
          <a:xfrm>
            <a:off x="6522937" y="2931370"/>
            <a:ext cx="266191" cy="1169551"/>
          </a:xfrm>
          <a:prstGeom prst="rect">
            <a:avLst/>
          </a:prstGeom>
          <a:noFill/>
          <a:ln>
            <a:noFill/>
          </a:ln>
        </p:spPr>
        <p:txBody>
          <a:bodyPr wrap="square" rtlCol="0">
            <a:spAutoFit/>
          </a:bodyPr>
          <a:lstStyle/>
          <a:p>
            <a:r>
              <a:rPr lang="en-US" sz="1400" b="1" dirty="0" smtClean="0"/>
              <a:t>.</a:t>
            </a:r>
          </a:p>
          <a:p>
            <a:r>
              <a:rPr lang="en-US" sz="1400" b="1" dirty="0" smtClean="0"/>
              <a:t>.</a:t>
            </a:r>
          </a:p>
          <a:p>
            <a:r>
              <a:rPr lang="en-US" sz="1400" b="1" dirty="0" smtClean="0"/>
              <a:t>.</a:t>
            </a:r>
          </a:p>
          <a:p>
            <a:r>
              <a:rPr lang="en-US" sz="1400" b="1" dirty="0" smtClean="0"/>
              <a:t>.</a:t>
            </a:r>
          </a:p>
          <a:p>
            <a:r>
              <a:rPr lang="en-US" sz="1400" b="1" dirty="0"/>
              <a:t>.</a:t>
            </a:r>
            <a:endParaRPr lang="en-US" sz="1400" dirty="0" smtClean="0"/>
          </a:p>
        </p:txBody>
      </p:sp>
      <p:sp>
        <p:nvSpPr>
          <p:cNvPr id="23" name="CaixaDeTexto 22"/>
          <p:cNvSpPr txBox="1"/>
          <p:nvPr/>
        </p:nvSpPr>
        <p:spPr>
          <a:xfrm>
            <a:off x="4668301" y="2931371"/>
            <a:ext cx="266191" cy="1169551"/>
          </a:xfrm>
          <a:prstGeom prst="rect">
            <a:avLst/>
          </a:prstGeom>
          <a:noFill/>
          <a:ln>
            <a:noFill/>
          </a:ln>
        </p:spPr>
        <p:txBody>
          <a:bodyPr wrap="square" rtlCol="0">
            <a:spAutoFit/>
          </a:bodyPr>
          <a:lstStyle/>
          <a:p>
            <a:r>
              <a:rPr lang="en-US" sz="1400" b="1" dirty="0" smtClean="0"/>
              <a:t>.</a:t>
            </a:r>
          </a:p>
          <a:p>
            <a:r>
              <a:rPr lang="en-US" sz="1400" b="1" dirty="0" smtClean="0"/>
              <a:t>.</a:t>
            </a:r>
          </a:p>
          <a:p>
            <a:r>
              <a:rPr lang="en-US" sz="1400" b="1" dirty="0" smtClean="0"/>
              <a:t>.</a:t>
            </a:r>
          </a:p>
          <a:p>
            <a:r>
              <a:rPr lang="en-US" sz="1400" b="1" dirty="0" smtClean="0"/>
              <a:t>.</a:t>
            </a:r>
          </a:p>
          <a:p>
            <a:r>
              <a:rPr lang="en-US" sz="1400" b="1" dirty="0"/>
              <a:t>.</a:t>
            </a:r>
            <a:endParaRPr lang="en-US" sz="1400" dirty="0" smtClean="0"/>
          </a:p>
        </p:txBody>
      </p:sp>
      <p:sp>
        <p:nvSpPr>
          <p:cNvPr id="24" name="Elipse 23"/>
          <p:cNvSpPr/>
          <p:nvPr/>
        </p:nvSpPr>
        <p:spPr>
          <a:xfrm>
            <a:off x="52406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 name="Conector em curva 3"/>
          <p:cNvCxnSpPr>
            <a:stCxn id="23" idx="2"/>
            <a:endCxn id="16" idx="2"/>
          </p:cNvCxnSpPr>
          <p:nvPr/>
        </p:nvCxnSpPr>
        <p:spPr>
          <a:xfrm rot="5400000" flipH="1">
            <a:off x="4004561" y="3304086"/>
            <a:ext cx="386192" cy="1207481"/>
          </a:xfrm>
          <a:prstGeom prst="curvedConnector3">
            <a:avLst>
              <a:gd name="adj1" fmla="val -5919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 name="Conector em curva 5"/>
          <p:cNvCxnSpPr>
            <a:stCxn id="22" idx="2"/>
            <a:endCxn id="21" idx="2"/>
          </p:cNvCxnSpPr>
          <p:nvPr/>
        </p:nvCxnSpPr>
        <p:spPr>
          <a:xfrm rot="5400000" flipH="1" flipV="1">
            <a:off x="7292499" y="3078263"/>
            <a:ext cx="386191" cy="1659125"/>
          </a:xfrm>
          <a:prstGeom prst="curvedConnector3">
            <a:avLst>
              <a:gd name="adj1" fmla="val -59194"/>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546315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fr-FR" dirty="0" smtClean="0"/>
              <a:t>Classification of requirements</a:t>
            </a:r>
            <a:endParaRPr lang="fr-FR" dirty="0"/>
          </a:p>
        </p:txBody>
      </p:sp>
      <p:sp>
        <p:nvSpPr>
          <p:cNvPr id="3" name="Espaço Reservado para Conteúdo 2"/>
          <p:cNvSpPr>
            <a:spLocks noGrp="1"/>
          </p:cNvSpPr>
          <p:nvPr>
            <p:ph sz="half" idx="1"/>
          </p:nvPr>
        </p:nvSpPr>
        <p:spPr>
          <a:xfrm>
            <a:off x="838200" y="2654299"/>
            <a:ext cx="5181600" cy="3522663"/>
          </a:xfrm>
        </p:spPr>
        <p:txBody>
          <a:bodyPr>
            <a:normAutofit fontScale="92500" lnSpcReduction="10000"/>
          </a:bodyPr>
          <a:lstStyle/>
          <a:p>
            <a:pPr marL="0" indent="0">
              <a:buNone/>
            </a:pPr>
            <a:r>
              <a:rPr lang="fr-FR" u="sng" dirty="0" smtClean="0">
                <a:effectLst>
                  <a:outerShdw blurRad="38100" dist="38100" dir="2700000" algn="tl">
                    <a:srgbClr val="000000">
                      <a:alpha val="43137"/>
                    </a:srgbClr>
                  </a:outerShdw>
                </a:effectLst>
              </a:rPr>
              <a:t>Service’s quality aspects:</a:t>
            </a:r>
          </a:p>
          <a:p>
            <a:r>
              <a:rPr lang="fr-FR" dirty="0" smtClean="0"/>
              <a:t>Availability</a:t>
            </a:r>
          </a:p>
          <a:p>
            <a:r>
              <a:rPr lang="fr-FR" dirty="0" smtClean="0"/>
              <a:t>Response time</a:t>
            </a:r>
          </a:p>
          <a:p>
            <a:r>
              <a:rPr lang="fr-FR" dirty="0" smtClean="0"/>
              <a:t>Price per call</a:t>
            </a:r>
          </a:p>
          <a:p>
            <a:r>
              <a:rPr lang="fr-FR" dirty="0" smtClean="0"/>
              <a:t>Authentication</a:t>
            </a:r>
          </a:p>
          <a:p>
            <a:r>
              <a:rPr lang="fr-FR" dirty="0" smtClean="0"/>
              <a:t>Privacy &amp; Confidentiality	</a:t>
            </a:r>
          </a:p>
          <a:p>
            <a:r>
              <a:rPr lang="fr-FR" dirty="0" smtClean="0"/>
              <a:t>Provenance</a:t>
            </a:r>
          </a:p>
        </p:txBody>
      </p:sp>
      <p:sp>
        <p:nvSpPr>
          <p:cNvPr id="5" name="Espaço Reservado para Conteúdo 4"/>
          <p:cNvSpPr>
            <a:spLocks noGrp="1"/>
          </p:cNvSpPr>
          <p:nvPr>
            <p:ph sz="half" idx="2"/>
          </p:nvPr>
        </p:nvSpPr>
        <p:spPr>
          <a:xfrm>
            <a:off x="6172200" y="2654299"/>
            <a:ext cx="5181600" cy="3522664"/>
          </a:xfrm>
        </p:spPr>
        <p:txBody>
          <a:bodyPr>
            <a:normAutofit fontScale="92500" lnSpcReduction="10000"/>
          </a:bodyPr>
          <a:lstStyle/>
          <a:p>
            <a:pPr marL="0" indent="0">
              <a:buNone/>
            </a:pPr>
            <a:r>
              <a:rPr lang="fr-FR" u="sng" dirty="0" smtClean="0">
                <a:effectLst>
                  <a:outerShdw blurRad="38100" dist="38100" dir="2700000" algn="tl">
                    <a:srgbClr val="000000">
                      <a:alpha val="43137"/>
                    </a:srgbClr>
                  </a:outerShdw>
                </a:effectLst>
              </a:rPr>
              <a:t>Data quality aspects:</a:t>
            </a:r>
          </a:p>
          <a:p>
            <a:r>
              <a:rPr lang="fr-FR" dirty="0" smtClean="0"/>
              <a:t>Degree of rawness</a:t>
            </a:r>
          </a:p>
          <a:p>
            <a:r>
              <a:rPr lang="fr-FR" dirty="0" smtClean="0"/>
              <a:t>Veracity</a:t>
            </a:r>
          </a:p>
          <a:p>
            <a:r>
              <a:rPr lang="fr-FR" dirty="0" smtClean="0"/>
              <a:t>Production time</a:t>
            </a:r>
          </a:p>
          <a:p>
            <a:r>
              <a:rPr lang="fr-FR" dirty="0" smtClean="0"/>
              <a:t>Production rate</a:t>
            </a:r>
          </a:p>
          <a:p>
            <a:r>
              <a:rPr lang="fr-FR" dirty="0" smtClean="0"/>
              <a:t>Data type</a:t>
            </a:r>
          </a:p>
          <a:p>
            <a:r>
              <a:rPr lang="fr-FR" dirty="0" smtClean="0"/>
              <a:t>Freshness</a:t>
            </a:r>
          </a:p>
          <a:p>
            <a:r>
              <a:rPr lang="fr-FR" dirty="0"/>
              <a:t>T</a:t>
            </a:r>
            <a:r>
              <a:rPr lang="fr-FR" dirty="0" smtClean="0"/>
              <a:t>rust</a:t>
            </a:r>
            <a:endParaRPr lang="fr-FR" dirty="0"/>
          </a:p>
        </p:txBody>
      </p:sp>
      <p:sp>
        <p:nvSpPr>
          <p:cNvPr id="6" name="Espaço Reservado para Conteúdo 5"/>
          <p:cNvSpPr txBox="1">
            <a:spLocks/>
          </p:cNvSpPr>
          <p:nvPr/>
        </p:nvSpPr>
        <p:spPr>
          <a:xfrm>
            <a:off x="838200" y="1825625"/>
            <a:ext cx="10515600" cy="82867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Separating requirements associated to the service provided and the ones associated to the data provided: </a:t>
            </a:r>
            <a:endParaRPr lang="en-US" dirty="0"/>
          </a:p>
        </p:txBody>
      </p:sp>
    </p:spTree>
    <p:extLst>
      <p:ext uri="{BB962C8B-B14F-4D97-AF65-F5344CB8AC3E}">
        <p14:creationId xmlns:p14="http://schemas.microsoft.com/office/powerpoint/2010/main" val="1028655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5181600"/>
            <a:ext cx="12192000" cy="1676400"/>
          </a:xfrm>
        </p:spPr>
        <p:txBody>
          <a:bodyPr>
            <a:normAutofit/>
          </a:bodyPr>
          <a:lstStyle/>
          <a:p>
            <a:pPr marL="0" indent="0">
              <a:buNone/>
            </a:pPr>
            <a:r>
              <a:rPr lang="fr-FR" dirty="0" smtClean="0"/>
              <a:t>From the </a:t>
            </a:r>
            <a:r>
              <a:rPr lang="fr-FR" u="sng" dirty="0" smtClean="0"/>
              <a:t>rewritings point of view</a:t>
            </a:r>
            <a:r>
              <a:rPr lang="fr-FR" dirty="0" smtClean="0"/>
              <a:t>, the set of rewritings produced to Q1 is different of the set produced to Q2 according to the type of data the user wants to retrieve. </a:t>
            </a:r>
            <a:endParaRPr lang="fr-FR" dirty="0"/>
          </a:p>
        </p:txBody>
      </p:sp>
      <p:sp>
        <p:nvSpPr>
          <p:cNvPr id="13" name="Título 1"/>
          <p:cNvSpPr>
            <a:spLocks noGrp="1"/>
          </p:cNvSpPr>
          <p:nvPr>
            <p:ph type="title"/>
          </p:nvPr>
        </p:nvSpPr>
        <p:spPr>
          <a:xfrm>
            <a:off x="0" y="0"/>
            <a:ext cx="12192000" cy="714375"/>
          </a:xfrm>
        </p:spPr>
        <p:txBody>
          <a:bodyPr>
            <a:normAutofit fontScale="90000"/>
          </a:bodyPr>
          <a:lstStyle/>
          <a:p>
            <a:r>
              <a:rPr lang="fr-FR" sz="3200" u="sng" dirty="0"/>
              <a:t>Query </a:t>
            </a:r>
            <a:r>
              <a:rPr lang="fr-FR" sz="3200" u="sng" dirty="0" smtClean="0"/>
              <a:t>taxonomy: group 2 (the data denoted to Q2 is a subset of the data denoted to Q1)</a:t>
            </a:r>
            <a:endParaRPr lang="fr-FR" sz="3200" u="sng" dirty="0"/>
          </a:p>
        </p:txBody>
      </p:sp>
      <p:sp>
        <p:nvSpPr>
          <p:cNvPr id="14"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smtClean="0"/>
              <a:t>Query 5b: Q2 is a subset of Q1</a:t>
            </a:r>
            <a:endParaRPr lang="fr-FR" sz="3200" u="sng" dirty="0"/>
          </a:p>
        </p:txBody>
      </p:sp>
      <p:sp>
        <p:nvSpPr>
          <p:cNvPr id="15" name="CaixaDeTexto 14"/>
          <p:cNvSpPr txBox="1"/>
          <p:nvPr/>
        </p:nvSpPr>
        <p:spPr>
          <a:xfrm>
            <a:off x="2335357" y="2589767"/>
            <a:ext cx="2203784" cy="523220"/>
          </a:xfrm>
          <a:prstGeom prst="rect">
            <a:avLst/>
          </a:prstGeom>
          <a:noFill/>
          <a:ln>
            <a:noFill/>
          </a:ln>
        </p:spPr>
        <p:txBody>
          <a:bodyPr wrap="square" rtlCol="0">
            <a:spAutoFit/>
          </a:bodyPr>
          <a:lstStyle/>
          <a:p>
            <a:r>
              <a:rPr lang="en-US" sz="1400" dirty="0" smtClean="0"/>
              <a:t>total </a:t>
            </a:r>
            <a:r>
              <a:rPr lang="en-US" sz="1400" dirty="0"/>
              <a:t>response time &lt; 10s, total cost &lt; 5</a:t>
            </a:r>
            <a:r>
              <a:rPr lang="en-US" sz="1400" dirty="0" smtClean="0"/>
              <a:t>$</a:t>
            </a:r>
            <a:endParaRPr lang="en-US" sz="1400" dirty="0" smtClean="0"/>
          </a:p>
        </p:txBody>
      </p:sp>
      <p:sp>
        <p:nvSpPr>
          <p:cNvPr id="16" name="Retângulo 15"/>
          <p:cNvSpPr/>
          <p:nvPr/>
        </p:nvSpPr>
        <p:spPr>
          <a:xfrm>
            <a:off x="3559008" y="2406630"/>
            <a:ext cx="4318000" cy="271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CaixaDeTexto 16"/>
          <p:cNvSpPr txBox="1"/>
          <p:nvPr/>
        </p:nvSpPr>
        <p:spPr>
          <a:xfrm>
            <a:off x="3529819" y="4868952"/>
            <a:ext cx="2203784" cy="307777"/>
          </a:xfrm>
          <a:prstGeom prst="rect">
            <a:avLst/>
          </a:prstGeom>
          <a:noFill/>
          <a:ln>
            <a:noFill/>
          </a:ln>
        </p:spPr>
        <p:txBody>
          <a:bodyPr wrap="square" rtlCol="0">
            <a:spAutoFit/>
          </a:bodyPr>
          <a:lstStyle/>
          <a:p>
            <a:r>
              <a:rPr lang="en-US" sz="1400" dirty="0" smtClean="0"/>
              <a:t>Universe of rewritings</a:t>
            </a:r>
          </a:p>
        </p:txBody>
      </p:sp>
      <p:sp>
        <p:nvSpPr>
          <p:cNvPr id="18" name="CaixaDeTexto 17"/>
          <p:cNvSpPr txBox="1"/>
          <p:nvPr/>
        </p:nvSpPr>
        <p:spPr>
          <a:xfrm>
            <a:off x="4400005" y="3409727"/>
            <a:ext cx="660596" cy="307777"/>
          </a:xfrm>
          <a:prstGeom prst="rect">
            <a:avLst/>
          </a:prstGeom>
          <a:noFill/>
          <a:ln>
            <a:noFill/>
          </a:ln>
        </p:spPr>
        <p:txBody>
          <a:bodyPr wrap="square" rtlCol="0">
            <a:spAutoFit/>
          </a:bodyPr>
          <a:lstStyle/>
          <a:p>
            <a:r>
              <a:rPr lang="en-US" sz="1400" b="1" dirty="0" smtClean="0"/>
              <a:t>r1…</a:t>
            </a:r>
            <a:r>
              <a:rPr lang="en-US" sz="1400" b="1" dirty="0" err="1" smtClean="0"/>
              <a:t>r</a:t>
            </a:r>
            <a:r>
              <a:rPr lang="en-US" sz="1400" b="1" baseline="-25000" dirty="0" err="1" smtClean="0"/>
              <a:t>n</a:t>
            </a:r>
            <a:endParaRPr lang="en-US" sz="1400" b="1" dirty="0" smtClean="0"/>
          </a:p>
        </p:txBody>
      </p:sp>
      <p:sp>
        <p:nvSpPr>
          <p:cNvPr id="19" name="CaixaDeTexto 18"/>
          <p:cNvSpPr txBox="1"/>
          <p:nvPr/>
        </p:nvSpPr>
        <p:spPr>
          <a:xfrm>
            <a:off x="6538653" y="3397449"/>
            <a:ext cx="675116" cy="307777"/>
          </a:xfrm>
          <a:prstGeom prst="rect">
            <a:avLst/>
          </a:prstGeom>
          <a:noFill/>
          <a:ln>
            <a:noFill/>
          </a:ln>
        </p:spPr>
        <p:txBody>
          <a:bodyPr wrap="square" rtlCol="0">
            <a:spAutoFit/>
          </a:bodyPr>
          <a:lstStyle/>
          <a:p>
            <a:r>
              <a:rPr lang="en-US" sz="1400" b="1" dirty="0" smtClean="0"/>
              <a:t>r1…</a:t>
            </a:r>
            <a:r>
              <a:rPr lang="en-US" sz="1400" b="1" dirty="0" err="1" smtClean="0"/>
              <a:t>r</a:t>
            </a:r>
            <a:r>
              <a:rPr lang="en-US" sz="1400" b="1" baseline="-25000" dirty="0" err="1" smtClean="0"/>
              <a:t>m</a:t>
            </a:r>
            <a:endParaRPr lang="en-US" sz="1400" b="1" dirty="0" smtClean="0"/>
          </a:p>
        </p:txBody>
      </p:sp>
      <p:sp>
        <p:nvSpPr>
          <p:cNvPr id="20" name="CaixaDeTexto 19"/>
          <p:cNvSpPr txBox="1"/>
          <p:nvPr/>
        </p:nvSpPr>
        <p:spPr>
          <a:xfrm>
            <a:off x="6538653" y="4514948"/>
            <a:ext cx="457176" cy="369332"/>
          </a:xfrm>
          <a:prstGeom prst="rect">
            <a:avLst/>
          </a:prstGeom>
          <a:noFill/>
        </p:spPr>
        <p:txBody>
          <a:bodyPr wrap="none" rtlCol="0">
            <a:spAutoFit/>
          </a:bodyPr>
          <a:lstStyle/>
          <a:p>
            <a:r>
              <a:rPr lang="fr-FR" dirty="0" smtClean="0"/>
              <a:t>Q2</a:t>
            </a:r>
            <a:endParaRPr lang="fr-FR" dirty="0"/>
          </a:p>
        </p:txBody>
      </p:sp>
      <p:sp>
        <p:nvSpPr>
          <p:cNvPr id="21" name="Elipse 20"/>
          <p:cNvSpPr/>
          <p:nvPr/>
        </p:nvSpPr>
        <p:spPr>
          <a:xfrm>
            <a:off x="37801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CaixaDeTexto 21"/>
          <p:cNvSpPr txBox="1"/>
          <p:nvPr/>
        </p:nvSpPr>
        <p:spPr>
          <a:xfrm>
            <a:off x="4443674" y="4528593"/>
            <a:ext cx="457176" cy="369332"/>
          </a:xfrm>
          <a:prstGeom prst="rect">
            <a:avLst/>
          </a:prstGeom>
          <a:noFill/>
        </p:spPr>
        <p:txBody>
          <a:bodyPr wrap="none" rtlCol="0">
            <a:spAutoFit/>
          </a:bodyPr>
          <a:lstStyle/>
          <a:p>
            <a:r>
              <a:rPr lang="fr-FR" dirty="0" smtClean="0"/>
              <a:t>Q1</a:t>
            </a:r>
            <a:endParaRPr lang="fr-FR" dirty="0"/>
          </a:p>
        </p:txBody>
      </p:sp>
      <p:cxnSp>
        <p:nvCxnSpPr>
          <p:cNvPr id="23" name="Conector em curva 22"/>
          <p:cNvCxnSpPr>
            <a:stCxn id="19" idx="2"/>
            <a:endCxn id="26" idx="2"/>
          </p:cNvCxnSpPr>
          <p:nvPr/>
        </p:nvCxnSpPr>
        <p:spPr>
          <a:xfrm rot="5400000" flipH="1" flipV="1">
            <a:off x="7370047" y="2657749"/>
            <a:ext cx="553640" cy="1541313"/>
          </a:xfrm>
          <a:prstGeom prst="curvedConnector3">
            <a:avLst>
              <a:gd name="adj1" fmla="val -4129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Conector em curva 23"/>
          <p:cNvCxnSpPr>
            <a:stCxn id="18" idx="2"/>
            <a:endCxn id="15" idx="2"/>
          </p:cNvCxnSpPr>
          <p:nvPr/>
        </p:nvCxnSpPr>
        <p:spPr>
          <a:xfrm rot="5400000" flipH="1">
            <a:off x="3781517" y="2768719"/>
            <a:ext cx="604517" cy="1293054"/>
          </a:xfrm>
          <a:prstGeom prst="curvedConnector3">
            <a:avLst>
              <a:gd name="adj1" fmla="val -37815"/>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Elipse 24"/>
          <p:cNvSpPr/>
          <p:nvPr/>
        </p:nvSpPr>
        <p:spPr>
          <a:xfrm>
            <a:off x="57994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CaixaDeTexto 25"/>
          <p:cNvSpPr txBox="1"/>
          <p:nvPr/>
        </p:nvSpPr>
        <p:spPr>
          <a:xfrm>
            <a:off x="7315632" y="2628366"/>
            <a:ext cx="2203784" cy="523220"/>
          </a:xfrm>
          <a:prstGeom prst="rect">
            <a:avLst/>
          </a:prstGeom>
          <a:noFill/>
          <a:ln>
            <a:noFill/>
          </a:ln>
        </p:spPr>
        <p:txBody>
          <a:bodyPr wrap="square" rtlCol="0">
            <a:spAutoFit/>
          </a:bodyPr>
          <a:lstStyle/>
          <a:p>
            <a:r>
              <a:rPr lang="en-US" sz="1400" dirty="0" smtClean="0"/>
              <a:t>total </a:t>
            </a:r>
            <a:r>
              <a:rPr lang="en-US" sz="1400" dirty="0"/>
              <a:t>response time &lt; </a:t>
            </a:r>
            <a:r>
              <a:rPr lang="en-US" sz="1400" dirty="0" smtClean="0"/>
              <a:t>10s</a:t>
            </a:r>
            <a:r>
              <a:rPr lang="en-US" sz="1400" dirty="0"/>
              <a:t>, total cost &lt; 5</a:t>
            </a:r>
            <a:r>
              <a:rPr lang="en-US" sz="1400" dirty="0" smtClean="0"/>
              <a:t>$</a:t>
            </a:r>
            <a:endParaRPr lang="en-US" sz="1400" dirty="0" smtClean="0"/>
          </a:p>
        </p:txBody>
      </p:sp>
      <p:sp>
        <p:nvSpPr>
          <p:cNvPr id="27" name="CaixaDeTexto 26"/>
          <p:cNvSpPr txBox="1"/>
          <p:nvPr/>
        </p:nvSpPr>
        <p:spPr>
          <a:xfrm>
            <a:off x="6292516" y="12366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t>
            </a:r>
            <a:r>
              <a:rPr lang="fr-FR" sz="1400" dirty="0" smtClean="0"/>
              <a:t>A4 (hospital?; p!), </a:t>
            </a:r>
            <a:r>
              <a:rPr lang="en-US" sz="1400" dirty="0" smtClean="0"/>
              <a:t>A2 (p?; p_information!),</a:t>
            </a:r>
          </a:p>
          <a:p>
            <a:r>
              <a:rPr lang="en-US" sz="1400" dirty="0" smtClean="0"/>
              <a:t>{</a:t>
            </a:r>
            <a:r>
              <a:rPr lang="en-US" sz="1400" b="1" dirty="0" smtClean="0"/>
              <a:t>availability &gt; </a:t>
            </a:r>
            <a:r>
              <a:rPr lang="en-US" sz="1400" b="1" dirty="0" smtClean="0"/>
              <a:t>98%, </a:t>
            </a:r>
            <a:r>
              <a:rPr lang="en-US" sz="1400" dirty="0" smtClean="0"/>
              <a:t>response time &lt; 3s, price per call &lt; 0.2$, provenance = certified, freshness = no, total response time &lt; 10s, total cost &lt; 5$}</a:t>
            </a:r>
            <a:endParaRPr lang="fr-FR" sz="1400" dirty="0"/>
          </a:p>
        </p:txBody>
      </p:sp>
      <p:sp>
        <p:nvSpPr>
          <p:cNvPr id="28" name="CaixaDeTexto 27"/>
          <p:cNvSpPr txBox="1"/>
          <p:nvPr/>
        </p:nvSpPr>
        <p:spPr>
          <a:xfrm>
            <a:off x="312737" y="12366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29" name="CaixaDeTexto 28"/>
          <p:cNvSpPr txBox="1"/>
          <p:nvPr/>
        </p:nvSpPr>
        <p:spPr>
          <a:xfrm>
            <a:off x="9683416" y="2406630"/>
            <a:ext cx="2203784" cy="954107"/>
          </a:xfrm>
          <a:prstGeom prst="rect">
            <a:avLst/>
          </a:prstGeom>
          <a:solidFill>
            <a:srgbClr val="FFFF00"/>
          </a:solidFill>
          <a:ln>
            <a:noFill/>
          </a:ln>
        </p:spPr>
        <p:txBody>
          <a:bodyPr wrap="square" rtlCol="0">
            <a:spAutoFit/>
          </a:bodyPr>
          <a:lstStyle/>
          <a:p>
            <a:r>
              <a:rPr lang="en-US" sz="1400" b="1" dirty="0" smtClean="0">
                <a:solidFill>
                  <a:srgbClr val="FF0000"/>
                </a:solidFill>
              </a:rPr>
              <a:t>The case 5b works  in the same way when it has less restrict requirement or a special case</a:t>
            </a:r>
            <a:endParaRPr lang="en-US" sz="1400" b="1" dirty="0" smtClean="0">
              <a:solidFill>
                <a:srgbClr val="FF0000"/>
              </a:solidFill>
            </a:endParaRPr>
          </a:p>
        </p:txBody>
      </p:sp>
    </p:spTree>
    <p:extLst>
      <p:ext uri="{BB962C8B-B14F-4D97-AF65-F5344CB8AC3E}">
        <p14:creationId xmlns:p14="http://schemas.microsoft.com/office/powerpoint/2010/main" val="7067197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714375"/>
          </a:xfrm>
        </p:spPr>
        <p:txBody>
          <a:bodyPr>
            <a:normAutofit fontScale="90000"/>
          </a:bodyPr>
          <a:lstStyle/>
          <a:p>
            <a:r>
              <a:rPr lang="fr-FR" sz="3200" u="sng" dirty="0"/>
              <a:t>Query </a:t>
            </a:r>
            <a:r>
              <a:rPr lang="fr-FR" sz="3200" u="sng" dirty="0" smtClean="0"/>
              <a:t>taxonomy: group 3 (the data denoted to Q2 is a superset of the data denoted to Q1)</a:t>
            </a:r>
            <a:endParaRPr lang="fr-FR" sz="3200" u="sng" dirty="0"/>
          </a:p>
        </p:txBody>
      </p:sp>
      <p:sp>
        <p:nvSpPr>
          <p:cNvPr id="3" name="Espaço Reservado para Conteúdo 2"/>
          <p:cNvSpPr>
            <a:spLocks noGrp="1"/>
          </p:cNvSpPr>
          <p:nvPr>
            <p:ph idx="1"/>
          </p:nvPr>
        </p:nvSpPr>
        <p:spPr>
          <a:xfrm>
            <a:off x="0" y="5638800"/>
            <a:ext cx="12192000" cy="995362"/>
          </a:xfrm>
        </p:spPr>
        <p:txBody>
          <a:bodyPr>
            <a:normAutofit/>
          </a:bodyPr>
          <a:lstStyle/>
          <a:p>
            <a:pPr marL="0" indent="0">
              <a:buNone/>
            </a:pPr>
            <a:r>
              <a:rPr lang="fr-FR" dirty="0" smtClean="0"/>
              <a:t>From the </a:t>
            </a:r>
            <a:r>
              <a:rPr lang="fr-FR" u="sng" dirty="0" smtClean="0"/>
              <a:t>data point of view</a:t>
            </a:r>
            <a:r>
              <a:rPr lang="fr-FR" dirty="0" smtClean="0"/>
              <a:t>, the answer of Q2 denote a type of data which is a superset of the type of data denoted by Q1.</a:t>
            </a:r>
            <a:endParaRPr lang="fr-FR" dirty="0"/>
          </a:p>
        </p:txBody>
      </p:sp>
      <p:sp>
        <p:nvSpPr>
          <p:cNvPr id="4"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smtClean="0"/>
              <a:t>Query 6a: Q2 is a superset of Q1</a:t>
            </a:r>
            <a:endParaRPr lang="fr-FR" sz="3200" u="sng" dirty="0"/>
          </a:p>
        </p:txBody>
      </p:sp>
      <p:sp>
        <p:nvSpPr>
          <p:cNvPr id="37" name="CaixaDeTexto 36"/>
          <p:cNvSpPr txBox="1"/>
          <p:nvPr/>
        </p:nvSpPr>
        <p:spPr>
          <a:xfrm>
            <a:off x="6292515" y="1147742"/>
            <a:ext cx="5699187" cy="738664"/>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p_information!) :=  A1 (disease?; p!), A2 (p?; p_information!),</a:t>
            </a:r>
          </a:p>
          <a:p>
            <a:r>
              <a:rPr lang="en-US" sz="1400" dirty="0" smtClean="0"/>
              <a:t>{availability &gt; 97%, response time &lt; 3s, price per call &lt; 0.2$, provenance = certified, freshness = no, total response time &lt; 10s, total cost &lt; 5$}</a:t>
            </a:r>
            <a:endParaRPr lang="fr-FR" sz="1400" dirty="0"/>
          </a:p>
        </p:txBody>
      </p:sp>
      <p:grpSp>
        <p:nvGrpSpPr>
          <p:cNvPr id="38" name="Grupo 37"/>
          <p:cNvGrpSpPr/>
          <p:nvPr/>
        </p:nvGrpSpPr>
        <p:grpSpPr>
          <a:xfrm>
            <a:off x="1066800" y="2247230"/>
            <a:ext cx="3619500" cy="3332077"/>
            <a:chOff x="1066800" y="2054058"/>
            <a:chExt cx="3619500" cy="3332077"/>
          </a:xfrm>
        </p:grpSpPr>
        <p:grpSp>
          <p:nvGrpSpPr>
            <p:cNvPr id="39" name="Grupo 38"/>
            <p:cNvGrpSpPr/>
            <p:nvPr/>
          </p:nvGrpSpPr>
          <p:grpSpPr>
            <a:xfrm>
              <a:off x="1066800" y="2054058"/>
              <a:ext cx="3619500" cy="3332077"/>
              <a:chOff x="1066800" y="3413626"/>
              <a:chExt cx="3619500" cy="3332077"/>
            </a:xfrm>
          </p:grpSpPr>
          <p:grpSp>
            <p:nvGrpSpPr>
              <p:cNvPr id="82" name="Grupo 81"/>
              <p:cNvGrpSpPr/>
              <p:nvPr/>
            </p:nvGrpSpPr>
            <p:grpSpPr>
              <a:xfrm>
                <a:off x="1066800" y="3413626"/>
                <a:ext cx="3619500" cy="2514600"/>
                <a:chOff x="1066800" y="3401594"/>
                <a:chExt cx="3619500" cy="2514600"/>
              </a:xfrm>
            </p:grpSpPr>
            <p:sp>
              <p:nvSpPr>
                <p:cNvPr id="84" name="Elipse 83"/>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Elipse 84"/>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83" name="Elipse 82"/>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0" name="Conector reto 39"/>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Conector reto 40"/>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Conector reto 41"/>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Conector reto 42"/>
            <p:cNvCxnSpPr>
              <a:endCxn id="84"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Conector reto 44"/>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Conector reto 77"/>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CaixaDeTexto 78"/>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80" name="CaixaDeTexto 79"/>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81" name="CaixaDeTexto 80"/>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86" name="Grupo 85"/>
          <p:cNvGrpSpPr/>
          <p:nvPr/>
        </p:nvGrpSpPr>
        <p:grpSpPr>
          <a:xfrm>
            <a:off x="7383381" y="2247230"/>
            <a:ext cx="3619500" cy="3332077"/>
            <a:chOff x="7419475" y="1969814"/>
            <a:chExt cx="3619500" cy="3332077"/>
          </a:xfrm>
        </p:grpSpPr>
        <p:grpSp>
          <p:nvGrpSpPr>
            <p:cNvPr id="87" name="Grupo 86"/>
            <p:cNvGrpSpPr/>
            <p:nvPr/>
          </p:nvGrpSpPr>
          <p:grpSpPr>
            <a:xfrm>
              <a:off x="7419475" y="1969814"/>
              <a:ext cx="3619500" cy="3332077"/>
              <a:chOff x="1066800" y="3413626"/>
              <a:chExt cx="3619500" cy="3332077"/>
            </a:xfrm>
          </p:grpSpPr>
          <p:grpSp>
            <p:nvGrpSpPr>
              <p:cNvPr id="98" name="Grupo 97"/>
              <p:cNvGrpSpPr/>
              <p:nvPr/>
            </p:nvGrpSpPr>
            <p:grpSpPr>
              <a:xfrm>
                <a:off x="1066800" y="3413626"/>
                <a:ext cx="3619500" cy="2514600"/>
                <a:chOff x="1066800" y="3401594"/>
                <a:chExt cx="3619500" cy="2514600"/>
              </a:xfrm>
            </p:grpSpPr>
            <p:sp>
              <p:nvSpPr>
                <p:cNvPr id="100" name="Elipse 99"/>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 name="Elipse 100"/>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99" name="Elipse 98"/>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88" name="Conector reto 87"/>
            <p:cNvCxnSpPr/>
            <p:nvPr/>
          </p:nvCxnSpPr>
          <p:spPr>
            <a:xfrm flipV="1">
              <a:off x="8548815" y="2560330"/>
              <a:ext cx="1219676" cy="9191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Conector reto 88"/>
            <p:cNvCxnSpPr/>
            <p:nvPr/>
          </p:nvCxnSpPr>
          <p:spPr>
            <a:xfrm flipV="1">
              <a:off x="8606862" y="2771690"/>
              <a:ext cx="1233190" cy="92931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Conector reto 89"/>
            <p:cNvCxnSpPr/>
            <p:nvPr/>
          </p:nvCxnSpPr>
          <p:spPr>
            <a:xfrm flipV="1">
              <a:off x="8723547" y="2994542"/>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Conector reto 90"/>
            <p:cNvCxnSpPr>
              <a:endCxn id="100" idx="6"/>
            </p:cNvCxnSpPr>
            <p:nvPr/>
          </p:nvCxnSpPr>
          <p:spPr>
            <a:xfrm flipV="1">
              <a:off x="8847049" y="3227114"/>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Conector reto 91"/>
            <p:cNvCxnSpPr/>
            <p:nvPr/>
          </p:nvCxnSpPr>
          <p:spPr>
            <a:xfrm flipV="1">
              <a:off x="9000251" y="3525871"/>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Conector reto 92"/>
            <p:cNvCxnSpPr/>
            <p:nvPr/>
          </p:nvCxnSpPr>
          <p:spPr>
            <a:xfrm flipV="1">
              <a:off x="9193050" y="3933574"/>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Conector reto 93"/>
            <p:cNvCxnSpPr/>
            <p:nvPr/>
          </p:nvCxnSpPr>
          <p:spPr>
            <a:xfrm flipV="1">
              <a:off x="8534553" y="2381744"/>
              <a:ext cx="1082863" cy="8160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CaixaDeTexto 94"/>
            <p:cNvSpPr txBox="1"/>
            <p:nvPr/>
          </p:nvSpPr>
          <p:spPr>
            <a:xfrm>
              <a:off x="7943864" y="2795308"/>
              <a:ext cx="434734" cy="369332"/>
            </a:xfrm>
            <a:prstGeom prst="rect">
              <a:avLst/>
            </a:prstGeom>
            <a:noFill/>
          </p:spPr>
          <p:txBody>
            <a:bodyPr wrap="none" rtlCol="0">
              <a:spAutoFit/>
            </a:bodyPr>
            <a:lstStyle/>
            <a:p>
              <a:r>
                <a:rPr lang="fr-FR" dirty="0" smtClean="0"/>
                <a:t>A1</a:t>
              </a:r>
              <a:endParaRPr lang="fr-FR" dirty="0"/>
            </a:p>
          </p:txBody>
        </p:sp>
        <p:sp>
          <p:nvSpPr>
            <p:cNvPr id="96" name="CaixaDeTexto 95"/>
            <p:cNvSpPr txBox="1"/>
            <p:nvPr/>
          </p:nvSpPr>
          <p:spPr>
            <a:xfrm>
              <a:off x="10106217" y="2713539"/>
              <a:ext cx="434734" cy="369332"/>
            </a:xfrm>
            <a:prstGeom prst="rect">
              <a:avLst/>
            </a:prstGeom>
            <a:noFill/>
          </p:spPr>
          <p:txBody>
            <a:bodyPr wrap="none" rtlCol="0">
              <a:spAutoFit/>
            </a:bodyPr>
            <a:lstStyle/>
            <a:p>
              <a:r>
                <a:rPr lang="fr-FR" dirty="0" smtClean="0"/>
                <a:t>A2</a:t>
              </a:r>
              <a:endParaRPr lang="fr-FR" dirty="0"/>
            </a:p>
          </p:txBody>
        </p:sp>
        <p:sp>
          <p:nvSpPr>
            <p:cNvPr id="97" name="CaixaDeTexto 96"/>
            <p:cNvSpPr txBox="1"/>
            <p:nvPr/>
          </p:nvSpPr>
          <p:spPr>
            <a:xfrm>
              <a:off x="9017221" y="4606522"/>
              <a:ext cx="434734" cy="369332"/>
            </a:xfrm>
            <a:prstGeom prst="rect">
              <a:avLst/>
            </a:prstGeom>
            <a:noFill/>
          </p:spPr>
          <p:txBody>
            <a:bodyPr wrap="none" rtlCol="0">
              <a:spAutoFit/>
            </a:bodyPr>
            <a:lstStyle/>
            <a:p>
              <a:r>
                <a:rPr lang="fr-FR" dirty="0" smtClean="0"/>
                <a:t>A3</a:t>
              </a:r>
              <a:endParaRPr lang="fr-FR" dirty="0"/>
            </a:p>
          </p:txBody>
        </p:sp>
      </p:grpSp>
      <p:cxnSp>
        <p:nvCxnSpPr>
          <p:cNvPr id="102" name="Conector reto 101"/>
          <p:cNvCxnSpPr/>
          <p:nvPr/>
        </p:nvCxnSpPr>
        <p:spPr>
          <a:xfrm>
            <a:off x="6096000" y="11477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CaixaDeTexto 102"/>
          <p:cNvSpPr txBox="1"/>
          <p:nvPr/>
        </p:nvSpPr>
        <p:spPr>
          <a:xfrm>
            <a:off x="312737" y="11477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cxnSp>
        <p:nvCxnSpPr>
          <p:cNvPr id="104" name="Conector reto 103"/>
          <p:cNvCxnSpPr/>
          <p:nvPr/>
        </p:nvCxnSpPr>
        <p:spPr>
          <a:xfrm flipV="1">
            <a:off x="8523637" y="2499470"/>
            <a:ext cx="895577" cy="67489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Conector reto 104"/>
          <p:cNvCxnSpPr/>
          <p:nvPr/>
        </p:nvCxnSpPr>
        <p:spPr>
          <a:xfrm flipV="1">
            <a:off x="8715792" y="2388152"/>
            <a:ext cx="528041" cy="39792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49216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5181600"/>
            <a:ext cx="12192000" cy="995362"/>
          </a:xfrm>
        </p:spPr>
        <p:txBody>
          <a:bodyPr>
            <a:normAutofit fontScale="92500" lnSpcReduction="20000"/>
          </a:bodyPr>
          <a:lstStyle/>
          <a:p>
            <a:pPr marL="0" indent="0">
              <a:buNone/>
            </a:pPr>
            <a:r>
              <a:rPr lang="fr-FR" dirty="0" smtClean="0"/>
              <a:t>From the </a:t>
            </a:r>
            <a:r>
              <a:rPr lang="fr-FR" u="sng" dirty="0" smtClean="0"/>
              <a:t>data services point of view</a:t>
            </a:r>
            <a:r>
              <a:rPr lang="fr-FR" dirty="0" smtClean="0"/>
              <a:t>, the set of data services filtered to Q1 according to the type of data they denote and user requirements is a superset of the data services filtered to Q2. </a:t>
            </a:r>
            <a:endParaRPr lang="fr-FR" dirty="0"/>
          </a:p>
        </p:txBody>
      </p:sp>
      <p:sp>
        <p:nvSpPr>
          <p:cNvPr id="17" name="Retângulo 16"/>
          <p:cNvSpPr/>
          <p:nvPr/>
        </p:nvSpPr>
        <p:spPr>
          <a:xfrm>
            <a:off x="3559008" y="2406630"/>
            <a:ext cx="4318000" cy="271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CaixaDeTexto 19"/>
          <p:cNvSpPr txBox="1"/>
          <p:nvPr/>
        </p:nvSpPr>
        <p:spPr>
          <a:xfrm>
            <a:off x="6404317" y="2408928"/>
            <a:ext cx="2203784" cy="1169551"/>
          </a:xfrm>
          <a:prstGeom prst="rect">
            <a:avLst/>
          </a:prstGeom>
          <a:noFill/>
          <a:ln>
            <a:noFill/>
          </a:ln>
        </p:spPr>
        <p:txBody>
          <a:bodyPr wrap="square" rtlCol="0">
            <a:spAutoFit/>
          </a:bodyPr>
          <a:lstStyle/>
          <a:p>
            <a:r>
              <a:rPr lang="en-US" sz="1400" dirty="0" smtClean="0"/>
              <a:t>availability </a:t>
            </a:r>
            <a:r>
              <a:rPr lang="en-US" sz="1400" dirty="0" smtClean="0"/>
              <a:t>&gt; </a:t>
            </a:r>
            <a:r>
              <a:rPr lang="en-US" sz="1400" dirty="0" smtClean="0"/>
              <a:t>97%,</a:t>
            </a:r>
          </a:p>
          <a:p>
            <a:r>
              <a:rPr lang="en-US" sz="1400" dirty="0" smtClean="0"/>
              <a:t>response </a:t>
            </a:r>
            <a:r>
              <a:rPr lang="en-US" sz="1400" dirty="0" smtClean="0"/>
              <a:t>time &lt; 3s, </a:t>
            </a:r>
            <a:endParaRPr lang="en-US" sz="1400" dirty="0" smtClean="0"/>
          </a:p>
          <a:p>
            <a:r>
              <a:rPr lang="en-US" sz="1400" dirty="0" smtClean="0"/>
              <a:t>price </a:t>
            </a:r>
            <a:r>
              <a:rPr lang="en-US" sz="1400" dirty="0" smtClean="0"/>
              <a:t>per call &lt; </a:t>
            </a:r>
            <a:r>
              <a:rPr lang="en-US" sz="1400" dirty="0" smtClean="0"/>
              <a:t>0.2$, </a:t>
            </a:r>
          </a:p>
          <a:p>
            <a:r>
              <a:rPr lang="en-US" sz="1400" dirty="0" smtClean="0"/>
              <a:t>provenance </a:t>
            </a:r>
            <a:r>
              <a:rPr lang="en-US" sz="1400" dirty="0" smtClean="0"/>
              <a:t>= certified, </a:t>
            </a:r>
            <a:endParaRPr lang="en-US" sz="1400" dirty="0" smtClean="0"/>
          </a:p>
          <a:p>
            <a:r>
              <a:rPr lang="en-US" sz="1400" dirty="0" smtClean="0"/>
              <a:t>freshness </a:t>
            </a:r>
            <a:r>
              <a:rPr lang="en-US" sz="1400" dirty="0" smtClean="0"/>
              <a:t>= </a:t>
            </a:r>
            <a:r>
              <a:rPr lang="en-US" sz="1400" dirty="0" smtClean="0"/>
              <a:t>no</a:t>
            </a:r>
          </a:p>
        </p:txBody>
      </p:sp>
      <p:sp>
        <p:nvSpPr>
          <p:cNvPr id="27" name="CaixaDeTexto 26"/>
          <p:cNvSpPr txBox="1"/>
          <p:nvPr/>
        </p:nvSpPr>
        <p:spPr>
          <a:xfrm>
            <a:off x="3529819" y="4868952"/>
            <a:ext cx="2203784" cy="307777"/>
          </a:xfrm>
          <a:prstGeom prst="rect">
            <a:avLst/>
          </a:prstGeom>
          <a:noFill/>
          <a:ln>
            <a:noFill/>
          </a:ln>
        </p:spPr>
        <p:txBody>
          <a:bodyPr wrap="square" rtlCol="0">
            <a:spAutoFit/>
          </a:bodyPr>
          <a:lstStyle/>
          <a:p>
            <a:r>
              <a:rPr lang="en-US" sz="1400" dirty="0" smtClean="0"/>
              <a:t>Universe of data services</a:t>
            </a:r>
          </a:p>
        </p:txBody>
      </p:sp>
      <p:sp>
        <p:nvSpPr>
          <p:cNvPr id="30" name="Elipse 29"/>
          <p:cNvSpPr/>
          <p:nvPr/>
        </p:nvSpPr>
        <p:spPr>
          <a:xfrm>
            <a:off x="4932100" y="2865878"/>
            <a:ext cx="1399806" cy="13998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CaixaDeTexto 30"/>
          <p:cNvSpPr txBox="1"/>
          <p:nvPr/>
        </p:nvSpPr>
        <p:spPr>
          <a:xfrm>
            <a:off x="5229281" y="4542792"/>
            <a:ext cx="457176" cy="369332"/>
          </a:xfrm>
          <a:prstGeom prst="rect">
            <a:avLst/>
          </a:prstGeom>
          <a:noFill/>
        </p:spPr>
        <p:txBody>
          <a:bodyPr wrap="none" rtlCol="0">
            <a:spAutoFit/>
          </a:bodyPr>
          <a:lstStyle/>
          <a:p>
            <a:r>
              <a:rPr lang="fr-FR" dirty="0" smtClean="0"/>
              <a:t>Q1</a:t>
            </a:r>
            <a:endParaRPr lang="fr-FR" dirty="0"/>
          </a:p>
        </p:txBody>
      </p:sp>
      <p:sp>
        <p:nvSpPr>
          <p:cNvPr id="32" name="Elipse 31"/>
          <p:cNvSpPr/>
          <p:nvPr/>
        </p:nvSpPr>
        <p:spPr>
          <a:xfrm>
            <a:off x="45040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CaixaDeTexto 32"/>
          <p:cNvSpPr txBox="1"/>
          <p:nvPr/>
        </p:nvSpPr>
        <p:spPr>
          <a:xfrm>
            <a:off x="5454203" y="4185411"/>
            <a:ext cx="457176" cy="369332"/>
          </a:xfrm>
          <a:prstGeom prst="rect">
            <a:avLst/>
          </a:prstGeom>
          <a:noFill/>
        </p:spPr>
        <p:txBody>
          <a:bodyPr wrap="none" rtlCol="0">
            <a:spAutoFit/>
          </a:bodyPr>
          <a:lstStyle/>
          <a:p>
            <a:r>
              <a:rPr lang="fr-FR" dirty="0" smtClean="0"/>
              <a:t>Q2</a:t>
            </a:r>
            <a:endParaRPr lang="fr-FR" dirty="0"/>
          </a:p>
        </p:txBody>
      </p:sp>
      <p:sp>
        <p:nvSpPr>
          <p:cNvPr id="15" name="Título 1"/>
          <p:cNvSpPr>
            <a:spLocks noGrp="1"/>
          </p:cNvSpPr>
          <p:nvPr>
            <p:ph type="title"/>
          </p:nvPr>
        </p:nvSpPr>
        <p:spPr>
          <a:xfrm>
            <a:off x="0" y="0"/>
            <a:ext cx="12192000" cy="714375"/>
          </a:xfrm>
        </p:spPr>
        <p:txBody>
          <a:bodyPr>
            <a:normAutofit fontScale="90000"/>
          </a:bodyPr>
          <a:lstStyle/>
          <a:p>
            <a:r>
              <a:rPr lang="fr-FR" sz="3200" u="sng" dirty="0"/>
              <a:t>Query </a:t>
            </a:r>
            <a:r>
              <a:rPr lang="fr-FR" sz="3200" u="sng" dirty="0" smtClean="0"/>
              <a:t>taxonomy: group 3 (the data denoted to Q2 is a superset of the data denoted to Q1)</a:t>
            </a:r>
            <a:endParaRPr lang="fr-FR" sz="3200" u="sng" dirty="0"/>
          </a:p>
        </p:txBody>
      </p:sp>
      <p:sp>
        <p:nvSpPr>
          <p:cNvPr id="16"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smtClean="0"/>
              <a:t>Query 6a: Q2 is a superset of Q1</a:t>
            </a:r>
            <a:endParaRPr lang="fr-FR" sz="3200" u="sng" dirty="0"/>
          </a:p>
        </p:txBody>
      </p:sp>
      <p:sp>
        <p:nvSpPr>
          <p:cNvPr id="21" name="CaixaDeTexto 20"/>
          <p:cNvSpPr txBox="1"/>
          <p:nvPr/>
        </p:nvSpPr>
        <p:spPr>
          <a:xfrm>
            <a:off x="6292515" y="1147742"/>
            <a:ext cx="5699187" cy="738664"/>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p_information!) :=  A1 (disease?;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22" name="CaixaDeTexto 21"/>
          <p:cNvSpPr txBox="1"/>
          <p:nvPr/>
        </p:nvSpPr>
        <p:spPr>
          <a:xfrm>
            <a:off x="312737" y="11477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Tree>
    <p:extLst>
      <p:ext uri="{BB962C8B-B14F-4D97-AF65-F5344CB8AC3E}">
        <p14:creationId xmlns:p14="http://schemas.microsoft.com/office/powerpoint/2010/main" val="30481929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5181600"/>
            <a:ext cx="12192000" cy="1676400"/>
          </a:xfrm>
        </p:spPr>
        <p:txBody>
          <a:bodyPr>
            <a:normAutofit/>
          </a:bodyPr>
          <a:lstStyle/>
          <a:p>
            <a:pPr marL="0" indent="0">
              <a:buNone/>
            </a:pPr>
            <a:r>
              <a:rPr lang="fr-FR" dirty="0" smtClean="0"/>
              <a:t>From the </a:t>
            </a:r>
            <a:r>
              <a:rPr lang="fr-FR" u="sng" dirty="0" smtClean="0"/>
              <a:t>rewritings point of view</a:t>
            </a:r>
            <a:r>
              <a:rPr lang="fr-FR" dirty="0" smtClean="0"/>
              <a:t>, the set of rewritings produced to Q1 is different of the set produced to Q2 according to the type of data the user wants to retrieve. </a:t>
            </a:r>
            <a:endParaRPr lang="fr-FR" dirty="0"/>
          </a:p>
        </p:txBody>
      </p:sp>
      <p:sp>
        <p:nvSpPr>
          <p:cNvPr id="15" name="CaixaDeTexto 14"/>
          <p:cNvSpPr txBox="1"/>
          <p:nvPr/>
        </p:nvSpPr>
        <p:spPr>
          <a:xfrm>
            <a:off x="2335357" y="2589767"/>
            <a:ext cx="2203784" cy="523220"/>
          </a:xfrm>
          <a:prstGeom prst="rect">
            <a:avLst/>
          </a:prstGeom>
          <a:noFill/>
          <a:ln>
            <a:noFill/>
          </a:ln>
        </p:spPr>
        <p:txBody>
          <a:bodyPr wrap="square" rtlCol="0">
            <a:spAutoFit/>
          </a:bodyPr>
          <a:lstStyle/>
          <a:p>
            <a:r>
              <a:rPr lang="en-US" sz="1400" dirty="0" smtClean="0"/>
              <a:t>total </a:t>
            </a:r>
            <a:r>
              <a:rPr lang="en-US" sz="1400" dirty="0"/>
              <a:t>response time &lt; 10s, total cost &lt; 5</a:t>
            </a:r>
            <a:r>
              <a:rPr lang="en-US" sz="1400" dirty="0" smtClean="0"/>
              <a:t>$</a:t>
            </a:r>
            <a:endParaRPr lang="en-US" sz="1400" dirty="0" smtClean="0"/>
          </a:p>
        </p:txBody>
      </p:sp>
      <p:sp>
        <p:nvSpPr>
          <p:cNvPr id="16" name="Retângulo 15"/>
          <p:cNvSpPr/>
          <p:nvPr/>
        </p:nvSpPr>
        <p:spPr>
          <a:xfrm>
            <a:off x="3559008" y="2406630"/>
            <a:ext cx="4318000" cy="271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CaixaDeTexto 16"/>
          <p:cNvSpPr txBox="1"/>
          <p:nvPr/>
        </p:nvSpPr>
        <p:spPr>
          <a:xfrm>
            <a:off x="3529819" y="4868952"/>
            <a:ext cx="2203784" cy="307777"/>
          </a:xfrm>
          <a:prstGeom prst="rect">
            <a:avLst/>
          </a:prstGeom>
          <a:noFill/>
          <a:ln>
            <a:noFill/>
          </a:ln>
        </p:spPr>
        <p:txBody>
          <a:bodyPr wrap="square" rtlCol="0">
            <a:spAutoFit/>
          </a:bodyPr>
          <a:lstStyle/>
          <a:p>
            <a:r>
              <a:rPr lang="en-US" sz="1400" dirty="0" smtClean="0"/>
              <a:t>Universe of rewritings</a:t>
            </a:r>
          </a:p>
        </p:txBody>
      </p:sp>
      <p:sp>
        <p:nvSpPr>
          <p:cNvPr id="18" name="CaixaDeTexto 17"/>
          <p:cNvSpPr txBox="1"/>
          <p:nvPr/>
        </p:nvSpPr>
        <p:spPr>
          <a:xfrm>
            <a:off x="4400005" y="3409727"/>
            <a:ext cx="660596" cy="307777"/>
          </a:xfrm>
          <a:prstGeom prst="rect">
            <a:avLst/>
          </a:prstGeom>
          <a:noFill/>
          <a:ln>
            <a:noFill/>
          </a:ln>
        </p:spPr>
        <p:txBody>
          <a:bodyPr wrap="square" rtlCol="0">
            <a:spAutoFit/>
          </a:bodyPr>
          <a:lstStyle/>
          <a:p>
            <a:r>
              <a:rPr lang="en-US" sz="1400" b="1" dirty="0" smtClean="0"/>
              <a:t>r1…</a:t>
            </a:r>
            <a:r>
              <a:rPr lang="en-US" sz="1400" b="1" dirty="0" err="1" smtClean="0"/>
              <a:t>r</a:t>
            </a:r>
            <a:r>
              <a:rPr lang="en-US" sz="1400" b="1" baseline="-25000" dirty="0" err="1" smtClean="0"/>
              <a:t>n</a:t>
            </a:r>
            <a:endParaRPr lang="en-US" sz="1400" b="1" dirty="0" smtClean="0"/>
          </a:p>
        </p:txBody>
      </p:sp>
      <p:sp>
        <p:nvSpPr>
          <p:cNvPr id="19" name="CaixaDeTexto 18"/>
          <p:cNvSpPr txBox="1"/>
          <p:nvPr/>
        </p:nvSpPr>
        <p:spPr>
          <a:xfrm>
            <a:off x="6538653" y="3397449"/>
            <a:ext cx="675116" cy="307777"/>
          </a:xfrm>
          <a:prstGeom prst="rect">
            <a:avLst/>
          </a:prstGeom>
          <a:noFill/>
          <a:ln>
            <a:noFill/>
          </a:ln>
        </p:spPr>
        <p:txBody>
          <a:bodyPr wrap="square" rtlCol="0">
            <a:spAutoFit/>
          </a:bodyPr>
          <a:lstStyle/>
          <a:p>
            <a:r>
              <a:rPr lang="en-US" sz="1400" b="1" dirty="0" smtClean="0"/>
              <a:t>r1…</a:t>
            </a:r>
            <a:r>
              <a:rPr lang="en-US" sz="1400" b="1" dirty="0" err="1" smtClean="0"/>
              <a:t>r</a:t>
            </a:r>
            <a:r>
              <a:rPr lang="en-US" sz="1400" b="1" baseline="-25000" dirty="0" err="1" smtClean="0"/>
              <a:t>m</a:t>
            </a:r>
            <a:endParaRPr lang="en-US" sz="1400" b="1" dirty="0" smtClean="0"/>
          </a:p>
        </p:txBody>
      </p:sp>
      <p:sp>
        <p:nvSpPr>
          <p:cNvPr id="20" name="CaixaDeTexto 19"/>
          <p:cNvSpPr txBox="1"/>
          <p:nvPr/>
        </p:nvSpPr>
        <p:spPr>
          <a:xfrm>
            <a:off x="6538653" y="4514948"/>
            <a:ext cx="457176" cy="369332"/>
          </a:xfrm>
          <a:prstGeom prst="rect">
            <a:avLst/>
          </a:prstGeom>
          <a:noFill/>
        </p:spPr>
        <p:txBody>
          <a:bodyPr wrap="none" rtlCol="0">
            <a:spAutoFit/>
          </a:bodyPr>
          <a:lstStyle/>
          <a:p>
            <a:r>
              <a:rPr lang="fr-FR" dirty="0" smtClean="0"/>
              <a:t>Q2</a:t>
            </a:r>
            <a:endParaRPr lang="fr-FR" dirty="0"/>
          </a:p>
        </p:txBody>
      </p:sp>
      <p:sp>
        <p:nvSpPr>
          <p:cNvPr id="21" name="Elipse 20"/>
          <p:cNvSpPr/>
          <p:nvPr/>
        </p:nvSpPr>
        <p:spPr>
          <a:xfrm>
            <a:off x="37801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CaixaDeTexto 21"/>
          <p:cNvSpPr txBox="1"/>
          <p:nvPr/>
        </p:nvSpPr>
        <p:spPr>
          <a:xfrm>
            <a:off x="4443674" y="4528593"/>
            <a:ext cx="457176" cy="369332"/>
          </a:xfrm>
          <a:prstGeom prst="rect">
            <a:avLst/>
          </a:prstGeom>
          <a:noFill/>
        </p:spPr>
        <p:txBody>
          <a:bodyPr wrap="none" rtlCol="0">
            <a:spAutoFit/>
          </a:bodyPr>
          <a:lstStyle/>
          <a:p>
            <a:r>
              <a:rPr lang="fr-FR" dirty="0" smtClean="0"/>
              <a:t>Q1</a:t>
            </a:r>
            <a:endParaRPr lang="fr-FR" dirty="0"/>
          </a:p>
        </p:txBody>
      </p:sp>
      <p:cxnSp>
        <p:nvCxnSpPr>
          <p:cNvPr id="23" name="Conector em curva 22"/>
          <p:cNvCxnSpPr>
            <a:stCxn id="19" idx="2"/>
            <a:endCxn id="26" idx="2"/>
          </p:cNvCxnSpPr>
          <p:nvPr/>
        </p:nvCxnSpPr>
        <p:spPr>
          <a:xfrm rot="5400000" flipH="1" flipV="1">
            <a:off x="7370047" y="2657749"/>
            <a:ext cx="553640" cy="1541313"/>
          </a:xfrm>
          <a:prstGeom prst="curvedConnector3">
            <a:avLst>
              <a:gd name="adj1" fmla="val -4129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Conector em curva 23"/>
          <p:cNvCxnSpPr>
            <a:stCxn id="18" idx="2"/>
            <a:endCxn id="15" idx="2"/>
          </p:cNvCxnSpPr>
          <p:nvPr/>
        </p:nvCxnSpPr>
        <p:spPr>
          <a:xfrm rot="5400000" flipH="1">
            <a:off x="3781517" y="2768719"/>
            <a:ext cx="604517" cy="1293054"/>
          </a:xfrm>
          <a:prstGeom prst="curvedConnector3">
            <a:avLst>
              <a:gd name="adj1" fmla="val -37815"/>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Elipse 24"/>
          <p:cNvSpPr/>
          <p:nvPr/>
        </p:nvSpPr>
        <p:spPr>
          <a:xfrm>
            <a:off x="57994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CaixaDeTexto 25"/>
          <p:cNvSpPr txBox="1"/>
          <p:nvPr/>
        </p:nvSpPr>
        <p:spPr>
          <a:xfrm>
            <a:off x="7315632" y="2628366"/>
            <a:ext cx="2203784" cy="523220"/>
          </a:xfrm>
          <a:prstGeom prst="rect">
            <a:avLst/>
          </a:prstGeom>
          <a:noFill/>
          <a:ln>
            <a:noFill/>
          </a:ln>
        </p:spPr>
        <p:txBody>
          <a:bodyPr wrap="square" rtlCol="0">
            <a:spAutoFit/>
          </a:bodyPr>
          <a:lstStyle/>
          <a:p>
            <a:r>
              <a:rPr lang="en-US" sz="1400" dirty="0" smtClean="0"/>
              <a:t>total </a:t>
            </a:r>
            <a:r>
              <a:rPr lang="en-US" sz="1400" dirty="0"/>
              <a:t>response time &lt; </a:t>
            </a:r>
            <a:r>
              <a:rPr lang="en-US" sz="1400" dirty="0" smtClean="0"/>
              <a:t>10s</a:t>
            </a:r>
            <a:r>
              <a:rPr lang="en-US" sz="1400" dirty="0"/>
              <a:t>, total cost &lt; 5</a:t>
            </a:r>
            <a:r>
              <a:rPr lang="en-US" sz="1400" dirty="0" smtClean="0"/>
              <a:t>$</a:t>
            </a:r>
            <a:endParaRPr lang="en-US" sz="1400" dirty="0" smtClean="0"/>
          </a:p>
        </p:txBody>
      </p:sp>
      <p:sp>
        <p:nvSpPr>
          <p:cNvPr id="29" name="Título 1"/>
          <p:cNvSpPr>
            <a:spLocks noGrp="1"/>
          </p:cNvSpPr>
          <p:nvPr>
            <p:ph type="title"/>
          </p:nvPr>
        </p:nvSpPr>
        <p:spPr>
          <a:xfrm>
            <a:off x="0" y="0"/>
            <a:ext cx="12192000" cy="714375"/>
          </a:xfrm>
        </p:spPr>
        <p:txBody>
          <a:bodyPr>
            <a:normAutofit fontScale="90000"/>
          </a:bodyPr>
          <a:lstStyle/>
          <a:p>
            <a:r>
              <a:rPr lang="fr-FR" sz="3200" u="sng" dirty="0"/>
              <a:t>Query </a:t>
            </a:r>
            <a:r>
              <a:rPr lang="fr-FR" sz="3200" u="sng" dirty="0" smtClean="0"/>
              <a:t>taxonomy: group 3 (the data denoted to Q2 is a superset of the data denoted to Q1)</a:t>
            </a:r>
            <a:endParaRPr lang="fr-FR" sz="3200" u="sng" dirty="0"/>
          </a:p>
        </p:txBody>
      </p:sp>
      <p:sp>
        <p:nvSpPr>
          <p:cNvPr id="30"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smtClean="0"/>
              <a:t>Query 6a: Q2 is a superset of Q1</a:t>
            </a:r>
            <a:endParaRPr lang="fr-FR" sz="3200" u="sng" dirty="0"/>
          </a:p>
        </p:txBody>
      </p:sp>
      <p:sp>
        <p:nvSpPr>
          <p:cNvPr id="31" name="CaixaDeTexto 30"/>
          <p:cNvSpPr txBox="1"/>
          <p:nvPr/>
        </p:nvSpPr>
        <p:spPr>
          <a:xfrm>
            <a:off x="6292515" y="1147742"/>
            <a:ext cx="5699187" cy="738664"/>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p_information!) :=  A1 (disease?;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32" name="CaixaDeTexto 31"/>
          <p:cNvSpPr txBox="1"/>
          <p:nvPr/>
        </p:nvSpPr>
        <p:spPr>
          <a:xfrm>
            <a:off x="312737" y="11477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Tree>
    <p:extLst>
      <p:ext uri="{BB962C8B-B14F-4D97-AF65-F5344CB8AC3E}">
        <p14:creationId xmlns:p14="http://schemas.microsoft.com/office/powerpoint/2010/main" val="3969134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714375"/>
          </a:xfrm>
        </p:spPr>
        <p:txBody>
          <a:bodyPr>
            <a:normAutofit fontScale="90000"/>
          </a:bodyPr>
          <a:lstStyle/>
          <a:p>
            <a:r>
              <a:rPr lang="fr-FR" sz="3200" u="sng" dirty="0"/>
              <a:t>Query </a:t>
            </a:r>
            <a:r>
              <a:rPr lang="fr-FR" sz="3200" u="sng" dirty="0" smtClean="0"/>
              <a:t>taxonomy: group 3 (the data denoted to Q2 is a superset of the data denoted to Q1)</a:t>
            </a:r>
            <a:endParaRPr lang="fr-FR" sz="3200" u="sng" dirty="0"/>
          </a:p>
        </p:txBody>
      </p:sp>
      <p:sp>
        <p:nvSpPr>
          <p:cNvPr id="3" name="Espaço Reservado para Conteúdo 2"/>
          <p:cNvSpPr>
            <a:spLocks noGrp="1"/>
          </p:cNvSpPr>
          <p:nvPr>
            <p:ph idx="1"/>
          </p:nvPr>
        </p:nvSpPr>
        <p:spPr>
          <a:xfrm>
            <a:off x="0" y="5638800"/>
            <a:ext cx="12192000" cy="995362"/>
          </a:xfrm>
        </p:spPr>
        <p:txBody>
          <a:bodyPr>
            <a:normAutofit/>
          </a:bodyPr>
          <a:lstStyle/>
          <a:p>
            <a:pPr marL="0" indent="0">
              <a:buNone/>
            </a:pPr>
            <a:r>
              <a:rPr lang="fr-FR" dirty="0" smtClean="0"/>
              <a:t>From the </a:t>
            </a:r>
            <a:r>
              <a:rPr lang="fr-FR" u="sng" dirty="0" smtClean="0"/>
              <a:t>data point of view</a:t>
            </a:r>
            <a:r>
              <a:rPr lang="fr-FR" dirty="0" smtClean="0"/>
              <a:t>, the answer of Q2 denote a type of data which is a superset of the type of data denoted by Q1.</a:t>
            </a:r>
            <a:endParaRPr lang="fr-FR" dirty="0"/>
          </a:p>
        </p:txBody>
      </p:sp>
      <p:sp>
        <p:nvSpPr>
          <p:cNvPr id="4"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smtClean="0"/>
              <a:t>Query 6b: Q2 is a superset of Q1</a:t>
            </a:r>
            <a:endParaRPr lang="fr-FR" sz="3200" u="sng" dirty="0"/>
          </a:p>
        </p:txBody>
      </p:sp>
      <p:sp>
        <p:nvSpPr>
          <p:cNvPr id="37" name="CaixaDeTexto 36"/>
          <p:cNvSpPr txBox="1"/>
          <p:nvPr/>
        </p:nvSpPr>
        <p:spPr>
          <a:xfrm>
            <a:off x="6292515" y="1147742"/>
            <a:ext cx="5699187" cy="738664"/>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p_information!) :=  A1 (disease?; p!), A2 (p?; p_information!),</a:t>
            </a:r>
          </a:p>
          <a:p>
            <a:r>
              <a:rPr lang="en-US" sz="1400" dirty="0" smtClean="0"/>
              <a:t>{</a:t>
            </a:r>
            <a:r>
              <a:rPr lang="en-US" sz="1400" b="1" dirty="0" smtClean="0"/>
              <a:t>availability &gt; </a:t>
            </a:r>
            <a:r>
              <a:rPr lang="en-US" sz="1400" b="1" dirty="0" smtClean="0"/>
              <a:t>98%, </a:t>
            </a:r>
            <a:r>
              <a:rPr lang="en-US" sz="1400" dirty="0" smtClean="0"/>
              <a:t>response time &lt; 3s, price per call &lt; 0.2$, provenance = certified, freshness = no, total response time &lt; 10s, total cost &lt; 5$}</a:t>
            </a:r>
            <a:endParaRPr lang="fr-FR" sz="1400" dirty="0"/>
          </a:p>
        </p:txBody>
      </p:sp>
      <p:grpSp>
        <p:nvGrpSpPr>
          <p:cNvPr id="38" name="Grupo 37"/>
          <p:cNvGrpSpPr/>
          <p:nvPr/>
        </p:nvGrpSpPr>
        <p:grpSpPr>
          <a:xfrm>
            <a:off x="1066800" y="2247230"/>
            <a:ext cx="3619500" cy="3332077"/>
            <a:chOff x="1066800" y="2054058"/>
            <a:chExt cx="3619500" cy="3332077"/>
          </a:xfrm>
        </p:grpSpPr>
        <p:grpSp>
          <p:nvGrpSpPr>
            <p:cNvPr id="39" name="Grupo 38"/>
            <p:cNvGrpSpPr/>
            <p:nvPr/>
          </p:nvGrpSpPr>
          <p:grpSpPr>
            <a:xfrm>
              <a:off x="1066800" y="2054058"/>
              <a:ext cx="3619500" cy="3332077"/>
              <a:chOff x="1066800" y="3413626"/>
              <a:chExt cx="3619500" cy="3332077"/>
            </a:xfrm>
          </p:grpSpPr>
          <p:grpSp>
            <p:nvGrpSpPr>
              <p:cNvPr id="82" name="Grupo 81"/>
              <p:cNvGrpSpPr/>
              <p:nvPr/>
            </p:nvGrpSpPr>
            <p:grpSpPr>
              <a:xfrm>
                <a:off x="1066800" y="3413626"/>
                <a:ext cx="3619500" cy="2514600"/>
                <a:chOff x="1066800" y="3401594"/>
                <a:chExt cx="3619500" cy="2514600"/>
              </a:xfrm>
            </p:grpSpPr>
            <p:sp>
              <p:nvSpPr>
                <p:cNvPr id="84" name="Elipse 83"/>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Elipse 84"/>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83" name="Elipse 82"/>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0" name="Conector reto 39"/>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Conector reto 40"/>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Conector reto 41"/>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Conector reto 42"/>
            <p:cNvCxnSpPr>
              <a:endCxn id="84"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Conector reto 44"/>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Conector reto 77"/>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CaixaDeTexto 78"/>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80" name="CaixaDeTexto 79"/>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81" name="CaixaDeTexto 80"/>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86" name="Grupo 85"/>
          <p:cNvGrpSpPr/>
          <p:nvPr/>
        </p:nvGrpSpPr>
        <p:grpSpPr>
          <a:xfrm>
            <a:off x="7383381" y="2247230"/>
            <a:ext cx="3619500" cy="3332077"/>
            <a:chOff x="7419475" y="1969814"/>
            <a:chExt cx="3619500" cy="3332077"/>
          </a:xfrm>
        </p:grpSpPr>
        <p:grpSp>
          <p:nvGrpSpPr>
            <p:cNvPr id="87" name="Grupo 86"/>
            <p:cNvGrpSpPr/>
            <p:nvPr/>
          </p:nvGrpSpPr>
          <p:grpSpPr>
            <a:xfrm>
              <a:off x="7419475" y="1969814"/>
              <a:ext cx="3619500" cy="3332077"/>
              <a:chOff x="1066800" y="3413626"/>
              <a:chExt cx="3619500" cy="3332077"/>
            </a:xfrm>
          </p:grpSpPr>
          <p:grpSp>
            <p:nvGrpSpPr>
              <p:cNvPr id="98" name="Grupo 97"/>
              <p:cNvGrpSpPr/>
              <p:nvPr/>
            </p:nvGrpSpPr>
            <p:grpSpPr>
              <a:xfrm>
                <a:off x="1066800" y="3413626"/>
                <a:ext cx="3619500" cy="2514600"/>
                <a:chOff x="1066800" y="3401594"/>
                <a:chExt cx="3619500" cy="2514600"/>
              </a:xfrm>
            </p:grpSpPr>
            <p:sp>
              <p:nvSpPr>
                <p:cNvPr id="100" name="Elipse 99"/>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 name="Elipse 100"/>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99" name="Elipse 98"/>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88" name="Conector reto 87"/>
            <p:cNvCxnSpPr/>
            <p:nvPr/>
          </p:nvCxnSpPr>
          <p:spPr>
            <a:xfrm flipV="1">
              <a:off x="8548815" y="2560330"/>
              <a:ext cx="1219676" cy="9191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Conector reto 88"/>
            <p:cNvCxnSpPr/>
            <p:nvPr/>
          </p:nvCxnSpPr>
          <p:spPr>
            <a:xfrm flipV="1">
              <a:off x="8606862" y="2771690"/>
              <a:ext cx="1233190" cy="92931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Conector reto 89"/>
            <p:cNvCxnSpPr/>
            <p:nvPr/>
          </p:nvCxnSpPr>
          <p:spPr>
            <a:xfrm flipV="1">
              <a:off x="8723547" y="2994542"/>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Conector reto 90"/>
            <p:cNvCxnSpPr>
              <a:endCxn id="100" idx="6"/>
            </p:cNvCxnSpPr>
            <p:nvPr/>
          </p:nvCxnSpPr>
          <p:spPr>
            <a:xfrm flipV="1">
              <a:off x="8847049" y="3227114"/>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Conector reto 91"/>
            <p:cNvCxnSpPr/>
            <p:nvPr/>
          </p:nvCxnSpPr>
          <p:spPr>
            <a:xfrm flipV="1">
              <a:off x="9000251" y="3525871"/>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Conector reto 92"/>
            <p:cNvCxnSpPr/>
            <p:nvPr/>
          </p:nvCxnSpPr>
          <p:spPr>
            <a:xfrm flipV="1">
              <a:off x="9193050" y="3933574"/>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Conector reto 93"/>
            <p:cNvCxnSpPr/>
            <p:nvPr/>
          </p:nvCxnSpPr>
          <p:spPr>
            <a:xfrm flipV="1">
              <a:off x="8534553" y="2381744"/>
              <a:ext cx="1082863" cy="8160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CaixaDeTexto 94"/>
            <p:cNvSpPr txBox="1"/>
            <p:nvPr/>
          </p:nvSpPr>
          <p:spPr>
            <a:xfrm>
              <a:off x="7943864" y="2795308"/>
              <a:ext cx="434734" cy="369332"/>
            </a:xfrm>
            <a:prstGeom prst="rect">
              <a:avLst/>
            </a:prstGeom>
            <a:noFill/>
          </p:spPr>
          <p:txBody>
            <a:bodyPr wrap="none" rtlCol="0">
              <a:spAutoFit/>
            </a:bodyPr>
            <a:lstStyle/>
            <a:p>
              <a:r>
                <a:rPr lang="fr-FR" dirty="0" smtClean="0"/>
                <a:t>A1</a:t>
              </a:r>
              <a:endParaRPr lang="fr-FR" dirty="0"/>
            </a:p>
          </p:txBody>
        </p:sp>
        <p:sp>
          <p:nvSpPr>
            <p:cNvPr id="96" name="CaixaDeTexto 95"/>
            <p:cNvSpPr txBox="1"/>
            <p:nvPr/>
          </p:nvSpPr>
          <p:spPr>
            <a:xfrm>
              <a:off x="10106217" y="2713539"/>
              <a:ext cx="434734" cy="369332"/>
            </a:xfrm>
            <a:prstGeom prst="rect">
              <a:avLst/>
            </a:prstGeom>
            <a:noFill/>
          </p:spPr>
          <p:txBody>
            <a:bodyPr wrap="none" rtlCol="0">
              <a:spAutoFit/>
            </a:bodyPr>
            <a:lstStyle/>
            <a:p>
              <a:r>
                <a:rPr lang="fr-FR" dirty="0" smtClean="0"/>
                <a:t>A2</a:t>
              </a:r>
              <a:endParaRPr lang="fr-FR" dirty="0"/>
            </a:p>
          </p:txBody>
        </p:sp>
        <p:sp>
          <p:nvSpPr>
            <p:cNvPr id="97" name="CaixaDeTexto 96"/>
            <p:cNvSpPr txBox="1"/>
            <p:nvPr/>
          </p:nvSpPr>
          <p:spPr>
            <a:xfrm>
              <a:off x="9017221" y="4606522"/>
              <a:ext cx="434734" cy="369332"/>
            </a:xfrm>
            <a:prstGeom prst="rect">
              <a:avLst/>
            </a:prstGeom>
            <a:noFill/>
          </p:spPr>
          <p:txBody>
            <a:bodyPr wrap="none" rtlCol="0">
              <a:spAutoFit/>
            </a:bodyPr>
            <a:lstStyle/>
            <a:p>
              <a:r>
                <a:rPr lang="fr-FR" dirty="0" smtClean="0"/>
                <a:t>A3</a:t>
              </a:r>
              <a:endParaRPr lang="fr-FR" dirty="0"/>
            </a:p>
          </p:txBody>
        </p:sp>
      </p:grpSp>
      <p:cxnSp>
        <p:nvCxnSpPr>
          <p:cNvPr id="102" name="Conector reto 101"/>
          <p:cNvCxnSpPr/>
          <p:nvPr/>
        </p:nvCxnSpPr>
        <p:spPr>
          <a:xfrm>
            <a:off x="6096000" y="11477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CaixaDeTexto 102"/>
          <p:cNvSpPr txBox="1"/>
          <p:nvPr/>
        </p:nvSpPr>
        <p:spPr>
          <a:xfrm>
            <a:off x="312737" y="11477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cxnSp>
        <p:nvCxnSpPr>
          <p:cNvPr id="104" name="Conector reto 103"/>
          <p:cNvCxnSpPr/>
          <p:nvPr/>
        </p:nvCxnSpPr>
        <p:spPr>
          <a:xfrm flipV="1">
            <a:off x="8523637" y="2499470"/>
            <a:ext cx="895577" cy="67489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Conector reto 104"/>
          <p:cNvCxnSpPr/>
          <p:nvPr/>
        </p:nvCxnSpPr>
        <p:spPr>
          <a:xfrm flipV="1">
            <a:off x="8715792" y="2388152"/>
            <a:ext cx="528041" cy="39792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16486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5181600"/>
            <a:ext cx="12192000" cy="995362"/>
          </a:xfrm>
        </p:spPr>
        <p:txBody>
          <a:bodyPr>
            <a:normAutofit fontScale="92500" lnSpcReduction="20000"/>
          </a:bodyPr>
          <a:lstStyle/>
          <a:p>
            <a:pPr marL="0" indent="0">
              <a:buNone/>
            </a:pPr>
            <a:r>
              <a:rPr lang="fr-FR" dirty="0" smtClean="0"/>
              <a:t>From the </a:t>
            </a:r>
            <a:r>
              <a:rPr lang="fr-FR" u="sng" dirty="0" smtClean="0"/>
              <a:t>data services point of view</a:t>
            </a:r>
            <a:r>
              <a:rPr lang="fr-FR" dirty="0" smtClean="0"/>
              <a:t>, the set of data services filtered to Q1 according to the type of data they denote and user requirements is a superset of the data services filtered to Q2. </a:t>
            </a:r>
            <a:endParaRPr lang="fr-FR" dirty="0"/>
          </a:p>
        </p:txBody>
      </p:sp>
      <p:sp>
        <p:nvSpPr>
          <p:cNvPr id="17" name="Retângulo 16"/>
          <p:cNvSpPr/>
          <p:nvPr/>
        </p:nvSpPr>
        <p:spPr>
          <a:xfrm>
            <a:off x="3559008" y="2406630"/>
            <a:ext cx="4318000" cy="271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CaixaDeTexto 19"/>
          <p:cNvSpPr txBox="1"/>
          <p:nvPr/>
        </p:nvSpPr>
        <p:spPr>
          <a:xfrm>
            <a:off x="6404317" y="2408928"/>
            <a:ext cx="2203784" cy="1169551"/>
          </a:xfrm>
          <a:prstGeom prst="rect">
            <a:avLst/>
          </a:prstGeom>
          <a:noFill/>
          <a:ln>
            <a:noFill/>
          </a:ln>
        </p:spPr>
        <p:txBody>
          <a:bodyPr wrap="square" rtlCol="0">
            <a:spAutoFit/>
          </a:bodyPr>
          <a:lstStyle/>
          <a:p>
            <a:r>
              <a:rPr lang="en-US" sz="1400" b="1" dirty="0" smtClean="0"/>
              <a:t>availability </a:t>
            </a:r>
            <a:r>
              <a:rPr lang="en-US" sz="1400" b="1" dirty="0" smtClean="0"/>
              <a:t>&gt; </a:t>
            </a:r>
            <a:r>
              <a:rPr lang="en-US" sz="1400" b="1" dirty="0" smtClean="0"/>
              <a:t>98%,</a:t>
            </a:r>
          </a:p>
          <a:p>
            <a:r>
              <a:rPr lang="en-US" sz="1400" dirty="0" smtClean="0"/>
              <a:t>response </a:t>
            </a:r>
            <a:r>
              <a:rPr lang="en-US" sz="1400" dirty="0" smtClean="0"/>
              <a:t>time &lt; 3s, </a:t>
            </a:r>
            <a:endParaRPr lang="en-US" sz="1400" dirty="0" smtClean="0"/>
          </a:p>
          <a:p>
            <a:r>
              <a:rPr lang="en-US" sz="1400" dirty="0" smtClean="0"/>
              <a:t>price </a:t>
            </a:r>
            <a:r>
              <a:rPr lang="en-US" sz="1400" dirty="0" smtClean="0"/>
              <a:t>per call &lt; </a:t>
            </a:r>
            <a:r>
              <a:rPr lang="en-US" sz="1400" dirty="0" smtClean="0"/>
              <a:t>0.2$, </a:t>
            </a:r>
          </a:p>
          <a:p>
            <a:r>
              <a:rPr lang="en-US" sz="1400" dirty="0" smtClean="0"/>
              <a:t>provenance </a:t>
            </a:r>
            <a:r>
              <a:rPr lang="en-US" sz="1400" dirty="0" smtClean="0"/>
              <a:t>= certified, </a:t>
            </a:r>
            <a:endParaRPr lang="en-US" sz="1400" dirty="0" smtClean="0"/>
          </a:p>
          <a:p>
            <a:r>
              <a:rPr lang="en-US" sz="1400" dirty="0" smtClean="0"/>
              <a:t>freshness </a:t>
            </a:r>
            <a:r>
              <a:rPr lang="en-US" sz="1400" dirty="0" smtClean="0"/>
              <a:t>= </a:t>
            </a:r>
            <a:r>
              <a:rPr lang="en-US" sz="1400" dirty="0" smtClean="0"/>
              <a:t>no</a:t>
            </a:r>
          </a:p>
        </p:txBody>
      </p:sp>
      <p:sp>
        <p:nvSpPr>
          <p:cNvPr id="27" name="CaixaDeTexto 26"/>
          <p:cNvSpPr txBox="1"/>
          <p:nvPr/>
        </p:nvSpPr>
        <p:spPr>
          <a:xfrm>
            <a:off x="3529819" y="4868952"/>
            <a:ext cx="2203784" cy="307777"/>
          </a:xfrm>
          <a:prstGeom prst="rect">
            <a:avLst/>
          </a:prstGeom>
          <a:noFill/>
          <a:ln>
            <a:noFill/>
          </a:ln>
        </p:spPr>
        <p:txBody>
          <a:bodyPr wrap="square" rtlCol="0">
            <a:spAutoFit/>
          </a:bodyPr>
          <a:lstStyle/>
          <a:p>
            <a:r>
              <a:rPr lang="en-US" sz="1400" dirty="0" smtClean="0"/>
              <a:t>Universe of data services</a:t>
            </a:r>
          </a:p>
        </p:txBody>
      </p:sp>
      <p:sp>
        <p:nvSpPr>
          <p:cNvPr id="30" name="Elipse 29"/>
          <p:cNvSpPr/>
          <p:nvPr/>
        </p:nvSpPr>
        <p:spPr>
          <a:xfrm>
            <a:off x="4932100" y="2865878"/>
            <a:ext cx="1399806" cy="13998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CaixaDeTexto 30"/>
          <p:cNvSpPr txBox="1"/>
          <p:nvPr/>
        </p:nvSpPr>
        <p:spPr>
          <a:xfrm>
            <a:off x="5229281" y="4542792"/>
            <a:ext cx="457176" cy="369332"/>
          </a:xfrm>
          <a:prstGeom prst="rect">
            <a:avLst/>
          </a:prstGeom>
          <a:noFill/>
        </p:spPr>
        <p:txBody>
          <a:bodyPr wrap="none" rtlCol="0">
            <a:spAutoFit/>
          </a:bodyPr>
          <a:lstStyle/>
          <a:p>
            <a:r>
              <a:rPr lang="fr-FR" dirty="0" smtClean="0"/>
              <a:t>Q1</a:t>
            </a:r>
            <a:endParaRPr lang="fr-FR" dirty="0"/>
          </a:p>
        </p:txBody>
      </p:sp>
      <p:sp>
        <p:nvSpPr>
          <p:cNvPr id="32" name="Elipse 31"/>
          <p:cNvSpPr/>
          <p:nvPr/>
        </p:nvSpPr>
        <p:spPr>
          <a:xfrm>
            <a:off x="45040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CaixaDeTexto 32"/>
          <p:cNvSpPr txBox="1"/>
          <p:nvPr/>
        </p:nvSpPr>
        <p:spPr>
          <a:xfrm>
            <a:off x="5454203" y="4185411"/>
            <a:ext cx="457176" cy="369332"/>
          </a:xfrm>
          <a:prstGeom prst="rect">
            <a:avLst/>
          </a:prstGeom>
          <a:noFill/>
        </p:spPr>
        <p:txBody>
          <a:bodyPr wrap="none" rtlCol="0">
            <a:spAutoFit/>
          </a:bodyPr>
          <a:lstStyle/>
          <a:p>
            <a:r>
              <a:rPr lang="fr-FR" dirty="0" smtClean="0"/>
              <a:t>Q2</a:t>
            </a:r>
            <a:endParaRPr lang="fr-FR" dirty="0"/>
          </a:p>
        </p:txBody>
      </p:sp>
      <p:sp>
        <p:nvSpPr>
          <p:cNvPr id="15" name="Título 1"/>
          <p:cNvSpPr>
            <a:spLocks noGrp="1"/>
          </p:cNvSpPr>
          <p:nvPr>
            <p:ph type="title"/>
          </p:nvPr>
        </p:nvSpPr>
        <p:spPr>
          <a:xfrm>
            <a:off x="0" y="0"/>
            <a:ext cx="12192000" cy="714375"/>
          </a:xfrm>
        </p:spPr>
        <p:txBody>
          <a:bodyPr>
            <a:normAutofit fontScale="90000"/>
          </a:bodyPr>
          <a:lstStyle/>
          <a:p>
            <a:r>
              <a:rPr lang="fr-FR" sz="3200" u="sng" dirty="0"/>
              <a:t>Query </a:t>
            </a:r>
            <a:r>
              <a:rPr lang="fr-FR" sz="3200" u="sng" dirty="0" smtClean="0"/>
              <a:t>taxonomy: group 3 (the data denoted to Q2 is a superset of the data denoted to Q1)</a:t>
            </a:r>
            <a:endParaRPr lang="fr-FR" sz="3200" u="sng" dirty="0"/>
          </a:p>
        </p:txBody>
      </p:sp>
      <p:sp>
        <p:nvSpPr>
          <p:cNvPr id="16"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smtClean="0"/>
              <a:t>Query 6b: Q2 is a superset of Q1</a:t>
            </a:r>
            <a:endParaRPr lang="fr-FR" sz="3200" u="sng" dirty="0"/>
          </a:p>
        </p:txBody>
      </p:sp>
      <p:sp>
        <p:nvSpPr>
          <p:cNvPr id="21" name="CaixaDeTexto 20"/>
          <p:cNvSpPr txBox="1"/>
          <p:nvPr/>
        </p:nvSpPr>
        <p:spPr>
          <a:xfrm>
            <a:off x="6292515" y="1147742"/>
            <a:ext cx="5699187" cy="738664"/>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p_information!) :=  A1 (disease?; p!), A2 (p?; p_information!),</a:t>
            </a:r>
          </a:p>
          <a:p>
            <a:r>
              <a:rPr lang="en-US" sz="1400" dirty="0" smtClean="0"/>
              <a:t>{</a:t>
            </a:r>
            <a:r>
              <a:rPr lang="en-US" sz="1400" b="1" dirty="0" smtClean="0"/>
              <a:t>availability &gt; </a:t>
            </a:r>
            <a:r>
              <a:rPr lang="en-US" sz="1400" b="1" dirty="0" smtClean="0"/>
              <a:t>98%, </a:t>
            </a:r>
            <a:r>
              <a:rPr lang="en-US" sz="1400" dirty="0" smtClean="0"/>
              <a:t>response time &lt; 3s, price per call &lt; 0.2$, provenance = certified, freshness = no, total response time &lt; 10s, total cost &lt; 5$}</a:t>
            </a:r>
            <a:endParaRPr lang="fr-FR" sz="1400" dirty="0"/>
          </a:p>
        </p:txBody>
      </p:sp>
      <p:sp>
        <p:nvSpPr>
          <p:cNvPr id="22" name="CaixaDeTexto 21"/>
          <p:cNvSpPr txBox="1"/>
          <p:nvPr/>
        </p:nvSpPr>
        <p:spPr>
          <a:xfrm>
            <a:off x="312737" y="11477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37" name="CaixaDeTexto 36"/>
          <p:cNvSpPr txBox="1"/>
          <p:nvPr/>
        </p:nvSpPr>
        <p:spPr>
          <a:xfrm>
            <a:off x="2671104" y="2468240"/>
            <a:ext cx="2203784" cy="1169551"/>
          </a:xfrm>
          <a:prstGeom prst="rect">
            <a:avLst/>
          </a:prstGeom>
          <a:noFill/>
          <a:ln>
            <a:noFill/>
          </a:ln>
        </p:spPr>
        <p:txBody>
          <a:bodyPr wrap="square" rtlCol="0">
            <a:spAutoFit/>
          </a:bodyPr>
          <a:lstStyle/>
          <a:p>
            <a:r>
              <a:rPr lang="en-US" sz="1400" dirty="0" smtClean="0"/>
              <a:t>availability </a:t>
            </a:r>
            <a:r>
              <a:rPr lang="en-US" sz="1400" dirty="0" smtClean="0"/>
              <a:t>&gt; </a:t>
            </a:r>
            <a:r>
              <a:rPr lang="en-US" sz="1400" dirty="0" smtClean="0"/>
              <a:t>97%,</a:t>
            </a:r>
          </a:p>
          <a:p>
            <a:r>
              <a:rPr lang="en-US" sz="1400" dirty="0" smtClean="0"/>
              <a:t>response </a:t>
            </a:r>
            <a:r>
              <a:rPr lang="en-US" sz="1400" dirty="0" smtClean="0"/>
              <a:t>time &lt; 3s, </a:t>
            </a:r>
            <a:endParaRPr lang="en-US" sz="1400" dirty="0" smtClean="0"/>
          </a:p>
          <a:p>
            <a:r>
              <a:rPr lang="en-US" sz="1400" dirty="0" smtClean="0"/>
              <a:t>price </a:t>
            </a:r>
            <a:r>
              <a:rPr lang="en-US" sz="1400" dirty="0" smtClean="0"/>
              <a:t>per call &lt; </a:t>
            </a:r>
            <a:r>
              <a:rPr lang="en-US" sz="1400" dirty="0" smtClean="0"/>
              <a:t>0.2$, </a:t>
            </a:r>
          </a:p>
          <a:p>
            <a:r>
              <a:rPr lang="en-US" sz="1400" dirty="0" smtClean="0"/>
              <a:t>provenance </a:t>
            </a:r>
            <a:r>
              <a:rPr lang="en-US" sz="1400" dirty="0" smtClean="0"/>
              <a:t>= certified, </a:t>
            </a:r>
            <a:endParaRPr lang="en-US" sz="1400" dirty="0" smtClean="0"/>
          </a:p>
          <a:p>
            <a:r>
              <a:rPr lang="en-US" sz="1400" dirty="0" smtClean="0"/>
              <a:t>freshness </a:t>
            </a:r>
            <a:r>
              <a:rPr lang="en-US" sz="1400" dirty="0" smtClean="0"/>
              <a:t>= </a:t>
            </a:r>
            <a:r>
              <a:rPr lang="en-US" sz="1400" dirty="0" smtClean="0"/>
              <a:t>no</a:t>
            </a:r>
          </a:p>
        </p:txBody>
      </p:sp>
      <p:cxnSp>
        <p:nvCxnSpPr>
          <p:cNvPr id="4" name="Conector em curva 3"/>
          <p:cNvCxnSpPr>
            <a:endCxn id="20" idx="2"/>
          </p:cNvCxnSpPr>
          <p:nvPr/>
        </p:nvCxnSpPr>
        <p:spPr>
          <a:xfrm flipV="1">
            <a:off x="5907421" y="3578479"/>
            <a:ext cx="1598788" cy="814134"/>
          </a:xfrm>
          <a:prstGeom prst="curved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 name="Conector em curva 5"/>
          <p:cNvCxnSpPr>
            <a:stCxn id="31" idx="1"/>
            <a:endCxn id="37" idx="2"/>
          </p:cNvCxnSpPr>
          <p:nvPr/>
        </p:nvCxnSpPr>
        <p:spPr>
          <a:xfrm rot="10800000">
            <a:off x="3772997" y="3637792"/>
            <a:ext cx="1456285" cy="1089667"/>
          </a:xfrm>
          <a:prstGeom prst="curvedConnector2">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026515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5181600"/>
            <a:ext cx="12192000" cy="1676400"/>
          </a:xfrm>
        </p:spPr>
        <p:txBody>
          <a:bodyPr>
            <a:normAutofit/>
          </a:bodyPr>
          <a:lstStyle/>
          <a:p>
            <a:pPr marL="0" indent="0">
              <a:buNone/>
            </a:pPr>
            <a:r>
              <a:rPr lang="fr-FR" dirty="0" smtClean="0"/>
              <a:t>From the </a:t>
            </a:r>
            <a:r>
              <a:rPr lang="fr-FR" u="sng" dirty="0" smtClean="0"/>
              <a:t>rewritings point of view</a:t>
            </a:r>
            <a:r>
              <a:rPr lang="fr-FR" dirty="0" smtClean="0"/>
              <a:t>, the set of rewritings produced to Q1 is different of the set produced to Q2 according to the type of data the user wants to retrieve. </a:t>
            </a:r>
            <a:endParaRPr lang="fr-FR" dirty="0"/>
          </a:p>
        </p:txBody>
      </p:sp>
      <p:sp>
        <p:nvSpPr>
          <p:cNvPr id="15" name="CaixaDeTexto 14"/>
          <p:cNvSpPr txBox="1"/>
          <p:nvPr/>
        </p:nvSpPr>
        <p:spPr>
          <a:xfrm>
            <a:off x="2335357" y="2589767"/>
            <a:ext cx="2203784" cy="523220"/>
          </a:xfrm>
          <a:prstGeom prst="rect">
            <a:avLst/>
          </a:prstGeom>
          <a:noFill/>
          <a:ln>
            <a:noFill/>
          </a:ln>
        </p:spPr>
        <p:txBody>
          <a:bodyPr wrap="square" rtlCol="0">
            <a:spAutoFit/>
          </a:bodyPr>
          <a:lstStyle/>
          <a:p>
            <a:r>
              <a:rPr lang="en-US" sz="1400" dirty="0" smtClean="0"/>
              <a:t>total </a:t>
            </a:r>
            <a:r>
              <a:rPr lang="en-US" sz="1400" dirty="0"/>
              <a:t>response time &lt; 10s, total cost &lt; 5</a:t>
            </a:r>
            <a:r>
              <a:rPr lang="en-US" sz="1400" dirty="0" smtClean="0"/>
              <a:t>$</a:t>
            </a:r>
            <a:endParaRPr lang="en-US" sz="1400" dirty="0" smtClean="0"/>
          </a:p>
        </p:txBody>
      </p:sp>
      <p:sp>
        <p:nvSpPr>
          <p:cNvPr id="16" name="Retângulo 15"/>
          <p:cNvSpPr/>
          <p:nvPr/>
        </p:nvSpPr>
        <p:spPr>
          <a:xfrm>
            <a:off x="3559008" y="2406630"/>
            <a:ext cx="4318000" cy="271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CaixaDeTexto 16"/>
          <p:cNvSpPr txBox="1"/>
          <p:nvPr/>
        </p:nvSpPr>
        <p:spPr>
          <a:xfrm>
            <a:off x="3529819" y="4868952"/>
            <a:ext cx="2203784" cy="307777"/>
          </a:xfrm>
          <a:prstGeom prst="rect">
            <a:avLst/>
          </a:prstGeom>
          <a:noFill/>
          <a:ln>
            <a:noFill/>
          </a:ln>
        </p:spPr>
        <p:txBody>
          <a:bodyPr wrap="square" rtlCol="0">
            <a:spAutoFit/>
          </a:bodyPr>
          <a:lstStyle/>
          <a:p>
            <a:r>
              <a:rPr lang="en-US" sz="1400" dirty="0" smtClean="0"/>
              <a:t>Universe of rewritings</a:t>
            </a:r>
          </a:p>
        </p:txBody>
      </p:sp>
      <p:sp>
        <p:nvSpPr>
          <p:cNvPr id="18" name="CaixaDeTexto 17"/>
          <p:cNvSpPr txBox="1"/>
          <p:nvPr/>
        </p:nvSpPr>
        <p:spPr>
          <a:xfrm>
            <a:off x="4400005" y="3409727"/>
            <a:ext cx="660596" cy="307777"/>
          </a:xfrm>
          <a:prstGeom prst="rect">
            <a:avLst/>
          </a:prstGeom>
          <a:noFill/>
          <a:ln>
            <a:noFill/>
          </a:ln>
        </p:spPr>
        <p:txBody>
          <a:bodyPr wrap="square" rtlCol="0">
            <a:spAutoFit/>
          </a:bodyPr>
          <a:lstStyle/>
          <a:p>
            <a:r>
              <a:rPr lang="en-US" sz="1400" b="1" dirty="0" smtClean="0"/>
              <a:t>r1…</a:t>
            </a:r>
            <a:r>
              <a:rPr lang="en-US" sz="1400" b="1" dirty="0" err="1" smtClean="0"/>
              <a:t>r</a:t>
            </a:r>
            <a:r>
              <a:rPr lang="en-US" sz="1400" b="1" baseline="-25000" dirty="0" err="1" smtClean="0"/>
              <a:t>n</a:t>
            </a:r>
            <a:endParaRPr lang="en-US" sz="1400" b="1" dirty="0" smtClean="0"/>
          </a:p>
        </p:txBody>
      </p:sp>
      <p:sp>
        <p:nvSpPr>
          <p:cNvPr id="19" name="CaixaDeTexto 18"/>
          <p:cNvSpPr txBox="1"/>
          <p:nvPr/>
        </p:nvSpPr>
        <p:spPr>
          <a:xfrm>
            <a:off x="6538653" y="3397449"/>
            <a:ext cx="675116" cy="307777"/>
          </a:xfrm>
          <a:prstGeom prst="rect">
            <a:avLst/>
          </a:prstGeom>
          <a:noFill/>
          <a:ln>
            <a:noFill/>
          </a:ln>
        </p:spPr>
        <p:txBody>
          <a:bodyPr wrap="square" rtlCol="0">
            <a:spAutoFit/>
          </a:bodyPr>
          <a:lstStyle/>
          <a:p>
            <a:r>
              <a:rPr lang="en-US" sz="1400" b="1" dirty="0" smtClean="0"/>
              <a:t>r1…</a:t>
            </a:r>
            <a:r>
              <a:rPr lang="en-US" sz="1400" b="1" dirty="0" err="1" smtClean="0"/>
              <a:t>r</a:t>
            </a:r>
            <a:r>
              <a:rPr lang="en-US" sz="1400" b="1" baseline="-25000" dirty="0" err="1" smtClean="0"/>
              <a:t>m</a:t>
            </a:r>
            <a:endParaRPr lang="en-US" sz="1400" b="1" dirty="0" smtClean="0"/>
          </a:p>
        </p:txBody>
      </p:sp>
      <p:sp>
        <p:nvSpPr>
          <p:cNvPr id="20" name="CaixaDeTexto 19"/>
          <p:cNvSpPr txBox="1"/>
          <p:nvPr/>
        </p:nvSpPr>
        <p:spPr>
          <a:xfrm>
            <a:off x="6538653" y="4514948"/>
            <a:ext cx="457176" cy="369332"/>
          </a:xfrm>
          <a:prstGeom prst="rect">
            <a:avLst/>
          </a:prstGeom>
          <a:noFill/>
        </p:spPr>
        <p:txBody>
          <a:bodyPr wrap="none" rtlCol="0">
            <a:spAutoFit/>
          </a:bodyPr>
          <a:lstStyle/>
          <a:p>
            <a:r>
              <a:rPr lang="fr-FR" dirty="0" smtClean="0"/>
              <a:t>Q2</a:t>
            </a:r>
            <a:endParaRPr lang="fr-FR" dirty="0"/>
          </a:p>
        </p:txBody>
      </p:sp>
      <p:sp>
        <p:nvSpPr>
          <p:cNvPr id="21" name="Elipse 20"/>
          <p:cNvSpPr/>
          <p:nvPr/>
        </p:nvSpPr>
        <p:spPr>
          <a:xfrm>
            <a:off x="37801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CaixaDeTexto 21"/>
          <p:cNvSpPr txBox="1"/>
          <p:nvPr/>
        </p:nvSpPr>
        <p:spPr>
          <a:xfrm>
            <a:off x="4443674" y="4528593"/>
            <a:ext cx="457176" cy="369332"/>
          </a:xfrm>
          <a:prstGeom prst="rect">
            <a:avLst/>
          </a:prstGeom>
          <a:noFill/>
        </p:spPr>
        <p:txBody>
          <a:bodyPr wrap="none" rtlCol="0">
            <a:spAutoFit/>
          </a:bodyPr>
          <a:lstStyle/>
          <a:p>
            <a:r>
              <a:rPr lang="fr-FR" dirty="0" smtClean="0"/>
              <a:t>Q1</a:t>
            </a:r>
            <a:endParaRPr lang="fr-FR" dirty="0"/>
          </a:p>
        </p:txBody>
      </p:sp>
      <p:cxnSp>
        <p:nvCxnSpPr>
          <p:cNvPr id="23" name="Conector em curva 22"/>
          <p:cNvCxnSpPr>
            <a:stCxn id="19" idx="2"/>
            <a:endCxn id="26" idx="2"/>
          </p:cNvCxnSpPr>
          <p:nvPr/>
        </p:nvCxnSpPr>
        <p:spPr>
          <a:xfrm rot="5400000" flipH="1" flipV="1">
            <a:off x="7370047" y="2657749"/>
            <a:ext cx="553640" cy="1541313"/>
          </a:xfrm>
          <a:prstGeom prst="curvedConnector3">
            <a:avLst>
              <a:gd name="adj1" fmla="val -4129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Conector em curva 23"/>
          <p:cNvCxnSpPr>
            <a:stCxn id="18" idx="2"/>
            <a:endCxn id="15" idx="2"/>
          </p:cNvCxnSpPr>
          <p:nvPr/>
        </p:nvCxnSpPr>
        <p:spPr>
          <a:xfrm rot="5400000" flipH="1">
            <a:off x="3781517" y="2768719"/>
            <a:ext cx="604517" cy="1293054"/>
          </a:xfrm>
          <a:prstGeom prst="curvedConnector3">
            <a:avLst>
              <a:gd name="adj1" fmla="val -37815"/>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Elipse 24"/>
          <p:cNvSpPr/>
          <p:nvPr/>
        </p:nvSpPr>
        <p:spPr>
          <a:xfrm>
            <a:off x="57994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CaixaDeTexto 25"/>
          <p:cNvSpPr txBox="1"/>
          <p:nvPr/>
        </p:nvSpPr>
        <p:spPr>
          <a:xfrm>
            <a:off x="7315632" y="2628366"/>
            <a:ext cx="2203784" cy="523220"/>
          </a:xfrm>
          <a:prstGeom prst="rect">
            <a:avLst/>
          </a:prstGeom>
          <a:noFill/>
          <a:ln>
            <a:noFill/>
          </a:ln>
        </p:spPr>
        <p:txBody>
          <a:bodyPr wrap="square" rtlCol="0">
            <a:spAutoFit/>
          </a:bodyPr>
          <a:lstStyle/>
          <a:p>
            <a:r>
              <a:rPr lang="en-US" sz="1400" dirty="0" smtClean="0"/>
              <a:t>total </a:t>
            </a:r>
            <a:r>
              <a:rPr lang="en-US" sz="1400" dirty="0"/>
              <a:t>response time &lt; </a:t>
            </a:r>
            <a:r>
              <a:rPr lang="en-US" sz="1400" dirty="0" smtClean="0"/>
              <a:t>10s</a:t>
            </a:r>
            <a:r>
              <a:rPr lang="en-US" sz="1400" dirty="0"/>
              <a:t>, total cost &lt; 5</a:t>
            </a:r>
            <a:r>
              <a:rPr lang="en-US" sz="1400" dirty="0" smtClean="0"/>
              <a:t>$</a:t>
            </a:r>
            <a:endParaRPr lang="en-US" sz="1400" dirty="0" smtClean="0"/>
          </a:p>
        </p:txBody>
      </p:sp>
      <p:sp>
        <p:nvSpPr>
          <p:cNvPr id="29" name="Título 1"/>
          <p:cNvSpPr>
            <a:spLocks noGrp="1"/>
          </p:cNvSpPr>
          <p:nvPr>
            <p:ph type="title"/>
          </p:nvPr>
        </p:nvSpPr>
        <p:spPr>
          <a:xfrm>
            <a:off x="0" y="0"/>
            <a:ext cx="12192000" cy="714375"/>
          </a:xfrm>
        </p:spPr>
        <p:txBody>
          <a:bodyPr>
            <a:normAutofit fontScale="90000"/>
          </a:bodyPr>
          <a:lstStyle/>
          <a:p>
            <a:r>
              <a:rPr lang="fr-FR" sz="3200" u="sng" dirty="0"/>
              <a:t>Query </a:t>
            </a:r>
            <a:r>
              <a:rPr lang="fr-FR" sz="3200" u="sng" dirty="0" smtClean="0"/>
              <a:t>taxonomy: group 3 (the data denoted to Q2 is a superset of the data denoted to Q1)</a:t>
            </a:r>
            <a:endParaRPr lang="fr-FR" sz="3200" u="sng" dirty="0"/>
          </a:p>
        </p:txBody>
      </p:sp>
      <p:sp>
        <p:nvSpPr>
          <p:cNvPr id="30"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smtClean="0"/>
              <a:t>Query 6b: Q2 is a superset of Q1</a:t>
            </a:r>
            <a:endParaRPr lang="fr-FR" sz="3200" u="sng" dirty="0"/>
          </a:p>
        </p:txBody>
      </p:sp>
      <p:sp>
        <p:nvSpPr>
          <p:cNvPr id="31" name="CaixaDeTexto 30"/>
          <p:cNvSpPr txBox="1"/>
          <p:nvPr/>
        </p:nvSpPr>
        <p:spPr>
          <a:xfrm>
            <a:off x="6292515" y="1147742"/>
            <a:ext cx="5699187" cy="738664"/>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p_information!) :=  A1 (disease?; p!), A2 (p?; p_information!),</a:t>
            </a:r>
          </a:p>
          <a:p>
            <a:r>
              <a:rPr lang="en-US" sz="1400" dirty="0" smtClean="0"/>
              <a:t>{</a:t>
            </a:r>
            <a:r>
              <a:rPr lang="en-US" sz="1400" b="1" dirty="0" smtClean="0"/>
              <a:t>availability &gt; </a:t>
            </a:r>
            <a:r>
              <a:rPr lang="en-US" sz="1400" b="1" dirty="0" smtClean="0"/>
              <a:t>98%, </a:t>
            </a:r>
            <a:r>
              <a:rPr lang="en-US" sz="1400" dirty="0" smtClean="0"/>
              <a:t>response time &lt; 3s, price per call &lt; 0.2$, provenance = certified, freshness = no, total response time &lt; 10s, total cost &lt; 5$}</a:t>
            </a:r>
            <a:endParaRPr lang="fr-FR" sz="1400" dirty="0"/>
          </a:p>
        </p:txBody>
      </p:sp>
      <p:sp>
        <p:nvSpPr>
          <p:cNvPr id="32" name="CaixaDeTexto 31"/>
          <p:cNvSpPr txBox="1"/>
          <p:nvPr/>
        </p:nvSpPr>
        <p:spPr>
          <a:xfrm>
            <a:off x="312737" y="11477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Tree>
    <p:extLst>
      <p:ext uri="{BB962C8B-B14F-4D97-AF65-F5344CB8AC3E}">
        <p14:creationId xmlns:p14="http://schemas.microsoft.com/office/powerpoint/2010/main" val="15914546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714375"/>
          </a:xfrm>
        </p:spPr>
        <p:txBody>
          <a:bodyPr>
            <a:normAutofit fontScale="90000"/>
          </a:bodyPr>
          <a:lstStyle/>
          <a:p>
            <a:r>
              <a:rPr lang="fr-FR" sz="3200" u="sng" dirty="0"/>
              <a:t>Query </a:t>
            </a:r>
            <a:r>
              <a:rPr lang="fr-FR" sz="3200" u="sng" dirty="0" smtClean="0"/>
              <a:t>taxonomy: group 3 (the data denoted to Q2 is a superset of the data denoted to Q1)</a:t>
            </a:r>
            <a:endParaRPr lang="fr-FR" sz="3200" u="sng" dirty="0"/>
          </a:p>
        </p:txBody>
      </p:sp>
      <p:sp>
        <p:nvSpPr>
          <p:cNvPr id="3" name="Espaço Reservado para Conteúdo 2"/>
          <p:cNvSpPr>
            <a:spLocks noGrp="1"/>
          </p:cNvSpPr>
          <p:nvPr>
            <p:ph idx="1"/>
          </p:nvPr>
        </p:nvSpPr>
        <p:spPr>
          <a:xfrm>
            <a:off x="0" y="5638800"/>
            <a:ext cx="12192000" cy="995362"/>
          </a:xfrm>
        </p:spPr>
        <p:txBody>
          <a:bodyPr>
            <a:normAutofit/>
          </a:bodyPr>
          <a:lstStyle/>
          <a:p>
            <a:pPr marL="0" indent="0">
              <a:buNone/>
            </a:pPr>
            <a:r>
              <a:rPr lang="fr-FR" dirty="0" smtClean="0"/>
              <a:t>From the </a:t>
            </a:r>
            <a:r>
              <a:rPr lang="fr-FR" u="sng" dirty="0" smtClean="0"/>
              <a:t>data point of view</a:t>
            </a:r>
            <a:r>
              <a:rPr lang="fr-FR" dirty="0" smtClean="0"/>
              <a:t>, the answer of Q2 denote a type of data which is a superset of the type of data denoted by Q1.</a:t>
            </a:r>
            <a:endParaRPr lang="fr-FR" dirty="0"/>
          </a:p>
        </p:txBody>
      </p:sp>
      <p:sp>
        <p:nvSpPr>
          <p:cNvPr id="4"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smtClean="0"/>
              <a:t>Query 6c: Q2 is a superset of Q1</a:t>
            </a:r>
            <a:endParaRPr lang="fr-FR" sz="3200" u="sng" dirty="0"/>
          </a:p>
        </p:txBody>
      </p:sp>
      <p:sp>
        <p:nvSpPr>
          <p:cNvPr id="37" name="CaixaDeTexto 36"/>
          <p:cNvSpPr txBox="1"/>
          <p:nvPr/>
        </p:nvSpPr>
        <p:spPr>
          <a:xfrm>
            <a:off x="6292515" y="1147742"/>
            <a:ext cx="5699187" cy="738664"/>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p_information!) :=  A1 (disease?; p!), A2 (p?; p_information!),</a:t>
            </a:r>
          </a:p>
          <a:p>
            <a:r>
              <a:rPr lang="en-US" sz="1400" dirty="0" smtClean="0"/>
              <a:t>{</a:t>
            </a:r>
            <a:r>
              <a:rPr lang="en-US" sz="1400" b="1" dirty="0" smtClean="0"/>
              <a:t>availability &gt; </a:t>
            </a:r>
            <a:r>
              <a:rPr lang="en-US" sz="1400" b="1" dirty="0" smtClean="0"/>
              <a:t>96%, </a:t>
            </a:r>
            <a:r>
              <a:rPr lang="en-US" sz="1400" dirty="0" smtClean="0"/>
              <a:t>response time &lt; 3s, price per call &lt; 0.2$, provenance = certified, freshness = no, total response time &lt; 10s, total cost &lt; 5$}</a:t>
            </a:r>
            <a:endParaRPr lang="fr-FR" sz="1400" dirty="0"/>
          </a:p>
        </p:txBody>
      </p:sp>
      <p:grpSp>
        <p:nvGrpSpPr>
          <p:cNvPr id="38" name="Grupo 37"/>
          <p:cNvGrpSpPr/>
          <p:nvPr/>
        </p:nvGrpSpPr>
        <p:grpSpPr>
          <a:xfrm>
            <a:off x="1066800" y="2247230"/>
            <a:ext cx="3619500" cy="3332077"/>
            <a:chOff x="1066800" y="2054058"/>
            <a:chExt cx="3619500" cy="3332077"/>
          </a:xfrm>
        </p:grpSpPr>
        <p:grpSp>
          <p:nvGrpSpPr>
            <p:cNvPr id="39" name="Grupo 38"/>
            <p:cNvGrpSpPr/>
            <p:nvPr/>
          </p:nvGrpSpPr>
          <p:grpSpPr>
            <a:xfrm>
              <a:off x="1066800" y="2054058"/>
              <a:ext cx="3619500" cy="3332077"/>
              <a:chOff x="1066800" y="3413626"/>
              <a:chExt cx="3619500" cy="3332077"/>
            </a:xfrm>
          </p:grpSpPr>
          <p:grpSp>
            <p:nvGrpSpPr>
              <p:cNvPr id="82" name="Grupo 81"/>
              <p:cNvGrpSpPr/>
              <p:nvPr/>
            </p:nvGrpSpPr>
            <p:grpSpPr>
              <a:xfrm>
                <a:off x="1066800" y="3413626"/>
                <a:ext cx="3619500" cy="2514600"/>
                <a:chOff x="1066800" y="3401594"/>
                <a:chExt cx="3619500" cy="2514600"/>
              </a:xfrm>
            </p:grpSpPr>
            <p:sp>
              <p:nvSpPr>
                <p:cNvPr id="84" name="Elipse 83"/>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Elipse 84"/>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83" name="Elipse 82"/>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0" name="Conector reto 39"/>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Conector reto 40"/>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Conector reto 41"/>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Conector reto 42"/>
            <p:cNvCxnSpPr>
              <a:endCxn id="84"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Conector reto 44"/>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Conector reto 77"/>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CaixaDeTexto 78"/>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80" name="CaixaDeTexto 79"/>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81" name="CaixaDeTexto 80"/>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86" name="Grupo 85"/>
          <p:cNvGrpSpPr/>
          <p:nvPr/>
        </p:nvGrpSpPr>
        <p:grpSpPr>
          <a:xfrm>
            <a:off x="7383381" y="2247230"/>
            <a:ext cx="3619500" cy="3332077"/>
            <a:chOff x="7419475" y="1969814"/>
            <a:chExt cx="3619500" cy="3332077"/>
          </a:xfrm>
        </p:grpSpPr>
        <p:grpSp>
          <p:nvGrpSpPr>
            <p:cNvPr id="87" name="Grupo 86"/>
            <p:cNvGrpSpPr/>
            <p:nvPr/>
          </p:nvGrpSpPr>
          <p:grpSpPr>
            <a:xfrm>
              <a:off x="7419475" y="1969814"/>
              <a:ext cx="3619500" cy="3332077"/>
              <a:chOff x="1066800" y="3413626"/>
              <a:chExt cx="3619500" cy="3332077"/>
            </a:xfrm>
          </p:grpSpPr>
          <p:grpSp>
            <p:nvGrpSpPr>
              <p:cNvPr id="98" name="Grupo 97"/>
              <p:cNvGrpSpPr/>
              <p:nvPr/>
            </p:nvGrpSpPr>
            <p:grpSpPr>
              <a:xfrm>
                <a:off x="1066800" y="3413626"/>
                <a:ext cx="3619500" cy="2514600"/>
                <a:chOff x="1066800" y="3401594"/>
                <a:chExt cx="3619500" cy="2514600"/>
              </a:xfrm>
            </p:grpSpPr>
            <p:sp>
              <p:nvSpPr>
                <p:cNvPr id="100" name="Elipse 99"/>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 name="Elipse 100"/>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99" name="Elipse 98"/>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88" name="Conector reto 87"/>
            <p:cNvCxnSpPr/>
            <p:nvPr/>
          </p:nvCxnSpPr>
          <p:spPr>
            <a:xfrm flipV="1">
              <a:off x="8548815" y="2560330"/>
              <a:ext cx="1219676" cy="9191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Conector reto 88"/>
            <p:cNvCxnSpPr/>
            <p:nvPr/>
          </p:nvCxnSpPr>
          <p:spPr>
            <a:xfrm flipV="1">
              <a:off x="8606862" y="2771690"/>
              <a:ext cx="1233190" cy="92931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Conector reto 89"/>
            <p:cNvCxnSpPr/>
            <p:nvPr/>
          </p:nvCxnSpPr>
          <p:spPr>
            <a:xfrm flipV="1">
              <a:off x="8723547" y="2994542"/>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Conector reto 90"/>
            <p:cNvCxnSpPr>
              <a:endCxn id="100" idx="6"/>
            </p:cNvCxnSpPr>
            <p:nvPr/>
          </p:nvCxnSpPr>
          <p:spPr>
            <a:xfrm flipV="1">
              <a:off x="8847049" y="3227114"/>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Conector reto 91"/>
            <p:cNvCxnSpPr/>
            <p:nvPr/>
          </p:nvCxnSpPr>
          <p:spPr>
            <a:xfrm flipV="1">
              <a:off x="9000251" y="3525871"/>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Conector reto 92"/>
            <p:cNvCxnSpPr/>
            <p:nvPr/>
          </p:nvCxnSpPr>
          <p:spPr>
            <a:xfrm flipV="1">
              <a:off x="9193050" y="3933574"/>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Conector reto 93"/>
            <p:cNvCxnSpPr/>
            <p:nvPr/>
          </p:nvCxnSpPr>
          <p:spPr>
            <a:xfrm flipV="1">
              <a:off x="8534553" y="2381744"/>
              <a:ext cx="1082863" cy="8160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CaixaDeTexto 94"/>
            <p:cNvSpPr txBox="1"/>
            <p:nvPr/>
          </p:nvSpPr>
          <p:spPr>
            <a:xfrm>
              <a:off x="7943864" y="2795308"/>
              <a:ext cx="434734" cy="369332"/>
            </a:xfrm>
            <a:prstGeom prst="rect">
              <a:avLst/>
            </a:prstGeom>
            <a:noFill/>
          </p:spPr>
          <p:txBody>
            <a:bodyPr wrap="none" rtlCol="0">
              <a:spAutoFit/>
            </a:bodyPr>
            <a:lstStyle/>
            <a:p>
              <a:r>
                <a:rPr lang="fr-FR" dirty="0" smtClean="0"/>
                <a:t>A1</a:t>
              </a:r>
              <a:endParaRPr lang="fr-FR" dirty="0"/>
            </a:p>
          </p:txBody>
        </p:sp>
        <p:sp>
          <p:nvSpPr>
            <p:cNvPr id="96" name="CaixaDeTexto 95"/>
            <p:cNvSpPr txBox="1"/>
            <p:nvPr/>
          </p:nvSpPr>
          <p:spPr>
            <a:xfrm>
              <a:off x="10106217" y="2713539"/>
              <a:ext cx="434734" cy="369332"/>
            </a:xfrm>
            <a:prstGeom prst="rect">
              <a:avLst/>
            </a:prstGeom>
            <a:noFill/>
          </p:spPr>
          <p:txBody>
            <a:bodyPr wrap="none" rtlCol="0">
              <a:spAutoFit/>
            </a:bodyPr>
            <a:lstStyle/>
            <a:p>
              <a:r>
                <a:rPr lang="fr-FR" dirty="0" smtClean="0"/>
                <a:t>A2</a:t>
              </a:r>
              <a:endParaRPr lang="fr-FR" dirty="0"/>
            </a:p>
          </p:txBody>
        </p:sp>
        <p:sp>
          <p:nvSpPr>
            <p:cNvPr id="97" name="CaixaDeTexto 96"/>
            <p:cNvSpPr txBox="1"/>
            <p:nvPr/>
          </p:nvSpPr>
          <p:spPr>
            <a:xfrm>
              <a:off x="9017221" y="4606522"/>
              <a:ext cx="434734" cy="369332"/>
            </a:xfrm>
            <a:prstGeom prst="rect">
              <a:avLst/>
            </a:prstGeom>
            <a:noFill/>
          </p:spPr>
          <p:txBody>
            <a:bodyPr wrap="none" rtlCol="0">
              <a:spAutoFit/>
            </a:bodyPr>
            <a:lstStyle/>
            <a:p>
              <a:r>
                <a:rPr lang="fr-FR" dirty="0" smtClean="0"/>
                <a:t>A3</a:t>
              </a:r>
              <a:endParaRPr lang="fr-FR" dirty="0"/>
            </a:p>
          </p:txBody>
        </p:sp>
      </p:grpSp>
      <p:cxnSp>
        <p:nvCxnSpPr>
          <p:cNvPr id="102" name="Conector reto 101"/>
          <p:cNvCxnSpPr/>
          <p:nvPr/>
        </p:nvCxnSpPr>
        <p:spPr>
          <a:xfrm>
            <a:off x="6096000" y="11477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CaixaDeTexto 102"/>
          <p:cNvSpPr txBox="1"/>
          <p:nvPr/>
        </p:nvSpPr>
        <p:spPr>
          <a:xfrm>
            <a:off x="312737" y="11477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cxnSp>
        <p:nvCxnSpPr>
          <p:cNvPr id="104" name="Conector reto 103"/>
          <p:cNvCxnSpPr/>
          <p:nvPr/>
        </p:nvCxnSpPr>
        <p:spPr>
          <a:xfrm flipV="1">
            <a:off x="8523637" y="2499470"/>
            <a:ext cx="895577" cy="67489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Conector reto 104"/>
          <p:cNvCxnSpPr/>
          <p:nvPr/>
        </p:nvCxnSpPr>
        <p:spPr>
          <a:xfrm flipV="1">
            <a:off x="8715792" y="2388152"/>
            <a:ext cx="528041" cy="39792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3460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5181600"/>
            <a:ext cx="12192000" cy="995362"/>
          </a:xfrm>
        </p:spPr>
        <p:txBody>
          <a:bodyPr>
            <a:normAutofit fontScale="92500" lnSpcReduction="20000"/>
          </a:bodyPr>
          <a:lstStyle/>
          <a:p>
            <a:pPr marL="0" indent="0">
              <a:buNone/>
            </a:pPr>
            <a:r>
              <a:rPr lang="fr-FR" dirty="0" smtClean="0"/>
              <a:t>From the </a:t>
            </a:r>
            <a:r>
              <a:rPr lang="fr-FR" u="sng" dirty="0" smtClean="0"/>
              <a:t>data services point of view</a:t>
            </a:r>
            <a:r>
              <a:rPr lang="fr-FR" dirty="0" smtClean="0"/>
              <a:t>, the set of data services filtered to Q1 according to the type of data they denote and user requirements shares data services filtered to Q2. However, there are data services particular to Q2. </a:t>
            </a:r>
            <a:endParaRPr lang="fr-FR" dirty="0"/>
          </a:p>
        </p:txBody>
      </p:sp>
      <p:sp>
        <p:nvSpPr>
          <p:cNvPr id="17" name="Retângulo 16"/>
          <p:cNvSpPr/>
          <p:nvPr/>
        </p:nvSpPr>
        <p:spPr>
          <a:xfrm>
            <a:off x="3559008" y="2406630"/>
            <a:ext cx="4318000" cy="271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CaixaDeTexto 19"/>
          <p:cNvSpPr txBox="1"/>
          <p:nvPr/>
        </p:nvSpPr>
        <p:spPr>
          <a:xfrm>
            <a:off x="7232132" y="2468240"/>
            <a:ext cx="2203784" cy="1169551"/>
          </a:xfrm>
          <a:prstGeom prst="rect">
            <a:avLst/>
          </a:prstGeom>
          <a:noFill/>
          <a:ln>
            <a:noFill/>
          </a:ln>
        </p:spPr>
        <p:txBody>
          <a:bodyPr wrap="square" rtlCol="0">
            <a:spAutoFit/>
          </a:bodyPr>
          <a:lstStyle/>
          <a:p>
            <a:r>
              <a:rPr lang="en-US" sz="1400" b="1" dirty="0" smtClean="0"/>
              <a:t>availability </a:t>
            </a:r>
            <a:r>
              <a:rPr lang="en-US" sz="1400" b="1" dirty="0" smtClean="0"/>
              <a:t>&gt; </a:t>
            </a:r>
            <a:r>
              <a:rPr lang="en-US" sz="1400" b="1" dirty="0" smtClean="0"/>
              <a:t>96%,</a:t>
            </a:r>
          </a:p>
          <a:p>
            <a:r>
              <a:rPr lang="en-US" sz="1400" dirty="0" smtClean="0"/>
              <a:t>response </a:t>
            </a:r>
            <a:r>
              <a:rPr lang="en-US" sz="1400" dirty="0" smtClean="0"/>
              <a:t>time &lt; 3s, </a:t>
            </a:r>
            <a:endParaRPr lang="en-US" sz="1400" dirty="0" smtClean="0"/>
          </a:p>
          <a:p>
            <a:r>
              <a:rPr lang="en-US" sz="1400" dirty="0" smtClean="0"/>
              <a:t>price </a:t>
            </a:r>
            <a:r>
              <a:rPr lang="en-US" sz="1400" dirty="0" smtClean="0"/>
              <a:t>per call &lt; </a:t>
            </a:r>
            <a:r>
              <a:rPr lang="en-US" sz="1400" dirty="0" smtClean="0"/>
              <a:t>0.2$, </a:t>
            </a:r>
          </a:p>
          <a:p>
            <a:r>
              <a:rPr lang="en-US" sz="1400" dirty="0" smtClean="0"/>
              <a:t>provenance </a:t>
            </a:r>
            <a:r>
              <a:rPr lang="en-US" sz="1400" dirty="0" smtClean="0"/>
              <a:t>= certified, </a:t>
            </a:r>
            <a:endParaRPr lang="en-US" sz="1400" dirty="0" smtClean="0"/>
          </a:p>
          <a:p>
            <a:r>
              <a:rPr lang="en-US" sz="1400" dirty="0" smtClean="0"/>
              <a:t>freshness </a:t>
            </a:r>
            <a:r>
              <a:rPr lang="en-US" sz="1400" dirty="0" smtClean="0"/>
              <a:t>= </a:t>
            </a:r>
            <a:r>
              <a:rPr lang="en-US" sz="1400" dirty="0" smtClean="0"/>
              <a:t>no</a:t>
            </a:r>
          </a:p>
        </p:txBody>
      </p:sp>
      <p:sp>
        <p:nvSpPr>
          <p:cNvPr id="27" name="CaixaDeTexto 26"/>
          <p:cNvSpPr txBox="1"/>
          <p:nvPr/>
        </p:nvSpPr>
        <p:spPr>
          <a:xfrm>
            <a:off x="3529819" y="4868952"/>
            <a:ext cx="2203784" cy="307777"/>
          </a:xfrm>
          <a:prstGeom prst="rect">
            <a:avLst/>
          </a:prstGeom>
          <a:noFill/>
          <a:ln>
            <a:noFill/>
          </a:ln>
        </p:spPr>
        <p:txBody>
          <a:bodyPr wrap="square" rtlCol="0">
            <a:spAutoFit/>
          </a:bodyPr>
          <a:lstStyle/>
          <a:p>
            <a:r>
              <a:rPr lang="en-US" sz="1400" dirty="0" smtClean="0"/>
              <a:t>Universe of data services</a:t>
            </a:r>
          </a:p>
        </p:txBody>
      </p:sp>
      <p:sp>
        <p:nvSpPr>
          <p:cNvPr id="30" name="Elipse 29"/>
          <p:cNvSpPr/>
          <p:nvPr/>
        </p:nvSpPr>
        <p:spPr>
          <a:xfrm>
            <a:off x="5093160" y="2645938"/>
            <a:ext cx="1839686" cy="183968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CaixaDeTexto 30"/>
          <p:cNvSpPr txBox="1"/>
          <p:nvPr/>
        </p:nvSpPr>
        <p:spPr>
          <a:xfrm>
            <a:off x="5229281" y="4542792"/>
            <a:ext cx="457176" cy="369332"/>
          </a:xfrm>
          <a:prstGeom prst="rect">
            <a:avLst/>
          </a:prstGeom>
          <a:noFill/>
        </p:spPr>
        <p:txBody>
          <a:bodyPr wrap="none" rtlCol="0">
            <a:spAutoFit/>
          </a:bodyPr>
          <a:lstStyle/>
          <a:p>
            <a:r>
              <a:rPr lang="fr-FR" dirty="0" smtClean="0"/>
              <a:t>Q1</a:t>
            </a:r>
            <a:endParaRPr lang="fr-FR" dirty="0"/>
          </a:p>
        </p:txBody>
      </p:sp>
      <p:sp>
        <p:nvSpPr>
          <p:cNvPr id="32" name="Elipse 31"/>
          <p:cNvSpPr/>
          <p:nvPr/>
        </p:nvSpPr>
        <p:spPr>
          <a:xfrm>
            <a:off x="43516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CaixaDeTexto 32"/>
          <p:cNvSpPr txBox="1"/>
          <p:nvPr/>
        </p:nvSpPr>
        <p:spPr>
          <a:xfrm>
            <a:off x="5907421" y="4528593"/>
            <a:ext cx="457176" cy="369332"/>
          </a:xfrm>
          <a:prstGeom prst="rect">
            <a:avLst/>
          </a:prstGeom>
          <a:noFill/>
        </p:spPr>
        <p:txBody>
          <a:bodyPr wrap="none" rtlCol="0">
            <a:spAutoFit/>
          </a:bodyPr>
          <a:lstStyle/>
          <a:p>
            <a:r>
              <a:rPr lang="fr-FR" dirty="0" smtClean="0"/>
              <a:t>Q2</a:t>
            </a:r>
            <a:endParaRPr lang="fr-FR" dirty="0"/>
          </a:p>
        </p:txBody>
      </p:sp>
      <p:sp>
        <p:nvSpPr>
          <p:cNvPr id="15" name="Título 1"/>
          <p:cNvSpPr>
            <a:spLocks noGrp="1"/>
          </p:cNvSpPr>
          <p:nvPr>
            <p:ph type="title"/>
          </p:nvPr>
        </p:nvSpPr>
        <p:spPr>
          <a:xfrm>
            <a:off x="0" y="0"/>
            <a:ext cx="12192000" cy="714375"/>
          </a:xfrm>
        </p:spPr>
        <p:txBody>
          <a:bodyPr>
            <a:normAutofit fontScale="90000"/>
          </a:bodyPr>
          <a:lstStyle/>
          <a:p>
            <a:r>
              <a:rPr lang="fr-FR" sz="3200" u="sng" dirty="0"/>
              <a:t>Query </a:t>
            </a:r>
            <a:r>
              <a:rPr lang="fr-FR" sz="3200" u="sng" dirty="0" smtClean="0"/>
              <a:t>taxonomy: group 3 (the data denoted to Q2 is a superset of the data denoted to Q1)</a:t>
            </a:r>
            <a:endParaRPr lang="fr-FR" sz="3200" u="sng" dirty="0"/>
          </a:p>
        </p:txBody>
      </p:sp>
      <p:sp>
        <p:nvSpPr>
          <p:cNvPr id="16"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smtClean="0"/>
              <a:t>Query 6c: Q2 is a superset of Q1</a:t>
            </a:r>
            <a:endParaRPr lang="fr-FR" sz="3200" u="sng" dirty="0"/>
          </a:p>
        </p:txBody>
      </p:sp>
      <p:sp>
        <p:nvSpPr>
          <p:cNvPr id="21" name="CaixaDeTexto 20"/>
          <p:cNvSpPr txBox="1"/>
          <p:nvPr/>
        </p:nvSpPr>
        <p:spPr>
          <a:xfrm>
            <a:off x="6292515" y="1147742"/>
            <a:ext cx="5699187" cy="738664"/>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p_information!) :=  A1 (disease?; p!), A2 (p?; p_information!),</a:t>
            </a:r>
          </a:p>
          <a:p>
            <a:r>
              <a:rPr lang="en-US" sz="1400" dirty="0" smtClean="0"/>
              <a:t>{</a:t>
            </a:r>
            <a:r>
              <a:rPr lang="en-US" sz="1400" b="1" dirty="0" smtClean="0"/>
              <a:t>availability &gt; </a:t>
            </a:r>
            <a:r>
              <a:rPr lang="en-US" sz="1400" b="1" dirty="0" smtClean="0"/>
              <a:t>96%, </a:t>
            </a:r>
            <a:r>
              <a:rPr lang="en-US" sz="1400" dirty="0" smtClean="0"/>
              <a:t>response time &lt; 3s, price per call &lt; 0.2$, provenance = certified, freshness = no, total response time &lt; 10s, total cost &lt; 5$}</a:t>
            </a:r>
            <a:endParaRPr lang="fr-FR" sz="1400" dirty="0"/>
          </a:p>
        </p:txBody>
      </p:sp>
      <p:sp>
        <p:nvSpPr>
          <p:cNvPr id="22" name="CaixaDeTexto 21"/>
          <p:cNvSpPr txBox="1"/>
          <p:nvPr/>
        </p:nvSpPr>
        <p:spPr>
          <a:xfrm>
            <a:off x="312737" y="11477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37" name="CaixaDeTexto 36"/>
          <p:cNvSpPr txBox="1"/>
          <p:nvPr/>
        </p:nvSpPr>
        <p:spPr>
          <a:xfrm>
            <a:off x="2208447" y="2523274"/>
            <a:ext cx="2203784" cy="1169551"/>
          </a:xfrm>
          <a:prstGeom prst="rect">
            <a:avLst/>
          </a:prstGeom>
          <a:noFill/>
          <a:ln>
            <a:noFill/>
          </a:ln>
        </p:spPr>
        <p:txBody>
          <a:bodyPr wrap="square" rtlCol="0">
            <a:spAutoFit/>
          </a:bodyPr>
          <a:lstStyle/>
          <a:p>
            <a:r>
              <a:rPr lang="en-US" sz="1400" dirty="0" smtClean="0"/>
              <a:t>availability </a:t>
            </a:r>
            <a:r>
              <a:rPr lang="en-US" sz="1400" dirty="0" smtClean="0"/>
              <a:t>&gt; </a:t>
            </a:r>
            <a:r>
              <a:rPr lang="en-US" sz="1400" dirty="0" smtClean="0"/>
              <a:t>97%,</a:t>
            </a:r>
          </a:p>
          <a:p>
            <a:r>
              <a:rPr lang="en-US" sz="1400" dirty="0" smtClean="0"/>
              <a:t>response </a:t>
            </a:r>
            <a:r>
              <a:rPr lang="en-US" sz="1400" dirty="0" smtClean="0"/>
              <a:t>time &lt; 3s, </a:t>
            </a:r>
            <a:endParaRPr lang="en-US" sz="1400" dirty="0" smtClean="0"/>
          </a:p>
          <a:p>
            <a:r>
              <a:rPr lang="en-US" sz="1400" dirty="0" smtClean="0"/>
              <a:t>price </a:t>
            </a:r>
            <a:r>
              <a:rPr lang="en-US" sz="1400" dirty="0" smtClean="0"/>
              <a:t>per call &lt; </a:t>
            </a:r>
            <a:r>
              <a:rPr lang="en-US" sz="1400" dirty="0" smtClean="0"/>
              <a:t>0.2$, </a:t>
            </a:r>
          </a:p>
          <a:p>
            <a:r>
              <a:rPr lang="en-US" sz="1400" dirty="0" smtClean="0"/>
              <a:t>provenance </a:t>
            </a:r>
            <a:r>
              <a:rPr lang="en-US" sz="1400" dirty="0" smtClean="0"/>
              <a:t>= certified, </a:t>
            </a:r>
            <a:endParaRPr lang="en-US" sz="1400" dirty="0" smtClean="0"/>
          </a:p>
          <a:p>
            <a:r>
              <a:rPr lang="en-US" sz="1400" dirty="0" smtClean="0"/>
              <a:t>freshness </a:t>
            </a:r>
            <a:r>
              <a:rPr lang="en-US" sz="1400" dirty="0" smtClean="0"/>
              <a:t>= </a:t>
            </a:r>
            <a:r>
              <a:rPr lang="en-US" sz="1400" dirty="0" smtClean="0"/>
              <a:t>no</a:t>
            </a:r>
          </a:p>
        </p:txBody>
      </p:sp>
      <p:cxnSp>
        <p:nvCxnSpPr>
          <p:cNvPr id="4" name="Conector em curva 3"/>
          <p:cNvCxnSpPr>
            <a:stCxn id="33" idx="3"/>
            <a:endCxn id="20" idx="2"/>
          </p:cNvCxnSpPr>
          <p:nvPr/>
        </p:nvCxnSpPr>
        <p:spPr>
          <a:xfrm flipV="1">
            <a:off x="6364597" y="3637791"/>
            <a:ext cx="1969427" cy="1075468"/>
          </a:xfrm>
          <a:prstGeom prst="curved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 name="Conector em curva 5"/>
          <p:cNvCxnSpPr>
            <a:stCxn id="31" idx="1"/>
            <a:endCxn id="37" idx="2"/>
          </p:cNvCxnSpPr>
          <p:nvPr/>
        </p:nvCxnSpPr>
        <p:spPr>
          <a:xfrm rot="10800000">
            <a:off x="3310339" y="3692826"/>
            <a:ext cx="1918942" cy="1034633"/>
          </a:xfrm>
          <a:prstGeom prst="curvedConnector2">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330795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5181600"/>
            <a:ext cx="12192000" cy="1676400"/>
          </a:xfrm>
        </p:spPr>
        <p:txBody>
          <a:bodyPr>
            <a:normAutofit/>
          </a:bodyPr>
          <a:lstStyle/>
          <a:p>
            <a:pPr marL="0" indent="0">
              <a:buNone/>
            </a:pPr>
            <a:r>
              <a:rPr lang="fr-FR" dirty="0" smtClean="0"/>
              <a:t>From the </a:t>
            </a:r>
            <a:r>
              <a:rPr lang="fr-FR" u="sng" dirty="0" smtClean="0"/>
              <a:t>rewritings point of view</a:t>
            </a:r>
            <a:r>
              <a:rPr lang="fr-FR" dirty="0" smtClean="0"/>
              <a:t>, the set of rewritings produced to Q1 is different of the set produced to Q2 according to the type of data the user wants to retrieve. </a:t>
            </a:r>
            <a:endParaRPr lang="fr-FR" dirty="0"/>
          </a:p>
        </p:txBody>
      </p:sp>
      <p:sp>
        <p:nvSpPr>
          <p:cNvPr id="15" name="CaixaDeTexto 14"/>
          <p:cNvSpPr txBox="1"/>
          <p:nvPr/>
        </p:nvSpPr>
        <p:spPr>
          <a:xfrm>
            <a:off x="2335357" y="2589767"/>
            <a:ext cx="2203784" cy="523220"/>
          </a:xfrm>
          <a:prstGeom prst="rect">
            <a:avLst/>
          </a:prstGeom>
          <a:noFill/>
          <a:ln>
            <a:noFill/>
          </a:ln>
        </p:spPr>
        <p:txBody>
          <a:bodyPr wrap="square" rtlCol="0">
            <a:spAutoFit/>
          </a:bodyPr>
          <a:lstStyle/>
          <a:p>
            <a:r>
              <a:rPr lang="en-US" sz="1400" dirty="0" smtClean="0"/>
              <a:t>total </a:t>
            </a:r>
            <a:r>
              <a:rPr lang="en-US" sz="1400" dirty="0"/>
              <a:t>response time &lt; 10s, total cost &lt; 5</a:t>
            </a:r>
            <a:r>
              <a:rPr lang="en-US" sz="1400" dirty="0" smtClean="0"/>
              <a:t>$</a:t>
            </a:r>
            <a:endParaRPr lang="en-US" sz="1400" dirty="0" smtClean="0"/>
          </a:p>
        </p:txBody>
      </p:sp>
      <p:sp>
        <p:nvSpPr>
          <p:cNvPr id="16" name="Retângulo 15"/>
          <p:cNvSpPr/>
          <p:nvPr/>
        </p:nvSpPr>
        <p:spPr>
          <a:xfrm>
            <a:off x="3559008" y="2406630"/>
            <a:ext cx="4318000" cy="271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CaixaDeTexto 16"/>
          <p:cNvSpPr txBox="1"/>
          <p:nvPr/>
        </p:nvSpPr>
        <p:spPr>
          <a:xfrm>
            <a:off x="3529819" y="4868952"/>
            <a:ext cx="2203784" cy="307777"/>
          </a:xfrm>
          <a:prstGeom prst="rect">
            <a:avLst/>
          </a:prstGeom>
          <a:noFill/>
          <a:ln>
            <a:noFill/>
          </a:ln>
        </p:spPr>
        <p:txBody>
          <a:bodyPr wrap="square" rtlCol="0">
            <a:spAutoFit/>
          </a:bodyPr>
          <a:lstStyle/>
          <a:p>
            <a:r>
              <a:rPr lang="en-US" sz="1400" dirty="0" smtClean="0"/>
              <a:t>Universe of rewritings</a:t>
            </a:r>
          </a:p>
        </p:txBody>
      </p:sp>
      <p:sp>
        <p:nvSpPr>
          <p:cNvPr id="18" name="CaixaDeTexto 17"/>
          <p:cNvSpPr txBox="1"/>
          <p:nvPr/>
        </p:nvSpPr>
        <p:spPr>
          <a:xfrm>
            <a:off x="4400005" y="3409727"/>
            <a:ext cx="660596" cy="307777"/>
          </a:xfrm>
          <a:prstGeom prst="rect">
            <a:avLst/>
          </a:prstGeom>
          <a:noFill/>
          <a:ln>
            <a:noFill/>
          </a:ln>
        </p:spPr>
        <p:txBody>
          <a:bodyPr wrap="square" rtlCol="0">
            <a:spAutoFit/>
          </a:bodyPr>
          <a:lstStyle/>
          <a:p>
            <a:r>
              <a:rPr lang="en-US" sz="1400" b="1" dirty="0" smtClean="0"/>
              <a:t>r1…</a:t>
            </a:r>
            <a:r>
              <a:rPr lang="en-US" sz="1400" b="1" dirty="0" err="1" smtClean="0"/>
              <a:t>r</a:t>
            </a:r>
            <a:r>
              <a:rPr lang="en-US" sz="1400" b="1" baseline="-25000" dirty="0" err="1" smtClean="0"/>
              <a:t>n</a:t>
            </a:r>
            <a:endParaRPr lang="en-US" sz="1400" b="1" dirty="0" smtClean="0"/>
          </a:p>
        </p:txBody>
      </p:sp>
      <p:sp>
        <p:nvSpPr>
          <p:cNvPr id="19" name="CaixaDeTexto 18"/>
          <p:cNvSpPr txBox="1"/>
          <p:nvPr/>
        </p:nvSpPr>
        <p:spPr>
          <a:xfrm>
            <a:off x="6538653" y="3397449"/>
            <a:ext cx="675116" cy="307777"/>
          </a:xfrm>
          <a:prstGeom prst="rect">
            <a:avLst/>
          </a:prstGeom>
          <a:noFill/>
          <a:ln>
            <a:noFill/>
          </a:ln>
        </p:spPr>
        <p:txBody>
          <a:bodyPr wrap="square" rtlCol="0">
            <a:spAutoFit/>
          </a:bodyPr>
          <a:lstStyle/>
          <a:p>
            <a:r>
              <a:rPr lang="en-US" sz="1400" b="1" dirty="0" smtClean="0"/>
              <a:t>r1…</a:t>
            </a:r>
            <a:r>
              <a:rPr lang="en-US" sz="1400" b="1" dirty="0" err="1" smtClean="0"/>
              <a:t>r</a:t>
            </a:r>
            <a:r>
              <a:rPr lang="en-US" sz="1400" b="1" baseline="-25000" dirty="0" err="1" smtClean="0"/>
              <a:t>m</a:t>
            </a:r>
            <a:endParaRPr lang="en-US" sz="1400" b="1" dirty="0" smtClean="0"/>
          </a:p>
        </p:txBody>
      </p:sp>
      <p:sp>
        <p:nvSpPr>
          <p:cNvPr id="20" name="CaixaDeTexto 19"/>
          <p:cNvSpPr txBox="1"/>
          <p:nvPr/>
        </p:nvSpPr>
        <p:spPr>
          <a:xfrm>
            <a:off x="6538653" y="4514948"/>
            <a:ext cx="457176" cy="369332"/>
          </a:xfrm>
          <a:prstGeom prst="rect">
            <a:avLst/>
          </a:prstGeom>
          <a:noFill/>
        </p:spPr>
        <p:txBody>
          <a:bodyPr wrap="none" rtlCol="0">
            <a:spAutoFit/>
          </a:bodyPr>
          <a:lstStyle/>
          <a:p>
            <a:r>
              <a:rPr lang="fr-FR" dirty="0" smtClean="0"/>
              <a:t>Q2</a:t>
            </a:r>
            <a:endParaRPr lang="fr-FR" dirty="0"/>
          </a:p>
        </p:txBody>
      </p:sp>
      <p:sp>
        <p:nvSpPr>
          <p:cNvPr id="21" name="Elipse 20"/>
          <p:cNvSpPr/>
          <p:nvPr/>
        </p:nvSpPr>
        <p:spPr>
          <a:xfrm>
            <a:off x="37801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CaixaDeTexto 21"/>
          <p:cNvSpPr txBox="1"/>
          <p:nvPr/>
        </p:nvSpPr>
        <p:spPr>
          <a:xfrm>
            <a:off x="4443674" y="4528593"/>
            <a:ext cx="457176" cy="369332"/>
          </a:xfrm>
          <a:prstGeom prst="rect">
            <a:avLst/>
          </a:prstGeom>
          <a:noFill/>
        </p:spPr>
        <p:txBody>
          <a:bodyPr wrap="none" rtlCol="0">
            <a:spAutoFit/>
          </a:bodyPr>
          <a:lstStyle/>
          <a:p>
            <a:r>
              <a:rPr lang="fr-FR" dirty="0" smtClean="0"/>
              <a:t>Q1</a:t>
            </a:r>
            <a:endParaRPr lang="fr-FR" dirty="0"/>
          </a:p>
        </p:txBody>
      </p:sp>
      <p:cxnSp>
        <p:nvCxnSpPr>
          <p:cNvPr id="23" name="Conector em curva 22"/>
          <p:cNvCxnSpPr>
            <a:stCxn id="19" idx="2"/>
            <a:endCxn id="26" idx="2"/>
          </p:cNvCxnSpPr>
          <p:nvPr/>
        </p:nvCxnSpPr>
        <p:spPr>
          <a:xfrm rot="5400000" flipH="1" flipV="1">
            <a:off x="7370047" y="2657749"/>
            <a:ext cx="553640" cy="1541313"/>
          </a:xfrm>
          <a:prstGeom prst="curvedConnector3">
            <a:avLst>
              <a:gd name="adj1" fmla="val -4129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Conector em curva 23"/>
          <p:cNvCxnSpPr>
            <a:stCxn id="18" idx="2"/>
            <a:endCxn id="15" idx="2"/>
          </p:cNvCxnSpPr>
          <p:nvPr/>
        </p:nvCxnSpPr>
        <p:spPr>
          <a:xfrm rot="5400000" flipH="1">
            <a:off x="3781517" y="2768719"/>
            <a:ext cx="604517" cy="1293054"/>
          </a:xfrm>
          <a:prstGeom prst="curvedConnector3">
            <a:avLst>
              <a:gd name="adj1" fmla="val -37815"/>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Elipse 24"/>
          <p:cNvSpPr/>
          <p:nvPr/>
        </p:nvSpPr>
        <p:spPr>
          <a:xfrm>
            <a:off x="57994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CaixaDeTexto 25"/>
          <p:cNvSpPr txBox="1"/>
          <p:nvPr/>
        </p:nvSpPr>
        <p:spPr>
          <a:xfrm>
            <a:off x="7315632" y="2628366"/>
            <a:ext cx="2203784" cy="523220"/>
          </a:xfrm>
          <a:prstGeom prst="rect">
            <a:avLst/>
          </a:prstGeom>
          <a:noFill/>
          <a:ln>
            <a:noFill/>
          </a:ln>
        </p:spPr>
        <p:txBody>
          <a:bodyPr wrap="square" rtlCol="0">
            <a:spAutoFit/>
          </a:bodyPr>
          <a:lstStyle/>
          <a:p>
            <a:r>
              <a:rPr lang="en-US" sz="1400" dirty="0" smtClean="0"/>
              <a:t>total </a:t>
            </a:r>
            <a:r>
              <a:rPr lang="en-US" sz="1400" dirty="0"/>
              <a:t>response time &lt; </a:t>
            </a:r>
            <a:r>
              <a:rPr lang="en-US" sz="1400" dirty="0" smtClean="0"/>
              <a:t>10s</a:t>
            </a:r>
            <a:r>
              <a:rPr lang="en-US" sz="1400" dirty="0"/>
              <a:t>, total cost &lt; 5</a:t>
            </a:r>
            <a:r>
              <a:rPr lang="en-US" sz="1400" dirty="0" smtClean="0"/>
              <a:t>$</a:t>
            </a:r>
            <a:endParaRPr lang="en-US" sz="1400" dirty="0" smtClean="0"/>
          </a:p>
        </p:txBody>
      </p:sp>
      <p:sp>
        <p:nvSpPr>
          <p:cNvPr id="29" name="Título 1"/>
          <p:cNvSpPr>
            <a:spLocks noGrp="1"/>
          </p:cNvSpPr>
          <p:nvPr>
            <p:ph type="title"/>
          </p:nvPr>
        </p:nvSpPr>
        <p:spPr>
          <a:xfrm>
            <a:off x="0" y="0"/>
            <a:ext cx="12192000" cy="714375"/>
          </a:xfrm>
        </p:spPr>
        <p:txBody>
          <a:bodyPr>
            <a:normAutofit fontScale="90000"/>
          </a:bodyPr>
          <a:lstStyle/>
          <a:p>
            <a:r>
              <a:rPr lang="fr-FR" sz="3200" u="sng" dirty="0"/>
              <a:t>Query </a:t>
            </a:r>
            <a:r>
              <a:rPr lang="fr-FR" sz="3200" u="sng" dirty="0" smtClean="0"/>
              <a:t>taxonomy: group 3 (the data denoted to Q2 is a superset of the data denoted to Q1)</a:t>
            </a:r>
            <a:endParaRPr lang="fr-FR" sz="3200" u="sng" dirty="0"/>
          </a:p>
        </p:txBody>
      </p:sp>
      <p:sp>
        <p:nvSpPr>
          <p:cNvPr id="30"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smtClean="0"/>
              <a:t>Query 6c: Q2 is a superset of Q1</a:t>
            </a:r>
            <a:endParaRPr lang="fr-FR" sz="3200" u="sng" dirty="0"/>
          </a:p>
        </p:txBody>
      </p:sp>
      <p:sp>
        <p:nvSpPr>
          <p:cNvPr id="31" name="CaixaDeTexto 30"/>
          <p:cNvSpPr txBox="1"/>
          <p:nvPr/>
        </p:nvSpPr>
        <p:spPr>
          <a:xfrm>
            <a:off x="6292515" y="1147742"/>
            <a:ext cx="5699187" cy="738664"/>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p_information!) :=  A1 (disease?; p!), A2 (p?; p_information!),</a:t>
            </a:r>
          </a:p>
          <a:p>
            <a:r>
              <a:rPr lang="en-US" sz="1400" dirty="0" smtClean="0"/>
              <a:t>{</a:t>
            </a:r>
            <a:r>
              <a:rPr lang="en-US" sz="1400" b="1" dirty="0" smtClean="0"/>
              <a:t>availability &gt; </a:t>
            </a:r>
            <a:r>
              <a:rPr lang="en-US" sz="1400" b="1" dirty="0" smtClean="0"/>
              <a:t>98%, </a:t>
            </a:r>
            <a:r>
              <a:rPr lang="en-US" sz="1400" dirty="0" smtClean="0"/>
              <a:t>response time &lt; 3s, price per call &lt; 0.2$, provenance = certified, freshness = no, total response time &lt; 10s, total cost &lt; 5$}</a:t>
            </a:r>
            <a:endParaRPr lang="fr-FR" sz="1400" dirty="0"/>
          </a:p>
        </p:txBody>
      </p:sp>
      <p:sp>
        <p:nvSpPr>
          <p:cNvPr id="32" name="CaixaDeTexto 31"/>
          <p:cNvSpPr txBox="1"/>
          <p:nvPr/>
        </p:nvSpPr>
        <p:spPr>
          <a:xfrm>
            <a:off x="312737" y="11477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27" name="CaixaDeTexto 26"/>
          <p:cNvSpPr txBox="1"/>
          <p:nvPr/>
        </p:nvSpPr>
        <p:spPr>
          <a:xfrm>
            <a:off x="9683416" y="2406630"/>
            <a:ext cx="2308286" cy="738664"/>
          </a:xfrm>
          <a:prstGeom prst="rect">
            <a:avLst/>
          </a:prstGeom>
          <a:solidFill>
            <a:srgbClr val="FFFF00"/>
          </a:solidFill>
          <a:ln>
            <a:noFill/>
          </a:ln>
        </p:spPr>
        <p:txBody>
          <a:bodyPr wrap="square" rtlCol="0">
            <a:spAutoFit/>
          </a:bodyPr>
          <a:lstStyle/>
          <a:p>
            <a:r>
              <a:rPr lang="en-US" sz="1400" b="1" dirty="0" smtClean="0">
                <a:solidFill>
                  <a:srgbClr val="FF0000"/>
                </a:solidFill>
              </a:rPr>
              <a:t>The case 6c works  in the same way when it has  a special case of requirements</a:t>
            </a:r>
            <a:endParaRPr lang="en-US" sz="1400" b="1" dirty="0" smtClean="0">
              <a:solidFill>
                <a:srgbClr val="FF0000"/>
              </a:solidFill>
            </a:endParaRPr>
          </a:p>
        </p:txBody>
      </p:sp>
    </p:spTree>
    <p:extLst>
      <p:ext uri="{BB962C8B-B14F-4D97-AF65-F5344CB8AC3E}">
        <p14:creationId xmlns:p14="http://schemas.microsoft.com/office/powerpoint/2010/main" val="35221817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fr-FR" dirty="0" smtClean="0"/>
              <a:t>Classification of requirements</a:t>
            </a:r>
            <a:endParaRPr lang="fr-FR" dirty="0"/>
          </a:p>
        </p:txBody>
      </p:sp>
      <p:sp>
        <p:nvSpPr>
          <p:cNvPr id="3" name="Espaço Reservado para Conteúdo 2"/>
          <p:cNvSpPr>
            <a:spLocks noGrp="1"/>
          </p:cNvSpPr>
          <p:nvPr>
            <p:ph sz="half" idx="1"/>
          </p:nvPr>
        </p:nvSpPr>
        <p:spPr>
          <a:xfrm>
            <a:off x="838200" y="2654299"/>
            <a:ext cx="5181600" cy="3522663"/>
          </a:xfrm>
        </p:spPr>
        <p:txBody>
          <a:bodyPr>
            <a:normAutofit fontScale="92500" lnSpcReduction="10000"/>
          </a:bodyPr>
          <a:lstStyle/>
          <a:p>
            <a:pPr marL="0" indent="0">
              <a:buNone/>
            </a:pPr>
            <a:r>
              <a:rPr lang="fr-FR" u="sng" dirty="0" smtClean="0">
                <a:effectLst>
                  <a:outerShdw blurRad="38100" dist="38100" dir="2700000" algn="tl">
                    <a:srgbClr val="000000">
                      <a:alpha val="43137"/>
                    </a:srgbClr>
                  </a:outerShdw>
                </a:effectLst>
              </a:rPr>
              <a:t>Service’s quality aspects:</a:t>
            </a:r>
          </a:p>
          <a:p>
            <a:r>
              <a:rPr lang="fr-FR" dirty="0" smtClean="0"/>
              <a:t>Availability</a:t>
            </a:r>
          </a:p>
          <a:p>
            <a:r>
              <a:rPr lang="fr-FR" dirty="0" smtClean="0"/>
              <a:t>Response time</a:t>
            </a:r>
          </a:p>
          <a:p>
            <a:r>
              <a:rPr lang="fr-FR" dirty="0" smtClean="0"/>
              <a:t>Price per call</a:t>
            </a:r>
          </a:p>
          <a:p>
            <a:r>
              <a:rPr lang="fr-FR" dirty="0" smtClean="0"/>
              <a:t>Authentication</a:t>
            </a:r>
          </a:p>
          <a:p>
            <a:r>
              <a:rPr lang="fr-FR" dirty="0" smtClean="0"/>
              <a:t>Privacy &amp; Confidentiality	</a:t>
            </a:r>
          </a:p>
          <a:p>
            <a:r>
              <a:rPr lang="fr-FR" dirty="0" smtClean="0"/>
              <a:t>Provenance</a:t>
            </a:r>
          </a:p>
        </p:txBody>
      </p:sp>
      <p:sp>
        <p:nvSpPr>
          <p:cNvPr id="5" name="Espaço Reservado para Conteúdo 4"/>
          <p:cNvSpPr>
            <a:spLocks noGrp="1"/>
          </p:cNvSpPr>
          <p:nvPr>
            <p:ph sz="half" idx="2"/>
          </p:nvPr>
        </p:nvSpPr>
        <p:spPr>
          <a:xfrm>
            <a:off x="6172200" y="2654299"/>
            <a:ext cx="5181600" cy="3522664"/>
          </a:xfrm>
        </p:spPr>
        <p:txBody>
          <a:bodyPr>
            <a:normAutofit fontScale="92500" lnSpcReduction="10000"/>
          </a:bodyPr>
          <a:lstStyle/>
          <a:p>
            <a:pPr marL="0" indent="0">
              <a:buNone/>
            </a:pPr>
            <a:r>
              <a:rPr lang="fr-FR" u="sng" dirty="0" smtClean="0">
                <a:effectLst>
                  <a:outerShdw blurRad="38100" dist="38100" dir="2700000" algn="tl">
                    <a:srgbClr val="000000">
                      <a:alpha val="43137"/>
                    </a:srgbClr>
                  </a:outerShdw>
                </a:effectLst>
              </a:rPr>
              <a:t>Data quality aspects:</a:t>
            </a:r>
          </a:p>
          <a:p>
            <a:r>
              <a:rPr lang="fr-FR" dirty="0" smtClean="0"/>
              <a:t>Degree of rawness</a:t>
            </a:r>
          </a:p>
          <a:p>
            <a:r>
              <a:rPr lang="fr-FR" dirty="0" smtClean="0"/>
              <a:t>Veracity</a:t>
            </a:r>
          </a:p>
          <a:p>
            <a:r>
              <a:rPr lang="fr-FR" dirty="0" smtClean="0"/>
              <a:t>Production time</a:t>
            </a:r>
          </a:p>
          <a:p>
            <a:r>
              <a:rPr lang="fr-FR" dirty="0" smtClean="0"/>
              <a:t>Production rate</a:t>
            </a:r>
          </a:p>
          <a:p>
            <a:r>
              <a:rPr lang="fr-FR" dirty="0" smtClean="0"/>
              <a:t>Data type</a:t>
            </a:r>
          </a:p>
          <a:p>
            <a:r>
              <a:rPr lang="fr-FR" dirty="0" smtClean="0"/>
              <a:t>Freshness</a:t>
            </a:r>
          </a:p>
          <a:p>
            <a:r>
              <a:rPr lang="fr-FR" dirty="0"/>
              <a:t>T</a:t>
            </a:r>
            <a:r>
              <a:rPr lang="fr-FR" dirty="0" smtClean="0"/>
              <a:t>rust</a:t>
            </a:r>
            <a:endParaRPr lang="fr-FR" dirty="0"/>
          </a:p>
        </p:txBody>
      </p:sp>
      <p:sp>
        <p:nvSpPr>
          <p:cNvPr id="6" name="Espaço Reservado para Conteúdo 5"/>
          <p:cNvSpPr txBox="1">
            <a:spLocks/>
          </p:cNvSpPr>
          <p:nvPr/>
        </p:nvSpPr>
        <p:spPr>
          <a:xfrm>
            <a:off x="838200" y="1825625"/>
            <a:ext cx="10515600" cy="82867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Separating requirements associated to the service provided and the ones associated to the data provided: </a:t>
            </a:r>
            <a:endParaRPr lang="en-US" dirty="0"/>
          </a:p>
        </p:txBody>
      </p:sp>
      <p:sp>
        <p:nvSpPr>
          <p:cNvPr id="2" name="Retângulo 1"/>
          <p:cNvSpPr/>
          <p:nvPr/>
        </p:nvSpPr>
        <p:spPr>
          <a:xfrm>
            <a:off x="4781550" y="176213"/>
            <a:ext cx="2628900" cy="49847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u="sng" dirty="0" smtClean="0">
                <a:solidFill>
                  <a:srgbClr val="FF0000"/>
                </a:solidFill>
              </a:rPr>
              <a:t>Questions/Doubts</a:t>
            </a:r>
            <a:endParaRPr lang="fr-FR" b="1" u="sng" dirty="0">
              <a:solidFill>
                <a:srgbClr val="FF0000"/>
              </a:solidFill>
            </a:endParaRPr>
          </a:p>
        </p:txBody>
      </p:sp>
      <p:sp>
        <p:nvSpPr>
          <p:cNvPr id="7" name="Retângulo 6"/>
          <p:cNvSpPr/>
          <p:nvPr/>
        </p:nvSpPr>
        <p:spPr>
          <a:xfrm>
            <a:off x="6096000" y="3987800"/>
            <a:ext cx="2806700" cy="8509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tângulo 7"/>
          <p:cNvSpPr/>
          <p:nvPr/>
        </p:nvSpPr>
        <p:spPr>
          <a:xfrm>
            <a:off x="1587500" y="3652043"/>
            <a:ext cx="4229100" cy="234235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b="1" u="sng" dirty="0" smtClean="0">
                <a:solidFill>
                  <a:srgbClr val="FF0000"/>
                </a:solidFill>
              </a:rPr>
              <a:t>Production time and rate</a:t>
            </a:r>
            <a:r>
              <a:rPr lang="fr-FR" b="1" dirty="0" smtClean="0">
                <a:solidFill>
                  <a:srgbClr val="FF0000"/>
                </a:solidFill>
              </a:rPr>
              <a:t> : I am not sure if the user can be so specific concerning this aspect. In fact I think that based on the production time and rate the data provider will define the freshness value of his service. Probably the user will be specific about the freshness but not in these two measures.</a:t>
            </a:r>
            <a:endParaRPr lang="fr-FR" b="1" u="sng" dirty="0">
              <a:solidFill>
                <a:srgbClr val="FF0000"/>
              </a:solidFill>
            </a:endParaRPr>
          </a:p>
        </p:txBody>
      </p:sp>
      <p:cxnSp>
        <p:nvCxnSpPr>
          <p:cNvPr id="10" name="Conector de seta reta 9"/>
          <p:cNvCxnSpPr>
            <a:stCxn id="7" idx="1"/>
          </p:cNvCxnSpPr>
          <p:nvPr/>
        </p:nvCxnSpPr>
        <p:spPr>
          <a:xfrm flipH="1" flipV="1">
            <a:off x="5778500" y="4394200"/>
            <a:ext cx="317500" cy="190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tângulo 10"/>
          <p:cNvSpPr/>
          <p:nvPr/>
        </p:nvSpPr>
        <p:spPr>
          <a:xfrm>
            <a:off x="6096000" y="3581400"/>
            <a:ext cx="2806700" cy="330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tângulo 11"/>
          <p:cNvSpPr/>
          <p:nvPr/>
        </p:nvSpPr>
        <p:spPr>
          <a:xfrm>
            <a:off x="6096000" y="5753100"/>
            <a:ext cx="2806700" cy="330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tângulo 12"/>
          <p:cNvSpPr/>
          <p:nvPr/>
        </p:nvSpPr>
        <p:spPr>
          <a:xfrm>
            <a:off x="9239250" y="3482973"/>
            <a:ext cx="2851150" cy="15208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b="1" u="sng" dirty="0" smtClean="0">
                <a:solidFill>
                  <a:srgbClr val="FF0000"/>
                </a:solidFill>
              </a:rPr>
              <a:t>Trust and veracity</a:t>
            </a:r>
            <a:r>
              <a:rPr lang="fr-FR" b="1" dirty="0" smtClean="0">
                <a:solidFill>
                  <a:srgbClr val="FF0000"/>
                </a:solidFill>
              </a:rPr>
              <a:t>: I think that they denote the same aspect which is if you can trust or not the data. Don’t they?</a:t>
            </a:r>
            <a:endParaRPr lang="fr-FR" b="1" u="sng" dirty="0">
              <a:solidFill>
                <a:srgbClr val="FF0000"/>
              </a:solidFill>
            </a:endParaRPr>
          </a:p>
        </p:txBody>
      </p:sp>
      <p:cxnSp>
        <p:nvCxnSpPr>
          <p:cNvPr id="15" name="Conector de seta reta 14"/>
          <p:cNvCxnSpPr>
            <a:stCxn id="11" idx="3"/>
          </p:cNvCxnSpPr>
          <p:nvPr/>
        </p:nvCxnSpPr>
        <p:spPr>
          <a:xfrm>
            <a:off x="8902700" y="3746500"/>
            <a:ext cx="279400" cy="2413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p:cNvCxnSpPr>
            <a:stCxn id="12" idx="3"/>
          </p:cNvCxnSpPr>
          <p:nvPr/>
        </p:nvCxnSpPr>
        <p:spPr>
          <a:xfrm flipV="1">
            <a:off x="8902700" y="5003800"/>
            <a:ext cx="336550" cy="9144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1590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ítulo 1"/>
          <p:cNvSpPr>
            <a:spLocks noGrp="1"/>
          </p:cNvSpPr>
          <p:nvPr>
            <p:ph type="title"/>
          </p:nvPr>
        </p:nvSpPr>
        <p:spPr>
          <a:xfrm>
            <a:off x="0" y="0"/>
            <a:ext cx="12192000" cy="714375"/>
          </a:xfrm>
        </p:spPr>
        <p:txBody>
          <a:bodyPr>
            <a:normAutofit fontScale="90000"/>
          </a:bodyPr>
          <a:lstStyle/>
          <a:p>
            <a:r>
              <a:rPr lang="fr-FR" sz="3200" u="sng" dirty="0"/>
              <a:t>Query </a:t>
            </a:r>
            <a:r>
              <a:rPr lang="fr-FR" sz="3200" u="sng" dirty="0" smtClean="0"/>
              <a:t>taxonomy: group 4 (the data denoted to Q1 is different of the data denoted to Q2)</a:t>
            </a:r>
            <a:endParaRPr lang="fr-FR" sz="3200" u="sng" dirty="0"/>
          </a:p>
        </p:txBody>
      </p:sp>
      <p:sp>
        <p:nvSpPr>
          <p:cNvPr id="30"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smtClean="0"/>
              <a:t>Query 7: Q1 is different </a:t>
            </a:r>
            <a:r>
              <a:rPr lang="fr-FR" sz="3200" u="sng" smtClean="0"/>
              <a:t>of Q2 (sharing some data services)</a:t>
            </a:r>
            <a:endParaRPr lang="fr-FR" sz="3200" u="sng" dirty="0"/>
          </a:p>
        </p:txBody>
      </p:sp>
      <p:sp>
        <p:nvSpPr>
          <p:cNvPr id="31" name="CaixaDeTexto 30"/>
          <p:cNvSpPr txBox="1"/>
          <p:nvPr/>
        </p:nvSpPr>
        <p:spPr>
          <a:xfrm>
            <a:off x="6292515" y="1147742"/>
            <a:ext cx="5699187" cy="738664"/>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a:t>
            </a:r>
            <a:r>
              <a:rPr lang="en-US" sz="1400" dirty="0" smtClean="0"/>
              <a:t>?, hospital?; p!) </a:t>
            </a:r>
            <a:r>
              <a:rPr lang="en-US" sz="1400" dirty="0" smtClean="0"/>
              <a:t>:=  A1 (disease?; p!), </a:t>
            </a:r>
            <a:r>
              <a:rPr lang="fr-FR" sz="1400" dirty="0"/>
              <a:t>A4 (hospital?; p!), </a:t>
            </a:r>
            <a:endParaRPr lang="en-US" sz="1400" dirty="0" smtClean="0"/>
          </a:p>
          <a:p>
            <a:r>
              <a:rPr lang="en-US" sz="1400" dirty="0" smtClean="0"/>
              <a:t>{availability &gt; </a:t>
            </a:r>
            <a:r>
              <a:rPr lang="en-US" sz="1400" dirty="0" smtClean="0"/>
              <a:t>97%, </a:t>
            </a:r>
            <a:r>
              <a:rPr lang="en-US" sz="1400" dirty="0" smtClean="0"/>
              <a:t>response time &lt; 3s, price per call &lt; 0.2$, provenance = certified, freshness = no, total response time &lt; 10s, total cost &lt; 5$}</a:t>
            </a:r>
            <a:endParaRPr lang="fr-FR" sz="1400" dirty="0"/>
          </a:p>
        </p:txBody>
      </p:sp>
      <p:sp>
        <p:nvSpPr>
          <p:cNvPr id="32" name="CaixaDeTexto 31"/>
          <p:cNvSpPr txBox="1"/>
          <p:nvPr/>
        </p:nvSpPr>
        <p:spPr>
          <a:xfrm>
            <a:off x="312737" y="1147742"/>
            <a:ext cx="5594684" cy="738664"/>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a:t>
            </a:r>
            <a:r>
              <a:rPr lang="en-US" sz="1400" dirty="0" smtClean="0"/>
              <a:t>?; p!) </a:t>
            </a:r>
            <a:r>
              <a:rPr lang="en-US" sz="1400" dirty="0" smtClean="0"/>
              <a:t>:=  A1 (disease?; p!), A3 (doctor?; p!), </a:t>
            </a:r>
            <a:endParaRPr lang="en-US" sz="1400" dirty="0" smtClean="0"/>
          </a:p>
          <a:p>
            <a:r>
              <a:rPr lang="en-US" sz="1400" dirty="0" smtClean="0"/>
              <a:t>{</a:t>
            </a:r>
            <a:r>
              <a:rPr lang="en-US" sz="1400" dirty="0" smtClean="0"/>
              <a:t>availability &gt; 97%, response time &lt; 3s, price per call &lt; 0.2$, provenance = certified, freshness = no,  total response time &lt; 10s, total cost &lt; 5$}</a:t>
            </a:r>
            <a:endParaRPr lang="fr-FR" sz="1400" dirty="0"/>
          </a:p>
        </p:txBody>
      </p:sp>
      <p:grpSp>
        <p:nvGrpSpPr>
          <p:cNvPr id="36" name="Grupo 35"/>
          <p:cNvGrpSpPr/>
          <p:nvPr/>
        </p:nvGrpSpPr>
        <p:grpSpPr>
          <a:xfrm>
            <a:off x="1066800" y="2005930"/>
            <a:ext cx="3619500" cy="3332077"/>
            <a:chOff x="1066800" y="2054058"/>
            <a:chExt cx="3619500" cy="3332077"/>
          </a:xfrm>
        </p:grpSpPr>
        <p:grpSp>
          <p:nvGrpSpPr>
            <p:cNvPr id="37" name="Grupo 36"/>
            <p:cNvGrpSpPr/>
            <p:nvPr/>
          </p:nvGrpSpPr>
          <p:grpSpPr>
            <a:xfrm>
              <a:off x="1066800" y="2054058"/>
              <a:ext cx="3619500" cy="3332077"/>
              <a:chOff x="1066800" y="3413626"/>
              <a:chExt cx="3619500" cy="3332077"/>
            </a:xfrm>
          </p:grpSpPr>
          <p:grpSp>
            <p:nvGrpSpPr>
              <p:cNvPr id="48" name="Grupo 47"/>
              <p:cNvGrpSpPr/>
              <p:nvPr/>
            </p:nvGrpSpPr>
            <p:grpSpPr>
              <a:xfrm>
                <a:off x="1066800" y="3413626"/>
                <a:ext cx="3619500" cy="2514600"/>
                <a:chOff x="1066800" y="3401594"/>
                <a:chExt cx="3619500" cy="2514600"/>
              </a:xfrm>
            </p:grpSpPr>
            <p:sp>
              <p:nvSpPr>
                <p:cNvPr id="50" name="Elipse 49"/>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lipse 50"/>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9" name="Elipse 48"/>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8" name="Conector reto 37"/>
            <p:cNvCxnSpPr/>
            <p:nvPr/>
          </p:nvCxnSpPr>
          <p:spPr>
            <a:xfrm flipV="1">
              <a:off x="2204091" y="2671950"/>
              <a:ext cx="1184910" cy="883801"/>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Conector reto 38"/>
            <p:cNvCxnSpPr/>
            <p:nvPr/>
          </p:nvCxnSpPr>
          <p:spPr>
            <a:xfrm flipV="1">
              <a:off x="2254187" y="2869967"/>
              <a:ext cx="1180284" cy="915281"/>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Conector reto 39"/>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Conector reto 40"/>
            <p:cNvCxnSpPr>
              <a:endCxn id="50"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Conector reto 41"/>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Conector reto 42"/>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a:xfrm flipV="1">
              <a:off x="2181878" y="2523557"/>
              <a:ext cx="1099106" cy="75845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CaixaDeTexto 44"/>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46" name="CaixaDeTexto 45"/>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47" name="CaixaDeTexto 46"/>
            <p:cNvSpPr txBox="1"/>
            <p:nvPr/>
          </p:nvSpPr>
          <p:spPr>
            <a:xfrm>
              <a:off x="2704639" y="4682749"/>
              <a:ext cx="434734" cy="369332"/>
            </a:xfrm>
            <a:prstGeom prst="rect">
              <a:avLst/>
            </a:prstGeom>
            <a:noFill/>
          </p:spPr>
          <p:txBody>
            <a:bodyPr wrap="none" rtlCol="0">
              <a:spAutoFit/>
            </a:bodyPr>
            <a:lstStyle/>
            <a:p>
              <a:r>
                <a:rPr lang="fr-FR" dirty="0" smtClean="0"/>
                <a:t>A4</a:t>
              </a:r>
              <a:endParaRPr lang="fr-FR" dirty="0"/>
            </a:p>
          </p:txBody>
        </p:sp>
      </p:grpSp>
      <p:grpSp>
        <p:nvGrpSpPr>
          <p:cNvPr id="52" name="Grupo 51"/>
          <p:cNvGrpSpPr/>
          <p:nvPr/>
        </p:nvGrpSpPr>
        <p:grpSpPr>
          <a:xfrm>
            <a:off x="7383381" y="2005930"/>
            <a:ext cx="3619500" cy="3332077"/>
            <a:chOff x="7419475" y="1969814"/>
            <a:chExt cx="3619500" cy="3332077"/>
          </a:xfrm>
        </p:grpSpPr>
        <p:grpSp>
          <p:nvGrpSpPr>
            <p:cNvPr id="53" name="Grupo 52"/>
            <p:cNvGrpSpPr/>
            <p:nvPr/>
          </p:nvGrpSpPr>
          <p:grpSpPr>
            <a:xfrm>
              <a:off x="7419475" y="1969814"/>
              <a:ext cx="3619500" cy="3332077"/>
              <a:chOff x="1066800" y="3413626"/>
              <a:chExt cx="3619500" cy="3332077"/>
            </a:xfrm>
          </p:grpSpPr>
          <p:grpSp>
            <p:nvGrpSpPr>
              <p:cNvPr id="64" name="Grupo 63"/>
              <p:cNvGrpSpPr/>
              <p:nvPr/>
            </p:nvGrpSpPr>
            <p:grpSpPr>
              <a:xfrm>
                <a:off x="1066800" y="3413626"/>
                <a:ext cx="3619500" cy="2514600"/>
                <a:chOff x="1066800" y="3401594"/>
                <a:chExt cx="3619500" cy="2514600"/>
              </a:xfrm>
            </p:grpSpPr>
            <p:sp>
              <p:nvSpPr>
                <p:cNvPr id="66" name="Elipse 65"/>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Elipse 66"/>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65" name="Elipse 64"/>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54" name="Conector reto 53"/>
            <p:cNvCxnSpPr/>
            <p:nvPr/>
          </p:nvCxnSpPr>
          <p:spPr>
            <a:xfrm flipV="1">
              <a:off x="8029597" y="2816160"/>
              <a:ext cx="1399409" cy="922171"/>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Conector reto 54"/>
            <p:cNvCxnSpPr>
              <a:stCxn id="65" idx="2"/>
            </p:cNvCxnSpPr>
            <p:nvPr/>
          </p:nvCxnSpPr>
          <p:spPr>
            <a:xfrm flipV="1">
              <a:off x="7983957" y="2864590"/>
              <a:ext cx="1732818" cy="1180001"/>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Conector reto 55"/>
            <p:cNvCxnSpPr/>
            <p:nvPr/>
          </p:nvCxnSpPr>
          <p:spPr>
            <a:xfrm flipV="1">
              <a:off x="8073131" y="2994542"/>
              <a:ext cx="1825833" cy="129955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Conector reto 56"/>
            <p:cNvCxnSpPr/>
            <p:nvPr/>
          </p:nvCxnSpPr>
          <p:spPr>
            <a:xfrm flipV="1">
              <a:off x="8331515" y="3227114"/>
              <a:ext cx="1602560" cy="120652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Conector reto 57"/>
            <p:cNvCxnSpPr/>
            <p:nvPr/>
          </p:nvCxnSpPr>
          <p:spPr>
            <a:xfrm flipV="1">
              <a:off x="8683050" y="3525872"/>
              <a:ext cx="1220110" cy="91945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Conector reto 58"/>
            <p:cNvCxnSpPr/>
            <p:nvPr/>
          </p:nvCxnSpPr>
          <p:spPr>
            <a:xfrm flipV="1">
              <a:off x="9017221" y="3933574"/>
              <a:ext cx="699554" cy="50006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Conector reto 59"/>
            <p:cNvCxnSpPr/>
            <p:nvPr/>
          </p:nvCxnSpPr>
          <p:spPr>
            <a:xfrm flipV="1">
              <a:off x="8186611" y="2834042"/>
              <a:ext cx="830610" cy="56972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CaixaDeTexto 60"/>
            <p:cNvSpPr txBox="1"/>
            <p:nvPr/>
          </p:nvSpPr>
          <p:spPr>
            <a:xfrm>
              <a:off x="7943864" y="2795308"/>
              <a:ext cx="434734" cy="369332"/>
            </a:xfrm>
            <a:prstGeom prst="rect">
              <a:avLst/>
            </a:prstGeom>
            <a:noFill/>
          </p:spPr>
          <p:txBody>
            <a:bodyPr wrap="none" rtlCol="0">
              <a:spAutoFit/>
            </a:bodyPr>
            <a:lstStyle/>
            <a:p>
              <a:r>
                <a:rPr lang="fr-FR" dirty="0" smtClean="0"/>
                <a:t>A1</a:t>
              </a:r>
              <a:endParaRPr lang="fr-FR" dirty="0"/>
            </a:p>
          </p:txBody>
        </p:sp>
        <p:sp>
          <p:nvSpPr>
            <p:cNvPr id="62" name="CaixaDeTexto 61"/>
            <p:cNvSpPr txBox="1"/>
            <p:nvPr/>
          </p:nvSpPr>
          <p:spPr>
            <a:xfrm>
              <a:off x="10106217" y="2713539"/>
              <a:ext cx="434734" cy="369332"/>
            </a:xfrm>
            <a:prstGeom prst="rect">
              <a:avLst/>
            </a:prstGeom>
            <a:noFill/>
          </p:spPr>
          <p:txBody>
            <a:bodyPr wrap="none" rtlCol="0">
              <a:spAutoFit/>
            </a:bodyPr>
            <a:lstStyle/>
            <a:p>
              <a:r>
                <a:rPr lang="fr-FR" dirty="0" smtClean="0"/>
                <a:t>A2</a:t>
              </a:r>
              <a:endParaRPr lang="fr-FR" dirty="0"/>
            </a:p>
          </p:txBody>
        </p:sp>
        <p:sp>
          <p:nvSpPr>
            <p:cNvPr id="63" name="CaixaDeTexto 62"/>
            <p:cNvSpPr txBox="1"/>
            <p:nvPr/>
          </p:nvSpPr>
          <p:spPr>
            <a:xfrm>
              <a:off x="9017221" y="4606522"/>
              <a:ext cx="434734" cy="369332"/>
            </a:xfrm>
            <a:prstGeom prst="rect">
              <a:avLst/>
            </a:prstGeom>
            <a:noFill/>
          </p:spPr>
          <p:txBody>
            <a:bodyPr wrap="none" rtlCol="0">
              <a:spAutoFit/>
            </a:bodyPr>
            <a:lstStyle/>
            <a:p>
              <a:r>
                <a:rPr lang="fr-FR" dirty="0" smtClean="0"/>
                <a:t>A4</a:t>
              </a:r>
              <a:endParaRPr lang="fr-FR" dirty="0"/>
            </a:p>
          </p:txBody>
        </p:sp>
      </p:grpSp>
      <p:cxnSp>
        <p:nvCxnSpPr>
          <p:cNvPr id="69" name="Conector reto 68"/>
          <p:cNvCxnSpPr/>
          <p:nvPr/>
        </p:nvCxnSpPr>
        <p:spPr>
          <a:xfrm flipV="1">
            <a:off x="2200928" y="2306557"/>
            <a:ext cx="903808" cy="64158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Conector reto 69"/>
          <p:cNvCxnSpPr/>
          <p:nvPr/>
        </p:nvCxnSpPr>
        <p:spPr>
          <a:xfrm flipV="1">
            <a:off x="2353328" y="2172156"/>
            <a:ext cx="651856" cy="43943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75" name="Espaço Reservado para Conteúdo 2"/>
          <p:cNvSpPr>
            <a:spLocks noGrp="1"/>
          </p:cNvSpPr>
          <p:nvPr>
            <p:ph idx="1"/>
          </p:nvPr>
        </p:nvSpPr>
        <p:spPr>
          <a:xfrm>
            <a:off x="0" y="5638800"/>
            <a:ext cx="12192000" cy="995362"/>
          </a:xfrm>
        </p:spPr>
        <p:txBody>
          <a:bodyPr>
            <a:normAutofit/>
          </a:bodyPr>
          <a:lstStyle/>
          <a:p>
            <a:pPr marL="0" indent="0">
              <a:buNone/>
            </a:pPr>
            <a:r>
              <a:rPr lang="fr-FR" dirty="0" smtClean="0"/>
              <a:t>From the </a:t>
            </a:r>
            <a:r>
              <a:rPr lang="fr-FR" u="sng" dirty="0" smtClean="0"/>
              <a:t>data point of view</a:t>
            </a:r>
            <a:r>
              <a:rPr lang="fr-FR" dirty="0" smtClean="0"/>
              <a:t>, the answer of Q1 denote a type of data which is different of the type of data denoted by Q2.</a:t>
            </a:r>
            <a:endParaRPr lang="fr-FR" dirty="0"/>
          </a:p>
        </p:txBody>
      </p:sp>
    </p:spTree>
    <p:extLst>
      <p:ext uri="{BB962C8B-B14F-4D97-AF65-F5344CB8AC3E}">
        <p14:creationId xmlns:p14="http://schemas.microsoft.com/office/powerpoint/2010/main" val="5240070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5181600"/>
            <a:ext cx="12192000" cy="995362"/>
          </a:xfrm>
        </p:spPr>
        <p:txBody>
          <a:bodyPr>
            <a:normAutofit fontScale="92500" lnSpcReduction="20000"/>
          </a:bodyPr>
          <a:lstStyle/>
          <a:p>
            <a:pPr marL="0" indent="0">
              <a:buNone/>
            </a:pPr>
            <a:r>
              <a:rPr lang="fr-FR" dirty="0" smtClean="0"/>
              <a:t>From the </a:t>
            </a:r>
            <a:r>
              <a:rPr lang="fr-FR" u="sng" dirty="0" smtClean="0"/>
              <a:t>data services point of view</a:t>
            </a:r>
            <a:r>
              <a:rPr lang="fr-FR" dirty="0" smtClean="0"/>
              <a:t>, the set of data services filtered to Q1 according to the type of data they denote and user requirements shares data services filtered to Q2. However, there are data services particular to Q1 and Q2. </a:t>
            </a:r>
            <a:endParaRPr lang="fr-FR" dirty="0"/>
          </a:p>
        </p:txBody>
      </p:sp>
      <p:sp>
        <p:nvSpPr>
          <p:cNvPr id="17" name="Retângulo 16"/>
          <p:cNvSpPr/>
          <p:nvPr/>
        </p:nvSpPr>
        <p:spPr>
          <a:xfrm>
            <a:off x="3559008" y="2406630"/>
            <a:ext cx="4318000" cy="271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CaixaDeTexto 19"/>
          <p:cNvSpPr txBox="1"/>
          <p:nvPr/>
        </p:nvSpPr>
        <p:spPr>
          <a:xfrm>
            <a:off x="7247197" y="2628366"/>
            <a:ext cx="2203784" cy="1169551"/>
          </a:xfrm>
          <a:prstGeom prst="rect">
            <a:avLst/>
          </a:prstGeom>
          <a:noFill/>
          <a:ln>
            <a:noFill/>
          </a:ln>
        </p:spPr>
        <p:txBody>
          <a:bodyPr wrap="square" rtlCol="0">
            <a:spAutoFit/>
          </a:bodyPr>
          <a:lstStyle/>
          <a:p>
            <a:r>
              <a:rPr lang="en-US" sz="1400" dirty="0" smtClean="0"/>
              <a:t>availability </a:t>
            </a:r>
            <a:r>
              <a:rPr lang="en-US" sz="1400" dirty="0" smtClean="0"/>
              <a:t>&gt; </a:t>
            </a:r>
            <a:r>
              <a:rPr lang="en-US" sz="1400" dirty="0" smtClean="0"/>
              <a:t>97%,</a:t>
            </a:r>
          </a:p>
          <a:p>
            <a:r>
              <a:rPr lang="en-US" sz="1400" dirty="0" smtClean="0"/>
              <a:t>response </a:t>
            </a:r>
            <a:r>
              <a:rPr lang="en-US" sz="1400" dirty="0" smtClean="0"/>
              <a:t>time &lt; 3s, </a:t>
            </a:r>
            <a:endParaRPr lang="en-US" sz="1400" dirty="0" smtClean="0"/>
          </a:p>
          <a:p>
            <a:r>
              <a:rPr lang="en-US" sz="1400" dirty="0" smtClean="0"/>
              <a:t>price </a:t>
            </a:r>
            <a:r>
              <a:rPr lang="en-US" sz="1400" dirty="0" smtClean="0"/>
              <a:t>per call &lt; </a:t>
            </a:r>
            <a:r>
              <a:rPr lang="en-US" sz="1400" dirty="0" smtClean="0"/>
              <a:t>0.2$, </a:t>
            </a:r>
          </a:p>
          <a:p>
            <a:r>
              <a:rPr lang="en-US" sz="1400" dirty="0" smtClean="0"/>
              <a:t>provenance </a:t>
            </a:r>
            <a:r>
              <a:rPr lang="en-US" sz="1400" dirty="0" smtClean="0"/>
              <a:t>= certified, </a:t>
            </a:r>
            <a:endParaRPr lang="en-US" sz="1400" dirty="0" smtClean="0"/>
          </a:p>
          <a:p>
            <a:r>
              <a:rPr lang="en-US" sz="1400" dirty="0" smtClean="0"/>
              <a:t>freshness </a:t>
            </a:r>
            <a:r>
              <a:rPr lang="en-US" sz="1400" dirty="0" smtClean="0"/>
              <a:t>= </a:t>
            </a:r>
            <a:r>
              <a:rPr lang="en-US" sz="1400" dirty="0" smtClean="0"/>
              <a:t>no</a:t>
            </a:r>
          </a:p>
        </p:txBody>
      </p:sp>
      <p:sp>
        <p:nvSpPr>
          <p:cNvPr id="27" name="CaixaDeTexto 26"/>
          <p:cNvSpPr txBox="1"/>
          <p:nvPr/>
        </p:nvSpPr>
        <p:spPr>
          <a:xfrm>
            <a:off x="3529819" y="4868952"/>
            <a:ext cx="2203784" cy="307777"/>
          </a:xfrm>
          <a:prstGeom prst="rect">
            <a:avLst/>
          </a:prstGeom>
          <a:noFill/>
          <a:ln>
            <a:noFill/>
          </a:ln>
        </p:spPr>
        <p:txBody>
          <a:bodyPr wrap="square" rtlCol="0">
            <a:spAutoFit/>
          </a:bodyPr>
          <a:lstStyle/>
          <a:p>
            <a:r>
              <a:rPr lang="en-US" sz="1400" dirty="0" smtClean="0"/>
              <a:t>Universe of data services</a:t>
            </a:r>
          </a:p>
        </p:txBody>
      </p:sp>
      <p:sp>
        <p:nvSpPr>
          <p:cNvPr id="30" name="Elipse 29"/>
          <p:cNvSpPr/>
          <p:nvPr/>
        </p:nvSpPr>
        <p:spPr>
          <a:xfrm>
            <a:off x="5093160" y="2645938"/>
            <a:ext cx="1839686" cy="183968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CaixaDeTexto 30"/>
          <p:cNvSpPr txBox="1"/>
          <p:nvPr/>
        </p:nvSpPr>
        <p:spPr>
          <a:xfrm>
            <a:off x="5229281" y="4542792"/>
            <a:ext cx="457176" cy="369332"/>
          </a:xfrm>
          <a:prstGeom prst="rect">
            <a:avLst/>
          </a:prstGeom>
          <a:noFill/>
        </p:spPr>
        <p:txBody>
          <a:bodyPr wrap="none" rtlCol="0">
            <a:spAutoFit/>
          </a:bodyPr>
          <a:lstStyle/>
          <a:p>
            <a:r>
              <a:rPr lang="fr-FR" dirty="0" smtClean="0"/>
              <a:t>Q1</a:t>
            </a:r>
            <a:endParaRPr lang="fr-FR" dirty="0"/>
          </a:p>
        </p:txBody>
      </p:sp>
      <p:sp>
        <p:nvSpPr>
          <p:cNvPr id="32" name="Elipse 31"/>
          <p:cNvSpPr/>
          <p:nvPr/>
        </p:nvSpPr>
        <p:spPr>
          <a:xfrm>
            <a:off x="43516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CaixaDeTexto 32"/>
          <p:cNvSpPr txBox="1"/>
          <p:nvPr/>
        </p:nvSpPr>
        <p:spPr>
          <a:xfrm>
            <a:off x="5907421" y="4528593"/>
            <a:ext cx="457176" cy="369332"/>
          </a:xfrm>
          <a:prstGeom prst="rect">
            <a:avLst/>
          </a:prstGeom>
          <a:noFill/>
        </p:spPr>
        <p:txBody>
          <a:bodyPr wrap="none" rtlCol="0">
            <a:spAutoFit/>
          </a:bodyPr>
          <a:lstStyle/>
          <a:p>
            <a:r>
              <a:rPr lang="fr-FR" dirty="0" smtClean="0"/>
              <a:t>Q2</a:t>
            </a:r>
            <a:endParaRPr lang="fr-FR" dirty="0"/>
          </a:p>
        </p:txBody>
      </p:sp>
      <p:sp>
        <p:nvSpPr>
          <p:cNvPr id="37" name="CaixaDeTexto 36"/>
          <p:cNvSpPr txBox="1"/>
          <p:nvPr/>
        </p:nvSpPr>
        <p:spPr>
          <a:xfrm>
            <a:off x="2208447" y="2523274"/>
            <a:ext cx="2203784" cy="1169551"/>
          </a:xfrm>
          <a:prstGeom prst="rect">
            <a:avLst/>
          </a:prstGeom>
          <a:noFill/>
          <a:ln>
            <a:noFill/>
          </a:ln>
        </p:spPr>
        <p:txBody>
          <a:bodyPr wrap="square" rtlCol="0">
            <a:spAutoFit/>
          </a:bodyPr>
          <a:lstStyle/>
          <a:p>
            <a:r>
              <a:rPr lang="en-US" sz="1400" dirty="0" smtClean="0"/>
              <a:t>availability </a:t>
            </a:r>
            <a:r>
              <a:rPr lang="en-US" sz="1400" dirty="0" smtClean="0"/>
              <a:t>&gt; </a:t>
            </a:r>
            <a:r>
              <a:rPr lang="en-US" sz="1400" dirty="0" smtClean="0"/>
              <a:t>97%,</a:t>
            </a:r>
          </a:p>
          <a:p>
            <a:r>
              <a:rPr lang="en-US" sz="1400" dirty="0" smtClean="0"/>
              <a:t>response </a:t>
            </a:r>
            <a:r>
              <a:rPr lang="en-US" sz="1400" dirty="0" smtClean="0"/>
              <a:t>time &lt; 3s, </a:t>
            </a:r>
            <a:endParaRPr lang="en-US" sz="1400" dirty="0" smtClean="0"/>
          </a:p>
          <a:p>
            <a:r>
              <a:rPr lang="en-US" sz="1400" dirty="0" smtClean="0"/>
              <a:t>price </a:t>
            </a:r>
            <a:r>
              <a:rPr lang="en-US" sz="1400" dirty="0" smtClean="0"/>
              <a:t>per call &lt; </a:t>
            </a:r>
            <a:r>
              <a:rPr lang="en-US" sz="1400" dirty="0" smtClean="0"/>
              <a:t>0.2$, </a:t>
            </a:r>
          </a:p>
          <a:p>
            <a:r>
              <a:rPr lang="en-US" sz="1400" dirty="0" smtClean="0"/>
              <a:t>provenance </a:t>
            </a:r>
            <a:r>
              <a:rPr lang="en-US" sz="1400" dirty="0" smtClean="0"/>
              <a:t>= certified, </a:t>
            </a:r>
            <a:endParaRPr lang="en-US" sz="1400" dirty="0" smtClean="0"/>
          </a:p>
          <a:p>
            <a:r>
              <a:rPr lang="en-US" sz="1400" dirty="0" smtClean="0"/>
              <a:t>freshness </a:t>
            </a:r>
            <a:r>
              <a:rPr lang="en-US" sz="1400" dirty="0" smtClean="0"/>
              <a:t>= </a:t>
            </a:r>
            <a:r>
              <a:rPr lang="en-US" sz="1400" dirty="0" smtClean="0"/>
              <a:t>no</a:t>
            </a:r>
          </a:p>
        </p:txBody>
      </p:sp>
      <p:cxnSp>
        <p:nvCxnSpPr>
          <p:cNvPr id="4" name="Conector em curva 3"/>
          <p:cNvCxnSpPr>
            <a:stCxn id="33" idx="3"/>
            <a:endCxn id="20" idx="2"/>
          </p:cNvCxnSpPr>
          <p:nvPr/>
        </p:nvCxnSpPr>
        <p:spPr>
          <a:xfrm flipV="1">
            <a:off x="6364597" y="3797917"/>
            <a:ext cx="1984492" cy="915342"/>
          </a:xfrm>
          <a:prstGeom prst="curved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 name="Conector em curva 5"/>
          <p:cNvCxnSpPr>
            <a:stCxn id="31" idx="1"/>
            <a:endCxn id="37" idx="2"/>
          </p:cNvCxnSpPr>
          <p:nvPr/>
        </p:nvCxnSpPr>
        <p:spPr>
          <a:xfrm rot="10800000">
            <a:off x="3310339" y="3692826"/>
            <a:ext cx="1918942" cy="1034633"/>
          </a:xfrm>
          <a:prstGeom prst="curved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18" name="Título 1"/>
          <p:cNvSpPr>
            <a:spLocks noGrp="1"/>
          </p:cNvSpPr>
          <p:nvPr>
            <p:ph type="title"/>
          </p:nvPr>
        </p:nvSpPr>
        <p:spPr>
          <a:xfrm>
            <a:off x="0" y="0"/>
            <a:ext cx="12192000" cy="714375"/>
          </a:xfrm>
        </p:spPr>
        <p:txBody>
          <a:bodyPr>
            <a:normAutofit fontScale="90000"/>
          </a:bodyPr>
          <a:lstStyle/>
          <a:p>
            <a:r>
              <a:rPr lang="fr-FR" sz="3200" u="sng" dirty="0"/>
              <a:t>Query </a:t>
            </a:r>
            <a:r>
              <a:rPr lang="fr-FR" sz="3200" u="sng" dirty="0" smtClean="0"/>
              <a:t>taxonomy: group 4 (the data denoted to Q1 is different of the data denoted to Q2)</a:t>
            </a:r>
            <a:endParaRPr lang="fr-FR" sz="3200" u="sng" dirty="0"/>
          </a:p>
        </p:txBody>
      </p:sp>
      <p:sp>
        <p:nvSpPr>
          <p:cNvPr id="19"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smtClean="0"/>
              <a:t>Query 7: Q1 is different of Q2</a:t>
            </a:r>
            <a:endParaRPr lang="fr-FR" sz="3200" u="sng" dirty="0"/>
          </a:p>
        </p:txBody>
      </p:sp>
      <p:sp>
        <p:nvSpPr>
          <p:cNvPr id="23" name="CaixaDeTexto 22"/>
          <p:cNvSpPr txBox="1"/>
          <p:nvPr/>
        </p:nvSpPr>
        <p:spPr>
          <a:xfrm>
            <a:off x="6292515" y="1147742"/>
            <a:ext cx="5699187" cy="738664"/>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a:t>
            </a:r>
            <a:r>
              <a:rPr lang="en-US" sz="1400" dirty="0" smtClean="0"/>
              <a:t>?, hospital?; p!) </a:t>
            </a:r>
            <a:r>
              <a:rPr lang="en-US" sz="1400" dirty="0" smtClean="0"/>
              <a:t>:=  A1 (disease?; p!), </a:t>
            </a:r>
            <a:r>
              <a:rPr lang="fr-FR" sz="1400" dirty="0"/>
              <a:t>A4 (hospital?; p!), </a:t>
            </a:r>
            <a:endParaRPr lang="en-US" sz="1400" dirty="0" smtClean="0"/>
          </a:p>
          <a:p>
            <a:r>
              <a:rPr lang="en-US" sz="1400" dirty="0" smtClean="0"/>
              <a:t>{availability &gt; </a:t>
            </a:r>
            <a:r>
              <a:rPr lang="en-US" sz="1400" dirty="0" smtClean="0"/>
              <a:t>97%, </a:t>
            </a:r>
            <a:r>
              <a:rPr lang="en-US" sz="1400" dirty="0" smtClean="0"/>
              <a:t>response time &lt; 3s, price per call &lt; 0.2$, provenance = certified, freshness = no, total response time &lt; 10s, total cost &lt; 5$}</a:t>
            </a:r>
            <a:endParaRPr lang="fr-FR" sz="1400" dirty="0"/>
          </a:p>
        </p:txBody>
      </p:sp>
      <p:sp>
        <p:nvSpPr>
          <p:cNvPr id="24" name="CaixaDeTexto 23"/>
          <p:cNvSpPr txBox="1"/>
          <p:nvPr/>
        </p:nvSpPr>
        <p:spPr>
          <a:xfrm>
            <a:off x="312737" y="1147742"/>
            <a:ext cx="5594684" cy="738664"/>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a:t>
            </a:r>
            <a:r>
              <a:rPr lang="en-US" sz="1400" dirty="0" smtClean="0"/>
              <a:t>?; p!) </a:t>
            </a:r>
            <a:r>
              <a:rPr lang="en-US" sz="1400" dirty="0" smtClean="0"/>
              <a:t>:=  A1 (disease?; p!), A3 (doctor?; p!), </a:t>
            </a:r>
            <a:endParaRPr lang="en-US" sz="1400" dirty="0" smtClean="0"/>
          </a:p>
          <a:p>
            <a:r>
              <a:rPr lang="en-US" sz="1400" dirty="0" smtClean="0"/>
              <a:t>{</a:t>
            </a:r>
            <a:r>
              <a:rPr lang="en-US" sz="1400" dirty="0" smtClean="0"/>
              <a:t>availability &gt; 97%, response time &lt; 3s, price per call &lt; 0.2$, provenance = certified, freshness = no,  total response time &lt; 10s, total cost &lt; 5$}</a:t>
            </a:r>
            <a:endParaRPr lang="fr-FR" sz="1400" dirty="0"/>
          </a:p>
        </p:txBody>
      </p:sp>
    </p:spTree>
    <p:extLst>
      <p:ext uri="{BB962C8B-B14F-4D97-AF65-F5344CB8AC3E}">
        <p14:creationId xmlns:p14="http://schemas.microsoft.com/office/powerpoint/2010/main" val="9359966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5181600"/>
            <a:ext cx="12192000" cy="1676400"/>
          </a:xfrm>
        </p:spPr>
        <p:txBody>
          <a:bodyPr>
            <a:normAutofit/>
          </a:bodyPr>
          <a:lstStyle/>
          <a:p>
            <a:pPr marL="0" indent="0">
              <a:buNone/>
            </a:pPr>
            <a:r>
              <a:rPr lang="fr-FR" dirty="0" smtClean="0"/>
              <a:t>From the </a:t>
            </a:r>
            <a:r>
              <a:rPr lang="fr-FR" u="sng" dirty="0" smtClean="0"/>
              <a:t>rewritings point of view</a:t>
            </a:r>
            <a:r>
              <a:rPr lang="fr-FR" dirty="0" smtClean="0"/>
              <a:t>, the set of rewritings produced to Q1 is different of the set produced to Q2 according to the type of data the user wants to retrieve. </a:t>
            </a:r>
            <a:endParaRPr lang="fr-FR" dirty="0"/>
          </a:p>
        </p:txBody>
      </p:sp>
      <p:sp>
        <p:nvSpPr>
          <p:cNvPr id="15" name="CaixaDeTexto 14"/>
          <p:cNvSpPr txBox="1"/>
          <p:nvPr/>
        </p:nvSpPr>
        <p:spPr>
          <a:xfrm>
            <a:off x="2335357" y="2589767"/>
            <a:ext cx="2203784" cy="523220"/>
          </a:xfrm>
          <a:prstGeom prst="rect">
            <a:avLst/>
          </a:prstGeom>
          <a:noFill/>
          <a:ln>
            <a:noFill/>
          </a:ln>
        </p:spPr>
        <p:txBody>
          <a:bodyPr wrap="square" rtlCol="0">
            <a:spAutoFit/>
          </a:bodyPr>
          <a:lstStyle/>
          <a:p>
            <a:r>
              <a:rPr lang="en-US" sz="1400" dirty="0" smtClean="0"/>
              <a:t>total </a:t>
            </a:r>
            <a:r>
              <a:rPr lang="en-US" sz="1400" dirty="0"/>
              <a:t>response time &lt; 10s, total cost &lt; 5</a:t>
            </a:r>
            <a:r>
              <a:rPr lang="en-US" sz="1400" dirty="0" smtClean="0"/>
              <a:t>$</a:t>
            </a:r>
            <a:endParaRPr lang="en-US" sz="1400" dirty="0" smtClean="0"/>
          </a:p>
        </p:txBody>
      </p:sp>
      <p:sp>
        <p:nvSpPr>
          <p:cNvPr id="16" name="Retângulo 15"/>
          <p:cNvSpPr/>
          <p:nvPr/>
        </p:nvSpPr>
        <p:spPr>
          <a:xfrm>
            <a:off x="3559008" y="2406630"/>
            <a:ext cx="4318000" cy="271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CaixaDeTexto 16"/>
          <p:cNvSpPr txBox="1"/>
          <p:nvPr/>
        </p:nvSpPr>
        <p:spPr>
          <a:xfrm>
            <a:off x="3529819" y="4868952"/>
            <a:ext cx="2203784" cy="307777"/>
          </a:xfrm>
          <a:prstGeom prst="rect">
            <a:avLst/>
          </a:prstGeom>
          <a:noFill/>
          <a:ln>
            <a:noFill/>
          </a:ln>
        </p:spPr>
        <p:txBody>
          <a:bodyPr wrap="square" rtlCol="0">
            <a:spAutoFit/>
          </a:bodyPr>
          <a:lstStyle/>
          <a:p>
            <a:r>
              <a:rPr lang="en-US" sz="1400" dirty="0" smtClean="0"/>
              <a:t>Universe of rewritings</a:t>
            </a:r>
          </a:p>
        </p:txBody>
      </p:sp>
      <p:sp>
        <p:nvSpPr>
          <p:cNvPr id="18" name="CaixaDeTexto 17"/>
          <p:cNvSpPr txBox="1"/>
          <p:nvPr/>
        </p:nvSpPr>
        <p:spPr>
          <a:xfrm>
            <a:off x="4400005" y="3409727"/>
            <a:ext cx="660596" cy="307777"/>
          </a:xfrm>
          <a:prstGeom prst="rect">
            <a:avLst/>
          </a:prstGeom>
          <a:noFill/>
          <a:ln>
            <a:noFill/>
          </a:ln>
        </p:spPr>
        <p:txBody>
          <a:bodyPr wrap="square" rtlCol="0">
            <a:spAutoFit/>
          </a:bodyPr>
          <a:lstStyle/>
          <a:p>
            <a:r>
              <a:rPr lang="en-US" sz="1400" b="1" dirty="0" smtClean="0"/>
              <a:t>r1…</a:t>
            </a:r>
            <a:r>
              <a:rPr lang="en-US" sz="1400" b="1" dirty="0" err="1" smtClean="0"/>
              <a:t>r</a:t>
            </a:r>
            <a:r>
              <a:rPr lang="en-US" sz="1400" b="1" baseline="-25000" dirty="0" err="1" smtClean="0"/>
              <a:t>n</a:t>
            </a:r>
            <a:endParaRPr lang="en-US" sz="1400" b="1" dirty="0" smtClean="0"/>
          </a:p>
        </p:txBody>
      </p:sp>
      <p:sp>
        <p:nvSpPr>
          <p:cNvPr id="19" name="CaixaDeTexto 18"/>
          <p:cNvSpPr txBox="1"/>
          <p:nvPr/>
        </p:nvSpPr>
        <p:spPr>
          <a:xfrm>
            <a:off x="6538653" y="3397449"/>
            <a:ext cx="675116" cy="307777"/>
          </a:xfrm>
          <a:prstGeom prst="rect">
            <a:avLst/>
          </a:prstGeom>
          <a:noFill/>
          <a:ln>
            <a:noFill/>
          </a:ln>
        </p:spPr>
        <p:txBody>
          <a:bodyPr wrap="square" rtlCol="0">
            <a:spAutoFit/>
          </a:bodyPr>
          <a:lstStyle/>
          <a:p>
            <a:r>
              <a:rPr lang="en-US" sz="1400" b="1" dirty="0" smtClean="0"/>
              <a:t>r1…</a:t>
            </a:r>
            <a:r>
              <a:rPr lang="en-US" sz="1400" b="1" dirty="0" err="1" smtClean="0"/>
              <a:t>r</a:t>
            </a:r>
            <a:r>
              <a:rPr lang="en-US" sz="1400" b="1" baseline="-25000" dirty="0" err="1" smtClean="0"/>
              <a:t>m</a:t>
            </a:r>
            <a:endParaRPr lang="en-US" sz="1400" b="1" dirty="0" smtClean="0"/>
          </a:p>
        </p:txBody>
      </p:sp>
      <p:sp>
        <p:nvSpPr>
          <p:cNvPr id="20" name="CaixaDeTexto 19"/>
          <p:cNvSpPr txBox="1"/>
          <p:nvPr/>
        </p:nvSpPr>
        <p:spPr>
          <a:xfrm>
            <a:off x="6538653" y="4514948"/>
            <a:ext cx="457176" cy="369332"/>
          </a:xfrm>
          <a:prstGeom prst="rect">
            <a:avLst/>
          </a:prstGeom>
          <a:noFill/>
        </p:spPr>
        <p:txBody>
          <a:bodyPr wrap="none" rtlCol="0">
            <a:spAutoFit/>
          </a:bodyPr>
          <a:lstStyle/>
          <a:p>
            <a:r>
              <a:rPr lang="fr-FR" dirty="0" smtClean="0"/>
              <a:t>Q2</a:t>
            </a:r>
            <a:endParaRPr lang="fr-FR" dirty="0"/>
          </a:p>
        </p:txBody>
      </p:sp>
      <p:sp>
        <p:nvSpPr>
          <p:cNvPr id="21" name="Elipse 20"/>
          <p:cNvSpPr/>
          <p:nvPr/>
        </p:nvSpPr>
        <p:spPr>
          <a:xfrm>
            <a:off x="37801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CaixaDeTexto 21"/>
          <p:cNvSpPr txBox="1"/>
          <p:nvPr/>
        </p:nvSpPr>
        <p:spPr>
          <a:xfrm>
            <a:off x="4443674" y="4528593"/>
            <a:ext cx="457176" cy="369332"/>
          </a:xfrm>
          <a:prstGeom prst="rect">
            <a:avLst/>
          </a:prstGeom>
          <a:noFill/>
        </p:spPr>
        <p:txBody>
          <a:bodyPr wrap="none" rtlCol="0">
            <a:spAutoFit/>
          </a:bodyPr>
          <a:lstStyle/>
          <a:p>
            <a:r>
              <a:rPr lang="fr-FR" dirty="0" smtClean="0"/>
              <a:t>Q1</a:t>
            </a:r>
            <a:endParaRPr lang="fr-FR" dirty="0"/>
          </a:p>
        </p:txBody>
      </p:sp>
      <p:cxnSp>
        <p:nvCxnSpPr>
          <p:cNvPr id="23" name="Conector em curva 22"/>
          <p:cNvCxnSpPr>
            <a:stCxn id="19" idx="2"/>
            <a:endCxn id="26" idx="2"/>
          </p:cNvCxnSpPr>
          <p:nvPr/>
        </p:nvCxnSpPr>
        <p:spPr>
          <a:xfrm rot="5400000" flipH="1" flipV="1">
            <a:off x="7370047" y="2657749"/>
            <a:ext cx="553640" cy="1541313"/>
          </a:xfrm>
          <a:prstGeom prst="curvedConnector3">
            <a:avLst>
              <a:gd name="adj1" fmla="val -4129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Conector em curva 23"/>
          <p:cNvCxnSpPr>
            <a:stCxn id="18" idx="2"/>
            <a:endCxn id="15" idx="2"/>
          </p:cNvCxnSpPr>
          <p:nvPr/>
        </p:nvCxnSpPr>
        <p:spPr>
          <a:xfrm rot="5400000" flipH="1">
            <a:off x="3781517" y="2768719"/>
            <a:ext cx="604517" cy="1293054"/>
          </a:xfrm>
          <a:prstGeom prst="curvedConnector3">
            <a:avLst>
              <a:gd name="adj1" fmla="val -37815"/>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Elipse 24"/>
          <p:cNvSpPr/>
          <p:nvPr/>
        </p:nvSpPr>
        <p:spPr>
          <a:xfrm>
            <a:off x="57994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CaixaDeTexto 25"/>
          <p:cNvSpPr txBox="1"/>
          <p:nvPr/>
        </p:nvSpPr>
        <p:spPr>
          <a:xfrm>
            <a:off x="7315632" y="2628366"/>
            <a:ext cx="2203784" cy="523220"/>
          </a:xfrm>
          <a:prstGeom prst="rect">
            <a:avLst/>
          </a:prstGeom>
          <a:noFill/>
          <a:ln>
            <a:noFill/>
          </a:ln>
        </p:spPr>
        <p:txBody>
          <a:bodyPr wrap="square" rtlCol="0">
            <a:spAutoFit/>
          </a:bodyPr>
          <a:lstStyle/>
          <a:p>
            <a:r>
              <a:rPr lang="en-US" sz="1400" dirty="0" smtClean="0"/>
              <a:t>total </a:t>
            </a:r>
            <a:r>
              <a:rPr lang="en-US" sz="1400" dirty="0"/>
              <a:t>response time &lt; </a:t>
            </a:r>
            <a:r>
              <a:rPr lang="en-US" sz="1400" dirty="0" smtClean="0"/>
              <a:t>10s</a:t>
            </a:r>
            <a:r>
              <a:rPr lang="en-US" sz="1400" dirty="0"/>
              <a:t>, total cost &lt; 5</a:t>
            </a:r>
            <a:r>
              <a:rPr lang="en-US" sz="1400" dirty="0" smtClean="0"/>
              <a:t>$</a:t>
            </a:r>
            <a:endParaRPr lang="en-US" sz="1400" dirty="0" smtClean="0"/>
          </a:p>
        </p:txBody>
      </p:sp>
      <p:sp>
        <p:nvSpPr>
          <p:cNvPr id="27" name="CaixaDeTexto 26"/>
          <p:cNvSpPr txBox="1"/>
          <p:nvPr/>
        </p:nvSpPr>
        <p:spPr>
          <a:xfrm>
            <a:off x="9494244" y="2364451"/>
            <a:ext cx="2497457" cy="954107"/>
          </a:xfrm>
          <a:prstGeom prst="rect">
            <a:avLst/>
          </a:prstGeom>
          <a:solidFill>
            <a:srgbClr val="FFFF00"/>
          </a:solidFill>
          <a:ln>
            <a:noFill/>
          </a:ln>
        </p:spPr>
        <p:txBody>
          <a:bodyPr wrap="square" rtlCol="0">
            <a:spAutoFit/>
          </a:bodyPr>
          <a:lstStyle/>
          <a:p>
            <a:r>
              <a:rPr lang="en-US" sz="1400" b="1" dirty="0" smtClean="0">
                <a:solidFill>
                  <a:srgbClr val="FF0000"/>
                </a:solidFill>
              </a:rPr>
              <a:t>The case 7c works  in the same way when it has  a more restrict , less restrict and special case of requirements</a:t>
            </a:r>
            <a:endParaRPr lang="en-US" sz="1400" b="1" dirty="0" smtClean="0">
              <a:solidFill>
                <a:srgbClr val="FF0000"/>
              </a:solidFill>
            </a:endParaRPr>
          </a:p>
        </p:txBody>
      </p:sp>
      <p:sp>
        <p:nvSpPr>
          <p:cNvPr id="28" name="Título 1"/>
          <p:cNvSpPr>
            <a:spLocks noGrp="1"/>
          </p:cNvSpPr>
          <p:nvPr>
            <p:ph type="title"/>
          </p:nvPr>
        </p:nvSpPr>
        <p:spPr>
          <a:xfrm>
            <a:off x="0" y="0"/>
            <a:ext cx="12192000" cy="714375"/>
          </a:xfrm>
        </p:spPr>
        <p:txBody>
          <a:bodyPr>
            <a:normAutofit fontScale="90000"/>
          </a:bodyPr>
          <a:lstStyle/>
          <a:p>
            <a:r>
              <a:rPr lang="fr-FR" sz="3200" u="sng" dirty="0"/>
              <a:t>Query </a:t>
            </a:r>
            <a:r>
              <a:rPr lang="fr-FR" sz="3200" u="sng" dirty="0" smtClean="0"/>
              <a:t>taxonomy: group 4 (the data denoted to Q1 is different of the data denoted to Q2)</a:t>
            </a:r>
            <a:endParaRPr lang="fr-FR" sz="3200" u="sng" dirty="0"/>
          </a:p>
        </p:txBody>
      </p:sp>
      <p:sp>
        <p:nvSpPr>
          <p:cNvPr id="33"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smtClean="0"/>
              <a:t>Query 7: Q1 is different of Q2</a:t>
            </a:r>
            <a:endParaRPr lang="fr-FR" sz="3200" u="sng" dirty="0"/>
          </a:p>
        </p:txBody>
      </p:sp>
      <p:sp>
        <p:nvSpPr>
          <p:cNvPr id="34" name="CaixaDeTexto 33"/>
          <p:cNvSpPr txBox="1"/>
          <p:nvPr/>
        </p:nvSpPr>
        <p:spPr>
          <a:xfrm>
            <a:off x="6292515" y="1147742"/>
            <a:ext cx="5699187" cy="738664"/>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a:t>
            </a:r>
            <a:r>
              <a:rPr lang="en-US" sz="1400" dirty="0" smtClean="0"/>
              <a:t>?, hospital?; p!) </a:t>
            </a:r>
            <a:r>
              <a:rPr lang="en-US" sz="1400" dirty="0" smtClean="0"/>
              <a:t>:=  A1 (disease?; p!), </a:t>
            </a:r>
            <a:r>
              <a:rPr lang="fr-FR" sz="1400" dirty="0"/>
              <a:t>A4 (hospital?; p!), </a:t>
            </a:r>
            <a:endParaRPr lang="en-US" sz="1400" dirty="0" smtClean="0"/>
          </a:p>
          <a:p>
            <a:r>
              <a:rPr lang="en-US" sz="1400" dirty="0" smtClean="0"/>
              <a:t>{availability &gt; </a:t>
            </a:r>
            <a:r>
              <a:rPr lang="en-US" sz="1400" dirty="0" smtClean="0"/>
              <a:t>97%, </a:t>
            </a:r>
            <a:r>
              <a:rPr lang="en-US" sz="1400" dirty="0" smtClean="0"/>
              <a:t>response time &lt; 3s, price per call &lt; 0.2$, provenance = certified, freshness = no, total response time &lt; 10s, total cost &lt; 5$}</a:t>
            </a:r>
            <a:endParaRPr lang="fr-FR" sz="1400" dirty="0"/>
          </a:p>
        </p:txBody>
      </p:sp>
      <p:sp>
        <p:nvSpPr>
          <p:cNvPr id="35" name="CaixaDeTexto 34"/>
          <p:cNvSpPr txBox="1"/>
          <p:nvPr/>
        </p:nvSpPr>
        <p:spPr>
          <a:xfrm>
            <a:off x="312737" y="1147742"/>
            <a:ext cx="5594684" cy="738664"/>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a:t>
            </a:r>
            <a:r>
              <a:rPr lang="en-US" sz="1400" dirty="0" smtClean="0"/>
              <a:t>?; p!) </a:t>
            </a:r>
            <a:r>
              <a:rPr lang="en-US" sz="1400" dirty="0" smtClean="0"/>
              <a:t>:=  A1 (disease?; p!), A3 (doctor?; p!), </a:t>
            </a:r>
            <a:endParaRPr lang="en-US" sz="1400" dirty="0" smtClean="0"/>
          </a:p>
          <a:p>
            <a:r>
              <a:rPr lang="en-US" sz="1400" dirty="0" smtClean="0"/>
              <a:t>{</a:t>
            </a:r>
            <a:r>
              <a:rPr lang="en-US" sz="1400" dirty="0" smtClean="0"/>
              <a:t>availability &gt; 97%, response time &lt; 3s, price per call &lt; 0.2$, provenance = certified, freshness = no,  total response time &lt; 10s, total cost &lt; 5$}</a:t>
            </a:r>
            <a:endParaRPr lang="fr-FR" sz="1400" dirty="0"/>
          </a:p>
        </p:txBody>
      </p:sp>
    </p:spTree>
    <p:extLst>
      <p:ext uri="{BB962C8B-B14F-4D97-AF65-F5344CB8AC3E}">
        <p14:creationId xmlns:p14="http://schemas.microsoft.com/office/powerpoint/2010/main" val="28828254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 name="Retângulo 77"/>
          <p:cNvSpPr/>
          <p:nvPr/>
        </p:nvSpPr>
        <p:spPr>
          <a:xfrm>
            <a:off x="7653452" y="1905703"/>
            <a:ext cx="3849732" cy="174316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Paralelogramo 78"/>
          <p:cNvSpPr/>
          <p:nvPr/>
        </p:nvSpPr>
        <p:spPr>
          <a:xfrm>
            <a:off x="6725048" y="3315260"/>
            <a:ext cx="4702660" cy="1857789"/>
          </a:xfrm>
          <a:prstGeom prst="parallelogram">
            <a:avLst/>
          </a:prstGeom>
          <a:solidFill>
            <a:schemeClr val="accent1">
              <a:lumMod val="60000"/>
              <a:lumOff val="40000"/>
            </a:schemeClr>
          </a:solidFill>
          <a:scene3d>
            <a:camera prst="orthographicFront">
              <a:rot lat="2638153" lon="19442460" rev="1999605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tângulo 2"/>
          <p:cNvSpPr/>
          <p:nvPr/>
        </p:nvSpPr>
        <p:spPr>
          <a:xfrm>
            <a:off x="1968145" y="1904987"/>
            <a:ext cx="3849732" cy="174316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CaixaDeTexto 76"/>
          <p:cNvSpPr txBox="1"/>
          <p:nvPr/>
        </p:nvSpPr>
        <p:spPr>
          <a:xfrm>
            <a:off x="6117961" y="4850716"/>
            <a:ext cx="1863715" cy="369332"/>
          </a:xfrm>
          <a:prstGeom prst="rect">
            <a:avLst/>
          </a:prstGeom>
          <a:noFill/>
        </p:spPr>
        <p:txBody>
          <a:bodyPr wrap="none" rtlCol="0">
            <a:spAutoFit/>
          </a:bodyPr>
          <a:lstStyle/>
          <a:p>
            <a:r>
              <a:rPr lang="fr-FR" dirty="0" smtClean="0"/>
              <a:t>Qn’s data services</a:t>
            </a:r>
            <a:endParaRPr lang="fr-FR" dirty="0"/>
          </a:p>
        </p:txBody>
      </p:sp>
      <p:sp>
        <p:nvSpPr>
          <p:cNvPr id="2" name="Paralelogramo 1"/>
          <p:cNvSpPr/>
          <p:nvPr/>
        </p:nvSpPr>
        <p:spPr>
          <a:xfrm>
            <a:off x="1039741" y="3314544"/>
            <a:ext cx="4702660" cy="1857789"/>
          </a:xfrm>
          <a:prstGeom prst="parallelogram">
            <a:avLst/>
          </a:prstGeom>
          <a:solidFill>
            <a:schemeClr val="accent1">
              <a:lumMod val="60000"/>
              <a:lumOff val="40000"/>
            </a:schemeClr>
          </a:solidFill>
          <a:scene3d>
            <a:camera prst="orthographicFront">
              <a:rot lat="2638153" lon="19442460" rev="1999605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Título 4"/>
          <p:cNvSpPr>
            <a:spLocks noGrp="1"/>
          </p:cNvSpPr>
          <p:nvPr>
            <p:ph type="title"/>
          </p:nvPr>
        </p:nvSpPr>
        <p:spPr>
          <a:xfrm>
            <a:off x="0" y="1"/>
            <a:ext cx="10515600" cy="520700"/>
          </a:xfrm>
        </p:spPr>
        <p:txBody>
          <a:bodyPr anchor="t">
            <a:normAutofit/>
          </a:bodyPr>
          <a:lstStyle/>
          <a:p>
            <a:r>
              <a:rPr lang="fr-FR" sz="2800" dirty="0" smtClean="0"/>
              <a:t>Query taxonomy: </a:t>
            </a:r>
            <a:r>
              <a:rPr lang="fr-FR" sz="2800" b="1" u="sng" dirty="0" smtClean="0"/>
              <a:t>Qn is equivalent to Qp</a:t>
            </a:r>
            <a:endParaRPr lang="fr-FR" sz="2800" b="1" u="sng" dirty="0"/>
          </a:p>
        </p:txBody>
      </p:sp>
      <p:sp>
        <p:nvSpPr>
          <p:cNvPr id="6" name="Espaço Reservado para Conteúdo 5"/>
          <p:cNvSpPr>
            <a:spLocks noGrp="1"/>
          </p:cNvSpPr>
          <p:nvPr>
            <p:ph idx="1"/>
          </p:nvPr>
        </p:nvSpPr>
        <p:spPr>
          <a:xfrm>
            <a:off x="99422" y="5421362"/>
            <a:ext cx="10515600" cy="1337227"/>
          </a:xfrm>
        </p:spPr>
        <p:txBody>
          <a:bodyPr>
            <a:normAutofit fontScale="77500" lnSpcReduction="20000"/>
          </a:bodyPr>
          <a:lstStyle/>
          <a:p>
            <a:pPr marL="0" lvl="2" indent="0">
              <a:spcBef>
                <a:spcPts val="1000"/>
              </a:spcBef>
              <a:buNone/>
            </a:pPr>
            <a:r>
              <a:rPr lang="en-US" sz="1600" dirty="0" smtClean="0"/>
              <a:t>Given two queries </a:t>
            </a:r>
            <a:r>
              <a:rPr lang="en-US" sz="1600" dirty="0" err="1" smtClean="0"/>
              <a:t>Qp</a:t>
            </a:r>
            <a:r>
              <a:rPr lang="en-US" sz="1600" dirty="0" smtClean="0"/>
              <a:t> and </a:t>
            </a:r>
            <a:r>
              <a:rPr lang="en-US" sz="1600" dirty="0" err="1" smtClean="0"/>
              <a:t>Qn</a:t>
            </a:r>
            <a:r>
              <a:rPr lang="en-US" sz="1600" dirty="0" smtClean="0"/>
              <a:t>, they are equivalent </a:t>
            </a:r>
            <a:r>
              <a:rPr lang="en-US" sz="1600" dirty="0" err="1" smtClean="0"/>
              <a:t>iff</a:t>
            </a:r>
            <a:r>
              <a:rPr lang="en-US" sz="1600" dirty="0" smtClean="0"/>
              <a:t>: </a:t>
            </a:r>
          </a:p>
          <a:p>
            <a:pPr marL="285750" lvl="2" indent="-285750">
              <a:spcBef>
                <a:spcPts val="1000"/>
              </a:spcBef>
              <a:buFontTx/>
              <a:buChar char="-"/>
            </a:pPr>
            <a:r>
              <a:rPr lang="en-US" sz="1600" dirty="0" smtClean="0"/>
              <a:t>They denote the same type of data </a:t>
            </a:r>
          </a:p>
          <a:p>
            <a:pPr marL="285750" lvl="2" indent="-285750">
              <a:spcBef>
                <a:spcPts val="1000"/>
              </a:spcBef>
              <a:buFontTx/>
              <a:buChar char="-"/>
            </a:pPr>
            <a:r>
              <a:rPr lang="en-US" sz="1600" dirty="0" smtClean="0"/>
              <a:t>The set data services selected to </a:t>
            </a:r>
            <a:r>
              <a:rPr lang="en-US" sz="1600" dirty="0" err="1" smtClean="0"/>
              <a:t>Qp</a:t>
            </a:r>
            <a:r>
              <a:rPr lang="en-US" sz="1600" dirty="0" smtClean="0"/>
              <a:t> is contained in the set of data services selected to </a:t>
            </a:r>
            <a:r>
              <a:rPr lang="en-US" sz="1600" dirty="0" err="1" smtClean="0"/>
              <a:t>Qn</a:t>
            </a:r>
            <a:r>
              <a:rPr lang="en-US" sz="1600" dirty="0" smtClean="0"/>
              <a:t>, and the set </a:t>
            </a:r>
            <a:r>
              <a:rPr lang="en-US" sz="1600" dirty="0"/>
              <a:t>data services selected to </a:t>
            </a:r>
            <a:r>
              <a:rPr lang="en-US" sz="1600" dirty="0" err="1" smtClean="0"/>
              <a:t>Qn</a:t>
            </a:r>
            <a:r>
              <a:rPr lang="en-US" sz="1600" dirty="0" smtClean="0"/>
              <a:t> </a:t>
            </a:r>
            <a:r>
              <a:rPr lang="en-US" sz="1600" dirty="0"/>
              <a:t>is contained in the set of data services selected to </a:t>
            </a:r>
            <a:r>
              <a:rPr lang="en-US" sz="1600" dirty="0" err="1" smtClean="0"/>
              <a:t>Qp</a:t>
            </a:r>
            <a:r>
              <a:rPr lang="en-US" sz="1600" dirty="0" smtClean="0"/>
              <a:t> according to the user preferences availability, response time, price per call, provenance and freshness.</a:t>
            </a:r>
          </a:p>
          <a:p>
            <a:pPr marL="285750" lvl="2" indent="-285750">
              <a:spcBef>
                <a:spcPts val="1000"/>
              </a:spcBef>
              <a:buFontTx/>
              <a:buChar char="-"/>
            </a:pPr>
            <a:r>
              <a:rPr lang="en-US" sz="1600" dirty="0" smtClean="0"/>
              <a:t>The set of compositions generated to </a:t>
            </a:r>
            <a:r>
              <a:rPr lang="en-US" sz="1600" dirty="0" err="1" smtClean="0"/>
              <a:t>Qp</a:t>
            </a:r>
            <a:r>
              <a:rPr lang="en-US" sz="1600" dirty="0" smtClean="0"/>
              <a:t> is contained in the set of compositions generated to </a:t>
            </a:r>
            <a:r>
              <a:rPr lang="en-US" sz="1600" dirty="0" err="1" smtClean="0"/>
              <a:t>Qn</a:t>
            </a:r>
            <a:r>
              <a:rPr lang="en-US" sz="1600" dirty="0"/>
              <a:t>, and the set of compositions generated to </a:t>
            </a:r>
            <a:r>
              <a:rPr lang="en-US" sz="1600" dirty="0" err="1" smtClean="0"/>
              <a:t>Qn</a:t>
            </a:r>
            <a:r>
              <a:rPr lang="en-US" sz="1600" dirty="0" smtClean="0"/>
              <a:t> </a:t>
            </a:r>
            <a:r>
              <a:rPr lang="en-US" sz="1600" dirty="0"/>
              <a:t>is contained in the set of compositions generated to </a:t>
            </a:r>
            <a:r>
              <a:rPr lang="en-US" sz="1600" dirty="0" err="1" smtClean="0"/>
              <a:t>Qp</a:t>
            </a:r>
            <a:r>
              <a:rPr lang="en-US" sz="1600" dirty="0" smtClean="0"/>
              <a:t> according to the user preferences total response time and total cost.</a:t>
            </a:r>
          </a:p>
          <a:p>
            <a:endParaRPr lang="fr-FR" sz="2000" dirty="0"/>
          </a:p>
        </p:txBody>
      </p:sp>
      <p:sp>
        <p:nvSpPr>
          <p:cNvPr id="7" name="CaixaDeTexto 6"/>
          <p:cNvSpPr txBox="1"/>
          <p:nvPr/>
        </p:nvSpPr>
        <p:spPr>
          <a:xfrm>
            <a:off x="6292516" y="582878"/>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cxnSp>
        <p:nvCxnSpPr>
          <p:cNvPr id="40" name="Conector reto 39"/>
          <p:cNvCxnSpPr/>
          <p:nvPr/>
        </p:nvCxnSpPr>
        <p:spPr>
          <a:xfrm>
            <a:off x="6096000" y="906442"/>
            <a:ext cx="12745" cy="44660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CaixaDeTexto 40"/>
          <p:cNvSpPr txBox="1"/>
          <p:nvPr/>
        </p:nvSpPr>
        <p:spPr>
          <a:xfrm>
            <a:off x="312737" y="582878"/>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grpSp>
        <p:nvGrpSpPr>
          <p:cNvPr id="43" name="Grupo 42"/>
          <p:cNvGrpSpPr/>
          <p:nvPr/>
        </p:nvGrpSpPr>
        <p:grpSpPr>
          <a:xfrm>
            <a:off x="8217842" y="1994087"/>
            <a:ext cx="2735176" cy="2517976"/>
            <a:chOff x="1066800" y="2054058"/>
            <a:chExt cx="3619500" cy="3332077"/>
          </a:xfrm>
        </p:grpSpPr>
        <p:grpSp>
          <p:nvGrpSpPr>
            <p:cNvPr id="44" name="Grupo 43"/>
            <p:cNvGrpSpPr/>
            <p:nvPr/>
          </p:nvGrpSpPr>
          <p:grpSpPr>
            <a:xfrm>
              <a:off x="1066800" y="2054058"/>
              <a:ext cx="3619500" cy="3332077"/>
              <a:chOff x="1066800" y="3413626"/>
              <a:chExt cx="3619500" cy="3332077"/>
            </a:xfrm>
          </p:grpSpPr>
          <p:grpSp>
            <p:nvGrpSpPr>
              <p:cNvPr id="55" name="Grupo 54"/>
              <p:cNvGrpSpPr/>
              <p:nvPr/>
            </p:nvGrpSpPr>
            <p:grpSpPr>
              <a:xfrm>
                <a:off x="1066800" y="3413626"/>
                <a:ext cx="3619500" cy="2514600"/>
                <a:chOff x="1066800" y="3401594"/>
                <a:chExt cx="3619500" cy="2514600"/>
              </a:xfrm>
            </p:grpSpPr>
            <p:sp>
              <p:nvSpPr>
                <p:cNvPr id="57" name="Elipse 56"/>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Elipse 57"/>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56" name="Elipse 55"/>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5" name="Conector reto 44"/>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Conector reto 45"/>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Conector reto 46"/>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Conector reto 47"/>
            <p:cNvCxnSpPr>
              <a:endCxn id="57"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Conector reto 48"/>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CaixaDeTexto 51"/>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53" name="CaixaDeTexto 52"/>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54" name="CaixaDeTexto 53"/>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59" name="Grupo 58"/>
          <p:cNvGrpSpPr/>
          <p:nvPr/>
        </p:nvGrpSpPr>
        <p:grpSpPr>
          <a:xfrm>
            <a:off x="2497177" y="1991526"/>
            <a:ext cx="2735176" cy="2517976"/>
            <a:chOff x="1066800" y="2054058"/>
            <a:chExt cx="3619500" cy="3332077"/>
          </a:xfrm>
        </p:grpSpPr>
        <p:grpSp>
          <p:nvGrpSpPr>
            <p:cNvPr id="60" name="Grupo 59"/>
            <p:cNvGrpSpPr/>
            <p:nvPr/>
          </p:nvGrpSpPr>
          <p:grpSpPr>
            <a:xfrm>
              <a:off x="1066800" y="2054058"/>
              <a:ext cx="3619500" cy="3332077"/>
              <a:chOff x="1066800" y="3413626"/>
              <a:chExt cx="3619500" cy="3332077"/>
            </a:xfrm>
          </p:grpSpPr>
          <p:grpSp>
            <p:nvGrpSpPr>
              <p:cNvPr id="71" name="Grupo 70"/>
              <p:cNvGrpSpPr/>
              <p:nvPr/>
            </p:nvGrpSpPr>
            <p:grpSpPr>
              <a:xfrm>
                <a:off x="1066800" y="3413626"/>
                <a:ext cx="3619500" cy="2514600"/>
                <a:chOff x="1066800" y="3401594"/>
                <a:chExt cx="3619500" cy="2514600"/>
              </a:xfrm>
            </p:grpSpPr>
            <p:sp>
              <p:nvSpPr>
                <p:cNvPr id="73" name="Elipse 72"/>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Elipse 73"/>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2" name="Elipse 71"/>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61" name="Conector reto 60"/>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Conector reto 61"/>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Conector reto 62"/>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Conector reto 63"/>
            <p:cNvCxnSpPr>
              <a:endCxn id="73"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Conector reto 64"/>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Conector reto 65"/>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Conector reto 66"/>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CaixaDeTexto 67"/>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69" name="CaixaDeTexto 68"/>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70" name="CaixaDeTexto 69"/>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sp>
        <p:nvSpPr>
          <p:cNvPr id="75" name="CaixaDeTexto 74"/>
          <p:cNvSpPr txBox="1"/>
          <p:nvPr/>
        </p:nvSpPr>
        <p:spPr>
          <a:xfrm>
            <a:off x="914887" y="4839321"/>
            <a:ext cx="1863715" cy="369332"/>
          </a:xfrm>
          <a:prstGeom prst="rect">
            <a:avLst/>
          </a:prstGeom>
          <a:noFill/>
        </p:spPr>
        <p:txBody>
          <a:bodyPr wrap="none" rtlCol="0">
            <a:spAutoFit/>
          </a:bodyPr>
          <a:lstStyle/>
          <a:p>
            <a:r>
              <a:rPr lang="fr-FR" dirty="0" smtClean="0"/>
              <a:t>Qp’s data services</a:t>
            </a:r>
            <a:endParaRPr lang="fr-FR" dirty="0"/>
          </a:p>
        </p:txBody>
      </p:sp>
      <p:sp>
        <p:nvSpPr>
          <p:cNvPr id="80" name="CaixaDeTexto 79"/>
          <p:cNvSpPr txBox="1"/>
          <p:nvPr/>
        </p:nvSpPr>
        <p:spPr>
          <a:xfrm>
            <a:off x="1712248" y="1563258"/>
            <a:ext cx="1899879" cy="369332"/>
          </a:xfrm>
          <a:prstGeom prst="rect">
            <a:avLst/>
          </a:prstGeom>
          <a:noFill/>
        </p:spPr>
        <p:txBody>
          <a:bodyPr wrap="none" rtlCol="0">
            <a:spAutoFit/>
          </a:bodyPr>
          <a:lstStyle/>
          <a:p>
            <a:r>
              <a:rPr lang="fr-FR" dirty="0" smtClean="0"/>
              <a:t>Qp’s compositions</a:t>
            </a:r>
            <a:endParaRPr lang="fr-FR" dirty="0"/>
          </a:p>
        </p:txBody>
      </p:sp>
      <p:sp>
        <p:nvSpPr>
          <p:cNvPr id="81" name="CaixaDeTexto 80"/>
          <p:cNvSpPr txBox="1"/>
          <p:nvPr/>
        </p:nvSpPr>
        <p:spPr>
          <a:xfrm>
            <a:off x="7396749" y="1563258"/>
            <a:ext cx="1899879" cy="369332"/>
          </a:xfrm>
          <a:prstGeom prst="rect">
            <a:avLst/>
          </a:prstGeom>
          <a:noFill/>
        </p:spPr>
        <p:txBody>
          <a:bodyPr wrap="none" rtlCol="0">
            <a:spAutoFit/>
          </a:bodyPr>
          <a:lstStyle/>
          <a:p>
            <a:r>
              <a:rPr lang="fr-FR" dirty="0" smtClean="0"/>
              <a:t>Qn’s compositions</a:t>
            </a:r>
            <a:endParaRPr lang="fr-FR" dirty="0"/>
          </a:p>
        </p:txBody>
      </p:sp>
      <p:sp>
        <p:nvSpPr>
          <p:cNvPr id="82" name="CaixaDeTexto 81"/>
          <p:cNvSpPr txBox="1"/>
          <p:nvPr/>
        </p:nvSpPr>
        <p:spPr>
          <a:xfrm>
            <a:off x="404415" y="1835543"/>
            <a:ext cx="1618072" cy="523220"/>
          </a:xfrm>
          <a:prstGeom prst="rect">
            <a:avLst/>
          </a:prstGeom>
          <a:noFill/>
        </p:spPr>
        <p:txBody>
          <a:bodyPr wrap="none" rtlCol="0">
            <a:spAutoFit/>
          </a:bodyPr>
          <a:lstStyle/>
          <a:p>
            <a:r>
              <a:rPr lang="fr-FR" sz="1400" u="sng" dirty="0" smtClean="0"/>
              <a:t>Total response time</a:t>
            </a:r>
          </a:p>
          <a:p>
            <a:r>
              <a:rPr lang="fr-FR" sz="1400" u="sng" dirty="0" smtClean="0"/>
              <a:t>Total cost</a:t>
            </a:r>
            <a:endParaRPr lang="fr-FR" sz="1400" u="sng" dirty="0"/>
          </a:p>
        </p:txBody>
      </p:sp>
      <p:sp>
        <p:nvSpPr>
          <p:cNvPr id="83" name="CaixaDeTexto 82"/>
          <p:cNvSpPr txBox="1"/>
          <p:nvPr/>
        </p:nvSpPr>
        <p:spPr>
          <a:xfrm>
            <a:off x="418037" y="3625412"/>
            <a:ext cx="1258743" cy="1169551"/>
          </a:xfrm>
          <a:prstGeom prst="rect">
            <a:avLst/>
          </a:prstGeom>
          <a:noFill/>
        </p:spPr>
        <p:txBody>
          <a:bodyPr wrap="none" rtlCol="0">
            <a:spAutoFit/>
          </a:bodyPr>
          <a:lstStyle/>
          <a:p>
            <a:r>
              <a:rPr lang="fr-FR" sz="1400" u="sng" dirty="0" smtClean="0"/>
              <a:t>Availability</a:t>
            </a:r>
          </a:p>
          <a:p>
            <a:r>
              <a:rPr lang="fr-FR" sz="1400" u="sng" dirty="0" smtClean="0"/>
              <a:t>Response time</a:t>
            </a:r>
          </a:p>
          <a:p>
            <a:r>
              <a:rPr lang="fr-FR" sz="1400" u="sng" dirty="0" smtClean="0"/>
              <a:t>Price per call</a:t>
            </a:r>
          </a:p>
          <a:p>
            <a:r>
              <a:rPr lang="fr-FR" sz="1400" u="sng" dirty="0" smtClean="0"/>
              <a:t>Provenance</a:t>
            </a:r>
          </a:p>
          <a:p>
            <a:r>
              <a:rPr lang="fr-FR" sz="1400" u="sng" dirty="0" smtClean="0"/>
              <a:t>freshness</a:t>
            </a:r>
            <a:endParaRPr lang="fr-FR" sz="1400" u="sng" dirty="0"/>
          </a:p>
        </p:txBody>
      </p:sp>
      <p:sp>
        <p:nvSpPr>
          <p:cNvPr id="84" name="CaixaDeTexto 83"/>
          <p:cNvSpPr txBox="1"/>
          <p:nvPr/>
        </p:nvSpPr>
        <p:spPr>
          <a:xfrm>
            <a:off x="6095123" y="1835543"/>
            <a:ext cx="1618072" cy="523220"/>
          </a:xfrm>
          <a:prstGeom prst="rect">
            <a:avLst/>
          </a:prstGeom>
          <a:noFill/>
        </p:spPr>
        <p:txBody>
          <a:bodyPr wrap="none" rtlCol="0">
            <a:spAutoFit/>
          </a:bodyPr>
          <a:lstStyle/>
          <a:p>
            <a:r>
              <a:rPr lang="fr-FR" sz="1400" u="sng" dirty="0" smtClean="0"/>
              <a:t>Total response time</a:t>
            </a:r>
          </a:p>
          <a:p>
            <a:r>
              <a:rPr lang="fr-FR" sz="1400" u="sng" dirty="0" smtClean="0"/>
              <a:t>Total cost</a:t>
            </a:r>
            <a:endParaRPr lang="fr-FR" sz="1400" u="sng" dirty="0"/>
          </a:p>
        </p:txBody>
      </p:sp>
      <p:sp>
        <p:nvSpPr>
          <p:cNvPr id="85" name="CaixaDeTexto 84"/>
          <p:cNvSpPr txBox="1"/>
          <p:nvPr/>
        </p:nvSpPr>
        <p:spPr>
          <a:xfrm>
            <a:off x="6108745" y="3625412"/>
            <a:ext cx="1258743" cy="1169551"/>
          </a:xfrm>
          <a:prstGeom prst="rect">
            <a:avLst/>
          </a:prstGeom>
          <a:noFill/>
        </p:spPr>
        <p:txBody>
          <a:bodyPr wrap="none" rtlCol="0">
            <a:spAutoFit/>
          </a:bodyPr>
          <a:lstStyle/>
          <a:p>
            <a:r>
              <a:rPr lang="fr-FR" sz="1400" u="sng" dirty="0" smtClean="0"/>
              <a:t>Availability</a:t>
            </a:r>
          </a:p>
          <a:p>
            <a:r>
              <a:rPr lang="fr-FR" sz="1400" u="sng" dirty="0" smtClean="0"/>
              <a:t>Response time</a:t>
            </a:r>
          </a:p>
          <a:p>
            <a:r>
              <a:rPr lang="fr-FR" sz="1400" u="sng" dirty="0" smtClean="0"/>
              <a:t>Price per call</a:t>
            </a:r>
          </a:p>
          <a:p>
            <a:r>
              <a:rPr lang="fr-FR" sz="1400" u="sng" dirty="0" smtClean="0"/>
              <a:t>Provenance</a:t>
            </a:r>
          </a:p>
          <a:p>
            <a:r>
              <a:rPr lang="fr-FR" sz="1400" u="sng" dirty="0" smtClean="0"/>
              <a:t>freshness</a:t>
            </a:r>
            <a:endParaRPr lang="fr-FR" sz="1400" u="sng" dirty="0"/>
          </a:p>
        </p:txBody>
      </p:sp>
    </p:spTree>
    <p:extLst>
      <p:ext uri="{BB962C8B-B14F-4D97-AF65-F5344CB8AC3E}">
        <p14:creationId xmlns:p14="http://schemas.microsoft.com/office/powerpoint/2010/main" val="2130186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ítulo 4"/>
          <p:cNvSpPr>
            <a:spLocks noGrp="1"/>
          </p:cNvSpPr>
          <p:nvPr>
            <p:ph type="title"/>
          </p:nvPr>
        </p:nvSpPr>
        <p:spPr>
          <a:xfrm>
            <a:off x="0" y="1"/>
            <a:ext cx="10515600" cy="520700"/>
          </a:xfrm>
        </p:spPr>
        <p:txBody>
          <a:bodyPr anchor="t">
            <a:normAutofit/>
          </a:bodyPr>
          <a:lstStyle/>
          <a:p>
            <a:r>
              <a:rPr lang="fr-FR" sz="2800" dirty="0" smtClean="0"/>
              <a:t>Query taxonomy: </a:t>
            </a:r>
            <a:r>
              <a:rPr lang="fr-FR" sz="2800" b="1" u="sng" dirty="0" smtClean="0"/>
              <a:t>Qn is a subset of Qp</a:t>
            </a:r>
            <a:endParaRPr lang="fr-FR" sz="2800" b="1" u="sng" dirty="0"/>
          </a:p>
        </p:txBody>
      </p:sp>
      <p:sp>
        <p:nvSpPr>
          <p:cNvPr id="42" name="CaixaDeTexto 41"/>
          <p:cNvSpPr txBox="1"/>
          <p:nvPr/>
        </p:nvSpPr>
        <p:spPr>
          <a:xfrm>
            <a:off x="6292516" y="4746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t>
            </a:r>
            <a:r>
              <a:rPr lang="en-US" sz="1400" b="1" dirty="0" smtClean="0"/>
              <a:t>availability &gt; 98%</a:t>
            </a:r>
            <a:r>
              <a:rPr lang="en-US" sz="1400" dirty="0" smtClean="0"/>
              <a:t>, response time &lt; 3s, </a:t>
            </a:r>
            <a:r>
              <a:rPr lang="en-US" sz="1400" b="1" dirty="0" smtClean="0"/>
              <a:t>price per call &lt; 0.1$</a:t>
            </a:r>
            <a:r>
              <a:rPr lang="en-US" sz="1400" dirty="0" smtClean="0"/>
              <a:t>, provenance = certified, </a:t>
            </a:r>
            <a:r>
              <a:rPr lang="en-US" sz="1400" b="1" dirty="0" smtClean="0"/>
              <a:t>freshness = yes</a:t>
            </a:r>
            <a:r>
              <a:rPr lang="en-US" sz="1400" dirty="0" smtClean="0"/>
              <a:t>,  total response time &lt; 10s, total cost &lt; 5$}</a:t>
            </a:r>
            <a:endParaRPr lang="fr-FR" sz="1400" dirty="0"/>
          </a:p>
        </p:txBody>
      </p:sp>
      <p:cxnSp>
        <p:nvCxnSpPr>
          <p:cNvPr id="75" name="Conector reto 74"/>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CaixaDeTexto 75"/>
          <p:cNvSpPr txBox="1"/>
          <p:nvPr/>
        </p:nvSpPr>
        <p:spPr>
          <a:xfrm>
            <a:off x="312737" y="4746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40" name="Retângulo 39"/>
          <p:cNvSpPr/>
          <p:nvPr/>
        </p:nvSpPr>
        <p:spPr>
          <a:xfrm>
            <a:off x="7653452" y="1905703"/>
            <a:ext cx="3849732" cy="174316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Paralelogramo 40"/>
          <p:cNvSpPr/>
          <p:nvPr/>
        </p:nvSpPr>
        <p:spPr>
          <a:xfrm>
            <a:off x="6725048" y="3315260"/>
            <a:ext cx="4702660" cy="1857789"/>
          </a:xfrm>
          <a:prstGeom prst="parallelogram">
            <a:avLst/>
          </a:prstGeom>
          <a:solidFill>
            <a:schemeClr val="accent1">
              <a:lumMod val="60000"/>
              <a:lumOff val="40000"/>
            </a:schemeClr>
          </a:solidFill>
          <a:scene3d>
            <a:camera prst="orthographicFront">
              <a:rot lat="2638153" lon="19442460" rev="1999605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tângulo 58"/>
          <p:cNvSpPr/>
          <p:nvPr/>
        </p:nvSpPr>
        <p:spPr>
          <a:xfrm>
            <a:off x="1968145" y="1904987"/>
            <a:ext cx="3849732" cy="174316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CaixaDeTexto 76"/>
          <p:cNvSpPr txBox="1"/>
          <p:nvPr/>
        </p:nvSpPr>
        <p:spPr>
          <a:xfrm>
            <a:off x="6117961" y="4850716"/>
            <a:ext cx="1863715" cy="369332"/>
          </a:xfrm>
          <a:prstGeom prst="rect">
            <a:avLst/>
          </a:prstGeom>
          <a:noFill/>
        </p:spPr>
        <p:txBody>
          <a:bodyPr wrap="none" rtlCol="0">
            <a:spAutoFit/>
          </a:bodyPr>
          <a:lstStyle/>
          <a:p>
            <a:r>
              <a:rPr lang="fr-FR" dirty="0" smtClean="0"/>
              <a:t>Qn’s data services</a:t>
            </a:r>
            <a:endParaRPr lang="fr-FR" dirty="0"/>
          </a:p>
        </p:txBody>
      </p:sp>
      <p:sp>
        <p:nvSpPr>
          <p:cNvPr id="78" name="Paralelogramo 77"/>
          <p:cNvSpPr/>
          <p:nvPr/>
        </p:nvSpPr>
        <p:spPr>
          <a:xfrm>
            <a:off x="1039741" y="3314544"/>
            <a:ext cx="4702660" cy="1857789"/>
          </a:xfrm>
          <a:prstGeom prst="parallelogram">
            <a:avLst/>
          </a:prstGeom>
          <a:solidFill>
            <a:schemeClr val="accent1">
              <a:lumMod val="60000"/>
              <a:lumOff val="40000"/>
            </a:schemeClr>
          </a:solidFill>
          <a:scene3d>
            <a:camera prst="orthographicFront">
              <a:rot lat="2638153" lon="19442460" rev="1999605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Espaço Reservado para Conteúdo 5"/>
          <p:cNvSpPr>
            <a:spLocks noGrp="1"/>
          </p:cNvSpPr>
          <p:nvPr>
            <p:ph idx="1"/>
          </p:nvPr>
        </p:nvSpPr>
        <p:spPr>
          <a:xfrm>
            <a:off x="99422" y="5421362"/>
            <a:ext cx="10515600" cy="1337227"/>
          </a:xfrm>
        </p:spPr>
        <p:txBody>
          <a:bodyPr>
            <a:normAutofit fontScale="77500" lnSpcReduction="20000"/>
          </a:bodyPr>
          <a:lstStyle/>
          <a:p>
            <a:pPr marL="0" lvl="2" indent="0">
              <a:spcBef>
                <a:spcPts val="1000"/>
              </a:spcBef>
              <a:buNone/>
            </a:pPr>
            <a:r>
              <a:rPr lang="en-US" sz="1600" dirty="0" smtClean="0"/>
              <a:t>Given two queries </a:t>
            </a:r>
            <a:r>
              <a:rPr lang="en-US" sz="1600" dirty="0" err="1" smtClean="0"/>
              <a:t>Qp</a:t>
            </a:r>
            <a:r>
              <a:rPr lang="en-US" sz="1600" dirty="0" smtClean="0"/>
              <a:t> and </a:t>
            </a:r>
            <a:r>
              <a:rPr lang="en-US" sz="1600" dirty="0" err="1" smtClean="0"/>
              <a:t>Qn</a:t>
            </a:r>
            <a:r>
              <a:rPr lang="en-US" sz="1600" dirty="0" smtClean="0"/>
              <a:t>, </a:t>
            </a:r>
            <a:r>
              <a:rPr lang="en-US" sz="1600" dirty="0" err="1" smtClean="0"/>
              <a:t>Qn</a:t>
            </a:r>
            <a:r>
              <a:rPr lang="en-US" sz="1600" dirty="0" smtClean="0"/>
              <a:t> is a subset of </a:t>
            </a:r>
            <a:r>
              <a:rPr lang="en-US" sz="1600" dirty="0" err="1" smtClean="0"/>
              <a:t>Qp</a:t>
            </a:r>
            <a:r>
              <a:rPr lang="en-US" sz="1600" dirty="0" smtClean="0"/>
              <a:t> </a:t>
            </a:r>
            <a:r>
              <a:rPr lang="en-US" sz="1600" dirty="0" err="1" smtClean="0"/>
              <a:t>iff</a:t>
            </a:r>
            <a:r>
              <a:rPr lang="en-US" sz="1600" dirty="0" smtClean="0"/>
              <a:t>: </a:t>
            </a:r>
          </a:p>
          <a:p>
            <a:pPr marL="285750" lvl="2" indent="-285750">
              <a:spcBef>
                <a:spcPts val="1000"/>
              </a:spcBef>
              <a:buFontTx/>
              <a:buChar char="-"/>
            </a:pPr>
            <a:r>
              <a:rPr lang="en-US" sz="1600" dirty="0" smtClean="0"/>
              <a:t>They denote the same type of data </a:t>
            </a:r>
          </a:p>
          <a:p>
            <a:pPr marL="285750" lvl="2" indent="-285750">
              <a:spcBef>
                <a:spcPts val="1000"/>
              </a:spcBef>
              <a:buFontTx/>
              <a:buChar char="-"/>
            </a:pPr>
            <a:r>
              <a:rPr lang="en-US" sz="1600" dirty="0" smtClean="0"/>
              <a:t>The set data services selected to </a:t>
            </a:r>
            <a:r>
              <a:rPr lang="en-US" sz="1600" dirty="0" err="1" smtClean="0"/>
              <a:t>Qn</a:t>
            </a:r>
            <a:r>
              <a:rPr lang="en-US" sz="1600" dirty="0" smtClean="0"/>
              <a:t> is contained in the set of data services selected to </a:t>
            </a:r>
            <a:r>
              <a:rPr lang="en-US" sz="1600" dirty="0" err="1" smtClean="0"/>
              <a:t>Qp</a:t>
            </a:r>
            <a:r>
              <a:rPr lang="en-US" sz="1600" dirty="0" smtClean="0"/>
              <a:t> according to the user preferences availability, response time, price per call, provenance and freshness.</a:t>
            </a:r>
          </a:p>
          <a:p>
            <a:pPr marL="285750" lvl="2" indent="-285750">
              <a:spcBef>
                <a:spcPts val="1000"/>
              </a:spcBef>
              <a:buFontTx/>
              <a:buChar char="-"/>
            </a:pPr>
            <a:r>
              <a:rPr lang="en-US" sz="1600" dirty="0" smtClean="0"/>
              <a:t>The set of compositions generated to </a:t>
            </a:r>
            <a:r>
              <a:rPr lang="en-US" sz="1600" dirty="0" err="1" smtClean="0"/>
              <a:t>Qn</a:t>
            </a:r>
            <a:r>
              <a:rPr lang="en-US" sz="1600" dirty="0" smtClean="0"/>
              <a:t> is contained in the set of compositions generated to </a:t>
            </a:r>
            <a:r>
              <a:rPr lang="en-US" sz="1600" dirty="0" err="1" smtClean="0"/>
              <a:t>Qp</a:t>
            </a:r>
            <a:r>
              <a:rPr lang="en-US" sz="1600" dirty="0" smtClean="0"/>
              <a:t> according to the user preferences total response time and total cost, and according to the new set of data set services.</a:t>
            </a:r>
          </a:p>
          <a:p>
            <a:endParaRPr lang="fr-FR" sz="2000" dirty="0"/>
          </a:p>
        </p:txBody>
      </p:sp>
      <p:grpSp>
        <p:nvGrpSpPr>
          <p:cNvPr id="81" name="Grupo 80"/>
          <p:cNvGrpSpPr/>
          <p:nvPr/>
        </p:nvGrpSpPr>
        <p:grpSpPr>
          <a:xfrm>
            <a:off x="8217842" y="1994087"/>
            <a:ext cx="2735176" cy="2517976"/>
            <a:chOff x="1066800" y="2054058"/>
            <a:chExt cx="3619500" cy="3332077"/>
          </a:xfrm>
        </p:grpSpPr>
        <p:grpSp>
          <p:nvGrpSpPr>
            <p:cNvPr id="82" name="Grupo 81"/>
            <p:cNvGrpSpPr/>
            <p:nvPr/>
          </p:nvGrpSpPr>
          <p:grpSpPr>
            <a:xfrm>
              <a:off x="1066800" y="2054058"/>
              <a:ext cx="3619500" cy="3332077"/>
              <a:chOff x="1066800" y="3413626"/>
              <a:chExt cx="3619500" cy="3332077"/>
            </a:xfrm>
          </p:grpSpPr>
          <p:grpSp>
            <p:nvGrpSpPr>
              <p:cNvPr id="93" name="Grupo 92"/>
              <p:cNvGrpSpPr/>
              <p:nvPr/>
            </p:nvGrpSpPr>
            <p:grpSpPr>
              <a:xfrm>
                <a:off x="1066800" y="3413626"/>
                <a:ext cx="3619500" cy="2514600"/>
                <a:chOff x="1066800" y="3401594"/>
                <a:chExt cx="3619500" cy="2514600"/>
              </a:xfrm>
            </p:grpSpPr>
            <p:sp>
              <p:nvSpPr>
                <p:cNvPr id="95" name="Elipse 94"/>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 name="Elipse 95"/>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94" name="Elipse 93"/>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83" name="Conector reto 82"/>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Conector reto 83"/>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Conector reto 84"/>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Conector reto 85"/>
            <p:cNvCxnSpPr>
              <a:endCxn id="95"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Conector reto 86"/>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Conector reto 87"/>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Conector reto 88"/>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90" name="CaixaDeTexto 89"/>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91" name="CaixaDeTexto 90"/>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92" name="CaixaDeTexto 91"/>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97" name="Grupo 96"/>
          <p:cNvGrpSpPr/>
          <p:nvPr/>
        </p:nvGrpSpPr>
        <p:grpSpPr>
          <a:xfrm>
            <a:off x="2497177" y="1991526"/>
            <a:ext cx="2735176" cy="2517976"/>
            <a:chOff x="1066800" y="2054058"/>
            <a:chExt cx="3619500" cy="3332077"/>
          </a:xfrm>
        </p:grpSpPr>
        <p:grpSp>
          <p:nvGrpSpPr>
            <p:cNvPr id="98" name="Grupo 97"/>
            <p:cNvGrpSpPr/>
            <p:nvPr/>
          </p:nvGrpSpPr>
          <p:grpSpPr>
            <a:xfrm>
              <a:off x="1066800" y="2054058"/>
              <a:ext cx="3619500" cy="3332077"/>
              <a:chOff x="1066800" y="3413626"/>
              <a:chExt cx="3619500" cy="3332077"/>
            </a:xfrm>
          </p:grpSpPr>
          <p:grpSp>
            <p:nvGrpSpPr>
              <p:cNvPr id="109" name="Grupo 108"/>
              <p:cNvGrpSpPr/>
              <p:nvPr/>
            </p:nvGrpSpPr>
            <p:grpSpPr>
              <a:xfrm>
                <a:off x="1066800" y="3413626"/>
                <a:ext cx="3619500" cy="2514600"/>
                <a:chOff x="1066800" y="3401594"/>
                <a:chExt cx="3619500" cy="2514600"/>
              </a:xfrm>
            </p:grpSpPr>
            <p:sp>
              <p:nvSpPr>
                <p:cNvPr id="111" name="Elipse 110"/>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 name="Elipse 111"/>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10" name="Elipse 109"/>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99" name="Conector reto 98"/>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Conector reto 99"/>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Conector reto 100"/>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Conector reto 101"/>
            <p:cNvCxnSpPr>
              <a:endCxn id="111"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Conector reto 102"/>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 name="Conector reto 103"/>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Conector reto 104"/>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106" name="CaixaDeTexto 105"/>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107" name="CaixaDeTexto 106"/>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108" name="CaixaDeTexto 107"/>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sp>
        <p:nvSpPr>
          <p:cNvPr id="113" name="CaixaDeTexto 112"/>
          <p:cNvSpPr txBox="1"/>
          <p:nvPr/>
        </p:nvSpPr>
        <p:spPr>
          <a:xfrm>
            <a:off x="914887" y="4839321"/>
            <a:ext cx="1863715" cy="369332"/>
          </a:xfrm>
          <a:prstGeom prst="rect">
            <a:avLst/>
          </a:prstGeom>
          <a:noFill/>
        </p:spPr>
        <p:txBody>
          <a:bodyPr wrap="none" rtlCol="0">
            <a:spAutoFit/>
          </a:bodyPr>
          <a:lstStyle/>
          <a:p>
            <a:r>
              <a:rPr lang="fr-FR" dirty="0" smtClean="0"/>
              <a:t>Qp’s data services</a:t>
            </a:r>
            <a:endParaRPr lang="fr-FR" dirty="0"/>
          </a:p>
        </p:txBody>
      </p:sp>
      <p:sp>
        <p:nvSpPr>
          <p:cNvPr id="114" name="CaixaDeTexto 113"/>
          <p:cNvSpPr txBox="1"/>
          <p:nvPr/>
        </p:nvSpPr>
        <p:spPr>
          <a:xfrm>
            <a:off x="1712248" y="1563258"/>
            <a:ext cx="1899879" cy="369332"/>
          </a:xfrm>
          <a:prstGeom prst="rect">
            <a:avLst/>
          </a:prstGeom>
          <a:noFill/>
        </p:spPr>
        <p:txBody>
          <a:bodyPr wrap="none" rtlCol="0">
            <a:spAutoFit/>
          </a:bodyPr>
          <a:lstStyle/>
          <a:p>
            <a:r>
              <a:rPr lang="fr-FR" dirty="0" smtClean="0"/>
              <a:t>Qp’s compositions</a:t>
            </a:r>
            <a:endParaRPr lang="fr-FR" dirty="0"/>
          </a:p>
        </p:txBody>
      </p:sp>
      <p:sp>
        <p:nvSpPr>
          <p:cNvPr id="115" name="CaixaDeTexto 114"/>
          <p:cNvSpPr txBox="1"/>
          <p:nvPr/>
        </p:nvSpPr>
        <p:spPr>
          <a:xfrm>
            <a:off x="7396749" y="1563258"/>
            <a:ext cx="1899879" cy="369332"/>
          </a:xfrm>
          <a:prstGeom prst="rect">
            <a:avLst/>
          </a:prstGeom>
          <a:noFill/>
        </p:spPr>
        <p:txBody>
          <a:bodyPr wrap="none" rtlCol="0">
            <a:spAutoFit/>
          </a:bodyPr>
          <a:lstStyle/>
          <a:p>
            <a:r>
              <a:rPr lang="fr-FR" dirty="0" smtClean="0"/>
              <a:t>Qn’s compositions</a:t>
            </a:r>
            <a:endParaRPr lang="fr-FR" dirty="0"/>
          </a:p>
        </p:txBody>
      </p:sp>
      <p:sp>
        <p:nvSpPr>
          <p:cNvPr id="116" name="CaixaDeTexto 115"/>
          <p:cNvSpPr txBox="1"/>
          <p:nvPr/>
        </p:nvSpPr>
        <p:spPr>
          <a:xfrm>
            <a:off x="404415" y="1835543"/>
            <a:ext cx="1618072" cy="523220"/>
          </a:xfrm>
          <a:prstGeom prst="rect">
            <a:avLst/>
          </a:prstGeom>
          <a:noFill/>
        </p:spPr>
        <p:txBody>
          <a:bodyPr wrap="none" rtlCol="0">
            <a:spAutoFit/>
          </a:bodyPr>
          <a:lstStyle/>
          <a:p>
            <a:r>
              <a:rPr lang="fr-FR" sz="1400" u="sng" dirty="0" smtClean="0"/>
              <a:t>Total response time</a:t>
            </a:r>
          </a:p>
          <a:p>
            <a:r>
              <a:rPr lang="fr-FR" sz="1400" u="sng" dirty="0" smtClean="0"/>
              <a:t>Total cost</a:t>
            </a:r>
            <a:endParaRPr lang="fr-FR" sz="1400" u="sng" dirty="0"/>
          </a:p>
        </p:txBody>
      </p:sp>
      <p:sp>
        <p:nvSpPr>
          <p:cNvPr id="117" name="CaixaDeTexto 116"/>
          <p:cNvSpPr txBox="1"/>
          <p:nvPr/>
        </p:nvSpPr>
        <p:spPr>
          <a:xfrm>
            <a:off x="418037" y="3625412"/>
            <a:ext cx="1258743" cy="1169551"/>
          </a:xfrm>
          <a:prstGeom prst="rect">
            <a:avLst/>
          </a:prstGeom>
          <a:noFill/>
        </p:spPr>
        <p:txBody>
          <a:bodyPr wrap="none" rtlCol="0">
            <a:spAutoFit/>
          </a:bodyPr>
          <a:lstStyle/>
          <a:p>
            <a:r>
              <a:rPr lang="fr-FR" sz="1400" u="sng" dirty="0" smtClean="0"/>
              <a:t>Availability</a:t>
            </a:r>
          </a:p>
          <a:p>
            <a:r>
              <a:rPr lang="fr-FR" sz="1400" u="sng" dirty="0" smtClean="0"/>
              <a:t>Response time</a:t>
            </a:r>
          </a:p>
          <a:p>
            <a:r>
              <a:rPr lang="fr-FR" sz="1400" u="sng" dirty="0" smtClean="0"/>
              <a:t>Price per call</a:t>
            </a:r>
          </a:p>
          <a:p>
            <a:r>
              <a:rPr lang="fr-FR" sz="1400" u="sng" dirty="0" smtClean="0"/>
              <a:t>Provenance</a:t>
            </a:r>
          </a:p>
          <a:p>
            <a:r>
              <a:rPr lang="fr-FR" sz="1400" u="sng" dirty="0" smtClean="0"/>
              <a:t>freshness</a:t>
            </a:r>
            <a:endParaRPr lang="fr-FR" sz="1400" u="sng" dirty="0"/>
          </a:p>
        </p:txBody>
      </p:sp>
      <p:sp>
        <p:nvSpPr>
          <p:cNvPr id="118" name="CaixaDeTexto 117"/>
          <p:cNvSpPr txBox="1"/>
          <p:nvPr/>
        </p:nvSpPr>
        <p:spPr>
          <a:xfrm>
            <a:off x="6095123" y="1835543"/>
            <a:ext cx="1618072" cy="523220"/>
          </a:xfrm>
          <a:prstGeom prst="rect">
            <a:avLst/>
          </a:prstGeom>
          <a:noFill/>
        </p:spPr>
        <p:txBody>
          <a:bodyPr wrap="none" rtlCol="0">
            <a:spAutoFit/>
          </a:bodyPr>
          <a:lstStyle/>
          <a:p>
            <a:r>
              <a:rPr lang="fr-FR" sz="1400" u="sng" dirty="0" smtClean="0"/>
              <a:t>Total response time</a:t>
            </a:r>
          </a:p>
          <a:p>
            <a:r>
              <a:rPr lang="fr-FR" sz="1400" u="sng" dirty="0" smtClean="0"/>
              <a:t>Total cost</a:t>
            </a:r>
            <a:endParaRPr lang="fr-FR" sz="1400" u="sng" dirty="0"/>
          </a:p>
        </p:txBody>
      </p:sp>
      <p:sp>
        <p:nvSpPr>
          <p:cNvPr id="119" name="CaixaDeTexto 118"/>
          <p:cNvSpPr txBox="1"/>
          <p:nvPr/>
        </p:nvSpPr>
        <p:spPr>
          <a:xfrm>
            <a:off x="6108745" y="3625412"/>
            <a:ext cx="1258743" cy="1169551"/>
          </a:xfrm>
          <a:prstGeom prst="rect">
            <a:avLst/>
          </a:prstGeom>
          <a:noFill/>
        </p:spPr>
        <p:txBody>
          <a:bodyPr wrap="none" rtlCol="0">
            <a:spAutoFit/>
          </a:bodyPr>
          <a:lstStyle/>
          <a:p>
            <a:r>
              <a:rPr lang="fr-FR" sz="1400" u="sng" dirty="0" smtClean="0"/>
              <a:t>Availability</a:t>
            </a:r>
          </a:p>
          <a:p>
            <a:r>
              <a:rPr lang="fr-FR" sz="1400" u="sng" dirty="0" smtClean="0"/>
              <a:t>Response time</a:t>
            </a:r>
          </a:p>
          <a:p>
            <a:r>
              <a:rPr lang="fr-FR" sz="1400" u="sng" dirty="0" smtClean="0"/>
              <a:t>Price per call</a:t>
            </a:r>
          </a:p>
          <a:p>
            <a:r>
              <a:rPr lang="fr-FR" sz="1400" u="sng" dirty="0" smtClean="0"/>
              <a:t>Provenance</a:t>
            </a:r>
          </a:p>
          <a:p>
            <a:r>
              <a:rPr lang="fr-FR" sz="1400" u="sng" dirty="0" smtClean="0"/>
              <a:t>freshness</a:t>
            </a:r>
            <a:endParaRPr lang="fr-FR" sz="1400" u="sng" dirty="0"/>
          </a:p>
        </p:txBody>
      </p:sp>
      <p:sp>
        <p:nvSpPr>
          <p:cNvPr id="3" name="Retângulo 2"/>
          <p:cNvSpPr/>
          <p:nvPr/>
        </p:nvSpPr>
        <p:spPr>
          <a:xfrm>
            <a:off x="0" y="428917"/>
            <a:ext cx="12192000" cy="304657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 name="Paralelogramo 119"/>
          <p:cNvSpPr/>
          <p:nvPr/>
        </p:nvSpPr>
        <p:spPr>
          <a:xfrm>
            <a:off x="6852048" y="373164"/>
            <a:ext cx="4483949" cy="1706159"/>
          </a:xfrm>
          <a:prstGeom prst="parallelogram">
            <a:avLst/>
          </a:prstGeom>
          <a:solidFill>
            <a:schemeClr val="bg2">
              <a:lumMod val="75000"/>
            </a:schemeClr>
          </a:solidFill>
          <a:scene3d>
            <a:camera prst="orthographicFront">
              <a:rot lat="2638153" lon="19442460" rev="1999605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1" name="CaixaDeTexto 120"/>
          <p:cNvSpPr txBox="1"/>
          <p:nvPr/>
        </p:nvSpPr>
        <p:spPr>
          <a:xfrm>
            <a:off x="6244961" y="1756990"/>
            <a:ext cx="1863715" cy="369332"/>
          </a:xfrm>
          <a:prstGeom prst="rect">
            <a:avLst/>
          </a:prstGeom>
          <a:noFill/>
        </p:spPr>
        <p:txBody>
          <a:bodyPr wrap="none" rtlCol="0">
            <a:spAutoFit/>
          </a:bodyPr>
          <a:lstStyle/>
          <a:p>
            <a:r>
              <a:rPr lang="fr-FR" dirty="0" smtClean="0"/>
              <a:t>Qn’s data services</a:t>
            </a:r>
            <a:endParaRPr lang="fr-FR" dirty="0"/>
          </a:p>
        </p:txBody>
      </p:sp>
      <p:sp>
        <p:nvSpPr>
          <p:cNvPr id="122" name="Paralelogramo 121"/>
          <p:cNvSpPr/>
          <p:nvPr/>
        </p:nvSpPr>
        <p:spPr>
          <a:xfrm>
            <a:off x="1166741" y="220818"/>
            <a:ext cx="4702660" cy="1857789"/>
          </a:xfrm>
          <a:prstGeom prst="parallelogram">
            <a:avLst/>
          </a:prstGeom>
          <a:solidFill>
            <a:schemeClr val="accent1">
              <a:lumMod val="60000"/>
              <a:lumOff val="40000"/>
            </a:schemeClr>
          </a:solidFill>
          <a:scene3d>
            <a:camera prst="orthographicFront">
              <a:rot lat="2638153" lon="19442460" rev="1999605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3" name="CaixaDeTexto 122"/>
          <p:cNvSpPr txBox="1"/>
          <p:nvPr/>
        </p:nvSpPr>
        <p:spPr>
          <a:xfrm>
            <a:off x="1041887" y="1745595"/>
            <a:ext cx="1863715" cy="369332"/>
          </a:xfrm>
          <a:prstGeom prst="rect">
            <a:avLst/>
          </a:prstGeom>
          <a:noFill/>
        </p:spPr>
        <p:txBody>
          <a:bodyPr wrap="none" rtlCol="0">
            <a:spAutoFit/>
          </a:bodyPr>
          <a:lstStyle/>
          <a:p>
            <a:r>
              <a:rPr lang="fr-FR" dirty="0" smtClean="0"/>
              <a:t>Qp’s data services</a:t>
            </a:r>
            <a:endParaRPr lang="fr-FR" dirty="0"/>
          </a:p>
        </p:txBody>
      </p:sp>
      <p:sp>
        <p:nvSpPr>
          <p:cNvPr id="125" name="Paralelogramo 124"/>
          <p:cNvSpPr/>
          <p:nvPr/>
        </p:nvSpPr>
        <p:spPr>
          <a:xfrm>
            <a:off x="3592441" y="1871818"/>
            <a:ext cx="4702660" cy="1857789"/>
          </a:xfrm>
          <a:prstGeom prst="parallelogram">
            <a:avLst/>
          </a:prstGeom>
          <a:solidFill>
            <a:schemeClr val="accent1">
              <a:lumMod val="60000"/>
              <a:lumOff val="40000"/>
            </a:schemeClr>
          </a:solidFill>
          <a:scene3d>
            <a:camera prst="orthographicFront">
              <a:rot lat="2638153" lon="19442460" rev="1999605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4" name="Paralelogramo 123"/>
          <p:cNvSpPr/>
          <p:nvPr/>
        </p:nvSpPr>
        <p:spPr>
          <a:xfrm>
            <a:off x="4259619" y="2061047"/>
            <a:ext cx="3825178" cy="1542276"/>
          </a:xfrm>
          <a:prstGeom prst="parallelogram">
            <a:avLst/>
          </a:prstGeom>
          <a:solidFill>
            <a:schemeClr val="bg2">
              <a:lumMod val="75000"/>
            </a:schemeClr>
          </a:solidFill>
          <a:scene3d>
            <a:camera prst="orthographicFront">
              <a:rot lat="2638153" lon="19442460" rev="1999605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8" name="Retângulo 127"/>
          <p:cNvSpPr/>
          <p:nvPr/>
        </p:nvSpPr>
        <p:spPr>
          <a:xfrm>
            <a:off x="-5599" y="3512916"/>
            <a:ext cx="12192000" cy="339660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6" name="Retângulo 125"/>
          <p:cNvSpPr/>
          <p:nvPr/>
        </p:nvSpPr>
        <p:spPr>
          <a:xfrm>
            <a:off x="6353880" y="3679763"/>
            <a:ext cx="2991464" cy="114684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7" name="Retângulo 126"/>
          <p:cNvSpPr/>
          <p:nvPr/>
        </p:nvSpPr>
        <p:spPr>
          <a:xfrm>
            <a:off x="2005322" y="3654343"/>
            <a:ext cx="3849732" cy="133716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9" name="CaixaDeTexto 128"/>
          <p:cNvSpPr txBox="1"/>
          <p:nvPr/>
        </p:nvSpPr>
        <p:spPr>
          <a:xfrm>
            <a:off x="6367239" y="5033590"/>
            <a:ext cx="1899879" cy="369332"/>
          </a:xfrm>
          <a:prstGeom prst="rect">
            <a:avLst/>
          </a:prstGeom>
          <a:noFill/>
        </p:spPr>
        <p:txBody>
          <a:bodyPr wrap="none" rtlCol="0">
            <a:spAutoFit/>
          </a:bodyPr>
          <a:lstStyle/>
          <a:p>
            <a:r>
              <a:rPr lang="fr-FR" dirty="0" smtClean="0"/>
              <a:t>Qn’s compositions</a:t>
            </a:r>
            <a:endParaRPr lang="fr-FR" dirty="0"/>
          </a:p>
        </p:txBody>
      </p:sp>
      <p:sp>
        <p:nvSpPr>
          <p:cNvPr id="130" name="CaixaDeTexto 129"/>
          <p:cNvSpPr txBox="1"/>
          <p:nvPr/>
        </p:nvSpPr>
        <p:spPr>
          <a:xfrm>
            <a:off x="1926165" y="4996795"/>
            <a:ext cx="1899879" cy="369332"/>
          </a:xfrm>
          <a:prstGeom prst="rect">
            <a:avLst/>
          </a:prstGeom>
          <a:noFill/>
        </p:spPr>
        <p:txBody>
          <a:bodyPr wrap="none" rtlCol="0">
            <a:spAutoFit/>
          </a:bodyPr>
          <a:lstStyle/>
          <a:p>
            <a:r>
              <a:rPr lang="fr-FR" dirty="0" smtClean="0"/>
              <a:t>Qp’s compositions</a:t>
            </a:r>
            <a:endParaRPr lang="fr-FR" dirty="0"/>
          </a:p>
        </p:txBody>
      </p:sp>
      <p:sp>
        <p:nvSpPr>
          <p:cNvPr id="133" name="Retângulo 132"/>
          <p:cNvSpPr/>
          <p:nvPr/>
        </p:nvSpPr>
        <p:spPr>
          <a:xfrm>
            <a:off x="3961122" y="5457743"/>
            <a:ext cx="3849732" cy="133716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2" name="Retângulo 131"/>
          <p:cNvSpPr/>
          <p:nvPr/>
        </p:nvSpPr>
        <p:spPr>
          <a:xfrm>
            <a:off x="4766380" y="5572063"/>
            <a:ext cx="2991464" cy="114684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889374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fade">
                                      <p:cBhvr>
                                        <p:cTn id="7" dur="500"/>
                                        <p:tgtEl>
                                          <p:spTgt spid="1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
                                        </p:tgtEl>
                                        <p:attrNameLst>
                                          <p:attrName>style.visibility</p:attrName>
                                        </p:attrNameLst>
                                      </p:cBhvr>
                                      <p:to>
                                        <p:strVal val="visible"/>
                                      </p:to>
                                    </p:set>
                                    <p:animEffect transition="in" filter="fade">
                                      <p:cBhvr>
                                        <p:cTn id="10" dur="500"/>
                                        <p:tgtEl>
                                          <p:spTgt spid="1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1"/>
                                        </p:tgtEl>
                                        <p:attrNameLst>
                                          <p:attrName>style.visibility</p:attrName>
                                        </p:attrNameLst>
                                      </p:cBhvr>
                                      <p:to>
                                        <p:strVal val="visible"/>
                                      </p:to>
                                    </p:set>
                                    <p:animEffect transition="in" filter="fade">
                                      <p:cBhvr>
                                        <p:cTn id="13" dur="500"/>
                                        <p:tgtEl>
                                          <p:spTgt spid="1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0"/>
                                        </p:tgtEl>
                                        <p:attrNameLst>
                                          <p:attrName>style.visibility</p:attrName>
                                        </p:attrNameLst>
                                      </p:cBhvr>
                                      <p:to>
                                        <p:strVal val="visible"/>
                                      </p:to>
                                    </p:set>
                                    <p:animEffect transition="in" filter="fade">
                                      <p:cBhvr>
                                        <p:cTn id="16" dur="500"/>
                                        <p:tgtEl>
                                          <p:spTgt spid="1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5"/>
                                        </p:tgtEl>
                                        <p:attrNameLst>
                                          <p:attrName>style.visibility</p:attrName>
                                        </p:attrNameLst>
                                      </p:cBhvr>
                                      <p:to>
                                        <p:strVal val="visible"/>
                                      </p:to>
                                    </p:set>
                                    <p:animEffect transition="in" filter="fade">
                                      <p:cBhvr>
                                        <p:cTn id="22" dur="500"/>
                                        <p:tgtEl>
                                          <p:spTgt spid="1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8"/>
                                        </p:tgtEl>
                                        <p:attrNameLst>
                                          <p:attrName>style.visibility</p:attrName>
                                        </p:attrNameLst>
                                      </p:cBhvr>
                                      <p:to>
                                        <p:strVal val="visible"/>
                                      </p:to>
                                    </p:set>
                                    <p:animEffect transition="in" filter="fade">
                                      <p:cBhvr>
                                        <p:cTn id="30" dur="500"/>
                                        <p:tgtEl>
                                          <p:spTgt spid="12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0"/>
                                        </p:tgtEl>
                                        <p:attrNameLst>
                                          <p:attrName>style.visibility</p:attrName>
                                        </p:attrNameLst>
                                      </p:cBhvr>
                                      <p:to>
                                        <p:strVal val="visible"/>
                                      </p:to>
                                    </p:set>
                                    <p:animEffect transition="in" filter="fade">
                                      <p:cBhvr>
                                        <p:cTn id="33" dur="500"/>
                                        <p:tgtEl>
                                          <p:spTgt spid="13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9"/>
                                        </p:tgtEl>
                                        <p:attrNameLst>
                                          <p:attrName>style.visibility</p:attrName>
                                        </p:attrNameLst>
                                      </p:cBhvr>
                                      <p:to>
                                        <p:strVal val="visible"/>
                                      </p:to>
                                    </p:set>
                                    <p:animEffect transition="in" filter="fade">
                                      <p:cBhvr>
                                        <p:cTn id="36" dur="500"/>
                                        <p:tgtEl>
                                          <p:spTgt spid="12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2"/>
                                        </p:tgtEl>
                                        <p:attrNameLst>
                                          <p:attrName>style.visibility</p:attrName>
                                        </p:attrNameLst>
                                      </p:cBhvr>
                                      <p:to>
                                        <p:strVal val="visible"/>
                                      </p:to>
                                    </p:set>
                                    <p:animEffect transition="in" filter="fade">
                                      <p:cBhvr>
                                        <p:cTn id="39" dur="500"/>
                                        <p:tgtEl>
                                          <p:spTgt spid="13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3"/>
                                        </p:tgtEl>
                                        <p:attrNameLst>
                                          <p:attrName>style.visibility</p:attrName>
                                        </p:attrNameLst>
                                      </p:cBhvr>
                                      <p:to>
                                        <p:strVal val="visible"/>
                                      </p:to>
                                    </p:set>
                                    <p:animEffect transition="in" filter="fade">
                                      <p:cBhvr>
                                        <p:cTn id="42" dur="500"/>
                                        <p:tgtEl>
                                          <p:spTgt spid="13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26"/>
                                        </p:tgtEl>
                                        <p:attrNameLst>
                                          <p:attrName>style.visibility</p:attrName>
                                        </p:attrNameLst>
                                      </p:cBhvr>
                                      <p:to>
                                        <p:strVal val="visible"/>
                                      </p:to>
                                    </p:set>
                                    <p:animEffect transition="in" filter="fade">
                                      <p:cBhvr>
                                        <p:cTn id="45" dur="500"/>
                                        <p:tgtEl>
                                          <p:spTgt spid="12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27"/>
                                        </p:tgtEl>
                                        <p:attrNameLst>
                                          <p:attrName>style.visibility</p:attrName>
                                        </p:attrNameLst>
                                      </p:cBhvr>
                                      <p:to>
                                        <p:strVal val="visible"/>
                                      </p:to>
                                    </p:set>
                                    <p:animEffect transition="in" filter="fade">
                                      <p:cBhvr>
                                        <p:cTn id="48"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0" grpId="0" animBg="1"/>
      <p:bldP spid="121" grpId="0"/>
      <p:bldP spid="122" grpId="0" animBg="1"/>
      <p:bldP spid="123" grpId="0"/>
      <p:bldP spid="125" grpId="0" animBg="1"/>
      <p:bldP spid="124" grpId="0" animBg="1"/>
      <p:bldP spid="128" grpId="0" animBg="1"/>
      <p:bldP spid="126" grpId="0" animBg="1"/>
      <p:bldP spid="127" grpId="0" animBg="1"/>
      <p:bldP spid="129" grpId="0"/>
      <p:bldP spid="130" grpId="0"/>
      <p:bldP spid="133" grpId="0" animBg="1"/>
      <p:bldP spid="132"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ítulo 4"/>
          <p:cNvSpPr>
            <a:spLocks noGrp="1"/>
          </p:cNvSpPr>
          <p:nvPr>
            <p:ph type="title"/>
          </p:nvPr>
        </p:nvSpPr>
        <p:spPr>
          <a:xfrm>
            <a:off x="0" y="1"/>
            <a:ext cx="10515600" cy="520700"/>
          </a:xfrm>
        </p:spPr>
        <p:txBody>
          <a:bodyPr anchor="t">
            <a:normAutofit/>
          </a:bodyPr>
          <a:lstStyle/>
          <a:p>
            <a:r>
              <a:rPr lang="fr-FR" sz="2800" dirty="0" smtClean="0"/>
              <a:t>Query taxonomy: </a:t>
            </a:r>
            <a:r>
              <a:rPr lang="fr-FR" sz="2800" b="1" u="sng" dirty="0" smtClean="0"/>
              <a:t>Qn is a subset of Qp</a:t>
            </a:r>
            <a:endParaRPr lang="fr-FR" sz="2800" b="1" u="sng" dirty="0"/>
          </a:p>
        </p:txBody>
      </p:sp>
      <p:sp>
        <p:nvSpPr>
          <p:cNvPr id="6" name="Espaço Reservado para Conteúdo 5"/>
          <p:cNvSpPr>
            <a:spLocks noGrp="1"/>
          </p:cNvSpPr>
          <p:nvPr>
            <p:ph idx="1"/>
          </p:nvPr>
        </p:nvSpPr>
        <p:spPr>
          <a:xfrm>
            <a:off x="838200" y="5660765"/>
            <a:ext cx="10515600" cy="516197"/>
          </a:xfrm>
        </p:spPr>
        <p:txBody>
          <a:bodyPr>
            <a:normAutofit fontScale="62500" lnSpcReduction="20000"/>
          </a:bodyPr>
          <a:lstStyle/>
          <a:p>
            <a:pPr marL="0" indent="0" algn="just">
              <a:buNone/>
            </a:pPr>
            <a:r>
              <a:rPr lang="en-US" dirty="0" smtClean="0"/>
              <a:t>2. </a:t>
            </a:r>
            <a:r>
              <a:rPr lang="en-US" dirty="0" err="1" smtClean="0"/>
              <a:t>Qn</a:t>
            </a:r>
            <a:r>
              <a:rPr lang="en-US" dirty="0" smtClean="0"/>
              <a:t> and </a:t>
            </a:r>
            <a:r>
              <a:rPr lang="en-US" dirty="0" err="1" smtClean="0"/>
              <a:t>Qp</a:t>
            </a:r>
            <a:r>
              <a:rPr lang="en-US" dirty="0" smtClean="0"/>
              <a:t> denote to the same data and the requirements of </a:t>
            </a:r>
            <a:r>
              <a:rPr lang="en-US" dirty="0" err="1" smtClean="0"/>
              <a:t>Qn</a:t>
            </a:r>
            <a:r>
              <a:rPr lang="en-US" dirty="0" smtClean="0"/>
              <a:t> are more restrictive than the requirements of </a:t>
            </a:r>
            <a:r>
              <a:rPr lang="en-US" dirty="0" err="1" smtClean="0"/>
              <a:t>Qp</a:t>
            </a:r>
            <a:endParaRPr lang="en-US" dirty="0" smtClean="0"/>
          </a:p>
          <a:p>
            <a:endParaRPr lang="fr-FR" dirty="0"/>
          </a:p>
        </p:txBody>
      </p:sp>
      <p:sp>
        <p:nvSpPr>
          <p:cNvPr id="42" name="CaixaDeTexto 41"/>
          <p:cNvSpPr txBox="1"/>
          <p:nvPr/>
        </p:nvSpPr>
        <p:spPr>
          <a:xfrm>
            <a:off x="6292516" y="9064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t>
            </a:r>
            <a:r>
              <a:rPr lang="en-US" sz="1400" b="1" dirty="0" smtClean="0"/>
              <a:t>availability &gt; 98%</a:t>
            </a:r>
            <a:r>
              <a:rPr lang="en-US" sz="1400" dirty="0" smtClean="0"/>
              <a:t>, response time &lt; 3s, </a:t>
            </a:r>
            <a:r>
              <a:rPr lang="en-US" sz="1400" b="1" dirty="0" smtClean="0"/>
              <a:t>price per call &lt; 0.1$</a:t>
            </a:r>
            <a:r>
              <a:rPr lang="en-US" sz="1400" dirty="0" smtClean="0"/>
              <a:t>, provenance = certified, </a:t>
            </a:r>
            <a:r>
              <a:rPr lang="en-US" sz="1400" b="1" dirty="0" smtClean="0"/>
              <a:t>freshness = yes</a:t>
            </a:r>
            <a:r>
              <a:rPr lang="en-US" sz="1400" dirty="0" smtClean="0"/>
              <a:t>,  total response time &lt; 10s, total cost &lt; 5$}</a:t>
            </a:r>
            <a:endParaRPr lang="fr-FR" sz="1400" dirty="0"/>
          </a:p>
        </p:txBody>
      </p:sp>
      <p:grpSp>
        <p:nvGrpSpPr>
          <p:cNvPr id="43" name="Grupo 42"/>
          <p:cNvGrpSpPr/>
          <p:nvPr/>
        </p:nvGrpSpPr>
        <p:grpSpPr>
          <a:xfrm>
            <a:off x="1066800" y="2005930"/>
            <a:ext cx="3619500" cy="3332077"/>
            <a:chOff x="1066800" y="2054058"/>
            <a:chExt cx="3619500" cy="3332077"/>
          </a:xfrm>
        </p:grpSpPr>
        <p:grpSp>
          <p:nvGrpSpPr>
            <p:cNvPr id="44" name="Grupo 43"/>
            <p:cNvGrpSpPr/>
            <p:nvPr/>
          </p:nvGrpSpPr>
          <p:grpSpPr>
            <a:xfrm>
              <a:off x="1066800" y="2054058"/>
              <a:ext cx="3619500" cy="3332077"/>
              <a:chOff x="1066800" y="3413626"/>
              <a:chExt cx="3619500" cy="3332077"/>
            </a:xfrm>
          </p:grpSpPr>
          <p:grpSp>
            <p:nvGrpSpPr>
              <p:cNvPr id="55" name="Grupo 54"/>
              <p:cNvGrpSpPr/>
              <p:nvPr/>
            </p:nvGrpSpPr>
            <p:grpSpPr>
              <a:xfrm>
                <a:off x="1066800" y="3413626"/>
                <a:ext cx="3619500" cy="2514600"/>
                <a:chOff x="1066800" y="3401594"/>
                <a:chExt cx="3619500" cy="2514600"/>
              </a:xfrm>
            </p:grpSpPr>
            <p:sp>
              <p:nvSpPr>
                <p:cNvPr id="57" name="Elipse 56"/>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Elipse 57"/>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56" name="Elipse 55"/>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5" name="Conector reto 44"/>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Conector reto 45"/>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Conector reto 46"/>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Conector reto 47"/>
            <p:cNvCxnSpPr>
              <a:endCxn id="57"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Conector reto 48"/>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CaixaDeTexto 51"/>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53" name="CaixaDeTexto 52"/>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54" name="CaixaDeTexto 53"/>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60" name="Grupo 59"/>
          <p:cNvGrpSpPr/>
          <p:nvPr/>
        </p:nvGrpSpPr>
        <p:grpSpPr>
          <a:xfrm>
            <a:off x="7383381" y="2005930"/>
            <a:ext cx="3619500" cy="3332077"/>
            <a:chOff x="1066800" y="3413626"/>
            <a:chExt cx="3619500" cy="3332077"/>
          </a:xfrm>
        </p:grpSpPr>
        <p:grpSp>
          <p:nvGrpSpPr>
            <p:cNvPr id="71" name="Grupo 70"/>
            <p:cNvGrpSpPr/>
            <p:nvPr/>
          </p:nvGrpSpPr>
          <p:grpSpPr>
            <a:xfrm>
              <a:off x="1066800" y="3413626"/>
              <a:ext cx="3619500" cy="2514600"/>
              <a:chOff x="1066800" y="3401594"/>
              <a:chExt cx="3619500" cy="2514600"/>
            </a:xfrm>
          </p:grpSpPr>
          <p:sp>
            <p:nvSpPr>
              <p:cNvPr id="73" name="Elipse 72"/>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Elipse 73"/>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2" name="Elipse 71"/>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80" name="Grupo 79"/>
          <p:cNvGrpSpPr/>
          <p:nvPr/>
        </p:nvGrpSpPr>
        <p:grpSpPr>
          <a:xfrm>
            <a:off x="8739757" y="2999361"/>
            <a:ext cx="1001144" cy="1088770"/>
            <a:chOff x="8498459" y="2842343"/>
            <a:chExt cx="1399522" cy="1522019"/>
          </a:xfrm>
        </p:grpSpPr>
        <p:cxnSp>
          <p:nvCxnSpPr>
            <p:cNvPr id="61" name="Conector reto 60"/>
            <p:cNvCxnSpPr/>
            <p:nvPr/>
          </p:nvCxnSpPr>
          <p:spPr>
            <a:xfrm flipV="1">
              <a:off x="8520672" y="2842343"/>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Conector reto 61"/>
            <p:cNvCxnSpPr/>
            <p:nvPr/>
          </p:nvCxnSpPr>
          <p:spPr>
            <a:xfrm flipV="1">
              <a:off x="8570768" y="2908702"/>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Conector reto 62"/>
            <p:cNvCxnSpPr/>
            <p:nvPr/>
          </p:nvCxnSpPr>
          <p:spPr>
            <a:xfrm flipV="1">
              <a:off x="8687453" y="3030658"/>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Conector reto 63"/>
            <p:cNvCxnSpPr>
              <a:endCxn id="73" idx="6"/>
            </p:cNvCxnSpPr>
            <p:nvPr/>
          </p:nvCxnSpPr>
          <p:spPr>
            <a:xfrm flipV="1">
              <a:off x="8810955" y="3263230"/>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Conector reto 64"/>
            <p:cNvCxnSpPr/>
            <p:nvPr/>
          </p:nvCxnSpPr>
          <p:spPr>
            <a:xfrm flipV="1">
              <a:off x="8964157" y="3561987"/>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Conector reto 65"/>
            <p:cNvCxnSpPr/>
            <p:nvPr/>
          </p:nvCxnSpPr>
          <p:spPr>
            <a:xfrm flipV="1">
              <a:off x="9156956" y="3969690"/>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Conector reto 66"/>
            <p:cNvCxnSpPr/>
            <p:nvPr/>
          </p:nvCxnSpPr>
          <p:spPr>
            <a:xfrm flipV="1">
              <a:off x="8498459" y="2842620"/>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8" name="CaixaDeTexto 67"/>
          <p:cNvSpPr txBox="1"/>
          <p:nvPr/>
        </p:nvSpPr>
        <p:spPr>
          <a:xfrm>
            <a:off x="7907770" y="2831424"/>
            <a:ext cx="434734" cy="369332"/>
          </a:xfrm>
          <a:prstGeom prst="rect">
            <a:avLst/>
          </a:prstGeom>
          <a:noFill/>
        </p:spPr>
        <p:txBody>
          <a:bodyPr wrap="none" rtlCol="0">
            <a:spAutoFit/>
          </a:bodyPr>
          <a:lstStyle/>
          <a:p>
            <a:r>
              <a:rPr lang="fr-FR" dirty="0" smtClean="0"/>
              <a:t>A1</a:t>
            </a:r>
            <a:endParaRPr lang="fr-FR" dirty="0"/>
          </a:p>
        </p:txBody>
      </p:sp>
      <p:sp>
        <p:nvSpPr>
          <p:cNvPr id="69" name="CaixaDeTexto 68"/>
          <p:cNvSpPr txBox="1"/>
          <p:nvPr/>
        </p:nvSpPr>
        <p:spPr>
          <a:xfrm>
            <a:off x="10070123" y="2749655"/>
            <a:ext cx="434734" cy="369332"/>
          </a:xfrm>
          <a:prstGeom prst="rect">
            <a:avLst/>
          </a:prstGeom>
          <a:noFill/>
        </p:spPr>
        <p:txBody>
          <a:bodyPr wrap="none" rtlCol="0">
            <a:spAutoFit/>
          </a:bodyPr>
          <a:lstStyle/>
          <a:p>
            <a:r>
              <a:rPr lang="fr-FR" dirty="0" smtClean="0"/>
              <a:t>A2</a:t>
            </a:r>
            <a:endParaRPr lang="fr-FR" dirty="0"/>
          </a:p>
        </p:txBody>
      </p:sp>
      <p:sp>
        <p:nvSpPr>
          <p:cNvPr id="70" name="CaixaDeTexto 69"/>
          <p:cNvSpPr txBox="1"/>
          <p:nvPr/>
        </p:nvSpPr>
        <p:spPr>
          <a:xfrm>
            <a:off x="8981127" y="4642638"/>
            <a:ext cx="434734" cy="369332"/>
          </a:xfrm>
          <a:prstGeom prst="rect">
            <a:avLst/>
          </a:prstGeom>
          <a:noFill/>
        </p:spPr>
        <p:txBody>
          <a:bodyPr wrap="none" rtlCol="0">
            <a:spAutoFit/>
          </a:bodyPr>
          <a:lstStyle/>
          <a:p>
            <a:r>
              <a:rPr lang="fr-FR" dirty="0" smtClean="0"/>
              <a:t>A3</a:t>
            </a:r>
            <a:endParaRPr lang="fr-FR" dirty="0"/>
          </a:p>
        </p:txBody>
      </p:sp>
      <p:cxnSp>
        <p:nvCxnSpPr>
          <p:cNvPr id="75" name="Conector reto 74"/>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CaixaDeTexto 75"/>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Tree>
    <p:extLst>
      <p:ext uri="{BB962C8B-B14F-4D97-AF65-F5344CB8AC3E}">
        <p14:creationId xmlns:p14="http://schemas.microsoft.com/office/powerpoint/2010/main" val="41837351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ítulo 4"/>
          <p:cNvSpPr>
            <a:spLocks noGrp="1"/>
          </p:cNvSpPr>
          <p:nvPr>
            <p:ph type="title"/>
          </p:nvPr>
        </p:nvSpPr>
        <p:spPr>
          <a:xfrm>
            <a:off x="0" y="1"/>
            <a:ext cx="10515600" cy="520700"/>
          </a:xfrm>
        </p:spPr>
        <p:txBody>
          <a:bodyPr anchor="t">
            <a:normAutofit/>
          </a:bodyPr>
          <a:lstStyle/>
          <a:p>
            <a:r>
              <a:rPr lang="fr-FR" sz="2800" dirty="0" smtClean="0"/>
              <a:t>Query taxonomy: </a:t>
            </a:r>
            <a:r>
              <a:rPr lang="fr-FR" sz="2800" b="1" u="sng" dirty="0" smtClean="0"/>
              <a:t>Qn is a subset of Qp</a:t>
            </a:r>
            <a:endParaRPr lang="fr-FR" sz="2800" b="1" u="sng" dirty="0"/>
          </a:p>
        </p:txBody>
      </p:sp>
      <p:sp>
        <p:nvSpPr>
          <p:cNvPr id="6" name="Espaço Reservado para Conteúdo 5"/>
          <p:cNvSpPr>
            <a:spLocks noGrp="1"/>
          </p:cNvSpPr>
          <p:nvPr>
            <p:ph idx="1"/>
          </p:nvPr>
        </p:nvSpPr>
        <p:spPr>
          <a:xfrm>
            <a:off x="838200" y="5660765"/>
            <a:ext cx="10515600" cy="516197"/>
          </a:xfrm>
        </p:spPr>
        <p:txBody>
          <a:bodyPr>
            <a:normAutofit fontScale="77500" lnSpcReduction="20000"/>
          </a:bodyPr>
          <a:lstStyle/>
          <a:p>
            <a:pPr marL="0" indent="0" algn="just">
              <a:buNone/>
            </a:pPr>
            <a:r>
              <a:rPr lang="en-US" dirty="0" smtClean="0"/>
              <a:t>3. </a:t>
            </a:r>
            <a:r>
              <a:rPr lang="en-US" dirty="0" err="1" smtClean="0"/>
              <a:t>Qn</a:t>
            </a:r>
            <a:r>
              <a:rPr lang="en-US" dirty="0" smtClean="0"/>
              <a:t> denotes to a data which is a subset of </a:t>
            </a:r>
            <a:r>
              <a:rPr lang="en-US" dirty="0" err="1" smtClean="0"/>
              <a:t>Qp’s</a:t>
            </a:r>
            <a:r>
              <a:rPr lang="en-US" dirty="0" smtClean="0"/>
              <a:t> data and the requirements are equivalent</a:t>
            </a:r>
          </a:p>
        </p:txBody>
      </p:sp>
      <p:cxnSp>
        <p:nvCxnSpPr>
          <p:cNvPr id="75" name="Conector reto 74"/>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CaixaDeTexto 38"/>
          <p:cNvSpPr txBox="1"/>
          <p:nvPr/>
        </p:nvSpPr>
        <p:spPr>
          <a:xfrm>
            <a:off x="6292516" y="9064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t>
            </a:r>
            <a:r>
              <a:rPr lang="fr-FR" sz="1400" dirty="0" smtClean="0"/>
              <a:t>A4 (hospital?; p!), </a:t>
            </a:r>
            <a:r>
              <a:rPr lang="en-US" sz="1400" dirty="0" smtClean="0"/>
              <a:t>A2 (p?; p_information!),</a:t>
            </a:r>
          </a:p>
          <a:p>
            <a:r>
              <a:rPr lang="en-US" sz="1400" dirty="0" smtClean="0"/>
              <a:t>{availability &gt; 97%, response time &lt; 3s, price per call &lt; 0.2$, provenance = certified, freshness = no, total response time &lt; 10s, total cost &lt; 5$}</a:t>
            </a:r>
            <a:endParaRPr lang="fr-FR" sz="1400" dirty="0"/>
          </a:p>
        </p:txBody>
      </p:sp>
      <p:cxnSp>
        <p:nvCxnSpPr>
          <p:cNvPr id="40" name="Conector reto 39"/>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CaixaDeTexto 40"/>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59" name="Elipse 58"/>
          <p:cNvSpPr/>
          <p:nvPr/>
        </p:nvSpPr>
        <p:spPr>
          <a:xfrm>
            <a:off x="7422151" y="19925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Elipse 76"/>
          <p:cNvSpPr/>
          <p:nvPr/>
        </p:nvSpPr>
        <p:spPr>
          <a:xfrm>
            <a:off x="8527051" y="19925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Elipse 77"/>
          <p:cNvSpPr/>
          <p:nvPr/>
        </p:nvSpPr>
        <p:spPr>
          <a:xfrm>
            <a:off x="8527051" y="28434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Elipse 78"/>
          <p:cNvSpPr/>
          <p:nvPr/>
        </p:nvSpPr>
        <p:spPr>
          <a:xfrm>
            <a:off x="7422151" y="28434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1" name="Conector reto 80"/>
          <p:cNvCxnSpPr>
            <a:endCxn id="79" idx="7"/>
          </p:cNvCxnSpPr>
          <p:nvPr/>
        </p:nvCxnSpPr>
        <p:spPr>
          <a:xfrm flipV="1">
            <a:off x="8679451" y="32117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Conector reto 81"/>
          <p:cNvCxnSpPr/>
          <p:nvPr/>
        </p:nvCxnSpPr>
        <p:spPr>
          <a:xfrm flipV="1">
            <a:off x="8831851" y="33641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Conector reto 82"/>
          <p:cNvCxnSpPr/>
          <p:nvPr/>
        </p:nvCxnSpPr>
        <p:spPr>
          <a:xfrm flipV="1">
            <a:off x="8984251" y="3586052"/>
            <a:ext cx="796775" cy="60043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Conector reto 83"/>
          <p:cNvCxnSpPr/>
          <p:nvPr/>
        </p:nvCxnSpPr>
        <p:spPr>
          <a:xfrm flipV="1">
            <a:off x="9136651" y="3893358"/>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Conector reto 84"/>
          <p:cNvCxnSpPr/>
          <p:nvPr/>
        </p:nvCxnSpPr>
        <p:spPr>
          <a:xfrm flipV="1">
            <a:off x="8615996" y="3080728"/>
            <a:ext cx="763506" cy="575365"/>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Conector reto 85"/>
          <p:cNvCxnSpPr/>
          <p:nvPr/>
        </p:nvCxnSpPr>
        <p:spPr>
          <a:xfrm flipV="1">
            <a:off x="8831851" y="2997406"/>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87" name="CaixaDeTexto 86"/>
          <p:cNvSpPr txBox="1"/>
          <p:nvPr/>
        </p:nvSpPr>
        <p:spPr>
          <a:xfrm>
            <a:off x="7907764" y="2518607"/>
            <a:ext cx="434734" cy="369332"/>
          </a:xfrm>
          <a:prstGeom prst="rect">
            <a:avLst/>
          </a:prstGeom>
          <a:noFill/>
        </p:spPr>
        <p:txBody>
          <a:bodyPr wrap="none" rtlCol="0">
            <a:spAutoFit/>
          </a:bodyPr>
          <a:lstStyle/>
          <a:p>
            <a:r>
              <a:rPr lang="fr-FR" dirty="0" smtClean="0"/>
              <a:t>A1</a:t>
            </a:r>
            <a:endParaRPr lang="fr-FR" dirty="0"/>
          </a:p>
        </p:txBody>
      </p:sp>
      <p:sp>
        <p:nvSpPr>
          <p:cNvPr id="88" name="CaixaDeTexto 87"/>
          <p:cNvSpPr txBox="1"/>
          <p:nvPr/>
        </p:nvSpPr>
        <p:spPr>
          <a:xfrm>
            <a:off x="10070117" y="2436838"/>
            <a:ext cx="434734" cy="369332"/>
          </a:xfrm>
          <a:prstGeom prst="rect">
            <a:avLst/>
          </a:prstGeom>
          <a:noFill/>
        </p:spPr>
        <p:txBody>
          <a:bodyPr wrap="none" rtlCol="0">
            <a:spAutoFit/>
          </a:bodyPr>
          <a:lstStyle/>
          <a:p>
            <a:r>
              <a:rPr lang="fr-FR" dirty="0" smtClean="0"/>
              <a:t>A2</a:t>
            </a:r>
            <a:endParaRPr lang="fr-FR" dirty="0"/>
          </a:p>
        </p:txBody>
      </p:sp>
      <p:sp>
        <p:nvSpPr>
          <p:cNvPr id="89" name="CaixaDeTexto 88"/>
          <p:cNvSpPr txBox="1"/>
          <p:nvPr/>
        </p:nvSpPr>
        <p:spPr>
          <a:xfrm>
            <a:off x="7915780" y="4559962"/>
            <a:ext cx="434734" cy="369332"/>
          </a:xfrm>
          <a:prstGeom prst="rect">
            <a:avLst/>
          </a:prstGeom>
          <a:noFill/>
        </p:spPr>
        <p:txBody>
          <a:bodyPr wrap="none" rtlCol="0">
            <a:spAutoFit/>
          </a:bodyPr>
          <a:lstStyle/>
          <a:p>
            <a:r>
              <a:rPr lang="fr-FR" dirty="0" smtClean="0"/>
              <a:t>A4</a:t>
            </a:r>
            <a:endParaRPr lang="fr-FR" dirty="0"/>
          </a:p>
        </p:txBody>
      </p:sp>
      <p:sp>
        <p:nvSpPr>
          <p:cNvPr id="90" name="CaixaDeTexto 89"/>
          <p:cNvSpPr txBox="1"/>
          <p:nvPr/>
        </p:nvSpPr>
        <p:spPr>
          <a:xfrm>
            <a:off x="10078133" y="4490225"/>
            <a:ext cx="434734" cy="369332"/>
          </a:xfrm>
          <a:prstGeom prst="rect">
            <a:avLst/>
          </a:prstGeom>
          <a:noFill/>
        </p:spPr>
        <p:txBody>
          <a:bodyPr wrap="none" rtlCol="0">
            <a:spAutoFit/>
          </a:bodyPr>
          <a:lstStyle/>
          <a:p>
            <a:r>
              <a:rPr lang="fr-FR" dirty="0" smtClean="0"/>
              <a:t>A3</a:t>
            </a:r>
            <a:endParaRPr lang="fr-FR" dirty="0"/>
          </a:p>
        </p:txBody>
      </p:sp>
      <p:sp>
        <p:nvSpPr>
          <p:cNvPr id="91" name="Elipse 90"/>
          <p:cNvSpPr/>
          <p:nvPr/>
        </p:nvSpPr>
        <p:spPr>
          <a:xfrm>
            <a:off x="1221875" y="19765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 name="Elipse 91"/>
          <p:cNvSpPr/>
          <p:nvPr/>
        </p:nvSpPr>
        <p:spPr>
          <a:xfrm>
            <a:off x="2326775" y="19765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Elipse 92"/>
          <p:cNvSpPr/>
          <p:nvPr/>
        </p:nvSpPr>
        <p:spPr>
          <a:xfrm>
            <a:off x="2326775" y="28274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 name="Elipse 93"/>
          <p:cNvSpPr/>
          <p:nvPr/>
        </p:nvSpPr>
        <p:spPr>
          <a:xfrm>
            <a:off x="1221875" y="28274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5" name="Conector reto 94"/>
          <p:cNvCxnSpPr/>
          <p:nvPr/>
        </p:nvCxnSpPr>
        <p:spPr>
          <a:xfrm flipV="1">
            <a:off x="2503028" y="2965460"/>
            <a:ext cx="1173435" cy="88428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Conector reto 95"/>
          <p:cNvCxnSpPr/>
          <p:nvPr/>
        </p:nvCxnSpPr>
        <p:spPr>
          <a:xfrm flipV="1">
            <a:off x="2631575" y="3211718"/>
            <a:ext cx="1069988" cy="80632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Conector reto 96"/>
          <p:cNvCxnSpPr/>
          <p:nvPr/>
        </p:nvCxnSpPr>
        <p:spPr>
          <a:xfrm flipV="1">
            <a:off x="2783975" y="3482671"/>
            <a:ext cx="912671" cy="68777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Conector reto 97"/>
          <p:cNvCxnSpPr/>
          <p:nvPr/>
        </p:nvCxnSpPr>
        <p:spPr>
          <a:xfrm flipV="1">
            <a:off x="2952277" y="3869363"/>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Conector reto 98"/>
          <p:cNvCxnSpPr/>
          <p:nvPr/>
        </p:nvCxnSpPr>
        <p:spPr>
          <a:xfrm flipV="1">
            <a:off x="2415720" y="2843463"/>
            <a:ext cx="1057065" cy="796587"/>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Conector reto 99"/>
          <p:cNvCxnSpPr/>
          <p:nvPr/>
        </p:nvCxnSpPr>
        <p:spPr>
          <a:xfrm flipV="1">
            <a:off x="2631575" y="2981362"/>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101" name="CaixaDeTexto 100"/>
          <p:cNvSpPr txBox="1"/>
          <p:nvPr/>
        </p:nvSpPr>
        <p:spPr>
          <a:xfrm>
            <a:off x="1707488" y="2502563"/>
            <a:ext cx="434734" cy="369332"/>
          </a:xfrm>
          <a:prstGeom prst="rect">
            <a:avLst/>
          </a:prstGeom>
          <a:noFill/>
        </p:spPr>
        <p:txBody>
          <a:bodyPr wrap="none" rtlCol="0">
            <a:spAutoFit/>
          </a:bodyPr>
          <a:lstStyle/>
          <a:p>
            <a:r>
              <a:rPr lang="fr-FR" dirty="0" smtClean="0"/>
              <a:t>A1</a:t>
            </a:r>
            <a:endParaRPr lang="fr-FR" dirty="0"/>
          </a:p>
        </p:txBody>
      </p:sp>
      <p:sp>
        <p:nvSpPr>
          <p:cNvPr id="102" name="CaixaDeTexto 101"/>
          <p:cNvSpPr txBox="1"/>
          <p:nvPr/>
        </p:nvSpPr>
        <p:spPr>
          <a:xfrm>
            <a:off x="3869841" y="2420794"/>
            <a:ext cx="434734" cy="369332"/>
          </a:xfrm>
          <a:prstGeom prst="rect">
            <a:avLst/>
          </a:prstGeom>
          <a:noFill/>
        </p:spPr>
        <p:txBody>
          <a:bodyPr wrap="none" rtlCol="0">
            <a:spAutoFit/>
          </a:bodyPr>
          <a:lstStyle/>
          <a:p>
            <a:r>
              <a:rPr lang="fr-FR" dirty="0" smtClean="0"/>
              <a:t>A2</a:t>
            </a:r>
            <a:endParaRPr lang="fr-FR" dirty="0"/>
          </a:p>
        </p:txBody>
      </p:sp>
      <p:sp>
        <p:nvSpPr>
          <p:cNvPr id="103" name="CaixaDeTexto 102"/>
          <p:cNvSpPr txBox="1"/>
          <p:nvPr/>
        </p:nvSpPr>
        <p:spPr>
          <a:xfrm>
            <a:off x="1715504" y="4543918"/>
            <a:ext cx="434734" cy="369332"/>
          </a:xfrm>
          <a:prstGeom prst="rect">
            <a:avLst/>
          </a:prstGeom>
          <a:noFill/>
        </p:spPr>
        <p:txBody>
          <a:bodyPr wrap="none" rtlCol="0">
            <a:spAutoFit/>
          </a:bodyPr>
          <a:lstStyle/>
          <a:p>
            <a:r>
              <a:rPr lang="fr-FR" dirty="0" smtClean="0"/>
              <a:t>A4</a:t>
            </a:r>
            <a:endParaRPr lang="fr-FR" dirty="0"/>
          </a:p>
        </p:txBody>
      </p:sp>
      <p:sp>
        <p:nvSpPr>
          <p:cNvPr id="104" name="CaixaDeTexto 103"/>
          <p:cNvSpPr txBox="1"/>
          <p:nvPr/>
        </p:nvSpPr>
        <p:spPr>
          <a:xfrm>
            <a:off x="3877857" y="4474181"/>
            <a:ext cx="434734" cy="369332"/>
          </a:xfrm>
          <a:prstGeom prst="rect">
            <a:avLst/>
          </a:prstGeom>
          <a:noFill/>
        </p:spPr>
        <p:txBody>
          <a:bodyPr wrap="none" rtlCol="0">
            <a:spAutoFit/>
          </a:bodyPr>
          <a:lstStyle/>
          <a:p>
            <a:r>
              <a:rPr lang="fr-FR" dirty="0" smtClean="0"/>
              <a:t>A3</a:t>
            </a:r>
            <a:endParaRPr lang="fr-FR" dirty="0"/>
          </a:p>
        </p:txBody>
      </p:sp>
    </p:spTree>
    <p:extLst>
      <p:ext uri="{BB962C8B-B14F-4D97-AF65-F5344CB8AC3E}">
        <p14:creationId xmlns:p14="http://schemas.microsoft.com/office/powerpoint/2010/main" val="4485155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ítulo 4"/>
          <p:cNvSpPr>
            <a:spLocks noGrp="1"/>
          </p:cNvSpPr>
          <p:nvPr>
            <p:ph type="title"/>
          </p:nvPr>
        </p:nvSpPr>
        <p:spPr>
          <a:xfrm>
            <a:off x="0" y="1"/>
            <a:ext cx="10515600" cy="520700"/>
          </a:xfrm>
        </p:spPr>
        <p:txBody>
          <a:bodyPr anchor="t">
            <a:normAutofit/>
          </a:bodyPr>
          <a:lstStyle/>
          <a:p>
            <a:r>
              <a:rPr lang="fr-FR" sz="2800" dirty="0" smtClean="0"/>
              <a:t>Query taxonomy: </a:t>
            </a:r>
            <a:r>
              <a:rPr lang="fr-FR" sz="2800" b="1" u="sng" dirty="0" smtClean="0"/>
              <a:t>Qn is a subset of Qp</a:t>
            </a:r>
            <a:endParaRPr lang="fr-FR" sz="2800" b="1" u="sng" dirty="0"/>
          </a:p>
        </p:txBody>
      </p:sp>
      <p:sp>
        <p:nvSpPr>
          <p:cNvPr id="6" name="Espaço Reservado para Conteúdo 5"/>
          <p:cNvSpPr>
            <a:spLocks noGrp="1"/>
          </p:cNvSpPr>
          <p:nvPr>
            <p:ph idx="1"/>
          </p:nvPr>
        </p:nvSpPr>
        <p:spPr>
          <a:xfrm>
            <a:off x="838200" y="5660765"/>
            <a:ext cx="10515600" cy="516197"/>
          </a:xfrm>
        </p:spPr>
        <p:txBody>
          <a:bodyPr>
            <a:normAutofit fontScale="62500" lnSpcReduction="20000"/>
          </a:bodyPr>
          <a:lstStyle/>
          <a:p>
            <a:pPr marL="0" indent="0" algn="just">
              <a:buNone/>
            </a:pPr>
            <a:r>
              <a:rPr lang="en-US" dirty="0" smtClean="0"/>
              <a:t>4. </a:t>
            </a:r>
            <a:r>
              <a:rPr lang="en-US" dirty="0" err="1" smtClean="0"/>
              <a:t>Qn</a:t>
            </a:r>
            <a:r>
              <a:rPr lang="en-US" dirty="0" smtClean="0"/>
              <a:t> denotes to a data which is a subset of </a:t>
            </a:r>
            <a:r>
              <a:rPr lang="en-US" dirty="0" err="1" smtClean="0"/>
              <a:t>Qp’s</a:t>
            </a:r>
            <a:r>
              <a:rPr lang="en-US" dirty="0" smtClean="0"/>
              <a:t> data and the requirements of </a:t>
            </a:r>
            <a:r>
              <a:rPr lang="en-US" dirty="0" err="1" smtClean="0"/>
              <a:t>Qn</a:t>
            </a:r>
            <a:r>
              <a:rPr lang="en-US" dirty="0" smtClean="0"/>
              <a:t> are more restrictive than the requirements of </a:t>
            </a:r>
            <a:r>
              <a:rPr lang="en-US" dirty="0" err="1" smtClean="0"/>
              <a:t>Qp</a:t>
            </a:r>
            <a:endParaRPr lang="en-US" dirty="0" smtClean="0"/>
          </a:p>
        </p:txBody>
      </p:sp>
      <p:sp>
        <p:nvSpPr>
          <p:cNvPr id="36" name="CaixaDeTexto 35"/>
          <p:cNvSpPr txBox="1"/>
          <p:nvPr/>
        </p:nvSpPr>
        <p:spPr>
          <a:xfrm>
            <a:off x="6292516" y="9064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t>
            </a:r>
            <a:r>
              <a:rPr lang="fr-FR" sz="1400" dirty="0" smtClean="0"/>
              <a:t>A4 (hospital?; p!), </a:t>
            </a:r>
            <a:r>
              <a:rPr lang="en-US" sz="1400" dirty="0" smtClean="0"/>
              <a:t>A2 (p?; p_information!),</a:t>
            </a:r>
          </a:p>
          <a:p>
            <a:r>
              <a:rPr lang="en-US" sz="1400" dirty="0" smtClean="0"/>
              <a:t>{</a:t>
            </a:r>
            <a:r>
              <a:rPr lang="en-US" sz="1400" b="1" dirty="0" smtClean="0"/>
              <a:t>availability &gt; 98%, response time &lt; 2s</a:t>
            </a:r>
            <a:r>
              <a:rPr lang="en-US" sz="1400" dirty="0" smtClean="0"/>
              <a:t>, price per call &lt; 0.2$, provenance = certified, freshness = no, total response time &lt; 10s, total cost &lt; 5$}</a:t>
            </a:r>
            <a:endParaRPr lang="fr-FR" sz="1400" dirty="0"/>
          </a:p>
        </p:txBody>
      </p:sp>
      <p:cxnSp>
        <p:nvCxnSpPr>
          <p:cNvPr id="37" name="Conector reto 36"/>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CaixaDeTexto 37"/>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42" name="Elipse 41"/>
          <p:cNvSpPr/>
          <p:nvPr/>
        </p:nvSpPr>
        <p:spPr>
          <a:xfrm>
            <a:off x="7422151" y="19925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Elipse 42"/>
          <p:cNvSpPr/>
          <p:nvPr/>
        </p:nvSpPr>
        <p:spPr>
          <a:xfrm>
            <a:off x="8527051" y="19925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Elipse 43"/>
          <p:cNvSpPr/>
          <p:nvPr/>
        </p:nvSpPr>
        <p:spPr>
          <a:xfrm>
            <a:off x="8527051" y="28434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Elipse 44"/>
          <p:cNvSpPr/>
          <p:nvPr/>
        </p:nvSpPr>
        <p:spPr>
          <a:xfrm>
            <a:off x="7422151" y="28434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 name="Grupo 1"/>
          <p:cNvGrpSpPr/>
          <p:nvPr/>
        </p:nvGrpSpPr>
        <p:grpSpPr>
          <a:xfrm>
            <a:off x="8706922" y="3102103"/>
            <a:ext cx="983178" cy="1132088"/>
            <a:chOff x="8615996" y="2997406"/>
            <a:chExt cx="1165030" cy="1341482"/>
          </a:xfrm>
        </p:grpSpPr>
        <p:cxnSp>
          <p:nvCxnSpPr>
            <p:cNvPr id="46" name="Conector reto 45"/>
            <p:cNvCxnSpPr>
              <a:endCxn id="45" idx="7"/>
            </p:cNvCxnSpPr>
            <p:nvPr/>
          </p:nvCxnSpPr>
          <p:spPr>
            <a:xfrm flipV="1">
              <a:off x="8679451" y="32117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Conector reto 46"/>
            <p:cNvCxnSpPr/>
            <p:nvPr/>
          </p:nvCxnSpPr>
          <p:spPr>
            <a:xfrm flipV="1">
              <a:off x="8831851" y="33641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Conector reto 47"/>
            <p:cNvCxnSpPr/>
            <p:nvPr/>
          </p:nvCxnSpPr>
          <p:spPr>
            <a:xfrm flipV="1">
              <a:off x="8984251" y="3586052"/>
              <a:ext cx="796775" cy="60043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Conector reto 48"/>
            <p:cNvCxnSpPr/>
            <p:nvPr/>
          </p:nvCxnSpPr>
          <p:spPr>
            <a:xfrm flipV="1">
              <a:off x="9136651" y="3893358"/>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a:xfrm flipV="1">
              <a:off x="8615996" y="3080728"/>
              <a:ext cx="763506" cy="575365"/>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V="1">
              <a:off x="8831851" y="2997406"/>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2" name="CaixaDeTexto 51"/>
          <p:cNvSpPr txBox="1"/>
          <p:nvPr/>
        </p:nvSpPr>
        <p:spPr>
          <a:xfrm>
            <a:off x="7907764" y="2518607"/>
            <a:ext cx="434734" cy="369332"/>
          </a:xfrm>
          <a:prstGeom prst="rect">
            <a:avLst/>
          </a:prstGeom>
          <a:noFill/>
        </p:spPr>
        <p:txBody>
          <a:bodyPr wrap="none" rtlCol="0">
            <a:spAutoFit/>
          </a:bodyPr>
          <a:lstStyle/>
          <a:p>
            <a:r>
              <a:rPr lang="fr-FR" dirty="0" smtClean="0"/>
              <a:t>A1</a:t>
            </a:r>
            <a:endParaRPr lang="fr-FR" dirty="0"/>
          </a:p>
        </p:txBody>
      </p:sp>
      <p:sp>
        <p:nvSpPr>
          <p:cNvPr id="53" name="CaixaDeTexto 52"/>
          <p:cNvSpPr txBox="1"/>
          <p:nvPr/>
        </p:nvSpPr>
        <p:spPr>
          <a:xfrm>
            <a:off x="10070117" y="2436838"/>
            <a:ext cx="434734" cy="369332"/>
          </a:xfrm>
          <a:prstGeom prst="rect">
            <a:avLst/>
          </a:prstGeom>
          <a:noFill/>
        </p:spPr>
        <p:txBody>
          <a:bodyPr wrap="none" rtlCol="0">
            <a:spAutoFit/>
          </a:bodyPr>
          <a:lstStyle/>
          <a:p>
            <a:r>
              <a:rPr lang="fr-FR" dirty="0" smtClean="0"/>
              <a:t>A2</a:t>
            </a:r>
            <a:endParaRPr lang="fr-FR" dirty="0"/>
          </a:p>
        </p:txBody>
      </p:sp>
      <p:sp>
        <p:nvSpPr>
          <p:cNvPr id="54" name="CaixaDeTexto 53"/>
          <p:cNvSpPr txBox="1"/>
          <p:nvPr/>
        </p:nvSpPr>
        <p:spPr>
          <a:xfrm>
            <a:off x="7915780" y="4559962"/>
            <a:ext cx="434734" cy="369332"/>
          </a:xfrm>
          <a:prstGeom prst="rect">
            <a:avLst/>
          </a:prstGeom>
          <a:noFill/>
        </p:spPr>
        <p:txBody>
          <a:bodyPr wrap="none" rtlCol="0">
            <a:spAutoFit/>
          </a:bodyPr>
          <a:lstStyle/>
          <a:p>
            <a:r>
              <a:rPr lang="fr-FR" dirty="0" smtClean="0"/>
              <a:t>A4</a:t>
            </a:r>
            <a:endParaRPr lang="fr-FR" dirty="0"/>
          </a:p>
        </p:txBody>
      </p:sp>
      <p:sp>
        <p:nvSpPr>
          <p:cNvPr id="55" name="CaixaDeTexto 54"/>
          <p:cNvSpPr txBox="1"/>
          <p:nvPr/>
        </p:nvSpPr>
        <p:spPr>
          <a:xfrm>
            <a:off x="10078133" y="4490225"/>
            <a:ext cx="434734" cy="369332"/>
          </a:xfrm>
          <a:prstGeom prst="rect">
            <a:avLst/>
          </a:prstGeom>
          <a:noFill/>
        </p:spPr>
        <p:txBody>
          <a:bodyPr wrap="none" rtlCol="0">
            <a:spAutoFit/>
          </a:bodyPr>
          <a:lstStyle/>
          <a:p>
            <a:r>
              <a:rPr lang="fr-FR" dirty="0" smtClean="0"/>
              <a:t>A3</a:t>
            </a:r>
            <a:endParaRPr lang="fr-FR" dirty="0"/>
          </a:p>
        </p:txBody>
      </p:sp>
      <p:sp>
        <p:nvSpPr>
          <p:cNvPr id="56" name="Elipse 55"/>
          <p:cNvSpPr/>
          <p:nvPr/>
        </p:nvSpPr>
        <p:spPr>
          <a:xfrm>
            <a:off x="1221875" y="19765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Elipse 56"/>
          <p:cNvSpPr/>
          <p:nvPr/>
        </p:nvSpPr>
        <p:spPr>
          <a:xfrm>
            <a:off x="2326775" y="19765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Elipse 57"/>
          <p:cNvSpPr/>
          <p:nvPr/>
        </p:nvSpPr>
        <p:spPr>
          <a:xfrm>
            <a:off x="2326775" y="28274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Elipse 59"/>
          <p:cNvSpPr/>
          <p:nvPr/>
        </p:nvSpPr>
        <p:spPr>
          <a:xfrm>
            <a:off x="1221875" y="28274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1" name="Conector reto 60"/>
          <p:cNvCxnSpPr/>
          <p:nvPr/>
        </p:nvCxnSpPr>
        <p:spPr>
          <a:xfrm flipV="1">
            <a:off x="2503028" y="2965460"/>
            <a:ext cx="1173435" cy="88428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Conector reto 61"/>
          <p:cNvCxnSpPr/>
          <p:nvPr/>
        </p:nvCxnSpPr>
        <p:spPr>
          <a:xfrm flipV="1">
            <a:off x="2631575" y="3211718"/>
            <a:ext cx="1069988" cy="80632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Conector reto 62"/>
          <p:cNvCxnSpPr/>
          <p:nvPr/>
        </p:nvCxnSpPr>
        <p:spPr>
          <a:xfrm flipV="1">
            <a:off x="2783975" y="3482671"/>
            <a:ext cx="912671" cy="68777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Conector reto 63"/>
          <p:cNvCxnSpPr/>
          <p:nvPr/>
        </p:nvCxnSpPr>
        <p:spPr>
          <a:xfrm flipV="1">
            <a:off x="2952277" y="3869363"/>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Conector reto 64"/>
          <p:cNvCxnSpPr/>
          <p:nvPr/>
        </p:nvCxnSpPr>
        <p:spPr>
          <a:xfrm flipV="1">
            <a:off x="2415720" y="2843463"/>
            <a:ext cx="1057065" cy="796587"/>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Conector reto 65"/>
          <p:cNvCxnSpPr/>
          <p:nvPr/>
        </p:nvCxnSpPr>
        <p:spPr>
          <a:xfrm flipV="1">
            <a:off x="2631575" y="2981362"/>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CaixaDeTexto 66"/>
          <p:cNvSpPr txBox="1"/>
          <p:nvPr/>
        </p:nvSpPr>
        <p:spPr>
          <a:xfrm>
            <a:off x="1707488" y="2502563"/>
            <a:ext cx="434734" cy="369332"/>
          </a:xfrm>
          <a:prstGeom prst="rect">
            <a:avLst/>
          </a:prstGeom>
          <a:noFill/>
        </p:spPr>
        <p:txBody>
          <a:bodyPr wrap="none" rtlCol="0">
            <a:spAutoFit/>
          </a:bodyPr>
          <a:lstStyle/>
          <a:p>
            <a:r>
              <a:rPr lang="fr-FR" dirty="0" smtClean="0"/>
              <a:t>A1</a:t>
            </a:r>
            <a:endParaRPr lang="fr-FR" dirty="0"/>
          </a:p>
        </p:txBody>
      </p:sp>
      <p:sp>
        <p:nvSpPr>
          <p:cNvPr id="68" name="CaixaDeTexto 67"/>
          <p:cNvSpPr txBox="1"/>
          <p:nvPr/>
        </p:nvSpPr>
        <p:spPr>
          <a:xfrm>
            <a:off x="3869841" y="2420794"/>
            <a:ext cx="434734" cy="369332"/>
          </a:xfrm>
          <a:prstGeom prst="rect">
            <a:avLst/>
          </a:prstGeom>
          <a:noFill/>
        </p:spPr>
        <p:txBody>
          <a:bodyPr wrap="none" rtlCol="0">
            <a:spAutoFit/>
          </a:bodyPr>
          <a:lstStyle/>
          <a:p>
            <a:r>
              <a:rPr lang="fr-FR" dirty="0" smtClean="0"/>
              <a:t>A2</a:t>
            </a:r>
            <a:endParaRPr lang="fr-FR" dirty="0"/>
          </a:p>
        </p:txBody>
      </p:sp>
      <p:sp>
        <p:nvSpPr>
          <p:cNvPr id="69" name="CaixaDeTexto 68"/>
          <p:cNvSpPr txBox="1"/>
          <p:nvPr/>
        </p:nvSpPr>
        <p:spPr>
          <a:xfrm>
            <a:off x="1715504" y="4543918"/>
            <a:ext cx="434734" cy="369332"/>
          </a:xfrm>
          <a:prstGeom prst="rect">
            <a:avLst/>
          </a:prstGeom>
          <a:noFill/>
        </p:spPr>
        <p:txBody>
          <a:bodyPr wrap="none" rtlCol="0">
            <a:spAutoFit/>
          </a:bodyPr>
          <a:lstStyle/>
          <a:p>
            <a:r>
              <a:rPr lang="fr-FR" dirty="0" smtClean="0"/>
              <a:t>A4</a:t>
            </a:r>
            <a:endParaRPr lang="fr-FR" dirty="0"/>
          </a:p>
        </p:txBody>
      </p:sp>
      <p:sp>
        <p:nvSpPr>
          <p:cNvPr id="70" name="CaixaDeTexto 69"/>
          <p:cNvSpPr txBox="1"/>
          <p:nvPr/>
        </p:nvSpPr>
        <p:spPr>
          <a:xfrm>
            <a:off x="3877857" y="4474181"/>
            <a:ext cx="434734" cy="369332"/>
          </a:xfrm>
          <a:prstGeom prst="rect">
            <a:avLst/>
          </a:prstGeom>
          <a:noFill/>
        </p:spPr>
        <p:txBody>
          <a:bodyPr wrap="none" rtlCol="0">
            <a:spAutoFit/>
          </a:bodyPr>
          <a:lstStyle/>
          <a:p>
            <a:r>
              <a:rPr lang="fr-FR" dirty="0" smtClean="0"/>
              <a:t>A3</a:t>
            </a:r>
            <a:endParaRPr lang="fr-FR" dirty="0"/>
          </a:p>
        </p:txBody>
      </p:sp>
    </p:spTree>
    <p:extLst>
      <p:ext uri="{BB962C8B-B14F-4D97-AF65-F5344CB8AC3E}">
        <p14:creationId xmlns:p14="http://schemas.microsoft.com/office/powerpoint/2010/main" val="31371648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ítulo 4"/>
          <p:cNvSpPr>
            <a:spLocks noGrp="1"/>
          </p:cNvSpPr>
          <p:nvPr>
            <p:ph type="title"/>
          </p:nvPr>
        </p:nvSpPr>
        <p:spPr>
          <a:xfrm>
            <a:off x="0" y="1"/>
            <a:ext cx="10515600" cy="520700"/>
          </a:xfrm>
        </p:spPr>
        <p:txBody>
          <a:bodyPr anchor="t">
            <a:normAutofit/>
          </a:bodyPr>
          <a:lstStyle/>
          <a:p>
            <a:r>
              <a:rPr lang="fr-FR" sz="2800" dirty="0" smtClean="0"/>
              <a:t>Query taxonomy: </a:t>
            </a:r>
            <a:r>
              <a:rPr lang="fr-FR" sz="2800" b="1" u="sng" dirty="0" smtClean="0"/>
              <a:t>Qn is a superset of Qp</a:t>
            </a:r>
            <a:endParaRPr lang="fr-FR" sz="2800" b="1" u="sng" dirty="0"/>
          </a:p>
        </p:txBody>
      </p:sp>
      <p:sp>
        <p:nvSpPr>
          <p:cNvPr id="6" name="Espaço Reservado para Conteúdo 5"/>
          <p:cNvSpPr>
            <a:spLocks noGrp="1"/>
          </p:cNvSpPr>
          <p:nvPr>
            <p:ph idx="1"/>
          </p:nvPr>
        </p:nvSpPr>
        <p:spPr>
          <a:xfrm>
            <a:off x="838200" y="5660765"/>
            <a:ext cx="10515600" cy="516197"/>
          </a:xfrm>
        </p:spPr>
        <p:txBody>
          <a:bodyPr>
            <a:normAutofit fontScale="62500" lnSpcReduction="20000"/>
          </a:bodyPr>
          <a:lstStyle/>
          <a:p>
            <a:pPr marL="0" indent="0" algn="just">
              <a:buNone/>
            </a:pPr>
            <a:r>
              <a:rPr lang="en-US" dirty="0" smtClean="0"/>
              <a:t>5. </a:t>
            </a:r>
            <a:r>
              <a:rPr lang="en-US" dirty="0" err="1" smtClean="0"/>
              <a:t>Qn</a:t>
            </a:r>
            <a:r>
              <a:rPr lang="en-US" dirty="0" smtClean="0"/>
              <a:t> and </a:t>
            </a:r>
            <a:r>
              <a:rPr lang="en-US" dirty="0" err="1" smtClean="0"/>
              <a:t>Qp</a:t>
            </a:r>
            <a:r>
              <a:rPr lang="en-US" dirty="0" smtClean="0"/>
              <a:t> denote to the same data and the requirements of </a:t>
            </a:r>
            <a:r>
              <a:rPr lang="en-US" dirty="0" err="1" smtClean="0"/>
              <a:t>Qn</a:t>
            </a:r>
            <a:r>
              <a:rPr lang="en-US" dirty="0" smtClean="0"/>
              <a:t> are less restrictive than the requirements of </a:t>
            </a:r>
            <a:r>
              <a:rPr lang="en-US" dirty="0" err="1" smtClean="0"/>
              <a:t>Qp</a:t>
            </a:r>
            <a:endParaRPr lang="en-US" dirty="0" smtClean="0"/>
          </a:p>
        </p:txBody>
      </p:sp>
      <p:sp>
        <p:nvSpPr>
          <p:cNvPr id="102" name="CaixaDeTexto 101"/>
          <p:cNvSpPr txBox="1"/>
          <p:nvPr/>
        </p:nvSpPr>
        <p:spPr>
          <a:xfrm>
            <a:off x="6292516" y="9064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{availability &gt; 97</a:t>
            </a:r>
            <a:r>
              <a:rPr lang="en-US" sz="1400" b="1" dirty="0" smtClean="0"/>
              <a:t>%</a:t>
            </a:r>
            <a:r>
              <a:rPr lang="en-US" sz="1400" dirty="0" smtClean="0"/>
              <a:t>, </a:t>
            </a:r>
            <a:r>
              <a:rPr lang="en-US" sz="1400" b="1" dirty="0" smtClean="0"/>
              <a:t>response time &lt; 5s</a:t>
            </a:r>
            <a:r>
              <a:rPr lang="en-US" sz="1400" dirty="0" smtClean="0"/>
              <a:t>, price per call &lt; 0.2$, provenance = certified, freshness = no, total response time &lt; 10s, total cost &lt; 5$}</a:t>
            </a:r>
            <a:endParaRPr lang="fr-FR" sz="1400" dirty="0"/>
          </a:p>
        </p:txBody>
      </p:sp>
      <p:grpSp>
        <p:nvGrpSpPr>
          <p:cNvPr id="103" name="Grupo 102"/>
          <p:cNvGrpSpPr/>
          <p:nvPr/>
        </p:nvGrpSpPr>
        <p:grpSpPr>
          <a:xfrm>
            <a:off x="1066800" y="2005930"/>
            <a:ext cx="3619500" cy="3332077"/>
            <a:chOff x="1066800" y="2054058"/>
            <a:chExt cx="3619500" cy="3332077"/>
          </a:xfrm>
        </p:grpSpPr>
        <p:grpSp>
          <p:nvGrpSpPr>
            <p:cNvPr id="104" name="Grupo 103"/>
            <p:cNvGrpSpPr/>
            <p:nvPr/>
          </p:nvGrpSpPr>
          <p:grpSpPr>
            <a:xfrm>
              <a:off x="1066800" y="2054058"/>
              <a:ext cx="3619500" cy="3332077"/>
              <a:chOff x="1066800" y="3413626"/>
              <a:chExt cx="3619500" cy="3332077"/>
            </a:xfrm>
          </p:grpSpPr>
          <p:grpSp>
            <p:nvGrpSpPr>
              <p:cNvPr id="115" name="Grupo 114"/>
              <p:cNvGrpSpPr/>
              <p:nvPr/>
            </p:nvGrpSpPr>
            <p:grpSpPr>
              <a:xfrm>
                <a:off x="1066800" y="3413626"/>
                <a:ext cx="3619500" cy="2514600"/>
                <a:chOff x="1066800" y="3401594"/>
                <a:chExt cx="3619500" cy="2514600"/>
              </a:xfrm>
            </p:grpSpPr>
            <p:sp>
              <p:nvSpPr>
                <p:cNvPr id="117" name="Elipse 116"/>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 name="Elipse 117"/>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16" name="Elipse 115"/>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105" name="Conector reto 104"/>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Conector reto 105"/>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7" name="Conector reto 106"/>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Conector reto 107"/>
            <p:cNvCxnSpPr>
              <a:endCxn id="117"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Conector reto 108"/>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 name="Conector reto 109"/>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Conector reto 110"/>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112" name="CaixaDeTexto 111"/>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113" name="CaixaDeTexto 112"/>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114" name="CaixaDeTexto 113"/>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120" name="Grupo 119"/>
          <p:cNvGrpSpPr/>
          <p:nvPr/>
        </p:nvGrpSpPr>
        <p:grpSpPr>
          <a:xfrm>
            <a:off x="7383381" y="2005930"/>
            <a:ext cx="3619500" cy="3332077"/>
            <a:chOff x="1066800" y="3413626"/>
            <a:chExt cx="3619500" cy="3332077"/>
          </a:xfrm>
        </p:grpSpPr>
        <p:grpSp>
          <p:nvGrpSpPr>
            <p:cNvPr id="131" name="Grupo 130"/>
            <p:cNvGrpSpPr/>
            <p:nvPr/>
          </p:nvGrpSpPr>
          <p:grpSpPr>
            <a:xfrm>
              <a:off x="1066800" y="3413626"/>
              <a:ext cx="3619500" cy="2514600"/>
              <a:chOff x="1066800" y="3401594"/>
              <a:chExt cx="3619500" cy="2514600"/>
            </a:xfrm>
          </p:grpSpPr>
          <p:sp>
            <p:nvSpPr>
              <p:cNvPr id="133" name="Elipse 132"/>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4" name="Elipse 133"/>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2" name="Elipse 131"/>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 name="Grupo 2"/>
          <p:cNvGrpSpPr/>
          <p:nvPr/>
        </p:nvGrpSpPr>
        <p:grpSpPr>
          <a:xfrm>
            <a:off x="8388840" y="2723130"/>
            <a:ext cx="1618760" cy="1760446"/>
            <a:chOff x="8498459" y="2842343"/>
            <a:chExt cx="1399522" cy="1522019"/>
          </a:xfrm>
        </p:grpSpPr>
        <p:cxnSp>
          <p:nvCxnSpPr>
            <p:cNvPr id="121" name="Conector reto 120"/>
            <p:cNvCxnSpPr/>
            <p:nvPr/>
          </p:nvCxnSpPr>
          <p:spPr>
            <a:xfrm flipV="1">
              <a:off x="8520672" y="2842343"/>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2" name="Conector reto 121"/>
            <p:cNvCxnSpPr/>
            <p:nvPr/>
          </p:nvCxnSpPr>
          <p:spPr>
            <a:xfrm flipV="1">
              <a:off x="8570768" y="2908702"/>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3" name="Conector reto 122"/>
            <p:cNvCxnSpPr/>
            <p:nvPr/>
          </p:nvCxnSpPr>
          <p:spPr>
            <a:xfrm flipV="1">
              <a:off x="8687453" y="3030658"/>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4" name="Conector reto 123"/>
            <p:cNvCxnSpPr>
              <a:endCxn id="133" idx="6"/>
            </p:cNvCxnSpPr>
            <p:nvPr/>
          </p:nvCxnSpPr>
          <p:spPr>
            <a:xfrm flipV="1">
              <a:off x="8810955" y="3263230"/>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5" name="Conector reto 124"/>
            <p:cNvCxnSpPr/>
            <p:nvPr/>
          </p:nvCxnSpPr>
          <p:spPr>
            <a:xfrm flipV="1">
              <a:off x="8964157" y="3561987"/>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Conector reto 125"/>
            <p:cNvCxnSpPr/>
            <p:nvPr/>
          </p:nvCxnSpPr>
          <p:spPr>
            <a:xfrm flipV="1">
              <a:off x="9156956" y="3969690"/>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7" name="Conector reto 126"/>
            <p:cNvCxnSpPr/>
            <p:nvPr/>
          </p:nvCxnSpPr>
          <p:spPr>
            <a:xfrm flipV="1">
              <a:off x="8498459" y="2842620"/>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28" name="CaixaDeTexto 127"/>
          <p:cNvSpPr txBox="1"/>
          <p:nvPr/>
        </p:nvSpPr>
        <p:spPr>
          <a:xfrm>
            <a:off x="7907770" y="2831424"/>
            <a:ext cx="434734" cy="369332"/>
          </a:xfrm>
          <a:prstGeom prst="rect">
            <a:avLst/>
          </a:prstGeom>
          <a:noFill/>
        </p:spPr>
        <p:txBody>
          <a:bodyPr wrap="none" rtlCol="0">
            <a:spAutoFit/>
          </a:bodyPr>
          <a:lstStyle/>
          <a:p>
            <a:r>
              <a:rPr lang="fr-FR" dirty="0" smtClean="0"/>
              <a:t>A1</a:t>
            </a:r>
            <a:endParaRPr lang="fr-FR" dirty="0"/>
          </a:p>
        </p:txBody>
      </p:sp>
      <p:sp>
        <p:nvSpPr>
          <p:cNvPr id="129" name="CaixaDeTexto 128"/>
          <p:cNvSpPr txBox="1"/>
          <p:nvPr/>
        </p:nvSpPr>
        <p:spPr>
          <a:xfrm>
            <a:off x="10070123" y="2749655"/>
            <a:ext cx="434734" cy="369332"/>
          </a:xfrm>
          <a:prstGeom prst="rect">
            <a:avLst/>
          </a:prstGeom>
          <a:noFill/>
        </p:spPr>
        <p:txBody>
          <a:bodyPr wrap="none" rtlCol="0">
            <a:spAutoFit/>
          </a:bodyPr>
          <a:lstStyle/>
          <a:p>
            <a:r>
              <a:rPr lang="fr-FR" dirty="0" smtClean="0"/>
              <a:t>A2</a:t>
            </a:r>
            <a:endParaRPr lang="fr-FR" dirty="0"/>
          </a:p>
        </p:txBody>
      </p:sp>
      <p:sp>
        <p:nvSpPr>
          <p:cNvPr id="130" name="CaixaDeTexto 129"/>
          <p:cNvSpPr txBox="1"/>
          <p:nvPr/>
        </p:nvSpPr>
        <p:spPr>
          <a:xfrm>
            <a:off x="8981127" y="4642638"/>
            <a:ext cx="434734" cy="369332"/>
          </a:xfrm>
          <a:prstGeom prst="rect">
            <a:avLst/>
          </a:prstGeom>
          <a:noFill/>
        </p:spPr>
        <p:txBody>
          <a:bodyPr wrap="none" rtlCol="0">
            <a:spAutoFit/>
          </a:bodyPr>
          <a:lstStyle/>
          <a:p>
            <a:r>
              <a:rPr lang="fr-FR" dirty="0" smtClean="0"/>
              <a:t>A3</a:t>
            </a:r>
            <a:endParaRPr lang="fr-FR" dirty="0"/>
          </a:p>
        </p:txBody>
      </p:sp>
      <p:cxnSp>
        <p:nvCxnSpPr>
          <p:cNvPr id="135" name="Conector reto 134"/>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6" name="CaixaDeTexto 135"/>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Tree>
    <p:extLst>
      <p:ext uri="{BB962C8B-B14F-4D97-AF65-F5344CB8AC3E}">
        <p14:creationId xmlns:p14="http://schemas.microsoft.com/office/powerpoint/2010/main" val="18837606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ítulo 4"/>
          <p:cNvSpPr>
            <a:spLocks noGrp="1"/>
          </p:cNvSpPr>
          <p:nvPr>
            <p:ph type="title"/>
          </p:nvPr>
        </p:nvSpPr>
        <p:spPr>
          <a:xfrm>
            <a:off x="0" y="1"/>
            <a:ext cx="10515600" cy="520700"/>
          </a:xfrm>
        </p:spPr>
        <p:txBody>
          <a:bodyPr anchor="t">
            <a:normAutofit/>
          </a:bodyPr>
          <a:lstStyle/>
          <a:p>
            <a:r>
              <a:rPr lang="fr-FR" sz="2800" dirty="0" smtClean="0"/>
              <a:t>Query taxonomy: </a:t>
            </a:r>
            <a:r>
              <a:rPr lang="fr-FR" sz="2800" b="1" u="sng" dirty="0" smtClean="0"/>
              <a:t>Qn is a superset of Qp</a:t>
            </a:r>
            <a:endParaRPr lang="fr-FR" sz="2800" b="1" u="sng" dirty="0"/>
          </a:p>
        </p:txBody>
      </p:sp>
      <p:sp>
        <p:nvSpPr>
          <p:cNvPr id="6" name="Espaço Reservado para Conteúdo 5"/>
          <p:cNvSpPr>
            <a:spLocks noGrp="1"/>
          </p:cNvSpPr>
          <p:nvPr>
            <p:ph idx="1"/>
          </p:nvPr>
        </p:nvSpPr>
        <p:spPr>
          <a:xfrm>
            <a:off x="838200" y="5660765"/>
            <a:ext cx="10515600" cy="516197"/>
          </a:xfrm>
        </p:spPr>
        <p:txBody>
          <a:bodyPr>
            <a:normAutofit fontScale="62500" lnSpcReduction="20000"/>
          </a:bodyPr>
          <a:lstStyle/>
          <a:p>
            <a:pPr marL="0" indent="0" algn="just">
              <a:buNone/>
            </a:pPr>
            <a:r>
              <a:rPr lang="en-US" dirty="0" smtClean="0"/>
              <a:t>6. </a:t>
            </a:r>
            <a:r>
              <a:rPr lang="en-US" dirty="0" err="1" smtClean="0"/>
              <a:t>Qn</a:t>
            </a:r>
            <a:r>
              <a:rPr lang="en-US" dirty="0" smtClean="0"/>
              <a:t> denotes to a data which is a subset of </a:t>
            </a:r>
            <a:r>
              <a:rPr lang="en-US" dirty="0" err="1" smtClean="0"/>
              <a:t>Qp’s</a:t>
            </a:r>
            <a:r>
              <a:rPr lang="en-US" dirty="0" smtClean="0"/>
              <a:t> data and the requirements of </a:t>
            </a:r>
            <a:r>
              <a:rPr lang="en-US" dirty="0" err="1" smtClean="0"/>
              <a:t>Qn</a:t>
            </a:r>
            <a:r>
              <a:rPr lang="en-US" dirty="0" smtClean="0"/>
              <a:t> are less restrictive than the requirements of </a:t>
            </a:r>
            <a:r>
              <a:rPr lang="en-US" dirty="0" err="1" smtClean="0"/>
              <a:t>Qp</a:t>
            </a:r>
            <a:endParaRPr lang="en-US" dirty="0" smtClean="0"/>
          </a:p>
        </p:txBody>
      </p:sp>
      <p:sp>
        <p:nvSpPr>
          <p:cNvPr id="39" name="CaixaDeTexto 38"/>
          <p:cNvSpPr txBox="1"/>
          <p:nvPr/>
        </p:nvSpPr>
        <p:spPr>
          <a:xfrm>
            <a:off x="6292516" y="9064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t>
            </a:r>
            <a:r>
              <a:rPr lang="fr-FR" sz="1400" dirty="0" smtClean="0"/>
              <a:t>A4 (hospital?; p!), </a:t>
            </a:r>
            <a:r>
              <a:rPr lang="en-US" sz="1400" dirty="0" smtClean="0"/>
              <a:t>A2 (p?; p_information!),</a:t>
            </a:r>
          </a:p>
          <a:p>
            <a:r>
              <a:rPr lang="en-US" sz="1400" dirty="0" smtClean="0"/>
              <a:t>{availability &gt; 97%, response time &lt; 3s, </a:t>
            </a:r>
            <a:r>
              <a:rPr lang="en-US" sz="1400" b="1" dirty="0" smtClean="0"/>
              <a:t>price per call &lt; 0.3$</a:t>
            </a:r>
            <a:r>
              <a:rPr lang="en-US" sz="1400" dirty="0" smtClean="0"/>
              <a:t>, provenance = certified, freshness = no, total response time &lt; 10s, total cost &lt; 5$}</a:t>
            </a:r>
            <a:endParaRPr lang="fr-FR" sz="1400" dirty="0"/>
          </a:p>
        </p:txBody>
      </p:sp>
      <p:cxnSp>
        <p:nvCxnSpPr>
          <p:cNvPr id="40" name="Conector reto 39"/>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CaixaDeTexto 40"/>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42" name="Elipse 41"/>
          <p:cNvSpPr/>
          <p:nvPr/>
        </p:nvSpPr>
        <p:spPr>
          <a:xfrm>
            <a:off x="7422151" y="19925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Elipse 42"/>
          <p:cNvSpPr/>
          <p:nvPr/>
        </p:nvSpPr>
        <p:spPr>
          <a:xfrm>
            <a:off x="8527051" y="19925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Elipse 43"/>
          <p:cNvSpPr/>
          <p:nvPr/>
        </p:nvSpPr>
        <p:spPr>
          <a:xfrm>
            <a:off x="8527051" y="28434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Elipse 44"/>
          <p:cNvSpPr/>
          <p:nvPr/>
        </p:nvSpPr>
        <p:spPr>
          <a:xfrm>
            <a:off x="7422151" y="28434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 name="Grupo 1"/>
          <p:cNvGrpSpPr/>
          <p:nvPr/>
        </p:nvGrpSpPr>
        <p:grpSpPr>
          <a:xfrm>
            <a:off x="8460271" y="2887939"/>
            <a:ext cx="1476480" cy="1560416"/>
            <a:chOff x="8615996" y="2997406"/>
            <a:chExt cx="1165030" cy="1341482"/>
          </a:xfrm>
        </p:grpSpPr>
        <p:cxnSp>
          <p:nvCxnSpPr>
            <p:cNvPr id="46" name="Conector reto 45"/>
            <p:cNvCxnSpPr>
              <a:endCxn id="45" idx="7"/>
            </p:cNvCxnSpPr>
            <p:nvPr/>
          </p:nvCxnSpPr>
          <p:spPr>
            <a:xfrm flipV="1">
              <a:off x="8679451" y="32117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Conector reto 46"/>
            <p:cNvCxnSpPr/>
            <p:nvPr/>
          </p:nvCxnSpPr>
          <p:spPr>
            <a:xfrm flipV="1">
              <a:off x="8831851" y="33641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Conector reto 47"/>
            <p:cNvCxnSpPr/>
            <p:nvPr/>
          </p:nvCxnSpPr>
          <p:spPr>
            <a:xfrm flipV="1">
              <a:off x="8984251" y="3586052"/>
              <a:ext cx="796775" cy="60043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Conector reto 48"/>
            <p:cNvCxnSpPr/>
            <p:nvPr/>
          </p:nvCxnSpPr>
          <p:spPr>
            <a:xfrm flipV="1">
              <a:off x="9136651" y="3893358"/>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a:xfrm flipV="1">
              <a:off x="8615996" y="3080728"/>
              <a:ext cx="763506" cy="575365"/>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V="1">
              <a:off x="8831851" y="2997406"/>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2" name="CaixaDeTexto 51"/>
          <p:cNvSpPr txBox="1"/>
          <p:nvPr/>
        </p:nvSpPr>
        <p:spPr>
          <a:xfrm>
            <a:off x="7907764" y="2518607"/>
            <a:ext cx="434734" cy="369332"/>
          </a:xfrm>
          <a:prstGeom prst="rect">
            <a:avLst/>
          </a:prstGeom>
          <a:noFill/>
        </p:spPr>
        <p:txBody>
          <a:bodyPr wrap="none" rtlCol="0">
            <a:spAutoFit/>
          </a:bodyPr>
          <a:lstStyle/>
          <a:p>
            <a:r>
              <a:rPr lang="fr-FR" dirty="0" smtClean="0"/>
              <a:t>A1</a:t>
            </a:r>
            <a:endParaRPr lang="fr-FR" dirty="0"/>
          </a:p>
        </p:txBody>
      </p:sp>
      <p:sp>
        <p:nvSpPr>
          <p:cNvPr id="53" name="CaixaDeTexto 52"/>
          <p:cNvSpPr txBox="1"/>
          <p:nvPr/>
        </p:nvSpPr>
        <p:spPr>
          <a:xfrm>
            <a:off x="10070117" y="2436838"/>
            <a:ext cx="434734" cy="369332"/>
          </a:xfrm>
          <a:prstGeom prst="rect">
            <a:avLst/>
          </a:prstGeom>
          <a:noFill/>
        </p:spPr>
        <p:txBody>
          <a:bodyPr wrap="none" rtlCol="0">
            <a:spAutoFit/>
          </a:bodyPr>
          <a:lstStyle/>
          <a:p>
            <a:r>
              <a:rPr lang="fr-FR" dirty="0" smtClean="0"/>
              <a:t>A2</a:t>
            </a:r>
            <a:endParaRPr lang="fr-FR" dirty="0"/>
          </a:p>
        </p:txBody>
      </p:sp>
      <p:sp>
        <p:nvSpPr>
          <p:cNvPr id="54" name="CaixaDeTexto 53"/>
          <p:cNvSpPr txBox="1"/>
          <p:nvPr/>
        </p:nvSpPr>
        <p:spPr>
          <a:xfrm>
            <a:off x="7915780" y="4559962"/>
            <a:ext cx="434734" cy="369332"/>
          </a:xfrm>
          <a:prstGeom prst="rect">
            <a:avLst/>
          </a:prstGeom>
          <a:noFill/>
        </p:spPr>
        <p:txBody>
          <a:bodyPr wrap="none" rtlCol="0">
            <a:spAutoFit/>
          </a:bodyPr>
          <a:lstStyle/>
          <a:p>
            <a:r>
              <a:rPr lang="fr-FR" dirty="0" smtClean="0"/>
              <a:t>A4</a:t>
            </a:r>
            <a:endParaRPr lang="fr-FR" dirty="0"/>
          </a:p>
        </p:txBody>
      </p:sp>
      <p:sp>
        <p:nvSpPr>
          <p:cNvPr id="55" name="CaixaDeTexto 54"/>
          <p:cNvSpPr txBox="1"/>
          <p:nvPr/>
        </p:nvSpPr>
        <p:spPr>
          <a:xfrm>
            <a:off x="10078133" y="4490225"/>
            <a:ext cx="434734" cy="369332"/>
          </a:xfrm>
          <a:prstGeom prst="rect">
            <a:avLst/>
          </a:prstGeom>
          <a:noFill/>
        </p:spPr>
        <p:txBody>
          <a:bodyPr wrap="none" rtlCol="0">
            <a:spAutoFit/>
          </a:bodyPr>
          <a:lstStyle/>
          <a:p>
            <a:r>
              <a:rPr lang="fr-FR" dirty="0" smtClean="0"/>
              <a:t>A3</a:t>
            </a:r>
            <a:endParaRPr lang="fr-FR" dirty="0"/>
          </a:p>
        </p:txBody>
      </p:sp>
      <p:sp>
        <p:nvSpPr>
          <p:cNvPr id="56" name="Elipse 55"/>
          <p:cNvSpPr/>
          <p:nvPr/>
        </p:nvSpPr>
        <p:spPr>
          <a:xfrm>
            <a:off x="1221875" y="19765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Elipse 56"/>
          <p:cNvSpPr/>
          <p:nvPr/>
        </p:nvSpPr>
        <p:spPr>
          <a:xfrm>
            <a:off x="2326775" y="19765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Elipse 57"/>
          <p:cNvSpPr/>
          <p:nvPr/>
        </p:nvSpPr>
        <p:spPr>
          <a:xfrm>
            <a:off x="2326775" y="28274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Elipse 58"/>
          <p:cNvSpPr/>
          <p:nvPr/>
        </p:nvSpPr>
        <p:spPr>
          <a:xfrm>
            <a:off x="1221875" y="28274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0" name="Conector reto 59"/>
          <p:cNvCxnSpPr/>
          <p:nvPr/>
        </p:nvCxnSpPr>
        <p:spPr>
          <a:xfrm flipV="1">
            <a:off x="2503028" y="2965460"/>
            <a:ext cx="1173435" cy="88428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Conector reto 60"/>
          <p:cNvCxnSpPr/>
          <p:nvPr/>
        </p:nvCxnSpPr>
        <p:spPr>
          <a:xfrm flipV="1">
            <a:off x="2631575" y="3211718"/>
            <a:ext cx="1069988" cy="80632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Conector reto 61"/>
          <p:cNvCxnSpPr/>
          <p:nvPr/>
        </p:nvCxnSpPr>
        <p:spPr>
          <a:xfrm flipV="1">
            <a:off x="2783975" y="3482671"/>
            <a:ext cx="912671" cy="68777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Conector reto 62"/>
          <p:cNvCxnSpPr/>
          <p:nvPr/>
        </p:nvCxnSpPr>
        <p:spPr>
          <a:xfrm flipV="1">
            <a:off x="2952277" y="3869363"/>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Conector reto 63"/>
          <p:cNvCxnSpPr/>
          <p:nvPr/>
        </p:nvCxnSpPr>
        <p:spPr>
          <a:xfrm flipV="1">
            <a:off x="2415720" y="2843463"/>
            <a:ext cx="1057065" cy="796587"/>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Conector reto 64"/>
          <p:cNvCxnSpPr/>
          <p:nvPr/>
        </p:nvCxnSpPr>
        <p:spPr>
          <a:xfrm flipV="1">
            <a:off x="2631575" y="2981362"/>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66" name="CaixaDeTexto 65"/>
          <p:cNvSpPr txBox="1"/>
          <p:nvPr/>
        </p:nvSpPr>
        <p:spPr>
          <a:xfrm>
            <a:off x="1707488" y="2502563"/>
            <a:ext cx="434734" cy="369332"/>
          </a:xfrm>
          <a:prstGeom prst="rect">
            <a:avLst/>
          </a:prstGeom>
          <a:noFill/>
        </p:spPr>
        <p:txBody>
          <a:bodyPr wrap="none" rtlCol="0">
            <a:spAutoFit/>
          </a:bodyPr>
          <a:lstStyle/>
          <a:p>
            <a:r>
              <a:rPr lang="fr-FR" dirty="0" smtClean="0"/>
              <a:t>A1</a:t>
            </a:r>
            <a:endParaRPr lang="fr-FR" dirty="0"/>
          </a:p>
        </p:txBody>
      </p:sp>
      <p:sp>
        <p:nvSpPr>
          <p:cNvPr id="67" name="CaixaDeTexto 66"/>
          <p:cNvSpPr txBox="1"/>
          <p:nvPr/>
        </p:nvSpPr>
        <p:spPr>
          <a:xfrm>
            <a:off x="3869841" y="2420794"/>
            <a:ext cx="434734" cy="369332"/>
          </a:xfrm>
          <a:prstGeom prst="rect">
            <a:avLst/>
          </a:prstGeom>
          <a:noFill/>
        </p:spPr>
        <p:txBody>
          <a:bodyPr wrap="none" rtlCol="0">
            <a:spAutoFit/>
          </a:bodyPr>
          <a:lstStyle/>
          <a:p>
            <a:r>
              <a:rPr lang="fr-FR" dirty="0" smtClean="0"/>
              <a:t>A2</a:t>
            </a:r>
            <a:endParaRPr lang="fr-FR" dirty="0"/>
          </a:p>
        </p:txBody>
      </p:sp>
      <p:sp>
        <p:nvSpPr>
          <p:cNvPr id="68" name="CaixaDeTexto 67"/>
          <p:cNvSpPr txBox="1"/>
          <p:nvPr/>
        </p:nvSpPr>
        <p:spPr>
          <a:xfrm>
            <a:off x="1715504" y="4543918"/>
            <a:ext cx="434734" cy="369332"/>
          </a:xfrm>
          <a:prstGeom prst="rect">
            <a:avLst/>
          </a:prstGeom>
          <a:noFill/>
        </p:spPr>
        <p:txBody>
          <a:bodyPr wrap="none" rtlCol="0">
            <a:spAutoFit/>
          </a:bodyPr>
          <a:lstStyle/>
          <a:p>
            <a:r>
              <a:rPr lang="fr-FR" dirty="0" smtClean="0"/>
              <a:t>A4</a:t>
            </a:r>
            <a:endParaRPr lang="fr-FR" dirty="0"/>
          </a:p>
        </p:txBody>
      </p:sp>
      <p:sp>
        <p:nvSpPr>
          <p:cNvPr id="69" name="CaixaDeTexto 68"/>
          <p:cNvSpPr txBox="1"/>
          <p:nvPr/>
        </p:nvSpPr>
        <p:spPr>
          <a:xfrm>
            <a:off x="3877857" y="4474181"/>
            <a:ext cx="434734" cy="369332"/>
          </a:xfrm>
          <a:prstGeom prst="rect">
            <a:avLst/>
          </a:prstGeom>
          <a:noFill/>
        </p:spPr>
        <p:txBody>
          <a:bodyPr wrap="none" rtlCol="0">
            <a:spAutoFit/>
          </a:bodyPr>
          <a:lstStyle/>
          <a:p>
            <a:r>
              <a:rPr lang="fr-FR" dirty="0" smtClean="0"/>
              <a:t>A3</a:t>
            </a:r>
            <a:endParaRPr lang="fr-FR" dirty="0"/>
          </a:p>
        </p:txBody>
      </p:sp>
      <p:sp>
        <p:nvSpPr>
          <p:cNvPr id="71" name="Retângulo 70"/>
          <p:cNvSpPr/>
          <p:nvPr/>
        </p:nvSpPr>
        <p:spPr>
          <a:xfrm>
            <a:off x="862600" y="6225493"/>
            <a:ext cx="10605500" cy="444518"/>
          </a:xfrm>
          <a:prstGeom prst="rec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dirty="0" smtClean="0">
                <a:solidFill>
                  <a:srgbClr val="FF0000"/>
                </a:solidFill>
              </a:rPr>
              <a:t>I don’t think it is a superset, but I don’t know how to classify this case.</a:t>
            </a:r>
            <a:endParaRPr lang="fr-FR" dirty="0">
              <a:solidFill>
                <a:srgbClr val="FF0000"/>
              </a:solidFill>
            </a:endParaRPr>
          </a:p>
        </p:txBody>
      </p:sp>
    </p:spTree>
    <p:extLst>
      <p:ext uri="{BB962C8B-B14F-4D97-AF65-F5344CB8AC3E}">
        <p14:creationId xmlns:p14="http://schemas.microsoft.com/office/powerpoint/2010/main" val="18960185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fr-FR" dirty="0" smtClean="0"/>
              <a:t>Classification of requirements</a:t>
            </a:r>
            <a:endParaRPr lang="fr-FR" dirty="0"/>
          </a:p>
        </p:txBody>
      </p:sp>
      <p:sp>
        <p:nvSpPr>
          <p:cNvPr id="3" name="Espaço Reservado para Conteúdo 2"/>
          <p:cNvSpPr>
            <a:spLocks noGrp="1"/>
          </p:cNvSpPr>
          <p:nvPr>
            <p:ph sz="half" idx="1"/>
          </p:nvPr>
        </p:nvSpPr>
        <p:spPr>
          <a:xfrm>
            <a:off x="838200" y="2654299"/>
            <a:ext cx="5181600" cy="3522663"/>
          </a:xfrm>
        </p:spPr>
        <p:txBody>
          <a:bodyPr>
            <a:normAutofit lnSpcReduction="10000"/>
          </a:bodyPr>
          <a:lstStyle/>
          <a:p>
            <a:pPr marL="0" indent="0">
              <a:buNone/>
            </a:pPr>
            <a:r>
              <a:rPr lang="fr-FR" u="sng" dirty="0" smtClean="0">
                <a:effectLst>
                  <a:outerShdw blurRad="38100" dist="38100" dir="2700000" algn="tl">
                    <a:srgbClr val="000000">
                      <a:alpha val="43137"/>
                    </a:srgbClr>
                  </a:outerShdw>
                </a:effectLst>
              </a:rPr>
              <a:t>Service’s quality aspects:</a:t>
            </a:r>
          </a:p>
          <a:p>
            <a:r>
              <a:rPr lang="fr-FR" dirty="0" smtClean="0"/>
              <a:t>Availability</a:t>
            </a:r>
          </a:p>
          <a:p>
            <a:r>
              <a:rPr lang="fr-FR" dirty="0" smtClean="0"/>
              <a:t>Response time</a:t>
            </a:r>
          </a:p>
          <a:p>
            <a:r>
              <a:rPr lang="fr-FR" dirty="0" smtClean="0"/>
              <a:t>Price per call</a:t>
            </a:r>
          </a:p>
          <a:p>
            <a:r>
              <a:rPr lang="fr-FR" dirty="0" smtClean="0"/>
              <a:t>Authentication</a:t>
            </a:r>
          </a:p>
          <a:p>
            <a:r>
              <a:rPr lang="fr-FR" dirty="0" smtClean="0"/>
              <a:t>Privacy &amp; Confidentiality	</a:t>
            </a:r>
          </a:p>
          <a:p>
            <a:r>
              <a:rPr lang="fr-FR" dirty="0" smtClean="0"/>
              <a:t>Provenance</a:t>
            </a:r>
          </a:p>
        </p:txBody>
      </p:sp>
      <p:sp>
        <p:nvSpPr>
          <p:cNvPr id="5" name="Espaço Reservado para Conteúdo 4"/>
          <p:cNvSpPr>
            <a:spLocks noGrp="1"/>
          </p:cNvSpPr>
          <p:nvPr>
            <p:ph sz="half" idx="2"/>
          </p:nvPr>
        </p:nvSpPr>
        <p:spPr>
          <a:xfrm>
            <a:off x="6172200" y="2654299"/>
            <a:ext cx="5181600" cy="3522664"/>
          </a:xfrm>
        </p:spPr>
        <p:txBody>
          <a:bodyPr>
            <a:normAutofit lnSpcReduction="10000"/>
          </a:bodyPr>
          <a:lstStyle/>
          <a:p>
            <a:pPr marL="0" indent="0">
              <a:buNone/>
            </a:pPr>
            <a:r>
              <a:rPr lang="fr-FR" u="sng" dirty="0" smtClean="0">
                <a:effectLst>
                  <a:outerShdw blurRad="38100" dist="38100" dir="2700000" algn="tl">
                    <a:srgbClr val="000000">
                      <a:alpha val="43137"/>
                    </a:srgbClr>
                  </a:outerShdw>
                </a:effectLst>
              </a:rPr>
              <a:t>Data quality aspects:</a:t>
            </a:r>
          </a:p>
          <a:p>
            <a:r>
              <a:rPr lang="fr-FR" dirty="0" smtClean="0"/>
              <a:t>Degree of rawness</a:t>
            </a:r>
          </a:p>
          <a:p>
            <a:r>
              <a:rPr lang="fr-FR" dirty="0" smtClean="0"/>
              <a:t>Veracity</a:t>
            </a:r>
          </a:p>
          <a:p>
            <a:r>
              <a:rPr lang="fr-FR" dirty="0" smtClean="0"/>
              <a:t>Data type</a:t>
            </a:r>
          </a:p>
          <a:p>
            <a:r>
              <a:rPr lang="fr-FR" dirty="0" smtClean="0"/>
              <a:t>Freshness</a:t>
            </a:r>
          </a:p>
        </p:txBody>
      </p:sp>
      <p:sp>
        <p:nvSpPr>
          <p:cNvPr id="6" name="Espaço Reservado para Conteúdo 5"/>
          <p:cNvSpPr txBox="1">
            <a:spLocks/>
          </p:cNvSpPr>
          <p:nvPr/>
        </p:nvSpPr>
        <p:spPr>
          <a:xfrm>
            <a:off x="838200" y="1825625"/>
            <a:ext cx="10515600" cy="82867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Considering the list of requirements below in which I removed or merged the requirements marked in the previous slide: </a:t>
            </a:r>
            <a:endParaRPr lang="en-US" dirty="0"/>
          </a:p>
        </p:txBody>
      </p:sp>
      <p:sp>
        <p:nvSpPr>
          <p:cNvPr id="7" name="Retângulo 6"/>
          <p:cNvSpPr/>
          <p:nvPr/>
        </p:nvSpPr>
        <p:spPr>
          <a:xfrm>
            <a:off x="9099550" y="181770"/>
            <a:ext cx="2863850" cy="150891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b="1" dirty="0" smtClean="0">
                <a:solidFill>
                  <a:srgbClr val="FF0000"/>
                </a:solidFill>
              </a:rPr>
              <a:t>Depending on your comments concerning the previous slide, I can add or not the other requirements here.</a:t>
            </a:r>
            <a:endParaRPr lang="fr-FR" b="1" dirty="0">
              <a:solidFill>
                <a:srgbClr val="FF0000"/>
              </a:solidFill>
            </a:endParaRPr>
          </a:p>
        </p:txBody>
      </p:sp>
    </p:spTree>
    <p:extLst>
      <p:ext uri="{BB962C8B-B14F-4D97-AF65-F5344CB8AC3E}">
        <p14:creationId xmlns:p14="http://schemas.microsoft.com/office/powerpoint/2010/main" val="32718834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0" y="1"/>
            <a:ext cx="10515600" cy="520700"/>
          </a:xfrm>
        </p:spPr>
        <p:txBody>
          <a:bodyPr anchor="t">
            <a:normAutofit/>
          </a:bodyPr>
          <a:lstStyle/>
          <a:p>
            <a:r>
              <a:rPr lang="fr-FR" sz="2800" dirty="0" smtClean="0"/>
              <a:t>Query taxonomy: </a:t>
            </a:r>
            <a:r>
              <a:rPr lang="fr-FR" sz="2800" b="1" u="sng" dirty="0" smtClean="0"/>
              <a:t>Qn is a superset of Qp</a:t>
            </a:r>
            <a:endParaRPr lang="fr-FR" sz="2800" b="1" u="sng" dirty="0"/>
          </a:p>
        </p:txBody>
      </p:sp>
      <p:sp>
        <p:nvSpPr>
          <p:cNvPr id="6" name="Espaço Reservado para Conteúdo 5"/>
          <p:cNvSpPr>
            <a:spLocks noGrp="1"/>
          </p:cNvSpPr>
          <p:nvPr>
            <p:ph idx="1"/>
          </p:nvPr>
        </p:nvSpPr>
        <p:spPr>
          <a:xfrm>
            <a:off x="838200" y="5660765"/>
            <a:ext cx="10515600" cy="516197"/>
          </a:xfrm>
        </p:spPr>
        <p:txBody>
          <a:bodyPr>
            <a:normAutofit fontScale="70000" lnSpcReduction="20000"/>
          </a:bodyPr>
          <a:lstStyle/>
          <a:p>
            <a:pPr marL="0" indent="0" algn="just">
              <a:buNone/>
            </a:pPr>
            <a:r>
              <a:rPr lang="en-US" dirty="0" smtClean="0"/>
              <a:t>7. </a:t>
            </a:r>
            <a:r>
              <a:rPr lang="en-US" dirty="0" err="1" smtClean="0"/>
              <a:t>Qn</a:t>
            </a:r>
            <a:r>
              <a:rPr lang="en-US" dirty="0" smtClean="0"/>
              <a:t> denotes to a data which is a superset of </a:t>
            </a:r>
            <a:r>
              <a:rPr lang="en-US" dirty="0" err="1" smtClean="0"/>
              <a:t>Qp’s</a:t>
            </a:r>
            <a:r>
              <a:rPr lang="en-US" dirty="0" smtClean="0"/>
              <a:t> data and the requirements are equivalent</a:t>
            </a:r>
          </a:p>
        </p:txBody>
      </p:sp>
      <p:sp>
        <p:nvSpPr>
          <p:cNvPr id="37" name="CaixaDeTexto 36"/>
          <p:cNvSpPr txBox="1"/>
          <p:nvPr/>
        </p:nvSpPr>
        <p:spPr>
          <a:xfrm>
            <a:off x="6292515" y="906442"/>
            <a:ext cx="5699187" cy="738664"/>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p_information!) :=  A1 (disease?; p!), A2 (p?; p_information!),</a:t>
            </a:r>
          </a:p>
          <a:p>
            <a:r>
              <a:rPr lang="en-US" sz="1400" dirty="0" smtClean="0"/>
              <a:t>{availability &gt; 97%, response time &lt; 3s, price per call &lt; 0.2$, provenance = certified, freshness = no, total response time &lt; 10s, total cost &lt; 5$}</a:t>
            </a:r>
            <a:endParaRPr lang="fr-FR" sz="1400" dirty="0"/>
          </a:p>
        </p:txBody>
      </p:sp>
      <p:grpSp>
        <p:nvGrpSpPr>
          <p:cNvPr id="38" name="Grupo 37"/>
          <p:cNvGrpSpPr/>
          <p:nvPr/>
        </p:nvGrpSpPr>
        <p:grpSpPr>
          <a:xfrm>
            <a:off x="1066800" y="2005930"/>
            <a:ext cx="3619500" cy="3332077"/>
            <a:chOff x="1066800" y="2054058"/>
            <a:chExt cx="3619500" cy="3332077"/>
          </a:xfrm>
        </p:grpSpPr>
        <p:grpSp>
          <p:nvGrpSpPr>
            <p:cNvPr id="70" name="Grupo 69"/>
            <p:cNvGrpSpPr/>
            <p:nvPr/>
          </p:nvGrpSpPr>
          <p:grpSpPr>
            <a:xfrm>
              <a:off x="1066800" y="2054058"/>
              <a:ext cx="3619500" cy="3332077"/>
              <a:chOff x="1066800" y="3413626"/>
              <a:chExt cx="3619500" cy="3332077"/>
            </a:xfrm>
          </p:grpSpPr>
          <p:grpSp>
            <p:nvGrpSpPr>
              <p:cNvPr id="82" name="Grupo 81"/>
              <p:cNvGrpSpPr/>
              <p:nvPr/>
            </p:nvGrpSpPr>
            <p:grpSpPr>
              <a:xfrm>
                <a:off x="1066800" y="3413626"/>
                <a:ext cx="3619500" cy="2514600"/>
                <a:chOff x="1066800" y="3401594"/>
                <a:chExt cx="3619500" cy="2514600"/>
              </a:xfrm>
            </p:grpSpPr>
            <p:sp>
              <p:nvSpPr>
                <p:cNvPr id="84" name="Elipse 83"/>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Elipse 84"/>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83" name="Elipse 82"/>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72" name="Conector reto 71"/>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Conector reto 72"/>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Conector reto 73"/>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Conector reto 74"/>
            <p:cNvCxnSpPr>
              <a:endCxn id="84"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Conector reto 75"/>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Conector reto 76"/>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Conector reto 77"/>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CaixaDeTexto 78"/>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80" name="CaixaDeTexto 79"/>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81" name="CaixaDeTexto 80"/>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86" name="Grupo 85"/>
          <p:cNvGrpSpPr/>
          <p:nvPr/>
        </p:nvGrpSpPr>
        <p:grpSpPr>
          <a:xfrm>
            <a:off x="7383381" y="2005930"/>
            <a:ext cx="3619500" cy="3332077"/>
            <a:chOff x="7419475" y="1969814"/>
            <a:chExt cx="3619500" cy="3332077"/>
          </a:xfrm>
        </p:grpSpPr>
        <p:grpSp>
          <p:nvGrpSpPr>
            <p:cNvPr id="87" name="Grupo 86"/>
            <p:cNvGrpSpPr/>
            <p:nvPr/>
          </p:nvGrpSpPr>
          <p:grpSpPr>
            <a:xfrm>
              <a:off x="7419475" y="1969814"/>
              <a:ext cx="3619500" cy="3332077"/>
              <a:chOff x="1066800" y="3413626"/>
              <a:chExt cx="3619500" cy="3332077"/>
            </a:xfrm>
          </p:grpSpPr>
          <p:grpSp>
            <p:nvGrpSpPr>
              <p:cNvPr id="98" name="Grupo 97"/>
              <p:cNvGrpSpPr/>
              <p:nvPr/>
            </p:nvGrpSpPr>
            <p:grpSpPr>
              <a:xfrm>
                <a:off x="1066800" y="3413626"/>
                <a:ext cx="3619500" cy="2514600"/>
                <a:chOff x="1066800" y="3401594"/>
                <a:chExt cx="3619500" cy="2514600"/>
              </a:xfrm>
            </p:grpSpPr>
            <p:sp>
              <p:nvSpPr>
                <p:cNvPr id="100" name="Elipse 99"/>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 name="Elipse 100"/>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99" name="Elipse 98"/>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88" name="Conector reto 87"/>
            <p:cNvCxnSpPr/>
            <p:nvPr/>
          </p:nvCxnSpPr>
          <p:spPr>
            <a:xfrm flipV="1">
              <a:off x="8548815" y="2560330"/>
              <a:ext cx="1219676" cy="9191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Conector reto 88"/>
            <p:cNvCxnSpPr/>
            <p:nvPr/>
          </p:nvCxnSpPr>
          <p:spPr>
            <a:xfrm flipV="1">
              <a:off x="8606862" y="2771690"/>
              <a:ext cx="1233190" cy="92931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Conector reto 89"/>
            <p:cNvCxnSpPr/>
            <p:nvPr/>
          </p:nvCxnSpPr>
          <p:spPr>
            <a:xfrm flipV="1">
              <a:off x="8723547" y="2994542"/>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Conector reto 90"/>
            <p:cNvCxnSpPr>
              <a:endCxn id="100" idx="6"/>
            </p:cNvCxnSpPr>
            <p:nvPr/>
          </p:nvCxnSpPr>
          <p:spPr>
            <a:xfrm flipV="1">
              <a:off x="8847049" y="3227114"/>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Conector reto 91"/>
            <p:cNvCxnSpPr/>
            <p:nvPr/>
          </p:nvCxnSpPr>
          <p:spPr>
            <a:xfrm flipV="1">
              <a:off x="9000251" y="3525871"/>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Conector reto 92"/>
            <p:cNvCxnSpPr/>
            <p:nvPr/>
          </p:nvCxnSpPr>
          <p:spPr>
            <a:xfrm flipV="1">
              <a:off x="9193050" y="3933574"/>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Conector reto 93"/>
            <p:cNvCxnSpPr/>
            <p:nvPr/>
          </p:nvCxnSpPr>
          <p:spPr>
            <a:xfrm flipV="1">
              <a:off x="8534553" y="2381744"/>
              <a:ext cx="1082863" cy="8160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CaixaDeTexto 94"/>
            <p:cNvSpPr txBox="1"/>
            <p:nvPr/>
          </p:nvSpPr>
          <p:spPr>
            <a:xfrm>
              <a:off x="7943864" y="2795308"/>
              <a:ext cx="434734" cy="369332"/>
            </a:xfrm>
            <a:prstGeom prst="rect">
              <a:avLst/>
            </a:prstGeom>
            <a:noFill/>
          </p:spPr>
          <p:txBody>
            <a:bodyPr wrap="none" rtlCol="0">
              <a:spAutoFit/>
            </a:bodyPr>
            <a:lstStyle/>
            <a:p>
              <a:r>
                <a:rPr lang="fr-FR" dirty="0" smtClean="0"/>
                <a:t>A1</a:t>
              </a:r>
              <a:endParaRPr lang="fr-FR" dirty="0"/>
            </a:p>
          </p:txBody>
        </p:sp>
        <p:sp>
          <p:nvSpPr>
            <p:cNvPr id="96" name="CaixaDeTexto 95"/>
            <p:cNvSpPr txBox="1"/>
            <p:nvPr/>
          </p:nvSpPr>
          <p:spPr>
            <a:xfrm>
              <a:off x="10106217" y="2713539"/>
              <a:ext cx="434734" cy="369332"/>
            </a:xfrm>
            <a:prstGeom prst="rect">
              <a:avLst/>
            </a:prstGeom>
            <a:noFill/>
          </p:spPr>
          <p:txBody>
            <a:bodyPr wrap="none" rtlCol="0">
              <a:spAutoFit/>
            </a:bodyPr>
            <a:lstStyle/>
            <a:p>
              <a:r>
                <a:rPr lang="fr-FR" dirty="0" smtClean="0"/>
                <a:t>A2</a:t>
              </a:r>
              <a:endParaRPr lang="fr-FR" dirty="0"/>
            </a:p>
          </p:txBody>
        </p:sp>
        <p:sp>
          <p:nvSpPr>
            <p:cNvPr id="97" name="CaixaDeTexto 96"/>
            <p:cNvSpPr txBox="1"/>
            <p:nvPr/>
          </p:nvSpPr>
          <p:spPr>
            <a:xfrm>
              <a:off x="9017221" y="4606522"/>
              <a:ext cx="434734" cy="369332"/>
            </a:xfrm>
            <a:prstGeom prst="rect">
              <a:avLst/>
            </a:prstGeom>
            <a:noFill/>
          </p:spPr>
          <p:txBody>
            <a:bodyPr wrap="none" rtlCol="0">
              <a:spAutoFit/>
            </a:bodyPr>
            <a:lstStyle/>
            <a:p>
              <a:r>
                <a:rPr lang="fr-FR" dirty="0" smtClean="0"/>
                <a:t>A3</a:t>
              </a:r>
              <a:endParaRPr lang="fr-FR" dirty="0"/>
            </a:p>
          </p:txBody>
        </p:sp>
      </p:grpSp>
      <p:cxnSp>
        <p:nvCxnSpPr>
          <p:cNvPr id="102" name="Conector reto 101"/>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CaixaDeTexto 102"/>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cxnSp>
        <p:nvCxnSpPr>
          <p:cNvPr id="104" name="Conector reto 103"/>
          <p:cNvCxnSpPr/>
          <p:nvPr/>
        </p:nvCxnSpPr>
        <p:spPr>
          <a:xfrm flipV="1">
            <a:off x="8523637" y="2258170"/>
            <a:ext cx="895577" cy="67489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Conector reto 104"/>
          <p:cNvCxnSpPr/>
          <p:nvPr/>
        </p:nvCxnSpPr>
        <p:spPr>
          <a:xfrm flipV="1">
            <a:off x="8715792" y="2146852"/>
            <a:ext cx="528041" cy="39792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94802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0" y="1"/>
            <a:ext cx="10515600" cy="520700"/>
          </a:xfrm>
        </p:spPr>
        <p:txBody>
          <a:bodyPr anchor="t">
            <a:normAutofit/>
          </a:bodyPr>
          <a:lstStyle/>
          <a:p>
            <a:r>
              <a:rPr lang="fr-FR" sz="2800" dirty="0" smtClean="0"/>
              <a:t>Query taxonomy: </a:t>
            </a:r>
            <a:r>
              <a:rPr lang="fr-FR" sz="2800" b="1" u="sng" dirty="0" smtClean="0"/>
              <a:t>Qn is a superset of Qp</a:t>
            </a:r>
            <a:endParaRPr lang="fr-FR" sz="2800" b="1" u="sng" dirty="0"/>
          </a:p>
        </p:txBody>
      </p:sp>
      <p:sp>
        <p:nvSpPr>
          <p:cNvPr id="6" name="Espaço Reservado para Conteúdo 5"/>
          <p:cNvSpPr>
            <a:spLocks noGrp="1"/>
          </p:cNvSpPr>
          <p:nvPr>
            <p:ph idx="1"/>
          </p:nvPr>
        </p:nvSpPr>
        <p:spPr>
          <a:xfrm>
            <a:off x="838200" y="5660765"/>
            <a:ext cx="10515600" cy="516197"/>
          </a:xfrm>
        </p:spPr>
        <p:txBody>
          <a:bodyPr>
            <a:normAutofit fontScale="62500" lnSpcReduction="20000"/>
          </a:bodyPr>
          <a:lstStyle/>
          <a:p>
            <a:pPr marL="0" indent="0" algn="just">
              <a:buNone/>
            </a:pPr>
            <a:r>
              <a:rPr lang="en-US" dirty="0" smtClean="0"/>
              <a:t>8. </a:t>
            </a:r>
            <a:r>
              <a:rPr lang="en-US" dirty="0" err="1" smtClean="0"/>
              <a:t>Qn</a:t>
            </a:r>
            <a:r>
              <a:rPr lang="en-US" dirty="0" smtClean="0"/>
              <a:t> denotes to a data which is a superset of </a:t>
            </a:r>
            <a:r>
              <a:rPr lang="en-US" dirty="0" err="1" smtClean="0"/>
              <a:t>Qp’s</a:t>
            </a:r>
            <a:r>
              <a:rPr lang="en-US" dirty="0" smtClean="0"/>
              <a:t> data and the requirements of </a:t>
            </a:r>
            <a:r>
              <a:rPr lang="en-US" dirty="0" err="1" smtClean="0"/>
              <a:t>Qn</a:t>
            </a:r>
            <a:r>
              <a:rPr lang="en-US" dirty="0" smtClean="0"/>
              <a:t> are more restrictive than the requirements of </a:t>
            </a:r>
            <a:r>
              <a:rPr lang="en-US" dirty="0" err="1" smtClean="0"/>
              <a:t>Qp</a:t>
            </a:r>
            <a:endParaRPr lang="en-US" dirty="0" smtClean="0"/>
          </a:p>
        </p:txBody>
      </p:sp>
      <p:grpSp>
        <p:nvGrpSpPr>
          <p:cNvPr id="38" name="Grupo 37"/>
          <p:cNvGrpSpPr/>
          <p:nvPr/>
        </p:nvGrpSpPr>
        <p:grpSpPr>
          <a:xfrm>
            <a:off x="1066800" y="2005930"/>
            <a:ext cx="3619500" cy="3332077"/>
            <a:chOff x="1066800" y="2054058"/>
            <a:chExt cx="3619500" cy="3332077"/>
          </a:xfrm>
        </p:grpSpPr>
        <p:grpSp>
          <p:nvGrpSpPr>
            <p:cNvPr id="70" name="Grupo 69"/>
            <p:cNvGrpSpPr/>
            <p:nvPr/>
          </p:nvGrpSpPr>
          <p:grpSpPr>
            <a:xfrm>
              <a:off x="1066800" y="2054058"/>
              <a:ext cx="3619500" cy="3332077"/>
              <a:chOff x="1066800" y="3413626"/>
              <a:chExt cx="3619500" cy="3332077"/>
            </a:xfrm>
          </p:grpSpPr>
          <p:grpSp>
            <p:nvGrpSpPr>
              <p:cNvPr id="82" name="Grupo 81"/>
              <p:cNvGrpSpPr/>
              <p:nvPr/>
            </p:nvGrpSpPr>
            <p:grpSpPr>
              <a:xfrm>
                <a:off x="1066800" y="3413626"/>
                <a:ext cx="3619500" cy="2514600"/>
                <a:chOff x="1066800" y="3401594"/>
                <a:chExt cx="3619500" cy="2514600"/>
              </a:xfrm>
            </p:grpSpPr>
            <p:sp>
              <p:nvSpPr>
                <p:cNvPr id="84" name="Elipse 83"/>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Elipse 84"/>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83" name="Elipse 82"/>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72" name="Conector reto 71"/>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Conector reto 72"/>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Conector reto 73"/>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Conector reto 74"/>
            <p:cNvCxnSpPr>
              <a:endCxn id="84"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Conector reto 75"/>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Conector reto 76"/>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Conector reto 77"/>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CaixaDeTexto 78"/>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80" name="CaixaDeTexto 79"/>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81" name="CaixaDeTexto 80"/>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87" name="Grupo 86"/>
          <p:cNvGrpSpPr/>
          <p:nvPr/>
        </p:nvGrpSpPr>
        <p:grpSpPr>
          <a:xfrm>
            <a:off x="7383381" y="2005930"/>
            <a:ext cx="3619500" cy="3332077"/>
            <a:chOff x="1066800" y="3413626"/>
            <a:chExt cx="3619500" cy="3332077"/>
          </a:xfrm>
        </p:grpSpPr>
        <p:grpSp>
          <p:nvGrpSpPr>
            <p:cNvPr id="98" name="Grupo 97"/>
            <p:cNvGrpSpPr/>
            <p:nvPr/>
          </p:nvGrpSpPr>
          <p:grpSpPr>
            <a:xfrm>
              <a:off x="1066800" y="3413626"/>
              <a:ext cx="3619500" cy="2514600"/>
              <a:chOff x="1066800" y="3401594"/>
              <a:chExt cx="3619500" cy="2514600"/>
            </a:xfrm>
          </p:grpSpPr>
          <p:sp>
            <p:nvSpPr>
              <p:cNvPr id="100" name="Elipse 99"/>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 name="Elipse 100"/>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99" name="Elipse 98"/>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95" name="CaixaDeTexto 94"/>
          <p:cNvSpPr txBox="1"/>
          <p:nvPr/>
        </p:nvSpPr>
        <p:spPr>
          <a:xfrm>
            <a:off x="7907770" y="2831424"/>
            <a:ext cx="434734" cy="369332"/>
          </a:xfrm>
          <a:prstGeom prst="rect">
            <a:avLst/>
          </a:prstGeom>
          <a:noFill/>
        </p:spPr>
        <p:txBody>
          <a:bodyPr wrap="none" rtlCol="0">
            <a:spAutoFit/>
          </a:bodyPr>
          <a:lstStyle/>
          <a:p>
            <a:r>
              <a:rPr lang="fr-FR" dirty="0" smtClean="0"/>
              <a:t>A1</a:t>
            </a:r>
            <a:endParaRPr lang="fr-FR" dirty="0"/>
          </a:p>
        </p:txBody>
      </p:sp>
      <p:sp>
        <p:nvSpPr>
          <p:cNvPr id="96" name="CaixaDeTexto 95"/>
          <p:cNvSpPr txBox="1"/>
          <p:nvPr/>
        </p:nvSpPr>
        <p:spPr>
          <a:xfrm>
            <a:off x="10070123" y="2749655"/>
            <a:ext cx="434734" cy="369332"/>
          </a:xfrm>
          <a:prstGeom prst="rect">
            <a:avLst/>
          </a:prstGeom>
          <a:noFill/>
        </p:spPr>
        <p:txBody>
          <a:bodyPr wrap="none" rtlCol="0">
            <a:spAutoFit/>
          </a:bodyPr>
          <a:lstStyle/>
          <a:p>
            <a:r>
              <a:rPr lang="fr-FR" dirty="0" smtClean="0"/>
              <a:t>A2</a:t>
            </a:r>
            <a:endParaRPr lang="fr-FR" dirty="0"/>
          </a:p>
        </p:txBody>
      </p:sp>
      <p:sp>
        <p:nvSpPr>
          <p:cNvPr id="97" name="CaixaDeTexto 96"/>
          <p:cNvSpPr txBox="1"/>
          <p:nvPr/>
        </p:nvSpPr>
        <p:spPr>
          <a:xfrm>
            <a:off x="8981127" y="4642638"/>
            <a:ext cx="434734" cy="369332"/>
          </a:xfrm>
          <a:prstGeom prst="rect">
            <a:avLst/>
          </a:prstGeom>
          <a:noFill/>
        </p:spPr>
        <p:txBody>
          <a:bodyPr wrap="none" rtlCol="0">
            <a:spAutoFit/>
          </a:bodyPr>
          <a:lstStyle/>
          <a:p>
            <a:r>
              <a:rPr lang="fr-FR" dirty="0" smtClean="0"/>
              <a:t>A3</a:t>
            </a:r>
            <a:endParaRPr lang="fr-FR" dirty="0"/>
          </a:p>
        </p:txBody>
      </p:sp>
      <p:cxnSp>
        <p:nvCxnSpPr>
          <p:cNvPr id="102" name="Conector reto 101"/>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upo 1"/>
          <p:cNvGrpSpPr/>
          <p:nvPr/>
        </p:nvGrpSpPr>
        <p:grpSpPr>
          <a:xfrm>
            <a:off x="8594294" y="2298700"/>
            <a:ext cx="1207852" cy="1913814"/>
            <a:chOff x="8498459" y="2146852"/>
            <a:chExt cx="1399522" cy="2217510"/>
          </a:xfrm>
        </p:grpSpPr>
        <p:cxnSp>
          <p:nvCxnSpPr>
            <p:cNvPr id="88" name="Conector reto 87"/>
            <p:cNvCxnSpPr/>
            <p:nvPr/>
          </p:nvCxnSpPr>
          <p:spPr>
            <a:xfrm flipV="1">
              <a:off x="8512721" y="2596446"/>
              <a:ext cx="1219676" cy="9191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Conector reto 88"/>
            <p:cNvCxnSpPr/>
            <p:nvPr/>
          </p:nvCxnSpPr>
          <p:spPr>
            <a:xfrm flipV="1">
              <a:off x="8570768" y="2807806"/>
              <a:ext cx="1233190" cy="92931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Conector reto 89"/>
            <p:cNvCxnSpPr/>
            <p:nvPr/>
          </p:nvCxnSpPr>
          <p:spPr>
            <a:xfrm flipV="1">
              <a:off x="8687453" y="3030658"/>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Conector reto 90"/>
            <p:cNvCxnSpPr>
              <a:endCxn id="100" idx="6"/>
            </p:cNvCxnSpPr>
            <p:nvPr/>
          </p:nvCxnSpPr>
          <p:spPr>
            <a:xfrm flipV="1">
              <a:off x="8810955" y="3263230"/>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Conector reto 91"/>
            <p:cNvCxnSpPr/>
            <p:nvPr/>
          </p:nvCxnSpPr>
          <p:spPr>
            <a:xfrm flipV="1">
              <a:off x="8964157" y="3561987"/>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Conector reto 92"/>
            <p:cNvCxnSpPr/>
            <p:nvPr/>
          </p:nvCxnSpPr>
          <p:spPr>
            <a:xfrm flipV="1">
              <a:off x="9156956" y="3969690"/>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Conector reto 93"/>
            <p:cNvCxnSpPr/>
            <p:nvPr/>
          </p:nvCxnSpPr>
          <p:spPr>
            <a:xfrm flipV="1">
              <a:off x="8498459" y="2417860"/>
              <a:ext cx="1082863" cy="8160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 name="Conector reto 103"/>
            <p:cNvCxnSpPr/>
            <p:nvPr/>
          </p:nvCxnSpPr>
          <p:spPr>
            <a:xfrm flipV="1">
              <a:off x="8523637" y="2258170"/>
              <a:ext cx="895577" cy="67489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Conector reto 104"/>
            <p:cNvCxnSpPr/>
            <p:nvPr/>
          </p:nvCxnSpPr>
          <p:spPr>
            <a:xfrm flipV="1">
              <a:off x="8715792" y="2146852"/>
              <a:ext cx="528041" cy="39792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1" name="CaixaDeTexto 40"/>
          <p:cNvSpPr txBox="1"/>
          <p:nvPr/>
        </p:nvSpPr>
        <p:spPr>
          <a:xfrm>
            <a:off x="6292515" y="906442"/>
            <a:ext cx="5699187" cy="738664"/>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p_information!) :=  A1 (disease?; p!), A2 (p?; p_information!),</a:t>
            </a:r>
          </a:p>
          <a:p>
            <a:r>
              <a:rPr lang="en-US" sz="1400" dirty="0" smtClean="0"/>
              <a:t>{</a:t>
            </a:r>
            <a:r>
              <a:rPr lang="en-US" sz="1400" b="1" dirty="0" smtClean="0"/>
              <a:t>availability &gt; 98%, response time &lt; 2s</a:t>
            </a:r>
            <a:r>
              <a:rPr lang="en-US" sz="1400" dirty="0" smtClean="0"/>
              <a:t>, price per call &lt; 0.2$, provenance = certified, freshness = no, total response time &lt; 10s, total cost &lt; 5$}</a:t>
            </a:r>
            <a:endParaRPr lang="fr-FR" sz="1400" dirty="0"/>
          </a:p>
        </p:txBody>
      </p:sp>
      <p:sp>
        <p:nvSpPr>
          <p:cNvPr id="42" name="CaixaDeTexto 41"/>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Tree>
    <p:extLst>
      <p:ext uri="{BB962C8B-B14F-4D97-AF65-F5344CB8AC3E}">
        <p14:creationId xmlns:p14="http://schemas.microsoft.com/office/powerpoint/2010/main" val="25673030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0" y="1"/>
            <a:ext cx="10515600" cy="520700"/>
          </a:xfrm>
        </p:spPr>
        <p:txBody>
          <a:bodyPr anchor="t">
            <a:normAutofit/>
          </a:bodyPr>
          <a:lstStyle/>
          <a:p>
            <a:r>
              <a:rPr lang="fr-FR" sz="2800" dirty="0" smtClean="0"/>
              <a:t>Query taxonomy: </a:t>
            </a:r>
            <a:r>
              <a:rPr lang="fr-FR" sz="2800" b="1" u="sng" dirty="0" smtClean="0"/>
              <a:t>Qn is a superset of Qp</a:t>
            </a:r>
            <a:endParaRPr lang="fr-FR" sz="2800" b="1" u="sng" dirty="0"/>
          </a:p>
        </p:txBody>
      </p:sp>
      <p:sp>
        <p:nvSpPr>
          <p:cNvPr id="6" name="Espaço Reservado para Conteúdo 5"/>
          <p:cNvSpPr>
            <a:spLocks noGrp="1"/>
          </p:cNvSpPr>
          <p:nvPr>
            <p:ph idx="1"/>
          </p:nvPr>
        </p:nvSpPr>
        <p:spPr>
          <a:xfrm>
            <a:off x="838200" y="5660765"/>
            <a:ext cx="10515600" cy="516197"/>
          </a:xfrm>
        </p:spPr>
        <p:txBody>
          <a:bodyPr>
            <a:normAutofit fontScale="62500" lnSpcReduction="20000"/>
          </a:bodyPr>
          <a:lstStyle/>
          <a:p>
            <a:pPr marL="0" indent="0" algn="just">
              <a:buNone/>
            </a:pPr>
            <a:r>
              <a:rPr lang="en-US" dirty="0" smtClean="0"/>
              <a:t>9. </a:t>
            </a:r>
            <a:r>
              <a:rPr lang="en-US" dirty="0" err="1" smtClean="0"/>
              <a:t>Qn</a:t>
            </a:r>
            <a:r>
              <a:rPr lang="en-US" dirty="0" smtClean="0"/>
              <a:t> denotes to a data which is a superset of </a:t>
            </a:r>
            <a:r>
              <a:rPr lang="en-US" dirty="0" err="1" smtClean="0"/>
              <a:t>Qp’s</a:t>
            </a:r>
            <a:r>
              <a:rPr lang="en-US" dirty="0" smtClean="0"/>
              <a:t> data and the requirements of </a:t>
            </a:r>
            <a:r>
              <a:rPr lang="en-US" dirty="0" err="1" smtClean="0"/>
              <a:t>Qn</a:t>
            </a:r>
            <a:r>
              <a:rPr lang="en-US" dirty="0" smtClean="0"/>
              <a:t> are less restrictive than the requirements of </a:t>
            </a:r>
            <a:r>
              <a:rPr lang="en-US" dirty="0" err="1" smtClean="0"/>
              <a:t>Qp</a:t>
            </a:r>
            <a:endParaRPr lang="en-US" dirty="0" smtClean="0"/>
          </a:p>
        </p:txBody>
      </p:sp>
      <p:grpSp>
        <p:nvGrpSpPr>
          <p:cNvPr id="38" name="Grupo 37"/>
          <p:cNvGrpSpPr/>
          <p:nvPr/>
        </p:nvGrpSpPr>
        <p:grpSpPr>
          <a:xfrm>
            <a:off x="1066800" y="2005930"/>
            <a:ext cx="3619500" cy="3332077"/>
            <a:chOff x="1066800" y="2054058"/>
            <a:chExt cx="3619500" cy="3332077"/>
          </a:xfrm>
        </p:grpSpPr>
        <p:grpSp>
          <p:nvGrpSpPr>
            <p:cNvPr id="70" name="Grupo 69"/>
            <p:cNvGrpSpPr/>
            <p:nvPr/>
          </p:nvGrpSpPr>
          <p:grpSpPr>
            <a:xfrm>
              <a:off x="1066800" y="2054058"/>
              <a:ext cx="3619500" cy="3332077"/>
              <a:chOff x="1066800" y="3413626"/>
              <a:chExt cx="3619500" cy="3332077"/>
            </a:xfrm>
          </p:grpSpPr>
          <p:grpSp>
            <p:nvGrpSpPr>
              <p:cNvPr id="82" name="Grupo 81"/>
              <p:cNvGrpSpPr/>
              <p:nvPr/>
            </p:nvGrpSpPr>
            <p:grpSpPr>
              <a:xfrm>
                <a:off x="1066800" y="3413626"/>
                <a:ext cx="3619500" cy="2514600"/>
                <a:chOff x="1066800" y="3401594"/>
                <a:chExt cx="3619500" cy="2514600"/>
              </a:xfrm>
            </p:grpSpPr>
            <p:sp>
              <p:nvSpPr>
                <p:cNvPr id="84" name="Elipse 83"/>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Elipse 84"/>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83" name="Elipse 82"/>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72" name="Conector reto 71"/>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Conector reto 72"/>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Conector reto 73"/>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Conector reto 74"/>
            <p:cNvCxnSpPr>
              <a:endCxn id="84"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Conector reto 75"/>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Conector reto 76"/>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Conector reto 77"/>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CaixaDeTexto 78"/>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80" name="CaixaDeTexto 79"/>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81" name="CaixaDeTexto 80"/>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87" name="Grupo 86"/>
          <p:cNvGrpSpPr/>
          <p:nvPr/>
        </p:nvGrpSpPr>
        <p:grpSpPr>
          <a:xfrm>
            <a:off x="7383381" y="2005930"/>
            <a:ext cx="3619500" cy="3332077"/>
            <a:chOff x="1066800" y="3413626"/>
            <a:chExt cx="3619500" cy="3332077"/>
          </a:xfrm>
        </p:grpSpPr>
        <p:grpSp>
          <p:nvGrpSpPr>
            <p:cNvPr id="98" name="Grupo 97"/>
            <p:cNvGrpSpPr/>
            <p:nvPr/>
          </p:nvGrpSpPr>
          <p:grpSpPr>
            <a:xfrm>
              <a:off x="1066800" y="3413626"/>
              <a:ext cx="3619500" cy="2514600"/>
              <a:chOff x="1066800" y="3401594"/>
              <a:chExt cx="3619500" cy="2514600"/>
            </a:xfrm>
          </p:grpSpPr>
          <p:sp>
            <p:nvSpPr>
              <p:cNvPr id="100" name="Elipse 99"/>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 name="Elipse 100"/>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99" name="Elipse 98"/>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95" name="CaixaDeTexto 94"/>
          <p:cNvSpPr txBox="1"/>
          <p:nvPr/>
        </p:nvSpPr>
        <p:spPr>
          <a:xfrm>
            <a:off x="7907770" y="2831424"/>
            <a:ext cx="434734" cy="369332"/>
          </a:xfrm>
          <a:prstGeom prst="rect">
            <a:avLst/>
          </a:prstGeom>
          <a:noFill/>
        </p:spPr>
        <p:txBody>
          <a:bodyPr wrap="none" rtlCol="0">
            <a:spAutoFit/>
          </a:bodyPr>
          <a:lstStyle/>
          <a:p>
            <a:r>
              <a:rPr lang="fr-FR" dirty="0" smtClean="0"/>
              <a:t>A1</a:t>
            </a:r>
            <a:endParaRPr lang="fr-FR" dirty="0"/>
          </a:p>
        </p:txBody>
      </p:sp>
      <p:sp>
        <p:nvSpPr>
          <p:cNvPr id="96" name="CaixaDeTexto 95"/>
          <p:cNvSpPr txBox="1"/>
          <p:nvPr/>
        </p:nvSpPr>
        <p:spPr>
          <a:xfrm>
            <a:off x="10070123" y="2749655"/>
            <a:ext cx="434734" cy="369332"/>
          </a:xfrm>
          <a:prstGeom prst="rect">
            <a:avLst/>
          </a:prstGeom>
          <a:noFill/>
        </p:spPr>
        <p:txBody>
          <a:bodyPr wrap="none" rtlCol="0">
            <a:spAutoFit/>
          </a:bodyPr>
          <a:lstStyle/>
          <a:p>
            <a:r>
              <a:rPr lang="fr-FR" dirty="0" smtClean="0"/>
              <a:t>A2</a:t>
            </a:r>
            <a:endParaRPr lang="fr-FR" dirty="0"/>
          </a:p>
        </p:txBody>
      </p:sp>
      <p:sp>
        <p:nvSpPr>
          <p:cNvPr id="97" name="CaixaDeTexto 96"/>
          <p:cNvSpPr txBox="1"/>
          <p:nvPr/>
        </p:nvSpPr>
        <p:spPr>
          <a:xfrm>
            <a:off x="8981127" y="4642638"/>
            <a:ext cx="434734" cy="369332"/>
          </a:xfrm>
          <a:prstGeom prst="rect">
            <a:avLst/>
          </a:prstGeom>
          <a:noFill/>
        </p:spPr>
        <p:txBody>
          <a:bodyPr wrap="none" rtlCol="0">
            <a:spAutoFit/>
          </a:bodyPr>
          <a:lstStyle/>
          <a:p>
            <a:r>
              <a:rPr lang="fr-FR" dirty="0" smtClean="0"/>
              <a:t>A3</a:t>
            </a:r>
            <a:endParaRPr lang="fr-FR" dirty="0"/>
          </a:p>
        </p:txBody>
      </p:sp>
      <p:cxnSp>
        <p:nvCxnSpPr>
          <p:cNvPr id="102" name="Conector reto 101"/>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upo 1"/>
          <p:cNvGrpSpPr/>
          <p:nvPr/>
        </p:nvGrpSpPr>
        <p:grpSpPr>
          <a:xfrm>
            <a:off x="8240904" y="2146852"/>
            <a:ext cx="1851862" cy="2217510"/>
            <a:chOff x="8498459" y="2146852"/>
            <a:chExt cx="1399522" cy="2217510"/>
          </a:xfrm>
        </p:grpSpPr>
        <p:cxnSp>
          <p:nvCxnSpPr>
            <p:cNvPr id="88" name="Conector reto 87"/>
            <p:cNvCxnSpPr/>
            <p:nvPr/>
          </p:nvCxnSpPr>
          <p:spPr>
            <a:xfrm flipV="1">
              <a:off x="8512721" y="2596446"/>
              <a:ext cx="1219676" cy="9191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Conector reto 88"/>
            <p:cNvCxnSpPr/>
            <p:nvPr/>
          </p:nvCxnSpPr>
          <p:spPr>
            <a:xfrm flipV="1">
              <a:off x="8570768" y="2807806"/>
              <a:ext cx="1233190" cy="92931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Conector reto 89"/>
            <p:cNvCxnSpPr/>
            <p:nvPr/>
          </p:nvCxnSpPr>
          <p:spPr>
            <a:xfrm flipV="1">
              <a:off x="8687453" y="3030658"/>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Conector reto 90"/>
            <p:cNvCxnSpPr>
              <a:endCxn id="100" idx="6"/>
            </p:cNvCxnSpPr>
            <p:nvPr/>
          </p:nvCxnSpPr>
          <p:spPr>
            <a:xfrm flipV="1">
              <a:off x="8810955" y="3263230"/>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Conector reto 91"/>
            <p:cNvCxnSpPr/>
            <p:nvPr/>
          </p:nvCxnSpPr>
          <p:spPr>
            <a:xfrm flipV="1">
              <a:off x="8964157" y="3561987"/>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Conector reto 92"/>
            <p:cNvCxnSpPr/>
            <p:nvPr/>
          </p:nvCxnSpPr>
          <p:spPr>
            <a:xfrm flipV="1">
              <a:off x="9156956" y="3969690"/>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Conector reto 93"/>
            <p:cNvCxnSpPr/>
            <p:nvPr/>
          </p:nvCxnSpPr>
          <p:spPr>
            <a:xfrm flipV="1">
              <a:off x="8498459" y="2417860"/>
              <a:ext cx="1082863" cy="8160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 name="Conector reto 103"/>
            <p:cNvCxnSpPr/>
            <p:nvPr/>
          </p:nvCxnSpPr>
          <p:spPr>
            <a:xfrm flipV="1">
              <a:off x="8523637" y="2258170"/>
              <a:ext cx="895577" cy="67489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Conector reto 104"/>
            <p:cNvCxnSpPr/>
            <p:nvPr/>
          </p:nvCxnSpPr>
          <p:spPr>
            <a:xfrm flipV="1">
              <a:off x="8715792" y="2146852"/>
              <a:ext cx="528041" cy="39792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3" name="CaixaDeTexto 42"/>
          <p:cNvSpPr txBox="1"/>
          <p:nvPr/>
        </p:nvSpPr>
        <p:spPr>
          <a:xfrm>
            <a:off x="6292515" y="906442"/>
            <a:ext cx="5699187" cy="738664"/>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p_information!) :=  A1 (disease?; p!), A2 (p?; p_information!),</a:t>
            </a:r>
          </a:p>
          <a:p>
            <a:r>
              <a:rPr lang="en-US" sz="1400" dirty="0" smtClean="0"/>
              <a:t>{availability &gt; 97%, </a:t>
            </a:r>
            <a:r>
              <a:rPr lang="en-US" sz="1400" b="1" dirty="0" smtClean="0"/>
              <a:t>response time &lt; 4s, </a:t>
            </a:r>
            <a:r>
              <a:rPr lang="en-US" sz="1400" dirty="0" smtClean="0"/>
              <a:t>price per call &lt; 0.2$, provenance = certified, freshness = no, total response time &lt; 10s, total cost &lt; 5$}</a:t>
            </a:r>
            <a:endParaRPr lang="fr-FR" sz="1400" dirty="0"/>
          </a:p>
        </p:txBody>
      </p:sp>
      <p:sp>
        <p:nvSpPr>
          <p:cNvPr id="44" name="CaixaDeTexto 43"/>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Tree>
    <p:extLst>
      <p:ext uri="{BB962C8B-B14F-4D97-AF65-F5344CB8AC3E}">
        <p14:creationId xmlns:p14="http://schemas.microsoft.com/office/powerpoint/2010/main" val="29721932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838200" y="787400"/>
            <a:ext cx="10515600" cy="5389563"/>
          </a:xfrm>
        </p:spPr>
        <p:txBody>
          <a:bodyPr/>
          <a:lstStyle/>
          <a:p>
            <a:pPr marL="0" indent="0">
              <a:buNone/>
            </a:pPr>
            <a:r>
              <a:rPr lang="fr-FR" dirty="0" smtClean="0"/>
              <a:t>Questions concerning the slides of Genoveva:</a:t>
            </a:r>
          </a:p>
          <a:p>
            <a:endParaRPr lang="fr-FR" dirty="0" smtClean="0"/>
          </a:p>
          <a:p>
            <a:r>
              <a:rPr lang="fr-FR" dirty="0" smtClean="0"/>
              <a:t>Why did you reason about the data providers? In a previous meeting you said to do not reason about the data providers.</a:t>
            </a:r>
          </a:p>
          <a:p>
            <a:r>
              <a:rPr lang="fr-FR" dirty="0" smtClean="0"/>
              <a:t>I did not understand the new axis.</a:t>
            </a:r>
          </a:p>
          <a:p>
            <a:r>
              <a:rPr lang="fr-FR" dirty="0" smtClean="0"/>
              <a:t>For the first example, should be contained in both senses, shouldn’t be?</a:t>
            </a:r>
          </a:p>
          <a:p>
            <a:r>
              <a:rPr lang="fr-FR" dirty="0" smtClean="0"/>
              <a:t>For the second case, instead of « instersects » should it be a « subset »?</a:t>
            </a:r>
            <a:endParaRPr lang="fr-FR" dirty="0"/>
          </a:p>
        </p:txBody>
      </p:sp>
    </p:spTree>
    <p:extLst>
      <p:ext uri="{BB962C8B-B14F-4D97-AF65-F5344CB8AC3E}">
        <p14:creationId xmlns:p14="http://schemas.microsoft.com/office/powerpoint/2010/main" val="24314677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fr-FR" dirty="0" smtClean="0"/>
              <a:t>Classification of requirements</a:t>
            </a:r>
            <a:endParaRPr lang="fr-FR" dirty="0"/>
          </a:p>
        </p:txBody>
      </p:sp>
      <p:sp>
        <p:nvSpPr>
          <p:cNvPr id="6" name="Espaço Reservado para Conteúdo 5"/>
          <p:cNvSpPr txBox="1">
            <a:spLocks/>
          </p:cNvSpPr>
          <p:nvPr/>
        </p:nvSpPr>
        <p:spPr>
          <a:xfrm>
            <a:off x="838200" y="1825624"/>
            <a:ext cx="10515600" cy="428307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I organized them in a priority list:</a:t>
            </a:r>
          </a:p>
          <a:p>
            <a:pPr marL="0" indent="0">
              <a:buNone/>
            </a:pPr>
            <a:endParaRPr lang="en-US" dirty="0"/>
          </a:p>
          <a:p>
            <a:pPr marL="0" indent="0">
              <a:buNone/>
            </a:pPr>
            <a:r>
              <a:rPr lang="en-US" dirty="0" smtClean="0"/>
              <a:t>(i)   Veracity</a:t>
            </a:r>
          </a:p>
          <a:p>
            <a:pPr marL="0" indent="0">
              <a:buNone/>
            </a:pPr>
            <a:r>
              <a:rPr lang="en-US" dirty="0" smtClean="0"/>
              <a:t>(ii)  Freshness, </a:t>
            </a:r>
            <a:r>
              <a:rPr lang="en-US" dirty="0"/>
              <a:t>p</a:t>
            </a:r>
            <a:r>
              <a:rPr lang="en-US" dirty="0" smtClean="0"/>
              <a:t>rovenance</a:t>
            </a:r>
          </a:p>
          <a:p>
            <a:pPr marL="0" indent="0">
              <a:buNone/>
            </a:pPr>
            <a:r>
              <a:rPr lang="en-US" dirty="0" smtClean="0"/>
              <a:t>(iii) Data type, degree of rawness, privacy &amp; confidentiality</a:t>
            </a:r>
          </a:p>
          <a:p>
            <a:pPr marL="0" indent="0">
              <a:buNone/>
            </a:pPr>
            <a:r>
              <a:rPr lang="en-US" dirty="0" smtClean="0"/>
              <a:t>(iv) Price per call</a:t>
            </a:r>
          </a:p>
          <a:p>
            <a:pPr marL="571500" indent="-571500">
              <a:buAutoNum type="romanLcParenBoth" startAt="5"/>
            </a:pPr>
            <a:r>
              <a:rPr lang="en-US" dirty="0" smtClean="0"/>
              <a:t>Availability, response time, authentication</a:t>
            </a:r>
          </a:p>
          <a:p>
            <a:pPr marL="571500" indent="-571500">
              <a:buAutoNum type="romanLcParenBoth" startAt="5"/>
            </a:pPr>
            <a:endParaRPr lang="en-US" dirty="0"/>
          </a:p>
          <a:p>
            <a:pPr marL="0" indent="0" algn="just">
              <a:buNone/>
            </a:pPr>
            <a:r>
              <a:rPr lang="en-US" dirty="0" smtClean="0"/>
              <a:t>The idea is to use this priority to identify the cases in which the set of requirements are more, less restrict or the situation that is impossible to determine. </a:t>
            </a:r>
            <a:endParaRPr lang="en-US" dirty="0"/>
          </a:p>
        </p:txBody>
      </p:sp>
    </p:spTree>
    <p:extLst>
      <p:ext uri="{BB962C8B-B14F-4D97-AF65-F5344CB8AC3E}">
        <p14:creationId xmlns:p14="http://schemas.microsoft.com/office/powerpoint/2010/main" val="2390929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fr-FR" dirty="0" smtClean="0"/>
              <a:t>Classification of requirements</a:t>
            </a:r>
            <a:endParaRPr lang="fr-FR" dirty="0"/>
          </a:p>
        </p:txBody>
      </p:sp>
      <p:sp>
        <p:nvSpPr>
          <p:cNvPr id="6" name="Espaço Reservado para Conteúdo 5"/>
          <p:cNvSpPr txBox="1">
            <a:spLocks/>
          </p:cNvSpPr>
          <p:nvPr/>
        </p:nvSpPr>
        <p:spPr>
          <a:xfrm>
            <a:off x="838200" y="1825624"/>
            <a:ext cx="10515600" cy="428307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smtClean="0"/>
              <a:t>Like the heuristics approaches for selecting services and best compositions, I think we should have a formula to calculate the ‘quality score’ of services and compositions/queries.</a:t>
            </a:r>
          </a:p>
          <a:p>
            <a:pPr algn="just"/>
            <a:r>
              <a:rPr lang="en-US" dirty="0" smtClean="0"/>
              <a:t>Then based on this score, the cases in which we have different requirements, for example when there are requirements that their evaluation is contained in the evaluation of the new requirements and also there are requirements that their evaluation contains the evaluation of the new requirements. </a:t>
            </a:r>
          </a:p>
          <a:p>
            <a:pPr algn="just"/>
            <a:r>
              <a:rPr lang="en-US" dirty="0" smtClean="0"/>
              <a:t>In this sense, if the score of a first query is higher than a second one, this means that this first is more restrictive than the second according to the quality aspects.</a:t>
            </a:r>
          </a:p>
          <a:p>
            <a:pPr algn="just"/>
            <a:r>
              <a:rPr lang="en-US" dirty="0" smtClean="0"/>
              <a:t>This formula should take into account the priority of requirements for example given higher weights to the requirements with higher priority</a:t>
            </a:r>
          </a:p>
        </p:txBody>
      </p:sp>
    </p:spTree>
    <p:extLst>
      <p:ext uri="{BB962C8B-B14F-4D97-AF65-F5344CB8AC3E}">
        <p14:creationId xmlns:p14="http://schemas.microsoft.com/office/powerpoint/2010/main" val="1188185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fr-FR" dirty="0" smtClean="0"/>
              <a:t>Quality score of a service</a:t>
            </a:r>
            <a:endParaRPr lang="fr-FR" dirty="0"/>
          </a:p>
        </p:txBody>
      </p:sp>
      <p:sp>
        <p:nvSpPr>
          <p:cNvPr id="6" name="Espaço Reservado para Conteúdo 5"/>
          <p:cNvSpPr txBox="1">
            <a:spLocks/>
          </p:cNvSpPr>
          <p:nvPr/>
        </p:nvSpPr>
        <p:spPr>
          <a:xfrm>
            <a:off x="838200" y="1825624"/>
            <a:ext cx="10515600" cy="42830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smtClean="0"/>
              <a:t>The quality attribute can be positive (as higher, better) and negative (as lower, better)</a:t>
            </a:r>
          </a:p>
          <a:p>
            <a:pPr algn="just"/>
            <a:r>
              <a:rPr lang="en-US" dirty="0" smtClean="0"/>
              <a:t>Then according to type of attribute we need to normalize them between 0 and 1, where 1 is the best value and 0 the worst.</a:t>
            </a:r>
          </a:p>
          <a:p>
            <a:pPr algn="just"/>
            <a:r>
              <a:rPr lang="en-US" dirty="0" smtClean="0"/>
              <a:t>For positive attributes the quality score is calculated as follows:</a:t>
            </a:r>
          </a:p>
          <a:p>
            <a:pPr lvl="1" algn="just"/>
            <a:r>
              <a:rPr lang="en-US" dirty="0" smtClean="0"/>
              <a:t>(Qi – </a:t>
            </a:r>
            <a:r>
              <a:rPr lang="en-US" dirty="0" err="1" smtClean="0"/>
              <a:t>Qmin</a:t>
            </a:r>
            <a:r>
              <a:rPr lang="en-US" dirty="0" smtClean="0"/>
              <a:t>) / (</a:t>
            </a:r>
            <a:r>
              <a:rPr lang="en-US" dirty="0" err="1" smtClean="0"/>
              <a:t>Qmax</a:t>
            </a:r>
            <a:r>
              <a:rPr lang="en-US" dirty="0" smtClean="0"/>
              <a:t> – </a:t>
            </a:r>
            <a:r>
              <a:rPr lang="en-US" dirty="0" err="1" smtClean="0"/>
              <a:t>Qmin</a:t>
            </a:r>
            <a:r>
              <a:rPr lang="en-US" dirty="0" smtClean="0"/>
              <a:t>), where Qi is the value of a given attribute of a service, </a:t>
            </a:r>
            <a:r>
              <a:rPr lang="en-US" dirty="0" err="1" smtClean="0"/>
              <a:t>Qmax</a:t>
            </a:r>
            <a:r>
              <a:rPr lang="en-US" dirty="0" smtClean="0"/>
              <a:t> is the higher value associated to this attribute and the </a:t>
            </a:r>
            <a:r>
              <a:rPr lang="en-US" dirty="0" err="1" smtClean="0"/>
              <a:t>Qmin</a:t>
            </a:r>
            <a:r>
              <a:rPr lang="en-US" dirty="0" smtClean="0"/>
              <a:t> is the minimum value associated to this attribute</a:t>
            </a:r>
          </a:p>
          <a:p>
            <a:pPr algn="just"/>
            <a:r>
              <a:rPr lang="en-US" dirty="0" smtClean="0"/>
              <a:t>For negative attributes</a:t>
            </a:r>
          </a:p>
          <a:p>
            <a:pPr lvl="1" algn="just"/>
            <a:r>
              <a:rPr lang="en-US" dirty="0" smtClean="0"/>
              <a:t>(</a:t>
            </a:r>
            <a:r>
              <a:rPr lang="en-US" dirty="0" err="1" smtClean="0"/>
              <a:t>Qmax</a:t>
            </a:r>
            <a:r>
              <a:rPr lang="en-US" dirty="0" smtClean="0"/>
              <a:t> – Qi) / (</a:t>
            </a:r>
            <a:r>
              <a:rPr lang="en-US" dirty="0" err="1" smtClean="0"/>
              <a:t>Qmax</a:t>
            </a:r>
            <a:r>
              <a:rPr lang="en-US" dirty="0" smtClean="0"/>
              <a:t> – </a:t>
            </a:r>
            <a:r>
              <a:rPr lang="en-US" dirty="0" err="1" smtClean="0"/>
              <a:t>Qmin</a:t>
            </a:r>
            <a:r>
              <a:rPr lang="en-US" dirty="0" smtClean="0"/>
              <a:t>)</a:t>
            </a:r>
          </a:p>
        </p:txBody>
      </p:sp>
    </p:spTree>
    <p:extLst>
      <p:ext uri="{BB962C8B-B14F-4D97-AF65-F5344CB8AC3E}">
        <p14:creationId xmlns:p14="http://schemas.microsoft.com/office/powerpoint/2010/main" val="2047708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fr-FR" dirty="0" smtClean="0"/>
              <a:t>Quality score of a service</a:t>
            </a:r>
            <a:endParaRPr lang="fr-FR" dirty="0"/>
          </a:p>
        </p:txBody>
      </p:sp>
      <p:sp>
        <p:nvSpPr>
          <p:cNvPr id="6" name="Espaço Reservado para Conteúdo 5"/>
          <p:cNvSpPr txBox="1">
            <a:spLocks/>
          </p:cNvSpPr>
          <p:nvPr/>
        </p:nvSpPr>
        <p:spPr>
          <a:xfrm>
            <a:off x="838200" y="1825624"/>
            <a:ext cx="10515600" cy="42830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smtClean="0"/>
              <a:t>Once the score for each attribute is computed, we can calculate the final quality score of a service taking into consideration the priority of requirements, for example:</a:t>
            </a:r>
          </a:p>
          <a:p>
            <a:pPr lvl="1" algn="just"/>
            <a:r>
              <a:rPr lang="en-US" dirty="0" smtClean="0"/>
              <a:t>The final score S</a:t>
            </a:r>
            <a:r>
              <a:rPr lang="en-US" baseline="-25000" dirty="0" smtClean="0"/>
              <a:t>S1</a:t>
            </a:r>
            <a:r>
              <a:rPr lang="en-US" dirty="0" smtClean="0"/>
              <a:t> is computed by adding the score of each attribute multiplied by his associated weight:</a:t>
            </a:r>
          </a:p>
          <a:p>
            <a:pPr lvl="2" algn="just"/>
            <a:r>
              <a:rPr lang="en-US" dirty="0" smtClean="0"/>
              <a:t>S</a:t>
            </a:r>
            <a:r>
              <a:rPr lang="en-US" baseline="-25000" dirty="0" smtClean="0"/>
              <a:t>S1</a:t>
            </a:r>
            <a:r>
              <a:rPr lang="en-US" dirty="0" smtClean="0"/>
              <a:t>: </a:t>
            </a:r>
            <a:r>
              <a:rPr lang="en-US" dirty="0" err="1" smtClean="0"/>
              <a:t>S</a:t>
            </a:r>
            <a:r>
              <a:rPr lang="en-US" baseline="-25000" dirty="0" err="1" smtClean="0"/>
              <a:t>veracity</a:t>
            </a:r>
            <a:r>
              <a:rPr lang="en-US" dirty="0" smtClean="0"/>
              <a:t> * w</a:t>
            </a:r>
            <a:r>
              <a:rPr lang="en-US" baseline="-25000" dirty="0" smtClean="0"/>
              <a:t>1</a:t>
            </a:r>
            <a:r>
              <a:rPr lang="en-US" dirty="0" smtClean="0"/>
              <a:t> + </a:t>
            </a:r>
            <a:r>
              <a:rPr lang="en-US" dirty="0" err="1" smtClean="0"/>
              <a:t>S</a:t>
            </a:r>
            <a:r>
              <a:rPr lang="en-US" baseline="-25000" dirty="0" err="1" smtClean="0"/>
              <a:t>freshness</a:t>
            </a:r>
            <a:r>
              <a:rPr lang="en-US" dirty="0" smtClean="0"/>
              <a:t> * w</a:t>
            </a:r>
            <a:r>
              <a:rPr lang="en-US" baseline="-25000" dirty="0" smtClean="0"/>
              <a:t>2</a:t>
            </a:r>
            <a:r>
              <a:rPr lang="en-US" dirty="0" smtClean="0"/>
              <a:t> + </a:t>
            </a:r>
            <a:r>
              <a:rPr lang="en-US" dirty="0" err="1" smtClean="0"/>
              <a:t>S</a:t>
            </a:r>
            <a:r>
              <a:rPr lang="en-US" baseline="-25000" dirty="0" err="1" smtClean="0"/>
              <a:t>provenance</a:t>
            </a:r>
            <a:r>
              <a:rPr lang="en-US" dirty="0" smtClean="0"/>
              <a:t> * w</a:t>
            </a:r>
            <a:r>
              <a:rPr lang="en-US" baseline="-25000" dirty="0" smtClean="0"/>
              <a:t>2 </a:t>
            </a:r>
            <a:r>
              <a:rPr lang="en-US" dirty="0" smtClean="0"/>
              <a:t>+ </a:t>
            </a:r>
            <a:r>
              <a:rPr lang="en-US" dirty="0" err="1" smtClean="0"/>
              <a:t>S</a:t>
            </a:r>
            <a:r>
              <a:rPr lang="en-US" baseline="-25000" dirty="0" err="1" smtClean="0"/>
              <a:t>data_type</a:t>
            </a:r>
            <a:r>
              <a:rPr lang="en-US" dirty="0" smtClean="0"/>
              <a:t> * w</a:t>
            </a:r>
            <a:r>
              <a:rPr lang="en-US" baseline="-25000" dirty="0" smtClean="0"/>
              <a:t>3 </a:t>
            </a:r>
            <a:r>
              <a:rPr lang="en-US" dirty="0" smtClean="0"/>
              <a:t>…</a:t>
            </a:r>
          </a:p>
          <a:p>
            <a:pPr algn="just"/>
            <a:endParaRPr lang="en-US" baseline="-25000" dirty="0"/>
          </a:p>
          <a:p>
            <a:pPr algn="just"/>
            <a:r>
              <a:rPr lang="en-US" dirty="0" smtClean="0"/>
              <a:t>This final score could be used to sort the services which produces the same data from the ones with higher quality to the ones with lower quality.</a:t>
            </a:r>
          </a:p>
          <a:p>
            <a:pPr algn="just"/>
            <a:r>
              <a:rPr lang="en-US" dirty="0" smtClean="0"/>
              <a:t>There are requirements which are measured using ‘yes or no’, ‘certified and non-certified’ for these requirements we could associate a number to them to be able to compute the scores.</a:t>
            </a:r>
          </a:p>
        </p:txBody>
      </p:sp>
    </p:spTree>
    <p:extLst>
      <p:ext uri="{BB962C8B-B14F-4D97-AF65-F5344CB8AC3E}">
        <p14:creationId xmlns:p14="http://schemas.microsoft.com/office/powerpoint/2010/main" val="322082486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16544</TotalTime>
  <Words>9818</Words>
  <Application>Microsoft Office PowerPoint</Application>
  <PresentationFormat>Widescreen</PresentationFormat>
  <Paragraphs>809</Paragraphs>
  <Slides>53</Slides>
  <Notes>0</Notes>
  <HiddenSlides>7</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53</vt:i4>
      </vt:variant>
    </vt:vector>
  </HeadingPairs>
  <TitlesOfParts>
    <vt:vector size="59" baseType="lpstr">
      <vt:lpstr>Arial</vt:lpstr>
      <vt:lpstr>Calibri</vt:lpstr>
      <vt:lpstr>Calibri Light</vt:lpstr>
      <vt:lpstr>Cambria Math</vt:lpstr>
      <vt:lpstr>Times New Roman</vt:lpstr>
      <vt:lpstr>Tema do Office</vt:lpstr>
      <vt:lpstr>Query taxonomy</vt:lpstr>
      <vt:lpstr>Classification of requirements</vt:lpstr>
      <vt:lpstr>Classification of requirements</vt:lpstr>
      <vt:lpstr>Classification of requirements</vt:lpstr>
      <vt:lpstr>Classification of requirements</vt:lpstr>
      <vt:lpstr>Classification of requirements</vt:lpstr>
      <vt:lpstr>Classification of requirements</vt:lpstr>
      <vt:lpstr>Quality score of a service</vt:lpstr>
      <vt:lpstr>Quality score of a service</vt:lpstr>
      <vt:lpstr>Quality score of a composition</vt:lpstr>
      <vt:lpstr>Query taxonomy</vt:lpstr>
      <vt:lpstr>Query taxonomy</vt:lpstr>
      <vt:lpstr>Query taxonomy: group 1 (both queries return the same type of data)</vt:lpstr>
      <vt:lpstr>Query taxonomy: group 1 (both queries return the same type of data)</vt:lpstr>
      <vt:lpstr>Query taxonomy: group 1 (both queries return the same type of data)</vt:lpstr>
      <vt:lpstr>Query taxonomy: group 1 (both queries return the same type of data)</vt:lpstr>
      <vt:lpstr>Query taxonomy: group 1 (both queries return the same type of data)</vt:lpstr>
      <vt:lpstr>Query taxonomy: group 1 (both queries return the same type of data)</vt:lpstr>
      <vt:lpstr>Query taxonomy: group 1 (both queries return the same type of data)</vt:lpstr>
      <vt:lpstr>Query taxonomy: group 1 (both queries return the same type of data)</vt:lpstr>
      <vt:lpstr>Query taxonomy: group 1 (both queries return the same type of data)</vt:lpstr>
      <vt:lpstr>Query taxonomy: group 1 (both queries return the same type of data)</vt:lpstr>
      <vt:lpstr>Query taxonomy: group 1 (both queries return the same type of data)</vt:lpstr>
      <vt:lpstr>Query taxonomy: group 1 (both queries return the same type of data)</vt:lpstr>
      <vt:lpstr>Query taxonomy: group 2 (the data denoted to Q2 is a subset of the data denoted to Q1)</vt:lpstr>
      <vt:lpstr>Apresentação do PowerPoint</vt:lpstr>
      <vt:lpstr>Query taxonomy: group 2 (the data denoted to Q2 is a subset of the data denoted to Q1)</vt:lpstr>
      <vt:lpstr>Query taxonomy: group 2 (the data denoted to Q2 is a subset of the data denoted to Q1)</vt:lpstr>
      <vt:lpstr>Apresentação do PowerPoint</vt:lpstr>
      <vt:lpstr>Query taxonomy: group 2 (the data denoted to Q2 is a subset of the data denoted to Q1)</vt:lpstr>
      <vt:lpstr>Query taxonomy: group 3 (the data denoted to Q2 is a superset of the data denoted to Q1)</vt:lpstr>
      <vt:lpstr>Query taxonomy: group 3 (the data denoted to Q2 is a superset of the data denoted to Q1)</vt:lpstr>
      <vt:lpstr>Query taxonomy: group 3 (the data denoted to Q2 is a superset of the data denoted to Q1)</vt:lpstr>
      <vt:lpstr>Query taxonomy: group 3 (the data denoted to Q2 is a superset of the data denoted to Q1)</vt:lpstr>
      <vt:lpstr>Query taxonomy: group 3 (the data denoted to Q2 is a superset of the data denoted to Q1)</vt:lpstr>
      <vt:lpstr>Query taxonomy: group 3 (the data denoted to Q2 is a superset of the data denoted to Q1)</vt:lpstr>
      <vt:lpstr>Query taxonomy: group 3 (the data denoted to Q2 is a superset of the data denoted to Q1)</vt:lpstr>
      <vt:lpstr>Query taxonomy: group 3 (the data denoted to Q2 is a superset of the data denoted to Q1)</vt:lpstr>
      <vt:lpstr>Query taxonomy: group 3 (the data denoted to Q2 is a superset of the data denoted to Q1)</vt:lpstr>
      <vt:lpstr>Query taxonomy: group 4 (the data denoted to Q1 is different of the data denoted to Q2)</vt:lpstr>
      <vt:lpstr>Query taxonomy: group 4 (the data denoted to Q1 is different of the data denoted to Q2)</vt:lpstr>
      <vt:lpstr>Query taxonomy: group 4 (the data denoted to Q1 is different of the data denoted to Q2)</vt:lpstr>
      <vt:lpstr>Query taxonomy: Qn is equivalent to Qp</vt:lpstr>
      <vt:lpstr>Query taxonomy: Qn is a subset of Qp</vt:lpstr>
      <vt:lpstr>Query taxonomy: Qn is a subset of Qp</vt:lpstr>
      <vt:lpstr>Query taxonomy: Qn is a subset of Qp</vt:lpstr>
      <vt:lpstr>Query taxonomy: Qn is a subset of Qp</vt:lpstr>
      <vt:lpstr>Query taxonomy: Qn is a superset of Qp</vt:lpstr>
      <vt:lpstr>Query taxonomy: Qn is a superset of Qp</vt:lpstr>
      <vt:lpstr>Query taxonomy: Qn is a superset of Qp</vt:lpstr>
      <vt:lpstr>Query taxonomy: Qn is a superset of Qp</vt:lpstr>
      <vt:lpstr>Query taxonomy: Qn is a superset of Qp</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Admin</dc:creator>
  <cp:lastModifiedBy>Admin</cp:lastModifiedBy>
  <cp:revision>71</cp:revision>
  <dcterms:created xsi:type="dcterms:W3CDTF">2016-11-30T16:43:04Z</dcterms:created>
  <dcterms:modified xsi:type="dcterms:W3CDTF">2017-01-16T18:01:44Z</dcterms:modified>
</cp:coreProperties>
</file>