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5" r:id="rId6"/>
    <p:sldId id="266" r:id="rId7"/>
    <p:sldId id="262" r:id="rId8"/>
    <p:sldId id="258" r:id="rId9"/>
    <p:sldId id="259" r:id="rId10"/>
    <p:sldId id="267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68"/>
    <p:restoredTop sz="94671"/>
  </p:normalViewPr>
  <p:slideViewPr>
    <p:cSldViewPr>
      <p:cViewPr varScale="1">
        <p:scale>
          <a:sx n="66" d="100"/>
          <a:sy n="66" d="100"/>
        </p:scale>
        <p:origin x="192" y="5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0A9D8AE-3BBF-40B5-B7E3-CBDBF9DE20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0A9D8AE-3BBF-40B5-B7E3-CBDBF9DE20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D8AE-3BBF-40B5-B7E3-CBDBF9DE20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77A5-C74F-4F4F-9CE4-1D62494BCE7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0A9D8AE-3BBF-40B5-B7E3-CBDBF9DE209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FC77A5-C74F-4F4F-9CE4-1D62494BCE7A}" type="datetimeFigureOut">
              <a:rPr lang="en-US" smtClean="0"/>
              <a:t>10/27/15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0A9D8AE-3BBF-40B5-B7E3-CBDBF9DE20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Including</a:t>
            </a:r>
            <a:r>
              <a:rPr lang="fr-FR" dirty="0" smtClean="0"/>
              <a:t> rewritings </a:t>
            </a:r>
            <a:r>
              <a:rPr lang="fr-FR" dirty="0" err="1" smtClean="0"/>
              <a:t>considering</a:t>
            </a:r>
            <a:r>
              <a:rPr lang="fr-FR" dirty="0" smtClean="0"/>
              <a:t> </a:t>
            </a:r>
            <a:r>
              <a:rPr lang="fr-FR" dirty="0" err="1" smtClean="0"/>
              <a:t>preferences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Step</a:t>
            </a:r>
            <a:r>
              <a:rPr lang="fr-FR" dirty="0" smtClean="0"/>
              <a:t>-by-</a:t>
            </a:r>
            <a:r>
              <a:rPr lang="fr-FR" dirty="0" err="1" smtClean="0"/>
              <a:t>step</a:t>
            </a:r>
            <a:r>
              <a:rPr lang="fr-FR" dirty="0" smtClean="0"/>
              <a:t> in the </a:t>
            </a:r>
            <a:r>
              <a:rPr lang="fr-FR" dirty="0" err="1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Matching rules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An abstract S is equivalent to a abstract service </a:t>
            </a:r>
            <a:r>
              <a:rPr lang="en-GB" dirty="0" err="1" smtClean="0"/>
              <a:t>iff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Rules to generate CSD’s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4688732" y="2315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2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Step: creating CSDs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Once </a:t>
            </a:r>
            <a:r>
              <a:rPr lang="fr-FR" dirty="0" err="1" smtClean="0"/>
              <a:t>we</a:t>
            </a:r>
            <a:r>
              <a:rPr lang="fr-FR" dirty="0" smtClean="0"/>
              <a:t> have the </a:t>
            </a:r>
            <a:r>
              <a:rPr lang="fr-FR" dirty="0" err="1" smtClean="0"/>
              <a:t>selected</a:t>
            </a:r>
            <a:r>
              <a:rPr lang="fr-FR" dirty="0" smtClean="0"/>
              <a:t> services, the </a:t>
            </a:r>
            <a:r>
              <a:rPr lang="fr-FR" dirty="0" err="1" smtClean="0"/>
              <a:t>algorithm</a:t>
            </a:r>
            <a:r>
              <a:rPr lang="fr-FR" dirty="0" smtClean="0"/>
              <a:t> tries to </a:t>
            </a:r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CSDs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services. </a:t>
            </a:r>
            <a:endParaRPr lang="en-US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702460"/>
            <a:ext cx="8815448" cy="9874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237" y="4005064"/>
            <a:ext cx="8856984" cy="57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CSDS for all candidate services are created since they does not violate rules to create CSDs.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3284984"/>
            <a:ext cx="921702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Precise the rules for </a:t>
            </a:r>
            <a:r>
              <a:rPr lang="en-GB" dirty="0" err="1" smtClean="0"/>
              <a:t>combinign</a:t>
            </a:r>
            <a:r>
              <a:rPr lang="en-GB" dirty="0" smtClean="0"/>
              <a:t> CSD’s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7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3rd Step: combining all CSDs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all CSDs, a list all possible combinations of them is generated.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the list of combinations, the algorithm identifies which one of them are a valid rewriting.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99592" y="199796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4rd Step: finding valid rewritings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770556"/>
            <a:ext cx="8113216" cy="9708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237" y="4077072"/>
            <a:ext cx="8856984" cy="62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our query we have a preference which is associated to the rewritings and not to a single service. Considering this preference, we have to update its value while producing the rewritings.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" y="4776139"/>
            <a:ext cx="9107172" cy="3810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23928" y="4921062"/>
            <a:ext cx="1440160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7504" y="5324955"/>
            <a:ext cx="8856984" cy="62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value of </a:t>
            </a:r>
            <a:r>
              <a:rPr lang="en-US" i="1" u="sng" dirty="0" smtClean="0"/>
              <a:t>total cost </a:t>
            </a:r>
            <a:r>
              <a:rPr lang="en-US" dirty="0" smtClean="0"/>
              <a:t>is this example is updated by aggregating the value of </a:t>
            </a:r>
            <a:r>
              <a:rPr lang="en-US" i="1" u="sng" dirty="0" smtClean="0"/>
              <a:t>price per call</a:t>
            </a:r>
            <a:r>
              <a:rPr lang="en-US" dirty="0" smtClean="0"/>
              <a:t> of each service. The rewritings produced while aggregating these values are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6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Given a set of abstract services and concrete services </a:t>
            </a:r>
          </a:p>
          <a:p>
            <a:r>
              <a:rPr lang="en-GB" dirty="0" smtClean="0"/>
              <a:t>Given a Query and quality preferences</a:t>
            </a:r>
          </a:p>
          <a:p>
            <a:r>
              <a:rPr lang="en-GB" dirty="0" smtClean="0"/>
              <a:t>Derive a  set of service compositions that answer the query and fulfil the quality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0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Hypothesis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We assume that the query expresses an abstract composition that describes the requirements of a user. It is expressed with respect to a catalogue of abstract services</a:t>
            </a:r>
          </a:p>
          <a:p>
            <a:r>
              <a:rPr lang="en-GB" dirty="0" smtClean="0"/>
              <a:t>A concrete service can be associated to a abstract or a composition of abstract services</a:t>
            </a:r>
          </a:p>
          <a:p>
            <a:r>
              <a:rPr lang="en-GB" dirty="0" smtClean="0"/>
              <a:t>Concrete services are tagged quality measures. Not all services are tagged with the same measures. Every measure is defined in a catalogue</a:t>
            </a:r>
          </a:p>
          <a:p>
            <a:pPr lvl="1"/>
            <a:r>
              <a:rPr lang="en-GB" dirty="0" smtClean="0"/>
              <a:t>Constant, expression =,  &gt;, ..</a:t>
            </a:r>
          </a:p>
          <a:p>
            <a:r>
              <a:rPr lang="en-GB" dirty="0" smtClean="0"/>
              <a:t>Catalogue of measures</a:t>
            </a:r>
          </a:p>
          <a:p>
            <a:pPr marL="0" indent="0">
              <a:buNone/>
            </a:pPr>
            <a:r>
              <a:rPr lang="en-GB" dirty="0" smtClean="0"/>
              <a:t> ( we need to show the structure of the catalogue entries)</a:t>
            </a:r>
          </a:p>
          <a:p>
            <a:pPr marL="0" indent="0">
              <a:buNone/>
            </a:pPr>
            <a:r>
              <a:rPr lang="en-GB" dirty="0" smtClean="0"/>
              <a:t>&lt;measure&gt; - {measures used to compute it}</a:t>
            </a:r>
          </a:p>
          <a:p>
            <a:pPr marL="0" indent="0">
              <a:buNone/>
            </a:pPr>
            <a:r>
              <a:rPr lang="en-GB" dirty="0" smtClean="0"/>
              <a:t>&lt;measures&gt; e.g. price per call (value type)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0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user wants to retrieve patient’s personal and DNA information of patients who were infected by a disease «K»	 using services that have availability higher than 98%, price per call less than 0.2 dollars, and total cost less then 1 dollar.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8827"/>
              </p:ext>
            </p:extLst>
          </p:nvPr>
        </p:nvGraphicFramePr>
        <p:xfrm>
          <a:off x="1331640" y="4437112"/>
          <a:ext cx="693643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16"/>
                <a:gridCol w="3468216"/>
              </a:tblGrid>
              <a:tr h="334171"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Abstract Services Available</a:t>
                      </a:r>
                      <a:endParaRPr lang="en-US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</a:tr>
              <a:tr h="334171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/>
                        <a:t>Abstract Service</a:t>
                      </a:r>
                      <a:endParaRPr lang="en-US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 smtClean="0"/>
                        <a:t>Description</a:t>
                      </a:r>
                      <a:endParaRPr lang="en-US" b="1" noProof="0" dirty="0"/>
                    </a:p>
                  </a:txBody>
                  <a:tcPr/>
                </a:tc>
              </a:tr>
              <a:tr h="334171">
                <a:tc>
                  <a:txBody>
                    <a:bodyPr/>
                    <a:lstStyle/>
                    <a:p>
                      <a:r>
                        <a:rPr lang="en-US" noProof="0" dirty="0" err="1" smtClean="0"/>
                        <a:t>DiseaseInfectedPatient</a:t>
                      </a:r>
                      <a:r>
                        <a:rPr lang="en-US" baseline="0" noProof="0" dirty="0" smtClean="0"/>
                        <a:t> (d?, p!)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Given a disease </a:t>
                      </a:r>
                      <a:r>
                        <a:rPr lang="en-US" i="1" noProof="0" dirty="0" smtClean="0"/>
                        <a:t>d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patients </a:t>
                      </a:r>
                      <a:r>
                        <a:rPr lang="en-US" i="1" baseline="0" noProof="0" dirty="0" smtClean="0"/>
                        <a:t>p</a:t>
                      </a:r>
                      <a:endParaRPr lang="en-US" i="1" noProof="0" dirty="0"/>
                    </a:p>
                  </a:txBody>
                  <a:tcPr/>
                </a:tc>
              </a:tr>
              <a:tr h="334171">
                <a:tc>
                  <a:txBody>
                    <a:bodyPr/>
                    <a:lstStyle/>
                    <a:p>
                      <a:r>
                        <a:rPr lang="en-US" noProof="0" dirty="0" err="1" smtClean="0"/>
                        <a:t>PatientDNA</a:t>
                      </a:r>
                      <a:r>
                        <a:rPr lang="en-US" noProof="0" dirty="0" smtClean="0"/>
                        <a:t> (p?, dna!)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Given a patient </a:t>
                      </a:r>
                      <a:r>
                        <a:rPr lang="en-US" i="1" noProof="0" dirty="0" smtClean="0"/>
                        <a:t>p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DNA </a:t>
                      </a:r>
                      <a:r>
                        <a:rPr lang="en-US" i="1" baseline="0" noProof="0" dirty="0" err="1" smtClean="0"/>
                        <a:t>dna</a:t>
                      </a:r>
                      <a:endParaRPr lang="en-US" i="1" noProof="0" dirty="0" smtClean="0"/>
                    </a:p>
                  </a:txBody>
                  <a:tcPr/>
                </a:tc>
              </a:tr>
              <a:tr h="437646">
                <a:tc>
                  <a:txBody>
                    <a:bodyPr/>
                    <a:lstStyle/>
                    <a:p>
                      <a:r>
                        <a:rPr lang="en-US" noProof="0" dirty="0" err="1" smtClean="0"/>
                        <a:t>PatientPersonalInformation</a:t>
                      </a:r>
                      <a:r>
                        <a:rPr lang="en-US" baseline="0" noProof="0" dirty="0" smtClean="0"/>
                        <a:t> (p?, info!)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Given a patient </a:t>
                      </a:r>
                      <a:r>
                        <a:rPr lang="en-US" i="1" noProof="0" dirty="0" smtClean="0"/>
                        <a:t>p</a:t>
                      </a:r>
                      <a:r>
                        <a:rPr lang="en-US" noProof="0" dirty="0" smtClean="0"/>
                        <a:t>,</a:t>
                      </a:r>
                      <a:r>
                        <a:rPr lang="en-US" baseline="0" noProof="0" dirty="0" smtClean="0"/>
                        <a:t> it retrieves patient’s personal information </a:t>
                      </a:r>
                      <a:r>
                        <a:rPr lang="en-US" i="1" baseline="0" noProof="0" dirty="0" smtClean="0"/>
                        <a:t>info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contenu 2"/>
          <p:cNvSpPr txBox="1">
            <a:spLocks/>
          </p:cNvSpPr>
          <p:nvPr/>
        </p:nvSpPr>
        <p:spPr>
          <a:xfrm>
            <a:off x="539552" y="3393504"/>
            <a:ext cx="8568952" cy="755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fr-FR" sz="1600" dirty="0" smtClean="0"/>
              <a:t>Q(</a:t>
            </a:r>
            <a:r>
              <a:rPr lang="fr-FR" sz="1600" dirty="0" err="1" smtClean="0"/>
              <a:t>disease</a:t>
            </a:r>
            <a:r>
              <a:rPr lang="fr-FR" sz="1600" dirty="0" smtClean="0"/>
              <a:t>?, </a:t>
            </a:r>
            <a:r>
              <a:rPr lang="fr-FR" sz="1600" dirty="0" err="1" smtClean="0"/>
              <a:t>patientInfo</a:t>
            </a:r>
            <a:r>
              <a:rPr lang="fr-FR" sz="1600" dirty="0" smtClean="0"/>
              <a:t>!, dna!) := </a:t>
            </a:r>
            <a:r>
              <a:rPr lang="en-US" sz="1600" dirty="0" err="1" smtClean="0"/>
              <a:t>DiseaseInfectedPatient</a:t>
            </a:r>
            <a:r>
              <a:rPr lang="en-US" sz="1600" dirty="0" smtClean="0"/>
              <a:t> (d?, p!), </a:t>
            </a:r>
            <a:r>
              <a:rPr lang="en-US" sz="1600" dirty="0" err="1" smtClean="0"/>
              <a:t>PatientPersonalInformation</a:t>
            </a:r>
            <a:r>
              <a:rPr lang="en-US" sz="1600" dirty="0" smtClean="0"/>
              <a:t> (p?, info!), </a:t>
            </a:r>
            <a:r>
              <a:rPr lang="en-US" sz="1600" dirty="0" err="1" smtClean="0"/>
              <a:t>PatientDNA</a:t>
            </a:r>
            <a:r>
              <a:rPr lang="en-US" sz="1600" dirty="0" smtClean="0"/>
              <a:t> (p?, dna!){p=“K”}[availability &gt; 98, price per call &lt; 0,2, total cost &lt; 1]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4005064"/>
            <a:ext cx="885698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query expressed in terms of abstract services including its constraints and preferences. In the current implementation braces ({}) and brackets ([]) are used to distinguish constraints from preferences.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Given a Query expressing a service composition and quality preferences</a:t>
            </a:r>
          </a:p>
          <a:p>
            <a:r>
              <a:rPr lang="en-GB" dirty="0" smtClean="0"/>
              <a:t>Find concrete services that can be matched with the query</a:t>
            </a:r>
          </a:p>
          <a:p>
            <a:pPr lvl="1"/>
            <a:r>
              <a:rPr lang="en-GB" dirty="0" smtClean="0"/>
              <a:t>Consider service matching</a:t>
            </a:r>
          </a:p>
          <a:p>
            <a:pPr lvl="1"/>
            <a:r>
              <a:rPr lang="en-GB" dirty="0" smtClean="0"/>
              <a:t>Measures matching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Principle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Look for candidate concrete services (matching problem)</a:t>
            </a:r>
          </a:p>
          <a:p>
            <a:r>
              <a:rPr lang="en-GB" dirty="0" smtClean="0"/>
              <a:t>Check that the candidate services </a:t>
            </a:r>
            <a:r>
              <a:rPr lang="en-GB" dirty="0" err="1" smtClean="0"/>
              <a:t>fulfill</a:t>
            </a:r>
            <a:r>
              <a:rPr lang="en-GB" dirty="0" smtClean="0"/>
              <a:t> every quality measure</a:t>
            </a:r>
          </a:p>
          <a:p>
            <a:pPr lvl="1"/>
            <a:r>
              <a:rPr lang="en-GB" dirty="0" smtClean="0"/>
              <a:t>Concrete service is tagged with </a:t>
            </a:r>
            <a:r>
              <a:rPr lang="en-GB" b="1" dirty="0" smtClean="0"/>
              <a:t>all</a:t>
            </a:r>
            <a:r>
              <a:rPr lang="en-GB" dirty="0" smtClean="0"/>
              <a:t> the same </a:t>
            </a:r>
            <a:r>
              <a:rPr lang="en-GB" b="1" dirty="0" smtClean="0"/>
              <a:t>simple</a:t>
            </a:r>
            <a:r>
              <a:rPr lang="en-GB" dirty="0" smtClean="0"/>
              <a:t> measures expressed in the query (</a:t>
            </a:r>
            <a:r>
              <a:rPr lang="en-GB" i="1" dirty="0" smtClean="0">
                <a:solidFill>
                  <a:schemeClr val="bg1">
                    <a:lumMod val="65000"/>
                  </a:schemeClr>
                </a:solidFill>
                <a:sym typeface="Wingdings"/>
              </a:rPr>
              <a:t> there room for making evolve this matching)</a:t>
            </a:r>
          </a:p>
          <a:p>
            <a:r>
              <a:rPr lang="en-GB" i="1" dirty="0" smtClean="0">
                <a:solidFill>
                  <a:schemeClr val="bg1">
                    <a:lumMod val="65000"/>
                  </a:schemeClr>
                </a:solidFill>
                <a:sym typeface="Wingdings"/>
              </a:rPr>
              <a:t> Candidate services</a:t>
            </a:r>
            <a:endParaRPr lang="en-GB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8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14400" y="2420888"/>
            <a:ext cx="3345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PatientPersonalInformation</a:t>
            </a:r>
            <a:r>
              <a:rPr lang="en-US" dirty="0"/>
              <a:t> (p?, info!)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Input data to the Rhône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92487"/>
            <a:ext cx="8512880" cy="1672488"/>
          </a:xfrm>
        </p:spPr>
      </p:pic>
      <p:sp>
        <p:nvSpPr>
          <p:cNvPr id="5" name="Rectangle 4"/>
          <p:cNvSpPr/>
          <p:nvPr/>
        </p:nvSpPr>
        <p:spPr>
          <a:xfrm>
            <a:off x="179512" y="2564904"/>
            <a:ext cx="88569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Query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528" y="3068960"/>
            <a:ext cx="8496944" cy="3600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528" y="3501008"/>
            <a:ext cx="8496944" cy="12241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520" y="4823287"/>
            <a:ext cx="88569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set of concrete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0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1st Step: select candidate concrete services</a:t>
            </a:r>
            <a:endParaRPr lang="en-US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72536"/>
            <a:ext cx="8512880" cy="16724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512" y="1660977"/>
            <a:ext cx="88569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Concrete services S2, S5 and S6 can not be selected as candidate concrete services since they violate user preferences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88024" y="2511218"/>
            <a:ext cx="1440160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99792" y="2906572"/>
            <a:ext cx="1440160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4008" y="3029129"/>
            <a:ext cx="1440160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08840"/>
            <a:ext cx="8512880" cy="167248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37382" y="5380820"/>
            <a:ext cx="6898913" cy="194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9512" y="4437112"/>
            <a:ext cx="88569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 the algorithm accepts services with the same name, but different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495</TotalTime>
  <Words>604</Words>
  <Application>Microsoft Macintosh PowerPoint</Application>
  <PresentationFormat>Présentation à l'écran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Franklin Gothic Book</vt:lpstr>
      <vt:lpstr>Perpetua</vt:lpstr>
      <vt:lpstr>Wingdings</vt:lpstr>
      <vt:lpstr>Wingdings 2</vt:lpstr>
      <vt:lpstr>Capitaux</vt:lpstr>
      <vt:lpstr>Step-by-step in the implementation</vt:lpstr>
      <vt:lpstr>Présentation PowerPoint</vt:lpstr>
      <vt:lpstr>Hypothesis</vt:lpstr>
      <vt:lpstr>Query</vt:lpstr>
      <vt:lpstr>Présentation PowerPoint</vt:lpstr>
      <vt:lpstr>Principle</vt:lpstr>
      <vt:lpstr>Présentation PowerPoint</vt:lpstr>
      <vt:lpstr>Input data to the Rhône</vt:lpstr>
      <vt:lpstr>1st Step: select candidate concrete services</vt:lpstr>
      <vt:lpstr>Matching rules</vt:lpstr>
      <vt:lpstr>2nd Step: creating CSDs</vt:lpstr>
      <vt:lpstr>3rd Step: combining all CSDs</vt:lpstr>
    </vt:vector>
  </TitlesOfParts>
  <Company>UJML3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Genoveva Vargas-Solar</cp:lastModifiedBy>
  <cp:revision>30</cp:revision>
  <dcterms:created xsi:type="dcterms:W3CDTF">2015-10-20T14:07:01Z</dcterms:created>
  <dcterms:modified xsi:type="dcterms:W3CDTF">2015-10-27T09:22:33Z</dcterms:modified>
</cp:coreProperties>
</file>