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C9723A9-931D-4426-BA7F-DD8EFE97D769}" type="datetimeFigureOut">
              <a:rPr lang="pt-BR" smtClean="0"/>
              <a:t>10/07/2017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92962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9723A9-931D-4426-BA7F-DD8EFE97D769}" type="datetimeFigureOut">
              <a:rPr lang="pt-BR" smtClean="0"/>
              <a:t>10/07/2017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78203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9723A9-931D-4426-BA7F-DD8EFE97D769}" type="datetimeFigureOut">
              <a:rPr lang="pt-BR" smtClean="0"/>
              <a:t>10/07/2017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5363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9723A9-931D-4426-BA7F-DD8EFE97D769}" type="datetimeFigureOut">
              <a:rPr lang="pt-BR" smtClean="0"/>
              <a:t>10/07/2017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229858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C9723A9-931D-4426-BA7F-DD8EFE97D769}" type="datetimeFigureOut">
              <a:rPr lang="pt-BR" smtClean="0"/>
              <a:t>10/07/2017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1724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C9723A9-931D-4426-BA7F-DD8EFE97D769}" type="datetimeFigureOut">
              <a:rPr lang="pt-BR" smtClean="0"/>
              <a:t>10/07/2017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22584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C9723A9-931D-4426-BA7F-DD8EFE97D769}" type="datetimeFigureOut">
              <a:rPr lang="pt-BR" smtClean="0"/>
              <a:t>10/07/2017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402540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C9723A9-931D-4426-BA7F-DD8EFE97D769}" type="datetimeFigureOut">
              <a:rPr lang="pt-BR" smtClean="0"/>
              <a:t>10/07/2017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164239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C9723A9-931D-4426-BA7F-DD8EFE97D769}" type="datetimeFigureOut">
              <a:rPr lang="pt-BR" smtClean="0"/>
              <a:t>10/07/2017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73017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C9723A9-931D-4426-BA7F-DD8EFE97D769}" type="datetimeFigureOut">
              <a:rPr lang="pt-BR" smtClean="0"/>
              <a:t>10/07/2017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404178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C9723A9-931D-4426-BA7F-DD8EFE97D769}" type="datetimeFigureOut">
              <a:rPr lang="pt-BR" smtClean="0"/>
              <a:t>10/07/2017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BF1F57-4C57-4E91-8FDB-2D91668C6208}" type="slidenum">
              <a:rPr lang="pt-BR" smtClean="0"/>
              <a:t>‹nº›</a:t>
            </a:fld>
            <a:endParaRPr lang="pt-BR"/>
          </a:p>
        </p:txBody>
      </p:sp>
    </p:spTree>
    <p:extLst>
      <p:ext uri="{BB962C8B-B14F-4D97-AF65-F5344CB8AC3E}">
        <p14:creationId xmlns:p14="http://schemas.microsoft.com/office/powerpoint/2010/main" val="142467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723A9-931D-4426-BA7F-DD8EFE97D769}" type="datetimeFigureOut">
              <a:rPr lang="pt-BR" smtClean="0"/>
              <a:t>10/07/2017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F1F57-4C57-4E91-8FDB-2D91668C6208}" type="slidenum">
              <a:rPr lang="pt-BR" smtClean="0"/>
              <a:t>‹nº›</a:t>
            </a:fld>
            <a:endParaRPr lang="pt-BR"/>
          </a:p>
        </p:txBody>
      </p:sp>
    </p:spTree>
    <p:extLst>
      <p:ext uri="{BB962C8B-B14F-4D97-AF65-F5344CB8AC3E}">
        <p14:creationId xmlns:p14="http://schemas.microsoft.com/office/powerpoint/2010/main" val="62373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86117" y="217936"/>
            <a:ext cx="3048000" cy="5305425"/>
          </a:xfrm>
          <a:prstGeom prst="rect">
            <a:avLst/>
          </a:prstGeom>
          <a:ln>
            <a:solidFill>
              <a:schemeClr val="tx1"/>
            </a:solidFill>
          </a:ln>
        </p:spPr>
      </p:pic>
      <p:pic>
        <p:nvPicPr>
          <p:cNvPr id="6" name="Imagem 5"/>
          <p:cNvPicPr>
            <a:picLocks noChangeAspect="1"/>
          </p:cNvPicPr>
          <p:nvPr/>
        </p:nvPicPr>
        <p:blipFill>
          <a:blip r:embed="rId3"/>
          <a:stretch>
            <a:fillRect/>
          </a:stretch>
        </p:blipFill>
        <p:spPr>
          <a:xfrm>
            <a:off x="3335183" y="217936"/>
            <a:ext cx="3676650" cy="4524375"/>
          </a:xfrm>
          <a:prstGeom prst="rect">
            <a:avLst/>
          </a:prstGeom>
          <a:ln>
            <a:solidFill>
              <a:schemeClr val="tx1"/>
            </a:solidFill>
          </a:ln>
        </p:spPr>
      </p:pic>
      <p:sp>
        <p:nvSpPr>
          <p:cNvPr id="7" name="Retângulo 6"/>
          <p:cNvSpPr/>
          <p:nvPr/>
        </p:nvSpPr>
        <p:spPr>
          <a:xfrm>
            <a:off x="477430" y="793020"/>
            <a:ext cx="849664" cy="210392"/>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477430" y="3158190"/>
            <a:ext cx="849664" cy="210392"/>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3664343" y="413642"/>
            <a:ext cx="849664" cy="210392"/>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357710" y="141414"/>
            <a:ext cx="4384726" cy="1477328"/>
          </a:xfrm>
          <a:prstGeom prst="rect">
            <a:avLst/>
          </a:prstGeom>
          <a:noFill/>
          <a:ln>
            <a:solidFill>
              <a:srgbClr val="FF0000"/>
            </a:solidFill>
          </a:ln>
        </p:spPr>
        <p:txBody>
          <a:bodyPr wrap="none" rtlCol="0">
            <a:spAutoFit/>
          </a:bodyPr>
          <a:lstStyle/>
          <a:p>
            <a:r>
              <a:rPr lang="pt-BR" b="1" u="sng" dirty="0" err="1" smtClean="0"/>
              <a:t>Remark</a:t>
            </a:r>
            <a:r>
              <a:rPr lang="pt-BR" b="1" u="sng" dirty="0" smtClean="0"/>
              <a:t> of </a:t>
            </a:r>
            <a:r>
              <a:rPr lang="pt-BR" b="1" u="sng" dirty="0" err="1" smtClean="0"/>
              <a:t>Nadia</a:t>
            </a:r>
            <a:r>
              <a:rPr lang="pt-BR" b="1" u="sng" dirty="0" smtClean="0"/>
              <a:t>: </a:t>
            </a:r>
            <a:r>
              <a:rPr lang="pt-BR" dirty="0" err="1" smtClean="0"/>
              <a:t>here</a:t>
            </a:r>
            <a:r>
              <a:rPr lang="pt-BR" dirty="0"/>
              <a:t> </a:t>
            </a:r>
            <a:r>
              <a:rPr lang="pt-BR" dirty="0" smtClean="0"/>
              <a:t>it </a:t>
            </a:r>
            <a:r>
              <a:rPr lang="pt-BR" dirty="0" err="1" smtClean="0"/>
              <a:t>is</a:t>
            </a:r>
            <a:r>
              <a:rPr lang="pt-BR" dirty="0" smtClean="0"/>
              <a:t> a </a:t>
            </a:r>
            <a:r>
              <a:rPr lang="pt-BR" dirty="0" err="1" smtClean="0"/>
              <a:t>if</a:t>
            </a:r>
            <a:r>
              <a:rPr lang="pt-BR" dirty="0" smtClean="0"/>
              <a:t> </a:t>
            </a:r>
            <a:r>
              <a:rPr lang="pt-BR" dirty="0" err="1" smtClean="0"/>
              <a:t>structure</a:t>
            </a:r>
            <a:r>
              <a:rPr lang="pt-BR" dirty="0" smtClean="0"/>
              <a:t> </a:t>
            </a:r>
            <a:r>
              <a:rPr lang="pt-BR" dirty="0" err="1" smtClean="0"/>
              <a:t>with</a:t>
            </a:r>
            <a:endParaRPr lang="pt-BR" dirty="0" smtClean="0"/>
          </a:p>
          <a:p>
            <a:r>
              <a:rPr lang="pt-BR" dirty="0" err="1" smtClean="0"/>
              <a:t>If</a:t>
            </a:r>
            <a:r>
              <a:rPr lang="pt-BR" dirty="0" smtClean="0"/>
              <a:t> (</a:t>
            </a:r>
            <a:r>
              <a:rPr lang="pt-BR" dirty="0" err="1" smtClean="0"/>
              <a:t>equivalent</a:t>
            </a:r>
            <a:r>
              <a:rPr lang="pt-BR" dirty="0" smtClean="0"/>
              <a:t>)</a:t>
            </a:r>
          </a:p>
          <a:p>
            <a:r>
              <a:rPr lang="pt-BR" dirty="0" err="1" smtClean="0"/>
              <a:t>Else</a:t>
            </a:r>
            <a:r>
              <a:rPr lang="pt-BR" dirty="0" smtClean="0"/>
              <a:t> </a:t>
            </a:r>
            <a:r>
              <a:rPr lang="pt-BR" dirty="0" err="1" smtClean="0"/>
              <a:t>if</a:t>
            </a:r>
            <a:r>
              <a:rPr lang="pt-BR" dirty="0" smtClean="0"/>
              <a:t> (</a:t>
            </a:r>
            <a:r>
              <a:rPr lang="pt-BR" dirty="0" err="1" smtClean="0"/>
              <a:t>superset</a:t>
            </a:r>
            <a:r>
              <a:rPr lang="pt-BR" dirty="0" smtClean="0"/>
              <a:t>)</a:t>
            </a:r>
          </a:p>
          <a:p>
            <a:r>
              <a:rPr lang="pt-BR" dirty="0" err="1" smtClean="0"/>
              <a:t>Else</a:t>
            </a:r>
            <a:r>
              <a:rPr lang="pt-BR" dirty="0" smtClean="0"/>
              <a:t> </a:t>
            </a:r>
            <a:r>
              <a:rPr lang="pt-BR" dirty="0" err="1" smtClean="0"/>
              <a:t>if</a:t>
            </a:r>
            <a:r>
              <a:rPr lang="pt-BR" dirty="0" smtClean="0"/>
              <a:t> (</a:t>
            </a:r>
            <a:r>
              <a:rPr lang="pt-BR" dirty="0" err="1" smtClean="0"/>
              <a:t>subset</a:t>
            </a:r>
            <a:r>
              <a:rPr lang="pt-BR" dirty="0" smtClean="0"/>
              <a:t>)</a:t>
            </a:r>
          </a:p>
          <a:p>
            <a:r>
              <a:rPr lang="pt-BR" dirty="0" err="1" smtClean="0"/>
              <a:t>Else</a:t>
            </a:r>
            <a:r>
              <a:rPr lang="pt-BR" dirty="0" smtClean="0"/>
              <a:t> (</a:t>
            </a:r>
            <a:r>
              <a:rPr lang="pt-BR" dirty="0" err="1" smtClean="0"/>
              <a:t>nothing</a:t>
            </a:r>
            <a:r>
              <a:rPr lang="pt-BR" dirty="0" smtClean="0"/>
              <a:t> </a:t>
            </a:r>
            <a:r>
              <a:rPr lang="pt-BR" dirty="0" err="1" smtClean="0"/>
              <a:t>corresponds</a:t>
            </a:r>
            <a:r>
              <a:rPr lang="pt-BR" dirty="0" smtClean="0"/>
              <a:t>)</a:t>
            </a:r>
            <a:endParaRPr lang="pt-BR" dirty="0"/>
          </a:p>
        </p:txBody>
      </p:sp>
      <p:cxnSp>
        <p:nvCxnSpPr>
          <p:cNvPr id="12" name="Conector de seta reta 11"/>
          <p:cNvCxnSpPr>
            <a:stCxn id="7" idx="3"/>
            <a:endCxn id="10" idx="1"/>
          </p:cNvCxnSpPr>
          <p:nvPr/>
        </p:nvCxnSpPr>
        <p:spPr>
          <a:xfrm flipV="1">
            <a:off x="1327094" y="880078"/>
            <a:ext cx="6030616" cy="18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a:stCxn id="9" idx="3"/>
            <a:endCxn id="10" idx="1"/>
          </p:cNvCxnSpPr>
          <p:nvPr/>
        </p:nvCxnSpPr>
        <p:spPr>
          <a:xfrm>
            <a:off x="4514007" y="518838"/>
            <a:ext cx="2843703" cy="361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stCxn id="8" idx="3"/>
            <a:endCxn id="10" idx="1"/>
          </p:cNvCxnSpPr>
          <p:nvPr/>
        </p:nvCxnSpPr>
        <p:spPr>
          <a:xfrm flipV="1">
            <a:off x="1327094" y="880078"/>
            <a:ext cx="6030616" cy="2383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357711" y="2654188"/>
            <a:ext cx="4384726" cy="3693319"/>
          </a:xfrm>
          <a:prstGeom prst="rect">
            <a:avLst/>
          </a:prstGeom>
          <a:noFill/>
          <a:ln>
            <a:solidFill>
              <a:schemeClr val="accent6">
                <a:lumMod val="60000"/>
                <a:lumOff val="40000"/>
              </a:schemeClr>
            </a:solidFill>
          </a:ln>
        </p:spPr>
        <p:txBody>
          <a:bodyPr wrap="square" rtlCol="0">
            <a:spAutoFit/>
          </a:bodyPr>
          <a:lstStyle/>
          <a:p>
            <a:pPr algn="just"/>
            <a:r>
              <a:rPr lang="en-US" dirty="0" smtClean="0"/>
              <a:t>I could not use the structure like that once I do not know before which is the type of the query. </a:t>
            </a:r>
          </a:p>
          <a:p>
            <a:pPr algn="just"/>
            <a:endParaRPr lang="en-US" dirty="0" smtClean="0"/>
          </a:p>
          <a:p>
            <a:pPr algn="just"/>
            <a:r>
              <a:rPr lang="en-US" dirty="0" smtClean="0"/>
              <a:t>To know the type, first, I have to search for queries of that given type (lines 3, 15 and 28).</a:t>
            </a:r>
          </a:p>
          <a:p>
            <a:pPr algn="just"/>
            <a:endParaRPr lang="en-US" dirty="0" smtClean="0"/>
          </a:p>
          <a:p>
            <a:pPr algn="just"/>
            <a:r>
              <a:rPr lang="en-US" dirty="0" smtClean="0"/>
              <a:t>I could, if you think it is better, put all the calls searching for queries before and then use the structure as you asked, but we would be probably querying the database for results that we will not use at all.</a:t>
            </a:r>
            <a:endParaRPr lang="en-US" dirty="0"/>
          </a:p>
        </p:txBody>
      </p:sp>
    </p:spTree>
    <p:extLst>
      <p:ext uri="{BB962C8B-B14F-4D97-AF65-F5344CB8AC3E}">
        <p14:creationId xmlns:p14="http://schemas.microsoft.com/office/powerpoint/2010/main" val="125077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86117" y="217936"/>
            <a:ext cx="3048000" cy="5305425"/>
          </a:xfrm>
          <a:prstGeom prst="rect">
            <a:avLst/>
          </a:prstGeom>
          <a:ln>
            <a:solidFill>
              <a:schemeClr val="tx1"/>
            </a:solidFill>
          </a:ln>
        </p:spPr>
      </p:pic>
      <p:pic>
        <p:nvPicPr>
          <p:cNvPr id="6" name="Imagem 5"/>
          <p:cNvPicPr>
            <a:picLocks noChangeAspect="1"/>
          </p:cNvPicPr>
          <p:nvPr/>
        </p:nvPicPr>
        <p:blipFill>
          <a:blip r:embed="rId3"/>
          <a:stretch>
            <a:fillRect/>
          </a:stretch>
        </p:blipFill>
        <p:spPr>
          <a:xfrm>
            <a:off x="3335183" y="217936"/>
            <a:ext cx="3676650" cy="4524375"/>
          </a:xfrm>
          <a:prstGeom prst="rect">
            <a:avLst/>
          </a:prstGeom>
          <a:ln>
            <a:solidFill>
              <a:schemeClr val="tx1"/>
            </a:solidFill>
          </a:ln>
        </p:spPr>
      </p:pic>
      <p:sp>
        <p:nvSpPr>
          <p:cNvPr id="9" name="Retângulo 8"/>
          <p:cNvSpPr/>
          <p:nvPr/>
        </p:nvSpPr>
        <p:spPr>
          <a:xfrm>
            <a:off x="1228639" y="2185798"/>
            <a:ext cx="1352719" cy="210392"/>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357710" y="141414"/>
            <a:ext cx="4384727" cy="1754326"/>
          </a:xfrm>
          <a:prstGeom prst="rect">
            <a:avLst/>
          </a:prstGeom>
          <a:noFill/>
          <a:ln>
            <a:solidFill>
              <a:srgbClr val="FF0000"/>
            </a:solidFill>
          </a:ln>
        </p:spPr>
        <p:txBody>
          <a:bodyPr wrap="square" rtlCol="0">
            <a:spAutoFit/>
          </a:bodyPr>
          <a:lstStyle/>
          <a:p>
            <a:r>
              <a:rPr lang="pt-BR" b="1" u="sng" dirty="0" err="1" smtClean="0"/>
              <a:t>Remark</a:t>
            </a:r>
            <a:r>
              <a:rPr lang="pt-BR" b="1" u="sng" dirty="0" smtClean="0"/>
              <a:t> of </a:t>
            </a:r>
            <a:r>
              <a:rPr lang="pt-BR" b="1" u="sng" dirty="0" err="1" smtClean="0"/>
              <a:t>Nadia</a:t>
            </a:r>
            <a:r>
              <a:rPr lang="pt-BR" b="1" u="sng" dirty="0" smtClean="0"/>
              <a:t>:</a:t>
            </a:r>
            <a:r>
              <a:rPr lang="pt-BR" dirty="0" smtClean="0"/>
              <a:t> </a:t>
            </a:r>
            <a:r>
              <a:rPr lang="pt-BR" dirty="0" err="1" smtClean="0"/>
              <a:t>what</a:t>
            </a:r>
            <a:r>
              <a:rPr lang="pt-BR" dirty="0" smtClean="0"/>
              <a:t> does it </a:t>
            </a:r>
            <a:r>
              <a:rPr lang="pt-BR" dirty="0" err="1" smtClean="0"/>
              <a:t>mean</a:t>
            </a:r>
            <a:r>
              <a:rPr lang="pt-BR" dirty="0" smtClean="0"/>
              <a:t>? Does </a:t>
            </a:r>
            <a:r>
              <a:rPr lang="pt-BR" dirty="0" err="1" smtClean="0"/>
              <a:t>this</a:t>
            </a:r>
            <a:r>
              <a:rPr lang="pt-BR" dirty="0" smtClean="0"/>
              <a:t> </a:t>
            </a:r>
            <a:r>
              <a:rPr lang="pt-BR" dirty="0" err="1" smtClean="0"/>
              <a:t>corresponds</a:t>
            </a:r>
            <a:r>
              <a:rPr lang="pt-BR" dirty="0" smtClean="0"/>
              <a:t> </a:t>
            </a:r>
            <a:r>
              <a:rPr lang="pt-BR" dirty="0" err="1" smtClean="0"/>
              <a:t>to</a:t>
            </a:r>
            <a:r>
              <a:rPr lang="pt-BR" dirty="0" smtClean="0"/>
              <a:t> </a:t>
            </a:r>
            <a:r>
              <a:rPr lang="pt-BR" dirty="0" err="1" smtClean="0"/>
              <a:t>check</a:t>
            </a:r>
            <a:r>
              <a:rPr lang="pt-BR" dirty="0" smtClean="0"/>
              <a:t> of </a:t>
            </a:r>
            <a:r>
              <a:rPr lang="pt-BR" dirty="0" err="1" smtClean="0"/>
              <a:t>the</a:t>
            </a:r>
            <a:r>
              <a:rPr lang="pt-BR" dirty="0" smtClean="0"/>
              <a:t> </a:t>
            </a:r>
            <a:r>
              <a:rPr lang="pt-BR" dirty="0" err="1" smtClean="0"/>
              <a:t>criteria</a:t>
            </a:r>
            <a:r>
              <a:rPr lang="pt-BR" dirty="0" smtClean="0"/>
              <a:t> </a:t>
            </a:r>
            <a:r>
              <a:rPr lang="pt-BR" dirty="0" err="1" smtClean="0"/>
              <a:t>that</a:t>
            </a:r>
            <a:r>
              <a:rPr lang="pt-BR" dirty="0" smtClean="0"/>
              <a:t> </a:t>
            </a:r>
            <a:r>
              <a:rPr lang="pt-BR" dirty="0" err="1" smtClean="0"/>
              <a:t>will</a:t>
            </a:r>
            <a:r>
              <a:rPr lang="pt-BR" dirty="0" smtClean="0"/>
              <a:t> </a:t>
            </a:r>
            <a:r>
              <a:rPr lang="pt-BR" dirty="0" err="1" smtClean="0"/>
              <a:t>let</a:t>
            </a:r>
            <a:r>
              <a:rPr lang="pt-BR" dirty="0" smtClean="0"/>
              <a:t> </a:t>
            </a:r>
            <a:r>
              <a:rPr lang="pt-BR" dirty="0" err="1" smtClean="0"/>
              <a:t>you</a:t>
            </a:r>
            <a:r>
              <a:rPr lang="pt-BR" dirty="0" smtClean="0"/>
              <a:t> </a:t>
            </a:r>
            <a:r>
              <a:rPr lang="pt-BR" dirty="0" err="1" smtClean="0"/>
              <a:t>sort</a:t>
            </a:r>
            <a:r>
              <a:rPr lang="pt-BR" dirty="0" smtClean="0"/>
              <a:t> </a:t>
            </a:r>
            <a:r>
              <a:rPr lang="pt-BR" dirty="0" err="1" smtClean="0"/>
              <a:t>the</a:t>
            </a:r>
            <a:r>
              <a:rPr lang="pt-BR" dirty="0" smtClean="0"/>
              <a:t> </a:t>
            </a:r>
            <a:r>
              <a:rPr lang="pt-BR" dirty="0" err="1" smtClean="0"/>
              <a:t>compositions</a:t>
            </a:r>
            <a:r>
              <a:rPr lang="pt-BR" dirty="0" smtClean="0"/>
              <a:t>? In </a:t>
            </a:r>
            <a:r>
              <a:rPr lang="pt-BR" dirty="0" err="1" smtClean="0"/>
              <a:t>this</a:t>
            </a:r>
            <a:r>
              <a:rPr lang="pt-BR" dirty="0" smtClean="0"/>
              <a:t> case: I </a:t>
            </a:r>
            <a:r>
              <a:rPr lang="pt-BR" dirty="0" err="1" smtClean="0"/>
              <a:t>suggest</a:t>
            </a:r>
            <a:r>
              <a:rPr lang="pt-BR" dirty="0" smtClean="0"/>
              <a:t> </a:t>
            </a:r>
            <a:r>
              <a:rPr lang="pt-BR" dirty="0" err="1" smtClean="0"/>
              <a:t>that</a:t>
            </a:r>
            <a:r>
              <a:rPr lang="pt-BR" dirty="0" smtClean="0"/>
              <a:t> a </a:t>
            </a:r>
            <a:r>
              <a:rPr lang="pt-BR" dirty="0" err="1" smtClean="0"/>
              <a:t>method</a:t>
            </a:r>
            <a:r>
              <a:rPr lang="pt-BR" dirty="0" smtClean="0"/>
              <a:t> </a:t>
            </a:r>
            <a:r>
              <a:rPr lang="pt-BR" dirty="0" err="1" smtClean="0"/>
              <a:t>getOnlineValidatedCompositions</a:t>
            </a:r>
            <a:r>
              <a:rPr lang="pt-BR" dirty="0" smtClean="0"/>
              <a:t> </a:t>
            </a:r>
            <a:r>
              <a:rPr lang="pt-BR" dirty="0" err="1" smtClean="0"/>
              <a:t>replace</a:t>
            </a:r>
            <a:r>
              <a:rPr lang="pt-BR" dirty="0" smtClean="0"/>
              <a:t> </a:t>
            </a:r>
            <a:r>
              <a:rPr lang="pt-BR" dirty="0" err="1" smtClean="0"/>
              <a:t>directly</a:t>
            </a:r>
            <a:r>
              <a:rPr lang="pt-BR" dirty="0" smtClean="0"/>
              <a:t> </a:t>
            </a:r>
            <a:r>
              <a:rPr lang="pt-BR" dirty="0" err="1" smtClean="0"/>
              <a:t>the</a:t>
            </a:r>
            <a:r>
              <a:rPr lang="pt-BR" dirty="0" smtClean="0"/>
              <a:t> online and </a:t>
            </a:r>
            <a:r>
              <a:rPr lang="pt-BR" dirty="0" err="1" smtClean="0"/>
              <a:t>valid</a:t>
            </a:r>
            <a:r>
              <a:rPr lang="pt-BR" dirty="0" smtClean="0"/>
              <a:t> </a:t>
            </a:r>
            <a:r>
              <a:rPr lang="pt-BR" dirty="0" err="1" smtClean="0"/>
              <a:t>compositions</a:t>
            </a:r>
            <a:r>
              <a:rPr lang="pt-BR" dirty="0" smtClean="0"/>
              <a:t>.</a:t>
            </a:r>
            <a:endParaRPr lang="pt-BR" dirty="0"/>
          </a:p>
        </p:txBody>
      </p:sp>
      <p:cxnSp>
        <p:nvCxnSpPr>
          <p:cNvPr id="14" name="Conector de seta reta 13"/>
          <p:cNvCxnSpPr>
            <a:stCxn id="9" idx="3"/>
            <a:endCxn id="10" idx="1"/>
          </p:cNvCxnSpPr>
          <p:nvPr/>
        </p:nvCxnSpPr>
        <p:spPr>
          <a:xfrm flipV="1">
            <a:off x="2581358" y="1018577"/>
            <a:ext cx="4776352" cy="12724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357711" y="2654188"/>
            <a:ext cx="4384726" cy="2308324"/>
          </a:xfrm>
          <a:prstGeom prst="rect">
            <a:avLst/>
          </a:prstGeom>
          <a:noFill/>
          <a:ln>
            <a:solidFill>
              <a:schemeClr val="accent6">
                <a:lumMod val="60000"/>
                <a:lumOff val="40000"/>
              </a:schemeClr>
            </a:solidFill>
          </a:ln>
        </p:spPr>
        <p:txBody>
          <a:bodyPr wrap="square" rtlCol="0">
            <a:spAutoFit/>
          </a:bodyPr>
          <a:lstStyle/>
          <a:p>
            <a:pPr algn="just"/>
            <a:r>
              <a:rPr lang="en-US" dirty="0" smtClean="0"/>
              <a:t>This method validates the user requirements of the query. Because, for example, I can find queries that are equivalent in terms of abstract services, but the requirements could be more/less restricted. </a:t>
            </a:r>
          </a:p>
          <a:p>
            <a:pPr algn="just"/>
            <a:endParaRPr lang="en-US" dirty="0" smtClean="0"/>
          </a:p>
          <a:p>
            <a:pPr algn="just"/>
            <a:r>
              <a:rPr lang="en-US" dirty="0" smtClean="0"/>
              <a:t>But I can put them together, there is no problem.</a:t>
            </a:r>
          </a:p>
        </p:txBody>
      </p:sp>
    </p:spTree>
    <p:extLst>
      <p:ext uri="{BB962C8B-B14F-4D97-AF65-F5344CB8AC3E}">
        <p14:creationId xmlns:p14="http://schemas.microsoft.com/office/powerpoint/2010/main" val="404696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86117" y="217936"/>
            <a:ext cx="3048000" cy="5305425"/>
          </a:xfrm>
          <a:prstGeom prst="rect">
            <a:avLst/>
          </a:prstGeom>
          <a:ln>
            <a:solidFill>
              <a:schemeClr val="tx1"/>
            </a:solidFill>
          </a:ln>
        </p:spPr>
      </p:pic>
      <p:pic>
        <p:nvPicPr>
          <p:cNvPr id="6" name="Imagem 5"/>
          <p:cNvPicPr>
            <a:picLocks noChangeAspect="1"/>
          </p:cNvPicPr>
          <p:nvPr/>
        </p:nvPicPr>
        <p:blipFill>
          <a:blip r:embed="rId3"/>
          <a:stretch>
            <a:fillRect/>
          </a:stretch>
        </p:blipFill>
        <p:spPr>
          <a:xfrm>
            <a:off x="3335183" y="217936"/>
            <a:ext cx="3676650" cy="4524375"/>
          </a:xfrm>
          <a:prstGeom prst="rect">
            <a:avLst/>
          </a:prstGeom>
          <a:ln>
            <a:solidFill>
              <a:schemeClr val="tx1"/>
            </a:solidFill>
          </a:ln>
        </p:spPr>
      </p:pic>
      <p:sp>
        <p:nvSpPr>
          <p:cNvPr id="9" name="Retângulo 8"/>
          <p:cNvSpPr/>
          <p:nvPr/>
        </p:nvSpPr>
        <p:spPr>
          <a:xfrm>
            <a:off x="4028483" y="3974137"/>
            <a:ext cx="1352719" cy="371285"/>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357710" y="141414"/>
            <a:ext cx="4384727" cy="923330"/>
          </a:xfrm>
          <a:prstGeom prst="rect">
            <a:avLst/>
          </a:prstGeom>
          <a:noFill/>
          <a:ln>
            <a:solidFill>
              <a:srgbClr val="FF0000"/>
            </a:solidFill>
          </a:ln>
        </p:spPr>
        <p:txBody>
          <a:bodyPr wrap="square" rtlCol="0">
            <a:spAutoFit/>
          </a:bodyPr>
          <a:lstStyle/>
          <a:p>
            <a:r>
              <a:rPr lang="pt-BR" b="1" u="sng" dirty="0" err="1" smtClean="0"/>
              <a:t>Remark</a:t>
            </a:r>
            <a:r>
              <a:rPr lang="pt-BR" b="1" u="sng" dirty="0" smtClean="0"/>
              <a:t> of </a:t>
            </a:r>
            <a:r>
              <a:rPr lang="pt-BR" b="1" u="sng" dirty="0" err="1" smtClean="0"/>
              <a:t>Nadia</a:t>
            </a:r>
            <a:r>
              <a:rPr lang="pt-BR" b="1" u="sng" dirty="0" smtClean="0"/>
              <a:t>:</a:t>
            </a:r>
            <a:r>
              <a:rPr lang="pt-BR" dirty="0" smtClean="0"/>
              <a:t> </a:t>
            </a:r>
            <a:r>
              <a:rPr lang="pt-BR" dirty="0" err="1" smtClean="0"/>
              <a:t>these</a:t>
            </a:r>
            <a:r>
              <a:rPr lang="pt-BR" dirty="0" smtClean="0"/>
              <a:t> </a:t>
            </a:r>
            <a:r>
              <a:rPr lang="pt-BR" dirty="0" err="1" smtClean="0"/>
              <a:t>two</a:t>
            </a:r>
            <a:r>
              <a:rPr lang="pt-BR" dirty="0" smtClean="0"/>
              <a:t> </a:t>
            </a:r>
            <a:r>
              <a:rPr lang="pt-BR" dirty="0" err="1" smtClean="0"/>
              <a:t>instructions</a:t>
            </a:r>
            <a:r>
              <a:rPr lang="pt-BR" dirty="0" smtClean="0"/>
              <a:t> </a:t>
            </a:r>
            <a:r>
              <a:rPr lang="pt-BR" dirty="0" err="1" smtClean="0"/>
              <a:t>could</a:t>
            </a:r>
            <a:r>
              <a:rPr lang="pt-BR" dirty="0" smtClean="0"/>
              <a:t> </a:t>
            </a:r>
            <a:r>
              <a:rPr lang="pt-BR" dirty="0" err="1" smtClean="0"/>
              <a:t>be</a:t>
            </a:r>
            <a:r>
              <a:rPr lang="pt-BR" dirty="0" smtClean="0"/>
              <a:t> </a:t>
            </a:r>
            <a:r>
              <a:rPr lang="pt-BR" dirty="0" err="1" smtClean="0"/>
              <a:t>factorized</a:t>
            </a:r>
            <a:r>
              <a:rPr lang="pt-BR" dirty="0" smtClean="0"/>
              <a:t> as </a:t>
            </a:r>
            <a:r>
              <a:rPr lang="pt-BR" dirty="0" err="1" smtClean="0"/>
              <a:t>all</a:t>
            </a:r>
            <a:r>
              <a:rPr lang="pt-BR" dirty="0" smtClean="0"/>
              <a:t> </a:t>
            </a:r>
            <a:r>
              <a:rPr lang="pt-BR" dirty="0" err="1" smtClean="0"/>
              <a:t>code</a:t>
            </a:r>
            <a:r>
              <a:rPr lang="pt-BR" dirty="0" smtClean="0"/>
              <a:t> </a:t>
            </a:r>
            <a:r>
              <a:rPr lang="pt-BR" dirty="0" err="1" smtClean="0"/>
              <a:t>is</a:t>
            </a:r>
            <a:r>
              <a:rPr lang="pt-BR" dirty="0" smtClean="0"/>
              <a:t> </a:t>
            </a:r>
            <a:r>
              <a:rPr lang="pt-BR" dirty="0" err="1" smtClean="0"/>
              <a:t>included</a:t>
            </a:r>
            <a:r>
              <a:rPr lang="pt-BR" dirty="0" smtClean="0"/>
              <a:t> in </a:t>
            </a:r>
            <a:r>
              <a:rPr lang="pt-BR" dirty="0" err="1" smtClean="0"/>
              <a:t>the</a:t>
            </a:r>
            <a:r>
              <a:rPr lang="pt-BR" dirty="0" smtClean="0"/>
              <a:t> </a:t>
            </a:r>
            <a:r>
              <a:rPr lang="pt-BR" dirty="0" err="1" smtClean="0"/>
              <a:t>if</a:t>
            </a:r>
            <a:r>
              <a:rPr lang="pt-BR" dirty="0" smtClean="0"/>
              <a:t> </a:t>
            </a:r>
            <a:r>
              <a:rPr lang="pt-BR" dirty="0" err="1" smtClean="0"/>
              <a:t>structure</a:t>
            </a:r>
            <a:r>
              <a:rPr lang="pt-BR" dirty="0" smtClean="0"/>
              <a:t>.</a:t>
            </a:r>
            <a:endParaRPr lang="pt-BR" dirty="0"/>
          </a:p>
        </p:txBody>
      </p:sp>
      <p:cxnSp>
        <p:nvCxnSpPr>
          <p:cNvPr id="14" name="Conector de seta reta 13"/>
          <p:cNvCxnSpPr>
            <a:stCxn id="9" idx="3"/>
            <a:endCxn id="10" idx="1"/>
          </p:cNvCxnSpPr>
          <p:nvPr/>
        </p:nvCxnSpPr>
        <p:spPr>
          <a:xfrm flipV="1">
            <a:off x="5381202" y="603079"/>
            <a:ext cx="1976508" cy="3556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357711" y="2654188"/>
            <a:ext cx="4384726" cy="369332"/>
          </a:xfrm>
          <a:prstGeom prst="rect">
            <a:avLst/>
          </a:prstGeom>
          <a:noFill/>
          <a:ln>
            <a:solidFill>
              <a:schemeClr val="accent6">
                <a:lumMod val="60000"/>
                <a:lumOff val="40000"/>
              </a:schemeClr>
            </a:solidFill>
          </a:ln>
        </p:spPr>
        <p:txBody>
          <a:bodyPr wrap="square" rtlCol="0">
            <a:spAutoFit/>
          </a:bodyPr>
          <a:lstStyle/>
          <a:p>
            <a:pPr algn="just"/>
            <a:r>
              <a:rPr lang="en-US" dirty="0" smtClean="0"/>
              <a:t>I did not understand what you mean.</a:t>
            </a:r>
          </a:p>
        </p:txBody>
      </p:sp>
    </p:spTree>
    <p:extLst>
      <p:ext uri="{BB962C8B-B14F-4D97-AF65-F5344CB8AC3E}">
        <p14:creationId xmlns:p14="http://schemas.microsoft.com/office/powerpoint/2010/main" val="7799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86117" y="217936"/>
            <a:ext cx="3048000" cy="5305425"/>
          </a:xfrm>
          <a:prstGeom prst="rect">
            <a:avLst/>
          </a:prstGeom>
          <a:ln>
            <a:solidFill>
              <a:schemeClr val="tx1"/>
            </a:solidFill>
          </a:ln>
        </p:spPr>
      </p:pic>
      <p:pic>
        <p:nvPicPr>
          <p:cNvPr id="6" name="Imagem 5"/>
          <p:cNvPicPr>
            <a:picLocks noChangeAspect="1"/>
          </p:cNvPicPr>
          <p:nvPr/>
        </p:nvPicPr>
        <p:blipFill>
          <a:blip r:embed="rId3"/>
          <a:stretch>
            <a:fillRect/>
          </a:stretch>
        </p:blipFill>
        <p:spPr>
          <a:xfrm>
            <a:off x="3335183" y="217936"/>
            <a:ext cx="3676650" cy="4524375"/>
          </a:xfrm>
          <a:prstGeom prst="rect">
            <a:avLst/>
          </a:prstGeom>
          <a:ln>
            <a:solidFill>
              <a:schemeClr val="tx1"/>
            </a:solidFill>
          </a:ln>
        </p:spPr>
      </p:pic>
      <p:sp>
        <p:nvSpPr>
          <p:cNvPr id="9" name="Retângulo 8"/>
          <p:cNvSpPr/>
          <p:nvPr/>
        </p:nvSpPr>
        <p:spPr>
          <a:xfrm>
            <a:off x="524632" y="603452"/>
            <a:ext cx="2655538" cy="2358233"/>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357710" y="764494"/>
            <a:ext cx="4384727" cy="5078313"/>
          </a:xfrm>
          <a:prstGeom prst="rect">
            <a:avLst/>
          </a:prstGeom>
          <a:noFill/>
          <a:ln>
            <a:solidFill>
              <a:srgbClr val="FF0000"/>
            </a:solidFill>
          </a:ln>
        </p:spPr>
        <p:txBody>
          <a:bodyPr wrap="square" rtlCol="0">
            <a:spAutoFit/>
          </a:bodyPr>
          <a:lstStyle/>
          <a:p>
            <a:r>
              <a:rPr lang="en-US" dirty="0" smtClean="0"/>
              <a:t>While implementing the stored procedure, instead of using a cursor to iterate the query and another cursor to iterate in the compositions of the query, I have created a SQL query that directly returns the compositions of all queries that matches with the incoming query. </a:t>
            </a:r>
          </a:p>
          <a:p>
            <a:endParaRPr lang="en-US" dirty="0"/>
          </a:p>
          <a:p>
            <a:r>
              <a:rPr lang="en-US" dirty="0" smtClean="0"/>
              <a:t>Now, once I retrieve all the compositions, I have separated them according to their requirements type. For, example, for queries equivalent, I have created three cursors and associated them to equivalent requirements, more restricted requirements and less restricted requirements.</a:t>
            </a:r>
          </a:p>
          <a:p>
            <a:endParaRPr lang="en-US" dirty="0"/>
          </a:p>
          <a:p>
            <a:r>
              <a:rPr lang="en-US" dirty="0" smtClean="0"/>
              <a:t>The same idea works for the other type of queries.</a:t>
            </a:r>
            <a:endParaRPr lang="en-US" dirty="0"/>
          </a:p>
        </p:txBody>
      </p:sp>
      <p:cxnSp>
        <p:nvCxnSpPr>
          <p:cNvPr id="14" name="Conector de seta reta 13"/>
          <p:cNvCxnSpPr>
            <a:stCxn id="9" idx="3"/>
            <a:endCxn id="10" idx="1"/>
          </p:cNvCxnSpPr>
          <p:nvPr/>
        </p:nvCxnSpPr>
        <p:spPr>
          <a:xfrm>
            <a:off x="3180170" y="1782569"/>
            <a:ext cx="4177540" cy="15210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357710" y="217936"/>
            <a:ext cx="4384726" cy="369332"/>
          </a:xfrm>
          <a:prstGeom prst="rect">
            <a:avLst/>
          </a:prstGeom>
          <a:noFill/>
          <a:ln>
            <a:solidFill>
              <a:schemeClr val="accent6">
                <a:lumMod val="60000"/>
                <a:lumOff val="40000"/>
              </a:schemeClr>
            </a:solidFill>
          </a:ln>
        </p:spPr>
        <p:txBody>
          <a:bodyPr wrap="square" rtlCol="0">
            <a:spAutoFit/>
          </a:bodyPr>
          <a:lstStyle/>
          <a:p>
            <a:pPr algn="just"/>
            <a:r>
              <a:rPr lang="en-US" dirty="0" smtClean="0"/>
              <a:t>Changes that I have done:</a:t>
            </a:r>
          </a:p>
        </p:txBody>
      </p:sp>
    </p:spTree>
    <p:extLst>
      <p:ext uri="{BB962C8B-B14F-4D97-AF65-F5344CB8AC3E}">
        <p14:creationId xmlns:p14="http://schemas.microsoft.com/office/powerpoint/2010/main" val="278924955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353</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6</cp:revision>
  <dcterms:created xsi:type="dcterms:W3CDTF">2017-07-10T10:12:49Z</dcterms:created>
  <dcterms:modified xsi:type="dcterms:W3CDTF">2017-07-10T16:22:50Z</dcterms:modified>
</cp:coreProperties>
</file>