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cuments\DanielCarvalho-PhD\Algorithm\Test%20results\tests%20version%20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cuments\DanielCarvalho-PhD\Algorithm\Test%20results\tests%20version%20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cuments\DanielCarvalho-PhD\Algorithm\Test%20results\tests%20version%203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Experiment 1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1"/>
          <c:order val="0"/>
          <c:tx>
            <c:strRef>
              <c:f>Plan1!$C$3</c:f>
              <c:strCache>
                <c:ptCount val="1"/>
                <c:pt idx="0">
                  <c:v>Q1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cat>
            <c:numRef>
              <c:f>Plan1!$B$4:$B$8</c:f>
              <c:numCache>
                <c:formatCode>General</c:formatCode>
                <c:ptCount val="5"/>
                <c:pt idx="0">
                  <c:v>5</c:v>
                </c:pt>
                <c:pt idx="1">
                  <c:v>25</c:v>
                </c:pt>
                <c:pt idx="2">
                  <c:v>50</c:v>
                </c:pt>
                <c:pt idx="3">
                  <c:v>75</c:v>
                </c:pt>
                <c:pt idx="4">
                  <c:v>100</c:v>
                </c:pt>
              </c:numCache>
            </c:numRef>
          </c:cat>
          <c:val>
            <c:numRef>
              <c:f>Plan1!$C$4:$C$8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1.56001E-2</c:v>
                </c:pt>
                <c:pt idx="4">
                  <c:v>1.56001E-2</c:v>
                </c:pt>
              </c:numCache>
            </c:numRef>
          </c:val>
        </c:ser>
        <c:ser>
          <c:idx val="2"/>
          <c:order val="1"/>
          <c:tx>
            <c:strRef>
              <c:f>Plan1!$D$3</c:f>
              <c:strCache>
                <c:ptCount val="1"/>
                <c:pt idx="0">
                  <c:v>Q2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cat>
            <c:numRef>
              <c:f>Plan1!$B$4:$B$8</c:f>
              <c:numCache>
                <c:formatCode>General</c:formatCode>
                <c:ptCount val="5"/>
                <c:pt idx="0">
                  <c:v>5</c:v>
                </c:pt>
                <c:pt idx="1">
                  <c:v>25</c:v>
                </c:pt>
                <c:pt idx="2">
                  <c:v>50</c:v>
                </c:pt>
                <c:pt idx="3">
                  <c:v>75</c:v>
                </c:pt>
                <c:pt idx="4">
                  <c:v>100</c:v>
                </c:pt>
              </c:numCache>
            </c:numRef>
          </c:cat>
          <c:val>
            <c:numRef>
              <c:f>Plan1!$D$4:$D$8</c:f>
              <c:numCache>
                <c:formatCode>General</c:formatCode>
                <c:ptCount val="5"/>
                <c:pt idx="0">
                  <c:v>0</c:v>
                </c:pt>
                <c:pt idx="1">
                  <c:v>1.56001E-2</c:v>
                </c:pt>
                <c:pt idx="2">
                  <c:v>3.1200200000000001E-2</c:v>
                </c:pt>
                <c:pt idx="3">
                  <c:v>4.6800300000000003E-2</c:v>
                </c:pt>
                <c:pt idx="4">
                  <c:v>4.6800300000000003E-2</c:v>
                </c:pt>
              </c:numCache>
            </c:numRef>
          </c:val>
        </c:ser>
        <c:ser>
          <c:idx val="3"/>
          <c:order val="2"/>
          <c:tx>
            <c:strRef>
              <c:f>Plan1!$E$3</c:f>
              <c:strCache>
                <c:ptCount val="1"/>
                <c:pt idx="0">
                  <c:v>Q3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cat>
            <c:numRef>
              <c:f>Plan1!$B$4:$B$8</c:f>
              <c:numCache>
                <c:formatCode>General</c:formatCode>
                <c:ptCount val="5"/>
                <c:pt idx="0">
                  <c:v>5</c:v>
                </c:pt>
                <c:pt idx="1">
                  <c:v>25</c:v>
                </c:pt>
                <c:pt idx="2">
                  <c:v>50</c:v>
                </c:pt>
                <c:pt idx="3">
                  <c:v>75</c:v>
                </c:pt>
                <c:pt idx="4">
                  <c:v>100</c:v>
                </c:pt>
              </c:numCache>
            </c:numRef>
          </c:cat>
          <c:val>
            <c:numRef>
              <c:f>Plan1!$E$4:$E$8</c:f>
              <c:numCache>
                <c:formatCode>General</c:formatCode>
                <c:ptCount val="5"/>
                <c:pt idx="0">
                  <c:v>0</c:v>
                </c:pt>
                <c:pt idx="1">
                  <c:v>3.1200200000000001E-2</c:v>
                </c:pt>
                <c:pt idx="2">
                  <c:v>7.80005E-2</c:v>
                </c:pt>
                <c:pt idx="3">
                  <c:v>0.17160110000000001</c:v>
                </c:pt>
                <c:pt idx="4">
                  <c:v>0.39000249999999997</c:v>
                </c:pt>
              </c:numCache>
            </c:numRef>
          </c:val>
        </c:ser>
        <c:ser>
          <c:idx val="4"/>
          <c:order val="3"/>
          <c:tx>
            <c:strRef>
              <c:f>Plan1!$F$3</c:f>
              <c:strCache>
                <c:ptCount val="1"/>
                <c:pt idx="0">
                  <c:v>Q4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cat>
            <c:numRef>
              <c:f>Plan1!$B$4:$B$8</c:f>
              <c:numCache>
                <c:formatCode>General</c:formatCode>
                <c:ptCount val="5"/>
                <c:pt idx="0">
                  <c:v>5</c:v>
                </c:pt>
                <c:pt idx="1">
                  <c:v>25</c:v>
                </c:pt>
                <c:pt idx="2">
                  <c:v>50</c:v>
                </c:pt>
                <c:pt idx="3">
                  <c:v>75</c:v>
                </c:pt>
                <c:pt idx="4">
                  <c:v>100</c:v>
                </c:pt>
              </c:numCache>
            </c:numRef>
          </c:cat>
          <c:val>
            <c:numRef>
              <c:f>Plan1!$F$4:$F$8</c:f>
              <c:numCache>
                <c:formatCode>General</c:formatCode>
                <c:ptCount val="5"/>
                <c:pt idx="0">
                  <c:v>0</c:v>
                </c:pt>
                <c:pt idx="1">
                  <c:v>3.1200200000000001E-2</c:v>
                </c:pt>
                <c:pt idx="2">
                  <c:v>0.2964019</c:v>
                </c:pt>
                <c:pt idx="3">
                  <c:v>1.3572086999999999</c:v>
                </c:pt>
                <c:pt idx="4">
                  <c:v>5.5536355999999998</c:v>
                </c:pt>
              </c:numCache>
            </c:numRef>
          </c:val>
        </c:ser>
        <c:ser>
          <c:idx val="5"/>
          <c:order val="4"/>
          <c:tx>
            <c:strRef>
              <c:f>Plan1!$G$3</c:f>
              <c:strCache>
                <c:ptCount val="1"/>
                <c:pt idx="0">
                  <c:v>Q5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cat>
            <c:numRef>
              <c:f>Plan1!$B$4:$B$8</c:f>
              <c:numCache>
                <c:formatCode>General</c:formatCode>
                <c:ptCount val="5"/>
                <c:pt idx="0">
                  <c:v>5</c:v>
                </c:pt>
                <c:pt idx="1">
                  <c:v>25</c:v>
                </c:pt>
                <c:pt idx="2">
                  <c:v>50</c:v>
                </c:pt>
                <c:pt idx="3">
                  <c:v>75</c:v>
                </c:pt>
                <c:pt idx="4">
                  <c:v>100</c:v>
                </c:pt>
              </c:numCache>
            </c:numRef>
          </c:cat>
          <c:val>
            <c:numRef>
              <c:f>Plan1!$G$4:$G$8</c:f>
              <c:numCache>
                <c:formatCode>General</c:formatCode>
                <c:ptCount val="5"/>
                <c:pt idx="0">
                  <c:v>0</c:v>
                </c:pt>
                <c:pt idx="1">
                  <c:v>9.3600600000000006E-2</c:v>
                </c:pt>
                <c:pt idx="2">
                  <c:v>0.90480579999999999</c:v>
                </c:pt>
                <c:pt idx="3">
                  <c:v>9.0636580999999996</c:v>
                </c:pt>
                <c:pt idx="4">
                  <c:v>53.04034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96573264"/>
        <c:axId val="296569344"/>
        <c:axId val="0"/>
      </c:bar3DChart>
      <c:catAx>
        <c:axId val="2965732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Number of concrete services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6569344"/>
        <c:crosses val="autoZero"/>
        <c:auto val="1"/>
        <c:lblAlgn val="ctr"/>
        <c:lblOffset val="100"/>
        <c:noMultiLvlLbl val="0"/>
      </c:catAx>
      <c:valAx>
        <c:axId val="296569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Time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6573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zero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Experiment 2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Plan1!$E$27</c:f>
              <c:strCache>
                <c:ptCount val="1"/>
                <c:pt idx="0">
                  <c:v>Test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Plan1!$D$28:$D$33</c:f>
              <c:numCache>
                <c:formatCode>General</c:formatCode>
                <c:ptCount val="6"/>
                <c:pt idx="0">
                  <c:v>50</c:v>
                </c:pt>
                <c:pt idx="1">
                  <c:v>60</c:v>
                </c:pt>
                <c:pt idx="2">
                  <c:v>70</c:v>
                </c:pt>
                <c:pt idx="3">
                  <c:v>80</c:v>
                </c:pt>
                <c:pt idx="4">
                  <c:v>90</c:v>
                </c:pt>
                <c:pt idx="5">
                  <c:v>100</c:v>
                </c:pt>
              </c:numCache>
            </c:numRef>
          </c:cat>
          <c:val>
            <c:numRef>
              <c:f>Plan1!$E$28:$E$33</c:f>
              <c:numCache>
                <c:formatCode>General</c:formatCode>
                <c:ptCount val="6"/>
                <c:pt idx="0">
                  <c:v>1.2012077000000001</c:v>
                </c:pt>
                <c:pt idx="1">
                  <c:v>2.6364169</c:v>
                </c:pt>
                <c:pt idx="2">
                  <c:v>6.2868402999999997</c:v>
                </c:pt>
                <c:pt idx="3">
                  <c:v>13.884088999999999</c:v>
                </c:pt>
                <c:pt idx="4">
                  <c:v>28.501382700000001</c:v>
                </c:pt>
                <c:pt idx="5">
                  <c:v>54.678350500000001</c:v>
                </c:pt>
              </c:numCache>
            </c:numRef>
          </c:val>
        </c:ser>
        <c:ser>
          <c:idx val="1"/>
          <c:order val="1"/>
          <c:tx>
            <c:strRef>
              <c:f>Plan1!$F$27</c:f>
              <c:strCache>
                <c:ptCount val="1"/>
                <c:pt idx="0">
                  <c:v>Test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Plan1!$D$28:$D$33</c:f>
              <c:numCache>
                <c:formatCode>General</c:formatCode>
                <c:ptCount val="6"/>
                <c:pt idx="0">
                  <c:v>50</c:v>
                </c:pt>
                <c:pt idx="1">
                  <c:v>60</c:v>
                </c:pt>
                <c:pt idx="2">
                  <c:v>70</c:v>
                </c:pt>
                <c:pt idx="3">
                  <c:v>80</c:v>
                </c:pt>
                <c:pt idx="4">
                  <c:v>90</c:v>
                </c:pt>
                <c:pt idx="5">
                  <c:v>100</c:v>
                </c:pt>
              </c:numCache>
            </c:numRef>
          </c:cat>
          <c:val>
            <c:numRef>
              <c:f>Plan1!$F$28:$F$33</c:f>
              <c:numCache>
                <c:formatCode>General</c:formatCode>
                <c:ptCount val="6"/>
                <c:pt idx="0">
                  <c:v>0.40560259999999998</c:v>
                </c:pt>
                <c:pt idx="1">
                  <c:v>0.624004</c:v>
                </c:pt>
                <c:pt idx="2">
                  <c:v>2.5428163000000001</c:v>
                </c:pt>
                <c:pt idx="3">
                  <c:v>3.8532247000000002</c:v>
                </c:pt>
                <c:pt idx="4">
                  <c:v>7.0980454999999996</c:v>
                </c:pt>
                <c:pt idx="5">
                  <c:v>20.482931300000001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6544704"/>
        <c:axId val="296544144"/>
      </c:barChart>
      <c:catAx>
        <c:axId val="296544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6544144"/>
        <c:crosses val="autoZero"/>
        <c:auto val="1"/>
        <c:lblAlgn val="ctr"/>
        <c:lblOffset val="100"/>
        <c:noMultiLvlLbl val="0"/>
      </c:catAx>
      <c:valAx>
        <c:axId val="296544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6544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dirty="0"/>
              <a:t>Experiment </a:t>
            </a:r>
            <a:r>
              <a:rPr lang="fr-FR" dirty="0" smtClean="0"/>
              <a:t>2</a:t>
            </a:r>
            <a:endParaRPr lang="fr-FR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Plan1!$E$35</c:f>
              <c:strCache>
                <c:ptCount val="1"/>
                <c:pt idx="0">
                  <c:v>Test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Plan1!$D$36:$D$41</c:f>
              <c:numCache>
                <c:formatCode>General</c:formatCode>
                <c:ptCount val="6"/>
                <c:pt idx="0">
                  <c:v>50</c:v>
                </c:pt>
                <c:pt idx="1">
                  <c:v>60</c:v>
                </c:pt>
                <c:pt idx="2">
                  <c:v>70</c:v>
                </c:pt>
                <c:pt idx="3">
                  <c:v>80</c:v>
                </c:pt>
                <c:pt idx="4">
                  <c:v>90</c:v>
                </c:pt>
                <c:pt idx="5">
                  <c:v>100</c:v>
                </c:pt>
              </c:numCache>
            </c:numRef>
          </c:cat>
          <c:val>
            <c:numRef>
              <c:f>Plan1!$E$36:$E$41</c:f>
              <c:numCache>
                <c:formatCode>General</c:formatCode>
                <c:ptCount val="6"/>
                <c:pt idx="0">
                  <c:v>327680</c:v>
                </c:pt>
                <c:pt idx="1">
                  <c:v>990000</c:v>
                </c:pt>
                <c:pt idx="2">
                  <c:v>2488320</c:v>
                </c:pt>
                <c:pt idx="3">
                  <c:v>5493488</c:v>
                </c:pt>
                <c:pt idx="4">
                  <c:v>11010048</c:v>
                </c:pt>
                <c:pt idx="5">
                  <c:v>20470320</c:v>
                </c:pt>
              </c:numCache>
            </c:numRef>
          </c:val>
        </c:ser>
        <c:ser>
          <c:idx val="1"/>
          <c:order val="1"/>
          <c:tx>
            <c:strRef>
              <c:f>Plan1!$F$35</c:f>
              <c:strCache>
                <c:ptCount val="1"/>
                <c:pt idx="0">
                  <c:v>Test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Plan1!$D$36:$D$41</c:f>
              <c:numCache>
                <c:formatCode>General</c:formatCode>
                <c:ptCount val="6"/>
                <c:pt idx="0">
                  <c:v>50</c:v>
                </c:pt>
                <c:pt idx="1">
                  <c:v>60</c:v>
                </c:pt>
                <c:pt idx="2">
                  <c:v>70</c:v>
                </c:pt>
                <c:pt idx="3">
                  <c:v>80</c:v>
                </c:pt>
                <c:pt idx="4">
                  <c:v>90</c:v>
                </c:pt>
                <c:pt idx="5">
                  <c:v>100</c:v>
                </c:pt>
              </c:numCache>
            </c:numRef>
          </c:cat>
          <c:val>
            <c:numRef>
              <c:f>Plan1!$F$36:$F$41</c:f>
              <c:numCache>
                <c:formatCode>General</c:formatCode>
                <c:ptCount val="6"/>
                <c:pt idx="0">
                  <c:v>89600</c:v>
                </c:pt>
                <c:pt idx="1">
                  <c:v>193536</c:v>
                </c:pt>
                <c:pt idx="2">
                  <c:v>891000</c:v>
                </c:pt>
                <c:pt idx="3">
                  <c:v>1430000</c:v>
                </c:pt>
                <c:pt idx="4">
                  <c:v>2676960</c:v>
                </c:pt>
                <c:pt idx="5">
                  <c:v>7603200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6548064"/>
        <c:axId val="296547504"/>
      </c:barChart>
      <c:catAx>
        <c:axId val="296548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6547504"/>
        <c:crosses val="autoZero"/>
        <c:auto val="1"/>
        <c:lblAlgn val="ctr"/>
        <c:lblOffset val="100"/>
        <c:noMultiLvlLbl val="0"/>
      </c:catAx>
      <c:valAx>
        <c:axId val="296547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6548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0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fr-F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fr-F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CED6E-7BA0-4990-BB18-C6BF7C09A64C}" type="datetimeFigureOut">
              <a:rPr lang="fr-FR" smtClean="0"/>
              <a:t>20/01/2016</a:t>
            </a:fld>
            <a:endParaRPr lang="fr-F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FE47B-0E29-41A7-BFF7-AA2CB52F0F6F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6968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fr-F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fr-F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CED6E-7BA0-4990-BB18-C6BF7C09A64C}" type="datetimeFigureOut">
              <a:rPr lang="fr-FR" smtClean="0"/>
              <a:t>20/01/2016</a:t>
            </a:fld>
            <a:endParaRPr lang="fr-F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FE47B-0E29-41A7-BFF7-AA2CB52F0F6F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3575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fr-F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fr-F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CED6E-7BA0-4990-BB18-C6BF7C09A64C}" type="datetimeFigureOut">
              <a:rPr lang="fr-FR" smtClean="0"/>
              <a:t>20/01/2016</a:t>
            </a:fld>
            <a:endParaRPr lang="fr-F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FE47B-0E29-41A7-BFF7-AA2CB52F0F6F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9425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fr-F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fr-F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CED6E-7BA0-4990-BB18-C6BF7C09A64C}" type="datetimeFigureOut">
              <a:rPr lang="fr-FR" smtClean="0"/>
              <a:t>20/01/2016</a:t>
            </a:fld>
            <a:endParaRPr lang="fr-F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FE47B-0E29-41A7-BFF7-AA2CB52F0F6F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8014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fr-F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CED6E-7BA0-4990-BB18-C6BF7C09A64C}" type="datetimeFigureOut">
              <a:rPr lang="fr-FR" smtClean="0"/>
              <a:t>20/01/2016</a:t>
            </a:fld>
            <a:endParaRPr lang="fr-F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FE47B-0E29-41A7-BFF7-AA2CB52F0F6F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4905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fr-F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fr-F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fr-F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CED6E-7BA0-4990-BB18-C6BF7C09A64C}" type="datetimeFigureOut">
              <a:rPr lang="fr-FR" smtClean="0"/>
              <a:t>20/01/2016</a:t>
            </a:fld>
            <a:endParaRPr lang="fr-F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FE47B-0E29-41A7-BFF7-AA2CB52F0F6F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1345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fr-F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fr-F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fr-F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CED6E-7BA0-4990-BB18-C6BF7C09A64C}" type="datetimeFigureOut">
              <a:rPr lang="fr-FR" smtClean="0"/>
              <a:t>20/01/2016</a:t>
            </a:fld>
            <a:endParaRPr lang="fr-F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FE47B-0E29-41A7-BFF7-AA2CB52F0F6F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9136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fr-F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CED6E-7BA0-4990-BB18-C6BF7C09A64C}" type="datetimeFigureOut">
              <a:rPr lang="fr-FR" smtClean="0"/>
              <a:t>20/01/2016</a:t>
            </a:fld>
            <a:endParaRPr lang="fr-F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FE47B-0E29-41A7-BFF7-AA2CB52F0F6F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7846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CED6E-7BA0-4990-BB18-C6BF7C09A64C}" type="datetimeFigureOut">
              <a:rPr lang="fr-FR" smtClean="0"/>
              <a:t>20/01/2016</a:t>
            </a:fld>
            <a:endParaRPr lang="fr-F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FE47B-0E29-41A7-BFF7-AA2CB52F0F6F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0401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fr-F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fr-F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CED6E-7BA0-4990-BB18-C6BF7C09A64C}" type="datetimeFigureOut">
              <a:rPr lang="fr-FR" smtClean="0"/>
              <a:t>20/01/2016</a:t>
            </a:fld>
            <a:endParaRPr lang="fr-F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FE47B-0E29-41A7-BFF7-AA2CB52F0F6F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4153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fr-F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CED6E-7BA0-4990-BB18-C6BF7C09A64C}" type="datetimeFigureOut">
              <a:rPr lang="fr-FR" smtClean="0"/>
              <a:t>20/01/2016</a:t>
            </a:fld>
            <a:endParaRPr lang="fr-F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FE47B-0E29-41A7-BFF7-AA2CB52F0F6F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6405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fr-F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fr-F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CED6E-7BA0-4990-BB18-C6BF7C09A64C}" type="datetimeFigureOut">
              <a:rPr lang="fr-FR" smtClean="0"/>
              <a:t>20/01/2016</a:t>
            </a:fld>
            <a:endParaRPr lang="fr-F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FE47B-0E29-41A7-BFF7-AA2CB52F0F6F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070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Meeting Jan 20th</a:t>
            </a:r>
            <a:endParaRPr lang="fr-F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Experiments and Targets</a:t>
            </a:r>
            <a:endParaRPr lang="fr-FR" b="1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67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Experiment 1</a:t>
            </a:r>
            <a:endParaRPr lang="fr-F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goal is to evaluate the performance of the algorithm while increasing the number of abstract services and the number of concrete services.</a:t>
            </a:r>
          </a:p>
          <a:p>
            <a:pPr algn="just"/>
            <a:endParaRPr lang="fr-F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lvl="1" algn="just">
              <a:spcBef>
                <a:spcPts val="1000"/>
              </a:spcBef>
            </a:pPr>
            <a:r>
              <a:rPr lang="fr-FR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 are 5 different queries. They differ on the number of abstract services (Q1 = 2 abstract services, Q2 = 3 abstract services, Q3 = 4 abstract services, Q4 = 5 abstract services, and Q5 = 6 abstract services)</a:t>
            </a:r>
          </a:p>
          <a:p>
            <a:pPr marL="228600" lvl="1" algn="just">
              <a:spcBef>
                <a:spcPts val="1000"/>
              </a:spcBef>
            </a:pPr>
            <a:endParaRPr lang="fr-F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lvl="1" algn="just">
              <a:spcBef>
                <a:spcPts val="1000"/>
              </a:spcBef>
            </a:pPr>
            <a:r>
              <a:rPr lang="fr-FR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number of concrete services were increased until 100 services.</a:t>
            </a:r>
          </a:p>
          <a:p>
            <a:pPr marL="228600" lvl="1" algn="just">
              <a:spcBef>
                <a:spcPts val="1000"/>
              </a:spcBef>
            </a:pPr>
            <a:endParaRPr lang="fr-FR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lvl="1" algn="just">
              <a:spcBef>
                <a:spcPts val="1000"/>
              </a:spcBef>
            </a:pPr>
            <a:r>
              <a:rPr lang="fr-FR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this experiment the algorithm is running without considering quality aspects to the concrete services selection and to the rewriting process.</a:t>
            </a:r>
          </a:p>
        </p:txBody>
      </p:sp>
    </p:spTree>
    <p:extLst>
      <p:ext uri="{BB962C8B-B14F-4D97-AF65-F5344CB8AC3E}">
        <p14:creationId xmlns:p14="http://schemas.microsoft.com/office/powerpoint/2010/main" val="375835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Experiment 1</a:t>
            </a:r>
            <a:endParaRPr lang="fr-FR" dirty="0"/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1923322"/>
              </p:ext>
            </p:extLst>
          </p:nvPr>
        </p:nvGraphicFramePr>
        <p:xfrm>
          <a:off x="2025650" y="1841500"/>
          <a:ext cx="81280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tângulo 5"/>
          <p:cNvSpPr/>
          <p:nvPr/>
        </p:nvSpPr>
        <p:spPr>
          <a:xfrm>
            <a:off x="165100" y="1371600"/>
            <a:ext cx="11849100" cy="16129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 smtClean="0"/>
              <a:t>If the </a:t>
            </a:r>
            <a:r>
              <a:rPr lang="fr-FR" b="1" i="1" dirty="0" smtClean="0"/>
              <a:t>number of abstract services </a:t>
            </a:r>
            <a:r>
              <a:rPr lang="fr-FR" dirty="0" smtClean="0"/>
              <a:t>in the query increases, consequently, the complexity of the algorithm increases.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 smtClean="0"/>
              <a:t>If the </a:t>
            </a:r>
            <a:r>
              <a:rPr lang="fr-FR" b="1" i="1" dirty="0" smtClean="0"/>
              <a:t>number of concrete services </a:t>
            </a:r>
            <a:r>
              <a:rPr lang="fr-FR" dirty="0" smtClean="0"/>
              <a:t>increases, consequently, the number of combination of services increases.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 smtClean="0"/>
              <a:t>If the </a:t>
            </a:r>
            <a:r>
              <a:rPr lang="fr-FR" b="1" i="1" dirty="0" smtClean="0"/>
              <a:t>number of abstract services </a:t>
            </a:r>
            <a:r>
              <a:rPr lang="fr-FR" dirty="0" smtClean="0"/>
              <a:t>in the query and </a:t>
            </a:r>
            <a:r>
              <a:rPr lang="fr-FR" b="1" i="1" dirty="0" smtClean="0"/>
              <a:t>number of concrete services </a:t>
            </a:r>
            <a:r>
              <a:rPr lang="fr-FR" dirty="0" smtClean="0"/>
              <a:t>increase, consequently, the processing time also increases.</a:t>
            </a:r>
          </a:p>
        </p:txBody>
      </p:sp>
    </p:spTree>
    <p:extLst>
      <p:ext uri="{BB962C8B-B14F-4D97-AF65-F5344CB8AC3E}">
        <p14:creationId xmlns:p14="http://schemas.microsoft.com/office/powerpoint/2010/main" val="1876282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Experiment 2</a:t>
            </a:r>
            <a:endParaRPr lang="fr-F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goal is to evaluate and compare the performance of the algorithm while considering user preferences and services quality aspect extracted from SLAs</a:t>
            </a:r>
          </a:p>
          <a:p>
            <a:pPr algn="just"/>
            <a:endParaRPr lang="fr-F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lvl="1" algn="just">
              <a:spcBef>
                <a:spcPts val="1000"/>
              </a:spcBef>
            </a:pPr>
            <a:r>
              <a:rPr lang="fr-FR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 query in Test 1 and Test 2 has 6 abstract services.</a:t>
            </a:r>
          </a:p>
          <a:p>
            <a:pPr marL="228600" lvl="1" algn="just">
              <a:spcBef>
                <a:spcPts val="1000"/>
              </a:spcBef>
            </a:pPr>
            <a:endParaRPr lang="fr-F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lvl="1" algn="just">
              <a:spcBef>
                <a:spcPts val="1000"/>
              </a:spcBef>
            </a:pPr>
            <a:r>
              <a:rPr lang="fr-FR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 1 is the evaluation without taking in account preferences and Test 2 considers user preferences.</a:t>
            </a:r>
          </a:p>
          <a:p>
            <a:pPr marL="228600" lvl="1" algn="just">
              <a:spcBef>
                <a:spcPts val="1000"/>
              </a:spcBef>
            </a:pPr>
            <a:endParaRPr lang="fr-F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lvl="1" algn="just">
              <a:spcBef>
                <a:spcPts val="1000"/>
              </a:spcBef>
            </a:pPr>
            <a:r>
              <a:rPr lang="fr-FR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number of concrete services were increased until 100 services.</a:t>
            </a:r>
          </a:p>
        </p:txBody>
      </p:sp>
    </p:spTree>
    <p:extLst>
      <p:ext uri="{BB962C8B-B14F-4D97-AF65-F5344CB8AC3E}">
        <p14:creationId xmlns:p14="http://schemas.microsoft.com/office/powerpoint/2010/main" val="158705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Experiment 2</a:t>
            </a:r>
            <a:endParaRPr lang="fr-FR" dirty="0"/>
          </a:p>
        </p:txBody>
      </p:sp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799342"/>
              </p:ext>
            </p:extLst>
          </p:nvPr>
        </p:nvGraphicFramePr>
        <p:xfrm>
          <a:off x="2622550" y="1702756"/>
          <a:ext cx="6934200" cy="4851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tângulo 5"/>
          <p:cNvSpPr/>
          <p:nvPr/>
        </p:nvSpPr>
        <p:spPr>
          <a:xfrm>
            <a:off x="165100" y="1447800"/>
            <a:ext cx="11849100" cy="1092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As we can see, by considering user preferences and service quality aspects extracted from SLAs, the exponential problem in the processing time faced in the Test 1 is  quite reduced in Test 2.  </a:t>
            </a:r>
          </a:p>
        </p:txBody>
      </p:sp>
    </p:spTree>
    <p:extLst>
      <p:ext uri="{BB962C8B-B14F-4D97-AF65-F5344CB8AC3E}">
        <p14:creationId xmlns:p14="http://schemas.microsoft.com/office/powerpoint/2010/main" val="336279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Experiment 2</a:t>
            </a:r>
            <a:endParaRPr lang="fr-FR" dirty="0"/>
          </a:p>
        </p:txBody>
      </p:sp>
      <p:sp>
        <p:nvSpPr>
          <p:cNvPr id="6" name="Retângulo 5"/>
          <p:cNvSpPr/>
          <p:nvPr/>
        </p:nvSpPr>
        <p:spPr>
          <a:xfrm>
            <a:off x="165100" y="1447800"/>
            <a:ext cx="11849100" cy="1092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For the same set up, we can also see that the quality of the rewritings improved and number of rewritings produced decreased.</a:t>
            </a:r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5991874"/>
              </p:ext>
            </p:extLst>
          </p:nvPr>
        </p:nvGraphicFramePr>
        <p:xfrm>
          <a:off x="2603500" y="2592388"/>
          <a:ext cx="69850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6479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Targets</a:t>
            </a:r>
            <a:endParaRPr lang="fr-F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8665576"/>
              </p:ext>
            </p:extLst>
          </p:nvPr>
        </p:nvGraphicFramePr>
        <p:xfrm>
          <a:off x="838200" y="25749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Target</a:t>
                      </a:r>
                      <a:endParaRPr lang="fr-F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Deadline</a:t>
                      </a:r>
                      <a:endParaRPr lang="fr-F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ADBIS (Conference)</a:t>
                      </a:r>
                      <a:endParaRPr lang="fr-FR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March 27th</a:t>
                      </a:r>
                      <a:endParaRPr lang="fr-FR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VLDB</a:t>
                      </a:r>
                      <a:endParaRPr lang="fr-FR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Until</a:t>
                      </a:r>
                      <a:r>
                        <a:rPr lang="fr-FR" baseline="0" dirty="0" smtClean="0"/>
                        <a:t> March</a:t>
                      </a:r>
                      <a:endParaRPr lang="fr-FR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WebDB</a:t>
                      </a:r>
                      <a:endParaRPr lang="fr-FR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March 8th</a:t>
                      </a:r>
                      <a:endParaRPr lang="fr-FR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SIGMOD</a:t>
                      </a:r>
                      <a:endParaRPr lang="fr-FR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July 16th</a:t>
                      </a:r>
                      <a:endParaRPr lang="fr-FR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CIKM</a:t>
                      </a:r>
                      <a:endParaRPr lang="fr-FR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May 8th</a:t>
                      </a:r>
                      <a:endParaRPr lang="fr-FR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802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337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Tahoma</vt:lpstr>
      <vt:lpstr>Tema do Office</vt:lpstr>
      <vt:lpstr>Meeting Jan 20th</vt:lpstr>
      <vt:lpstr>Experiment 1</vt:lpstr>
      <vt:lpstr>Experiment 1</vt:lpstr>
      <vt:lpstr>Experiment 2</vt:lpstr>
      <vt:lpstr>Experiment 2</vt:lpstr>
      <vt:lpstr>Experiment 2</vt:lpstr>
      <vt:lpstr>Targets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</dc:creator>
  <cp:lastModifiedBy>Admin</cp:lastModifiedBy>
  <cp:revision>10</cp:revision>
  <dcterms:created xsi:type="dcterms:W3CDTF">2016-01-20T09:05:21Z</dcterms:created>
  <dcterms:modified xsi:type="dcterms:W3CDTF">2016-01-20T22:06:20Z</dcterms:modified>
</cp:coreProperties>
</file>