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35"/>
  </p:notesMasterIdLst>
  <p:handoutMasterIdLst>
    <p:handoutMasterId r:id="rId36"/>
  </p:handoutMasterIdLst>
  <p:sldIdLst>
    <p:sldId id="256" r:id="rId5"/>
    <p:sldId id="257" r:id="rId6"/>
    <p:sldId id="295" r:id="rId7"/>
    <p:sldId id="347" r:id="rId8"/>
    <p:sldId id="333" r:id="rId9"/>
    <p:sldId id="334" r:id="rId10"/>
    <p:sldId id="335" r:id="rId11"/>
    <p:sldId id="332" r:id="rId12"/>
    <p:sldId id="349" r:id="rId13"/>
    <p:sldId id="336" r:id="rId14"/>
    <p:sldId id="342" r:id="rId15"/>
    <p:sldId id="337" r:id="rId16"/>
    <p:sldId id="343" r:id="rId17"/>
    <p:sldId id="344" r:id="rId18"/>
    <p:sldId id="338" r:id="rId19"/>
    <p:sldId id="345" r:id="rId20"/>
    <p:sldId id="339" r:id="rId21"/>
    <p:sldId id="340" r:id="rId22"/>
    <p:sldId id="346" r:id="rId23"/>
    <p:sldId id="341" r:id="rId24"/>
    <p:sldId id="348" r:id="rId25"/>
    <p:sldId id="314" r:id="rId26"/>
    <p:sldId id="315" r:id="rId27"/>
    <p:sldId id="331" r:id="rId28"/>
    <p:sldId id="309" r:id="rId29"/>
    <p:sldId id="264" r:id="rId30"/>
    <p:sldId id="278" r:id="rId31"/>
    <p:sldId id="294" r:id="rId32"/>
    <p:sldId id="281" r:id="rId33"/>
    <p:sldId id="317"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4" autoAdjust="0"/>
    <p:restoredTop sz="86393" autoAdjust="0"/>
  </p:normalViewPr>
  <p:slideViewPr>
    <p:cSldViewPr snapToGrid="0" snapToObjects="1">
      <p:cViewPr>
        <p:scale>
          <a:sx n="80" d="100"/>
          <a:sy n="80" d="100"/>
        </p:scale>
        <p:origin x="474" y="186"/>
      </p:cViewPr>
      <p:guideLst>
        <p:guide orient="horz" pos="1620"/>
        <p:guide pos="2880"/>
      </p:guideLst>
    </p:cSldViewPr>
  </p:slideViewPr>
  <p:outlineViewPr>
    <p:cViewPr>
      <p:scale>
        <a:sx n="33" d="100"/>
        <a:sy n="33" d="100"/>
      </p:scale>
      <p:origin x="0" y="-135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28079BA8-3F4D-41E9-88C7-320B4E748DE7}" type="presOf" srcId="{BBF886E0-F955-4847-AF26-4D1264BDD6CC}" destId="{D78D8B81-CE07-4532-8898-B25A913A8764}" srcOrd="0" destOrd="0" presId="urn:microsoft.com/office/officeart/2005/8/layout/hProcess9"/>
    <dgm:cxn modelId="{ED421F1B-C79A-497A-B1B8-A0F44A4144EC}" srcId="{1C27179A-B331-4063-8E4D-5BF3DE3F2FB9}" destId="{7F78409F-6F65-46D2-9491-AECB0D068A59}" srcOrd="1" destOrd="0" parTransId="{618D3CCF-B519-4FDB-96F9-08562240BBC3}" sibTransId="{6EDAD98C-8CF5-4D81-86AB-333B6DD66BA6}"/>
    <dgm:cxn modelId="{235C53F0-165B-47C3-8A68-3C99DDEA9E8F}" type="presOf" srcId="{213205CA-5F5A-43E0-B466-E2276DE533E8}" destId="{F8FE8FDF-136F-4861-AEF3-1C1260B2FD6A}" srcOrd="0" destOrd="0" presId="urn:microsoft.com/office/officeart/2005/8/layout/hProcess9"/>
    <dgm:cxn modelId="{002E7251-3B00-4118-A070-F35B5C836C5E}" type="presOf" srcId="{8CE23EDF-E271-4EFF-B4C1-D92625DAB3EB}" destId="{2219BF18-5D0B-4DD4-9280-B46D394648E3}" srcOrd="0" destOrd="0" presId="urn:microsoft.com/office/officeart/2005/8/layout/hProcess9"/>
    <dgm:cxn modelId="{B7D27A27-30AE-47D0-AF27-2C221AFEC87D}" type="presOf" srcId="{1C27179A-B331-4063-8E4D-5BF3DE3F2FB9}" destId="{0C1B951D-CDB7-4387-B69F-9D4DEE917BF7}"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236D9EF0-EDE9-47CD-BA12-E5680743E28C}" srcId="{1C27179A-B331-4063-8E4D-5BF3DE3F2FB9}" destId="{213205CA-5F5A-43E0-B466-E2276DE533E8}" srcOrd="0" destOrd="0" parTransId="{C5007E1B-A697-4505-B981-9D5F864EDFD3}" sibTransId="{D64622F2-8E4B-46B2-944B-C8313CBC2557}"/>
    <dgm:cxn modelId="{1EFAF3D2-4C58-4929-80A1-87D8171E9751}" type="presOf" srcId="{7F78409F-6F65-46D2-9491-AECB0D068A59}" destId="{68878238-6498-4F0A-98B1-7F1664E51CA1}"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F12C4-C7F7-4C17-AA46-69DF8C18014F}">
      <dsp:nvSpPr>
        <dsp:cNvPr id="0" name=""/>
        <dsp:cNvSpPr/>
      </dsp:nvSpPr>
      <dsp:spPr>
        <a:xfrm>
          <a:off x="314844" y="0"/>
          <a:ext cx="3568238" cy="19812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E8FDF-136F-4861-AEF3-1C1260B2FD6A}">
      <dsp:nvSpPr>
        <dsp:cNvPr id="0" name=""/>
        <dsp:cNvSpPr/>
      </dsp:nvSpPr>
      <dsp:spPr>
        <a:xfrm>
          <a:off x="2101"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Selecting candidate concrete services</a:t>
          </a:r>
          <a:endParaRPr lang="fr-FR" sz="900" kern="1200" dirty="0"/>
        </a:p>
      </dsp:txBody>
      <dsp:txXfrm>
        <a:off x="40787" y="633045"/>
        <a:ext cx="933164" cy="715108"/>
      </dsp:txXfrm>
    </dsp:sp>
    <dsp:sp modelId="{68878238-6498-4F0A-98B1-7F1664E51CA1}">
      <dsp:nvSpPr>
        <dsp:cNvPr id="0" name=""/>
        <dsp:cNvSpPr/>
      </dsp:nvSpPr>
      <dsp:spPr>
        <a:xfrm>
          <a:off x="1063164"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Creating candidate service descriptions (CSD)</a:t>
          </a:r>
          <a:endParaRPr lang="fr-FR" sz="900" kern="1200" dirty="0"/>
        </a:p>
      </dsp:txBody>
      <dsp:txXfrm>
        <a:off x="1101850" y="633045"/>
        <a:ext cx="933164" cy="715108"/>
      </dsp:txXfrm>
    </dsp:sp>
    <dsp:sp modelId="{2219BF18-5D0B-4DD4-9280-B46D394648E3}">
      <dsp:nvSpPr>
        <dsp:cNvPr id="0" name=""/>
        <dsp:cNvSpPr/>
      </dsp:nvSpPr>
      <dsp:spPr>
        <a:xfrm>
          <a:off x="2124227"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Combinig CSDs</a:t>
          </a:r>
          <a:endParaRPr lang="fr-FR" sz="900" kern="1200" dirty="0"/>
        </a:p>
      </dsp:txBody>
      <dsp:txXfrm>
        <a:off x="2162913" y="633045"/>
        <a:ext cx="933164" cy="715108"/>
      </dsp:txXfrm>
    </dsp:sp>
    <dsp:sp modelId="{D78D8B81-CE07-4532-8898-B25A913A8764}">
      <dsp:nvSpPr>
        <dsp:cNvPr id="0" name=""/>
        <dsp:cNvSpPr/>
      </dsp:nvSpPr>
      <dsp:spPr>
        <a:xfrm>
          <a:off x="3185290"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Producing rewritings</a:t>
          </a:r>
          <a:endParaRPr lang="fr-FR" sz="900" kern="1200" dirty="0"/>
        </a:p>
      </dsp:txBody>
      <dsp:txXfrm>
        <a:off x="3223976" y="633045"/>
        <a:ext cx="933164" cy="7151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7/27/2016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7/27/2016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4047488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573170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1425490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4050539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27</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28</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29</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30</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5</a:t>
            </a:fld>
            <a:endParaRPr lang="pt-BR"/>
          </a:p>
        </p:txBody>
      </p:sp>
    </p:spTree>
    <p:extLst>
      <p:ext uri="{BB962C8B-B14F-4D97-AF65-F5344CB8AC3E}">
        <p14:creationId xmlns:p14="http://schemas.microsoft.com/office/powerpoint/2010/main" val="288145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6</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404908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7/27/2016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7/27/2016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7/27/2016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7/27/2016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7/27/2016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2" name="Rectangle 1"/>
          <p:cNvSpPr/>
          <p:nvPr/>
        </p:nvSpPr>
        <p:spPr>
          <a:xfrm>
            <a:off x="566530" y="187082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endParaRPr lang="en-US" sz="800" dirty="0" smtClean="0">
              <a:solidFill>
                <a:schemeClr val="bg2">
                  <a:lumMod val="50000"/>
                </a:schemeClr>
              </a:solidFill>
            </a:endParaRP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712230"/>
            <a:ext cx="984019" cy="273844"/>
          </a:xfrm>
        </p:spPr>
        <p:txBody>
          <a:bodyPr/>
          <a:lstStyle/>
          <a:p>
            <a:fld id="{66E10180-7C22-9345-A16D-C53871315580}" type="slidenum">
              <a:rPr lang="en-GB" smtClean="0"/>
              <a:pPr/>
              <a:t>13</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itre 4"/>
          <p:cNvSpPr txBox="1">
            <a:spLocks/>
          </p:cNvSpPr>
          <p:nvPr/>
        </p:nvSpPr>
        <p:spPr>
          <a:xfrm>
            <a:off x="299188" y="90530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712230"/>
            <a:ext cx="984019" cy="273844"/>
          </a:xfrm>
        </p:spPr>
        <p:txBody>
          <a:bodyPr/>
          <a:lstStyle/>
          <a:p>
            <a:fld id="{66E10180-7C22-9345-A16D-C53871315580}" type="slidenum">
              <a:rPr lang="en-GB" smtClean="0"/>
              <a:pPr/>
              <a:t>14</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199740" y="3688455"/>
            <a:ext cx="772184"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Titre 4"/>
          <p:cNvSpPr txBox="1">
            <a:spLocks/>
          </p:cNvSpPr>
          <p:nvPr/>
        </p:nvSpPr>
        <p:spPr>
          <a:xfrm>
            <a:off x="299188" y="90530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153403"/>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2) Quality features matching</a:t>
            </a:r>
            <a:endParaRPr lang="en-GB" sz="1600" b="1" dirty="0"/>
          </a:p>
        </p:txBody>
      </p:sp>
      <p:sp>
        <p:nvSpPr>
          <p:cNvPr id="24" name="Retângulo 23"/>
          <p:cNvSpPr/>
          <p:nvPr/>
        </p:nvSpPr>
        <p:spPr>
          <a:xfrm>
            <a:off x="1987826" y="3692597"/>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tângulo 24"/>
          <p:cNvSpPr/>
          <p:nvPr/>
        </p:nvSpPr>
        <p:spPr>
          <a:xfrm>
            <a:off x="6497541" y="1641633"/>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64338" y="2883362"/>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ector reto 26"/>
          <p:cNvCxnSpPr/>
          <p:nvPr/>
        </p:nvCxnSpPr>
        <p:spPr>
          <a:xfrm flipH="1">
            <a:off x="4658090" y="2981411"/>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732711"/>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re 4"/>
          <p:cNvSpPr txBox="1">
            <a:spLocks/>
          </p:cNvSpPr>
          <p:nvPr/>
        </p:nvSpPr>
        <p:spPr>
          <a:xfrm>
            <a:off x="294242" y="1413952"/>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a:t>3</a:t>
            </a:r>
            <a:r>
              <a:rPr lang="en-GB" sz="1600" b="1" dirty="0" smtClean="0"/>
              <a:t>) Concrete service matching</a:t>
            </a:r>
            <a:endParaRPr lang="en-GB" sz="1600" b="1" dirty="0"/>
          </a:p>
        </p:txBody>
      </p:sp>
    </p:spTree>
    <p:extLst>
      <p:ext uri="{BB962C8B-B14F-4D97-AF65-F5344CB8AC3E}">
        <p14:creationId xmlns:p14="http://schemas.microsoft.com/office/powerpoint/2010/main" val="4369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p:bldP spid="24" grpId="0" animBg="1"/>
      <p:bldP spid="25" grpId="0" animBg="1"/>
      <p:bldP spid="26" grpId="0" animBg="1"/>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16</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19</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3954341" y="1107077"/>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2</a:t>
            </a:r>
            <a:endParaRPr lang="en-GB" sz="1200"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re 4"/>
          <p:cNvSpPr txBox="1">
            <a:spLocks/>
          </p:cNvSpPr>
          <p:nvPr/>
        </p:nvSpPr>
        <p:spPr>
          <a:xfrm>
            <a:off x="3959350" y="1346213"/>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3</a:t>
            </a:r>
            <a:endParaRPr lang="en-GB" sz="1200" dirty="0"/>
          </a:p>
        </p:txBody>
      </p:sp>
      <p:sp>
        <p:nvSpPr>
          <p:cNvPr id="17" name="Titre 4"/>
          <p:cNvSpPr txBox="1">
            <a:spLocks/>
          </p:cNvSpPr>
          <p:nvPr/>
        </p:nvSpPr>
        <p:spPr>
          <a:xfrm>
            <a:off x="3954994" y="1855672"/>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5</a:t>
            </a:r>
            <a:endParaRPr lang="en-GB" sz="1200" dirty="0"/>
          </a:p>
        </p:txBody>
      </p:sp>
      <p:cxnSp>
        <p:nvCxnSpPr>
          <p:cNvPr id="5" name="Conector de seta reta 4"/>
          <p:cNvCxnSpPr/>
          <p:nvPr/>
        </p:nvCxnSpPr>
        <p:spPr>
          <a:xfrm flipH="1">
            <a:off x="4389120" y="1346213"/>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393470" y="1603121"/>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4389114" y="2095158"/>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re 4"/>
          <p:cNvSpPr txBox="1">
            <a:spLocks/>
          </p:cNvSpPr>
          <p:nvPr/>
        </p:nvSpPr>
        <p:spPr>
          <a:xfrm>
            <a:off x="1118282" y="1253268"/>
            <a:ext cx="1881010" cy="936631"/>
          </a:xfrm>
          <a:prstGeom prst="rect">
            <a:avLst/>
          </a:prstGeom>
        </p:spPr>
        <p:txBody>
          <a:bodyPr vert="horz" lIns="91440" tIns="45720" rIns="91440" bIns="45720" rtlCol="0" anchor="t">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p</a:t>
            </a:r>
            <a:r>
              <a:rPr lang="en-GB" sz="1200" i="1" baseline="-25000" dirty="0" smtClean="0"/>
              <a:t>1 </a:t>
            </a:r>
            <a:r>
              <a:rPr lang="en-GB" sz="1200" i="1" dirty="0" smtClean="0"/>
              <a:t>=  { CSD</a:t>
            </a:r>
            <a:r>
              <a:rPr lang="en-GB" sz="1200" i="1" baseline="-25000" dirty="0" smtClean="0"/>
              <a:t>2</a:t>
            </a:r>
            <a:r>
              <a:rPr lang="en-GB" sz="1200" i="1" dirty="0" smtClean="0"/>
              <a:t> }</a:t>
            </a:r>
          </a:p>
          <a:p>
            <a:endParaRPr lang="en-GB" sz="1200" i="1" dirty="0"/>
          </a:p>
          <a:p>
            <a:r>
              <a:rPr lang="en-GB" sz="1200" i="1" dirty="0" smtClean="0"/>
              <a:t>p</a:t>
            </a:r>
            <a:r>
              <a:rPr lang="en-GB" sz="1200" i="1" baseline="-25000" dirty="0" smtClean="0"/>
              <a:t>2 </a:t>
            </a:r>
            <a:r>
              <a:rPr lang="en-GB" sz="1200" i="1" dirty="0"/>
              <a:t>=  { CSD</a:t>
            </a:r>
            <a:r>
              <a:rPr lang="en-GB" sz="1200" i="1" baseline="-25000" dirty="0"/>
              <a:t>2</a:t>
            </a:r>
            <a:r>
              <a:rPr lang="en-GB" sz="1200" i="1" dirty="0"/>
              <a:t> </a:t>
            </a:r>
            <a:r>
              <a:rPr lang="en-GB" sz="1200" i="1" dirty="0" smtClean="0"/>
              <a:t>, CSD</a:t>
            </a:r>
            <a:r>
              <a:rPr lang="en-GB" sz="1200" i="1" baseline="-25000" dirty="0" smtClean="0"/>
              <a:t>3  </a:t>
            </a:r>
            <a:r>
              <a:rPr lang="en-GB" sz="1200" i="1" dirty="0" smtClean="0"/>
              <a:t>} </a:t>
            </a:r>
          </a:p>
          <a:p>
            <a:endParaRPr lang="en-GB" sz="1200" i="1" dirty="0"/>
          </a:p>
          <a:p>
            <a:r>
              <a:rPr lang="en-GB" sz="1200" i="1" dirty="0" smtClean="0"/>
              <a:t>p</a:t>
            </a:r>
            <a:r>
              <a:rPr lang="en-GB" sz="1200" i="1" baseline="-25000" dirty="0" smtClean="0"/>
              <a:t>3 </a:t>
            </a:r>
            <a:r>
              <a:rPr lang="en-GB" sz="1200" i="1" dirty="0"/>
              <a:t>=  { CSD</a:t>
            </a:r>
            <a:r>
              <a:rPr lang="en-GB" sz="1200" i="1" baseline="-25000" dirty="0"/>
              <a:t>2</a:t>
            </a:r>
            <a:r>
              <a:rPr lang="en-GB" sz="1200" i="1" dirty="0"/>
              <a:t> , </a:t>
            </a:r>
            <a:r>
              <a:rPr lang="en-GB" sz="1200" i="1" dirty="0" smtClean="0"/>
              <a:t>CSD</a:t>
            </a:r>
            <a:r>
              <a:rPr lang="en-GB" sz="1200" i="1" baseline="-25000" dirty="0" smtClean="0"/>
              <a:t>3 </a:t>
            </a:r>
            <a:r>
              <a:rPr lang="en-GB" sz="1200" i="1" dirty="0" smtClean="0"/>
              <a:t>, CSD</a:t>
            </a:r>
            <a:r>
              <a:rPr lang="en-GB" sz="1200" i="1" baseline="-25000" dirty="0" smtClean="0"/>
              <a:t>5  </a:t>
            </a:r>
            <a:r>
              <a:rPr lang="en-GB" sz="1200" i="1" dirty="0" smtClean="0"/>
              <a:t>} </a:t>
            </a:r>
            <a:endParaRPr lang="en-GB" sz="1200" dirty="0"/>
          </a:p>
          <a:p>
            <a:endParaRPr lang="en-GB" sz="1200" dirty="0"/>
          </a:p>
        </p:txBody>
      </p:sp>
      <p:sp>
        <p:nvSpPr>
          <p:cNvPr id="25" name="Titre 4"/>
          <p:cNvSpPr txBox="1">
            <a:spLocks/>
          </p:cNvSpPr>
          <p:nvPr/>
        </p:nvSpPr>
        <p:spPr>
          <a:xfrm>
            <a:off x="1544668" y="675760"/>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Combinations</a:t>
            </a:r>
            <a:endParaRPr lang="en-GB" sz="1200" b="1" dirty="0"/>
          </a:p>
        </p:txBody>
      </p:sp>
      <p:sp>
        <p:nvSpPr>
          <p:cNvPr id="26" name="Titre 4"/>
          <p:cNvSpPr txBox="1">
            <a:spLocks/>
          </p:cNvSpPr>
          <p:nvPr/>
        </p:nvSpPr>
        <p:spPr>
          <a:xfrm>
            <a:off x="1544668" y="2512923"/>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Rewritings</a:t>
            </a:r>
            <a:endParaRPr lang="en-GB" sz="1200" b="1" dirty="0"/>
          </a:p>
        </p:txBody>
      </p:sp>
      <p:sp>
        <p:nvSpPr>
          <p:cNvPr id="29" name="Espace réservé du contenu 4"/>
          <p:cNvSpPr txBox="1">
            <a:spLocks/>
          </p:cNvSpPr>
          <p:nvPr/>
        </p:nvSpPr>
        <p:spPr>
          <a:xfrm>
            <a:off x="20782" y="2986594"/>
            <a:ext cx="4466998" cy="144102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200" b="1" dirty="0" smtClean="0">
                <a:solidFill>
                  <a:schemeClr val="tx1"/>
                </a:solidFill>
              </a:rPr>
              <a:t>Rule 1:</a:t>
            </a:r>
            <a:r>
              <a:rPr lang="en-US" sz="1200" i="1" dirty="0" smtClean="0">
                <a:solidFill>
                  <a:schemeClr val="tx1"/>
                </a:solidFill>
              </a:rPr>
              <a:t> </a:t>
            </a:r>
            <a:r>
              <a:rPr lang="en-US" sz="1200" dirty="0" smtClean="0">
                <a:solidFill>
                  <a:schemeClr val="tx1"/>
                </a:solidFill>
              </a:rPr>
              <a:t>the number of abstract services resulting from the union of all CSDs in p is equal to the number of abstract services in the query</a:t>
            </a:r>
            <a:endParaRPr lang="en-US" sz="1200" b="1" dirty="0" smtClean="0">
              <a:solidFill>
                <a:schemeClr val="tx1"/>
              </a:solidFill>
            </a:endParaRPr>
          </a:p>
          <a:p>
            <a:pPr lvl="1" algn="just">
              <a:buFont typeface="Wingdings" charset="2"/>
              <a:buChar char="§"/>
            </a:pPr>
            <a:endParaRPr lang="en-US" sz="1200" b="1" dirty="0" smtClean="0">
              <a:solidFill>
                <a:schemeClr val="tx1"/>
              </a:solidFill>
            </a:endParaRPr>
          </a:p>
          <a:p>
            <a:pPr lvl="1" algn="just">
              <a:buFont typeface="Wingdings" charset="2"/>
              <a:buChar char="§"/>
            </a:pPr>
            <a:r>
              <a:rPr lang="en-US" sz="1200" b="1" dirty="0" smtClean="0">
                <a:solidFill>
                  <a:schemeClr val="tx1"/>
                </a:solidFill>
              </a:rPr>
              <a:t>Rule 2:</a:t>
            </a:r>
            <a:r>
              <a:rPr lang="en-US" sz="1200" i="1" dirty="0" smtClean="0">
                <a:solidFill>
                  <a:schemeClr val="tx1"/>
                </a:solidFill>
              </a:rPr>
              <a:t> </a:t>
            </a:r>
            <a:r>
              <a:rPr lang="en-US" sz="1200" dirty="0" smtClean="0">
                <a:solidFill>
                  <a:schemeClr val="tx1"/>
                </a:solidFill>
              </a:rPr>
              <a:t>the intersection of all abstract services in each CSD on p is empty. It means that is forbidden to have abstract services replicated among the set p</a:t>
            </a:r>
            <a:endParaRPr lang="en-US" sz="1200" dirty="0" smtClean="0">
              <a:solidFill>
                <a:schemeClr val="tx1"/>
              </a:solidFill>
            </a:endParaRPr>
          </a:p>
        </p:txBody>
      </p:sp>
      <p:cxnSp>
        <p:nvCxnSpPr>
          <p:cNvPr id="30" name="Conector reto 29"/>
          <p:cNvCxnSpPr/>
          <p:nvPr/>
        </p:nvCxnSpPr>
        <p:spPr>
          <a:xfrm flipH="1">
            <a:off x="1118283" y="1382309"/>
            <a:ext cx="866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11204" y="1697520"/>
            <a:ext cx="1271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a:bodyPr>
          <a:lstStyle/>
          <a:p>
            <a:pPr>
              <a:lnSpc>
                <a:spcPct val="200000"/>
              </a:lnSpc>
              <a:buFont typeface="Wingdings" charset="2"/>
              <a:buChar char="§"/>
            </a:pPr>
            <a:r>
              <a:rPr lang="en-US" sz="1725" dirty="0">
                <a:solidFill>
                  <a:schemeClr val="tx1"/>
                </a:solidFill>
              </a:rPr>
              <a:t>To do…</a:t>
            </a:r>
          </a:p>
          <a:p>
            <a:pPr>
              <a:lnSpc>
                <a:spcPct val="200000"/>
              </a:lnSpc>
              <a:buFont typeface="Wingdings" charset="2"/>
              <a:buChar char="§"/>
            </a:pPr>
            <a:endParaRPr lang="en-US" sz="1725" dirty="0">
              <a:solidFill>
                <a:schemeClr val="tx1"/>
              </a:solidFill>
            </a:endParaRPr>
          </a:p>
          <a:p>
            <a:pPr algn="r">
              <a:lnSpc>
                <a:spcPct val="200000"/>
              </a:lnSpc>
              <a:buFont typeface="Wingdings" charset="2"/>
              <a:buChar char="§"/>
            </a:pPr>
            <a:endParaRPr lang="en-US" sz="1725" dirty="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NP-hard complexity problem while combining CSDs </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a:t>
            </a:r>
            <a:r>
              <a:rPr lang="en-US" dirty="0" smtClean="0">
                <a:solidFill>
                  <a:srgbClr val="FF0000"/>
                </a:solidFill>
              </a:rPr>
              <a:t>Heuristics??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first version is implemented in Java</a:t>
            </a:r>
          </a:p>
          <a:p>
            <a:pPr lvl="1" algn="just">
              <a:buFont typeface="Wingdings" charset="2"/>
              <a:buChar char="§"/>
            </a:pPr>
            <a:r>
              <a:rPr lang="en-GB" dirty="0" smtClean="0">
                <a:solidFill>
                  <a:srgbClr val="FF0000"/>
                </a:solidFill>
              </a:rPr>
              <a:t>Which details should I put here?</a:t>
            </a:r>
            <a:endParaRPr lang="en-US" dirty="0" smtClean="0">
              <a:solidFill>
                <a:srgbClr val="FF0000"/>
              </a:solidFill>
            </a:endParaRPr>
          </a:p>
        </p:txBody>
      </p:sp>
    </p:spTree>
    <p:extLst>
      <p:ext uri="{BB962C8B-B14F-4D97-AF65-F5344CB8AC3E}">
        <p14:creationId xmlns:p14="http://schemas.microsoft.com/office/powerpoint/2010/main" val="3704355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endParaRPr lang="en-US" dirty="0" smtClean="0">
              <a:solidFill>
                <a:schemeClr val="tx1"/>
              </a:solidFill>
            </a:endParaRPr>
          </a:p>
          <a:p>
            <a:pPr algn="just">
              <a:buFont typeface="Wingdings" charset="2"/>
              <a:buChar char="§"/>
            </a:pPr>
            <a:r>
              <a:rPr lang="en-US" dirty="0">
                <a:solidFill>
                  <a:schemeClr val="tx1"/>
                </a:solidFill>
              </a:rPr>
              <a:t>E</a:t>
            </a:r>
            <a:r>
              <a:rPr lang="en-US" dirty="0" smtClean="0">
                <a:solidFill>
                  <a:schemeClr val="tx1"/>
                </a:solidFill>
              </a:rPr>
              <a:t>valuate the algorithm’s behavior: Performance, quality and cost</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Local environment simulating a mono-cloud: Including a registry of 100 services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Two approaches were compared: Traditional (</a:t>
            </a:r>
            <a:r>
              <a:rPr lang="en-GB" dirty="0" smtClean="0">
                <a:solidFill>
                  <a:srgbClr val="FF0000"/>
                </a:solidFill>
              </a:rPr>
              <a:t>which algorithm???</a:t>
            </a:r>
            <a:r>
              <a:rPr lang="en-GB" dirty="0" smtClean="0">
                <a:solidFill>
                  <a:schemeClr val="tx1"/>
                </a:solidFill>
              </a:rPr>
              <a:t>) vs. Preference-guided (i.e., Rhone)</a:t>
            </a:r>
            <a:endParaRPr lang="en-US"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12" name="Imagem 11"/>
          <p:cNvPicPr>
            <a:picLocks noChangeAspect="1"/>
          </p:cNvPicPr>
          <p:nvPr/>
        </p:nvPicPr>
        <p:blipFill>
          <a:blip r:embed="rId3"/>
          <a:stretch>
            <a:fillRect/>
          </a:stretch>
        </p:blipFill>
        <p:spPr>
          <a:xfrm>
            <a:off x="1496615" y="1376884"/>
            <a:ext cx="6150770" cy="3246972"/>
          </a:xfrm>
          <a:prstGeom prst="rect">
            <a:avLst/>
          </a:prstGeom>
        </p:spPr>
      </p:pic>
      <p:sp>
        <p:nvSpPr>
          <p:cNvPr id="13" name="Rectangle 12"/>
          <p:cNvSpPr/>
          <p:nvPr/>
        </p:nvSpPr>
        <p:spPr>
          <a:xfrm>
            <a:off x="1129665" y="4377120"/>
            <a:ext cx="6871336"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lgn="just">
              <a:buFont typeface="Arial"/>
              <a:buChar char="•"/>
            </a:pPr>
            <a:r>
              <a:rPr lang="en-GB" sz="1350" dirty="0"/>
              <a:t>Our approach increases the performance reducing the rewriting number </a:t>
            </a:r>
            <a:r>
              <a:rPr lang="en-US" sz="1350" dirty="0"/>
              <a:t>which allows to go straightforward to the rewriting solutions that are satisfactory avoiding any further backtrack and thus reducing successful integration time</a:t>
            </a:r>
            <a:endParaRPr lang="en-GB" sz="1350" dirty="0"/>
          </a:p>
        </p:txBody>
      </p:sp>
    </p:spTree>
    <p:extLst>
      <p:ext uri="{BB962C8B-B14F-4D97-AF65-F5344CB8AC3E}">
        <p14:creationId xmlns:p14="http://schemas.microsoft.com/office/powerpoint/2010/main" val="5538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3" name="Imagem 2"/>
          <p:cNvPicPr>
            <a:picLocks noChangeAspect="1"/>
          </p:cNvPicPr>
          <p:nvPr/>
        </p:nvPicPr>
        <p:blipFill>
          <a:blip r:embed="rId3"/>
          <a:stretch>
            <a:fillRect/>
          </a:stretch>
        </p:blipFill>
        <p:spPr>
          <a:xfrm>
            <a:off x="1725930" y="1365303"/>
            <a:ext cx="5692140" cy="3055847"/>
          </a:xfrm>
          <a:prstGeom prst="rect">
            <a:avLst/>
          </a:prstGeom>
        </p:spPr>
      </p:pic>
      <p:sp>
        <p:nvSpPr>
          <p:cNvPr id="13" name="Rectangle 12"/>
          <p:cNvSpPr/>
          <p:nvPr/>
        </p:nvSpPr>
        <p:spPr>
          <a:xfrm>
            <a:off x="1143000" y="4387834"/>
            <a:ext cx="6858000"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buFont typeface="Arial"/>
              <a:buChar char="•"/>
            </a:pPr>
            <a:r>
              <a:rPr lang="en-US" sz="1350" dirty="0"/>
              <a:t>Using our approach to meet the user preferences, the quality of the rewritings produced has been enhanced and the integration economic cost has considerable reduced while delivering the expected results</a:t>
            </a:r>
            <a:endParaRPr lang="en-GB" sz="1350" dirty="0"/>
          </a:p>
        </p:txBody>
      </p:sp>
    </p:spTree>
    <p:extLst>
      <p:ext uri="{BB962C8B-B14F-4D97-AF65-F5344CB8AC3E}">
        <p14:creationId xmlns:p14="http://schemas.microsoft.com/office/powerpoint/2010/main" val="4019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works</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25</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2145609" y="3035866"/>
            <a:ext cx="6262895" cy="1556011"/>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1400" b="1" dirty="0">
                <a:solidFill>
                  <a:schemeClr val="tx1"/>
                </a:solidFill>
              </a:rPr>
              <a:t>Daniel </a:t>
            </a:r>
            <a:r>
              <a:rPr lang="en-US" sz="1400" b="1" dirty="0" err="1">
                <a:solidFill>
                  <a:schemeClr val="tx1"/>
                </a:solidFill>
              </a:rPr>
              <a:t>Aguiar</a:t>
            </a:r>
            <a:r>
              <a:rPr lang="en-US" sz="1400" b="1" dirty="0">
                <a:solidFill>
                  <a:schemeClr val="tx1"/>
                </a:solidFill>
              </a:rPr>
              <a:t> da Silva </a:t>
            </a:r>
            <a:r>
              <a:rPr lang="en-US" sz="1400" b="1" dirty="0" err="1">
                <a:solidFill>
                  <a:schemeClr val="tx1"/>
                </a:solidFill>
              </a:rPr>
              <a:t>Carvalho</a:t>
            </a:r>
            <a:r>
              <a:rPr lang="en-US" sz="1400" b="1" dirty="0">
                <a:solidFill>
                  <a:schemeClr val="tx1"/>
                </a:solidFill>
              </a:rPr>
              <a:t>, Magellan, IAE, Univ. J. Moulin Lyon 3, </a:t>
            </a:r>
            <a:r>
              <a:rPr lang="en-US" sz="1400" b="1" dirty="0" smtClean="0">
                <a:solidFill>
                  <a:schemeClr val="tx1"/>
                </a:solidFill>
              </a:rPr>
              <a:t>France</a:t>
            </a:r>
          </a:p>
          <a:p>
            <a:pPr marL="0" indent="0">
              <a:buNone/>
            </a:pPr>
            <a:endParaRPr lang="en-US" sz="1400" b="1" dirty="0" smtClean="0">
              <a:solidFill>
                <a:schemeClr val="tx1"/>
              </a:solidFill>
            </a:endParaRPr>
          </a:p>
          <a:p>
            <a:pPr marL="0" indent="0">
              <a:buNone/>
            </a:pPr>
            <a:endParaRPr lang="en-US" sz="1050" dirty="0">
              <a:solidFill>
                <a:schemeClr val="tx1"/>
              </a:solidFill>
            </a:endParaRPr>
          </a:p>
          <a:p>
            <a:pPr marL="0" indent="0" algn="r">
              <a:buNone/>
            </a:pPr>
            <a:r>
              <a:rPr lang="en-US" sz="1200" dirty="0" err="1">
                <a:solidFill>
                  <a:schemeClr val="tx1"/>
                </a:solidFill>
              </a:rPr>
              <a:t>Plácido</a:t>
            </a:r>
            <a:r>
              <a:rPr lang="en-US" sz="1200" dirty="0">
                <a:solidFill>
                  <a:schemeClr val="tx1"/>
                </a:solidFill>
              </a:rPr>
              <a:t> Antonio de Souza </a:t>
            </a:r>
            <a:r>
              <a:rPr lang="en-US" sz="1200" dirty="0" err="1">
                <a:solidFill>
                  <a:schemeClr val="tx1"/>
                </a:solidFill>
              </a:rPr>
              <a:t>Neto</a:t>
            </a:r>
            <a:r>
              <a:rPr lang="en-US" sz="1200" dirty="0">
                <a:solidFill>
                  <a:schemeClr val="tx1"/>
                </a:solidFill>
              </a:rPr>
              <a:t>, DIATINF, IFRN, Brazil</a:t>
            </a:r>
          </a:p>
          <a:p>
            <a:pPr marL="0" indent="0" algn="r">
              <a:buNone/>
            </a:pPr>
            <a:r>
              <a:rPr lang="en-US" sz="1200" dirty="0" err="1">
                <a:solidFill>
                  <a:schemeClr val="tx1"/>
                </a:solidFill>
              </a:rPr>
              <a:t>Chirine</a:t>
            </a:r>
            <a:r>
              <a:rPr lang="en-US" sz="1200" dirty="0">
                <a:solidFill>
                  <a:schemeClr val="tx1"/>
                </a:solidFill>
              </a:rPr>
              <a:t> </a:t>
            </a:r>
            <a:r>
              <a:rPr lang="en-US" sz="1200" dirty="0" err="1">
                <a:solidFill>
                  <a:schemeClr val="tx1"/>
                </a:solidFill>
              </a:rPr>
              <a:t>Ghedira-Guegan</a:t>
            </a:r>
            <a:r>
              <a:rPr lang="en-US" sz="1200" dirty="0">
                <a:solidFill>
                  <a:schemeClr val="tx1"/>
                </a:solidFill>
              </a:rPr>
              <a:t>, Magellan, IAE, Univ. J. Moulin Lyon 3, France</a:t>
            </a:r>
          </a:p>
          <a:p>
            <a:pPr marL="0" indent="0" algn="r">
              <a:buNone/>
            </a:pPr>
            <a:r>
              <a:rPr lang="en-US" sz="1200" dirty="0">
                <a:solidFill>
                  <a:schemeClr val="tx1"/>
                </a:solidFill>
              </a:rPr>
              <a:t>Nadia </a:t>
            </a:r>
            <a:r>
              <a:rPr lang="en-US" sz="1200" dirty="0" err="1">
                <a:solidFill>
                  <a:schemeClr val="tx1"/>
                </a:solidFill>
              </a:rPr>
              <a:t>Bennani</a:t>
            </a:r>
            <a:r>
              <a:rPr lang="en-US" sz="1200" dirty="0">
                <a:solidFill>
                  <a:schemeClr val="tx1"/>
                </a:solidFill>
              </a:rPr>
              <a:t>, LIRIS-CNRS, INSA-Lyon, Univ. Lyon, France</a:t>
            </a:r>
          </a:p>
          <a:p>
            <a:pPr marL="0" indent="0" algn="r">
              <a:buNone/>
            </a:pPr>
            <a:r>
              <a:rPr lang="en-US" sz="1200" dirty="0" err="1">
                <a:solidFill>
                  <a:schemeClr val="tx1"/>
                </a:solidFill>
              </a:rPr>
              <a:t>Genoveva</a:t>
            </a:r>
            <a:r>
              <a:rPr lang="en-US" sz="12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1143000" y="3326666"/>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239070" y="3597873"/>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30</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00843" y="3006236"/>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5</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6</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14431</TotalTime>
  <Words>3652</Words>
  <Application>Microsoft Office PowerPoint</Application>
  <PresentationFormat>Apresentação na tela (16:9)</PresentationFormat>
  <Paragraphs>459</Paragraphs>
  <Slides>30</Slides>
  <Notes>28</Notes>
  <HiddenSlides>11</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30</vt:i4>
      </vt:variant>
    </vt:vector>
  </HeadingPairs>
  <TitlesOfParts>
    <vt:vector size="35" baseType="lpstr">
      <vt:lpstr>Arial</vt:lpstr>
      <vt:lpstr>Calibri</vt:lpstr>
      <vt:lpstr>Calibri Light</vt:lpstr>
      <vt:lpstr>Wingdings</vt:lpstr>
      <vt:lpstr>Rétrospection</vt:lpstr>
      <vt:lpstr>Rhone: Quality-Based Query Rewriting Algorithm for Data Integration</vt:lpstr>
      <vt:lpstr>Agenda</vt:lpstr>
      <vt:lpstr>Data integration considering data services</vt:lpstr>
      <vt:lpstr>Apresentação do PowerPoint</vt:lpstr>
      <vt:lpstr>Abstract service</vt:lpstr>
      <vt:lpstr>Concrete services</vt:lpstr>
      <vt:lpstr>Query</vt:lpstr>
      <vt:lpstr>Objective</vt:lpstr>
      <vt:lpstr>Objective</vt:lpstr>
      <vt:lpstr>Rhone Service-Based Query Rewriting Algorithm</vt:lpstr>
      <vt:lpstr>Rhone Service-Based Query Rewriting Algorithm</vt:lpstr>
      <vt:lpstr>Rhone Service-Based Query Rewriting Algorithm</vt:lpstr>
      <vt:lpstr>Apresentação do PowerPoint</vt:lpstr>
      <vt:lpstr>Apresentação do PowerPoint</vt:lpstr>
      <vt:lpstr>Candidate service description</vt:lpstr>
      <vt:lpstr>Apresentação do PowerPoint</vt:lpstr>
      <vt:lpstr>Combining and producing rewritten queries</vt:lpstr>
      <vt:lpstr>Rhone Service-Based Query Rewriting Algorithm</vt:lpstr>
      <vt:lpstr>Apresentação do PowerPoint</vt:lpstr>
      <vt:lpstr>Rhone’s profile</vt:lpstr>
      <vt:lpstr>Rhone’s profile</vt:lpstr>
      <vt:lpstr>Experimental validation</vt:lpstr>
      <vt:lpstr>Evaluation</vt:lpstr>
      <vt:lpstr>Evaluation</vt:lpstr>
      <vt:lpstr>Final remarks and Future works</vt:lpstr>
      <vt:lpstr>  Thank you for your attention!  </vt:lpstr>
      <vt:lpstr>References</vt:lpstr>
      <vt:lpstr>Classical Data integration scenario</vt:lpstr>
      <vt:lpstr>Objective</vt:lpstr>
      <vt:lpstr>Rhone Service-Based Query Rewriting 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297</cp:revision>
  <dcterms:created xsi:type="dcterms:W3CDTF">2010-04-12T23:12:02Z</dcterms:created>
  <dcterms:modified xsi:type="dcterms:W3CDTF">2016-08-03T19:38:42Z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