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087" r:id="rId4"/>
  </p:sldMasterIdLst>
  <p:notesMasterIdLst>
    <p:notesMasterId r:id="rId23"/>
  </p:notesMasterIdLst>
  <p:handoutMasterIdLst>
    <p:handoutMasterId r:id="rId24"/>
  </p:handoutMasterIdLst>
  <p:sldIdLst>
    <p:sldId id="256" r:id="rId5"/>
    <p:sldId id="257" r:id="rId6"/>
    <p:sldId id="258" r:id="rId7"/>
    <p:sldId id="259" r:id="rId8"/>
    <p:sldId id="262" r:id="rId9"/>
    <p:sldId id="281" r:id="rId10"/>
    <p:sldId id="267" r:id="rId11"/>
    <p:sldId id="268" r:id="rId12"/>
    <p:sldId id="282" r:id="rId13"/>
    <p:sldId id="269" r:id="rId14"/>
    <p:sldId id="271" r:id="rId15"/>
    <p:sldId id="276" r:id="rId16"/>
    <p:sldId id="275" r:id="rId17"/>
    <p:sldId id="274" r:id="rId18"/>
    <p:sldId id="279" r:id="rId19"/>
    <p:sldId id="280" r:id="rId20"/>
    <p:sldId id="278"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88099" autoAdjust="0"/>
  </p:normalViewPr>
  <p:slideViewPr>
    <p:cSldViewPr snapToGrid="0" snapToObjects="1">
      <p:cViewPr>
        <p:scale>
          <a:sx n="68" d="100"/>
          <a:sy n="68" d="100"/>
        </p:scale>
        <p:origin x="-1212" y="2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8/18/2015</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8/18/2015</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Good</a:t>
            </a:r>
            <a:r>
              <a:rPr lang="en-US" baseline="0" noProof="0" dirty="0" smtClean="0"/>
              <a:t> afternoon, my name is Daniel. I am supervised by Chirine and I made a presentation to show you my thesis objective and what I’ve been doing until now in this first year. So, my thesis subject is an SLA-guided Data Integration on Multi-cloud environments. This project is financed by the ARC 6 project and our lab collaborates with two others. … So let’s start.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The agenda of my presentation...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Let’s begin by the context of our research. We are interested in the data integration</a:t>
            </a:r>
            <a:r>
              <a:rPr lang="en-US" baseline="0" noProof="0" dirty="0" smtClean="0"/>
              <a:t> problem. This problem deals with combining the data from different data sources (with different schemas and structures) show to the user the integrated result of these data.</a:t>
            </a:r>
          </a:p>
          <a:p>
            <a:endParaRPr lang="en-US" baseline="0" noProof="0" dirty="0" smtClean="0"/>
          </a:p>
          <a:p>
            <a:r>
              <a:rPr lang="en-US" baseline="0" noProof="0" dirty="0" smtClean="0"/>
              <a:t>And the cloud computing architecture opens new challenges and opportunities to data processing. This, naturally, happens because of the unlimited access to resources provided by the cloud and the “pay as u go” model. Inside this model, the user requirements should be specified and agreed between the parts and, for this, we use contracts.</a:t>
            </a:r>
          </a:p>
          <a:p>
            <a:endParaRPr lang="en-US" baseline="0" noProof="0" dirty="0" smtClean="0"/>
          </a:p>
          <a:p>
            <a:r>
              <a:rPr lang="en-US" baseline="0" noProof="0" dirty="0" smtClean="0"/>
              <a:t>An SLA is an example of this contract. It contains the conditions under which the service will be delivered and also the penalties for violating any clause.</a:t>
            </a:r>
          </a:p>
          <a:p>
            <a:endParaRPr lang="en-US" baseline="0" noProof="0" dirty="0" smtClean="0"/>
          </a:p>
          <a:p>
            <a:r>
              <a:rPr lang="en-US" baseline="0" noProof="0" dirty="0" smtClean="0"/>
              <a:t>And naturally it is too difficult for one single cloud to attend all user requirements, sometimes it can be out of resources for that. So …  </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Our results are in the form of bubble charts. And we combined the different facets</a:t>
            </a:r>
            <a:r>
              <a:rPr lang="en-US" baseline="0" noProof="0" dirty="0" smtClean="0"/>
              <a:t> in order to answer our research questions. In this first figure you can see in a timeline the evolution of publications according to our three main facets: data quality, data integration description and data integration environment. Here you can see the emergency of data integration approaches in the cloud environment and only three approaches in the multi-cloud. We can also notice that between the integration strategies the most applied is schema integration. But we also need to revisit them to adapt to our hybrid context. And concerning data quality, privacy and security are the most popular measures proposed in the models, but you can also see that SLA has been widely used.</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11</a:t>
            </a:fld>
            <a:endParaRPr lang="pt-BR"/>
          </a:p>
        </p:txBody>
      </p:sp>
    </p:spTree>
    <p:extLst>
      <p:ext uri="{BB962C8B-B14F-4D97-AF65-F5344CB8AC3E}">
        <p14:creationId xmlns:p14="http://schemas.microsoft.com/office/powerpoint/2010/main" val="3759479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In the</a:t>
            </a:r>
            <a:r>
              <a:rPr lang="en-US" baseline="0" noProof="0" dirty="0" smtClean="0"/>
              <a:t> second figure, we combined the facet contribution with the facets SLA and Data integration description.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12</a:t>
            </a:fld>
            <a:endParaRPr lang="pt-BR"/>
          </a:p>
        </p:txBody>
      </p:sp>
    </p:spTree>
    <p:extLst>
      <p:ext uri="{BB962C8B-B14F-4D97-AF65-F5344CB8AC3E}">
        <p14:creationId xmlns:p14="http://schemas.microsoft.com/office/powerpoint/2010/main" val="1175537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x-none"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smtClean="0"/>
              <a:t>Click to edit Master subtitle style</a:t>
            </a:r>
            <a:endParaRPr lang="en-US" dirty="0"/>
          </a:p>
        </p:txBody>
      </p:sp>
      <p:sp>
        <p:nvSpPr>
          <p:cNvPr id="7" name="Date Placeholder 6"/>
          <p:cNvSpPr>
            <a:spLocks noGrp="1"/>
          </p:cNvSpPr>
          <p:nvPr>
            <p:ph type="dt" sz="half" idx="10"/>
          </p:nvPr>
        </p:nvSpPr>
        <p:spPr/>
        <p:txBody>
          <a:bodyPr/>
          <a:lstStyle/>
          <a:p>
            <a:fld id="{8ACDB3CC-F982-40F9-8DD6-BCC9AFBF44BD}" type="datetime1">
              <a:rPr lang="en-US" smtClean="0"/>
              <a:pPr/>
              <a:t>8/18/2015</a:t>
            </a:fld>
            <a:endParaRPr lang="en-US" dirty="0"/>
          </a:p>
        </p:txBody>
      </p:sp>
      <p:sp>
        <p:nvSpPr>
          <p:cNvPr id="8" name="Slide Number Placeholder 7"/>
          <p:cNvSpPr>
            <a:spLocks noGrp="1"/>
          </p:cNvSpPr>
          <p:nvPr>
            <p:ph type="sldNum" sz="quarter" idx="11"/>
          </p:nvPr>
        </p:nvSpPr>
        <p:spPr/>
        <p:txBody>
          <a:bodyPr/>
          <a:lstStyle/>
          <a:p>
            <a:fld id="{57AF16DE-A0D5-4438-950F-5B1E159C2C28}" type="slidenum">
              <a:rPr lang="en-US" smtClean="0"/>
              <a:t>‹N°›</a:t>
            </a:fld>
            <a:endParaRPr lang="en-US"/>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4" name="Date Placeholder 3"/>
          <p:cNvSpPr>
            <a:spLocks noGrp="1"/>
          </p:cNvSpPr>
          <p:nvPr>
            <p:ph type="dt" sz="half" idx="10"/>
          </p:nvPr>
        </p:nvSpPr>
        <p:spPr/>
        <p:txBody>
          <a:bodyPr/>
          <a:lstStyle/>
          <a:p>
            <a:fld id="{68C2560D-EC28-3B41-86E8-18F1CE0113B4}"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10"/>
          </p:nvPr>
        </p:nvSpPr>
        <p:spPr/>
        <p:txBody>
          <a:bodyPr/>
          <a:lstStyle/>
          <a:p>
            <a:fld id="{68C2560D-EC28-3B41-86E8-18F1CE0113B4}" type="datetimeFigureOut">
              <a:rPr lang="en-US" smtClean="0"/>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x-none"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smtClean="0"/>
              <a:t>Click to edit Master text styles</a:t>
            </a:r>
          </a:p>
        </p:txBody>
      </p:sp>
      <p:sp>
        <p:nvSpPr>
          <p:cNvPr id="4" name="Date Placeholder 3"/>
          <p:cNvSpPr>
            <a:spLocks noGrp="1"/>
          </p:cNvSpPr>
          <p:nvPr>
            <p:ph type="dt" sz="half" idx="10"/>
          </p:nvPr>
        </p:nvSpPr>
        <p:spPr/>
        <p:txBody>
          <a:bodyPr/>
          <a:lstStyle/>
          <a:p>
            <a:fld id="{4A9E7B99-7C3F-4BC3-B7B8-7E1F8C620B24}" type="datetime1">
              <a:rPr lang="en-US" smtClean="0"/>
              <a:pPr/>
              <a:t>8/18/2015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‹N°›</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5" name="Date Placeholder 4"/>
          <p:cNvSpPr>
            <a:spLocks noGrp="1"/>
          </p:cNvSpPr>
          <p:nvPr>
            <p:ph type="dt" sz="half" idx="10"/>
          </p:nvPr>
        </p:nvSpPr>
        <p:spPr/>
        <p:txBody>
          <a:bodyPr/>
          <a:lstStyle/>
          <a:p>
            <a:fld id="{68C2560D-EC28-3B41-86E8-18F1CE0113B4}"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smtClean="0"/>
              <a:t>Click to edit Master text styles</a:t>
            </a:r>
          </a:p>
        </p:txBody>
      </p:sp>
      <p:sp>
        <p:nvSpPr>
          <p:cNvPr id="7" name="Date Placeholder 6"/>
          <p:cNvSpPr>
            <a:spLocks noGrp="1"/>
          </p:cNvSpPr>
          <p:nvPr>
            <p:ph type="dt" sz="half" idx="10"/>
          </p:nvPr>
        </p:nvSpPr>
        <p:spPr/>
        <p:txBody>
          <a:bodyPr/>
          <a:lstStyle/>
          <a:p>
            <a:fld id="{68C2560D-EC28-3B41-86E8-18F1CE0113B4}" type="datetimeFigureOut">
              <a:rPr lang="en-US" smtClean="0"/>
              <a:t>8/18/2015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smtClean="0"/>
              <a:t>Click to edit Master title style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2560D-EC28-3B41-86E8-18F1CE0113B4}" type="datetimeFigureOut">
              <a:rPr lang="en-US" smtClean="0"/>
              <a:t>8/18/2015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x-none"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x-none"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smtClean="0"/>
              <a:t>Click to edit Master text styles</a:t>
            </a:r>
          </a:p>
        </p:txBody>
      </p:sp>
      <p:sp>
        <p:nvSpPr>
          <p:cNvPr id="5" name="Date Placeholder 4"/>
          <p:cNvSpPr>
            <a:spLocks noGrp="1"/>
          </p:cNvSpPr>
          <p:nvPr>
            <p:ph type="dt" sz="half" idx="10"/>
          </p:nvPr>
        </p:nvSpPr>
        <p:spPr/>
        <p:txBody>
          <a:bodyPr/>
          <a:lstStyle/>
          <a:p>
            <a:fld id="{68C2560D-EC28-3B41-86E8-18F1CE0113B4}" type="datetimeFigureOut">
              <a:rPr lang="en-US" smtClean="0"/>
              <a:t>8/18/2015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x-none"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68C2560D-EC28-3B41-86E8-18F1CE0113B4}" type="datetimeFigureOut">
              <a:rPr lang="en-US" smtClean="0"/>
              <a:t>8/18/2015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2066355A-084C-D24E-9AD2-7E4FC41EA627}" type="slidenum">
              <a:rPr lang="en-US" smtClean="0"/>
              <a:t>‹N°›</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94088" r:id="rId1"/>
    <p:sldLayoutId id="2147494089" r:id="rId2"/>
    <p:sldLayoutId id="2147494090" r:id="rId3"/>
    <p:sldLayoutId id="2147494091" r:id="rId4"/>
    <p:sldLayoutId id="2147494092" r:id="rId5"/>
    <p:sldLayoutId id="2147494093" r:id="rId6"/>
    <p:sldLayoutId id="2147494094" r:id="rId7"/>
    <p:sldLayoutId id="2147494095" r:id="rId8"/>
    <p:sldLayoutId id="2147494096" r:id="rId9"/>
    <p:sldLayoutId id="2147494097" r:id="rId10"/>
    <p:sldLayoutId id="214749409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36355"/>
            <a:ext cx="7772400" cy="4267200"/>
          </a:xfrm>
        </p:spPr>
        <p:txBody>
          <a:bodyPr>
            <a:normAutofit/>
          </a:bodyPr>
          <a:lstStyle/>
          <a:p>
            <a:r>
              <a:rPr lang="en-US" sz="2800" dirty="0"/>
              <a:t>Can Data Integration Quality be Enhanced on</a:t>
            </a:r>
            <a:br>
              <a:rPr lang="en-US" sz="2800" dirty="0"/>
            </a:br>
            <a:r>
              <a:rPr lang="en-US" sz="2800" dirty="0"/>
              <a:t>Multi-cloud using SLA?</a:t>
            </a:r>
            <a:endParaRPr lang="en-US" sz="2800" dirty="0"/>
          </a:p>
        </p:txBody>
      </p:sp>
      <p:sp>
        <p:nvSpPr>
          <p:cNvPr id="3" name="Subtitle 2"/>
          <p:cNvSpPr>
            <a:spLocks noGrp="1"/>
          </p:cNvSpPr>
          <p:nvPr>
            <p:ph type="subTitle" idx="1"/>
          </p:nvPr>
        </p:nvSpPr>
        <p:spPr/>
        <p:txBody>
          <a:bodyPr>
            <a:normAutofit fontScale="55000" lnSpcReduction="20000"/>
          </a:bodyPr>
          <a:lstStyle/>
          <a:p>
            <a:pPr algn="l"/>
            <a:r>
              <a:rPr lang="en-US" dirty="0" smtClean="0">
                <a:solidFill>
                  <a:schemeClr val="tx1"/>
                </a:solidFill>
              </a:rPr>
              <a:t>Daniel Aguiar da Silva Carvalho</a:t>
            </a:r>
            <a:r>
              <a:rPr lang="en-US" dirty="0" smtClean="0">
                <a:solidFill>
                  <a:schemeClr val="tx1">
                    <a:lumMod val="50000"/>
                    <a:lumOff val="50000"/>
                  </a:schemeClr>
                </a:solidFill>
              </a:rPr>
              <a:t>, </a:t>
            </a:r>
            <a:r>
              <a:rPr lang="en-US" dirty="0">
                <a:solidFill>
                  <a:schemeClr val="tx1">
                    <a:lumMod val="50000"/>
                    <a:lumOff val="50000"/>
                  </a:schemeClr>
                </a:solidFill>
              </a:rPr>
              <a:t>Magellan, IAE, Univ. J. Moulin Lyon 3, </a:t>
            </a:r>
            <a:r>
              <a:rPr lang="en-US" dirty="0" smtClean="0">
                <a:solidFill>
                  <a:schemeClr val="tx1">
                    <a:lumMod val="50000"/>
                    <a:lumOff val="50000"/>
                  </a:schemeClr>
                </a:solidFill>
              </a:rPr>
              <a:t>France</a:t>
            </a:r>
          </a:p>
          <a:p>
            <a:pPr algn="l"/>
            <a:r>
              <a:rPr lang="en-US" dirty="0" err="1" smtClean="0">
                <a:solidFill>
                  <a:schemeClr val="tx1"/>
                </a:solidFill>
              </a:rPr>
              <a:t>Placido</a:t>
            </a:r>
            <a:r>
              <a:rPr lang="en-US" dirty="0" smtClean="0">
                <a:solidFill>
                  <a:schemeClr val="tx1"/>
                </a:solidFill>
              </a:rPr>
              <a:t> Antonio de Souza </a:t>
            </a:r>
            <a:r>
              <a:rPr lang="en-US" dirty="0" err="1" smtClean="0">
                <a:solidFill>
                  <a:schemeClr val="tx1"/>
                </a:solidFill>
              </a:rPr>
              <a:t>Neto</a:t>
            </a:r>
            <a:r>
              <a:rPr lang="en-US" dirty="0" smtClean="0">
                <a:solidFill>
                  <a:schemeClr val="tx1">
                    <a:lumMod val="50000"/>
                    <a:lumOff val="50000"/>
                  </a:schemeClr>
                </a:solidFill>
              </a:rPr>
              <a:t>, DIATINF, IFRN, Brazil</a:t>
            </a:r>
            <a:endParaRPr lang="en-US" dirty="0" smtClean="0">
              <a:solidFill>
                <a:schemeClr val="tx1">
                  <a:lumMod val="75000"/>
                  <a:lumOff val="25000"/>
                </a:schemeClr>
              </a:solidFill>
            </a:endParaRPr>
          </a:p>
          <a:p>
            <a:pPr algn="l"/>
            <a:r>
              <a:rPr lang="en-US" dirty="0" smtClean="0">
                <a:solidFill>
                  <a:schemeClr val="tx1"/>
                </a:solidFill>
              </a:rPr>
              <a:t>Chirine Ghedira-Guegan, </a:t>
            </a:r>
            <a:r>
              <a:rPr lang="en-US" dirty="0" smtClean="0">
                <a:solidFill>
                  <a:schemeClr val="tx1">
                    <a:lumMod val="50000"/>
                    <a:lumOff val="50000"/>
                  </a:schemeClr>
                </a:solidFill>
              </a:rPr>
              <a:t>Magellan, IAE, Univ. J. Moulin Lyon 3, France</a:t>
            </a:r>
          </a:p>
          <a:p>
            <a:pPr algn="l"/>
            <a:r>
              <a:rPr lang="en-US" dirty="0" smtClean="0">
                <a:solidFill>
                  <a:schemeClr val="tx1"/>
                </a:solidFill>
              </a:rPr>
              <a:t>Nadia Benani</a:t>
            </a:r>
            <a:r>
              <a:rPr lang="en-US" dirty="0" smtClean="0">
                <a:solidFill>
                  <a:schemeClr val="tx1">
                    <a:lumMod val="50000"/>
                    <a:lumOff val="50000"/>
                  </a:schemeClr>
                </a:solidFill>
              </a:rPr>
              <a:t>, LIRIS-CNRS, INSA-Lyon, Univ. Lyon, France</a:t>
            </a:r>
          </a:p>
          <a:p>
            <a:pPr algn="l"/>
            <a:r>
              <a:rPr lang="en-US" dirty="0" smtClean="0">
                <a:solidFill>
                  <a:schemeClr val="tx1"/>
                </a:solidFill>
              </a:rPr>
              <a:t>Genoveva Vargas-Solar</a:t>
            </a:r>
            <a:r>
              <a:rPr lang="en-US" dirty="0" smtClean="0">
                <a:solidFill>
                  <a:schemeClr val="tx1">
                    <a:lumMod val="50000"/>
                    <a:lumOff val="50000"/>
                  </a:schemeClr>
                </a:solidFill>
              </a:rPr>
              <a:t>, CRNS, LIG-LAFMIA, France</a:t>
            </a:r>
            <a:endParaRPr lang="en-US" dirty="0">
              <a:solidFill>
                <a:schemeClr val="tx1">
                  <a:lumMod val="50000"/>
                  <a:lumOff val="50000"/>
                </a:schemeClr>
              </a:solidFill>
            </a:endParaRP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1700"/>
            <a:ext cx="8229600" cy="1600200"/>
          </a:xfrm>
        </p:spPr>
        <p:txBody>
          <a:bodyPr>
            <a:normAutofit/>
          </a:bodyPr>
          <a:lstStyle/>
          <a:p>
            <a:r>
              <a:rPr lang="en-US" sz="4800" dirty="0" smtClean="0"/>
              <a:t>Defining classification facets</a:t>
            </a:r>
            <a:endParaRPr lang="en-US" sz="4800" dirty="0"/>
          </a:p>
        </p:txBody>
      </p:sp>
      <p:sp>
        <p:nvSpPr>
          <p:cNvPr id="3" name="Espace réservé du contenu 2"/>
          <p:cNvSpPr>
            <a:spLocks noGrp="1"/>
          </p:cNvSpPr>
          <p:nvPr>
            <p:ph idx="1"/>
          </p:nvPr>
        </p:nvSpPr>
        <p:spPr/>
        <p:txBody>
          <a:bodyPr/>
          <a:lstStyle/>
          <a:p>
            <a:pPr algn="just"/>
            <a:r>
              <a:rPr lang="en-US" dirty="0" smtClean="0">
                <a:solidFill>
                  <a:schemeClr val="tx1"/>
                </a:solidFill>
              </a:rPr>
              <a:t>The titles and abstracts of the papers retrieved were analyzed using information retrieval techniques to identify frequent terms </a:t>
            </a:r>
          </a:p>
          <a:p>
            <a:pPr algn="just"/>
            <a:r>
              <a:rPr lang="en-US" dirty="0" smtClean="0">
                <a:solidFill>
                  <a:schemeClr val="tx1"/>
                </a:solidFill>
              </a:rPr>
              <a:t>We used these terms for proposing a classification scheme consisting of three facets that group dimensions. They are:</a:t>
            </a:r>
          </a:p>
          <a:p>
            <a:pPr lvl="1" algn="just"/>
            <a:r>
              <a:rPr lang="en-US" dirty="0" smtClean="0">
                <a:solidFill>
                  <a:schemeClr val="tx1"/>
                </a:solidFill>
              </a:rPr>
              <a:t>Data integration environment</a:t>
            </a:r>
          </a:p>
          <a:p>
            <a:pPr lvl="1" algn="just"/>
            <a:r>
              <a:rPr lang="en-US" dirty="0" smtClean="0">
                <a:solidFill>
                  <a:schemeClr val="tx1"/>
                </a:solidFill>
              </a:rPr>
              <a:t>Data integration description</a:t>
            </a:r>
          </a:p>
          <a:p>
            <a:pPr lvl="1" algn="just"/>
            <a:r>
              <a:rPr lang="en-US" dirty="0" smtClean="0">
                <a:solidFill>
                  <a:schemeClr val="tx1"/>
                </a:solidFill>
              </a:rPr>
              <a:t>Data quality</a:t>
            </a:r>
          </a:p>
          <a:p>
            <a:pPr algn="just"/>
            <a:r>
              <a:rPr lang="en-US" dirty="0">
                <a:solidFill>
                  <a:schemeClr val="tx1"/>
                </a:solidFill>
              </a:rPr>
              <a:t>The original vision of our </a:t>
            </a:r>
            <a:r>
              <a:rPr lang="en-US" dirty="0" smtClean="0">
                <a:solidFill>
                  <a:schemeClr val="tx1"/>
                </a:solidFill>
              </a:rPr>
              <a:t>classification </a:t>
            </a:r>
            <a:r>
              <a:rPr lang="en-US" dirty="0">
                <a:solidFill>
                  <a:schemeClr val="tx1"/>
                </a:solidFill>
              </a:rPr>
              <a:t>scheme is that of adding the notion of quality to data integration represented by the facets data quality and </a:t>
            </a:r>
            <a:r>
              <a:rPr lang="en-US" dirty="0" smtClean="0">
                <a:solidFill>
                  <a:schemeClr val="tx1"/>
                </a:solidFill>
              </a:rPr>
              <a:t>SLA</a:t>
            </a:r>
          </a:p>
          <a:p>
            <a:pPr algn="just"/>
            <a:endParaRPr lang="en-US" dirty="0">
              <a:solidFill>
                <a:schemeClr val="tx1"/>
              </a:solidFill>
            </a:endParaRPr>
          </a:p>
        </p:txBody>
      </p:sp>
    </p:spTree>
    <p:extLst>
      <p:ext uri="{BB962C8B-B14F-4D97-AF65-F5344CB8AC3E}">
        <p14:creationId xmlns:p14="http://schemas.microsoft.com/office/powerpoint/2010/main" val="2305600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smtClean="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0460" y="810062"/>
            <a:ext cx="6383079" cy="5949942"/>
          </a:xfrm>
          <a:prstGeom prst="rect">
            <a:avLst/>
          </a:prstGeom>
        </p:spPr>
      </p:pic>
    </p:spTree>
    <p:extLst>
      <p:ext uri="{BB962C8B-B14F-4D97-AF65-F5344CB8AC3E}">
        <p14:creationId xmlns:p14="http://schemas.microsoft.com/office/powerpoint/2010/main" val="138435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endParaRPr lang="en-US" sz="44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60" y="1090104"/>
            <a:ext cx="8495879" cy="5389858"/>
          </a:xfrm>
          <a:prstGeom prst="rect">
            <a:avLst/>
          </a:prstGeom>
        </p:spPr>
      </p:pic>
    </p:spTree>
    <p:extLst>
      <p:ext uri="{BB962C8B-B14F-4D97-AF65-F5344CB8AC3E}">
        <p14:creationId xmlns:p14="http://schemas.microsoft.com/office/powerpoint/2010/main" val="3344272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endParaRPr lang="en-US" sz="4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64" y="2079442"/>
            <a:ext cx="8943283" cy="3593282"/>
          </a:xfrm>
          <a:prstGeom prst="rect">
            <a:avLst/>
          </a:prstGeom>
        </p:spPr>
      </p:pic>
    </p:spTree>
    <p:extLst>
      <p:ext uri="{BB962C8B-B14F-4D97-AF65-F5344CB8AC3E}">
        <p14:creationId xmlns:p14="http://schemas.microsoft.com/office/powerpoint/2010/main" val="376874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0581"/>
            <a:ext cx="8229600" cy="1143000"/>
          </a:xfrm>
        </p:spPr>
        <p:txBody>
          <a:bodyPr/>
          <a:lstStyle/>
          <a:p>
            <a:r>
              <a:rPr lang="en-US" sz="4400" dirty="0"/>
              <a:t>Quantitative Analysis</a:t>
            </a:r>
            <a:endParaRPr lang="en-US" sz="4400" dirty="0"/>
          </a:p>
        </p:txBody>
      </p:sp>
      <p:pic>
        <p:nvPicPr>
          <p:cNvPr id="7" name="Picture 6" descr="Data-Quality-DI.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0686"/>
            <a:ext cx="9144000" cy="5949942"/>
          </a:xfrm>
          <a:prstGeom prst="rect">
            <a:avLst/>
          </a:prstGeom>
        </p:spPr>
      </p:pic>
    </p:spTree>
    <p:extLst>
      <p:ext uri="{BB962C8B-B14F-4D97-AF65-F5344CB8AC3E}">
        <p14:creationId xmlns:p14="http://schemas.microsoft.com/office/powerpoint/2010/main" val="1001845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fontScale="92500" lnSpcReduction="20000"/>
          </a:bodyPr>
          <a:lstStyle/>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challenge of integrating data from distributed </a:t>
            </a:r>
            <a:r>
              <a:rPr lang="en-US" dirty="0" smtClean="0">
                <a:solidFill>
                  <a:schemeClr val="tx1"/>
                </a:solidFill>
              </a:rPr>
              <a:t>data services </a:t>
            </a:r>
            <a:r>
              <a:rPr lang="en-US" dirty="0">
                <a:solidFill>
                  <a:schemeClr val="tx1"/>
                </a:solidFill>
              </a:rPr>
              <a:t>deployed on </a:t>
            </a:r>
            <a:r>
              <a:rPr lang="en-US" dirty="0" smtClean="0">
                <a:solidFill>
                  <a:schemeClr val="tx1"/>
                </a:solidFill>
              </a:rPr>
              <a:t>different </a:t>
            </a:r>
            <a:r>
              <a:rPr lang="en-US" dirty="0">
                <a:solidFill>
                  <a:schemeClr val="tx1"/>
                </a:solidFill>
              </a:rPr>
              <a:t>cloud providers guided by SLAs and user </a:t>
            </a:r>
            <a:r>
              <a:rPr lang="en-US" dirty="0" smtClean="0">
                <a:solidFill>
                  <a:schemeClr val="tx1"/>
                </a:solidFill>
              </a:rPr>
              <a:t>preferences </a:t>
            </a:r>
            <a:r>
              <a:rPr lang="en-US" dirty="0">
                <a:solidFill>
                  <a:schemeClr val="tx1"/>
                </a:solidFill>
              </a:rPr>
              <a:t>statement. </a:t>
            </a:r>
            <a:endParaRPr lang="en-US" dirty="0" smtClean="0">
              <a:solidFill>
                <a:schemeClr val="tx1"/>
              </a:solidFill>
            </a:endParaRPr>
          </a:p>
          <a:p>
            <a:pPr algn="just"/>
            <a:endParaRPr lang="en-US" dirty="0" smtClean="0">
              <a:solidFill>
                <a:schemeClr val="tx1"/>
              </a:solidFill>
            </a:endParaRPr>
          </a:p>
          <a:p>
            <a:pPr algn="just"/>
            <a:r>
              <a:rPr lang="en-US" dirty="0" smtClean="0">
                <a:solidFill>
                  <a:schemeClr val="tx1"/>
                </a:solidFill>
              </a:rPr>
              <a:t>The </a:t>
            </a:r>
            <a:r>
              <a:rPr lang="en-US" dirty="0">
                <a:solidFill>
                  <a:schemeClr val="tx1"/>
                </a:solidFill>
              </a:rPr>
              <a:t>problem statement was derived from a </a:t>
            </a:r>
            <a:r>
              <a:rPr lang="en-US" dirty="0" smtClean="0">
                <a:solidFill>
                  <a:schemeClr val="tx1"/>
                </a:solidFill>
              </a:rPr>
              <a:t>classification </a:t>
            </a:r>
            <a:r>
              <a:rPr lang="en-US" dirty="0">
                <a:solidFill>
                  <a:schemeClr val="tx1"/>
                </a:solidFill>
              </a:rPr>
              <a:t>scheme that </a:t>
            </a:r>
            <a:r>
              <a:rPr lang="en-US" dirty="0" smtClean="0">
                <a:solidFill>
                  <a:schemeClr val="tx1"/>
                </a:solidFill>
              </a:rPr>
              <a:t>resulted from </a:t>
            </a:r>
            <a:r>
              <a:rPr lang="en-US" dirty="0">
                <a:solidFill>
                  <a:schemeClr val="tx1"/>
                </a:solidFill>
              </a:rPr>
              <a:t>a study of existing publications </a:t>
            </a:r>
            <a:r>
              <a:rPr lang="en-US" dirty="0" smtClean="0">
                <a:solidFill>
                  <a:schemeClr val="tx1"/>
                </a:solidFill>
              </a:rPr>
              <a:t>identified </a:t>
            </a:r>
            <a:r>
              <a:rPr lang="en-US" dirty="0">
                <a:solidFill>
                  <a:schemeClr val="tx1"/>
                </a:solidFill>
              </a:rPr>
              <a:t>by applying the systematic </a:t>
            </a:r>
            <a:r>
              <a:rPr lang="en-US" dirty="0" smtClean="0">
                <a:solidFill>
                  <a:schemeClr val="tx1"/>
                </a:solidFill>
              </a:rPr>
              <a:t>mapping </a:t>
            </a:r>
            <a:r>
              <a:rPr lang="en-US" dirty="0">
                <a:solidFill>
                  <a:schemeClr val="tx1"/>
                </a:solidFill>
              </a:rPr>
              <a:t>method.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Our </a:t>
            </a:r>
            <a:r>
              <a:rPr lang="en-US" dirty="0">
                <a:solidFill>
                  <a:schemeClr val="tx1"/>
                </a:solidFill>
              </a:rPr>
              <a:t>contribution is the </a:t>
            </a:r>
            <a:r>
              <a:rPr lang="en-US" dirty="0" smtClean="0">
                <a:solidFill>
                  <a:schemeClr val="tx1"/>
                </a:solidFill>
              </a:rPr>
              <a:t>definition </a:t>
            </a:r>
            <a:r>
              <a:rPr lang="en-US" dirty="0">
                <a:solidFill>
                  <a:schemeClr val="tx1"/>
                </a:solidFill>
              </a:rPr>
              <a:t>of a </a:t>
            </a:r>
            <a:r>
              <a:rPr lang="en-US" dirty="0" smtClean="0">
                <a:solidFill>
                  <a:schemeClr val="tx1"/>
                </a:solidFill>
              </a:rPr>
              <a:t>classification </a:t>
            </a:r>
            <a:r>
              <a:rPr lang="en-US" dirty="0">
                <a:solidFill>
                  <a:schemeClr val="tx1"/>
                </a:solidFill>
              </a:rPr>
              <a:t>scheme </a:t>
            </a:r>
            <a:r>
              <a:rPr lang="en-US" dirty="0" smtClean="0">
                <a:solidFill>
                  <a:schemeClr val="tx1"/>
                </a:solidFill>
              </a:rPr>
              <a:t>that shows </a:t>
            </a:r>
            <a:r>
              <a:rPr lang="en-US" dirty="0">
                <a:solidFill>
                  <a:schemeClr val="tx1"/>
                </a:solidFill>
              </a:rPr>
              <a:t>the aspects that characterize a modern vision of data integration done </a:t>
            </a:r>
            <a:r>
              <a:rPr lang="en-US" dirty="0" smtClean="0">
                <a:solidFill>
                  <a:schemeClr val="tx1"/>
                </a:solidFill>
              </a:rPr>
              <a:t>in </a:t>
            </a:r>
            <a:r>
              <a:rPr lang="en-US" dirty="0">
                <a:solidFill>
                  <a:schemeClr val="tx1"/>
                </a:solidFill>
              </a:rPr>
              <a:t>multi-cloud environments and that can be enhanced by including SLAs in </a:t>
            </a:r>
            <a:r>
              <a:rPr lang="en-US" dirty="0" smtClean="0">
                <a:solidFill>
                  <a:schemeClr val="tx1"/>
                </a:solidFill>
              </a:rPr>
              <a:t>its process</a:t>
            </a:r>
            <a:r>
              <a:rPr lang="en-US" dirty="0">
                <a:solidFill>
                  <a:schemeClr val="tx1"/>
                </a:solidFill>
              </a:rPr>
              <a:t>.</a:t>
            </a:r>
          </a:p>
          <a:p>
            <a:pPr algn="just"/>
            <a:endParaRPr lang="en-US" dirty="0">
              <a:solidFill>
                <a:schemeClr val="tx1"/>
              </a:solidFill>
            </a:endParaRPr>
          </a:p>
        </p:txBody>
      </p:sp>
    </p:spTree>
    <p:extLst>
      <p:ext uri="{BB962C8B-B14F-4D97-AF65-F5344CB8AC3E}">
        <p14:creationId xmlns:p14="http://schemas.microsoft.com/office/powerpoint/2010/main" val="1865980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Conclusion and final remarks</a:t>
            </a:r>
            <a:endParaRPr lang="en-US" dirty="0"/>
          </a:p>
        </p:txBody>
      </p:sp>
      <p:sp>
        <p:nvSpPr>
          <p:cNvPr id="3" name="Content Placeholder 2"/>
          <p:cNvSpPr>
            <a:spLocks noGrp="1"/>
          </p:cNvSpPr>
          <p:nvPr>
            <p:ph idx="1"/>
          </p:nvPr>
        </p:nvSpPr>
        <p:spPr/>
        <p:txBody>
          <a:bodyPr>
            <a:normAutofit/>
          </a:bodyPr>
          <a:lstStyle/>
          <a:p>
            <a:pPr algn="just"/>
            <a:endParaRPr lang="en-US" dirty="0" smtClean="0">
              <a:solidFill>
                <a:schemeClr val="tx1"/>
              </a:solidFill>
            </a:endParaRPr>
          </a:p>
          <a:p>
            <a:pPr algn="just"/>
            <a:r>
              <a:rPr lang="en-US" dirty="0">
                <a:solidFill>
                  <a:schemeClr val="tx1"/>
                </a:solidFill>
              </a:rPr>
              <a:t>W</a:t>
            </a:r>
            <a:r>
              <a:rPr lang="en-US" dirty="0" smtClean="0">
                <a:solidFill>
                  <a:schemeClr val="tx1"/>
                </a:solidFill>
              </a:rPr>
              <a:t>e identified </a:t>
            </a:r>
            <a:r>
              <a:rPr lang="en-US" dirty="0">
                <a:solidFill>
                  <a:schemeClr val="tx1"/>
                </a:solidFill>
              </a:rPr>
              <a:t>trends and </a:t>
            </a:r>
            <a:r>
              <a:rPr lang="en-US" dirty="0" smtClean="0">
                <a:solidFill>
                  <a:schemeClr val="tx1"/>
                </a:solidFill>
              </a:rPr>
              <a:t>open issues </a:t>
            </a:r>
            <a:r>
              <a:rPr lang="en-US" dirty="0">
                <a:solidFill>
                  <a:schemeClr val="tx1"/>
                </a:solidFill>
              </a:rPr>
              <a:t>in our research topic and proposed the general lines of an original </a:t>
            </a:r>
            <a:r>
              <a:rPr lang="en-US" dirty="0" smtClean="0">
                <a:solidFill>
                  <a:schemeClr val="tx1"/>
                </a:solidFill>
              </a:rPr>
              <a:t>data integration </a:t>
            </a:r>
            <a:r>
              <a:rPr lang="en-US" dirty="0">
                <a:solidFill>
                  <a:schemeClr val="tx1"/>
                </a:solidFill>
              </a:rPr>
              <a:t>solution. </a:t>
            </a:r>
            <a:endParaRPr lang="en-US" dirty="0" smtClean="0">
              <a:solidFill>
                <a:schemeClr val="tx1"/>
              </a:solidFill>
            </a:endParaRPr>
          </a:p>
          <a:p>
            <a:pPr algn="just"/>
            <a:endParaRPr lang="en-US" dirty="0">
              <a:solidFill>
                <a:schemeClr val="tx1"/>
              </a:solidFill>
            </a:endParaRPr>
          </a:p>
          <a:p>
            <a:pPr algn="just"/>
            <a:r>
              <a:rPr lang="en-US" dirty="0" smtClean="0">
                <a:solidFill>
                  <a:schemeClr val="tx1"/>
                </a:solidFill>
              </a:rPr>
              <a:t>We </a:t>
            </a:r>
            <a:r>
              <a:rPr lang="en-US" dirty="0">
                <a:solidFill>
                  <a:schemeClr val="tx1"/>
                </a:solidFill>
              </a:rPr>
              <a:t>are also developing the strategies to better </a:t>
            </a:r>
            <a:r>
              <a:rPr lang="en-US" dirty="0" smtClean="0">
                <a:solidFill>
                  <a:schemeClr val="tx1"/>
                </a:solidFill>
              </a:rPr>
              <a:t>define </a:t>
            </a:r>
            <a:r>
              <a:rPr lang="en-US" dirty="0">
                <a:solidFill>
                  <a:schemeClr val="tx1"/>
                </a:solidFill>
              </a:rPr>
              <a:t>a </a:t>
            </a:r>
            <a:r>
              <a:rPr lang="en-US" dirty="0" smtClean="0">
                <a:solidFill>
                  <a:schemeClr val="tx1"/>
                </a:solidFill>
              </a:rPr>
              <a:t>SLA extension </a:t>
            </a:r>
            <a:r>
              <a:rPr lang="en-US" dirty="0">
                <a:solidFill>
                  <a:schemeClr val="tx1"/>
                </a:solidFill>
              </a:rPr>
              <a:t>and data consumers preferences description for guiding data </a:t>
            </a:r>
            <a:r>
              <a:rPr lang="en-US" dirty="0" smtClean="0">
                <a:solidFill>
                  <a:schemeClr val="tx1"/>
                </a:solidFill>
              </a:rPr>
              <a:t>integration </a:t>
            </a:r>
            <a:r>
              <a:rPr lang="en-US" dirty="0">
                <a:solidFill>
                  <a:schemeClr val="tx1"/>
                </a:solidFill>
              </a:rPr>
              <a:t>in multi-cloud environments.</a:t>
            </a:r>
            <a:endParaRPr lang="en-US" dirty="0">
              <a:solidFill>
                <a:schemeClr val="tx1"/>
              </a:solidFill>
            </a:endParaRPr>
          </a:p>
        </p:txBody>
      </p:sp>
    </p:spTree>
    <p:extLst>
      <p:ext uri="{BB962C8B-B14F-4D97-AF65-F5344CB8AC3E}">
        <p14:creationId xmlns:p14="http://schemas.microsoft.com/office/powerpoint/2010/main" val="1663560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457200" y="1769016"/>
            <a:ext cx="8229600" cy="4525963"/>
          </a:xfrm>
        </p:spPr>
        <p:txBody>
          <a:bodyPr>
            <a:normAutofit fontScale="62500" lnSpcReduction="20000"/>
          </a:bodyPr>
          <a:lstStyle/>
          <a:p>
            <a:pPr marL="457200" indent="-457200" algn="just">
              <a:buFont typeface="+mj-lt"/>
              <a:buAutoNum type="arabicPeriod"/>
            </a:pPr>
            <a:r>
              <a:rPr lang="en-US" dirty="0" smtClean="0">
                <a:solidFill>
                  <a:schemeClr val="tx1"/>
                </a:solidFill>
              </a:rPr>
              <a:t>Mohamad </a:t>
            </a:r>
            <a:r>
              <a:rPr lang="en-US" dirty="0" err="1">
                <a:solidFill>
                  <a:schemeClr val="tx1"/>
                </a:solidFill>
              </a:rPr>
              <a:t>Hamze</a:t>
            </a:r>
            <a:r>
              <a:rPr lang="en-US" dirty="0">
                <a:solidFill>
                  <a:schemeClr val="tx1"/>
                </a:solidFill>
              </a:rPr>
              <a:t>, Nader </a:t>
            </a:r>
            <a:r>
              <a:rPr lang="en-US" dirty="0" err="1">
                <a:solidFill>
                  <a:schemeClr val="tx1"/>
                </a:solidFill>
              </a:rPr>
              <a:t>Mbarek</a:t>
            </a:r>
            <a:r>
              <a:rPr lang="en-US" dirty="0">
                <a:solidFill>
                  <a:schemeClr val="tx1"/>
                </a:solidFill>
              </a:rPr>
              <a:t>, and Olivier </a:t>
            </a:r>
            <a:r>
              <a:rPr lang="en-US" dirty="0" err="1">
                <a:solidFill>
                  <a:schemeClr val="tx1"/>
                </a:solidFill>
              </a:rPr>
              <a:t>Togni</a:t>
            </a:r>
            <a:r>
              <a:rPr lang="en-US" dirty="0">
                <a:solidFill>
                  <a:schemeClr val="tx1"/>
                </a:solidFill>
              </a:rPr>
              <a:t>. Self-establishing a </a:t>
            </a:r>
            <a:r>
              <a:rPr lang="en-US" dirty="0" smtClean="0">
                <a:solidFill>
                  <a:schemeClr val="tx1"/>
                </a:solidFill>
              </a:rPr>
              <a:t>Service Level </a:t>
            </a:r>
            <a:r>
              <a:rPr lang="en-US" dirty="0">
                <a:solidFill>
                  <a:schemeClr val="tx1"/>
                </a:solidFill>
              </a:rPr>
              <a:t>Agreement within autonomic cloud networking environment. In 2014 </a:t>
            </a:r>
            <a:r>
              <a:rPr lang="en-US" dirty="0" smtClean="0">
                <a:solidFill>
                  <a:schemeClr val="tx1"/>
                </a:solidFill>
              </a:rPr>
              <a:t>IEEE Network </a:t>
            </a:r>
            <a:r>
              <a:rPr lang="en-US" dirty="0">
                <a:solidFill>
                  <a:schemeClr val="tx1"/>
                </a:solidFill>
              </a:rPr>
              <a:t>Operations and Management Symposium (NOMS), pages </a:t>
            </a:r>
            <a:r>
              <a:rPr lang="en-US" dirty="0" smtClean="0">
                <a:solidFill>
                  <a:schemeClr val="tx1"/>
                </a:solidFill>
              </a:rPr>
              <a:t>1-4</a:t>
            </a:r>
            <a:r>
              <a:rPr lang="en-US" dirty="0">
                <a:solidFill>
                  <a:schemeClr val="tx1"/>
                </a:solidFill>
              </a:rPr>
              <a:t>. IEEE, </a:t>
            </a:r>
            <a:r>
              <a:rPr lang="en-US" dirty="0" smtClean="0">
                <a:solidFill>
                  <a:schemeClr val="tx1"/>
                </a:solidFill>
              </a:rPr>
              <a:t>May 2014.</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pt-BR" dirty="0" smtClean="0">
                <a:solidFill>
                  <a:schemeClr val="tx1"/>
                </a:solidFill>
              </a:rPr>
              <a:t>Carlos </a:t>
            </a:r>
            <a:r>
              <a:rPr lang="pt-BR" dirty="0">
                <a:solidFill>
                  <a:schemeClr val="tx1"/>
                </a:solidFill>
              </a:rPr>
              <a:t>Pedrinaci, Jorge Cardoso, and Torsten Leidig. Linked USDL: A </a:t>
            </a:r>
            <a:r>
              <a:rPr lang="pt-BR" dirty="0" smtClean="0">
                <a:solidFill>
                  <a:schemeClr val="tx1"/>
                </a:solidFill>
              </a:rPr>
              <a:t>vocabulary </a:t>
            </a:r>
            <a:r>
              <a:rPr lang="en-US" dirty="0" smtClean="0">
                <a:solidFill>
                  <a:schemeClr val="tx1"/>
                </a:solidFill>
              </a:rPr>
              <a:t>for </a:t>
            </a:r>
            <a:r>
              <a:rPr lang="en-US" dirty="0">
                <a:solidFill>
                  <a:schemeClr val="tx1"/>
                </a:solidFill>
              </a:rPr>
              <a:t>web-scale service trading. In The Semantic Web: Trends and Challenges - </a:t>
            </a:r>
            <a:r>
              <a:rPr lang="en-US" dirty="0" smtClean="0">
                <a:solidFill>
                  <a:schemeClr val="tx1"/>
                </a:solidFill>
              </a:rPr>
              <a:t>11</a:t>
            </a:r>
            <a:r>
              <a:rPr lang="en-US" baseline="30000" dirty="0" smtClean="0">
                <a:solidFill>
                  <a:schemeClr val="tx1"/>
                </a:solidFill>
              </a:rPr>
              <a:t>th</a:t>
            </a:r>
            <a:r>
              <a:rPr lang="en-US" dirty="0" smtClean="0">
                <a:solidFill>
                  <a:schemeClr val="tx1"/>
                </a:solidFill>
              </a:rPr>
              <a:t> International </a:t>
            </a:r>
            <a:r>
              <a:rPr lang="en-US" dirty="0">
                <a:solidFill>
                  <a:schemeClr val="tx1"/>
                </a:solidFill>
              </a:rPr>
              <a:t>Conference, ESWC 2014, </a:t>
            </a:r>
            <a:r>
              <a:rPr lang="en-US" dirty="0" err="1">
                <a:solidFill>
                  <a:schemeClr val="tx1"/>
                </a:solidFill>
              </a:rPr>
              <a:t>Anissaras</a:t>
            </a:r>
            <a:r>
              <a:rPr lang="en-US" dirty="0">
                <a:solidFill>
                  <a:schemeClr val="tx1"/>
                </a:solidFill>
              </a:rPr>
              <a:t>, Crete, Greece, May 25-29, </a:t>
            </a:r>
            <a:r>
              <a:rPr lang="en-US" dirty="0" smtClean="0">
                <a:solidFill>
                  <a:schemeClr val="tx1"/>
                </a:solidFill>
              </a:rPr>
              <a:t>2014. Proceedings</a:t>
            </a:r>
            <a:r>
              <a:rPr lang="en-US" dirty="0">
                <a:solidFill>
                  <a:schemeClr val="tx1"/>
                </a:solidFill>
              </a:rPr>
              <a:t>, pages 68{82, 2014</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Kai </a:t>
            </a:r>
            <a:r>
              <a:rPr lang="en-US" dirty="0">
                <a:solidFill>
                  <a:schemeClr val="tx1"/>
                </a:solidFill>
              </a:rPr>
              <a:t>Petersen, Robert </a:t>
            </a:r>
            <a:r>
              <a:rPr lang="en-US" dirty="0" err="1">
                <a:solidFill>
                  <a:schemeClr val="tx1"/>
                </a:solidFill>
              </a:rPr>
              <a:t>Feldt</a:t>
            </a:r>
            <a:r>
              <a:rPr lang="en-US" dirty="0">
                <a:solidFill>
                  <a:schemeClr val="tx1"/>
                </a:solidFill>
              </a:rPr>
              <a:t>, </a:t>
            </a:r>
            <a:r>
              <a:rPr lang="en-US" dirty="0" err="1">
                <a:solidFill>
                  <a:schemeClr val="tx1"/>
                </a:solidFill>
              </a:rPr>
              <a:t>Shahid</a:t>
            </a:r>
            <a:r>
              <a:rPr lang="en-US" dirty="0">
                <a:solidFill>
                  <a:schemeClr val="tx1"/>
                </a:solidFill>
              </a:rPr>
              <a:t> </a:t>
            </a:r>
            <a:r>
              <a:rPr lang="en-US" dirty="0" err="1">
                <a:solidFill>
                  <a:schemeClr val="tx1"/>
                </a:solidFill>
              </a:rPr>
              <a:t>Mujtaba</a:t>
            </a:r>
            <a:r>
              <a:rPr lang="en-US" dirty="0">
                <a:solidFill>
                  <a:schemeClr val="tx1"/>
                </a:solidFill>
              </a:rPr>
              <a:t>, and Michael </a:t>
            </a:r>
            <a:r>
              <a:rPr lang="en-US" dirty="0" err="1">
                <a:solidFill>
                  <a:schemeClr val="tx1"/>
                </a:solidFill>
              </a:rPr>
              <a:t>Mattsson</a:t>
            </a:r>
            <a:r>
              <a:rPr lang="en-US" dirty="0">
                <a:solidFill>
                  <a:schemeClr val="tx1"/>
                </a:solidFill>
              </a:rPr>
              <a:t>. </a:t>
            </a:r>
            <a:r>
              <a:rPr lang="en-US" dirty="0" smtClean="0">
                <a:solidFill>
                  <a:schemeClr val="tx1"/>
                </a:solidFill>
              </a:rPr>
              <a:t>Systematic mapping </a:t>
            </a:r>
            <a:r>
              <a:rPr lang="en-US" dirty="0">
                <a:solidFill>
                  <a:schemeClr val="tx1"/>
                </a:solidFill>
              </a:rPr>
              <a:t>studies in software engineering. In Proceedings of the 12th </a:t>
            </a:r>
            <a:r>
              <a:rPr lang="en-US" dirty="0" smtClean="0">
                <a:solidFill>
                  <a:schemeClr val="tx1"/>
                </a:solidFill>
              </a:rPr>
              <a:t>International Conference </a:t>
            </a:r>
            <a:r>
              <a:rPr lang="en-US" dirty="0">
                <a:solidFill>
                  <a:schemeClr val="tx1"/>
                </a:solidFill>
              </a:rPr>
              <a:t>on Evaluation and Assessment in Software Engineering, EASE'08, </a:t>
            </a:r>
            <a:r>
              <a:rPr lang="en-US" dirty="0" smtClean="0">
                <a:solidFill>
                  <a:schemeClr val="tx1"/>
                </a:solidFill>
              </a:rPr>
              <a:t>pages 68-77, </a:t>
            </a:r>
            <a:r>
              <a:rPr lang="en-US" dirty="0">
                <a:solidFill>
                  <a:schemeClr val="tx1"/>
                </a:solidFill>
              </a:rPr>
              <a:t>Swinton, UK, UK, 2008. British Computer Society</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err="1" smtClean="0">
                <a:solidFill>
                  <a:schemeClr val="tx1"/>
                </a:solidFill>
              </a:rPr>
              <a:t>Pramod</a:t>
            </a:r>
            <a:r>
              <a:rPr lang="en-US" dirty="0" smtClean="0">
                <a:solidFill>
                  <a:schemeClr val="tx1"/>
                </a:solidFill>
              </a:rPr>
              <a:t> </a:t>
            </a:r>
            <a:r>
              <a:rPr lang="en-US" dirty="0">
                <a:solidFill>
                  <a:schemeClr val="tx1"/>
                </a:solidFill>
              </a:rPr>
              <a:t>J </a:t>
            </a:r>
            <a:r>
              <a:rPr lang="en-US" dirty="0" err="1">
                <a:solidFill>
                  <a:schemeClr val="tx1"/>
                </a:solidFill>
              </a:rPr>
              <a:t>Sadalage</a:t>
            </a:r>
            <a:r>
              <a:rPr lang="en-US" dirty="0">
                <a:solidFill>
                  <a:schemeClr val="tx1"/>
                </a:solidFill>
              </a:rPr>
              <a:t> and Martin Fowler. NoSQL distilled: a brief guide to the </a:t>
            </a:r>
            <a:r>
              <a:rPr lang="en-US" dirty="0" smtClean="0">
                <a:solidFill>
                  <a:schemeClr val="tx1"/>
                </a:solidFill>
              </a:rPr>
              <a:t>emerging </a:t>
            </a:r>
            <a:r>
              <a:rPr lang="en-US" dirty="0">
                <a:solidFill>
                  <a:schemeClr val="tx1"/>
                </a:solidFill>
              </a:rPr>
              <a:t>world of polyglot persistence. Pearson Education, 2012</a:t>
            </a:r>
            <a:r>
              <a:rPr lang="en-US" dirty="0" smtClean="0">
                <a:solidFill>
                  <a:schemeClr val="tx1"/>
                </a:solidFill>
              </a:rPr>
              <a:t>.</a:t>
            </a:r>
          </a:p>
          <a:p>
            <a:pPr marL="457200" indent="-457200" algn="just">
              <a:buFont typeface="+mj-lt"/>
              <a:buAutoNum type="arabicPeriod"/>
            </a:pPr>
            <a:endParaRPr lang="en-US" dirty="0">
              <a:solidFill>
                <a:schemeClr val="tx1"/>
              </a:solidFill>
            </a:endParaRPr>
          </a:p>
          <a:p>
            <a:pPr marL="457200" indent="-457200" algn="just">
              <a:buFont typeface="+mj-lt"/>
              <a:buAutoNum type="arabicPeriod"/>
            </a:pPr>
            <a:r>
              <a:rPr lang="en-US" dirty="0" smtClean="0">
                <a:solidFill>
                  <a:schemeClr val="tx1"/>
                </a:solidFill>
              </a:rPr>
              <a:t>Stephen </a:t>
            </a:r>
            <a:r>
              <a:rPr lang="en-US" dirty="0">
                <a:solidFill>
                  <a:schemeClr val="tx1"/>
                </a:solidFill>
              </a:rPr>
              <a:t>S. </a:t>
            </a:r>
            <a:r>
              <a:rPr lang="en-US" dirty="0" err="1">
                <a:solidFill>
                  <a:schemeClr val="tx1"/>
                </a:solidFill>
              </a:rPr>
              <a:t>Yau</a:t>
            </a:r>
            <a:r>
              <a:rPr lang="en-US" dirty="0">
                <a:solidFill>
                  <a:schemeClr val="tx1"/>
                </a:solidFill>
              </a:rPr>
              <a:t> and Yin </a:t>
            </a:r>
            <a:r>
              <a:rPr lang="en-US" dirty="0" err="1">
                <a:solidFill>
                  <a:schemeClr val="tx1"/>
                </a:solidFill>
              </a:rPr>
              <a:t>Yin</a:t>
            </a:r>
            <a:r>
              <a:rPr lang="en-US" dirty="0">
                <a:solidFill>
                  <a:schemeClr val="tx1"/>
                </a:solidFill>
              </a:rPr>
              <a:t>. A privacy preserving repository for data </a:t>
            </a:r>
            <a:r>
              <a:rPr lang="en-US" dirty="0" smtClean="0">
                <a:solidFill>
                  <a:schemeClr val="tx1"/>
                </a:solidFill>
              </a:rPr>
              <a:t>integration across </a:t>
            </a:r>
            <a:r>
              <a:rPr lang="en-US" dirty="0">
                <a:solidFill>
                  <a:schemeClr val="tx1"/>
                </a:solidFill>
              </a:rPr>
              <a:t>data sharing services. IEEE T. Services Computing, </a:t>
            </a:r>
            <a:r>
              <a:rPr lang="en-US" dirty="0" smtClean="0">
                <a:solidFill>
                  <a:schemeClr val="tx1"/>
                </a:solidFill>
              </a:rPr>
              <a:t>1(3):130-140</a:t>
            </a:r>
            <a:r>
              <a:rPr lang="en-US" dirty="0">
                <a:solidFill>
                  <a:schemeClr val="tx1"/>
                </a:solidFill>
              </a:rPr>
              <a:t>, 2008.</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97830"/>
            <a:ext cx="8229600" cy="1143000"/>
          </a:xfrm>
        </p:spPr>
        <p:txBody>
          <a:bodyPr>
            <a:normAutofit fontScale="90000"/>
          </a:bodyPr>
          <a:lstStyle/>
          <a:p>
            <a:r>
              <a:rPr lang="en-US" dirty="0" smtClean="0"/>
              <a:t>Questions?</a:t>
            </a:r>
            <a:br>
              <a:rPr lang="en-US" dirty="0" smtClean="0"/>
            </a:br>
            <a:r>
              <a:rPr lang="en-US" dirty="0"/>
              <a:t/>
            </a:r>
            <a:br>
              <a:rPr lang="en-US" dirty="0"/>
            </a:br>
            <a:r>
              <a:rPr lang="en-US" dirty="0" smtClean="0"/>
              <a:t>Thank you for your attention! </a:t>
            </a:r>
            <a:r>
              <a:rPr lang="en-US" dirty="0" smtClean="0"/>
              <a:t/>
            </a:r>
            <a:br>
              <a:rPr lang="en-US" dirty="0" smtClean="0"/>
            </a:br>
            <a:r>
              <a:rPr lang="en-US" dirty="0" smtClean="0"/>
              <a:t>;-)</a:t>
            </a:r>
            <a:endParaRPr lang="en-US" dirty="0"/>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Agenda</a:t>
            </a:r>
            <a:endParaRPr lang="pt-BR" dirty="0"/>
          </a:p>
        </p:txBody>
      </p:sp>
      <p:sp>
        <p:nvSpPr>
          <p:cNvPr id="3" name="Content Placeholder 2"/>
          <p:cNvSpPr>
            <a:spLocks noGrp="1"/>
          </p:cNvSpPr>
          <p:nvPr>
            <p:ph idx="1"/>
          </p:nvPr>
        </p:nvSpPr>
        <p:spPr/>
        <p:txBody>
          <a:bodyPr>
            <a:normAutofit/>
          </a:bodyPr>
          <a:lstStyle/>
          <a:p>
            <a:endParaRPr lang="en-US" dirty="0" smtClean="0">
              <a:solidFill>
                <a:schemeClr val="tx1"/>
              </a:solidFill>
            </a:endParaRPr>
          </a:p>
          <a:p>
            <a:r>
              <a:rPr lang="en-US" dirty="0" smtClean="0">
                <a:solidFill>
                  <a:schemeClr val="tx1"/>
                </a:solidFill>
              </a:rPr>
              <a:t>Introduction</a:t>
            </a:r>
            <a:endParaRPr lang="en-US" dirty="0" smtClean="0">
              <a:solidFill>
                <a:schemeClr val="tx1"/>
              </a:solidFill>
            </a:endParaRPr>
          </a:p>
          <a:p>
            <a:endParaRPr lang="en-US" dirty="0" smtClean="0">
              <a:solidFill>
                <a:schemeClr val="tx1"/>
              </a:solidFill>
            </a:endParaRPr>
          </a:p>
          <a:p>
            <a:r>
              <a:rPr lang="en-US" dirty="0" smtClean="0">
                <a:solidFill>
                  <a:schemeClr val="tx1"/>
                </a:solidFill>
              </a:rPr>
              <a:t>Data integration challenges: classification scheme</a:t>
            </a:r>
            <a:endParaRPr lang="en-US" dirty="0" smtClean="0">
              <a:solidFill>
                <a:schemeClr val="tx1"/>
              </a:solidFill>
            </a:endParaRPr>
          </a:p>
          <a:p>
            <a:endParaRPr lang="en-US" dirty="0" smtClean="0">
              <a:solidFill>
                <a:schemeClr val="tx1"/>
              </a:solidFill>
            </a:endParaRPr>
          </a:p>
          <a:p>
            <a:r>
              <a:rPr lang="en-US" dirty="0" smtClean="0">
                <a:solidFill>
                  <a:schemeClr val="tx1"/>
                </a:solidFill>
              </a:rPr>
              <a:t>Quantitative analysis</a:t>
            </a:r>
            <a:endParaRPr lang="en-US" dirty="0" smtClean="0">
              <a:solidFill>
                <a:schemeClr val="tx1"/>
              </a:solidFill>
            </a:endParaRPr>
          </a:p>
          <a:p>
            <a:endParaRPr lang="en-US" dirty="0" smtClean="0">
              <a:solidFill>
                <a:schemeClr val="tx1"/>
              </a:solidFill>
            </a:endParaRPr>
          </a:p>
          <a:p>
            <a:r>
              <a:rPr lang="en-US" dirty="0" smtClean="0">
                <a:solidFill>
                  <a:schemeClr val="tx1"/>
                </a:solidFill>
              </a:rPr>
              <a:t>Conclusion and final remarks</a:t>
            </a:r>
            <a:endParaRPr lang="en-US" dirty="0" smtClean="0">
              <a:solidFill>
                <a:schemeClr val="tx1"/>
              </a:solidFill>
            </a:endParaRPr>
          </a:p>
          <a:p>
            <a:endParaRPr lang="en-US" dirty="0" smtClean="0">
              <a:solidFill>
                <a:schemeClr val="tx1"/>
              </a:solidFill>
            </a:endParaRPr>
          </a:p>
          <a:p>
            <a:r>
              <a:rPr lang="en-US" dirty="0" smtClean="0">
                <a:solidFill>
                  <a:schemeClr val="tx1"/>
                </a:solidFill>
              </a:rPr>
              <a:t>References</a:t>
            </a:r>
            <a:endParaRPr lang="en-US" dirty="0" smtClean="0">
              <a:solidFill>
                <a:schemeClr val="tx1"/>
              </a:solidFill>
            </a:endParaRPr>
          </a:p>
          <a:p>
            <a:pPr algn="r"/>
            <a:endParaRPr lang="en-US" dirty="0" smtClean="0">
              <a:solidFill>
                <a:schemeClr val="tx1"/>
              </a:solidFill>
            </a:endParaRPr>
          </a:p>
          <a:p>
            <a:endParaRPr lang="pt-BR"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pPr algn="just"/>
            <a:endParaRPr lang="en-US" b="1" dirty="0" smtClean="0">
              <a:solidFill>
                <a:schemeClr val="tx1"/>
              </a:solidFill>
            </a:endParaRPr>
          </a:p>
          <a:p>
            <a:pPr algn="just"/>
            <a:r>
              <a:rPr lang="en-US" b="1" dirty="0" smtClean="0">
                <a:solidFill>
                  <a:schemeClr val="tx1"/>
                </a:solidFill>
              </a:rPr>
              <a:t>Data integration </a:t>
            </a:r>
            <a:r>
              <a:rPr lang="en-US" dirty="0" smtClean="0">
                <a:solidFill>
                  <a:schemeClr val="tx1"/>
                </a:solidFill>
              </a:rPr>
              <a:t>consists in merging data from different sources and provide to the user a unified view of these data</a:t>
            </a:r>
          </a:p>
          <a:p>
            <a:pPr algn="just"/>
            <a:endParaRPr lang="en-US" dirty="0">
              <a:solidFill>
                <a:schemeClr val="tx1"/>
              </a:solidFill>
            </a:endParaRPr>
          </a:p>
          <a:p>
            <a:pPr algn="just"/>
            <a:r>
              <a:rPr lang="en-US" dirty="0" smtClean="0">
                <a:solidFill>
                  <a:schemeClr val="tx1"/>
                </a:solidFill>
              </a:rPr>
              <a:t>The emergency of new architectures like the cloud opens </a:t>
            </a:r>
            <a:r>
              <a:rPr lang="en-US" dirty="0" smtClean="0">
                <a:solidFill>
                  <a:schemeClr val="tx1"/>
                </a:solidFill>
              </a:rPr>
              <a:t>new opportunities </a:t>
            </a:r>
            <a:r>
              <a:rPr lang="en-US" dirty="0" smtClean="0">
                <a:solidFill>
                  <a:schemeClr val="tx1"/>
                </a:solidFill>
              </a:rPr>
              <a:t>for </a:t>
            </a:r>
            <a:r>
              <a:rPr lang="en-US" dirty="0" smtClean="0">
                <a:solidFill>
                  <a:schemeClr val="tx1"/>
                </a:solidFill>
              </a:rPr>
              <a:t>data </a:t>
            </a:r>
            <a:r>
              <a:rPr lang="en-US" dirty="0" smtClean="0">
                <a:solidFill>
                  <a:schemeClr val="tx1"/>
                </a:solidFill>
              </a:rPr>
              <a:t>integration</a:t>
            </a:r>
            <a:endParaRPr lang="en-US" dirty="0" smtClean="0">
              <a:solidFill>
                <a:schemeClr val="tx1"/>
              </a:solidFill>
            </a:endParaRPr>
          </a:p>
          <a:p>
            <a:pPr lvl="1" algn="just"/>
            <a:endParaRPr lang="en-US" dirty="0" smtClean="0">
              <a:solidFill>
                <a:schemeClr val="tx1"/>
              </a:solidFill>
            </a:endParaRPr>
          </a:p>
          <a:p>
            <a:pPr lvl="1" algn="just"/>
            <a:r>
              <a:rPr lang="en-US" dirty="0" smtClean="0">
                <a:solidFill>
                  <a:schemeClr val="tx1"/>
                </a:solidFill>
              </a:rPr>
              <a:t>The </a:t>
            </a:r>
            <a:r>
              <a:rPr lang="en-US" dirty="0">
                <a:solidFill>
                  <a:schemeClr val="tx1"/>
                </a:solidFill>
              </a:rPr>
              <a:t>possibility of having unlimited access to cloud </a:t>
            </a:r>
            <a:r>
              <a:rPr lang="en-US" dirty="0" smtClean="0">
                <a:solidFill>
                  <a:schemeClr val="tx1"/>
                </a:solidFill>
              </a:rPr>
              <a:t>resources and </a:t>
            </a:r>
            <a:r>
              <a:rPr lang="en-US" dirty="0">
                <a:solidFill>
                  <a:schemeClr val="tx1"/>
                </a:solidFill>
              </a:rPr>
              <a:t>the </a:t>
            </a:r>
            <a:r>
              <a:rPr lang="en-US" dirty="0" smtClean="0">
                <a:solidFill>
                  <a:schemeClr val="tx1"/>
                </a:solidFill>
              </a:rPr>
              <a:t>“pay </a:t>
            </a:r>
            <a:r>
              <a:rPr lang="en-US" dirty="0">
                <a:solidFill>
                  <a:schemeClr val="tx1"/>
                </a:solidFill>
              </a:rPr>
              <a:t>as U </a:t>
            </a:r>
            <a:r>
              <a:rPr lang="en-US" dirty="0" smtClean="0">
                <a:solidFill>
                  <a:schemeClr val="tx1"/>
                </a:solidFill>
              </a:rPr>
              <a:t>go” </a:t>
            </a:r>
            <a:r>
              <a:rPr lang="en-US" dirty="0">
                <a:solidFill>
                  <a:schemeClr val="tx1"/>
                </a:solidFill>
              </a:rPr>
              <a:t>model make it possible to change the hypothesis </a:t>
            </a:r>
            <a:r>
              <a:rPr lang="en-US" dirty="0" smtClean="0">
                <a:solidFill>
                  <a:schemeClr val="tx1"/>
                </a:solidFill>
              </a:rPr>
              <a:t>for processing </a:t>
            </a:r>
            <a:r>
              <a:rPr lang="en-US" dirty="0">
                <a:solidFill>
                  <a:schemeClr val="tx1"/>
                </a:solidFill>
              </a:rPr>
              <a:t>big data collections</a:t>
            </a:r>
            <a:endParaRPr lang="en-US" b="1" dirty="0">
              <a:solidFill>
                <a:schemeClr val="tx1"/>
              </a:solidFill>
            </a:endParaRPr>
          </a:p>
        </p:txBody>
      </p:sp>
    </p:spTree>
    <p:extLst>
      <p:ext uri="{BB962C8B-B14F-4D97-AF65-F5344CB8AC3E}">
        <p14:creationId xmlns:p14="http://schemas.microsoft.com/office/powerpoint/2010/main" val="3415149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800" noProof="1" smtClean="0"/>
              <a:t>Introduction</a:t>
            </a:r>
            <a:endParaRPr lang="en-GB" noProof="1"/>
          </a:p>
        </p:txBody>
      </p:sp>
      <p:sp>
        <p:nvSpPr>
          <p:cNvPr id="3" name="Content Placeholder 2"/>
          <p:cNvSpPr>
            <a:spLocks noGrp="1"/>
          </p:cNvSpPr>
          <p:nvPr>
            <p:ph idx="1"/>
          </p:nvPr>
        </p:nvSpPr>
        <p:spPr/>
        <p:txBody>
          <a:bodyPr>
            <a:normAutofit/>
          </a:bodyPr>
          <a:lstStyle/>
          <a:p>
            <a:pPr algn="just"/>
            <a:endParaRPr lang="en-GB" noProof="1" smtClean="0">
              <a:solidFill>
                <a:schemeClr val="tx1"/>
              </a:solidFill>
            </a:endParaRPr>
          </a:p>
          <a:p>
            <a:pPr algn="just"/>
            <a:r>
              <a:rPr lang="en-US" dirty="0" smtClean="0">
                <a:solidFill>
                  <a:schemeClr val="tx1"/>
                </a:solidFill>
              </a:rPr>
              <a:t>Existing </a:t>
            </a:r>
            <a:r>
              <a:rPr lang="en-US" dirty="0">
                <a:solidFill>
                  <a:schemeClr val="tx1"/>
                </a:solidFill>
              </a:rPr>
              <a:t>data integration techniques must be revisited considering weakly </a:t>
            </a:r>
            <a:r>
              <a:rPr lang="en-US" dirty="0" smtClean="0">
                <a:solidFill>
                  <a:schemeClr val="tx1"/>
                </a:solidFill>
              </a:rPr>
              <a:t>curated </a:t>
            </a:r>
            <a:r>
              <a:rPr lang="en-US" dirty="0">
                <a:solidFill>
                  <a:schemeClr val="tx1"/>
                </a:solidFill>
              </a:rPr>
              <a:t>and modeled data sets provided by </a:t>
            </a:r>
            <a:r>
              <a:rPr lang="en-US" dirty="0" smtClean="0">
                <a:solidFill>
                  <a:schemeClr val="tx1"/>
                </a:solidFill>
              </a:rPr>
              <a:t>different </a:t>
            </a:r>
            <a:r>
              <a:rPr lang="en-US" dirty="0">
                <a:solidFill>
                  <a:schemeClr val="tx1"/>
                </a:solidFill>
              </a:rPr>
              <a:t>services under </a:t>
            </a:r>
            <a:r>
              <a:rPr lang="en-US" dirty="0" smtClean="0">
                <a:solidFill>
                  <a:schemeClr val="tx1"/>
                </a:solidFill>
              </a:rPr>
              <a:t>different quality conditions</a:t>
            </a:r>
          </a:p>
          <a:p>
            <a:pPr marL="0" indent="0" algn="just">
              <a:buNone/>
            </a:pPr>
            <a:endParaRPr lang="en-US" dirty="0" smtClean="0">
              <a:solidFill>
                <a:schemeClr val="tx1"/>
              </a:solidFill>
            </a:endParaRPr>
          </a:p>
          <a:p>
            <a:pPr algn="just"/>
            <a:r>
              <a:rPr lang="en-US" dirty="0" smtClean="0">
                <a:solidFill>
                  <a:schemeClr val="tx1"/>
                </a:solidFill>
              </a:rPr>
              <a:t>We believe that data </a:t>
            </a:r>
            <a:r>
              <a:rPr lang="en-US" dirty="0">
                <a:solidFill>
                  <a:schemeClr val="tx1"/>
                </a:solidFill>
              </a:rPr>
              <a:t>integration can be done according </a:t>
            </a:r>
            <a:r>
              <a:rPr lang="en-US" dirty="0" smtClean="0">
                <a:solidFill>
                  <a:schemeClr val="tx1"/>
                </a:solidFill>
              </a:rPr>
              <a:t>to:</a:t>
            </a:r>
          </a:p>
          <a:p>
            <a:pPr lvl="1" algn="just"/>
            <a:r>
              <a:rPr lang="en-US" dirty="0" smtClean="0">
                <a:solidFill>
                  <a:schemeClr val="tx1"/>
                </a:solidFill>
              </a:rPr>
              <a:t>Quality </a:t>
            </a:r>
            <a:r>
              <a:rPr lang="en-US" dirty="0">
                <a:solidFill>
                  <a:schemeClr val="tx1"/>
                </a:solidFill>
              </a:rPr>
              <a:t>of </a:t>
            </a:r>
            <a:r>
              <a:rPr lang="en-US" dirty="0" smtClean="0">
                <a:solidFill>
                  <a:schemeClr val="tx1"/>
                </a:solidFill>
              </a:rPr>
              <a:t>service(</a:t>
            </a:r>
            <a:r>
              <a:rPr lang="en-US" dirty="0" err="1" smtClean="0">
                <a:solidFill>
                  <a:schemeClr val="tx1"/>
                </a:solidFill>
              </a:rPr>
              <a:t>QoS</a:t>
            </a:r>
            <a:r>
              <a:rPr lang="en-US" dirty="0">
                <a:solidFill>
                  <a:schemeClr val="tx1"/>
                </a:solidFill>
              </a:rPr>
              <a:t>) requirements expressed by their </a:t>
            </a:r>
            <a:r>
              <a:rPr lang="en-US" dirty="0" smtClean="0">
                <a:solidFill>
                  <a:schemeClr val="tx1"/>
                </a:solidFill>
              </a:rPr>
              <a:t>consumers; and</a:t>
            </a:r>
          </a:p>
          <a:p>
            <a:pPr lvl="1" algn="just"/>
            <a:r>
              <a:rPr lang="en-US" dirty="0" smtClean="0">
                <a:solidFill>
                  <a:schemeClr val="tx1"/>
                </a:solidFill>
              </a:rPr>
              <a:t>Service </a:t>
            </a:r>
            <a:r>
              <a:rPr lang="en-US" dirty="0">
                <a:solidFill>
                  <a:schemeClr val="tx1"/>
                </a:solidFill>
              </a:rPr>
              <a:t>Level </a:t>
            </a:r>
            <a:r>
              <a:rPr lang="en-US" dirty="0" smtClean="0">
                <a:solidFill>
                  <a:schemeClr val="tx1"/>
                </a:solidFill>
              </a:rPr>
              <a:t>Agreements </a:t>
            </a:r>
            <a:r>
              <a:rPr lang="en-US" dirty="0">
                <a:solidFill>
                  <a:schemeClr val="tx1"/>
                </a:solidFill>
              </a:rPr>
              <a:t>(SLA) exported by the cloud providers that host huge data </a:t>
            </a:r>
            <a:r>
              <a:rPr lang="en-US" dirty="0" smtClean="0">
                <a:solidFill>
                  <a:schemeClr val="tx1"/>
                </a:solidFill>
              </a:rPr>
              <a:t>collections and </a:t>
            </a:r>
            <a:r>
              <a:rPr lang="en-US" dirty="0">
                <a:solidFill>
                  <a:schemeClr val="tx1"/>
                </a:solidFill>
              </a:rPr>
              <a:t>deliver resources for executing the associated management processes.</a:t>
            </a:r>
            <a:endParaRPr lang="en-GB" noProof="1">
              <a:solidFill>
                <a:schemeClr val="tx1"/>
              </a:solidFill>
            </a:endParaRPr>
          </a:p>
        </p:txBody>
      </p:sp>
    </p:spTree>
    <p:extLst>
      <p:ext uri="{BB962C8B-B14F-4D97-AF65-F5344CB8AC3E}">
        <p14:creationId xmlns:p14="http://schemas.microsoft.com/office/powerpoint/2010/main" val="3492234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Introduction</a:t>
            </a:r>
            <a:endParaRPr lang="en-US" sz="4800" dirty="0"/>
          </a:p>
        </p:txBody>
      </p:sp>
      <p:sp>
        <p:nvSpPr>
          <p:cNvPr id="3" name="Content Placeholder 2"/>
          <p:cNvSpPr>
            <a:spLocks noGrp="1"/>
          </p:cNvSpPr>
          <p:nvPr>
            <p:ph idx="1"/>
          </p:nvPr>
        </p:nvSpPr>
        <p:spPr/>
        <p:txBody>
          <a:bodyPr>
            <a:normAutofit fontScale="85000" lnSpcReduction="20000"/>
          </a:bodyPr>
          <a:lstStyle/>
          <a:p>
            <a:pPr algn="just"/>
            <a:endParaRPr lang="en-US" dirty="0" smtClean="0">
              <a:solidFill>
                <a:srgbClr val="000000"/>
              </a:solidFill>
            </a:endParaRPr>
          </a:p>
          <a:p>
            <a:pPr algn="just"/>
            <a:r>
              <a:rPr lang="en-US" dirty="0" smtClean="0">
                <a:solidFill>
                  <a:schemeClr val="tx1"/>
                </a:solidFill>
              </a:rPr>
              <a:t>The main </a:t>
            </a:r>
            <a:r>
              <a:rPr lang="en-US" dirty="0">
                <a:solidFill>
                  <a:schemeClr val="tx1"/>
                </a:solidFill>
              </a:rPr>
              <a:t>contribution of our work is a </a:t>
            </a:r>
            <a:r>
              <a:rPr lang="en-US" dirty="0" smtClean="0">
                <a:solidFill>
                  <a:schemeClr val="tx1"/>
                </a:solidFill>
              </a:rPr>
              <a:t>classification scheme of </a:t>
            </a:r>
            <a:r>
              <a:rPr lang="en-US" dirty="0">
                <a:solidFill>
                  <a:schemeClr val="tx1"/>
                </a:solidFill>
              </a:rPr>
              <a:t>existing works fully or partially addressing the problem of integrating data </a:t>
            </a:r>
            <a:r>
              <a:rPr lang="en-US" dirty="0" smtClean="0">
                <a:solidFill>
                  <a:schemeClr val="tx1"/>
                </a:solidFill>
              </a:rPr>
              <a:t>in multi-cloud </a:t>
            </a:r>
            <a:r>
              <a:rPr lang="en-US" dirty="0">
                <a:solidFill>
                  <a:schemeClr val="tx1"/>
                </a:solidFill>
              </a:rPr>
              <a:t>environments taking into consideration an extended form of SLA</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The </a:t>
            </a:r>
            <a:r>
              <a:rPr lang="en-US" dirty="0" smtClean="0">
                <a:solidFill>
                  <a:schemeClr val="tx1"/>
                </a:solidFill>
              </a:rPr>
              <a:t>classification </a:t>
            </a:r>
            <a:r>
              <a:rPr lang="en-US" dirty="0">
                <a:solidFill>
                  <a:schemeClr val="tx1"/>
                </a:solidFill>
              </a:rPr>
              <a:t>scheme results from applying the methodology </a:t>
            </a:r>
            <a:r>
              <a:rPr lang="en-US" dirty="0" smtClean="0">
                <a:solidFill>
                  <a:schemeClr val="tx1"/>
                </a:solidFill>
              </a:rPr>
              <a:t>defined </a:t>
            </a:r>
            <a:r>
              <a:rPr lang="en-US" dirty="0">
                <a:solidFill>
                  <a:schemeClr val="tx1"/>
                </a:solidFill>
              </a:rPr>
              <a:t>in [3</a:t>
            </a:r>
            <a:r>
              <a:rPr lang="en-US" dirty="0" smtClean="0">
                <a:solidFill>
                  <a:schemeClr val="tx1"/>
                </a:solidFill>
              </a:rPr>
              <a:t>]:</a:t>
            </a:r>
            <a:endParaRPr lang="en-US" dirty="0" smtClean="0">
              <a:solidFill>
                <a:schemeClr val="tx1"/>
              </a:solidFill>
            </a:endParaRPr>
          </a:p>
          <a:p>
            <a:pPr marL="457200" lvl="1" indent="0" algn="just">
              <a:buNone/>
            </a:pPr>
            <a:endParaRPr lang="en-US" dirty="0" smtClean="0">
              <a:solidFill>
                <a:srgbClr val="000000"/>
              </a:solidFill>
            </a:endParaRPr>
          </a:p>
          <a:p>
            <a:pPr lvl="1" algn="just"/>
            <a:r>
              <a:rPr lang="en-US" dirty="0" smtClean="0">
                <a:solidFill>
                  <a:srgbClr val="000000"/>
                </a:solidFill>
              </a:rPr>
              <a:t>Definition of the research questions (Scope)</a:t>
            </a:r>
          </a:p>
          <a:p>
            <a:pPr lvl="1" algn="just"/>
            <a:endParaRPr lang="en-US" dirty="0" smtClean="0">
              <a:solidFill>
                <a:srgbClr val="000000"/>
              </a:solidFill>
            </a:endParaRPr>
          </a:p>
          <a:p>
            <a:pPr lvl="1" algn="just"/>
            <a:r>
              <a:rPr lang="en-US" dirty="0" smtClean="0">
                <a:solidFill>
                  <a:srgbClr val="000000"/>
                </a:solidFill>
              </a:rPr>
              <a:t>Retrieving candidate papers</a:t>
            </a:r>
          </a:p>
          <a:p>
            <a:pPr lvl="1" algn="just"/>
            <a:endParaRPr lang="en-US" dirty="0" smtClean="0">
              <a:solidFill>
                <a:srgbClr val="000000"/>
              </a:solidFill>
            </a:endParaRPr>
          </a:p>
          <a:p>
            <a:pPr lvl="1" algn="just"/>
            <a:r>
              <a:rPr lang="en-US" dirty="0" smtClean="0">
                <a:solidFill>
                  <a:srgbClr val="000000"/>
                </a:solidFill>
              </a:rPr>
              <a:t>Selecting relevant papers using an inclusion and exclusion criteria</a:t>
            </a:r>
          </a:p>
          <a:p>
            <a:pPr lvl="1" algn="just"/>
            <a:endParaRPr lang="en-US" dirty="0" smtClean="0">
              <a:solidFill>
                <a:srgbClr val="000000"/>
              </a:solidFill>
            </a:endParaRPr>
          </a:p>
          <a:p>
            <a:pPr lvl="1" algn="just"/>
            <a:r>
              <a:rPr lang="en-US" dirty="0" smtClean="0">
                <a:solidFill>
                  <a:srgbClr val="000000"/>
                </a:solidFill>
              </a:rPr>
              <a:t>Defining the classification scheme</a:t>
            </a:r>
          </a:p>
          <a:p>
            <a:pPr lvl="1" algn="just"/>
            <a:endParaRPr lang="en-US" dirty="0" smtClean="0">
              <a:solidFill>
                <a:srgbClr val="000000"/>
              </a:solidFill>
            </a:endParaRPr>
          </a:p>
          <a:p>
            <a:pPr lvl="1" algn="just"/>
            <a:r>
              <a:rPr lang="en-US" dirty="0" smtClean="0">
                <a:solidFill>
                  <a:srgbClr val="000000"/>
                </a:solidFill>
              </a:rPr>
              <a:t>Producing the mapping by sorting papers in the scheme</a:t>
            </a:r>
          </a:p>
          <a:p>
            <a:pPr lvl="1" algn="just"/>
            <a:endParaRPr lang="en-US" dirty="0">
              <a:solidFill>
                <a:srgbClr val="000000"/>
              </a:solidFill>
            </a:endParaRPr>
          </a:p>
        </p:txBody>
      </p:sp>
    </p:spTree>
    <p:extLst>
      <p:ext uri="{BB962C8B-B14F-4D97-AF65-F5344CB8AC3E}">
        <p14:creationId xmlns:p14="http://schemas.microsoft.com/office/powerpoint/2010/main" val="2945733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Data integration challenges: classification scheme</a:t>
            </a:r>
            <a:endParaRPr lang="en-US" sz="4800" dirty="0"/>
          </a:p>
        </p:txBody>
      </p:sp>
      <p:sp>
        <p:nvSpPr>
          <p:cNvPr id="3" name="Content Placeholder 2"/>
          <p:cNvSpPr>
            <a:spLocks noGrp="1"/>
          </p:cNvSpPr>
          <p:nvPr>
            <p:ph idx="1"/>
          </p:nvPr>
        </p:nvSpPr>
        <p:spPr/>
        <p:txBody>
          <a:bodyPr/>
          <a:lstStyle/>
          <a:p>
            <a:pPr algn="just"/>
            <a:endParaRPr lang="en-US" dirty="0" smtClean="0">
              <a:solidFill>
                <a:schemeClr val="tx1"/>
              </a:solidFill>
            </a:endParaRPr>
          </a:p>
          <a:p>
            <a:pPr algn="just"/>
            <a:r>
              <a:rPr lang="en-US" dirty="0">
                <a:solidFill>
                  <a:schemeClr val="tx1"/>
                </a:solidFill>
              </a:rPr>
              <a:t>The aim of our bibliographic study using the systematic mapping </a:t>
            </a:r>
            <a:r>
              <a:rPr lang="en-US" dirty="0" smtClean="0">
                <a:solidFill>
                  <a:schemeClr val="tx1"/>
                </a:solidFill>
              </a:rPr>
              <a:t>methodology[3</a:t>
            </a:r>
            <a:r>
              <a:rPr lang="en-US" dirty="0">
                <a:solidFill>
                  <a:schemeClr val="tx1"/>
                </a:solidFill>
              </a:rPr>
              <a:t>] </a:t>
            </a:r>
            <a:r>
              <a:rPr lang="en-US" dirty="0" smtClean="0">
                <a:solidFill>
                  <a:schemeClr val="tx1"/>
                </a:solidFill>
              </a:rPr>
              <a:t>is:</a:t>
            </a:r>
          </a:p>
          <a:p>
            <a:pPr lvl="1" algn="just"/>
            <a:endParaRPr lang="en-US" dirty="0" smtClean="0">
              <a:solidFill>
                <a:schemeClr val="tx1"/>
              </a:solidFill>
            </a:endParaRPr>
          </a:p>
          <a:p>
            <a:pPr lvl="1" algn="just"/>
            <a:r>
              <a:rPr lang="en-US" dirty="0" smtClean="0">
                <a:solidFill>
                  <a:schemeClr val="tx1"/>
                </a:solidFill>
              </a:rPr>
              <a:t>To </a:t>
            </a:r>
            <a:r>
              <a:rPr lang="en-US" dirty="0">
                <a:solidFill>
                  <a:schemeClr val="tx1"/>
                </a:solidFill>
              </a:rPr>
              <a:t>categorize and quantify the key contributions and the evolution of </a:t>
            </a:r>
            <a:r>
              <a:rPr lang="en-US" dirty="0" smtClean="0">
                <a:solidFill>
                  <a:schemeClr val="tx1"/>
                </a:solidFill>
              </a:rPr>
              <a:t>the research </a:t>
            </a:r>
            <a:r>
              <a:rPr lang="en-US" dirty="0">
                <a:solidFill>
                  <a:schemeClr val="tx1"/>
                </a:solidFill>
              </a:rPr>
              <a:t>done on SLA-guided data integration in a multi-cloud </a:t>
            </a:r>
            <a:r>
              <a:rPr lang="en-US" dirty="0" smtClean="0">
                <a:solidFill>
                  <a:schemeClr val="tx1"/>
                </a:solidFill>
              </a:rPr>
              <a:t>environment</a:t>
            </a:r>
            <a:endParaRPr lang="en-US" dirty="0">
              <a:solidFill>
                <a:schemeClr val="tx1"/>
              </a:solidFill>
            </a:endParaRPr>
          </a:p>
          <a:p>
            <a:pPr lvl="1" algn="just"/>
            <a:endParaRPr lang="en-US" dirty="0" smtClean="0">
              <a:solidFill>
                <a:schemeClr val="tx1"/>
              </a:solidFill>
            </a:endParaRPr>
          </a:p>
          <a:p>
            <a:pPr lvl="1" algn="just"/>
            <a:r>
              <a:rPr lang="en-US" dirty="0" smtClean="0">
                <a:solidFill>
                  <a:schemeClr val="tx1"/>
                </a:solidFill>
              </a:rPr>
              <a:t>To discover </a:t>
            </a:r>
            <a:r>
              <a:rPr lang="en-US" dirty="0">
                <a:solidFill>
                  <a:schemeClr val="tx1"/>
                </a:solidFill>
              </a:rPr>
              <a:t>open issues and limitations of existing </a:t>
            </a:r>
            <a:r>
              <a:rPr lang="en-US" dirty="0" smtClean="0">
                <a:solidFill>
                  <a:schemeClr val="tx1"/>
                </a:solidFill>
              </a:rPr>
              <a:t>works</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Data integration challenges: classification scheme</a:t>
            </a:r>
            <a:endParaRPr lang="en-US" sz="4800" dirty="0"/>
          </a:p>
        </p:txBody>
      </p:sp>
      <p:sp>
        <p:nvSpPr>
          <p:cNvPr id="3" name="Content Placeholder 2"/>
          <p:cNvSpPr>
            <a:spLocks noGrp="1"/>
          </p:cNvSpPr>
          <p:nvPr>
            <p:ph idx="1"/>
          </p:nvPr>
        </p:nvSpPr>
        <p:spPr/>
        <p:txBody>
          <a:bodyPr>
            <a:normAutofit/>
          </a:bodyPr>
          <a:lstStyle/>
          <a:p>
            <a:pPr algn="just"/>
            <a:endParaRPr lang="en-US" dirty="0" smtClean="0">
              <a:solidFill>
                <a:srgbClr val="000000"/>
              </a:solidFill>
            </a:endParaRPr>
          </a:p>
          <a:p>
            <a:pPr algn="just"/>
            <a:r>
              <a:rPr lang="en-US" dirty="0" smtClean="0">
                <a:solidFill>
                  <a:srgbClr val="000000"/>
                </a:solidFill>
              </a:rPr>
              <a:t>Our study is guided by three research </a:t>
            </a:r>
            <a:r>
              <a:rPr lang="en-US" dirty="0">
                <a:solidFill>
                  <a:srgbClr val="000000"/>
                </a:solidFill>
              </a:rPr>
              <a:t>q</a:t>
            </a:r>
            <a:r>
              <a:rPr lang="en-US" dirty="0" smtClean="0">
                <a:solidFill>
                  <a:srgbClr val="000000"/>
                </a:solidFill>
              </a:rPr>
              <a:t>uestions:</a:t>
            </a:r>
            <a:endParaRPr lang="en-US" dirty="0" smtClean="0">
              <a:solidFill>
                <a:srgbClr val="000000"/>
              </a:solidFill>
            </a:endParaRPr>
          </a:p>
          <a:p>
            <a:pPr lvl="1" algn="just"/>
            <a:endParaRPr lang="en-US" dirty="0" smtClean="0">
              <a:solidFill>
                <a:srgbClr val="000000"/>
              </a:solidFill>
            </a:endParaRPr>
          </a:p>
          <a:p>
            <a:pPr lvl="1" algn="just"/>
            <a:r>
              <a:rPr lang="en-US" dirty="0" smtClean="0">
                <a:solidFill>
                  <a:srgbClr val="000000"/>
                </a:solidFill>
              </a:rPr>
              <a:t>Which are the SLA measures that have been mostly applied in the cloud? </a:t>
            </a:r>
          </a:p>
          <a:p>
            <a:pPr algn="just"/>
            <a:endParaRPr lang="en-US" dirty="0" smtClean="0">
              <a:solidFill>
                <a:srgbClr val="000000"/>
              </a:solidFill>
            </a:endParaRPr>
          </a:p>
          <a:p>
            <a:pPr lvl="1" algn="just"/>
            <a:r>
              <a:rPr lang="en-US" dirty="0" smtClean="0">
                <a:solidFill>
                  <a:srgbClr val="000000"/>
                </a:solidFill>
              </a:rPr>
              <a:t>How have published papers on data integration evolved towards cloud topics?</a:t>
            </a:r>
          </a:p>
          <a:p>
            <a:pPr lvl="1" algn="just"/>
            <a:endParaRPr lang="en-US" dirty="0" smtClean="0">
              <a:solidFill>
                <a:srgbClr val="000000"/>
              </a:solidFill>
            </a:endParaRPr>
          </a:p>
          <a:p>
            <a:pPr lvl="1" algn="just"/>
            <a:r>
              <a:rPr lang="en-US" dirty="0" smtClean="0">
                <a:solidFill>
                  <a:srgbClr val="000000"/>
                </a:solidFill>
              </a:rPr>
              <a:t>In which way and in which context data integration have been used to Quality of Service (</a:t>
            </a:r>
            <a:r>
              <a:rPr lang="en-US" dirty="0" err="1" smtClean="0">
                <a:solidFill>
                  <a:srgbClr val="000000"/>
                </a:solidFill>
              </a:rPr>
              <a:t>QoS</a:t>
            </a:r>
            <a:r>
              <a:rPr lang="en-US" dirty="0" smtClean="0">
                <a:solidFill>
                  <a:srgbClr val="000000"/>
                </a:solidFill>
              </a:rPr>
              <a:t>) measures in the literature? </a:t>
            </a:r>
          </a:p>
          <a:p>
            <a:endParaRPr lang="en-US" dirty="0">
              <a:solidFill>
                <a:srgbClr val="000000"/>
              </a:solidFill>
            </a:endParaRPr>
          </a:p>
        </p:txBody>
      </p:sp>
    </p:spTree>
    <p:extLst>
      <p:ext uri="{BB962C8B-B14F-4D97-AF65-F5344CB8AC3E}">
        <p14:creationId xmlns:p14="http://schemas.microsoft.com/office/powerpoint/2010/main" val="2647851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516"/>
            <a:ext cx="8229600" cy="1600200"/>
          </a:xfrm>
        </p:spPr>
        <p:txBody>
          <a:bodyPr>
            <a:normAutofit/>
          </a:bodyPr>
          <a:lstStyle/>
          <a:p>
            <a:r>
              <a:rPr lang="en-US" sz="4400" dirty="0" smtClean="0"/>
              <a:t>Search and screening of papers</a:t>
            </a:r>
            <a:endParaRPr lang="en-US" sz="4400" dirty="0"/>
          </a:p>
        </p:txBody>
      </p:sp>
      <p:sp>
        <p:nvSpPr>
          <p:cNvPr id="3" name="Content Placeholder 2"/>
          <p:cNvSpPr>
            <a:spLocks noGrp="1"/>
          </p:cNvSpPr>
          <p:nvPr>
            <p:ph idx="1"/>
          </p:nvPr>
        </p:nvSpPr>
        <p:spPr>
          <a:xfrm>
            <a:off x="457200" y="1600200"/>
            <a:ext cx="8229600" cy="2029265"/>
          </a:xfrm>
        </p:spPr>
        <p:txBody>
          <a:bodyPr>
            <a:normAutofit/>
          </a:bodyPr>
          <a:lstStyle/>
          <a:p>
            <a:pPr algn="just"/>
            <a:endParaRPr lang="en-US" dirty="0" smtClean="0">
              <a:solidFill>
                <a:schemeClr val="tx1"/>
              </a:solidFill>
            </a:endParaRPr>
          </a:p>
          <a:p>
            <a:pPr algn="just"/>
            <a:r>
              <a:rPr lang="en-US" dirty="0" smtClean="0">
                <a:solidFill>
                  <a:schemeClr val="tx1"/>
                </a:solidFill>
              </a:rPr>
              <a:t>According </a:t>
            </a:r>
            <a:r>
              <a:rPr lang="en-US" dirty="0">
                <a:solidFill>
                  <a:schemeClr val="tx1"/>
                </a:solidFill>
              </a:rPr>
              <a:t>to our research questions and our expertise in data integration </a:t>
            </a:r>
            <a:r>
              <a:rPr lang="en-US" dirty="0" smtClean="0">
                <a:solidFill>
                  <a:schemeClr val="tx1"/>
                </a:solidFill>
              </a:rPr>
              <a:t>we chose </a:t>
            </a:r>
            <a:r>
              <a:rPr lang="en-US" dirty="0">
                <a:solidFill>
                  <a:schemeClr val="tx1"/>
                </a:solidFill>
              </a:rPr>
              <a:t>a set of keywords to </a:t>
            </a:r>
            <a:r>
              <a:rPr lang="en-US" dirty="0" smtClean="0">
                <a:solidFill>
                  <a:schemeClr val="tx1"/>
                </a:solidFill>
              </a:rPr>
              <a:t>define </a:t>
            </a:r>
            <a:r>
              <a:rPr lang="en-US" dirty="0">
                <a:solidFill>
                  <a:schemeClr val="tx1"/>
                </a:solidFill>
              </a:rPr>
              <a:t>a complex query to be used for retrieving </a:t>
            </a:r>
            <a:r>
              <a:rPr lang="en-US" dirty="0" smtClean="0">
                <a:solidFill>
                  <a:schemeClr val="tx1"/>
                </a:solidFill>
              </a:rPr>
              <a:t>papers</a:t>
            </a:r>
            <a:endParaRPr lang="en-US" dirty="0">
              <a:solidFill>
                <a:schemeClr val="tx1"/>
              </a:solidFill>
            </a:endParaRPr>
          </a:p>
        </p:txBody>
      </p:sp>
      <p:sp>
        <p:nvSpPr>
          <p:cNvPr id="6" name="Content Placeholder 2"/>
          <p:cNvSpPr txBox="1">
            <a:spLocks/>
          </p:cNvSpPr>
          <p:nvPr/>
        </p:nvSpPr>
        <p:spPr>
          <a:xfrm>
            <a:off x="454852" y="3623644"/>
            <a:ext cx="8229600" cy="20292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ctr">
              <a:buFont typeface="Arial" pitchFamily="34" charset="0"/>
              <a:buNone/>
            </a:pPr>
            <a:endParaRPr lang="en-US" dirty="0" smtClean="0">
              <a:solidFill>
                <a:srgbClr val="000000"/>
              </a:solidFill>
            </a:endParaRPr>
          </a:p>
          <a:p>
            <a:pPr marL="0" indent="0" algn="ctr">
              <a:buFont typeface="Arial" pitchFamily="34" charset="0"/>
              <a:buNone/>
            </a:pPr>
            <a:r>
              <a:rPr lang="en-US" dirty="0" smtClean="0">
                <a:solidFill>
                  <a:srgbClr val="000000"/>
                </a:solidFill>
              </a:rPr>
              <a:t>(“Service level agreement” AND (“Data integration” AND “Database integration”) AND (“Cloud” AND “Multi-cloud ”)) </a:t>
            </a:r>
          </a:p>
          <a:p>
            <a:endParaRPr lang="en-US" dirty="0">
              <a:solidFill>
                <a:srgbClr val="000000"/>
              </a:solidFill>
            </a:endParaRPr>
          </a:p>
        </p:txBody>
      </p:sp>
    </p:spTree>
    <p:extLst>
      <p:ext uri="{BB962C8B-B14F-4D97-AF65-F5344CB8AC3E}">
        <p14:creationId xmlns:p14="http://schemas.microsoft.com/office/powerpoint/2010/main" val="3212042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0516"/>
            <a:ext cx="8229600" cy="1600200"/>
          </a:xfrm>
        </p:spPr>
        <p:txBody>
          <a:bodyPr>
            <a:normAutofit/>
          </a:bodyPr>
          <a:lstStyle/>
          <a:p>
            <a:r>
              <a:rPr lang="en-US" sz="4400" dirty="0" smtClean="0"/>
              <a:t>Search and screening of papers</a:t>
            </a:r>
            <a:endParaRPr lang="en-US" sz="4400" dirty="0"/>
          </a:p>
        </p:txBody>
      </p:sp>
      <p:graphicFrame>
        <p:nvGraphicFramePr>
          <p:cNvPr id="5" name="Table 4"/>
          <p:cNvGraphicFramePr>
            <a:graphicFrameLocks noGrp="1"/>
          </p:cNvGraphicFramePr>
          <p:nvPr>
            <p:extLst>
              <p:ext uri="{D42A27DB-BD31-4B8C-83A1-F6EECF244321}">
                <p14:modId xmlns:p14="http://schemas.microsoft.com/office/powerpoint/2010/main" val="195830241"/>
              </p:ext>
            </p:extLst>
          </p:nvPr>
        </p:nvGraphicFramePr>
        <p:xfrm>
          <a:off x="657694" y="1832385"/>
          <a:ext cx="7828612" cy="3193230"/>
        </p:xfrm>
        <a:graphic>
          <a:graphicData uri="http://schemas.openxmlformats.org/drawingml/2006/table">
            <a:tbl>
              <a:tblPr firstRow="1" bandRow="1">
                <a:tableStyleId>{5C22544A-7EE6-4342-B048-85BDC9FD1C3A}</a:tableStyleId>
              </a:tblPr>
              <a:tblGrid>
                <a:gridCol w="1957153"/>
                <a:gridCol w="1957153"/>
                <a:gridCol w="1957153"/>
                <a:gridCol w="1957153"/>
              </a:tblGrid>
              <a:tr h="532205">
                <a:tc>
                  <a:txBody>
                    <a:bodyPr/>
                    <a:lstStyle/>
                    <a:p>
                      <a:pPr algn="ctr"/>
                      <a:r>
                        <a:rPr lang="en-US" noProof="0" dirty="0" smtClean="0">
                          <a:solidFill>
                            <a:schemeClr val="tx1"/>
                          </a:solidFill>
                        </a:rPr>
                        <a:t>Database</a:t>
                      </a:r>
                      <a:endParaRPr lang="en-US" noProof="0" dirty="0">
                        <a:solidFill>
                          <a:schemeClr val="tx1"/>
                        </a:solidFill>
                      </a:endParaRPr>
                    </a:p>
                  </a:txBody>
                  <a:tcPr anchor="ctr"/>
                </a:tc>
                <a:tc>
                  <a:txBody>
                    <a:bodyPr/>
                    <a:lstStyle/>
                    <a:p>
                      <a:pPr algn="ctr"/>
                      <a:r>
                        <a:rPr lang="en-US" noProof="0" dirty="0" smtClean="0">
                          <a:solidFill>
                            <a:schemeClr val="tx1"/>
                          </a:solidFill>
                        </a:rPr>
                        <a:t>Amount</a:t>
                      </a:r>
                      <a:endParaRPr lang="en-US" noProof="0" dirty="0">
                        <a:solidFill>
                          <a:schemeClr val="tx1"/>
                        </a:solidFill>
                      </a:endParaRPr>
                    </a:p>
                  </a:txBody>
                  <a:tcPr anchor="ctr"/>
                </a:tc>
                <a:tc>
                  <a:txBody>
                    <a:bodyPr/>
                    <a:lstStyle/>
                    <a:p>
                      <a:pPr algn="ctr"/>
                      <a:r>
                        <a:rPr lang="en-US" noProof="0" dirty="0" smtClean="0">
                          <a:solidFill>
                            <a:schemeClr val="tx1"/>
                          </a:solidFill>
                        </a:rPr>
                        <a:t>Included</a:t>
                      </a:r>
                      <a:endParaRPr lang="en-US" noProof="0" dirty="0">
                        <a:solidFill>
                          <a:schemeClr val="tx1"/>
                        </a:solidFill>
                      </a:endParaRPr>
                    </a:p>
                  </a:txBody>
                  <a:tcPr anchor="ctr"/>
                </a:tc>
                <a:tc>
                  <a:txBody>
                    <a:bodyPr/>
                    <a:lstStyle/>
                    <a:p>
                      <a:pPr algn="ctr"/>
                      <a:r>
                        <a:rPr lang="en-US" noProof="0" dirty="0" smtClean="0">
                          <a:solidFill>
                            <a:schemeClr val="tx1"/>
                          </a:solidFill>
                        </a:rPr>
                        <a:t>Excluded</a:t>
                      </a:r>
                      <a:endParaRPr lang="en-US" noProof="0" dirty="0">
                        <a:solidFill>
                          <a:schemeClr val="tx1"/>
                        </a:solidFill>
                      </a:endParaRPr>
                    </a:p>
                  </a:txBody>
                  <a:tcPr anchor="ctr"/>
                </a:tc>
              </a:tr>
              <a:tr h="532205">
                <a:tc>
                  <a:txBody>
                    <a:bodyPr/>
                    <a:lstStyle/>
                    <a:p>
                      <a:pPr algn="ctr"/>
                      <a:r>
                        <a:rPr lang="en-US" noProof="0" dirty="0" smtClean="0">
                          <a:solidFill>
                            <a:schemeClr val="tx1"/>
                          </a:solidFill>
                        </a:rPr>
                        <a:t>IEEE</a:t>
                      </a:r>
                      <a:endParaRPr lang="en-US" noProof="0" dirty="0">
                        <a:solidFill>
                          <a:schemeClr val="tx1"/>
                        </a:solidFill>
                      </a:endParaRPr>
                    </a:p>
                  </a:txBody>
                  <a:tcPr anchor="ctr"/>
                </a:tc>
                <a:tc>
                  <a:txBody>
                    <a:bodyPr/>
                    <a:lstStyle/>
                    <a:p>
                      <a:pPr algn="ctr"/>
                      <a:r>
                        <a:rPr lang="en-US" noProof="0" dirty="0" smtClean="0">
                          <a:solidFill>
                            <a:schemeClr val="tx1"/>
                          </a:solidFill>
                        </a:rPr>
                        <a:t>658</a:t>
                      </a:r>
                      <a:endParaRPr lang="en-US" noProof="0" dirty="0">
                        <a:solidFill>
                          <a:schemeClr val="tx1"/>
                        </a:solidFill>
                      </a:endParaRPr>
                    </a:p>
                  </a:txBody>
                  <a:tcPr anchor="ctr"/>
                </a:tc>
                <a:tc>
                  <a:txBody>
                    <a:bodyPr/>
                    <a:lstStyle/>
                    <a:p>
                      <a:pPr algn="ctr"/>
                      <a:r>
                        <a:rPr lang="en-US" noProof="0" dirty="0" smtClean="0">
                          <a:solidFill>
                            <a:schemeClr val="tx1"/>
                          </a:solidFill>
                        </a:rPr>
                        <a:t>56</a:t>
                      </a:r>
                      <a:endParaRPr lang="en-US" noProof="0" dirty="0">
                        <a:solidFill>
                          <a:schemeClr val="tx1"/>
                        </a:solidFill>
                      </a:endParaRPr>
                    </a:p>
                  </a:txBody>
                  <a:tcPr anchor="ctr"/>
                </a:tc>
                <a:tc>
                  <a:txBody>
                    <a:bodyPr/>
                    <a:lstStyle/>
                    <a:p>
                      <a:pPr algn="ctr"/>
                      <a:r>
                        <a:rPr lang="en-US" noProof="0" dirty="0" smtClean="0">
                          <a:solidFill>
                            <a:schemeClr val="tx1"/>
                          </a:solidFill>
                        </a:rPr>
                        <a:t>602</a:t>
                      </a:r>
                      <a:endParaRPr lang="en-US" noProof="0" dirty="0">
                        <a:solidFill>
                          <a:schemeClr val="tx1"/>
                        </a:solidFill>
                      </a:endParaRPr>
                    </a:p>
                  </a:txBody>
                  <a:tcPr anchor="ctr"/>
                </a:tc>
              </a:tr>
              <a:tr h="532205">
                <a:tc>
                  <a:txBody>
                    <a:bodyPr/>
                    <a:lstStyle/>
                    <a:p>
                      <a:pPr algn="ctr"/>
                      <a:r>
                        <a:rPr lang="en-US" noProof="0" dirty="0" smtClean="0">
                          <a:solidFill>
                            <a:schemeClr val="tx1"/>
                          </a:solidFill>
                        </a:rPr>
                        <a:t>ACM</a:t>
                      </a:r>
                      <a:endParaRPr lang="en-US" noProof="0" dirty="0">
                        <a:solidFill>
                          <a:schemeClr val="tx1"/>
                        </a:solidFill>
                      </a:endParaRPr>
                    </a:p>
                  </a:txBody>
                  <a:tcPr anchor="ctr"/>
                </a:tc>
                <a:tc>
                  <a:txBody>
                    <a:bodyPr/>
                    <a:lstStyle/>
                    <a:p>
                      <a:pPr algn="ctr"/>
                      <a:r>
                        <a:rPr lang="en-US" noProof="0" dirty="0" smtClean="0">
                          <a:solidFill>
                            <a:schemeClr val="tx1"/>
                          </a:solidFill>
                        </a:rPr>
                        <a:t>649</a:t>
                      </a:r>
                      <a:endParaRPr lang="en-US" noProof="0" dirty="0">
                        <a:solidFill>
                          <a:schemeClr val="tx1"/>
                        </a:solidFill>
                      </a:endParaRPr>
                    </a:p>
                  </a:txBody>
                  <a:tcPr anchor="ctr"/>
                </a:tc>
                <a:tc>
                  <a:txBody>
                    <a:bodyPr/>
                    <a:lstStyle/>
                    <a:p>
                      <a:pPr algn="ctr"/>
                      <a:r>
                        <a:rPr lang="en-US" noProof="0" dirty="0" smtClean="0">
                          <a:solidFill>
                            <a:schemeClr val="tx1"/>
                          </a:solidFill>
                        </a:rPr>
                        <a:t>31</a:t>
                      </a:r>
                      <a:endParaRPr lang="en-US" noProof="0" dirty="0">
                        <a:solidFill>
                          <a:schemeClr val="tx1"/>
                        </a:solidFill>
                      </a:endParaRPr>
                    </a:p>
                  </a:txBody>
                  <a:tcPr anchor="ctr"/>
                </a:tc>
                <a:tc>
                  <a:txBody>
                    <a:bodyPr/>
                    <a:lstStyle/>
                    <a:p>
                      <a:pPr algn="ctr"/>
                      <a:r>
                        <a:rPr lang="en-US" noProof="0" dirty="0" smtClean="0">
                          <a:solidFill>
                            <a:schemeClr val="tx1"/>
                          </a:solidFill>
                        </a:rPr>
                        <a:t>618</a:t>
                      </a:r>
                      <a:endParaRPr lang="en-US" noProof="0" dirty="0">
                        <a:solidFill>
                          <a:schemeClr val="tx1"/>
                        </a:solidFill>
                      </a:endParaRPr>
                    </a:p>
                  </a:txBody>
                  <a:tcPr anchor="ctr"/>
                </a:tc>
              </a:tr>
              <a:tr h="532205">
                <a:tc>
                  <a:txBody>
                    <a:bodyPr/>
                    <a:lstStyle/>
                    <a:p>
                      <a:pPr algn="ctr"/>
                      <a:r>
                        <a:rPr lang="en-US" noProof="0" dirty="0" smtClean="0">
                          <a:solidFill>
                            <a:schemeClr val="tx1"/>
                          </a:solidFill>
                        </a:rPr>
                        <a:t>Science</a:t>
                      </a:r>
                      <a:r>
                        <a:rPr lang="en-US" baseline="0" noProof="0" dirty="0" smtClean="0">
                          <a:solidFill>
                            <a:schemeClr val="tx1"/>
                          </a:solidFill>
                        </a:rPr>
                        <a:t> Direct</a:t>
                      </a:r>
                      <a:endParaRPr lang="en-US" noProof="0" dirty="0">
                        <a:solidFill>
                          <a:schemeClr val="tx1"/>
                        </a:solidFill>
                      </a:endParaRPr>
                    </a:p>
                  </a:txBody>
                  <a:tcPr anchor="ctr"/>
                </a:tc>
                <a:tc>
                  <a:txBody>
                    <a:bodyPr/>
                    <a:lstStyle/>
                    <a:p>
                      <a:pPr algn="ctr"/>
                      <a:r>
                        <a:rPr lang="en-US" noProof="0" dirty="0" smtClean="0">
                          <a:solidFill>
                            <a:schemeClr val="tx1"/>
                          </a:solidFill>
                        </a:rPr>
                        <a:t>106</a:t>
                      </a:r>
                      <a:endParaRPr lang="en-US" noProof="0" dirty="0">
                        <a:solidFill>
                          <a:schemeClr val="tx1"/>
                        </a:solidFill>
                      </a:endParaRPr>
                    </a:p>
                  </a:txBody>
                  <a:tcPr anchor="ctr"/>
                </a:tc>
                <a:tc>
                  <a:txBody>
                    <a:bodyPr/>
                    <a:lstStyle/>
                    <a:p>
                      <a:pPr algn="ctr"/>
                      <a:r>
                        <a:rPr lang="en-US" noProof="0" dirty="0" smtClean="0">
                          <a:solidFill>
                            <a:schemeClr val="tx1"/>
                          </a:solidFill>
                        </a:rPr>
                        <a:t>6</a:t>
                      </a:r>
                      <a:endParaRPr lang="en-US" noProof="0" dirty="0">
                        <a:solidFill>
                          <a:schemeClr val="tx1"/>
                        </a:solidFill>
                      </a:endParaRPr>
                    </a:p>
                  </a:txBody>
                  <a:tcPr anchor="ctr"/>
                </a:tc>
                <a:tc>
                  <a:txBody>
                    <a:bodyPr/>
                    <a:lstStyle/>
                    <a:p>
                      <a:pPr algn="ctr"/>
                      <a:r>
                        <a:rPr lang="en-US" noProof="0" dirty="0" smtClean="0">
                          <a:solidFill>
                            <a:schemeClr val="tx1"/>
                          </a:solidFill>
                        </a:rPr>
                        <a:t>100</a:t>
                      </a:r>
                      <a:endParaRPr lang="en-US" noProof="0" dirty="0">
                        <a:solidFill>
                          <a:schemeClr val="tx1"/>
                        </a:solidFill>
                      </a:endParaRPr>
                    </a:p>
                  </a:txBody>
                  <a:tcPr anchor="ctr"/>
                </a:tc>
              </a:tr>
              <a:tr h="532205">
                <a:tc>
                  <a:txBody>
                    <a:bodyPr/>
                    <a:lstStyle/>
                    <a:p>
                      <a:pPr algn="ctr"/>
                      <a:r>
                        <a:rPr lang="en-US" noProof="0" dirty="0" smtClean="0">
                          <a:solidFill>
                            <a:schemeClr val="tx1"/>
                          </a:solidFill>
                        </a:rPr>
                        <a:t>CiteSeerX</a:t>
                      </a:r>
                      <a:endParaRPr lang="en-US" noProof="0" dirty="0">
                        <a:solidFill>
                          <a:schemeClr val="tx1"/>
                        </a:solidFill>
                      </a:endParaRPr>
                    </a:p>
                  </a:txBody>
                  <a:tcPr anchor="ctr"/>
                </a:tc>
                <a:tc>
                  <a:txBody>
                    <a:bodyPr/>
                    <a:lstStyle/>
                    <a:p>
                      <a:pPr algn="ctr"/>
                      <a:r>
                        <a:rPr lang="en-US" noProof="0" dirty="0" smtClean="0">
                          <a:solidFill>
                            <a:schemeClr val="tx1"/>
                          </a:solidFill>
                        </a:rPr>
                        <a:t>419</a:t>
                      </a:r>
                      <a:endParaRPr lang="en-US" noProof="0" dirty="0">
                        <a:solidFill>
                          <a:schemeClr val="tx1"/>
                        </a:solidFill>
                      </a:endParaRPr>
                    </a:p>
                  </a:txBody>
                  <a:tcPr anchor="ctr"/>
                </a:tc>
                <a:tc>
                  <a:txBody>
                    <a:bodyPr/>
                    <a:lstStyle/>
                    <a:p>
                      <a:pPr algn="ctr"/>
                      <a:r>
                        <a:rPr lang="en-US" noProof="0" dirty="0" smtClean="0">
                          <a:solidFill>
                            <a:schemeClr val="tx1"/>
                          </a:solidFill>
                        </a:rPr>
                        <a:t>21</a:t>
                      </a:r>
                      <a:endParaRPr lang="en-US" noProof="0" dirty="0">
                        <a:solidFill>
                          <a:schemeClr val="tx1"/>
                        </a:solidFill>
                      </a:endParaRPr>
                    </a:p>
                  </a:txBody>
                  <a:tcPr anchor="ctr"/>
                </a:tc>
                <a:tc>
                  <a:txBody>
                    <a:bodyPr/>
                    <a:lstStyle/>
                    <a:p>
                      <a:pPr algn="ctr"/>
                      <a:r>
                        <a:rPr lang="en-US" noProof="0" dirty="0" smtClean="0">
                          <a:solidFill>
                            <a:schemeClr val="tx1"/>
                          </a:solidFill>
                        </a:rPr>
                        <a:t>398</a:t>
                      </a:r>
                      <a:endParaRPr lang="en-US" noProof="0" dirty="0">
                        <a:solidFill>
                          <a:schemeClr val="tx1"/>
                        </a:solidFill>
                      </a:endParaRPr>
                    </a:p>
                  </a:txBody>
                  <a:tcPr anchor="ctr"/>
                </a:tc>
              </a:tr>
              <a:tr h="532205">
                <a:tc>
                  <a:txBody>
                    <a:bodyPr/>
                    <a:lstStyle/>
                    <a:p>
                      <a:pPr algn="ctr"/>
                      <a:r>
                        <a:rPr lang="en-US" noProof="0" dirty="0" smtClean="0">
                          <a:solidFill>
                            <a:schemeClr val="tx1"/>
                          </a:solidFill>
                        </a:rPr>
                        <a:t>Total </a:t>
                      </a:r>
                      <a:endParaRPr lang="en-US" noProof="0" dirty="0">
                        <a:solidFill>
                          <a:schemeClr val="tx1"/>
                        </a:solidFill>
                      </a:endParaRPr>
                    </a:p>
                  </a:txBody>
                  <a:tcPr anchor="ctr"/>
                </a:tc>
                <a:tc>
                  <a:txBody>
                    <a:bodyPr/>
                    <a:lstStyle/>
                    <a:p>
                      <a:pPr algn="ctr"/>
                      <a:r>
                        <a:rPr lang="en-US" noProof="0" dirty="0" smtClean="0">
                          <a:solidFill>
                            <a:schemeClr val="tx1"/>
                          </a:solidFill>
                        </a:rPr>
                        <a:t>1832</a:t>
                      </a:r>
                      <a:endParaRPr lang="en-US" noProof="0" dirty="0">
                        <a:solidFill>
                          <a:schemeClr val="tx1"/>
                        </a:solidFill>
                      </a:endParaRPr>
                    </a:p>
                  </a:txBody>
                  <a:tcPr anchor="ctr"/>
                </a:tc>
                <a:tc>
                  <a:txBody>
                    <a:bodyPr/>
                    <a:lstStyle/>
                    <a:p>
                      <a:pPr algn="ctr"/>
                      <a:r>
                        <a:rPr lang="en-US" b="1" u="sng" noProof="0" dirty="0" smtClean="0">
                          <a:solidFill>
                            <a:schemeClr val="tx1"/>
                          </a:solidFill>
                        </a:rPr>
                        <a:t>114</a:t>
                      </a:r>
                      <a:endParaRPr lang="en-US" b="1" u="sng" noProof="0" dirty="0">
                        <a:solidFill>
                          <a:schemeClr val="tx1"/>
                        </a:solidFill>
                      </a:endParaRPr>
                    </a:p>
                  </a:txBody>
                  <a:tcPr anchor="ctr">
                    <a:solidFill>
                      <a:srgbClr val="FF6600"/>
                    </a:solidFill>
                  </a:tcPr>
                </a:tc>
                <a:tc>
                  <a:txBody>
                    <a:bodyPr/>
                    <a:lstStyle/>
                    <a:p>
                      <a:pPr algn="ctr"/>
                      <a:r>
                        <a:rPr lang="en-US" noProof="0" dirty="0" smtClean="0">
                          <a:solidFill>
                            <a:schemeClr val="tx1"/>
                          </a:solidFill>
                        </a:rPr>
                        <a:t>1718</a:t>
                      </a:r>
                      <a:endParaRPr lang="en-US" noProof="0" dirty="0">
                        <a:solidFill>
                          <a:schemeClr val="tx1"/>
                        </a:solidFill>
                      </a:endParaRPr>
                    </a:p>
                  </a:txBody>
                  <a:tcPr anchor="ctr"/>
                </a:tc>
              </a:tr>
            </a:tbl>
          </a:graphicData>
        </a:graphic>
      </p:graphicFrame>
    </p:spTree>
    <p:extLst>
      <p:ext uri="{BB962C8B-B14F-4D97-AF65-F5344CB8AC3E}">
        <p14:creationId xmlns:p14="http://schemas.microsoft.com/office/powerpoint/2010/main" val="2519547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Executive.thmx</Template>
  <TotalTime>3170</TotalTime>
  <Words>1346</Words>
  <Application>Microsoft Office PowerPoint</Application>
  <PresentationFormat>Affichage à l'écran (4:3)</PresentationFormat>
  <Paragraphs>144</Paragraphs>
  <Slides>18</Slides>
  <Notes>7</Notes>
  <HiddenSlides>0</HiddenSlides>
  <MMClips>0</MMClips>
  <ScaleCrop>false</ScaleCrop>
  <HeadingPairs>
    <vt:vector size="4" baseType="variant">
      <vt:variant>
        <vt:lpstr>Thème</vt:lpstr>
      </vt:variant>
      <vt:variant>
        <vt:i4>1</vt:i4>
      </vt:variant>
      <vt:variant>
        <vt:lpstr>Titres des diapositives</vt:lpstr>
      </vt:variant>
      <vt:variant>
        <vt:i4>18</vt:i4>
      </vt:variant>
    </vt:vector>
  </HeadingPairs>
  <TitlesOfParts>
    <vt:vector size="19" baseType="lpstr">
      <vt:lpstr>Executive</vt:lpstr>
      <vt:lpstr>Can Data Integration Quality be Enhanced on Multi-cloud using SLA?</vt:lpstr>
      <vt:lpstr>Agenda</vt:lpstr>
      <vt:lpstr>Introduction</vt:lpstr>
      <vt:lpstr>Introduction</vt:lpstr>
      <vt:lpstr>Introduction</vt:lpstr>
      <vt:lpstr>Data integration challenges: classification scheme</vt:lpstr>
      <vt:lpstr>Data integration challenges: classification scheme</vt:lpstr>
      <vt:lpstr>Search and screening of papers</vt:lpstr>
      <vt:lpstr>Search and screening of papers</vt:lpstr>
      <vt:lpstr>Defining classification facets</vt:lpstr>
      <vt:lpstr>Quantitative Analysis</vt:lpstr>
      <vt:lpstr>Quantitative Analysis</vt:lpstr>
      <vt:lpstr>Quantitative Analysis</vt:lpstr>
      <vt:lpstr>Quantitative Analysis</vt:lpstr>
      <vt:lpstr>Conclusion and final remarks</vt:lpstr>
      <vt:lpstr>Conclusion and final remarks</vt:lpstr>
      <vt:lpstr>References</vt:lpstr>
      <vt:lpstr>Questions?  Thank you for your attention!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109</cp:revision>
  <dcterms:created xsi:type="dcterms:W3CDTF">2010-04-12T23:12:02Z</dcterms:created>
  <dcterms:modified xsi:type="dcterms:W3CDTF">2015-08-18T19:25:58Z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